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3" r:id="rId2"/>
    <p:sldId id="256" r:id="rId3"/>
    <p:sldId id="382" r:id="rId4"/>
    <p:sldId id="383" r:id="rId5"/>
    <p:sldId id="417" r:id="rId6"/>
    <p:sldId id="458" r:id="rId7"/>
    <p:sldId id="459" r:id="rId8"/>
    <p:sldId id="425" r:id="rId9"/>
    <p:sldId id="392" r:id="rId10"/>
    <p:sldId id="393" r:id="rId11"/>
    <p:sldId id="401" r:id="rId12"/>
    <p:sldId id="429" r:id="rId13"/>
    <p:sldId id="430" r:id="rId14"/>
    <p:sldId id="431" r:id="rId15"/>
    <p:sldId id="436" r:id="rId16"/>
    <p:sldId id="437" r:id="rId17"/>
    <p:sldId id="438" r:id="rId18"/>
    <p:sldId id="439" r:id="rId19"/>
    <p:sldId id="440" r:id="rId20"/>
    <p:sldId id="441" r:id="rId21"/>
    <p:sldId id="433" r:id="rId22"/>
    <p:sldId id="442" r:id="rId23"/>
    <p:sldId id="466" r:id="rId24"/>
    <p:sldId id="435" r:id="rId25"/>
    <p:sldId id="409" r:id="rId26"/>
    <p:sldId id="410" r:id="rId27"/>
    <p:sldId id="450" r:id="rId28"/>
    <p:sldId id="443" r:id="rId29"/>
    <p:sldId id="449" r:id="rId30"/>
    <p:sldId id="461" r:id="rId31"/>
    <p:sldId id="467" r:id="rId32"/>
    <p:sldId id="445" r:id="rId33"/>
    <p:sldId id="446" r:id="rId34"/>
    <p:sldId id="447" r:id="rId35"/>
    <p:sldId id="448" r:id="rId36"/>
    <p:sldId id="444" r:id="rId37"/>
    <p:sldId id="463" r:id="rId38"/>
    <p:sldId id="464" r:id="rId39"/>
    <p:sldId id="465" r:id="rId40"/>
    <p:sldId id="455" r:id="rId41"/>
    <p:sldId id="451" r:id="rId42"/>
    <p:sldId id="454" r:id="rId43"/>
    <p:sldId id="452" r:id="rId44"/>
    <p:sldId id="456" r:id="rId45"/>
    <p:sldId id="414" r:id="rId46"/>
    <p:sldId id="421" r:id="rId47"/>
    <p:sldId id="468" r:id="rId48"/>
    <p:sldId id="422" r:id="rId49"/>
    <p:sldId id="333" r:id="rId50"/>
    <p:sldId id="334" r:id="rId51"/>
    <p:sldId id="457" r:id="rId52"/>
    <p:sldId id="336" r:id="rId53"/>
    <p:sldId id="337" r:id="rId54"/>
    <p:sldId id="344" r:id="rId55"/>
    <p:sldId id="420" r:id="rId56"/>
    <p:sldId id="42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1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D3E11E-3553-4F6D-9EBD-3C1EA032E2C5}" type="doc">
      <dgm:prSet loTypeId="urn:microsoft.com/office/officeart/2005/8/layout/hierarchy3" loCatId="list" qsTypeId="urn:microsoft.com/office/officeart/2005/8/quickstyle/3d2" qsCatId="3D" csTypeId="urn:microsoft.com/office/officeart/2005/8/colors/accent1_2" csCatId="accent1" phldr="1"/>
      <dgm:spPr/>
      <dgm:t>
        <a:bodyPr/>
        <a:lstStyle/>
        <a:p>
          <a:endParaRPr lang="en-US"/>
        </a:p>
      </dgm:t>
    </dgm:pt>
    <dgm:pt modelId="{BDB1615D-F49D-4E99-8B73-76DEF30076B1}">
      <dgm:prSet phldrT="[Text]" custT="1"/>
      <dgm:spPr/>
      <dgm:t>
        <a:bodyPr/>
        <a:lstStyle/>
        <a:p>
          <a:r>
            <a:rPr lang="en-US" sz="3600" dirty="0" smtClean="0"/>
            <a:t>A1c is≥9%</a:t>
          </a:r>
          <a:endParaRPr lang="en-US" sz="3600" dirty="0"/>
        </a:p>
      </dgm:t>
    </dgm:pt>
    <dgm:pt modelId="{DAD21749-0FB9-4562-B95A-DDD232F7AB49}" type="parTrans" cxnId="{D9DCBAC2-B844-4F5B-A5B3-4B266D50D4DC}">
      <dgm:prSet/>
      <dgm:spPr/>
      <dgm:t>
        <a:bodyPr/>
        <a:lstStyle/>
        <a:p>
          <a:endParaRPr lang="en-US"/>
        </a:p>
      </dgm:t>
    </dgm:pt>
    <dgm:pt modelId="{589C0B00-20EA-4CED-99AA-B41F5B3EFE05}" type="sibTrans" cxnId="{D9DCBAC2-B844-4F5B-A5B3-4B266D50D4DC}">
      <dgm:prSet/>
      <dgm:spPr/>
      <dgm:t>
        <a:bodyPr/>
        <a:lstStyle/>
        <a:p>
          <a:endParaRPr lang="en-US"/>
        </a:p>
      </dgm:t>
    </dgm:pt>
    <dgm:pt modelId="{ED064BEA-5FF0-4D7D-A753-7DB846EE64A7}">
      <dgm:prSet phldrT="[Text]"/>
      <dgm:spPr/>
      <dgm:t>
        <a:bodyPr/>
        <a:lstStyle/>
        <a:p>
          <a:r>
            <a:rPr lang="en-US" dirty="0" smtClean="0"/>
            <a:t>Consider Dual therapy </a:t>
          </a:r>
          <a:endParaRPr lang="en-US" dirty="0"/>
        </a:p>
      </dgm:t>
    </dgm:pt>
    <dgm:pt modelId="{F2478D36-07B4-45A7-A8FD-A73C7C4B9958}" type="parTrans" cxnId="{DF88A472-0950-4ABF-B8DD-C3918C5EC3F4}">
      <dgm:prSet/>
      <dgm:spPr/>
      <dgm:t>
        <a:bodyPr/>
        <a:lstStyle/>
        <a:p>
          <a:endParaRPr lang="en-US"/>
        </a:p>
      </dgm:t>
    </dgm:pt>
    <dgm:pt modelId="{622BB0BD-CEBB-40F0-9E21-8088072517FF}" type="sibTrans" cxnId="{DF88A472-0950-4ABF-B8DD-C3918C5EC3F4}">
      <dgm:prSet/>
      <dgm:spPr/>
      <dgm:t>
        <a:bodyPr/>
        <a:lstStyle/>
        <a:p>
          <a:endParaRPr lang="en-US"/>
        </a:p>
      </dgm:t>
    </dgm:pt>
    <dgm:pt modelId="{DF069A86-FBF5-48BF-98DD-E94D3664C201}">
      <dgm:prSet phldrT="[Text]"/>
      <dgm:spPr/>
      <dgm:t>
        <a:bodyPr/>
        <a:lstStyle/>
        <a:p>
          <a:pPr algn="l"/>
          <a:r>
            <a:rPr lang="en-US" dirty="0" smtClean="0"/>
            <a:t>*A1c≥10%</a:t>
          </a:r>
        </a:p>
        <a:p>
          <a:pPr algn="l"/>
          <a:r>
            <a:rPr lang="en-US" dirty="0" smtClean="0"/>
            <a:t>*BS &gt; 300 mg</a:t>
          </a:r>
        </a:p>
        <a:p>
          <a:pPr algn="l"/>
          <a:r>
            <a:rPr lang="en-US" dirty="0" smtClean="0"/>
            <a:t>*Markedly symptomatic  </a:t>
          </a:r>
          <a:endParaRPr lang="en-US" dirty="0"/>
        </a:p>
      </dgm:t>
    </dgm:pt>
    <dgm:pt modelId="{F9F85D5B-B0B6-4477-8963-CD2E6654DB0D}" type="parTrans" cxnId="{A61C131C-5DDF-4E78-8411-B57723CAD47A}">
      <dgm:prSet/>
      <dgm:spPr/>
      <dgm:t>
        <a:bodyPr/>
        <a:lstStyle/>
        <a:p>
          <a:endParaRPr lang="en-US"/>
        </a:p>
      </dgm:t>
    </dgm:pt>
    <dgm:pt modelId="{AE5EF318-E208-46D9-A68C-7E91D1E1A964}" type="sibTrans" cxnId="{A61C131C-5DDF-4E78-8411-B57723CAD47A}">
      <dgm:prSet/>
      <dgm:spPr/>
      <dgm:t>
        <a:bodyPr/>
        <a:lstStyle/>
        <a:p>
          <a:endParaRPr lang="en-US"/>
        </a:p>
      </dgm:t>
    </dgm:pt>
    <dgm:pt modelId="{50C14907-6AB4-4641-8643-2AC85E9ED6B8}">
      <dgm:prSet phldrT="[Text]"/>
      <dgm:spPr/>
      <dgm:t>
        <a:bodyPr/>
        <a:lstStyle/>
        <a:p>
          <a:r>
            <a:rPr lang="en-US" dirty="0" smtClean="0"/>
            <a:t>Consider </a:t>
          </a:r>
        </a:p>
        <a:p>
          <a:r>
            <a:rPr lang="en-US" dirty="0" smtClean="0"/>
            <a:t>Combination </a:t>
          </a:r>
          <a:r>
            <a:rPr lang="en-US" dirty="0" err="1" smtClean="0"/>
            <a:t>injectable</a:t>
          </a:r>
          <a:r>
            <a:rPr lang="en-US" dirty="0" smtClean="0"/>
            <a:t> therapy</a:t>
          </a:r>
          <a:endParaRPr lang="en-US" dirty="0"/>
        </a:p>
      </dgm:t>
    </dgm:pt>
    <dgm:pt modelId="{3EDAC464-F2CD-4B2A-82CE-C914D0C45FF6}" type="parTrans" cxnId="{C10F85D3-3279-4603-AED0-7F58D746D6EE}">
      <dgm:prSet/>
      <dgm:spPr/>
      <dgm:t>
        <a:bodyPr/>
        <a:lstStyle/>
        <a:p>
          <a:endParaRPr lang="en-US"/>
        </a:p>
      </dgm:t>
    </dgm:pt>
    <dgm:pt modelId="{65AA52A5-6165-449B-9744-1A5DC3CF2D68}" type="sibTrans" cxnId="{C10F85D3-3279-4603-AED0-7F58D746D6EE}">
      <dgm:prSet/>
      <dgm:spPr/>
      <dgm:t>
        <a:bodyPr/>
        <a:lstStyle/>
        <a:p>
          <a:endParaRPr lang="en-US"/>
        </a:p>
      </dgm:t>
    </dgm:pt>
    <dgm:pt modelId="{2DF673C1-EDCF-4246-B63B-6E5B6F422118}" type="pres">
      <dgm:prSet presAssocID="{F2D3E11E-3553-4F6D-9EBD-3C1EA032E2C5}" presName="diagram" presStyleCnt="0">
        <dgm:presLayoutVars>
          <dgm:chPref val="1"/>
          <dgm:dir/>
          <dgm:animOne val="branch"/>
          <dgm:animLvl val="lvl"/>
          <dgm:resizeHandles/>
        </dgm:presLayoutVars>
      </dgm:prSet>
      <dgm:spPr/>
      <dgm:t>
        <a:bodyPr/>
        <a:lstStyle/>
        <a:p>
          <a:endParaRPr lang="en-US"/>
        </a:p>
      </dgm:t>
    </dgm:pt>
    <dgm:pt modelId="{5FA66BB2-ADAA-40B4-8D52-1C12861F4487}" type="pres">
      <dgm:prSet presAssocID="{BDB1615D-F49D-4E99-8B73-76DEF30076B1}" presName="root" presStyleCnt="0"/>
      <dgm:spPr/>
    </dgm:pt>
    <dgm:pt modelId="{AE4CF094-279C-444E-8B3D-A4278F8203FF}" type="pres">
      <dgm:prSet presAssocID="{BDB1615D-F49D-4E99-8B73-76DEF30076B1}" presName="rootComposite" presStyleCnt="0"/>
      <dgm:spPr/>
    </dgm:pt>
    <dgm:pt modelId="{5C25E378-76AB-48EA-A421-1E5C0943B23A}" type="pres">
      <dgm:prSet presAssocID="{BDB1615D-F49D-4E99-8B73-76DEF30076B1}" presName="rootText" presStyleLbl="node1" presStyleIdx="0" presStyleCnt="2"/>
      <dgm:spPr/>
      <dgm:t>
        <a:bodyPr/>
        <a:lstStyle/>
        <a:p>
          <a:endParaRPr lang="en-US"/>
        </a:p>
      </dgm:t>
    </dgm:pt>
    <dgm:pt modelId="{5C025755-5403-4262-9E49-181BD9F7CFF1}" type="pres">
      <dgm:prSet presAssocID="{BDB1615D-F49D-4E99-8B73-76DEF30076B1}" presName="rootConnector" presStyleLbl="node1" presStyleIdx="0" presStyleCnt="2"/>
      <dgm:spPr/>
      <dgm:t>
        <a:bodyPr/>
        <a:lstStyle/>
        <a:p>
          <a:endParaRPr lang="en-US"/>
        </a:p>
      </dgm:t>
    </dgm:pt>
    <dgm:pt modelId="{C7E04F45-95F8-4475-8BB2-A7EABE3272B0}" type="pres">
      <dgm:prSet presAssocID="{BDB1615D-F49D-4E99-8B73-76DEF30076B1}" presName="childShape" presStyleCnt="0"/>
      <dgm:spPr/>
    </dgm:pt>
    <dgm:pt modelId="{F80BF52A-D69D-4187-9B74-8E243A0D8481}" type="pres">
      <dgm:prSet presAssocID="{F2478D36-07B4-45A7-A8FD-A73C7C4B9958}" presName="Name13" presStyleLbl="parChTrans1D2" presStyleIdx="0" presStyleCnt="2"/>
      <dgm:spPr/>
      <dgm:t>
        <a:bodyPr/>
        <a:lstStyle/>
        <a:p>
          <a:endParaRPr lang="en-US"/>
        </a:p>
      </dgm:t>
    </dgm:pt>
    <dgm:pt modelId="{9D2B1660-C8B5-4AE1-8F68-39FC9DF0C34F}" type="pres">
      <dgm:prSet presAssocID="{ED064BEA-5FF0-4D7D-A753-7DB846EE64A7}" presName="childText" presStyleLbl="bgAcc1" presStyleIdx="0" presStyleCnt="2">
        <dgm:presLayoutVars>
          <dgm:bulletEnabled val="1"/>
        </dgm:presLayoutVars>
      </dgm:prSet>
      <dgm:spPr/>
      <dgm:t>
        <a:bodyPr/>
        <a:lstStyle/>
        <a:p>
          <a:endParaRPr lang="en-US"/>
        </a:p>
      </dgm:t>
    </dgm:pt>
    <dgm:pt modelId="{A7B4F771-477D-4467-8B6E-021276AA471E}" type="pres">
      <dgm:prSet presAssocID="{DF069A86-FBF5-48BF-98DD-E94D3664C201}" presName="root" presStyleCnt="0"/>
      <dgm:spPr/>
    </dgm:pt>
    <dgm:pt modelId="{1C757E46-1113-413F-9090-5FF683030EA5}" type="pres">
      <dgm:prSet presAssocID="{DF069A86-FBF5-48BF-98DD-E94D3664C201}" presName="rootComposite" presStyleCnt="0"/>
      <dgm:spPr/>
    </dgm:pt>
    <dgm:pt modelId="{EFA8FAA6-1CBD-4F63-8DD9-B1F6198B73C1}" type="pres">
      <dgm:prSet presAssocID="{DF069A86-FBF5-48BF-98DD-E94D3664C201}" presName="rootText" presStyleLbl="node1" presStyleIdx="1" presStyleCnt="2"/>
      <dgm:spPr/>
      <dgm:t>
        <a:bodyPr/>
        <a:lstStyle/>
        <a:p>
          <a:endParaRPr lang="en-US"/>
        </a:p>
      </dgm:t>
    </dgm:pt>
    <dgm:pt modelId="{F3A34012-45A4-4B08-A894-86DD98151B1C}" type="pres">
      <dgm:prSet presAssocID="{DF069A86-FBF5-48BF-98DD-E94D3664C201}" presName="rootConnector" presStyleLbl="node1" presStyleIdx="1" presStyleCnt="2"/>
      <dgm:spPr/>
      <dgm:t>
        <a:bodyPr/>
        <a:lstStyle/>
        <a:p>
          <a:endParaRPr lang="en-US"/>
        </a:p>
      </dgm:t>
    </dgm:pt>
    <dgm:pt modelId="{A2789000-CE2A-48A4-861B-2388C6C15626}" type="pres">
      <dgm:prSet presAssocID="{DF069A86-FBF5-48BF-98DD-E94D3664C201}" presName="childShape" presStyleCnt="0"/>
      <dgm:spPr/>
    </dgm:pt>
    <dgm:pt modelId="{1C5AD4EA-9D8E-47FA-B670-11661307686E}" type="pres">
      <dgm:prSet presAssocID="{3EDAC464-F2CD-4B2A-82CE-C914D0C45FF6}" presName="Name13" presStyleLbl="parChTrans1D2" presStyleIdx="1" presStyleCnt="2"/>
      <dgm:spPr/>
      <dgm:t>
        <a:bodyPr/>
        <a:lstStyle/>
        <a:p>
          <a:endParaRPr lang="en-US"/>
        </a:p>
      </dgm:t>
    </dgm:pt>
    <dgm:pt modelId="{848F6C20-E290-4F85-B1C9-911F57D7A1D3}" type="pres">
      <dgm:prSet presAssocID="{50C14907-6AB4-4641-8643-2AC85E9ED6B8}" presName="childText" presStyleLbl="bgAcc1" presStyleIdx="1" presStyleCnt="2">
        <dgm:presLayoutVars>
          <dgm:bulletEnabled val="1"/>
        </dgm:presLayoutVars>
      </dgm:prSet>
      <dgm:spPr/>
      <dgm:t>
        <a:bodyPr/>
        <a:lstStyle/>
        <a:p>
          <a:endParaRPr lang="en-US"/>
        </a:p>
      </dgm:t>
    </dgm:pt>
  </dgm:ptLst>
  <dgm:cxnLst>
    <dgm:cxn modelId="{32020F69-5456-45DB-9C5B-227A999902E8}" type="presOf" srcId="{ED064BEA-5FF0-4D7D-A753-7DB846EE64A7}" destId="{9D2B1660-C8B5-4AE1-8F68-39FC9DF0C34F}" srcOrd="0" destOrd="0" presId="urn:microsoft.com/office/officeart/2005/8/layout/hierarchy3"/>
    <dgm:cxn modelId="{53AB1BED-EBE1-4EBD-B47C-AD17921447E4}" type="presOf" srcId="{BDB1615D-F49D-4E99-8B73-76DEF30076B1}" destId="{5C25E378-76AB-48EA-A421-1E5C0943B23A}" srcOrd="0" destOrd="0" presId="urn:microsoft.com/office/officeart/2005/8/layout/hierarchy3"/>
    <dgm:cxn modelId="{2666086C-C35F-4E1F-85B3-56343AE33E5A}" type="presOf" srcId="{50C14907-6AB4-4641-8643-2AC85E9ED6B8}" destId="{848F6C20-E290-4F85-B1C9-911F57D7A1D3}" srcOrd="0" destOrd="0" presId="urn:microsoft.com/office/officeart/2005/8/layout/hierarchy3"/>
    <dgm:cxn modelId="{7FCD3E59-FE6B-4ADC-97D7-2EB01B5E46FE}" type="presOf" srcId="{BDB1615D-F49D-4E99-8B73-76DEF30076B1}" destId="{5C025755-5403-4262-9E49-181BD9F7CFF1}" srcOrd="1" destOrd="0" presId="urn:microsoft.com/office/officeart/2005/8/layout/hierarchy3"/>
    <dgm:cxn modelId="{D457720B-1573-4EBD-AEB3-2B7DCDDD7FDC}" type="presOf" srcId="{DF069A86-FBF5-48BF-98DD-E94D3664C201}" destId="{F3A34012-45A4-4B08-A894-86DD98151B1C}" srcOrd="1" destOrd="0" presId="urn:microsoft.com/office/officeart/2005/8/layout/hierarchy3"/>
    <dgm:cxn modelId="{0A5539B5-BBCD-4085-B448-612E11623ADD}" type="presOf" srcId="{3EDAC464-F2CD-4B2A-82CE-C914D0C45FF6}" destId="{1C5AD4EA-9D8E-47FA-B670-11661307686E}" srcOrd="0" destOrd="0" presId="urn:microsoft.com/office/officeart/2005/8/layout/hierarchy3"/>
    <dgm:cxn modelId="{DF88A472-0950-4ABF-B8DD-C3918C5EC3F4}" srcId="{BDB1615D-F49D-4E99-8B73-76DEF30076B1}" destId="{ED064BEA-5FF0-4D7D-A753-7DB846EE64A7}" srcOrd="0" destOrd="0" parTransId="{F2478D36-07B4-45A7-A8FD-A73C7C4B9958}" sibTransId="{622BB0BD-CEBB-40F0-9E21-8088072517FF}"/>
    <dgm:cxn modelId="{A61C131C-5DDF-4E78-8411-B57723CAD47A}" srcId="{F2D3E11E-3553-4F6D-9EBD-3C1EA032E2C5}" destId="{DF069A86-FBF5-48BF-98DD-E94D3664C201}" srcOrd="1" destOrd="0" parTransId="{F9F85D5B-B0B6-4477-8963-CD2E6654DB0D}" sibTransId="{AE5EF318-E208-46D9-A68C-7E91D1E1A964}"/>
    <dgm:cxn modelId="{D9DCBAC2-B844-4F5B-A5B3-4B266D50D4DC}" srcId="{F2D3E11E-3553-4F6D-9EBD-3C1EA032E2C5}" destId="{BDB1615D-F49D-4E99-8B73-76DEF30076B1}" srcOrd="0" destOrd="0" parTransId="{DAD21749-0FB9-4562-B95A-DDD232F7AB49}" sibTransId="{589C0B00-20EA-4CED-99AA-B41F5B3EFE05}"/>
    <dgm:cxn modelId="{C1DF3108-6937-4FA5-A269-71327F0427A2}" type="presOf" srcId="{F2D3E11E-3553-4F6D-9EBD-3C1EA032E2C5}" destId="{2DF673C1-EDCF-4246-B63B-6E5B6F422118}" srcOrd="0" destOrd="0" presId="urn:microsoft.com/office/officeart/2005/8/layout/hierarchy3"/>
    <dgm:cxn modelId="{7591D77F-2BB2-40EA-BD48-432FB962ABE8}" type="presOf" srcId="{F2478D36-07B4-45A7-A8FD-A73C7C4B9958}" destId="{F80BF52A-D69D-4187-9B74-8E243A0D8481}" srcOrd="0" destOrd="0" presId="urn:microsoft.com/office/officeart/2005/8/layout/hierarchy3"/>
    <dgm:cxn modelId="{8295CF14-C317-4645-BB78-98114D1231B2}" type="presOf" srcId="{DF069A86-FBF5-48BF-98DD-E94D3664C201}" destId="{EFA8FAA6-1CBD-4F63-8DD9-B1F6198B73C1}" srcOrd="0" destOrd="0" presId="urn:microsoft.com/office/officeart/2005/8/layout/hierarchy3"/>
    <dgm:cxn modelId="{C10F85D3-3279-4603-AED0-7F58D746D6EE}" srcId="{DF069A86-FBF5-48BF-98DD-E94D3664C201}" destId="{50C14907-6AB4-4641-8643-2AC85E9ED6B8}" srcOrd="0" destOrd="0" parTransId="{3EDAC464-F2CD-4B2A-82CE-C914D0C45FF6}" sibTransId="{65AA52A5-6165-449B-9744-1A5DC3CF2D68}"/>
    <dgm:cxn modelId="{9BA0E544-A0C3-4048-B40F-E83BFAF677D2}" type="presParOf" srcId="{2DF673C1-EDCF-4246-B63B-6E5B6F422118}" destId="{5FA66BB2-ADAA-40B4-8D52-1C12861F4487}" srcOrd="0" destOrd="0" presId="urn:microsoft.com/office/officeart/2005/8/layout/hierarchy3"/>
    <dgm:cxn modelId="{FC43FB6F-07AE-40A1-BEA0-7EE8065375C3}" type="presParOf" srcId="{5FA66BB2-ADAA-40B4-8D52-1C12861F4487}" destId="{AE4CF094-279C-444E-8B3D-A4278F8203FF}" srcOrd="0" destOrd="0" presId="urn:microsoft.com/office/officeart/2005/8/layout/hierarchy3"/>
    <dgm:cxn modelId="{DB46AC26-CCF9-4B12-A07A-4E9D26F8DFB7}" type="presParOf" srcId="{AE4CF094-279C-444E-8B3D-A4278F8203FF}" destId="{5C25E378-76AB-48EA-A421-1E5C0943B23A}" srcOrd="0" destOrd="0" presId="urn:microsoft.com/office/officeart/2005/8/layout/hierarchy3"/>
    <dgm:cxn modelId="{7D20C4AD-D2D0-4AF4-B144-7CFE76CBF943}" type="presParOf" srcId="{AE4CF094-279C-444E-8B3D-A4278F8203FF}" destId="{5C025755-5403-4262-9E49-181BD9F7CFF1}" srcOrd="1" destOrd="0" presId="urn:microsoft.com/office/officeart/2005/8/layout/hierarchy3"/>
    <dgm:cxn modelId="{93C13749-8F18-4802-97C9-F51D62BF15D3}" type="presParOf" srcId="{5FA66BB2-ADAA-40B4-8D52-1C12861F4487}" destId="{C7E04F45-95F8-4475-8BB2-A7EABE3272B0}" srcOrd="1" destOrd="0" presId="urn:microsoft.com/office/officeart/2005/8/layout/hierarchy3"/>
    <dgm:cxn modelId="{B6F9498F-46FF-41CF-9D9E-AEFDC085CF89}" type="presParOf" srcId="{C7E04F45-95F8-4475-8BB2-A7EABE3272B0}" destId="{F80BF52A-D69D-4187-9B74-8E243A0D8481}" srcOrd="0" destOrd="0" presId="urn:microsoft.com/office/officeart/2005/8/layout/hierarchy3"/>
    <dgm:cxn modelId="{BC3A67B3-D8C0-47EF-A084-6013CF03CBE9}" type="presParOf" srcId="{C7E04F45-95F8-4475-8BB2-A7EABE3272B0}" destId="{9D2B1660-C8B5-4AE1-8F68-39FC9DF0C34F}" srcOrd="1" destOrd="0" presId="urn:microsoft.com/office/officeart/2005/8/layout/hierarchy3"/>
    <dgm:cxn modelId="{283AC38A-2B55-47DF-BAAD-9B84AB483F47}" type="presParOf" srcId="{2DF673C1-EDCF-4246-B63B-6E5B6F422118}" destId="{A7B4F771-477D-4467-8B6E-021276AA471E}" srcOrd="1" destOrd="0" presId="urn:microsoft.com/office/officeart/2005/8/layout/hierarchy3"/>
    <dgm:cxn modelId="{68BD0542-C7D6-4ED8-B2CF-0EB8B1D88467}" type="presParOf" srcId="{A7B4F771-477D-4467-8B6E-021276AA471E}" destId="{1C757E46-1113-413F-9090-5FF683030EA5}" srcOrd="0" destOrd="0" presId="urn:microsoft.com/office/officeart/2005/8/layout/hierarchy3"/>
    <dgm:cxn modelId="{1BC3C39C-830C-4DBD-99BE-56CE8309C605}" type="presParOf" srcId="{1C757E46-1113-413F-9090-5FF683030EA5}" destId="{EFA8FAA6-1CBD-4F63-8DD9-B1F6198B73C1}" srcOrd="0" destOrd="0" presId="urn:microsoft.com/office/officeart/2005/8/layout/hierarchy3"/>
    <dgm:cxn modelId="{AFE012C1-AEA9-4A00-A6F1-EEF4536263E7}" type="presParOf" srcId="{1C757E46-1113-413F-9090-5FF683030EA5}" destId="{F3A34012-45A4-4B08-A894-86DD98151B1C}" srcOrd="1" destOrd="0" presId="urn:microsoft.com/office/officeart/2005/8/layout/hierarchy3"/>
    <dgm:cxn modelId="{6AB0AB6E-A448-4EEB-A011-7A278FCA82EE}" type="presParOf" srcId="{A7B4F771-477D-4467-8B6E-021276AA471E}" destId="{A2789000-CE2A-48A4-861B-2388C6C15626}" srcOrd="1" destOrd="0" presId="urn:microsoft.com/office/officeart/2005/8/layout/hierarchy3"/>
    <dgm:cxn modelId="{33FD7F07-9C66-4C68-9EA6-2AE93B4AB46C}" type="presParOf" srcId="{A2789000-CE2A-48A4-861B-2388C6C15626}" destId="{1C5AD4EA-9D8E-47FA-B670-11661307686E}" srcOrd="0" destOrd="0" presId="urn:microsoft.com/office/officeart/2005/8/layout/hierarchy3"/>
    <dgm:cxn modelId="{A58A9E1A-62E3-4B05-8B38-ADEC659E2C3F}" type="presParOf" srcId="{A2789000-CE2A-48A4-861B-2388C6C15626}" destId="{848F6C20-E290-4F85-B1C9-911F57D7A1D3}" srcOrd="1" destOrd="0" presId="urn:microsoft.com/office/officeart/2005/8/layout/hierarchy3"/>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F4045-1084-49A2-8D45-2150B93BA6AC}" type="datetimeFigureOut">
              <a:rPr lang="en-US" smtClean="0"/>
              <a:pPr/>
              <a:t>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BC304-37C7-4554-9E1F-A55D0E13F7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1"/>
          <p:cNvSpPr txBox="1">
            <a:spLocks noGrp="1" noChangeArrowheads="1"/>
          </p:cNvSpPr>
          <p:nvPr/>
        </p:nvSpPr>
        <p:spPr bwMode="auto">
          <a:xfrm>
            <a:off x="-4805" y="8636650"/>
            <a:ext cx="6853196" cy="308504"/>
          </a:xfrm>
          <a:prstGeom prst="rect">
            <a:avLst/>
          </a:prstGeom>
          <a:noFill/>
          <a:ln w="19050">
            <a:noFill/>
            <a:miter lim="800000"/>
            <a:headEnd/>
            <a:tailEnd type="none" w="sm" len="med"/>
          </a:ln>
        </p:spPr>
        <p:txBody>
          <a:bodyPr wrap="none" lIns="93790" tIns="46895" rIns="93790" bIns="46895" anchor="b"/>
          <a:lstStyle/>
          <a:p>
            <a:pPr defTabSz="938213" eaLnBrk="0" hangingPunct="0"/>
            <a:fld id="{8EF51536-215E-4B2A-BD99-AA9A5162D785}" type="slidenum">
              <a:rPr lang="en-US" altLang="en-US" sz="1200">
                <a:latin typeface="Times New Roman" pitchFamily="18" charset="0"/>
              </a:rPr>
              <a:pPr defTabSz="938213" eaLnBrk="0" hangingPunct="0"/>
              <a:t>3</a:t>
            </a:fld>
            <a:endParaRPr lang="en-US" altLang="en-US" sz="1200">
              <a:latin typeface="Times New Roman" pitchFamily="18" charset="0"/>
            </a:endParaRPr>
          </a:p>
        </p:txBody>
      </p:sp>
      <p:sp>
        <p:nvSpPr>
          <p:cNvPr id="167939" name="Rectangle 21"/>
          <p:cNvSpPr txBox="1">
            <a:spLocks noGrp="1" noChangeArrowheads="1"/>
          </p:cNvSpPr>
          <p:nvPr/>
        </p:nvSpPr>
        <p:spPr bwMode="auto">
          <a:xfrm>
            <a:off x="1" y="141825"/>
            <a:ext cx="6858000" cy="525593"/>
          </a:xfrm>
          <a:prstGeom prst="rect">
            <a:avLst/>
          </a:prstGeom>
          <a:noFill/>
          <a:ln w="9525">
            <a:noFill/>
            <a:miter lim="800000"/>
            <a:headEnd/>
            <a:tailEnd/>
          </a:ln>
        </p:spPr>
        <p:txBody>
          <a:bodyPr lIns="93790" tIns="46895" rIns="93790" bIns="46895">
            <a:spAutoFit/>
          </a:bodyPr>
          <a:lstStyle/>
          <a:p>
            <a:pPr defTabSz="938213" eaLnBrk="0" hangingPunct="0">
              <a:spcAft>
                <a:spcPct val="80000"/>
              </a:spcAft>
            </a:pPr>
            <a:r>
              <a:rPr lang="en-US" altLang="en-US" sz="1000">
                <a:latin typeface="Futura" charset="0"/>
              </a:rPr>
              <a:t>Title</a:t>
            </a:r>
            <a:endParaRPr lang="en-US" altLang="en-US" sz="1000" b="1">
              <a:latin typeface="Garamond" pitchFamily="18" charset="0"/>
            </a:endParaRPr>
          </a:p>
          <a:p>
            <a:pPr defTabSz="938213" eaLnBrk="0" hangingPunct="0">
              <a:spcAft>
                <a:spcPct val="80000"/>
              </a:spcAft>
            </a:pPr>
            <a:r>
              <a:rPr lang="en-US" altLang="en-US" sz="1000" b="1">
                <a:latin typeface="Garamond" pitchFamily="18" charset="0"/>
              </a:rPr>
              <a:t>Subtitle</a:t>
            </a:r>
            <a:endParaRPr lang="en-US" altLang="en-US" sz="3000">
              <a:latin typeface="Times New Roman" pitchFamily="18" charset="0"/>
            </a:endParaRPr>
          </a:p>
        </p:txBody>
      </p:sp>
      <p:sp>
        <p:nvSpPr>
          <p:cNvPr id="167940" name="Rectangle 2"/>
          <p:cNvSpPr>
            <a:spLocks noGrp="1" noRot="1" noChangeAspect="1" noChangeArrowheads="1" noTextEdit="1"/>
          </p:cNvSpPr>
          <p:nvPr>
            <p:ph type="sldImg"/>
          </p:nvPr>
        </p:nvSpPr>
        <p:spPr bwMode="auto">
          <a:xfrm>
            <a:off x="1144588" y="685800"/>
            <a:ext cx="4573587" cy="3429000"/>
          </a:xfrm>
          <a:noFill/>
          <a:ln cap="flat">
            <a:solidFill>
              <a:srgbClr val="000000"/>
            </a:solidFill>
            <a:miter lim="800000"/>
            <a:headEnd/>
            <a:tailEnd/>
          </a:ln>
        </p:spPr>
      </p:sp>
      <p:sp>
        <p:nvSpPr>
          <p:cNvPr id="167941" name="Rectangle 3"/>
          <p:cNvSpPr>
            <a:spLocks noGrp="1" noChangeArrowheads="1"/>
          </p:cNvSpPr>
          <p:nvPr>
            <p:ph type="body" idx="1"/>
          </p:nvPr>
        </p:nvSpPr>
        <p:spPr bwMode="auto">
          <a:xfrm>
            <a:off x="914508" y="4343912"/>
            <a:ext cx="5028986" cy="4115823"/>
          </a:xfrm>
          <a:noFill/>
        </p:spPr>
        <p:txBody>
          <a:bodyPr wrap="square" lIns="93824" tIns="46913" rIns="93824" bIns="46913" numCol="1" anchor="t" anchorCtr="0" compatLnSpc="1">
            <a:prstTxWarp prst="textNoShape">
              <a:avLst/>
            </a:prstTxWarp>
          </a:bodyPr>
          <a:lstStyle/>
          <a:p>
            <a:pPr eaLnBrk="1" hangingPunct="1"/>
            <a:endParaRPr lang="de-DE"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smtClean="0"/>
              <a:t>ADA/EASD position statement now recommends GLP-1RAs as second line agents</a:t>
            </a:r>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669925" fontAlgn="base">
              <a:spcBef>
                <a:spcPct val="0"/>
              </a:spcBef>
              <a:spcAft>
                <a:spcPct val="0"/>
              </a:spcAft>
            </a:pPr>
            <a:fld id="{73822111-BE63-4ABC-B498-86659D5C64E4}" type="slidenum">
              <a:rPr lang="en-GB" altLang="en-US" smtClean="0">
                <a:latin typeface="Verdana" pitchFamily="34" charset="0"/>
              </a:rPr>
              <a:pPr defTabSz="669925" fontAlgn="base">
                <a:spcBef>
                  <a:spcPct val="0"/>
                </a:spcBef>
                <a:spcAft>
                  <a:spcPct val="0"/>
                </a:spcAft>
              </a:pPr>
              <a:t>21</a:t>
            </a:fld>
            <a:endParaRPr lang="en-GB" altLang="en-US" smtClean="0">
              <a:latin typeface="Verdan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F36EBF-FE78-4581-9C41-C2698A90846C}"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latin typeface="Arial" pitchFamily="34" charset="0"/>
                <a:cs typeface="Arial" pitchFamily="34" charset="0"/>
              </a:rPr>
              <a:t>Animated slide</a:t>
            </a:r>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509177-F2F8-45D2-9046-C2C22EA232B1}" type="slidenum">
              <a:rPr lang="en-GB" altLang="en-US" smtClean="0">
                <a:latin typeface="Arial" pitchFamily="34" charset="0"/>
                <a:cs typeface="Arial" pitchFamily="34" charset="0"/>
              </a:rPr>
              <a:pPr fontAlgn="base">
                <a:spcBef>
                  <a:spcPct val="0"/>
                </a:spcBef>
                <a:spcAft>
                  <a:spcPct val="0"/>
                </a:spcAft>
              </a:pPr>
              <a:t>25</a:t>
            </a:fld>
            <a:endParaRPr lang="en-GB" alt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FCFE3611-D819-4F07-8145-8AC14EA06ADB}" type="slidenum">
              <a:rPr lang="en-US"/>
              <a:pPr>
                <a:defRPr/>
              </a:pPr>
              <a:t>26</a:t>
            </a:fld>
            <a:endParaRPr lang="en-US"/>
          </a:p>
        </p:txBody>
      </p:sp>
      <p:sp>
        <p:nvSpPr>
          <p:cNvPr id="148483" name="Rectangle 1"/>
          <p:cNvSpPr>
            <a:spLocks noGrp="1" noRot="1" noChangeAspect="1" noChangeArrowheads="1" noTextEdit="1"/>
          </p:cNvSpPr>
          <p:nvPr>
            <p:ph type="sldImg"/>
          </p:nvPr>
        </p:nvSpPr>
        <p:spPr bwMode="auto">
          <a:xfrm>
            <a:off x="3441700" y="469900"/>
            <a:ext cx="3130550" cy="2347913"/>
          </a:xfrm>
          <a:solidFill>
            <a:srgbClr val="FFFFFF"/>
          </a:solidFill>
          <a:ln>
            <a:solidFill>
              <a:srgbClr val="000000"/>
            </a:solidFill>
            <a:miter lim="800000"/>
            <a:headEnd/>
            <a:tailEnd/>
          </a:ln>
        </p:spPr>
      </p:sp>
      <p:sp>
        <p:nvSpPr>
          <p:cNvPr id="148484" name="Text Box 2"/>
          <p:cNvSpPr txBox="1">
            <a:spLocks noChangeArrowheads="1"/>
          </p:cNvSpPr>
          <p:nvPr/>
        </p:nvSpPr>
        <p:spPr bwMode="auto">
          <a:xfrm>
            <a:off x="381179" y="4343912"/>
            <a:ext cx="6095644" cy="3935985"/>
          </a:xfrm>
          <a:prstGeom prst="rect">
            <a:avLst/>
          </a:prstGeom>
          <a:noFill/>
          <a:ln w="9525">
            <a:noFill/>
            <a:round/>
            <a:headEnd/>
            <a:tailEnd/>
          </a:ln>
        </p:spPr>
        <p:txBody>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1965"/>
                </a:solidFill>
                <a:cs typeface="Arial" pitchFamily="34" charset="0"/>
              </a:rPr>
              <a:t>Animated slide.</a:t>
            </a:r>
          </a:p>
        </p:txBody>
      </p:sp>
      <p:sp>
        <p:nvSpPr>
          <p:cNvPr id="148485" name="Text Box 3"/>
          <p:cNvSpPr txBox="1">
            <a:spLocks noChangeArrowheads="1"/>
          </p:cNvSpPr>
          <p:nvPr/>
        </p:nvSpPr>
        <p:spPr bwMode="auto">
          <a:xfrm>
            <a:off x="3454627" y="358216"/>
            <a:ext cx="2918093" cy="130127"/>
          </a:xfrm>
          <a:prstGeom prst="rect">
            <a:avLst/>
          </a:prstGeom>
          <a:noFill/>
          <a:ln w="9525">
            <a:noFill/>
            <a:round/>
            <a:headEnd/>
            <a:tailEnd/>
          </a:ln>
        </p:spPr>
        <p:txBody>
          <a:bodyPr lIns="0" tIns="0" rIns="0" bIns="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2EA9DB1-1501-41E2-A62D-6338048230E0}" type="slidenum">
              <a:rPr lang="en-US" sz="1200">
                <a:solidFill>
                  <a:srgbClr val="000000"/>
                </a:solidFill>
                <a:cs typeface="Arial"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26</a:t>
            </a:fld>
            <a:endParaRPr lang="en-US" sz="1200">
              <a:solidFill>
                <a:srgbClr val="000000"/>
              </a:solidFill>
              <a:cs typeface="Arial" pitchFamily="34" charset="0"/>
            </a:endParaRPr>
          </a:p>
        </p:txBody>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1A9F49-1487-4464-BFBF-416948CB01C2}" type="slidenum">
              <a:rPr lang="fr-FR" smtClean="0">
                <a:latin typeface="Arial" pitchFamily="34" charset="0"/>
                <a:cs typeface="Arial" pitchFamily="34" charset="0"/>
              </a:rPr>
              <a:pPr fontAlgn="base">
                <a:spcBef>
                  <a:spcPct val="0"/>
                </a:spcBef>
                <a:spcAft>
                  <a:spcPct val="0"/>
                </a:spcAft>
              </a:pPr>
              <a:t>29</a:t>
            </a:fld>
            <a:endParaRPr lang="fr-FR" smtClean="0">
              <a:latin typeface="Arial" pitchFamily="34" charset="0"/>
              <a:cs typeface="Arial" pitchFamily="34" charset="0"/>
            </a:endParaRPr>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2" name="Rectangle 3"/>
          <p:cNvSpPr>
            <a:spLocks noGrp="1" noChangeArrowheads="1"/>
          </p:cNvSpPr>
          <p:nvPr>
            <p:ph type="body" idx="1"/>
          </p:nvPr>
        </p:nvSpPr>
        <p:spPr bwMode="auto">
          <a:xfrm>
            <a:off x="685480" y="4345374"/>
            <a:ext cx="5487041" cy="4112900"/>
          </a:xfrm>
          <a:noFill/>
        </p:spPr>
        <p:txBody>
          <a:bodyPr wrap="square" numCol="1" anchor="t" anchorCtr="0" compatLnSpc="1">
            <a:prstTxWarp prst="textNoShape">
              <a:avLst/>
            </a:prstTxWarp>
          </a:bodyPr>
          <a:lstStyle/>
          <a:p>
            <a:pPr marL="180975" indent="-180975" eaLnBrk="1" hangingPunct="1"/>
            <a:r>
              <a:rPr lang="en-GB" smtClean="0">
                <a:latin typeface="Arial" pitchFamily="34" charset="0"/>
                <a:cs typeface="Arial" pitchFamily="34" charset="0"/>
              </a:rPr>
              <a:t>The introduction of basal insulin into the treatment regimen of a patient with type 2 diabetes can be done with a single daily injection. The availability of basal insulin analogs addresses fasting blood glucose levels and overall glycemic control and can be administered in one injection daily. This may help overcome patient anxiety over injections. The international consensus group recommends that basal insulin is administered either at bedtime or in the morning and should be started at a dose of 10 units per day or 0.2 units/kg. Then basal insulin needs to be titrated by monitoring fasting blood glucose levels daily. The dose should be increased by 2 units every 3 days </a:t>
            </a:r>
            <a:r>
              <a:rPr lang="en-GB" b="1" smtClean="0">
                <a:latin typeface="Arial" pitchFamily="34" charset="0"/>
                <a:cs typeface="Arial" pitchFamily="34" charset="0"/>
              </a:rPr>
              <a:t>until fasting blood glucose levels are in range (3.89–7.22 mmol/L; 70–130 mg/dL).</a:t>
            </a:r>
            <a:r>
              <a:rPr lang="en-GB" smtClean="0">
                <a:latin typeface="Arial" pitchFamily="34" charset="0"/>
                <a:cs typeface="Arial" pitchFamily="34" charset="0"/>
              </a:rPr>
              <a:t> If the fasting blood glucose value is &gt; 10 mmol/L (&gt; 180 mg/dL), </a:t>
            </a:r>
            <a:br>
              <a:rPr lang="en-GB" smtClean="0">
                <a:latin typeface="Arial" pitchFamily="34" charset="0"/>
                <a:cs typeface="Arial" pitchFamily="34" charset="0"/>
              </a:rPr>
            </a:br>
            <a:r>
              <a:rPr lang="en-GB" smtClean="0">
                <a:latin typeface="Arial" pitchFamily="34" charset="0"/>
                <a:cs typeface="Arial" pitchFamily="34" charset="0"/>
              </a:rPr>
              <a:t>4 units of insulin may be used instead of 2 units. In the event of hypoglycemia or inappropriate fasting blood glucose levels, the insulin dose should be reduced by ≥ 4 units or 10% if the dose is &gt; 60 units. The regimen should then be continued and HbA</a:t>
            </a:r>
            <a:r>
              <a:rPr lang="en-GB" baseline="-25000" smtClean="0">
                <a:latin typeface="Arial" pitchFamily="34" charset="0"/>
                <a:cs typeface="Arial" pitchFamily="34" charset="0"/>
              </a:rPr>
              <a:t>1c </a:t>
            </a:r>
            <a:r>
              <a:rPr lang="en-GB" smtClean="0">
                <a:latin typeface="Arial" pitchFamily="34" charset="0"/>
                <a:cs typeface="Arial" pitchFamily="34" charset="0"/>
              </a:rPr>
              <a:t>levels checked every 3 months.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xfrm>
            <a:off x="1149350" y="698500"/>
            <a:ext cx="4656138" cy="3490913"/>
          </a:xfrm>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64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9ABA8D-C164-4D0F-BC81-A47C0155A00C}" type="slidenum">
              <a:rPr lang="en-US" altLang="en-US" smtClean="0">
                <a:solidFill>
                  <a:srgbClr val="000000"/>
                </a:solidFill>
                <a:latin typeface="Verdana" pitchFamily="34" charset="0"/>
                <a:ea typeface="ＭＳ Ｐゴシック" pitchFamily="34" charset="-128"/>
                <a:cs typeface="Arial" pitchFamily="34" charset="0"/>
              </a:rPr>
              <a:pPr fontAlgn="base">
                <a:spcBef>
                  <a:spcPct val="0"/>
                </a:spcBef>
                <a:spcAft>
                  <a:spcPct val="0"/>
                </a:spcAft>
              </a:pPr>
              <a:t>33</a:t>
            </a:fld>
            <a:endParaRPr lang="en-US" altLang="en-US" smtClean="0">
              <a:solidFill>
                <a:srgbClr val="000000"/>
              </a:solidFill>
              <a:latin typeface="Verdana" pitchFamily="34" charset="0"/>
              <a:ea typeface="ＭＳ Ｐゴシック" pitchFamily="34" charset="-128"/>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xfrm>
            <a:off x="1149350" y="698500"/>
            <a:ext cx="4656138" cy="3490913"/>
          </a:xfrm>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65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C4A7E-C181-4B2F-9919-0291C714BD92}" type="slidenum">
              <a:rPr lang="en-US" altLang="en-US" smtClean="0">
                <a:solidFill>
                  <a:srgbClr val="000000"/>
                </a:solidFill>
                <a:latin typeface="Verdana" pitchFamily="34" charset="0"/>
                <a:ea typeface="ＭＳ Ｐゴシック" pitchFamily="34" charset="-128"/>
                <a:cs typeface="Arial" pitchFamily="34" charset="0"/>
              </a:rPr>
              <a:pPr fontAlgn="base">
                <a:spcBef>
                  <a:spcPct val="0"/>
                </a:spcBef>
                <a:spcAft>
                  <a:spcPct val="0"/>
                </a:spcAft>
              </a:pPr>
              <a:t>34</a:t>
            </a:fld>
            <a:endParaRPr lang="en-US" altLang="en-US" smtClean="0">
              <a:solidFill>
                <a:srgbClr val="000000"/>
              </a:solidFill>
              <a:latin typeface="Verdana" pitchFamily="34" charset="0"/>
              <a:ea typeface="ＭＳ Ｐゴシック" pitchFamily="34" charset="-128"/>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66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900DE9-7996-4679-A894-3D5EB411F289}" type="slidenum">
              <a:rPr lang="da-DK" sz="900" smtClean="0">
                <a:latin typeface="Verdana" pitchFamily="34" charset="0"/>
              </a:rPr>
              <a:pPr fontAlgn="base">
                <a:spcBef>
                  <a:spcPct val="0"/>
                </a:spcBef>
                <a:spcAft>
                  <a:spcPct val="0"/>
                </a:spcAft>
              </a:pPr>
              <a:t>35</a:t>
            </a:fld>
            <a:endParaRPr lang="da-DK" sz="900" smtClean="0">
              <a:latin typeface="Verdan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3297FE4E-F55B-479B-B121-7AC6F9397BF2}" type="slidenum">
              <a:rPr lang="en-US"/>
              <a:pPr>
                <a:defRPr/>
              </a:pPr>
              <a:t>36</a:t>
            </a:fld>
            <a:endParaRPr lang="en-US"/>
          </a:p>
        </p:txBody>
      </p:sp>
      <p:sp>
        <p:nvSpPr>
          <p:cNvPr id="150531"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0532" name="Rectangle 2"/>
          <p:cNvSpPr>
            <a:spLocks noGrp="1" noChangeArrowheads="1"/>
          </p:cNvSpPr>
          <p:nvPr>
            <p:ph type="body" idx="1"/>
          </p:nvPr>
        </p:nvSpPr>
        <p:spPr bwMode="auto">
          <a:xfrm>
            <a:off x="381179" y="4343912"/>
            <a:ext cx="6095644" cy="3935985"/>
          </a:xfrm>
          <a:noFill/>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ea typeface="ＭＳ Ｐゴシック" pitchFamily="34" charset="-128"/>
            </a:endParaRPr>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8589EA-4E44-460A-AE4A-56AC0EF7DE6C}" type="slidenum">
              <a:rPr lang="en-GB" smtClean="0">
                <a:solidFill>
                  <a:srgbClr val="000000"/>
                </a:solidFill>
                <a:latin typeface="Arial" pitchFamily="34" charset="0"/>
                <a:ea typeface="ＭＳ Ｐゴシック" pitchFamily="34" charset="-128"/>
              </a:rPr>
              <a:pPr fontAlgn="base">
                <a:spcBef>
                  <a:spcPct val="0"/>
                </a:spcBef>
                <a:spcAft>
                  <a:spcPct val="0"/>
                </a:spcAft>
              </a:pPr>
              <a:t>40</a:t>
            </a:fld>
            <a:endParaRPr lang="en-GB" smtClean="0">
              <a:solidFill>
                <a:srgbClr val="000000"/>
              </a:solidFill>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1"/>
          <p:cNvSpPr txBox="1">
            <a:spLocks noGrp="1" noChangeArrowheads="1"/>
          </p:cNvSpPr>
          <p:nvPr/>
        </p:nvSpPr>
        <p:spPr bwMode="auto">
          <a:xfrm>
            <a:off x="-4805" y="8636650"/>
            <a:ext cx="6853196" cy="308504"/>
          </a:xfrm>
          <a:prstGeom prst="rect">
            <a:avLst/>
          </a:prstGeom>
          <a:noFill/>
          <a:ln w="19050">
            <a:noFill/>
            <a:miter lim="800000"/>
            <a:headEnd/>
            <a:tailEnd type="none" w="sm" len="med"/>
          </a:ln>
        </p:spPr>
        <p:txBody>
          <a:bodyPr wrap="none" lIns="93790" tIns="46895" rIns="93790" bIns="46895" anchor="b"/>
          <a:lstStyle/>
          <a:p>
            <a:pPr defTabSz="938213" eaLnBrk="0" hangingPunct="0"/>
            <a:fld id="{609D2135-104A-4101-A540-47F18BDA5640}" type="slidenum">
              <a:rPr lang="en-US" altLang="en-US" sz="1200">
                <a:latin typeface="Times New Roman" pitchFamily="18" charset="0"/>
              </a:rPr>
              <a:pPr defTabSz="938213" eaLnBrk="0" hangingPunct="0"/>
              <a:t>4</a:t>
            </a:fld>
            <a:endParaRPr lang="en-US" altLang="en-US" sz="1200">
              <a:latin typeface="Times New Roman" pitchFamily="18" charset="0"/>
            </a:endParaRPr>
          </a:p>
        </p:txBody>
      </p:sp>
      <p:sp>
        <p:nvSpPr>
          <p:cNvPr id="168963" name="Rectangle 21"/>
          <p:cNvSpPr txBox="1">
            <a:spLocks noGrp="1" noChangeArrowheads="1"/>
          </p:cNvSpPr>
          <p:nvPr/>
        </p:nvSpPr>
        <p:spPr bwMode="auto">
          <a:xfrm>
            <a:off x="1" y="141825"/>
            <a:ext cx="6858000" cy="525593"/>
          </a:xfrm>
          <a:prstGeom prst="rect">
            <a:avLst/>
          </a:prstGeom>
          <a:noFill/>
          <a:ln w="9525">
            <a:noFill/>
            <a:miter lim="800000"/>
            <a:headEnd/>
            <a:tailEnd/>
          </a:ln>
        </p:spPr>
        <p:txBody>
          <a:bodyPr lIns="93790" tIns="46895" rIns="93790" bIns="46895">
            <a:spAutoFit/>
          </a:bodyPr>
          <a:lstStyle/>
          <a:p>
            <a:pPr defTabSz="938213" eaLnBrk="0" hangingPunct="0">
              <a:spcAft>
                <a:spcPct val="80000"/>
              </a:spcAft>
            </a:pPr>
            <a:r>
              <a:rPr lang="en-US" altLang="en-US" sz="1000">
                <a:latin typeface="Futura" charset="0"/>
              </a:rPr>
              <a:t>Title</a:t>
            </a:r>
            <a:endParaRPr lang="en-US" altLang="en-US" sz="1000" b="1">
              <a:latin typeface="Garamond" pitchFamily="18" charset="0"/>
            </a:endParaRPr>
          </a:p>
          <a:p>
            <a:pPr defTabSz="938213" eaLnBrk="0" hangingPunct="0">
              <a:spcAft>
                <a:spcPct val="80000"/>
              </a:spcAft>
            </a:pPr>
            <a:r>
              <a:rPr lang="en-US" altLang="en-US" sz="1000" b="1">
                <a:latin typeface="Garamond" pitchFamily="18" charset="0"/>
              </a:rPr>
              <a:t>Subtitle</a:t>
            </a:r>
            <a:endParaRPr lang="en-US" altLang="en-US" sz="3000">
              <a:latin typeface="Times New Roman" pitchFamily="18" charset="0"/>
            </a:endParaRPr>
          </a:p>
        </p:txBody>
      </p:sp>
      <p:sp>
        <p:nvSpPr>
          <p:cNvPr id="168964" name="Rectangle 2"/>
          <p:cNvSpPr>
            <a:spLocks noGrp="1" noRot="1" noChangeAspect="1" noChangeArrowheads="1" noTextEdit="1"/>
          </p:cNvSpPr>
          <p:nvPr>
            <p:ph type="sldImg"/>
          </p:nvPr>
        </p:nvSpPr>
        <p:spPr bwMode="auto">
          <a:xfrm>
            <a:off x="1143000" y="685800"/>
            <a:ext cx="4578350" cy="3433763"/>
          </a:xfrm>
          <a:noFill/>
          <a:ln cap="flat">
            <a:solidFill>
              <a:srgbClr val="000000"/>
            </a:solidFill>
            <a:miter lim="800000"/>
            <a:headEnd/>
            <a:tailEnd/>
          </a:ln>
        </p:spPr>
      </p:sp>
      <p:sp>
        <p:nvSpPr>
          <p:cNvPr id="168965" name="Rectangle 3"/>
          <p:cNvSpPr>
            <a:spLocks noGrp="1" noChangeArrowheads="1"/>
          </p:cNvSpPr>
          <p:nvPr>
            <p:ph type="body" idx="1"/>
          </p:nvPr>
        </p:nvSpPr>
        <p:spPr bwMode="auto">
          <a:xfrm>
            <a:off x="914508" y="4346836"/>
            <a:ext cx="5028986" cy="4109975"/>
          </a:xfrm>
          <a:noFill/>
        </p:spPr>
        <p:txBody>
          <a:bodyPr wrap="square" lIns="93663" tIns="47625" rIns="93663" bIns="47625" numCol="1" anchor="t" anchorCtr="0" compatLnSpc="1">
            <a:prstTxWarp prst="textNoShape">
              <a:avLst/>
            </a:prstTxWarp>
          </a:bodyPr>
          <a:lstStyle/>
          <a:p>
            <a:pPr eaLnBrk="1" hangingPunct="1"/>
            <a:endParaRPr lang="de-DE"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ea typeface="ＭＳ Ｐゴシック" pitchFamily="34" charset="-128"/>
            </a:endParaRPr>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753C6A-2569-4049-BA76-EC5EDB013861}" type="slidenum">
              <a:rPr lang="en-GB" smtClean="0">
                <a:solidFill>
                  <a:srgbClr val="000000"/>
                </a:solidFill>
                <a:latin typeface="Arial" pitchFamily="34" charset="0"/>
                <a:ea typeface="ＭＳ Ｐゴシック" pitchFamily="34" charset="-128"/>
              </a:rPr>
              <a:pPr fontAlgn="base">
                <a:spcBef>
                  <a:spcPct val="0"/>
                </a:spcBef>
                <a:spcAft>
                  <a:spcPct val="0"/>
                </a:spcAft>
              </a:pPr>
              <a:t>41</a:t>
            </a:fld>
            <a:endParaRPr lang="en-GB" smtClean="0">
              <a:solidFill>
                <a:srgbClr val="000000"/>
              </a:solidFill>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2A354016-903F-45FE-9C7A-01FC2FC321FF}" type="slidenum">
              <a:rPr lang="en-GB"/>
              <a:pPr>
                <a:defRPr/>
              </a:pPr>
              <a:t>42</a:t>
            </a:fld>
            <a:r>
              <a:rPr lang="en-GB"/>
              <a:t>NN-Iran/MIP/015/May 2010/01</a:t>
            </a:r>
          </a:p>
          <a:p>
            <a:pPr>
              <a:defRPr/>
            </a:pPr>
            <a:endParaRPr lang="da-DK"/>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a:p>
            <a:endParaRPr lang="en-GB" smtClean="0"/>
          </a:p>
          <a:p>
            <a:r>
              <a:rPr lang="en-GB" smtClean="0"/>
              <a:t>References:</a:t>
            </a:r>
          </a:p>
          <a:p>
            <a:r>
              <a:rPr lang="en-GB" smtClean="0"/>
              <a:t>1.American Diabetes Association. Standards of Medical Care in Diabetes – 2007. </a:t>
            </a:r>
            <a:r>
              <a:rPr lang="en-GB" i="1" smtClean="0"/>
              <a:t>Diabetes Care </a:t>
            </a:r>
            <a:r>
              <a:rPr lang="en-GB" smtClean="0"/>
              <a:t>2007; 30(Suppl1): S4–S41</a:t>
            </a:r>
          </a:p>
          <a:p>
            <a:r>
              <a:rPr lang="en-GB" smtClean="0"/>
              <a:t>2.Monnier L. Is postprandial glucose a neglected cardiovascular risk factor in type 2 diabetes? </a:t>
            </a:r>
            <a:r>
              <a:rPr lang="en-GB" i="1" smtClean="0"/>
              <a:t>Eur J Clin Invest </a:t>
            </a:r>
            <a:r>
              <a:rPr lang="en-GB" smtClean="0"/>
              <a:t>2000; 30(Suppl2):3–11.</a:t>
            </a:r>
          </a:p>
          <a:p>
            <a:r>
              <a:rPr lang="en-GB" smtClean="0"/>
              <a:t>3.Hirsch IB </a:t>
            </a:r>
            <a:r>
              <a:rPr lang="en-GB" i="1" smtClean="0"/>
              <a:t>et al. </a:t>
            </a:r>
            <a:r>
              <a:rPr lang="en-GB" smtClean="0"/>
              <a:t>A real-world approach to insulin therapy in primary care practice. </a:t>
            </a:r>
            <a:r>
              <a:rPr lang="en-GB" i="1" smtClean="0"/>
              <a:t>Clinical Diabetes </a:t>
            </a:r>
            <a:r>
              <a:rPr lang="en-GB" smtClean="0"/>
              <a:t>2005; 23(2): 78–86. </a:t>
            </a:r>
          </a:p>
          <a:p>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2FABF2-3CF8-43CE-8803-3C5FA46384DA}" type="slidenum">
              <a:rPr lang="en-AU" smtClean="0">
                <a:solidFill>
                  <a:srgbClr val="000000"/>
                </a:solidFill>
              </a:rPr>
              <a:pPr fontAlgn="base">
                <a:spcBef>
                  <a:spcPct val="0"/>
                </a:spcBef>
                <a:spcAft>
                  <a:spcPct val="0"/>
                </a:spcAft>
                <a:defRPr/>
              </a:pPr>
              <a:t>43</a:t>
            </a:fld>
            <a:endParaRPr lang="en-AU" smtClean="0">
              <a:solidFill>
                <a:srgbClr val="000000"/>
              </a:solidFill>
            </a:endParaRPr>
          </a:p>
        </p:txBody>
      </p:sp>
      <p:sp>
        <p:nvSpPr>
          <p:cNvPr id="142339" name="Rectangle 2"/>
          <p:cNvSpPr>
            <a:spLocks noGrp="1" noRot="1" noChangeAspect="1" noChangeArrowheads="1" noTextEdit="1"/>
          </p:cNvSpPr>
          <p:nvPr>
            <p:ph type="sldImg"/>
          </p:nvPr>
        </p:nvSpPr>
        <p:spPr bwMode="auto">
          <a:xfrm>
            <a:off x="1144588" y="685800"/>
            <a:ext cx="4573587" cy="3429000"/>
          </a:xfrm>
          <a:noFill/>
          <a:ln>
            <a:solidFill>
              <a:srgbClr val="000000"/>
            </a:solidFill>
            <a:miter lim="800000"/>
            <a:headEnd/>
            <a:tailEnd/>
          </a:ln>
        </p:spPr>
      </p:sp>
      <p:sp>
        <p:nvSpPr>
          <p:cNvPr id="1423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en-GB" altLang="en-US" smtClean="0"/>
          </a:p>
          <a:p>
            <a:pPr eaLnBrk="1" hangingPunct="1">
              <a:spcBef>
                <a:spcPct val="0"/>
              </a:spcBef>
            </a:pPr>
            <a:endParaRPr lang="en-GB" altLang="en-US" smtClean="0"/>
          </a:p>
          <a:p>
            <a:pPr eaLnBrk="1" hangingPunct="1">
              <a:spcBef>
                <a:spcPct val="0"/>
              </a:spcBef>
            </a:pPr>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992969-226F-444B-9957-595BF6E5269F}" type="slidenum">
              <a:rPr lang="en-US" smtClean="0">
                <a:latin typeface="Arial" pitchFamily="34" charset="0"/>
                <a:cs typeface="Arial" pitchFamily="34" charset="0"/>
              </a:rPr>
              <a:pPr fontAlgn="base">
                <a:spcBef>
                  <a:spcPct val="0"/>
                </a:spcBef>
                <a:spcAft>
                  <a:spcPct val="0"/>
                </a:spcAft>
              </a:pPr>
              <a:t>51</a:t>
            </a:fld>
            <a:endParaRPr lang="en-US" smtClean="0">
              <a:latin typeface="Arial" pitchFamily="34" charset="0"/>
              <a:cs typeface="Arial" pitchFamily="34" charset="0"/>
            </a:endParaRPr>
          </a:p>
        </p:txBody>
      </p:sp>
      <p:sp>
        <p:nvSpPr>
          <p:cNvPr id="180227" name="Rectangle 2"/>
          <p:cNvSpPr>
            <a:spLocks noGrp="1" noRot="1" noChangeAspect="1" noChangeArrowheads="1" noTextEdit="1"/>
          </p:cNvSpPr>
          <p:nvPr>
            <p:ph type="sldImg"/>
          </p:nvPr>
        </p:nvSpPr>
        <p:spPr bwMode="auto">
          <a:xfrm>
            <a:off x="1147763" y="687388"/>
            <a:ext cx="4570412" cy="3427412"/>
          </a:xfrm>
          <a:noFill/>
          <a:ln>
            <a:solidFill>
              <a:srgbClr val="000000"/>
            </a:solidFill>
            <a:miter lim="800000"/>
            <a:headEnd/>
            <a:tailEnd/>
          </a:ln>
        </p:spPr>
      </p:sp>
      <p:sp>
        <p:nvSpPr>
          <p:cNvPr id="180228" name="Rectangle 3"/>
          <p:cNvSpPr>
            <a:spLocks noGrp="1" noChangeArrowheads="1"/>
          </p:cNvSpPr>
          <p:nvPr>
            <p:ph type="body" idx="1"/>
          </p:nvPr>
        </p:nvSpPr>
        <p:spPr bwMode="auto">
          <a:xfrm>
            <a:off x="1066658" y="4305898"/>
            <a:ext cx="4772732" cy="3808781"/>
          </a:xfrm>
          <a:noFill/>
        </p:spPr>
        <p:txBody>
          <a:bodyPr wrap="square" numCol="1" anchor="t" anchorCtr="0" compatLnSpc="1">
            <a:prstTxWarp prst="textNoShape">
              <a:avLst/>
            </a:prstTxWarp>
          </a:bodyPr>
          <a:lstStyle/>
          <a:p>
            <a:pPr eaLnBrk="1" hangingPunct="1"/>
            <a:r>
              <a:rPr lang="en-US" smtClean="0">
                <a:latin typeface="Arial" pitchFamily="34" charset="0"/>
                <a:cs typeface="Arial" pitchFamily="34" charset="0"/>
              </a:rPr>
              <a:t>When initiating </a:t>
            </a:r>
            <a:r>
              <a:rPr lang="en-US" smtClean="0">
                <a:latin typeface="Arial" pitchFamily="34" charset="0"/>
                <a:cs typeface="Times New Roman" pitchFamily="18" charset="0"/>
              </a:rPr>
              <a:t>Lantus</a:t>
            </a:r>
            <a:r>
              <a:rPr lang="en-US" baseline="30000" smtClean="0">
                <a:latin typeface="Arial" pitchFamily="34" charset="0"/>
                <a:cs typeface="Times New Roman" pitchFamily="18" charset="0"/>
              </a:rPr>
              <a:t>®</a:t>
            </a:r>
            <a:r>
              <a:rPr lang="en-US" smtClean="0">
                <a:latin typeface="Arial" pitchFamily="34" charset="0"/>
                <a:cs typeface="Times New Roman" pitchFamily="18" charset="0"/>
              </a:rPr>
              <a:t> (insulin glargine)</a:t>
            </a:r>
            <a:r>
              <a:rPr lang="en-US" smtClean="0">
                <a:latin typeface="Arial" pitchFamily="34" charset="0"/>
                <a:cs typeface="Arial" pitchFamily="34" charset="0"/>
              </a:rPr>
              <a:t> therapy in insulin-naïve patients with type 2 diabetes, an average dose of 10 IU once daily should be administered. Titration of Lantus to a final dose range of 2 to 100 IU is suggested</a:t>
            </a:r>
            <a:r>
              <a:rPr lang="en-US" baseline="30000" smtClean="0">
                <a:latin typeface="Arial" pitchFamily="34" charset="0"/>
                <a:cs typeface="Arial" pitchFamily="34" charset="0"/>
              </a:rPr>
              <a:t>1</a:t>
            </a:r>
            <a:endParaRPr lang="en-US" smtClean="0">
              <a:latin typeface="Arial" pitchFamily="34" charset="0"/>
              <a:cs typeface="Arial" pitchFamily="34" charset="0"/>
            </a:endParaRPr>
          </a:p>
          <a:p>
            <a:pPr eaLnBrk="1" hangingPunct="1"/>
            <a:r>
              <a:rPr lang="en-US" smtClean="0">
                <a:latin typeface="Arial" pitchFamily="34" charset="0"/>
                <a:cs typeface="Arial" pitchFamily="34" charset="0"/>
              </a:rPr>
              <a:t>Patients switching from NPH once daily to Lantus should initiate Lantus therapy at the same dose and titrate the dose based on patient response</a:t>
            </a:r>
            <a:r>
              <a:rPr lang="en-US" baseline="30000" smtClean="0">
                <a:latin typeface="Arial" pitchFamily="34" charset="0"/>
                <a:cs typeface="Arial" pitchFamily="34" charset="0"/>
              </a:rPr>
              <a:t>1</a:t>
            </a:r>
          </a:p>
          <a:p>
            <a:pPr eaLnBrk="1" hangingPunct="1"/>
            <a:r>
              <a:rPr lang="en-US" smtClean="0">
                <a:latin typeface="Arial" pitchFamily="34" charset="0"/>
                <a:cs typeface="Arial" pitchFamily="34" charset="0"/>
              </a:rPr>
              <a:t>For patients switching from NPH twice daily, the initial dose of Lantus should be reduced by 20% to 30% to decrease the risk of hypoglycaemia. The Lantus dose should be titrated according to patient response</a:t>
            </a:r>
            <a:r>
              <a:rPr lang="en-US" baseline="30000" smtClean="0">
                <a:latin typeface="Arial" pitchFamily="34" charset="0"/>
                <a:cs typeface="Arial" pitchFamily="34" charset="0"/>
              </a:rPr>
              <a:t>1</a:t>
            </a:r>
          </a:p>
        </p:txBody>
      </p:sp>
      <p:sp>
        <p:nvSpPr>
          <p:cNvPr id="158724" name="Text Box 4"/>
          <p:cNvSpPr txBox="1">
            <a:spLocks noChangeArrowheads="1"/>
          </p:cNvSpPr>
          <p:nvPr/>
        </p:nvSpPr>
        <p:spPr bwMode="auto">
          <a:xfrm>
            <a:off x="1037830" y="8655658"/>
            <a:ext cx="4514877" cy="487365"/>
          </a:xfrm>
          <a:prstGeom prst="rect">
            <a:avLst/>
          </a:prstGeom>
          <a:noFill/>
          <a:ln w="9525">
            <a:noFill/>
            <a:miter lim="800000"/>
            <a:headEnd/>
            <a:tailEnd/>
          </a:ln>
          <a:effectLst/>
        </p:spPr>
        <p:txBody>
          <a:bodyPr lIns="92509" tIns="46254" rIns="92509" bIns="46254">
            <a:spAutoFit/>
          </a:bodyPr>
          <a:lstStyle/>
          <a:p>
            <a:pPr marL="114300" indent="-114300" defTabSz="925513" eaLnBrk="0" hangingPunct="0">
              <a:lnSpc>
                <a:spcPct val="90000"/>
              </a:lnSpc>
              <a:spcBef>
                <a:spcPct val="50000"/>
              </a:spcBef>
              <a:buClr>
                <a:srgbClr val="A4A3CB"/>
              </a:buClr>
              <a:defRPr/>
            </a:pPr>
            <a:r>
              <a:rPr lang="en-GB" sz="800">
                <a:latin typeface="Arial" charset="0"/>
                <a:ea typeface="MS PGothic" pitchFamily="34" charset="-128"/>
                <a:cs typeface="Arial" charset="0"/>
              </a:rPr>
              <a:t>1.	</a:t>
            </a:r>
            <a:r>
              <a:rPr lang="en-US" sz="800">
                <a:latin typeface="Arial" charset="0"/>
                <a:ea typeface="MS PGothic" pitchFamily="34" charset="-128"/>
                <a:cs typeface="Arial" charset="0"/>
              </a:rPr>
              <a:t>Lantus</a:t>
            </a:r>
            <a:r>
              <a:rPr lang="en-US" sz="800" baseline="30000">
                <a:latin typeface="Arial" charset="0"/>
                <a:ea typeface="MS PGothic" pitchFamily="34" charset="-128"/>
                <a:cs typeface="Arial" charset="0"/>
              </a:rPr>
              <a:t>® </a:t>
            </a:r>
            <a:r>
              <a:rPr lang="en-US" sz="800">
                <a:latin typeface="Arial" charset="0"/>
                <a:ea typeface="MS PGothic" pitchFamily="34" charset="-128"/>
                <a:cs typeface="Arial" charset="0"/>
              </a:rPr>
              <a:t>(insulin glargine) EMEA Summary of Product Characteristics. Bridgewater, NJ: Aventis Pharmaceuticals; 2002.</a:t>
            </a:r>
            <a:endParaRPr lang="en-US" sz="1000" b="1" baseline="30000">
              <a:effectLst>
                <a:outerShdw blurRad="38100" dist="38100" dir="2700000" algn="tl">
                  <a:srgbClr val="C0C0C0"/>
                </a:outerShdw>
              </a:effectLst>
              <a:latin typeface="Arial" charset="0"/>
              <a:ea typeface="MS PGothic" pitchFamily="34" charset="-128"/>
              <a:cs typeface="Arial" charset="0"/>
            </a:endParaRPr>
          </a:p>
          <a:p>
            <a:pPr marL="114300" indent="-114300" defTabSz="925513" eaLnBrk="0" hangingPunct="0">
              <a:lnSpc>
                <a:spcPct val="90000"/>
              </a:lnSpc>
              <a:spcBef>
                <a:spcPct val="50000"/>
              </a:spcBef>
              <a:buClr>
                <a:srgbClr val="A4A3CB"/>
              </a:buClr>
              <a:defRPr/>
            </a:pPr>
            <a:endParaRPr lang="en-US" sz="800">
              <a:latin typeface="Arial" charset="0"/>
              <a:ea typeface="MS PGothic" pitchFamily="34" charset="-128"/>
              <a:cs typeface="Arial" charset="0"/>
            </a:endParaRPr>
          </a:p>
        </p:txBody>
      </p:sp>
      <p:sp>
        <p:nvSpPr>
          <p:cNvPr id="180230" name="Line 5"/>
          <p:cNvSpPr>
            <a:spLocks noChangeShapeType="1"/>
          </p:cNvSpPr>
          <p:nvPr/>
        </p:nvSpPr>
        <p:spPr bwMode="auto">
          <a:xfrm>
            <a:off x="1114706" y="8585476"/>
            <a:ext cx="4570932" cy="0"/>
          </a:xfrm>
          <a:prstGeom prst="line">
            <a:avLst/>
          </a:prstGeom>
          <a:noFill/>
          <a:ln w="9525">
            <a:solidFill>
              <a:schemeClr val="tx1"/>
            </a:solidFill>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12644" name="Slide Number Placeholder 3"/>
          <p:cNvSpPr>
            <a:spLocks noGrp="1"/>
          </p:cNvSpPr>
          <p:nvPr>
            <p:ph type="sldNum" sz="quarter" idx="5"/>
          </p:nvPr>
        </p:nvSpPr>
        <p:spPr>
          <a:noFill/>
        </p:spPr>
        <p:txBody>
          <a:bodyPr/>
          <a:lstStyle/>
          <a:p>
            <a:fld id="{37BD877E-B23E-411E-B637-3E07CC0C8864}"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85DA5065-9AB1-4D7A-9AAB-EC1C9B40EFCB}" type="slidenum">
              <a:rPr lang="fr-FR" smtClean="0">
                <a:solidFill>
                  <a:prstClr val="black"/>
                </a:solidFill>
              </a:rPr>
              <a:pPr/>
              <a:t>6</a:t>
            </a:fld>
            <a:endParaRPr lang="fr-FR" smtClean="0">
              <a:solidFill>
                <a:prstClr val="black"/>
              </a:solidFill>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540441" y="4344025"/>
            <a:ext cx="5812839" cy="4114488"/>
          </a:xfrm>
          <a:noFill/>
          <a:ln/>
        </p:spPr>
        <p:txBody>
          <a:bodyPr/>
          <a:lstStyle/>
          <a:p>
            <a:pPr eaLnBrk="1" hangingPunct="1">
              <a:spcBef>
                <a:spcPct val="0"/>
              </a:spcBef>
              <a:buFontTx/>
              <a:buChar char="•"/>
            </a:pPr>
            <a:r>
              <a:rPr lang="en-GB" dirty="0" smtClean="0"/>
              <a:t> National and international diabetes management guidelines recommend targets for </a:t>
            </a:r>
            <a:r>
              <a:rPr lang="en-GB" dirty="0" err="1" smtClean="0"/>
              <a:t>glycemic</a:t>
            </a:r>
            <a:r>
              <a:rPr lang="en-GB" dirty="0" smtClean="0"/>
              <a:t> control.</a:t>
            </a:r>
          </a:p>
          <a:p>
            <a:pPr eaLnBrk="1" hangingPunct="1">
              <a:spcBef>
                <a:spcPct val="0"/>
              </a:spcBef>
              <a:buFontTx/>
              <a:buChar char="•"/>
            </a:pPr>
            <a:r>
              <a:rPr lang="en-GB" dirty="0" smtClean="0"/>
              <a:t> Studies have looked at the proportion of patients who meet recommended HbA</a:t>
            </a:r>
            <a:r>
              <a:rPr lang="en-GB" baseline="-25000" dirty="0" smtClean="0"/>
              <a:t>1c</a:t>
            </a:r>
            <a:r>
              <a:rPr lang="en-GB" dirty="0" smtClean="0"/>
              <a:t> targets:</a:t>
            </a:r>
          </a:p>
          <a:p>
            <a:pPr marL="261713" lvl="1" indent="-84122">
              <a:spcBef>
                <a:spcPct val="0"/>
              </a:spcBef>
              <a:buFontTx/>
              <a:buChar char="•"/>
            </a:pPr>
            <a:r>
              <a:rPr lang="en-GB" dirty="0" smtClean="0"/>
              <a:t>Cost Of Diabetes In China Type 2 (CODIC-2; </a:t>
            </a:r>
            <a:r>
              <a:rPr lang="en-US" dirty="0" smtClean="0"/>
              <a:t>&gt;5,000 T2D patients): 68% had </a:t>
            </a:r>
            <a:r>
              <a:rPr lang="en-GB" dirty="0" smtClean="0"/>
              <a:t>HbA</a:t>
            </a:r>
            <a:r>
              <a:rPr lang="en-GB" baseline="-25000" dirty="0" smtClean="0"/>
              <a:t>1c</a:t>
            </a:r>
            <a:r>
              <a:rPr lang="en-GB" dirty="0" smtClean="0"/>
              <a:t> &lt;7.5%</a:t>
            </a:r>
            <a:r>
              <a:rPr lang="en-US" dirty="0" smtClean="0"/>
              <a:t>.</a:t>
            </a:r>
            <a:r>
              <a:rPr lang="en-US" baseline="30000" dirty="0" smtClean="0"/>
              <a:t>1</a:t>
            </a:r>
          </a:p>
          <a:p>
            <a:pPr marL="261713" lvl="1" indent="-84122">
              <a:spcBef>
                <a:spcPct val="0"/>
              </a:spcBef>
              <a:buFontTx/>
              <a:buChar char="•"/>
            </a:pPr>
            <a:r>
              <a:rPr lang="en-GB" dirty="0" smtClean="0"/>
              <a:t>Diabetes in Canada Evaluation (DICE; </a:t>
            </a:r>
            <a:r>
              <a:rPr lang="en-CA" dirty="0" smtClean="0"/>
              <a:t>2,473 T2D patients)</a:t>
            </a:r>
            <a:r>
              <a:rPr lang="en-US" dirty="0" smtClean="0"/>
              <a:t>:  51% had </a:t>
            </a:r>
            <a:r>
              <a:rPr lang="en-GB" dirty="0" smtClean="0"/>
              <a:t>HbA</a:t>
            </a:r>
            <a:r>
              <a:rPr lang="en-GB" baseline="-25000" dirty="0" smtClean="0"/>
              <a:t>1c</a:t>
            </a:r>
            <a:r>
              <a:rPr lang="en-GB" dirty="0" smtClean="0"/>
              <a:t> </a:t>
            </a:r>
            <a:r>
              <a:rPr lang="en-GB" dirty="0" smtClean="0">
                <a:sym typeface="Symbol" pitchFamily="18" charset="2"/>
              </a:rPr>
              <a:t></a:t>
            </a:r>
            <a:r>
              <a:rPr lang="en-GB" dirty="0" smtClean="0"/>
              <a:t>7%</a:t>
            </a:r>
            <a:r>
              <a:rPr lang="en-US" dirty="0" smtClean="0"/>
              <a:t>.</a:t>
            </a:r>
            <a:r>
              <a:rPr lang="en-US" baseline="30000" dirty="0" smtClean="0"/>
              <a:t>2 </a:t>
            </a:r>
          </a:p>
          <a:p>
            <a:pPr marL="261713" lvl="1" indent="-84122">
              <a:spcBef>
                <a:spcPct val="0"/>
              </a:spcBef>
              <a:buFontTx/>
              <a:buChar char="•"/>
            </a:pPr>
            <a:r>
              <a:rPr lang="en-GB" dirty="0" smtClean="0"/>
              <a:t>US National Health and Examination Survey (NHANES 1999–2000): 37% had HbA</a:t>
            </a:r>
            <a:r>
              <a:rPr lang="en-GB" baseline="-25000" dirty="0" smtClean="0"/>
              <a:t>1c</a:t>
            </a:r>
            <a:r>
              <a:rPr lang="en-GB" dirty="0" smtClean="0"/>
              <a:t> &lt;7%.</a:t>
            </a:r>
            <a:r>
              <a:rPr lang="en-GB" baseline="30000" dirty="0" smtClean="0"/>
              <a:t>3</a:t>
            </a:r>
            <a:r>
              <a:rPr lang="en-GB" dirty="0" smtClean="0"/>
              <a:t> </a:t>
            </a:r>
          </a:p>
          <a:p>
            <a:pPr marL="261713" lvl="1" indent="-84122">
              <a:spcBef>
                <a:spcPct val="0"/>
              </a:spcBef>
              <a:buFontTx/>
              <a:buChar char="•"/>
            </a:pPr>
            <a:r>
              <a:rPr lang="en-GB" dirty="0" smtClean="0"/>
              <a:t>Cost of Diabetes in Europe (CODE-2; 7,000 T2D patients): 31% had HbA</a:t>
            </a:r>
            <a:r>
              <a:rPr lang="en-GB" baseline="-25000" dirty="0" smtClean="0"/>
              <a:t>1c</a:t>
            </a:r>
            <a:r>
              <a:rPr lang="en-GB" dirty="0" smtClean="0"/>
              <a:t> </a:t>
            </a:r>
            <a:r>
              <a:rPr lang="en-GB" dirty="0" smtClean="0">
                <a:sym typeface="Symbol" pitchFamily="18" charset="2"/>
              </a:rPr>
              <a:t>≤6.5%</a:t>
            </a:r>
            <a:r>
              <a:rPr lang="en-GB" dirty="0" smtClean="0"/>
              <a:t>.</a:t>
            </a:r>
            <a:r>
              <a:rPr lang="en-GB" baseline="30000" dirty="0" smtClean="0"/>
              <a:t>4</a:t>
            </a:r>
          </a:p>
          <a:p>
            <a:pPr eaLnBrk="1" hangingPunct="1">
              <a:spcBef>
                <a:spcPct val="0"/>
              </a:spcBef>
              <a:buFontTx/>
              <a:buChar char="•"/>
            </a:pPr>
            <a:r>
              <a:rPr lang="en-GB" dirty="0" smtClean="0"/>
              <a:t> Around the world, many diabetes patients do not achieve HbA</a:t>
            </a:r>
            <a:r>
              <a:rPr lang="en-GB" baseline="-25000" dirty="0" smtClean="0"/>
              <a:t>1c</a:t>
            </a:r>
            <a:r>
              <a:rPr lang="en-GB" dirty="0" smtClean="0"/>
              <a:t> targets. </a:t>
            </a:r>
          </a:p>
          <a:p>
            <a:pPr eaLnBrk="1" hangingPunct="1">
              <a:spcBef>
                <a:spcPct val="0"/>
              </a:spcBef>
              <a:buFontTx/>
              <a:buChar char="•"/>
            </a:pPr>
            <a:r>
              <a:rPr lang="en-GB" dirty="0" smtClean="0"/>
              <a:t> In addition, when targets are more stringent, smaller proportions of patients achieve them.</a:t>
            </a:r>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r>
              <a:rPr lang="en-GB" dirty="0" smtClean="0"/>
              <a:t>1. </a:t>
            </a:r>
            <a:r>
              <a:rPr lang="en-US" dirty="0" smtClean="0"/>
              <a:t>Chen </a:t>
            </a:r>
            <a:r>
              <a:rPr lang="en-US" dirty="0" err="1" smtClean="0"/>
              <a:t>Xingbao</a:t>
            </a:r>
            <a:r>
              <a:rPr lang="en-US" dirty="0" smtClean="0"/>
              <a:t>, Chinese Health Economics 2003; Tang Ling, China Diabetic Journal 2003. </a:t>
            </a:r>
          </a:p>
          <a:p>
            <a:pPr eaLnBrk="1" hangingPunct="1">
              <a:spcBef>
                <a:spcPct val="0"/>
              </a:spcBef>
            </a:pPr>
            <a:r>
              <a:rPr lang="fr-FR" dirty="0" smtClean="0"/>
              <a:t>2. Harris SB et al. </a:t>
            </a:r>
            <a:r>
              <a:rPr lang="fr-FR" dirty="0" err="1" smtClean="0"/>
              <a:t>Diabetes</a:t>
            </a:r>
            <a:r>
              <a:rPr lang="fr-FR" dirty="0" smtClean="0"/>
              <a:t> </a:t>
            </a:r>
            <a:r>
              <a:rPr lang="fr-FR" dirty="0" err="1" smtClean="0"/>
              <a:t>Res</a:t>
            </a:r>
            <a:r>
              <a:rPr lang="fr-FR" dirty="0" smtClean="0"/>
              <a:t> Clin </a:t>
            </a:r>
            <a:r>
              <a:rPr lang="fr-FR" dirty="0" err="1" smtClean="0"/>
              <a:t>Pract</a:t>
            </a:r>
            <a:r>
              <a:rPr lang="fr-FR" dirty="0" smtClean="0"/>
              <a:t> 2005; 70: 90</a:t>
            </a:r>
            <a:r>
              <a:rPr lang="en-US" dirty="0" smtClean="0"/>
              <a:t>-</a:t>
            </a:r>
            <a:r>
              <a:rPr lang="fr-FR" dirty="0" smtClean="0"/>
              <a:t>7</a:t>
            </a:r>
            <a:r>
              <a:rPr lang="en-US" dirty="0" smtClean="0"/>
              <a:t>.</a:t>
            </a:r>
            <a:endParaRPr lang="en-GB" dirty="0" smtClean="0"/>
          </a:p>
          <a:p>
            <a:pPr eaLnBrk="1" hangingPunct="1">
              <a:spcBef>
                <a:spcPct val="0"/>
              </a:spcBef>
            </a:pPr>
            <a:r>
              <a:rPr lang="en-US" dirty="0" smtClean="0"/>
              <a:t>3. </a:t>
            </a:r>
            <a:r>
              <a:rPr lang="en-US" dirty="0" err="1" smtClean="0"/>
              <a:t>Saydah</a:t>
            </a:r>
            <a:r>
              <a:rPr lang="en-US" dirty="0" smtClean="0"/>
              <a:t> SH, et al. JAMA 2004; 291: 335-42. </a:t>
            </a:r>
          </a:p>
          <a:p>
            <a:pPr eaLnBrk="1" hangingPunct="1">
              <a:spcBef>
                <a:spcPct val="0"/>
              </a:spcBef>
            </a:pPr>
            <a:r>
              <a:rPr lang="en-US" dirty="0" smtClean="0"/>
              <a:t>4. </a:t>
            </a:r>
            <a:r>
              <a:rPr lang="en-US" dirty="0" err="1" smtClean="0"/>
              <a:t>Liebl</a:t>
            </a:r>
            <a:r>
              <a:rPr lang="en-US" dirty="0" smtClean="0"/>
              <a:t> A, et al. </a:t>
            </a:r>
            <a:r>
              <a:rPr lang="en-US" dirty="0" err="1" smtClean="0"/>
              <a:t>Diabetologia</a:t>
            </a:r>
            <a:r>
              <a:rPr lang="en-US" dirty="0" smtClean="0"/>
              <a:t> 2002; 45: S23-8. </a:t>
            </a:r>
          </a:p>
          <a:p>
            <a:pPr eaLnBrk="1" hangingPunct="1">
              <a:spcBef>
                <a:spcPct val="0"/>
              </a:spcBef>
            </a:pPr>
            <a:endParaRPr lang="en-GB" dirty="0" smtClean="0"/>
          </a:p>
          <a:p>
            <a:pPr eaLnBrk="1" hangingPunct="1"/>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GB" dirty="0" smtClean="0"/>
              <a:t>The UKPDS trial involved ~4000 patients with newly diagnosed T2D who received either conventional glucose control (diet; n=1138) or intensive glucose control. </a:t>
            </a:r>
          </a:p>
          <a:p>
            <a:pPr eaLnBrk="1" hangingPunct="1">
              <a:buFontTx/>
              <a:buChar char="•"/>
            </a:pPr>
            <a:r>
              <a:rPr lang="en-GB" dirty="0" smtClean="0"/>
              <a:t> Patients were treated for 10 years with standard or intensive glucose control (sulfonylurea/insulin n=2729; or </a:t>
            </a:r>
            <a:r>
              <a:rPr lang="en-GB" dirty="0" err="1" smtClean="0"/>
              <a:t>metformin</a:t>
            </a:r>
            <a:r>
              <a:rPr lang="en-GB" dirty="0" smtClean="0"/>
              <a:t> n=342).  3277 UKPDS patients were followed for an additional 10 years (without their original trial therapy). </a:t>
            </a:r>
          </a:p>
          <a:p>
            <a:pPr eaLnBrk="1" hangingPunct="1">
              <a:buFontTx/>
              <a:buChar char="•"/>
            </a:pPr>
            <a:r>
              <a:rPr lang="en-GB" dirty="0" smtClean="0"/>
              <a:t> In 2008, the additional 10 year follow-up data was published showing that, compared with conventional therapy:</a:t>
            </a:r>
          </a:p>
          <a:p>
            <a:pPr lvl="1" eaLnBrk="1" hangingPunct="1">
              <a:buFontTx/>
              <a:buChar char="•"/>
            </a:pPr>
            <a:r>
              <a:rPr lang="en-GB" dirty="0" smtClean="0"/>
              <a:t> relative risk was reduced in the sulfonylurea/insulin group by 9% for any diabetes-related end point (p=0.04) and 24% for </a:t>
            </a:r>
            <a:r>
              <a:rPr lang="en-GB" dirty="0" err="1" smtClean="0"/>
              <a:t>microvascular</a:t>
            </a:r>
            <a:r>
              <a:rPr lang="en-GB" dirty="0" smtClean="0"/>
              <a:t> disease (p=0.001)</a:t>
            </a:r>
          </a:p>
          <a:p>
            <a:pPr lvl="1" eaLnBrk="1" hangingPunct="1">
              <a:buFontTx/>
              <a:buChar char="•"/>
            </a:pPr>
            <a:r>
              <a:rPr lang="en-GB" dirty="0" smtClean="0"/>
              <a:t> post-trial risk reductions emerged for diabetes-related death (17%; p=0.01), myocardial infarction (15%; p=0.01) and death from any cause (13%; p=0.007). </a:t>
            </a:r>
          </a:p>
          <a:p>
            <a:pPr eaLnBrk="1" hangingPunct="1">
              <a:buFontTx/>
              <a:buChar char="•"/>
            </a:pPr>
            <a:r>
              <a:rPr lang="en-NZ" dirty="0" smtClean="0"/>
              <a:t> Long-term follow-up data show that intensive BG control reduces the risk of long-term complications, compared with conventional therapy.</a:t>
            </a:r>
          </a:p>
          <a:p>
            <a:pPr eaLnBrk="1" hangingPunct="1">
              <a:buFontTx/>
              <a:buChar char="•"/>
            </a:pPr>
            <a:endParaRPr lang="en-NZ" dirty="0" smtClean="0"/>
          </a:p>
          <a:p>
            <a:pPr eaLnBrk="1" hangingPunct="1">
              <a:spcBef>
                <a:spcPct val="0"/>
              </a:spcBef>
            </a:pPr>
            <a:r>
              <a:rPr lang="en-US" dirty="0" smtClean="0"/>
              <a:t>Holman RR, et al. N </a:t>
            </a:r>
            <a:r>
              <a:rPr lang="en-US" dirty="0" err="1" smtClean="0"/>
              <a:t>Engl</a:t>
            </a:r>
            <a:r>
              <a:rPr lang="en-US" dirty="0" smtClean="0"/>
              <a:t> J Med 2008;359:1577–89</a:t>
            </a:r>
          </a:p>
          <a:p>
            <a:endParaRPr lang="en-US" dirty="0"/>
          </a:p>
        </p:txBody>
      </p:sp>
      <p:sp>
        <p:nvSpPr>
          <p:cNvPr id="4" name="Slide Number Placeholder 3"/>
          <p:cNvSpPr>
            <a:spLocks noGrp="1"/>
          </p:cNvSpPr>
          <p:nvPr>
            <p:ph type="sldNum" sz="quarter" idx="10"/>
          </p:nvPr>
        </p:nvSpPr>
        <p:spPr/>
        <p:txBody>
          <a:bodyPr/>
          <a:lstStyle/>
          <a:p>
            <a:fld id="{D2F36EBF-FE78-4581-9C41-C2698A90846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1AB854E6-2027-4531-B58E-0426B346B47E}"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
        <p:nvSpPr>
          <p:cNvPr id="117763" name="Text Box 2"/>
          <p:cNvSpPr txBox="1">
            <a:spLocks noChangeArrowheads="1"/>
          </p:cNvSpPr>
          <p:nvPr/>
        </p:nvSpPr>
        <p:spPr bwMode="auto">
          <a:xfrm>
            <a:off x="4883150" y="361950"/>
            <a:ext cx="1112838" cy="331788"/>
          </a:xfrm>
          <a:prstGeom prst="rect">
            <a:avLst/>
          </a:prstGeom>
          <a:noFill/>
          <a:ln w="12700">
            <a:noFill/>
            <a:miter lim="800000"/>
            <a:headEnd/>
            <a:tailEnd/>
          </a:ln>
        </p:spPr>
        <p:txBody>
          <a:bodyPr wrap="none" lIns="90178" tIns="45089" rIns="90178" bIns="45089" anchor="ctr">
            <a:spAutoFit/>
          </a:bodyPr>
          <a:lstStyle/>
          <a:p>
            <a:pPr algn="r" defTabSz="901700" eaLnBrk="0" hangingPunct="0"/>
            <a:r>
              <a:rPr lang="en-US" sz="1600" b="1"/>
              <a:t>Slide 1-24</a:t>
            </a:r>
          </a:p>
        </p:txBody>
      </p:sp>
      <p:sp>
        <p:nvSpPr>
          <p:cNvPr id="117764" name="Rectangle 3"/>
          <p:cNvSpPr>
            <a:spLocks noGrp="1" noRot="1" noChangeAspect="1" noChangeArrowheads="1" noTextEdit="1"/>
          </p:cNvSpPr>
          <p:nvPr>
            <p:ph type="sldImg"/>
          </p:nvPr>
        </p:nvSpPr>
        <p:spPr>
          <a:ln/>
        </p:spPr>
      </p:sp>
      <p:sp>
        <p:nvSpPr>
          <p:cNvPr id="117765" name="Rectangle 4"/>
          <p:cNvSpPr>
            <a:spLocks noGrp="1" noChangeArrowheads="1"/>
          </p:cNvSpPr>
          <p:nvPr>
            <p:ph type="body" idx="1"/>
          </p:nvPr>
        </p:nvSpPr>
        <p:spPr>
          <a:xfrm>
            <a:off x="915988" y="4343400"/>
            <a:ext cx="5064125" cy="4114800"/>
          </a:xfrm>
          <a:noFill/>
          <a:ln/>
        </p:spPr>
        <p:txBody>
          <a:bodyPr lIns="90178" tIns="45089" rIns="90178" bIns="45089"/>
          <a:lstStyle/>
          <a:p>
            <a:pPr eaLnBrk="1" hangingPunct="1"/>
            <a:r>
              <a:rPr lang="en-US" b="1" smtClean="0">
                <a:latin typeface="Arial" pitchFamily="34" charset="0"/>
                <a:cs typeface="Arial" pitchFamily="34" charset="0"/>
              </a:rPr>
              <a:t>Stages of Type 2 Diabetes</a:t>
            </a:r>
            <a:r>
              <a:rPr lang="en-US" smtClean="0">
                <a:latin typeface="Arial" pitchFamily="34" charset="0"/>
                <a:cs typeface="Arial" pitchFamily="34" charset="0"/>
              </a:rPr>
              <a:t> </a:t>
            </a:r>
          </a:p>
          <a:p>
            <a:pPr eaLnBrk="1" hangingPunct="1">
              <a:buFontTx/>
              <a:buChar char="•"/>
            </a:pPr>
            <a:r>
              <a:rPr lang="en-US" smtClean="0">
                <a:latin typeface="Arial" pitchFamily="34" charset="0"/>
                <a:cs typeface="Arial" pitchFamily="34" charset="0"/>
              </a:rPr>
              <a:t>Epidemiological studies suggest that the onset of diabetes occurs 10 to 12 years before a clinical diagnosis is made. (Harris 1997) In the UKPDS study of type 2 diabetics, at least 50% of the patients had evidence of diabetic tissue damage when diabetes was first diagnosed. (UKPDS Study 16, 1995)</a:t>
            </a:r>
          </a:p>
          <a:p>
            <a:pPr eaLnBrk="1" hangingPunct="1">
              <a:buFontTx/>
              <a:buChar char="•"/>
            </a:pPr>
            <a:r>
              <a:rPr lang="en-US" smtClean="0">
                <a:latin typeface="Arial" pitchFamily="34" charset="0"/>
                <a:cs typeface="Arial" pitchFamily="34" charset="0"/>
              </a:rPr>
              <a:t>In the earliest phase, when beta-cell function is not impaired, the ability of the beta-cells to hypersecrete insulin masks the impaired glucose tolerance, often for years. During the IGT phase, the FPG will be higher than the normal 110 mg/dL but lower than the 126 mg/dL that is indicative of diabetes.</a:t>
            </a:r>
          </a:p>
          <a:p>
            <a:pPr eaLnBrk="1" hangingPunct="1">
              <a:buFontTx/>
              <a:buChar char="•"/>
            </a:pPr>
            <a:r>
              <a:rPr lang="en-US" smtClean="0">
                <a:latin typeface="Arial" pitchFamily="34" charset="0"/>
                <a:cs typeface="Arial" pitchFamily="34" charset="0"/>
              </a:rPr>
              <a:t>As beta-cell function continues to decline, mild postprandial hyperglycemia develops, reflecting the inability of the beta-cell to hypersecrete enough insulin to overcome insulin resistance. At the end of this prediabetic phase, the first phase of type 2 diabetes typically produces symptoms that lead to a diagnosis.</a:t>
            </a:r>
          </a:p>
          <a:p>
            <a:pPr eaLnBrk="1" hangingPunct="1">
              <a:buFontTx/>
              <a:buChar char="•"/>
            </a:pPr>
            <a:r>
              <a:rPr lang="en-US" smtClean="0">
                <a:latin typeface="Arial" pitchFamily="34" charset="0"/>
                <a:cs typeface="Arial" pitchFamily="34" charset="0"/>
              </a:rPr>
              <a:t>During phase I, in the first 2 years after diagnosis of diabetes, beta-cell function decreases to between 70% and 40% of normal function.</a:t>
            </a:r>
          </a:p>
        </p:txBody>
      </p:sp>
      <p:sp>
        <p:nvSpPr>
          <p:cNvPr id="117766" name="Text Box 5"/>
          <p:cNvSpPr txBox="1">
            <a:spLocks noChangeArrowheads="1"/>
          </p:cNvSpPr>
          <p:nvPr/>
        </p:nvSpPr>
        <p:spPr bwMode="auto">
          <a:xfrm>
            <a:off x="809625" y="425450"/>
            <a:ext cx="611188" cy="271463"/>
          </a:xfrm>
          <a:prstGeom prst="rect">
            <a:avLst/>
          </a:prstGeom>
          <a:noFill/>
          <a:ln w="9525">
            <a:noFill/>
            <a:miter lim="800000"/>
            <a:headEnd/>
            <a:tailEnd/>
          </a:ln>
        </p:spPr>
        <p:txBody>
          <a:bodyPr wrap="none" lIns="90178" tIns="45089" rIns="90178" bIns="45089">
            <a:spAutoFit/>
          </a:bodyPr>
          <a:lstStyle/>
          <a:p>
            <a:pPr defTabSz="901700" eaLnBrk="0" hangingPunct="0">
              <a:spcBef>
                <a:spcPct val="50000"/>
              </a:spcBef>
            </a:pPr>
            <a:r>
              <a:rPr lang="en-US" sz="1200" b="1"/>
              <a:t>CORE</a:t>
            </a:r>
            <a:endParaRPr lang="en-US" sz="3600"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32F90688-D403-4844-8A45-524C61EC8071}" type="slidenum">
              <a:rPr lang="en-US" sz="1200"/>
              <a:pPr algn="r"/>
              <a:t>10</a:t>
            </a:fld>
            <a:endParaRPr lang="en-US" sz="1200"/>
          </a:p>
        </p:txBody>
      </p:sp>
      <p:sp>
        <p:nvSpPr>
          <p:cNvPr id="118787" name="Rectangle 2"/>
          <p:cNvSpPr>
            <a:spLocks noGrp="1" noRot="1" noChangeAspect="1" noChangeArrowheads="1" noTextEdit="1"/>
          </p:cNvSpPr>
          <p:nvPr>
            <p:ph type="sldImg"/>
          </p:nvPr>
        </p:nvSpPr>
        <p:spPr>
          <a:xfrm>
            <a:off x="1301750" y="801688"/>
            <a:ext cx="4260850" cy="3195637"/>
          </a:xfrm>
          <a:ln/>
        </p:spPr>
      </p:sp>
      <p:sp>
        <p:nvSpPr>
          <p:cNvPr id="118788" name="Rectangle 3"/>
          <p:cNvSpPr>
            <a:spLocks noGrp="1" noChangeArrowheads="1"/>
          </p:cNvSpPr>
          <p:nvPr>
            <p:ph type="body" idx="1"/>
          </p:nvPr>
        </p:nvSpPr>
        <p:spPr>
          <a:xfrm>
            <a:off x="895350" y="4130675"/>
            <a:ext cx="5089525" cy="2076450"/>
          </a:xfrm>
          <a:noFill/>
          <a:ln/>
        </p:spPr>
        <p:txBody>
          <a:bodyPr lIns="88458" tIns="44230" rIns="88458" bIns="44230"/>
          <a:lstStyle/>
          <a:p>
            <a:pPr eaLnBrk="1" hangingPunct="1"/>
            <a:r>
              <a:rPr lang="en-US" sz="1100" smtClean="0">
                <a:latin typeface="Arial" pitchFamily="34" charset="0"/>
                <a:cs typeface="Arial" pitchFamily="34" charset="0"/>
              </a:rPr>
              <a:t>The U.K. Prospective Diabetes Study Group (UKPDS) evaluated the efficacy of</a:t>
            </a:r>
            <a:r>
              <a:rPr lang="en-US" sz="1100" baseline="30000" smtClean="0">
                <a:latin typeface="Arial" pitchFamily="34" charset="0"/>
                <a:cs typeface="Arial" pitchFamily="34" charset="0"/>
              </a:rPr>
              <a:t> </a:t>
            </a:r>
            <a:r>
              <a:rPr lang="en-US" sz="1100" smtClean="0">
                <a:latin typeface="Arial" pitchFamily="34" charset="0"/>
                <a:cs typeface="Arial" pitchFamily="34" charset="0"/>
              </a:rPr>
              <a:t>antidiabetic therapy over 6 years of follow-up and the overall incidence of diabetic</a:t>
            </a:r>
            <a:r>
              <a:rPr lang="en-US" sz="1100" baseline="30000" smtClean="0">
                <a:latin typeface="Arial" pitchFamily="34" charset="0"/>
                <a:cs typeface="Arial" pitchFamily="34" charset="0"/>
              </a:rPr>
              <a:t> </a:t>
            </a:r>
            <a:r>
              <a:rPr lang="en-US" sz="1100" smtClean="0">
                <a:latin typeface="Arial" pitchFamily="34" charset="0"/>
                <a:cs typeface="Arial" pitchFamily="34" charset="0"/>
              </a:rPr>
              <a:t>complications. The study included 4209 patients newly diagnosed with type 2 diabetes</a:t>
            </a:r>
            <a:r>
              <a:rPr lang="en-US" sz="1100" baseline="30000" smtClean="0">
                <a:latin typeface="Arial" pitchFamily="34" charset="0"/>
                <a:cs typeface="Arial" pitchFamily="34" charset="0"/>
              </a:rPr>
              <a:t> </a:t>
            </a:r>
            <a:r>
              <a:rPr lang="en-US" sz="1100" smtClean="0">
                <a:latin typeface="Arial" pitchFamily="34" charset="0"/>
                <a:cs typeface="Arial" pitchFamily="34" charset="0"/>
              </a:rPr>
              <a:t>who after 3 months' diet were asymptomatic and had fasting plasma</a:t>
            </a:r>
            <a:r>
              <a:rPr lang="en-US" sz="1100" baseline="30000" smtClean="0">
                <a:latin typeface="Arial" pitchFamily="34" charset="0"/>
                <a:cs typeface="Arial" pitchFamily="34" charset="0"/>
              </a:rPr>
              <a:t> </a:t>
            </a:r>
            <a:r>
              <a:rPr lang="en-US" sz="1100" smtClean="0">
                <a:latin typeface="Arial" pitchFamily="34" charset="0"/>
                <a:cs typeface="Arial" pitchFamily="34" charset="0"/>
              </a:rPr>
              <a:t>glucose (FPG) levels from 6.0 to 15.0 mmol/L. The study consisted of a randomized controlled trial with 2 main comparisons: 1) 3867 patients with 1138 allocated to conventional therapy, primarily with diet, and 2729 allocated to intensive therapy with additional sulfonylurea or insulin, which increase insulin supply, aiming for FPG &lt;6 mmol/L; and 2) 753 obese patients with 411 allocated to conventional therapy and 342 allocated to intensive therapy with metformin, which enhances insulin sensitivity.</a:t>
            </a:r>
          </a:p>
          <a:p>
            <a:pPr eaLnBrk="1" hangingPunct="1"/>
            <a:r>
              <a:rPr lang="el-GR" sz="1100" smtClean="0">
                <a:latin typeface="Arial" pitchFamily="34" charset="0"/>
                <a:cs typeface="Arial" pitchFamily="34" charset="0"/>
              </a:rPr>
              <a:t>β</a:t>
            </a:r>
            <a:r>
              <a:rPr lang="en-US" sz="1100" smtClean="0">
                <a:latin typeface="Arial" pitchFamily="34" charset="0"/>
                <a:cs typeface="Arial" pitchFamily="34" charset="0"/>
              </a:rPr>
              <a:t>-Cell function deteriorated over 6 years in the 37% of patients allocated to and remaining on diet therapy at 0, 1, and 6 years, geometric means 51, 53, and 28 %</a:t>
            </a:r>
            <a:r>
              <a:rPr lang="el-GR" sz="1100" smtClean="0">
                <a:latin typeface="Arial" pitchFamily="34" charset="0"/>
                <a:cs typeface="Arial" pitchFamily="34" charset="0"/>
              </a:rPr>
              <a:t>β</a:t>
            </a:r>
            <a:r>
              <a:rPr lang="en-US" sz="1100" smtClean="0">
                <a:latin typeface="Arial" pitchFamily="34" charset="0"/>
                <a:cs typeface="Arial" pitchFamily="34" charset="0"/>
              </a:rPr>
              <a:t>, respectively, with a significant decrease from 1 to 6 years (</a:t>
            </a:r>
            <a:r>
              <a:rPr lang="en-US" sz="1100" i="1" smtClean="0">
                <a:latin typeface="Arial" pitchFamily="34" charset="0"/>
                <a:cs typeface="Arial" pitchFamily="34" charset="0"/>
              </a:rPr>
              <a:t>P</a:t>
            </a:r>
            <a:r>
              <a:rPr lang="en-US" sz="1100" smtClean="0">
                <a:latin typeface="Arial" pitchFamily="34" charset="0"/>
                <a:cs typeface="Arial" pitchFamily="34" charset="0"/>
              </a:rPr>
              <a:t>&lt;.0001). In the 50% of patients continuing on their allocated sulfonylurea therapy, geometric mean </a:t>
            </a:r>
            <a:r>
              <a:rPr lang="el-GR" sz="1100" smtClean="0">
                <a:latin typeface="Arial" pitchFamily="34" charset="0"/>
                <a:cs typeface="Arial" pitchFamily="34" charset="0"/>
              </a:rPr>
              <a:t>β</a:t>
            </a:r>
            <a:r>
              <a:rPr lang="en-US" sz="1100" smtClean="0">
                <a:latin typeface="Arial" pitchFamily="34" charset="0"/>
                <a:cs typeface="Arial" pitchFamily="34" charset="0"/>
              </a:rPr>
              <a:t>-cell function increased in the first year from 46 to 78 %</a:t>
            </a:r>
            <a:r>
              <a:rPr lang="el-GR" sz="1100" smtClean="0">
                <a:latin typeface="Arial" pitchFamily="34" charset="0"/>
                <a:cs typeface="Arial" pitchFamily="34" charset="0"/>
              </a:rPr>
              <a:t>β</a:t>
            </a:r>
            <a:r>
              <a:rPr lang="en-US" sz="1100" smtClean="0">
                <a:latin typeface="Arial" pitchFamily="34" charset="0"/>
                <a:cs typeface="Arial" pitchFamily="34" charset="0"/>
              </a:rPr>
              <a:t> (</a:t>
            </a:r>
            <a:r>
              <a:rPr lang="en-US" sz="1100" i="1" smtClean="0">
                <a:latin typeface="Arial" pitchFamily="34" charset="0"/>
                <a:cs typeface="Arial" pitchFamily="34" charset="0"/>
              </a:rPr>
              <a:t>P</a:t>
            </a:r>
            <a:r>
              <a:rPr lang="en-US" sz="1100" smtClean="0">
                <a:latin typeface="Arial" pitchFamily="34" charset="0"/>
                <a:cs typeface="Arial" pitchFamily="34" charset="0"/>
              </a:rPr>
              <a:t>&lt;.0001), but subsequently the </a:t>
            </a:r>
            <a:r>
              <a:rPr lang="el-GR" sz="1100" smtClean="0">
                <a:latin typeface="Arial" pitchFamily="34" charset="0"/>
                <a:cs typeface="Arial" pitchFamily="34" charset="0"/>
              </a:rPr>
              <a:t>β</a:t>
            </a:r>
            <a:r>
              <a:rPr lang="en-US" sz="1100" smtClean="0">
                <a:latin typeface="Arial" pitchFamily="34" charset="0"/>
                <a:cs typeface="Arial" pitchFamily="34" charset="0"/>
              </a:rPr>
              <a:t>-cell function decreased to 52 %</a:t>
            </a:r>
            <a:r>
              <a:rPr lang="el-GR" sz="1100" smtClean="0">
                <a:latin typeface="Arial" pitchFamily="34" charset="0"/>
                <a:cs typeface="Arial" pitchFamily="34" charset="0"/>
              </a:rPr>
              <a:t>β</a:t>
            </a:r>
            <a:r>
              <a:rPr lang="en-US" sz="1100" smtClean="0">
                <a:latin typeface="Arial" pitchFamily="34" charset="0"/>
                <a:cs typeface="Arial" pitchFamily="34" charset="0"/>
              </a:rPr>
              <a:t> (</a:t>
            </a:r>
            <a:r>
              <a:rPr lang="en-US" sz="1100" i="1" smtClean="0">
                <a:latin typeface="Arial" pitchFamily="34" charset="0"/>
                <a:cs typeface="Arial" pitchFamily="34" charset="0"/>
              </a:rPr>
              <a:t>P</a:t>
            </a:r>
            <a:r>
              <a:rPr lang="en-US" sz="1100" smtClean="0">
                <a:latin typeface="Arial" pitchFamily="34" charset="0"/>
                <a:cs typeface="Arial" pitchFamily="34" charset="0"/>
              </a:rPr>
              <a:t>&lt;.0001) at 6 years, the decrease being similar to that in those treated by diet over the same time period. In the obese patients allocated to conventional therapy and remaining on diet therapy, </a:t>
            </a:r>
            <a:r>
              <a:rPr lang="el-GR" sz="1100" smtClean="0">
                <a:latin typeface="Arial" pitchFamily="34" charset="0"/>
                <a:cs typeface="Arial" pitchFamily="34" charset="0"/>
              </a:rPr>
              <a:t>β</a:t>
            </a:r>
            <a:r>
              <a:rPr lang="en-US" sz="1100" smtClean="0">
                <a:latin typeface="Arial" pitchFamily="34" charset="0"/>
                <a:cs typeface="Arial" pitchFamily="34" charset="0"/>
              </a:rPr>
              <a:t>-cell function also decreased, the geometric mean values at 0, 1, and 6 years being 60, 62, and 33 %</a:t>
            </a:r>
            <a:r>
              <a:rPr lang="el-GR" sz="1100" smtClean="0">
                <a:latin typeface="Arial" pitchFamily="34" charset="0"/>
                <a:cs typeface="Arial" pitchFamily="34" charset="0"/>
              </a:rPr>
              <a:t>β</a:t>
            </a:r>
            <a:r>
              <a:rPr lang="en-US" sz="1100" smtClean="0">
                <a:latin typeface="Arial" pitchFamily="34" charset="0"/>
                <a:cs typeface="Arial" pitchFamily="34" charset="0"/>
              </a:rPr>
              <a:t>, respectively, with a significant decrease from 1 to 6 years (</a:t>
            </a:r>
            <a:r>
              <a:rPr lang="en-US" sz="1100" i="1" smtClean="0">
                <a:latin typeface="Arial" pitchFamily="34" charset="0"/>
                <a:cs typeface="Arial" pitchFamily="34" charset="0"/>
              </a:rPr>
              <a:t>P</a:t>
            </a:r>
            <a:r>
              <a:rPr lang="en-US" sz="1100" smtClean="0">
                <a:latin typeface="Arial" pitchFamily="34" charset="0"/>
                <a:cs typeface="Arial" pitchFamily="34" charset="0"/>
              </a:rPr>
              <a:t>&lt;.0001). In the 56% of patients who remained on their allocated metformin therapy, the </a:t>
            </a:r>
            <a:r>
              <a:rPr lang="el-GR" sz="1100" smtClean="0">
                <a:latin typeface="Arial" pitchFamily="34" charset="0"/>
                <a:cs typeface="Arial" pitchFamily="34" charset="0"/>
              </a:rPr>
              <a:t>β</a:t>
            </a:r>
            <a:r>
              <a:rPr lang="en-US" sz="1100" smtClean="0">
                <a:latin typeface="Arial" pitchFamily="34" charset="0"/>
                <a:cs typeface="Arial" pitchFamily="34" charset="0"/>
              </a:rPr>
              <a:t>-cell function in the first year increased from 51 to 66 %</a:t>
            </a:r>
            <a:r>
              <a:rPr lang="el-GR" sz="1100" smtClean="0">
                <a:latin typeface="Arial" pitchFamily="34" charset="0"/>
                <a:cs typeface="Arial" pitchFamily="34" charset="0"/>
              </a:rPr>
              <a:t>β</a:t>
            </a:r>
            <a:r>
              <a:rPr lang="en-US" sz="1100" smtClean="0">
                <a:latin typeface="Arial" pitchFamily="34" charset="0"/>
                <a:cs typeface="Arial" pitchFamily="34" charset="0"/>
              </a:rPr>
              <a:t> (</a:t>
            </a:r>
            <a:r>
              <a:rPr lang="en-US" sz="1100" i="1" smtClean="0">
                <a:latin typeface="Arial" pitchFamily="34" charset="0"/>
                <a:cs typeface="Arial" pitchFamily="34" charset="0"/>
              </a:rPr>
              <a:t>P</a:t>
            </a:r>
            <a:r>
              <a:rPr lang="en-US" sz="1100" smtClean="0">
                <a:latin typeface="Arial" pitchFamily="34" charset="0"/>
                <a:cs typeface="Arial" pitchFamily="34" charset="0"/>
              </a:rPr>
              <a:t>&lt;.0003), with a subsequent decrease to 38 %</a:t>
            </a:r>
            <a:r>
              <a:rPr lang="el-GR" sz="1100" smtClean="0">
                <a:latin typeface="Arial" pitchFamily="34" charset="0"/>
                <a:cs typeface="Arial" pitchFamily="34" charset="0"/>
              </a:rPr>
              <a:t>β</a:t>
            </a:r>
            <a:r>
              <a:rPr lang="en-US" sz="1100" smtClean="0">
                <a:latin typeface="Arial" pitchFamily="34" charset="0"/>
                <a:cs typeface="Arial" pitchFamily="34" charset="0"/>
              </a:rPr>
              <a:t> at 6 years (</a:t>
            </a:r>
            <a:r>
              <a:rPr lang="en-US" sz="1100" i="1" smtClean="0">
                <a:latin typeface="Arial" pitchFamily="34" charset="0"/>
                <a:cs typeface="Arial" pitchFamily="34" charset="0"/>
              </a:rPr>
              <a:t>P</a:t>
            </a:r>
            <a:r>
              <a:rPr lang="en-US" sz="1100" smtClean="0">
                <a:latin typeface="Arial" pitchFamily="34" charset="0"/>
                <a:cs typeface="Arial" pitchFamily="34" charset="0"/>
              </a:rPr>
              <a:t>&lt;.0001), similar to that in the 36% of patients treated by diet. </a:t>
            </a:r>
          </a:p>
          <a:p>
            <a:pPr eaLnBrk="1" hangingPunct="1">
              <a:lnSpc>
                <a:spcPct val="80000"/>
              </a:lnSpc>
            </a:pPr>
            <a:endParaRPr lang="en-US" sz="1000" smtClean="0">
              <a:latin typeface="Arial" pitchFamily="34" charset="0"/>
              <a:cs typeface="Arial" pitchFamily="34" charset="0"/>
            </a:endParaRPr>
          </a:p>
          <a:p>
            <a:pPr eaLnBrk="1" hangingPunct="1">
              <a:lnSpc>
                <a:spcPct val="80000"/>
              </a:lnSpc>
            </a:pPr>
            <a:r>
              <a:rPr lang="en-US" sz="900" smtClean="0">
                <a:latin typeface="Arial" pitchFamily="34" charset="0"/>
                <a:cs typeface="Arial" pitchFamily="34" charset="0"/>
              </a:rPr>
              <a:t> </a:t>
            </a:r>
            <a:endParaRPr lang="en-US" sz="700" smtClean="0">
              <a:latin typeface="Arial" pitchFamily="34" charset="0"/>
              <a:cs typeface="Arial" pitchFamily="34" charset="0"/>
            </a:endParaRPr>
          </a:p>
          <a:p>
            <a:pPr eaLnBrk="1" hangingPunct="1">
              <a:lnSpc>
                <a:spcPct val="80000"/>
              </a:lnSpc>
            </a:pPr>
            <a:endParaRPr lang="en-CA" sz="700" smtClean="0">
              <a:latin typeface="Arial" pitchFamily="34" charset="0"/>
              <a:cs typeface="Arial" pitchFamily="34" charset="0"/>
            </a:endParaRPr>
          </a:p>
        </p:txBody>
      </p:sp>
      <p:sp>
        <p:nvSpPr>
          <p:cNvPr id="118789" name="Text Box 4"/>
          <p:cNvSpPr txBox="1">
            <a:spLocks noChangeArrowheads="1"/>
          </p:cNvSpPr>
          <p:nvPr/>
        </p:nvSpPr>
        <p:spPr bwMode="auto">
          <a:xfrm>
            <a:off x="876300" y="8574088"/>
            <a:ext cx="4914900" cy="569912"/>
          </a:xfrm>
          <a:prstGeom prst="rect">
            <a:avLst/>
          </a:prstGeom>
          <a:noFill/>
          <a:ln w="9525">
            <a:noFill/>
            <a:miter lim="800000"/>
            <a:headEnd/>
            <a:tailEnd/>
          </a:ln>
        </p:spPr>
        <p:txBody>
          <a:bodyPr lIns="91435" tIns="45718" rIns="91435" bIns="45718">
            <a:spAutoFit/>
          </a:bodyPr>
          <a:lstStyle/>
          <a:p>
            <a:pPr>
              <a:spcBef>
                <a:spcPct val="30000"/>
              </a:spcBef>
            </a:pPr>
            <a:r>
              <a:rPr lang="en-US" sz="900"/>
              <a:t>U.K. Prospective Diabetes Study Group. Overview of 6 years' therapy of type II diabetes: a progressive disease. U.K. Prospective Diabetes Study Group. </a:t>
            </a:r>
            <a:r>
              <a:rPr lang="en-US" sz="900" i="1"/>
              <a:t>Diabetes</a:t>
            </a:r>
            <a:r>
              <a:rPr lang="en-US" sz="900"/>
              <a:t>. 1995;44:1249-1258.</a:t>
            </a:r>
          </a:p>
          <a:p>
            <a:pPr>
              <a:spcBef>
                <a:spcPct val="50000"/>
              </a:spcBef>
            </a:pPr>
            <a:endParaRPr lang="en-US" sz="9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7D09E3-6278-4332-933F-D8AD9434D0AD}" type="slidenum">
              <a:rPr lang="fr-FR" smtClean="0">
                <a:latin typeface="Arial" pitchFamily="34" charset="0"/>
                <a:cs typeface="Arial" pitchFamily="34" charset="0"/>
              </a:rPr>
              <a:pPr fontAlgn="base">
                <a:spcBef>
                  <a:spcPct val="0"/>
                </a:spcBef>
                <a:spcAft>
                  <a:spcPct val="0"/>
                </a:spcAft>
              </a:pPr>
              <a:t>14</a:t>
            </a:fld>
            <a:endParaRPr lang="fr-FR" smtClean="0">
              <a:latin typeface="Arial" pitchFamily="34" charset="0"/>
              <a:cs typeface="Arial" pitchFamily="34" charset="0"/>
            </a:endParaRPr>
          </a:p>
        </p:txBody>
      </p:sp>
      <p:sp>
        <p:nvSpPr>
          <p:cNvPr id="169987" name="Rectangle 7"/>
          <p:cNvSpPr txBox="1">
            <a:spLocks noGrp="1" noChangeArrowheads="1"/>
          </p:cNvSpPr>
          <p:nvPr/>
        </p:nvSpPr>
        <p:spPr bwMode="auto">
          <a:xfrm>
            <a:off x="3882249" y="8683438"/>
            <a:ext cx="2974150" cy="459101"/>
          </a:xfrm>
          <a:prstGeom prst="rect">
            <a:avLst/>
          </a:prstGeom>
          <a:noFill/>
          <a:ln w="9525">
            <a:noFill/>
            <a:miter lim="800000"/>
            <a:headEnd/>
            <a:tailEnd/>
          </a:ln>
        </p:spPr>
        <p:txBody>
          <a:bodyPr lIns="93606" tIns="46803" rIns="93606" bIns="46803" anchor="b"/>
          <a:lstStyle/>
          <a:p>
            <a:pPr algn="r" defTabSz="935038"/>
            <a:fld id="{3B4E1EE1-5330-417A-B321-7960CD220533}" type="slidenum">
              <a:rPr lang="en-US" sz="1200">
                <a:ea typeface="Arial Unicode MS" pitchFamily="34" charset="-128"/>
                <a:cs typeface="Arial Unicode MS" pitchFamily="34" charset="-128"/>
              </a:rPr>
              <a:pPr algn="r" defTabSz="935038"/>
              <a:t>14</a:t>
            </a:fld>
            <a:endParaRPr lang="en-US" sz="1200">
              <a:ea typeface="Arial Unicode MS" pitchFamily="34" charset="-128"/>
              <a:cs typeface="Arial Unicode MS" pitchFamily="34" charset="-128"/>
            </a:endParaRPr>
          </a:p>
        </p:txBody>
      </p:sp>
      <p:sp>
        <p:nvSpPr>
          <p:cNvPr id="1699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9" name="Rectangle 3"/>
          <p:cNvSpPr>
            <a:spLocks noGrp="1" noChangeArrowheads="1"/>
          </p:cNvSpPr>
          <p:nvPr>
            <p:ph type="body" idx="1"/>
          </p:nvPr>
        </p:nvSpPr>
        <p:spPr bwMode="auto">
          <a:xfrm>
            <a:off x="685480" y="4361458"/>
            <a:ext cx="5487041" cy="4112899"/>
          </a:xfrm>
          <a:noFill/>
        </p:spPr>
        <p:txBody>
          <a:bodyPr wrap="square" lIns="93606" tIns="46803" rIns="93606" bIns="46803" numCol="1" anchor="t" anchorCtr="0" compatLnSpc="1">
            <a:prstTxWarp prst="textNoShape">
              <a:avLst/>
            </a:prstTxWarp>
          </a:bodyPr>
          <a:lstStyle/>
          <a:p>
            <a:pPr marL="177800" indent="-177800" eaLnBrk="1" hangingPunct="1">
              <a:tabLst>
                <a:tab pos="173038" algn="l"/>
              </a:tabLst>
            </a:pPr>
            <a:endParaRPr lang="en-US" sz="1100"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196972-F6C0-49C5-8FD7-9161F8D7A686}" type="slidenum">
              <a:rPr lang="en-US" smtClean="0">
                <a:latin typeface="Arial" pitchFamily="34" charset="0"/>
                <a:cs typeface="Arial" pitchFamily="34" charset="0"/>
              </a:rPr>
              <a:pPr fontAlgn="base">
                <a:spcBef>
                  <a:spcPct val="0"/>
                </a:spcBef>
                <a:spcAft>
                  <a:spcPct val="0"/>
                </a:spcAft>
              </a:pPr>
              <a:t>20</a:t>
            </a:fld>
            <a:endParaRPr lang="en-US" smtClean="0">
              <a:latin typeface="Arial" pitchFamily="34" charset="0"/>
              <a:cs typeface="Arial" pitchFamily="34" charset="0"/>
            </a:endParaRPr>
          </a:p>
        </p:txBody>
      </p:sp>
      <p:sp>
        <p:nvSpPr>
          <p:cNvPr id="173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a-I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F0233-D899-4C5F-9B68-4D1097D75208}" type="datetimeFigureOut">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9E442-AFB5-46A1-8C1A-EC9A80EAFB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F0233-D899-4C5F-9B68-4D1097D75208}" type="datetimeFigureOut">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9E442-AFB5-46A1-8C1A-EC9A80EAFB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F0233-D899-4C5F-9B68-4D1097D75208}" type="datetimeFigureOut">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9E442-AFB5-46A1-8C1A-EC9A80EAFBB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7467600" cy="9906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628777"/>
            <a:ext cx="8001000" cy="4238625"/>
          </a:xfrm>
        </p:spPr>
        <p:txBody>
          <a:bodyPr/>
          <a:lstStyle/>
          <a:p>
            <a:pPr lvl="0"/>
            <a:r>
              <a:rPr lang="en-US" noProof="0" smtClean="0"/>
              <a:t>Click icon to add chart</a:t>
            </a:r>
            <a:endParaRPr lang="en-GB" noProof="0" smtClean="0"/>
          </a:p>
        </p:txBody>
      </p:sp>
      <p:sp>
        <p:nvSpPr>
          <p:cNvPr id="4" name="Rectangle 25"/>
          <p:cNvSpPr>
            <a:spLocks noGrp="1" noChangeArrowheads="1"/>
          </p:cNvSpPr>
          <p:nvPr>
            <p:ph type="dt" sz="half" idx="10"/>
          </p:nvPr>
        </p:nvSpPr>
        <p:spPr>
          <a:xfrm>
            <a:off x="709613" y="6625167"/>
            <a:ext cx="2133600" cy="476251"/>
          </a:xfrm>
          <a:prstGeom prst="rect">
            <a:avLst/>
          </a:prstGeom>
        </p:spPr>
        <p:txBody>
          <a:bodyPr/>
          <a:lstStyle>
            <a:lvl1pPr>
              <a:defRPr>
                <a:latin typeface="Arial" charset="0"/>
              </a:defRPr>
            </a:lvl1pPr>
          </a:lstStyle>
          <a:p>
            <a:pPr>
              <a:defRPr/>
            </a:pPr>
            <a:fld id="{C4C8BD79-4FB2-46FE-B9BF-A94791FC3D86}" type="datetimeFigureOut">
              <a:rPr lang="en-US"/>
              <a:pPr>
                <a:defRPr/>
              </a:pPr>
              <a:t>1/5/2017</a:t>
            </a:fld>
            <a:endParaRPr lang="en-GB" dirty="0"/>
          </a:p>
        </p:txBody>
      </p:sp>
      <p:sp>
        <p:nvSpPr>
          <p:cNvPr id="5" name="Rectangle 27"/>
          <p:cNvSpPr>
            <a:spLocks noGrp="1" noChangeArrowheads="1"/>
          </p:cNvSpPr>
          <p:nvPr>
            <p:ph type="sldNum" sz="quarter" idx="11"/>
          </p:nvPr>
        </p:nvSpPr>
        <p:spPr/>
        <p:txBody>
          <a:bodyPr/>
          <a:lstStyle>
            <a:lvl1pPr>
              <a:defRPr>
                <a:solidFill>
                  <a:schemeClr val="accent1"/>
                </a:solidFill>
              </a:defRPr>
            </a:lvl1pPr>
          </a:lstStyle>
          <a:p>
            <a:pPr>
              <a:defRPr/>
            </a:pPr>
            <a:fld id="{A8C159CB-BB53-4032-A8F8-A45206182A60}"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F0233-D899-4C5F-9B68-4D1097D75208}" type="datetimeFigureOut">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9E442-AFB5-46A1-8C1A-EC9A80EAFB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F0233-D899-4C5F-9B68-4D1097D75208}" type="datetimeFigureOut">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9E442-AFB5-46A1-8C1A-EC9A80EAFB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F0233-D899-4C5F-9B68-4D1097D75208}" type="datetimeFigureOut">
              <a:rPr lang="en-US" smtClean="0"/>
              <a:pPr/>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9E442-AFB5-46A1-8C1A-EC9A80EAFB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F0233-D899-4C5F-9B68-4D1097D75208}" type="datetimeFigureOut">
              <a:rPr lang="en-US" smtClean="0"/>
              <a:pPr/>
              <a:t>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D9E442-AFB5-46A1-8C1A-EC9A80EAFB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F0233-D899-4C5F-9B68-4D1097D75208}" type="datetimeFigureOut">
              <a:rPr lang="en-US" smtClean="0"/>
              <a:pPr/>
              <a:t>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D9E442-AFB5-46A1-8C1A-EC9A80EAFB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F0233-D899-4C5F-9B68-4D1097D75208}" type="datetimeFigureOut">
              <a:rPr lang="en-US" smtClean="0"/>
              <a:pPr/>
              <a:t>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D9E442-AFB5-46A1-8C1A-EC9A80EAFB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F0233-D899-4C5F-9B68-4D1097D75208}" type="datetimeFigureOut">
              <a:rPr lang="en-US" smtClean="0"/>
              <a:pPr/>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9E442-AFB5-46A1-8C1A-EC9A80EAFB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F0233-D899-4C5F-9B68-4D1097D75208}" type="datetimeFigureOut">
              <a:rPr lang="en-US" smtClean="0"/>
              <a:pPr/>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9E442-AFB5-46A1-8C1A-EC9A80EAFB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F0233-D899-4C5F-9B68-4D1097D75208}" type="datetimeFigureOut">
              <a:rPr lang="en-US" smtClean="0"/>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9E442-AFB5-46A1-8C1A-EC9A80EAFB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sweetlife.org/sitefiles/wp-content/uploads/2010/07/InsulinHexamer.jpg" TargetMode="External"/><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554" name="Object 2"/>
          <p:cNvGraphicFramePr>
            <a:graphicFrameLocks noChangeAspect="1"/>
          </p:cNvGraphicFramePr>
          <p:nvPr/>
        </p:nvGraphicFramePr>
        <p:xfrm>
          <a:off x="1198563" y="787400"/>
          <a:ext cx="6704012" cy="5232400"/>
        </p:xfrm>
        <a:graphic>
          <a:graphicData uri="http://schemas.openxmlformats.org/presentationml/2006/ole">
            <p:oleObj spid="_x0000_s23554" name="Acrobat Document" r:id="rId3" imgW="7562850" imgH="5667375" progId="AcroExch.Document.7">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rot="-5400000">
            <a:off x="-476250" y="2928938"/>
            <a:ext cx="1979613" cy="274637"/>
          </a:xfrm>
          <a:prstGeom prst="rect">
            <a:avLst/>
          </a:prstGeom>
          <a:noFill/>
          <a:ln w="9525">
            <a:noFill/>
            <a:miter lim="800000"/>
            <a:headEnd/>
            <a:tailEnd/>
          </a:ln>
        </p:spPr>
        <p:txBody>
          <a:bodyPr wrap="none" lIns="0" tIns="0" rIns="0" bIns="0">
            <a:spAutoFit/>
          </a:bodyPr>
          <a:lstStyle/>
          <a:p>
            <a:pPr eaLnBrk="0" hangingPunct="0"/>
            <a:r>
              <a:rPr lang="en-GB" b="1">
                <a:solidFill>
                  <a:srgbClr val="FFFFFF"/>
                </a:solidFill>
                <a:sym typeface="Symbol" pitchFamily="18" charset="2"/>
              </a:rPr>
              <a:t>-</a:t>
            </a:r>
            <a:r>
              <a:rPr lang="en-GB" b="1">
                <a:solidFill>
                  <a:srgbClr val="FFFFFF"/>
                </a:solidFill>
              </a:rPr>
              <a:t>Cell Function, %</a:t>
            </a:r>
            <a:endParaRPr lang="en-GB"/>
          </a:p>
        </p:txBody>
      </p:sp>
      <p:sp>
        <p:nvSpPr>
          <p:cNvPr id="23555" name="Line 4"/>
          <p:cNvSpPr>
            <a:spLocks noChangeShapeType="1"/>
          </p:cNvSpPr>
          <p:nvPr/>
        </p:nvSpPr>
        <p:spPr bwMode="auto">
          <a:xfrm>
            <a:off x="1579563" y="5734050"/>
            <a:ext cx="357187" cy="1588"/>
          </a:xfrm>
          <a:prstGeom prst="line">
            <a:avLst/>
          </a:prstGeom>
          <a:noFill/>
          <a:ln w="25400">
            <a:solidFill>
              <a:srgbClr val="FF00FF"/>
            </a:solidFill>
            <a:round/>
            <a:headEnd/>
            <a:tailEnd/>
          </a:ln>
        </p:spPr>
        <p:txBody>
          <a:bodyPr/>
          <a:lstStyle/>
          <a:p>
            <a:endParaRPr lang="en-US"/>
          </a:p>
        </p:txBody>
      </p:sp>
      <p:sp>
        <p:nvSpPr>
          <p:cNvPr id="23556" name="Oval 5"/>
          <p:cNvSpPr>
            <a:spLocks noChangeArrowheads="1"/>
          </p:cNvSpPr>
          <p:nvPr/>
        </p:nvSpPr>
        <p:spPr bwMode="auto">
          <a:xfrm>
            <a:off x="1700213" y="5678488"/>
            <a:ext cx="115887" cy="114300"/>
          </a:xfrm>
          <a:prstGeom prst="ellipse">
            <a:avLst/>
          </a:prstGeom>
          <a:solidFill>
            <a:srgbClr val="FF00FF"/>
          </a:solidFill>
          <a:ln w="12700">
            <a:solidFill>
              <a:srgbClr val="FF00FF"/>
            </a:solidFill>
            <a:round/>
            <a:headEnd/>
            <a:tailEnd/>
          </a:ln>
        </p:spPr>
        <p:txBody>
          <a:bodyPr/>
          <a:lstStyle/>
          <a:p>
            <a:endParaRPr lang="en-US"/>
          </a:p>
        </p:txBody>
      </p:sp>
      <p:sp>
        <p:nvSpPr>
          <p:cNvPr id="23557" name="Rectangle 6"/>
          <p:cNvSpPr>
            <a:spLocks noChangeArrowheads="1"/>
          </p:cNvSpPr>
          <p:nvPr/>
        </p:nvSpPr>
        <p:spPr bwMode="auto">
          <a:xfrm>
            <a:off x="2065338" y="5581650"/>
            <a:ext cx="1237326" cy="276999"/>
          </a:xfrm>
          <a:prstGeom prst="rect">
            <a:avLst/>
          </a:prstGeom>
          <a:noFill/>
          <a:ln w="9525">
            <a:noFill/>
            <a:miter lim="800000"/>
            <a:headEnd/>
            <a:tailEnd/>
          </a:ln>
        </p:spPr>
        <p:txBody>
          <a:bodyPr wrap="none" lIns="0" tIns="0" rIns="0" bIns="0">
            <a:spAutoFit/>
          </a:bodyPr>
          <a:lstStyle/>
          <a:p>
            <a:pPr eaLnBrk="0" hangingPunct="0"/>
            <a:r>
              <a:rPr lang="en-GB" dirty="0"/>
              <a:t>Convention</a:t>
            </a:r>
            <a:r>
              <a:rPr lang="en-GB" dirty="0">
                <a:solidFill>
                  <a:srgbClr val="FFFFFF"/>
                </a:solidFill>
              </a:rPr>
              <a:t>al</a:t>
            </a:r>
            <a:endParaRPr lang="en-GB" b="1" dirty="0"/>
          </a:p>
        </p:txBody>
      </p:sp>
      <p:sp>
        <p:nvSpPr>
          <p:cNvPr id="23558" name="Line 7"/>
          <p:cNvSpPr>
            <a:spLocks noChangeShapeType="1"/>
          </p:cNvSpPr>
          <p:nvPr/>
        </p:nvSpPr>
        <p:spPr bwMode="auto">
          <a:xfrm>
            <a:off x="3783013" y="5734050"/>
            <a:ext cx="360362" cy="1588"/>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endParaRPr lang="en-US"/>
          </a:p>
        </p:txBody>
      </p:sp>
      <p:sp>
        <p:nvSpPr>
          <p:cNvPr id="23559" name="Rectangle 8"/>
          <p:cNvSpPr>
            <a:spLocks noChangeArrowheads="1"/>
          </p:cNvSpPr>
          <p:nvPr/>
        </p:nvSpPr>
        <p:spPr bwMode="auto">
          <a:xfrm>
            <a:off x="3917950" y="5678488"/>
            <a:ext cx="115888" cy="114300"/>
          </a:xfrm>
          <a:prstGeom prst="rect">
            <a:avLst/>
          </a:prstGeom>
          <a:solidFill>
            <a:srgbClr val="00B050"/>
          </a:solidFill>
          <a:ln w="12700">
            <a:solidFill>
              <a:srgbClr val="FFFF00"/>
            </a:solidFill>
            <a:miter lim="800000"/>
            <a:headEnd/>
            <a:tailEnd/>
          </a:ln>
        </p:spPr>
        <p:txBody>
          <a:bodyPr/>
          <a:lstStyle/>
          <a:p>
            <a:endParaRPr lang="en-US"/>
          </a:p>
        </p:txBody>
      </p:sp>
      <p:sp>
        <p:nvSpPr>
          <p:cNvPr id="23560" name="Rectangle 9"/>
          <p:cNvSpPr>
            <a:spLocks noChangeArrowheads="1"/>
          </p:cNvSpPr>
          <p:nvPr/>
        </p:nvSpPr>
        <p:spPr bwMode="auto">
          <a:xfrm>
            <a:off x="4271963" y="5581650"/>
            <a:ext cx="1345625" cy="276999"/>
          </a:xfrm>
          <a:prstGeom prst="rect">
            <a:avLst/>
          </a:prstGeom>
          <a:noFill/>
          <a:ln w="9525">
            <a:noFill/>
            <a:miter lim="800000"/>
            <a:headEnd/>
            <a:tailEnd/>
          </a:ln>
        </p:spPr>
        <p:txBody>
          <a:bodyPr wrap="none" lIns="0" tIns="0" rIns="0" bIns="0">
            <a:spAutoFit/>
          </a:bodyPr>
          <a:lstStyle/>
          <a:p>
            <a:pPr eaLnBrk="0" hangingPunct="0"/>
            <a:r>
              <a:rPr lang="en-GB" dirty="0" err="1"/>
              <a:t>Sulphonylurea</a:t>
            </a:r>
            <a:endParaRPr lang="en-GB" b="1" dirty="0"/>
          </a:p>
        </p:txBody>
      </p:sp>
      <p:sp>
        <p:nvSpPr>
          <p:cNvPr id="23561" name="Line 10"/>
          <p:cNvSpPr>
            <a:spLocks noChangeShapeType="1"/>
          </p:cNvSpPr>
          <p:nvPr/>
        </p:nvSpPr>
        <p:spPr bwMode="auto">
          <a:xfrm>
            <a:off x="6116638" y="5734050"/>
            <a:ext cx="358775" cy="1588"/>
          </a:xfrm>
          <a:prstGeom prst="line">
            <a:avLst/>
          </a:prstGeom>
          <a:noFill/>
          <a:ln w="25400">
            <a:solidFill>
              <a:srgbClr val="00FFFF"/>
            </a:solidFill>
            <a:round/>
            <a:headEnd/>
            <a:tailEnd/>
          </a:ln>
        </p:spPr>
        <p:txBody>
          <a:bodyPr/>
          <a:lstStyle/>
          <a:p>
            <a:endParaRPr lang="en-US"/>
          </a:p>
        </p:txBody>
      </p:sp>
      <p:sp>
        <p:nvSpPr>
          <p:cNvPr id="23562" name="Freeform 11"/>
          <p:cNvSpPr>
            <a:spLocks/>
          </p:cNvSpPr>
          <p:nvPr/>
        </p:nvSpPr>
        <p:spPr bwMode="auto">
          <a:xfrm>
            <a:off x="6229350" y="5657850"/>
            <a:ext cx="139700" cy="152400"/>
          </a:xfrm>
          <a:custGeom>
            <a:avLst/>
            <a:gdLst>
              <a:gd name="T0" fmla="*/ 0 w 64"/>
              <a:gd name="T1" fmla="*/ 2147483647 h 77"/>
              <a:gd name="T2" fmla="*/ 2147483647 w 64"/>
              <a:gd name="T3" fmla="*/ 0 h 77"/>
              <a:gd name="T4" fmla="*/ 2147483647 w 64"/>
              <a:gd name="T5" fmla="*/ 2147483647 h 77"/>
              <a:gd name="T6" fmla="*/ 2147483647 w 64"/>
              <a:gd name="T7" fmla="*/ 2147483647 h 77"/>
              <a:gd name="T8" fmla="*/ 0 w 64"/>
              <a:gd name="T9" fmla="*/ 2147483647 h 77"/>
              <a:gd name="T10" fmla="*/ 0 60000 65536"/>
              <a:gd name="T11" fmla="*/ 0 60000 65536"/>
              <a:gd name="T12" fmla="*/ 0 60000 65536"/>
              <a:gd name="T13" fmla="*/ 0 60000 65536"/>
              <a:gd name="T14" fmla="*/ 0 60000 65536"/>
              <a:gd name="T15" fmla="*/ 0 w 64"/>
              <a:gd name="T16" fmla="*/ 0 h 77"/>
              <a:gd name="T17" fmla="*/ 64 w 64"/>
              <a:gd name="T18" fmla="*/ 77 h 77"/>
            </a:gdLst>
            <a:ahLst/>
            <a:cxnLst>
              <a:cxn ang="T10">
                <a:pos x="T0" y="T1"/>
              </a:cxn>
              <a:cxn ang="T11">
                <a:pos x="T2" y="T3"/>
              </a:cxn>
              <a:cxn ang="T12">
                <a:pos x="T4" y="T5"/>
              </a:cxn>
              <a:cxn ang="T13">
                <a:pos x="T6" y="T7"/>
              </a:cxn>
              <a:cxn ang="T14">
                <a:pos x="T8" y="T9"/>
              </a:cxn>
            </a:cxnLst>
            <a:rect l="T15" t="T16" r="T17" b="T18"/>
            <a:pathLst>
              <a:path w="64" h="77">
                <a:moveTo>
                  <a:pt x="0" y="43"/>
                </a:moveTo>
                <a:lnTo>
                  <a:pt x="32" y="0"/>
                </a:lnTo>
                <a:lnTo>
                  <a:pt x="64" y="43"/>
                </a:lnTo>
                <a:lnTo>
                  <a:pt x="32" y="77"/>
                </a:lnTo>
                <a:lnTo>
                  <a:pt x="0" y="43"/>
                </a:lnTo>
                <a:close/>
              </a:path>
            </a:pathLst>
          </a:custGeom>
          <a:solidFill>
            <a:srgbClr val="40FFFF"/>
          </a:solidFill>
          <a:ln w="12700">
            <a:solidFill>
              <a:srgbClr val="40FFFF"/>
            </a:solidFill>
            <a:round/>
            <a:headEnd/>
            <a:tailEnd/>
          </a:ln>
        </p:spPr>
        <p:txBody>
          <a:bodyPr/>
          <a:lstStyle/>
          <a:p>
            <a:endParaRPr lang="en-US"/>
          </a:p>
        </p:txBody>
      </p:sp>
      <p:sp>
        <p:nvSpPr>
          <p:cNvPr id="23563" name="Rectangle 12"/>
          <p:cNvSpPr>
            <a:spLocks noChangeArrowheads="1"/>
          </p:cNvSpPr>
          <p:nvPr/>
        </p:nvSpPr>
        <p:spPr bwMode="auto">
          <a:xfrm>
            <a:off x="6607175" y="5581650"/>
            <a:ext cx="1016000" cy="274638"/>
          </a:xfrm>
          <a:prstGeom prst="rect">
            <a:avLst/>
          </a:prstGeom>
          <a:noFill/>
          <a:ln w="9525">
            <a:noFill/>
            <a:miter lim="800000"/>
            <a:headEnd/>
            <a:tailEnd/>
          </a:ln>
        </p:spPr>
        <p:txBody>
          <a:bodyPr wrap="none" lIns="0" tIns="0" rIns="0" bIns="0">
            <a:spAutoFit/>
          </a:bodyPr>
          <a:lstStyle/>
          <a:p>
            <a:pPr eaLnBrk="0" hangingPunct="0"/>
            <a:r>
              <a:rPr lang="en-GB" dirty="0" err="1"/>
              <a:t>Metformin</a:t>
            </a:r>
            <a:endParaRPr lang="en-GB" b="1" dirty="0"/>
          </a:p>
        </p:txBody>
      </p:sp>
      <p:sp>
        <p:nvSpPr>
          <p:cNvPr id="23564" name="Line 14"/>
          <p:cNvSpPr>
            <a:spLocks noChangeAspect="1" noChangeShapeType="1"/>
          </p:cNvSpPr>
          <p:nvPr/>
        </p:nvSpPr>
        <p:spPr bwMode="auto">
          <a:xfrm>
            <a:off x="1220788" y="4784725"/>
            <a:ext cx="41275" cy="1588"/>
          </a:xfrm>
          <a:prstGeom prst="line">
            <a:avLst/>
          </a:prstGeom>
          <a:noFill/>
          <a:ln w="12700">
            <a:solidFill>
              <a:srgbClr val="FFFFFF"/>
            </a:solidFill>
            <a:round/>
            <a:headEnd/>
            <a:tailEnd/>
          </a:ln>
        </p:spPr>
        <p:txBody>
          <a:bodyPr/>
          <a:lstStyle/>
          <a:p>
            <a:endParaRPr lang="en-US"/>
          </a:p>
        </p:txBody>
      </p:sp>
      <p:sp>
        <p:nvSpPr>
          <p:cNvPr id="23565" name="Line 15"/>
          <p:cNvSpPr>
            <a:spLocks noChangeAspect="1" noChangeShapeType="1"/>
          </p:cNvSpPr>
          <p:nvPr/>
        </p:nvSpPr>
        <p:spPr bwMode="auto">
          <a:xfrm>
            <a:off x="1220788" y="4143375"/>
            <a:ext cx="41275" cy="1588"/>
          </a:xfrm>
          <a:prstGeom prst="line">
            <a:avLst/>
          </a:prstGeom>
          <a:noFill/>
          <a:ln w="12700">
            <a:solidFill>
              <a:srgbClr val="FFFFFF"/>
            </a:solidFill>
            <a:round/>
            <a:headEnd/>
            <a:tailEnd/>
          </a:ln>
        </p:spPr>
        <p:txBody>
          <a:bodyPr/>
          <a:lstStyle/>
          <a:p>
            <a:endParaRPr lang="en-US"/>
          </a:p>
        </p:txBody>
      </p:sp>
      <p:sp>
        <p:nvSpPr>
          <p:cNvPr id="23566" name="Line 16"/>
          <p:cNvSpPr>
            <a:spLocks noChangeAspect="1" noChangeShapeType="1"/>
          </p:cNvSpPr>
          <p:nvPr/>
        </p:nvSpPr>
        <p:spPr bwMode="auto">
          <a:xfrm>
            <a:off x="1220788" y="3529013"/>
            <a:ext cx="41275" cy="0"/>
          </a:xfrm>
          <a:prstGeom prst="line">
            <a:avLst/>
          </a:prstGeom>
          <a:noFill/>
          <a:ln w="12700">
            <a:solidFill>
              <a:srgbClr val="FFFFFF"/>
            </a:solidFill>
            <a:round/>
            <a:headEnd/>
            <a:tailEnd/>
          </a:ln>
        </p:spPr>
        <p:txBody>
          <a:bodyPr/>
          <a:lstStyle/>
          <a:p>
            <a:endParaRPr lang="en-US"/>
          </a:p>
        </p:txBody>
      </p:sp>
      <p:sp>
        <p:nvSpPr>
          <p:cNvPr id="23567" name="Line 17"/>
          <p:cNvSpPr>
            <a:spLocks noChangeAspect="1" noChangeShapeType="1"/>
          </p:cNvSpPr>
          <p:nvPr/>
        </p:nvSpPr>
        <p:spPr bwMode="auto">
          <a:xfrm>
            <a:off x="1220788" y="2887663"/>
            <a:ext cx="41275" cy="1587"/>
          </a:xfrm>
          <a:prstGeom prst="line">
            <a:avLst/>
          </a:prstGeom>
          <a:noFill/>
          <a:ln w="12700">
            <a:solidFill>
              <a:srgbClr val="FFFFFF"/>
            </a:solidFill>
            <a:round/>
            <a:headEnd/>
            <a:tailEnd/>
          </a:ln>
        </p:spPr>
        <p:txBody>
          <a:bodyPr/>
          <a:lstStyle/>
          <a:p>
            <a:endParaRPr lang="en-US"/>
          </a:p>
        </p:txBody>
      </p:sp>
      <p:sp>
        <p:nvSpPr>
          <p:cNvPr id="23568" name="Line 18"/>
          <p:cNvSpPr>
            <a:spLocks noChangeAspect="1" noChangeShapeType="1"/>
          </p:cNvSpPr>
          <p:nvPr/>
        </p:nvSpPr>
        <p:spPr bwMode="auto">
          <a:xfrm>
            <a:off x="1220788" y="2257425"/>
            <a:ext cx="41275" cy="1588"/>
          </a:xfrm>
          <a:prstGeom prst="line">
            <a:avLst/>
          </a:prstGeom>
          <a:noFill/>
          <a:ln w="12700">
            <a:solidFill>
              <a:srgbClr val="FFFFFF"/>
            </a:solidFill>
            <a:round/>
            <a:headEnd/>
            <a:tailEnd/>
          </a:ln>
        </p:spPr>
        <p:txBody>
          <a:bodyPr/>
          <a:lstStyle/>
          <a:p>
            <a:endParaRPr lang="en-US"/>
          </a:p>
        </p:txBody>
      </p:sp>
      <p:sp>
        <p:nvSpPr>
          <p:cNvPr id="23569" name="Line 19"/>
          <p:cNvSpPr>
            <a:spLocks noChangeAspect="1" noChangeShapeType="1"/>
          </p:cNvSpPr>
          <p:nvPr/>
        </p:nvSpPr>
        <p:spPr bwMode="auto">
          <a:xfrm>
            <a:off x="1220788" y="1630363"/>
            <a:ext cx="41275" cy="1587"/>
          </a:xfrm>
          <a:prstGeom prst="line">
            <a:avLst/>
          </a:prstGeom>
          <a:noFill/>
          <a:ln w="12700">
            <a:solidFill>
              <a:srgbClr val="FFFFFF"/>
            </a:solidFill>
            <a:round/>
            <a:headEnd/>
            <a:tailEnd/>
          </a:ln>
        </p:spPr>
        <p:txBody>
          <a:bodyPr/>
          <a:lstStyle/>
          <a:p>
            <a:endParaRPr lang="en-US"/>
          </a:p>
        </p:txBody>
      </p:sp>
      <p:sp>
        <p:nvSpPr>
          <p:cNvPr id="23570" name="Line 20"/>
          <p:cNvSpPr>
            <a:spLocks noChangeAspect="1" noChangeShapeType="1"/>
          </p:cNvSpPr>
          <p:nvPr/>
        </p:nvSpPr>
        <p:spPr bwMode="auto">
          <a:xfrm flipV="1">
            <a:off x="1262063" y="4784725"/>
            <a:ext cx="1587" cy="36513"/>
          </a:xfrm>
          <a:prstGeom prst="line">
            <a:avLst/>
          </a:prstGeom>
          <a:noFill/>
          <a:ln w="12700">
            <a:solidFill>
              <a:srgbClr val="FFFFFF"/>
            </a:solidFill>
            <a:round/>
            <a:headEnd/>
            <a:tailEnd/>
          </a:ln>
        </p:spPr>
        <p:txBody>
          <a:bodyPr/>
          <a:lstStyle/>
          <a:p>
            <a:endParaRPr lang="en-US"/>
          </a:p>
        </p:txBody>
      </p:sp>
      <p:sp>
        <p:nvSpPr>
          <p:cNvPr id="23571" name="Line 21"/>
          <p:cNvSpPr>
            <a:spLocks noChangeAspect="1" noChangeShapeType="1"/>
          </p:cNvSpPr>
          <p:nvPr/>
        </p:nvSpPr>
        <p:spPr bwMode="auto">
          <a:xfrm flipV="1">
            <a:off x="1655763" y="4784725"/>
            <a:ext cx="0" cy="36513"/>
          </a:xfrm>
          <a:prstGeom prst="line">
            <a:avLst/>
          </a:prstGeom>
          <a:noFill/>
          <a:ln w="12700">
            <a:solidFill>
              <a:srgbClr val="FFFFFF"/>
            </a:solidFill>
            <a:round/>
            <a:headEnd/>
            <a:tailEnd/>
          </a:ln>
        </p:spPr>
        <p:txBody>
          <a:bodyPr/>
          <a:lstStyle/>
          <a:p>
            <a:endParaRPr lang="en-US"/>
          </a:p>
        </p:txBody>
      </p:sp>
      <p:sp>
        <p:nvSpPr>
          <p:cNvPr id="23572" name="Line 22"/>
          <p:cNvSpPr>
            <a:spLocks noChangeAspect="1" noChangeShapeType="1"/>
          </p:cNvSpPr>
          <p:nvPr/>
        </p:nvSpPr>
        <p:spPr bwMode="auto">
          <a:xfrm flipV="1">
            <a:off x="2058988" y="4784725"/>
            <a:ext cx="1587" cy="36513"/>
          </a:xfrm>
          <a:prstGeom prst="line">
            <a:avLst/>
          </a:prstGeom>
          <a:noFill/>
          <a:ln w="12700">
            <a:solidFill>
              <a:srgbClr val="FFFFFF"/>
            </a:solidFill>
            <a:round/>
            <a:headEnd/>
            <a:tailEnd/>
          </a:ln>
        </p:spPr>
        <p:txBody>
          <a:bodyPr/>
          <a:lstStyle/>
          <a:p>
            <a:endParaRPr lang="en-US"/>
          </a:p>
        </p:txBody>
      </p:sp>
      <p:sp>
        <p:nvSpPr>
          <p:cNvPr id="23573" name="Line 23"/>
          <p:cNvSpPr>
            <a:spLocks noChangeAspect="1" noChangeShapeType="1"/>
          </p:cNvSpPr>
          <p:nvPr/>
        </p:nvSpPr>
        <p:spPr bwMode="auto">
          <a:xfrm flipV="1">
            <a:off x="2454275" y="4784725"/>
            <a:ext cx="3175" cy="36513"/>
          </a:xfrm>
          <a:prstGeom prst="line">
            <a:avLst/>
          </a:prstGeom>
          <a:noFill/>
          <a:ln w="12700">
            <a:solidFill>
              <a:srgbClr val="FFFFFF"/>
            </a:solidFill>
            <a:round/>
            <a:headEnd/>
            <a:tailEnd/>
          </a:ln>
        </p:spPr>
        <p:txBody>
          <a:bodyPr/>
          <a:lstStyle/>
          <a:p>
            <a:endParaRPr lang="en-US"/>
          </a:p>
        </p:txBody>
      </p:sp>
      <p:sp>
        <p:nvSpPr>
          <p:cNvPr id="23574" name="Line 24"/>
          <p:cNvSpPr>
            <a:spLocks noChangeAspect="1" noChangeShapeType="1"/>
          </p:cNvSpPr>
          <p:nvPr/>
        </p:nvSpPr>
        <p:spPr bwMode="auto">
          <a:xfrm flipV="1">
            <a:off x="2860675" y="4784725"/>
            <a:ext cx="1588" cy="36513"/>
          </a:xfrm>
          <a:prstGeom prst="line">
            <a:avLst/>
          </a:prstGeom>
          <a:noFill/>
          <a:ln w="12700">
            <a:solidFill>
              <a:srgbClr val="FFFFFF"/>
            </a:solidFill>
            <a:round/>
            <a:headEnd/>
            <a:tailEnd/>
          </a:ln>
        </p:spPr>
        <p:txBody>
          <a:bodyPr/>
          <a:lstStyle/>
          <a:p>
            <a:endParaRPr lang="en-US"/>
          </a:p>
        </p:txBody>
      </p:sp>
      <p:sp>
        <p:nvSpPr>
          <p:cNvPr id="23575" name="Line 25"/>
          <p:cNvSpPr>
            <a:spLocks noChangeAspect="1" noChangeShapeType="1"/>
          </p:cNvSpPr>
          <p:nvPr/>
        </p:nvSpPr>
        <p:spPr bwMode="auto">
          <a:xfrm flipV="1">
            <a:off x="3254375" y="4784725"/>
            <a:ext cx="1588" cy="36513"/>
          </a:xfrm>
          <a:prstGeom prst="line">
            <a:avLst/>
          </a:prstGeom>
          <a:noFill/>
          <a:ln w="12700">
            <a:solidFill>
              <a:srgbClr val="FFFFFF"/>
            </a:solidFill>
            <a:round/>
            <a:headEnd/>
            <a:tailEnd/>
          </a:ln>
        </p:spPr>
        <p:txBody>
          <a:bodyPr/>
          <a:lstStyle/>
          <a:p>
            <a:endParaRPr lang="en-US"/>
          </a:p>
        </p:txBody>
      </p:sp>
      <p:sp>
        <p:nvSpPr>
          <p:cNvPr id="23576" name="Line 26"/>
          <p:cNvSpPr>
            <a:spLocks noChangeAspect="1" noChangeShapeType="1"/>
          </p:cNvSpPr>
          <p:nvPr/>
        </p:nvSpPr>
        <p:spPr bwMode="auto">
          <a:xfrm flipV="1">
            <a:off x="3659188" y="4784725"/>
            <a:ext cx="1587" cy="36513"/>
          </a:xfrm>
          <a:prstGeom prst="line">
            <a:avLst/>
          </a:prstGeom>
          <a:noFill/>
          <a:ln w="12700">
            <a:solidFill>
              <a:srgbClr val="FFFFFF"/>
            </a:solidFill>
            <a:round/>
            <a:headEnd/>
            <a:tailEnd/>
          </a:ln>
        </p:spPr>
        <p:txBody>
          <a:bodyPr/>
          <a:lstStyle/>
          <a:p>
            <a:endParaRPr lang="en-US"/>
          </a:p>
        </p:txBody>
      </p:sp>
      <p:sp>
        <p:nvSpPr>
          <p:cNvPr id="23577" name="Line 27"/>
          <p:cNvSpPr>
            <a:spLocks noChangeAspect="1" noChangeShapeType="1"/>
          </p:cNvSpPr>
          <p:nvPr/>
        </p:nvSpPr>
        <p:spPr bwMode="auto">
          <a:xfrm flipV="1">
            <a:off x="4054475" y="4784725"/>
            <a:ext cx="1588" cy="36513"/>
          </a:xfrm>
          <a:prstGeom prst="line">
            <a:avLst/>
          </a:prstGeom>
          <a:noFill/>
          <a:ln w="12700">
            <a:solidFill>
              <a:srgbClr val="FFFFFF"/>
            </a:solidFill>
            <a:round/>
            <a:headEnd/>
            <a:tailEnd/>
          </a:ln>
        </p:spPr>
        <p:txBody>
          <a:bodyPr/>
          <a:lstStyle/>
          <a:p>
            <a:endParaRPr lang="en-US"/>
          </a:p>
        </p:txBody>
      </p:sp>
      <p:sp>
        <p:nvSpPr>
          <p:cNvPr id="23578" name="Line 28"/>
          <p:cNvSpPr>
            <a:spLocks noChangeAspect="1" noChangeShapeType="1"/>
          </p:cNvSpPr>
          <p:nvPr/>
        </p:nvSpPr>
        <p:spPr bwMode="auto">
          <a:xfrm flipV="1">
            <a:off x="4459288" y="4784725"/>
            <a:ext cx="1587" cy="36513"/>
          </a:xfrm>
          <a:prstGeom prst="line">
            <a:avLst/>
          </a:prstGeom>
          <a:noFill/>
          <a:ln w="12700">
            <a:solidFill>
              <a:srgbClr val="FFFFFF"/>
            </a:solidFill>
            <a:round/>
            <a:headEnd/>
            <a:tailEnd/>
          </a:ln>
        </p:spPr>
        <p:txBody>
          <a:bodyPr/>
          <a:lstStyle/>
          <a:p>
            <a:endParaRPr lang="en-US"/>
          </a:p>
        </p:txBody>
      </p:sp>
      <p:sp>
        <p:nvSpPr>
          <p:cNvPr id="23579" name="Line 29"/>
          <p:cNvSpPr>
            <a:spLocks noChangeAspect="1" noChangeShapeType="1"/>
          </p:cNvSpPr>
          <p:nvPr/>
        </p:nvSpPr>
        <p:spPr bwMode="auto">
          <a:xfrm>
            <a:off x="1182688" y="4784725"/>
            <a:ext cx="79375" cy="1588"/>
          </a:xfrm>
          <a:prstGeom prst="line">
            <a:avLst/>
          </a:prstGeom>
          <a:noFill/>
          <a:ln w="12700">
            <a:solidFill>
              <a:srgbClr val="FFFFFF"/>
            </a:solidFill>
            <a:round/>
            <a:headEnd/>
            <a:tailEnd/>
          </a:ln>
        </p:spPr>
        <p:txBody>
          <a:bodyPr/>
          <a:lstStyle/>
          <a:p>
            <a:endParaRPr lang="en-US"/>
          </a:p>
        </p:txBody>
      </p:sp>
      <p:sp>
        <p:nvSpPr>
          <p:cNvPr id="23580" name="Line 30"/>
          <p:cNvSpPr>
            <a:spLocks noChangeAspect="1" noChangeShapeType="1"/>
          </p:cNvSpPr>
          <p:nvPr/>
        </p:nvSpPr>
        <p:spPr bwMode="auto">
          <a:xfrm>
            <a:off x="1182688" y="4143375"/>
            <a:ext cx="79375" cy="1588"/>
          </a:xfrm>
          <a:prstGeom prst="line">
            <a:avLst/>
          </a:prstGeom>
          <a:noFill/>
          <a:ln w="12700">
            <a:solidFill>
              <a:srgbClr val="FFFFFF"/>
            </a:solidFill>
            <a:round/>
            <a:headEnd/>
            <a:tailEnd/>
          </a:ln>
        </p:spPr>
        <p:txBody>
          <a:bodyPr/>
          <a:lstStyle/>
          <a:p>
            <a:endParaRPr lang="en-US"/>
          </a:p>
        </p:txBody>
      </p:sp>
      <p:sp>
        <p:nvSpPr>
          <p:cNvPr id="23581" name="Line 31"/>
          <p:cNvSpPr>
            <a:spLocks noChangeAspect="1" noChangeShapeType="1"/>
          </p:cNvSpPr>
          <p:nvPr/>
        </p:nvSpPr>
        <p:spPr bwMode="auto">
          <a:xfrm>
            <a:off x="1182688" y="3529013"/>
            <a:ext cx="79375" cy="0"/>
          </a:xfrm>
          <a:prstGeom prst="line">
            <a:avLst/>
          </a:prstGeom>
          <a:noFill/>
          <a:ln w="12700">
            <a:solidFill>
              <a:srgbClr val="FFFFFF"/>
            </a:solidFill>
            <a:round/>
            <a:headEnd/>
            <a:tailEnd/>
          </a:ln>
        </p:spPr>
        <p:txBody>
          <a:bodyPr/>
          <a:lstStyle/>
          <a:p>
            <a:endParaRPr lang="en-US"/>
          </a:p>
        </p:txBody>
      </p:sp>
      <p:sp>
        <p:nvSpPr>
          <p:cNvPr id="23582" name="Line 32"/>
          <p:cNvSpPr>
            <a:spLocks noChangeAspect="1" noChangeShapeType="1"/>
          </p:cNvSpPr>
          <p:nvPr/>
        </p:nvSpPr>
        <p:spPr bwMode="auto">
          <a:xfrm>
            <a:off x="1182688" y="2887663"/>
            <a:ext cx="79375" cy="1587"/>
          </a:xfrm>
          <a:prstGeom prst="line">
            <a:avLst/>
          </a:prstGeom>
          <a:noFill/>
          <a:ln w="12700">
            <a:solidFill>
              <a:srgbClr val="FFFFFF"/>
            </a:solidFill>
            <a:round/>
            <a:headEnd/>
            <a:tailEnd/>
          </a:ln>
        </p:spPr>
        <p:txBody>
          <a:bodyPr/>
          <a:lstStyle/>
          <a:p>
            <a:endParaRPr lang="en-US"/>
          </a:p>
        </p:txBody>
      </p:sp>
      <p:sp>
        <p:nvSpPr>
          <p:cNvPr id="23583" name="Line 33"/>
          <p:cNvSpPr>
            <a:spLocks noChangeAspect="1" noChangeShapeType="1"/>
          </p:cNvSpPr>
          <p:nvPr/>
        </p:nvSpPr>
        <p:spPr bwMode="auto">
          <a:xfrm>
            <a:off x="1182688" y="2257425"/>
            <a:ext cx="79375" cy="1588"/>
          </a:xfrm>
          <a:prstGeom prst="line">
            <a:avLst/>
          </a:prstGeom>
          <a:noFill/>
          <a:ln w="12700">
            <a:solidFill>
              <a:srgbClr val="FFFFFF"/>
            </a:solidFill>
            <a:round/>
            <a:headEnd/>
            <a:tailEnd/>
          </a:ln>
        </p:spPr>
        <p:txBody>
          <a:bodyPr/>
          <a:lstStyle/>
          <a:p>
            <a:endParaRPr lang="en-US"/>
          </a:p>
        </p:txBody>
      </p:sp>
      <p:sp>
        <p:nvSpPr>
          <p:cNvPr id="23584" name="Line 34"/>
          <p:cNvSpPr>
            <a:spLocks noChangeAspect="1" noChangeShapeType="1"/>
          </p:cNvSpPr>
          <p:nvPr/>
        </p:nvSpPr>
        <p:spPr bwMode="auto">
          <a:xfrm>
            <a:off x="1182688" y="1630363"/>
            <a:ext cx="79375" cy="1587"/>
          </a:xfrm>
          <a:prstGeom prst="line">
            <a:avLst/>
          </a:prstGeom>
          <a:noFill/>
          <a:ln w="12700">
            <a:solidFill>
              <a:srgbClr val="FFFFFF"/>
            </a:solidFill>
            <a:round/>
            <a:headEnd/>
            <a:tailEnd/>
          </a:ln>
        </p:spPr>
        <p:txBody>
          <a:bodyPr/>
          <a:lstStyle/>
          <a:p>
            <a:endParaRPr lang="en-US"/>
          </a:p>
        </p:txBody>
      </p:sp>
      <p:sp>
        <p:nvSpPr>
          <p:cNvPr id="23585" name="Line 35"/>
          <p:cNvSpPr>
            <a:spLocks noChangeAspect="1" noChangeShapeType="1"/>
          </p:cNvSpPr>
          <p:nvPr/>
        </p:nvSpPr>
        <p:spPr bwMode="auto">
          <a:xfrm flipV="1">
            <a:off x="1262063" y="4784725"/>
            <a:ext cx="1587" cy="76200"/>
          </a:xfrm>
          <a:prstGeom prst="line">
            <a:avLst/>
          </a:prstGeom>
          <a:noFill/>
          <a:ln w="12700">
            <a:solidFill>
              <a:srgbClr val="FFFFFF"/>
            </a:solidFill>
            <a:round/>
            <a:headEnd/>
            <a:tailEnd/>
          </a:ln>
        </p:spPr>
        <p:txBody>
          <a:bodyPr/>
          <a:lstStyle/>
          <a:p>
            <a:endParaRPr lang="en-US"/>
          </a:p>
        </p:txBody>
      </p:sp>
      <p:sp>
        <p:nvSpPr>
          <p:cNvPr id="23586" name="Line 36"/>
          <p:cNvSpPr>
            <a:spLocks noChangeAspect="1" noChangeShapeType="1"/>
          </p:cNvSpPr>
          <p:nvPr/>
        </p:nvSpPr>
        <p:spPr bwMode="auto">
          <a:xfrm flipV="1">
            <a:off x="1655763" y="4784725"/>
            <a:ext cx="0" cy="76200"/>
          </a:xfrm>
          <a:prstGeom prst="line">
            <a:avLst/>
          </a:prstGeom>
          <a:noFill/>
          <a:ln w="12700">
            <a:solidFill>
              <a:srgbClr val="FFFFFF"/>
            </a:solidFill>
            <a:round/>
            <a:headEnd/>
            <a:tailEnd/>
          </a:ln>
        </p:spPr>
        <p:txBody>
          <a:bodyPr/>
          <a:lstStyle/>
          <a:p>
            <a:endParaRPr lang="en-US"/>
          </a:p>
        </p:txBody>
      </p:sp>
      <p:sp>
        <p:nvSpPr>
          <p:cNvPr id="23587" name="Line 37"/>
          <p:cNvSpPr>
            <a:spLocks noChangeAspect="1" noChangeShapeType="1"/>
          </p:cNvSpPr>
          <p:nvPr/>
        </p:nvSpPr>
        <p:spPr bwMode="auto">
          <a:xfrm flipV="1">
            <a:off x="2058988" y="4784725"/>
            <a:ext cx="1587" cy="76200"/>
          </a:xfrm>
          <a:prstGeom prst="line">
            <a:avLst/>
          </a:prstGeom>
          <a:noFill/>
          <a:ln w="12700">
            <a:solidFill>
              <a:srgbClr val="FFFFFF"/>
            </a:solidFill>
            <a:round/>
            <a:headEnd/>
            <a:tailEnd/>
          </a:ln>
        </p:spPr>
        <p:txBody>
          <a:bodyPr/>
          <a:lstStyle/>
          <a:p>
            <a:endParaRPr lang="en-US"/>
          </a:p>
        </p:txBody>
      </p:sp>
      <p:sp>
        <p:nvSpPr>
          <p:cNvPr id="23588" name="Line 38"/>
          <p:cNvSpPr>
            <a:spLocks noChangeAspect="1" noChangeShapeType="1"/>
          </p:cNvSpPr>
          <p:nvPr/>
        </p:nvSpPr>
        <p:spPr bwMode="auto">
          <a:xfrm flipV="1">
            <a:off x="2454275" y="4784725"/>
            <a:ext cx="3175" cy="76200"/>
          </a:xfrm>
          <a:prstGeom prst="line">
            <a:avLst/>
          </a:prstGeom>
          <a:noFill/>
          <a:ln w="12700">
            <a:solidFill>
              <a:srgbClr val="FFFFFF"/>
            </a:solidFill>
            <a:round/>
            <a:headEnd/>
            <a:tailEnd/>
          </a:ln>
        </p:spPr>
        <p:txBody>
          <a:bodyPr/>
          <a:lstStyle/>
          <a:p>
            <a:endParaRPr lang="en-US"/>
          </a:p>
        </p:txBody>
      </p:sp>
      <p:sp>
        <p:nvSpPr>
          <p:cNvPr id="23589" name="Line 39"/>
          <p:cNvSpPr>
            <a:spLocks noChangeAspect="1" noChangeShapeType="1"/>
          </p:cNvSpPr>
          <p:nvPr/>
        </p:nvSpPr>
        <p:spPr bwMode="auto">
          <a:xfrm flipV="1">
            <a:off x="2860675" y="4784725"/>
            <a:ext cx="1588" cy="76200"/>
          </a:xfrm>
          <a:prstGeom prst="line">
            <a:avLst/>
          </a:prstGeom>
          <a:noFill/>
          <a:ln w="12700">
            <a:solidFill>
              <a:srgbClr val="FFFFFF"/>
            </a:solidFill>
            <a:round/>
            <a:headEnd/>
            <a:tailEnd/>
          </a:ln>
        </p:spPr>
        <p:txBody>
          <a:bodyPr/>
          <a:lstStyle/>
          <a:p>
            <a:endParaRPr lang="en-US"/>
          </a:p>
        </p:txBody>
      </p:sp>
      <p:sp>
        <p:nvSpPr>
          <p:cNvPr id="23590" name="Line 40"/>
          <p:cNvSpPr>
            <a:spLocks noChangeAspect="1" noChangeShapeType="1"/>
          </p:cNvSpPr>
          <p:nvPr/>
        </p:nvSpPr>
        <p:spPr bwMode="auto">
          <a:xfrm flipV="1">
            <a:off x="3254375" y="4784725"/>
            <a:ext cx="1588" cy="76200"/>
          </a:xfrm>
          <a:prstGeom prst="line">
            <a:avLst/>
          </a:prstGeom>
          <a:noFill/>
          <a:ln w="12700">
            <a:solidFill>
              <a:srgbClr val="FFFFFF"/>
            </a:solidFill>
            <a:round/>
            <a:headEnd/>
            <a:tailEnd/>
          </a:ln>
        </p:spPr>
        <p:txBody>
          <a:bodyPr/>
          <a:lstStyle/>
          <a:p>
            <a:endParaRPr lang="en-US"/>
          </a:p>
        </p:txBody>
      </p:sp>
      <p:sp>
        <p:nvSpPr>
          <p:cNvPr id="23591" name="Line 41"/>
          <p:cNvSpPr>
            <a:spLocks noChangeAspect="1" noChangeShapeType="1"/>
          </p:cNvSpPr>
          <p:nvPr/>
        </p:nvSpPr>
        <p:spPr bwMode="auto">
          <a:xfrm flipV="1">
            <a:off x="3659188" y="4784725"/>
            <a:ext cx="1587" cy="76200"/>
          </a:xfrm>
          <a:prstGeom prst="line">
            <a:avLst/>
          </a:prstGeom>
          <a:noFill/>
          <a:ln w="12700">
            <a:solidFill>
              <a:srgbClr val="FFFFFF"/>
            </a:solidFill>
            <a:round/>
            <a:headEnd/>
            <a:tailEnd/>
          </a:ln>
        </p:spPr>
        <p:txBody>
          <a:bodyPr/>
          <a:lstStyle/>
          <a:p>
            <a:endParaRPr lang="en-US"/>
          </a:p>
        </p:txBody>
      </p:sp>
      <p:sp>
        <p:nvSpPr>
          <p:cNvPr id="23592" name="Line 42"/>
          <p:cNvSpPr>
            <a:spLocks noChangeAspect="1" noChangeShapeType="1"/>
          </p:cNvSpPr>
          <p:nvPr/>
        </p:nvSpPr>
        <p:spPr bwMode="auto">
          <a:xfrm flipV="1">
            <a:off x="4054475" y="4784725"/>
            <a:ext cx="1588" cy="76200"/>
          </a:xfrm>
          <a:prstGeom prst="line">
            <a:avLst/>
          </a:prstGeom>
          <a:noFill/>
          <a:ln w="12700">
            <a:solidFill>
              <a:srgbClr val="FFFFFF"/>
            </a:solidFill>
            <a:round/>
            <a:headEnd/>
            <a:tailEnd/>
          </a:ln>
        </p:spPr>
        <p:txBody>
          <a:bodyPr/>
          <a:lstStyle/>
          <a:p>
            <a:endParaRPr lang="en-US"/>
          </a:p>
        </p:txBody>
      </p:sp>
      <p:sp>
        <p:nvSpPr>
          <p:cNvPr id="23593" name="Line 43"/>
          <p:cNvSpPr>
            <a:spLocks noChangeAspect="1" noChangeShapeType="1"/>
          </p:cNvSpPr>
          <p:nvPr/>
        </p:nvSpPr>
        <p:spPr bwMode="auto">
          <a:xfrm flipV="1">
            <a:off x="4459288" y="4784725"/>
            <a:ext cx="1587" cy="76200"/>
          </a:xfrm>
          <a:prstGeom prst="line">
            <a:avLst/>
          </a:prstGeom>
          <a:noFill/>
          <a:ln w="12700">
            <a:solidFill>
              <a:srgbClr val="FFFFFF"/>
            </a:solidFill>
            <a:round/>
            <a:headEnd/>
            <a:tailEnd/>
          </a:ln>
        </p:spPr>
        <p:txBody>
          <a:bodyPr/>
          <a:lstStyle/>
          <a:p>
            <a:endParaRPr lang="en-US"/>
          </a:p>
        </p:txBody>
      </p:sp>
      <p:sp>
        <p:nvSpPr>
          <p:cNvPr id="23594" name="Line 44"/>
          <p:cNvSpPr>
            <a:spLocks noChangeAspect="1" noChangeShapeType="1"/>
          </p:cNvSpPr>
          <p:nvPr/>
        </p:nvSpPr>
        <p:spPr bwMode="auto">
          <a:xfrm flipV="1">
            <a:off x="1262063" y="1630363"/>
            <a:ext cx="1587" cy="3154362"/>
          </a:xfrm>
          <a:prstGeom prst="line">
            <a:avLst/>
          </a:prstGeom>
          <a:noFill/>
          <a:ln w="12700">
            <a:solidFill>
              <a:srgbClr val="FFFFFF"/>
            </a:solidFill>
            <a:round/>
            <a:headEnd/>
            <a:tailEnd/>
          </a:ln>
        </p:spPr>
        <p:txBody>
          <a:bodyPr/>
          <a:lstStyle/>
          <a:p>
            <a:endParaRPr lang="en-US"/>
          </a:p>
        </p:txBody>
      </p:sp>
      <p:sp>
        <p:nvSpPr>
          <p:cNvPr id="23595" name="Line 45"/>
          <p:cNvSpPr>
            <a:spLocks noChangeAspect="1" noChangeShapeType="1"/>
          </p:cNvSpPr>
          <p:nvPr/>
        </p:nvSpPr>
        <p:spPr bwMode="auto">
          <a:xfrm>
            <a:off x="1262063" y="4784725"/>
            <a:ext cx="3197225" cy="1588"/>
          </a:xfrm>
          <a:prstGeom prst="line">
            <a:avLst/>
          </a:prstGeom>
          <a:noFill/>
          <a:ln w="12700">
            <a:solidFill>
              <a:srgbClr val="FFFFFF"/>
            </a:solidFill>
            <a:round/>
            <a:headEnd/>
            <a:tailEnd/>
          </a:ln>
        </p:spPr>
        <p:txBody>
          <a:bodyPr/>
          <a:lstStyle/>
          <a:p>
            <a:endParaRPr lang="en-US"/>
          </a:p>
        </p:txBody>
      </p:sp>
      <p:sp>
        <p:nvSpPr>
          <p:cNvPr id="23596" name="Line 46"/>
          <p:cNvSpPr>
            <a:spLocks noChangeAspect="1" noChangeShapeType="1"/>
          </p:cNvSpPr>
          <p:nvPr/>
        </p:nvSpPr>
        <p:spPr bwMode="auto">
          <a:xfrm flipH="1" flipV="1">
            <a:off x="3659188" y="3754438"/>
            <a:ext cx="395287" cy="138112"/>
          </a:xfrm>
          <a:prstGeom prst="line">
            <a:avLst/>
          </a:prstGeom>
          <a:noFill/>
          <a:ln w="25400">
            <a:solidFill>
              <a:srgbClr val="F939E7"/>
            </a:solidFill>
            <a:round/>
            <a:headEnd/>
            <a:tailEnd/>
          </a:ln>
        </p:spPr>
        <p:txBody>
          <a:bodyPr/>
          <a:lstStyle/>
          <a:p>
            <a:endParaRPr lang="en-US"/>
          </a:p>
        </p:txBody>
      </p:sp>
      <p:sp>
        <p:nvSpPr>
          <p:cNvPr id="23597" name="Line 47"/>
          <p:cNvSpPr>
            <a:spLocks noChangeAspect="1" noChangeShapeType="1"/>
          </p:cNvSpPr>
          <p:nvPr/>
        </p:nvSpPr>
        <p:spPr bwMode="auto">
          <a:xfrm flipH="1" flipV="1">
            <a:off x="3254375" y="3540125"/>
            <a:ext cx="404813" cy="214313"/>
          </a:xfrm>
          <a:prstGeom prst="line">
            <a:avLst/>
          </a:prstGeom>
          <a:noFill/>
          <a:ln w="25400">
            <a:solidFill>
              <a:srgbClr val="F939E7"/>
            </a:solidFill>
            <a:round/>
            <a:headEnd/>
            <a:tailEnd/>
          </a:ln>
        </p:spPr>
        <p:txBody>
          <a:bodyPr/>
          <a:lstStyle/>
          <a:p>
            <a:endParaRPr lang="en-US"/>
          </a:p>
        </p:txBody>
      </p:sp>
      <p:sp>
        <p:nvSpPr>
          <p:cNvPr id="23598" name="Line 48"/>
          <p:cNvSpPr>
            <a:spLocks noChangeAspect="1" noChangeShapeType="1"/>
          </p:cNvSpPr>
          <p:nvPr/>
        </p:nvSpPr>
        <p:spPr bwMode="auto">
          <a:xfrm flipH="1" flipV="1">
            <a:off x="2860675" y="3441700"/>
            <a:ext cx="393700" cy="98425"/>
          </a:xfrm>
          <a:prstGeom prst="line">
            <a:avLst/>
          </a:prstGeom>
          <a:noFill/>
          <a:ln w="25400">
            <a:solidFill>
              <a:srgbClr val="F939E7"/>
            </a:solidFill>
            <a:round/>
            <a:headEnd/>
            <a:tailEnd/>
          </a:ln>
        </p:spPr>
        <p:txBody>
          <a:bodyPr/>
          <a:lstStyle/>
          <a:p>
            <a:endParaRPr lang="en-US"/>
          </a:p>
        </p:txBody>
      </p:sp>
      <p:sp>
        <p:nvSpPr>
          <p:cNvPr id="23599" name="Line 49"/>
          <p:cNvSpPr>
            <a:spLocks noChangeAspect="1" noChangeShapeType="1"/>
          </p:cNvSpPr>
          <p:nvPr/>
        </p:nvSpPr>
        <p:spPr bwMode="auto">
          <a:xfrm flipH="1" flipV="1">
            <a:off x="2454275" y="3327400"/>
            <a:ext cx="406400" cy="114300"/>
          </a:xfrm>
          <a:prstGeom prst="line">
            <a:avLst/>
          </a:prstGeom>
          <a:noFill/>
          <a:ln w="25400">
            <a:solidFill>
              <a:srgbClr val="F939E7"/>
            </a:solidFill>
            <a:round/>
            <a:headEnd/>
            <a:tailEnd/>
          </a:ln>
        </p:spPr>
        <p:txBody>
          <a:bodyPr/>
          <a:lstStyle/>
          <a:p>
            <a:endParaRPr lang="en-US"/>
          </a:p>
        </p:txBody>
      </p:sp>
      <p:sp>
        <p:nvSpPr>
          <p:cNvPr id="23600" name="Line 50"/>
          <p:cNvSpPr>
            <a:spLocks noChangeAspect="1" noChangeShapeType="1"/>
          </p:cNvSpPr>
          <p:nvPr/>
        </p:nvSpPr>
        <p:spPr bwMode="auto">
          <a:xfrm flipH="1" flipV="1">
            <a:off x="2058988" y="3113088"/>
            <a:ext cx="395287" cy="214312"/>
          </a:xfrm>
          <a:prstGeom prst="line">
            <a:avLst/>
          </a:prstGeom>
          <a:noFill/>
          <a:ln w="25400">
            <a:solidFill>
              <a:srgbClr val="F939E7"/>
            </a:solidFill>
            <a:round/>
            <a:headEnd/>
            <a:tailEnd/>
          </a:ln>
        </p:spPr>
        <p:txBody>
          <a:bodyPr/>
          <a:lstStyle/>
          <a:p>
            <a:endParaRPr lang="en-US"/>
          </a:p>
        </p:txBody>
      </p:sp>
      <p:sp>
        <p:nvSpPr>
          <p:cNvPr id="23601" name="Line 51"/>
          <p:cNvSpPr>
            <a:spLocks noChangeAspect="1" noChangeShapeType="1"/>
          </p:cNvSpPr>
          <p:nvPr/>
        </p:nvSpPr>
        <p:spPr bwMode="auto">
          <a:xfrm flipH="1">
            <a:off x="1655763" y="3113088"/>
            <a:ext cx="403225" cy="63500"/>
          </a:xfrm>
          <a:prstGeom prst="line">
            <a:avLst/>
          </a:prstGeom>
          <a:noFill/>
          <a:ln w="25400">
            <a:solidFill>
              <a:srgbClr val="F939E7"/>
            </a:solidFill>
            <a:round/>
            <a:headEnd/>
            <a:tailEnd/>
          </a:ln>
        </p:spPr>
        <p:txBody>
          <a:bodyPr/>
          <a:lstStyle/>
          <a:p>
            <a:endParaRPr lang="en-US"/>
          </a:p>
        </p:txBody>
      </p:sp>
      <p:sp>
        <p:nvSpPr>
          <p:cNvPr id="23602" name="Line 52"/>
          <p:cNvSpPr>
            <a:spLocks noChangeAspect="1" noChangeShapeType="1"/>
          </p:cNvSpPr>
          <p:nvPr/>
        </p:nvSpPr>
        <p:spPr bwMode="auto">
          <a:xfrm flipH="1" flipV="1">
            <a:off x="3659188" y="2936875"/>
            <a:ext cx="395287" cy="201613"/>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endParaRPr lang="en-US"/>
          </a:p>
        </p:txBody>
      </p:sp>
      <p:sp>
        <p:nvSpPr>
          <p:cNvPr id="23603" name="Line 53"/>
          <p:cNvSpPr>
            <a:spLocks noChangeAspect="1" noChangeShapeType="1"/>
          </p:cNvSpPr>
          <p:nvPr/>
        </p:nvSpPr>
        <p:spPr bwMode="auto">
          <a:xfrm flipH="1" flipV="1">
            <a:off x="3254375" y="2598738"/>
            <a:ext cx="404813" cy="338137"/>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endParaRPr lang="en-US"/>
          </a:p>
        </p:txBody>
      </p:sp>
      <p:sp>
        <p:nvSpPr>
          <p:cNvPr id="23604" name="Line 54"/>
          <p:cNvSpPr>
            <a:spLocks noChangeAspect="1" noChangeShapeType="1"/>
          </p:cNvSpPr>
          <p:nvPr/>
        </p:nvSpPr>
        <p:spPr bwMode="auto">
          <a:xfrm flipH="1">
            <a:off x="2860675" y="2598738"/>
            <a:ext cx="393700" cy="1587"/>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endParaRPr lang="en-US"/>
          </a:p>
        </p:txBody>
      </p:sp>
      <p:sp>
        <p:nvSpPr>
          <p:cNvPr id="23605" name="Line 55"/>
          <p:cNvSpPr>
            <a:spLocks noChangeAspect="1" noChangeShapeType="1"/>
          </p:cNvSpPr>
          <p:nvPr/>
        </p:nvSpPr>
        <p:spPr bwMode="auto">
          <a:xfrm flipH="1" flipV="1">
            <a:off x="2454275" y="2422525"/>
            <a:ext cx="406400" cy="176213"/>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endParaRPr lang="en-US"/>
          </a:p>
        </p:txBody>
      </p:sp>
      <p:sp>
        <p:nvSpPr>
          <p:cNvPr id="23606" name="Line 56"/>
          <p:cNvSpPr>
            <a:spLocks noChangeAspect="1" noChangeShapeType="1"/>
          </p:cNvSpPr>
          <p:nvPr/>
        </p:nvSpPr>
        <p:spPr bwMode="auto">
          <a:xfrm flipH="1" flipV="1">
            <a:off x="2058988" y="2322513"/>
            <a:ext cx="395287" cy="100012"/>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endParaRPr lang="en-US"/>
          </a:p>
        </p:txBody>
      </p:sp>
      <p:sp>
        <p:nvSpPr>
          <p:cNvPr id="23607" name="Line 57"/>
          <p:cNvSpPr>
            <a:spLocks noChangeAspect="1" noChangeShapeType="1"/>
          </p:cNvSpPr>
          <p:nvPr/>
        </p:nvSpPr>
        <p:spPr bwMode="auto">
          <a:xfrm flipH="1">
            <a:off x="1655763" y="2322513"/>
            <a:ext cx="403225" cy="1004887"/>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endParaRPr lang="en-US"/>
          </a:p>
        </p:txBody>
      </p:sp>
      <p:sp>
        <p:nvSpPr>
          <p:cNvPr id="23608" name="Oval 58"/>
          <p:cNvSpPr>
            <a:spLocks noChangeAspect="1" noChangeArrowheads="1"/>
          </p:cNvSpPr>
          <p:nvPr/>
        </p:nvSpPr>
        <p:spPr bwMode="auto">
          <a:xfrm>
            <a:off x="4008438" y="3848100"/>
            <a:ext cx="114300" cy="100013"/>
          </a:xfrm>
          <a:prstGeom prst="ellipse">
            <a:avLst/>
          </a:prstGeom>
          <a:solidFill>
            <a:srgbClr val="F939E7"/>
          </a:solidFill>
          <a:ln w="12700">
            <a:solidFill>
              <a:srgbClr val="F939E7"/>
            </a:solidFill>
            <a:round/>
            <a:headEnd/>
            <a:tailEnd/>
          </a:ln>
        </p:spPr>
        <p:txBody>
          <a:bodyPr/>
          <a:lstStyle/>
          <a:p>
            <a:endParaRPr lang="en-US"/>
          </a:p>
        </p:txBody>
      </p:sp>
      <p:sp>
        <p:nvSpPr>
          <p:cNvPr id="23609" name="Oval 59"/>
          <p:cNvSpPr>
            <a:spLocks noChangeAspect="1" noChangeArrowheads="1"/>
          </p:cNvSpPr>
          <p:nvPr/>
        </p:nvSpPr>
        <p:spPr bwMode="auto">
          <a:xfrm>
            <a:off x="3603625" y="3697288"/>
            <a:ext cx="114300" cy="114300"/>
          </a:xfrm>
          <a:prstGeom prst="ellipse">
            <a:avLst/>
          </a:prstGeom>
          <a:solidFill>
            <a:srgbClr val="F939E7"/>
          </a:solidFill>
          <a:ln w="12700">
            <a:solidFill>
              <a:srgbClr val="F939E7"/>
            </a:solidFill>
            <a:round/>
            <a:headEnd/>
            <a:tailEnd/>
          </a:ln>
        </p:spPr>
        <p:txBody>
          <a:bodyPr/>
          <a:lstStyle/>
          <a:p>
            <a:endParaRPr lang="en-US"/>
          </a:p>
        </p:txBody>
      </p:sp>
      <p:sp>
        <p:nvSpPr>
          <p:cNvPr id="23610" name="Oval 60"/>
          <p:cNvSpPr>
            <a:spLocks noChangeAspect="1" noChangeArrowheads="1"/>
          </p:cNvSpPr>
          <p:nvPr/>
        </p:nvSpPr>
        <p:spPr bwMode="auto">
          <a:xfrm>
            <a:off x="3208338" y="3482975"/>
            <a:ext cx="115887" cy="114300"/>
          </a:xfrm>
          <a:prstGeom prst="ellipse">
            <a:avLst/>
          </a:prstGeom>
          <a:solidFill>
            <a:srgbClr val="F939E7"/>
          </a:solidFill>
          <a:ln w="12700">
            <a:solidFill>
              <a:srgbClr val="F939E7"/>
            </a:solidFill>
            <a:round/>
            <a:headEnd/>
            <a:tailEnd/>
          </a:ln>
        </p:spPr>
        <p:txBody>
          <a:bodyPr/>
          <a:lstStyle/>
          <a:p>
            <a:endParaRPr lang="en-US"/>
          </a:p>
        </p:txBody>
      </p:sp>
      <p:sp>
        <p:nvSpPr>
          <p:cNvPr id="23611" name="Oval 61"/>
          <p:cNvSpPr>
            <a:spLocks noChangeAspect="1" noChangeArrowheads="1"/>
          </p:cNvSpPr>
          <p:nvPr/>
        </p:nvSpPr>
        <p:spPr bwMode="auto">
          <a:xfrm>
            <a:off x="2801938" y="3382963"/>
            <a:ext cx="115887" cy="114300"/>
          </a:xfrm>
          <a:prstGeom prst="ellipse">
            <a:avLst/>
          </a:prstGeom>
          <a:solidFill>
            <a:srgbClr val="F939E7"/>
          </a:solidFill>
          <a:ln w="12700">
            <a:solidFill>
              <a:srgbClr val="F939E7"/>
            </a:solidFill>
            <a:round/>
            <a:headEnd/>
            <a:tailEnd/>
          </a:ln>
        </p:spPr>
        <p:txBody>
          <a:bodyPr/>
          <a:lstStyle/>
          <a:p>
            <a:endParaRPr lang="en-US"/>
          </a:p>
        </p:txBody>
      </p:sp>
      <p:sp>
        <p:nvSpPr>
          <p:cNvPr id="23612" name="Oval 62"/>
          <p:cNvSpPr>
            <a:spLocks noChangeAspect="1" noChangeArrowheads="1"/>
          </p:cNvSpPr>
          <p:nvPr/>
        </p:nvSpPr>
        <p:spPr bwMode="auto">
          <a:xfrm>
            <a:off x="2409825" y="3282950"/>
            <a:ext cx="112713" cy="114300"/>
          </a:xfrm>
          <a:prstGeom prst="ellipse">
            <a:avLst/>
          </a:prstGeom>
          <a:solidFill>
            <a:srgbClr val="F939E7"/>
          </a:solidFill>
          <a:ln w="12700">
            <a:solidFill>
              <a:srgbClr val="F939E7"/>
            </a:solidFill>
            <a:round/>
            <a:headEnd/>
            <a:tailEnd/>
          </a:ln>
        </p:spPr>
        <p:txBody>
          <a:bodyPr/>
          <a:lstStyle/>
          <a:p>
            <a:endParaRPr lang="en-US"/>
          </a:p>
        </p:txBody>
      </p:sp>
      <p:sp>
        <p:nvSpPr>
          <p:cNvPr id="23613" name="Oval 63"/>
          <p:cNvSpPr>
            <a:spLocks noChangeAspect="1" noChangeArrowheads="1"/>
          </p:cNvSpPr>
          <p:nvPr/>
        </p:nvSpPr>
        <p:spPr bwMode="auto">
          <a:xfrm>
            <a:off x="2003425" y="3068638"/>
            <a:ext cx="115888" cy="112712"/>
          </a:xfrm>
          <a:prstGeom prst="ellipse">
            <a:avLst/>
          </a:prstGeom>
          <a:solidFill>
            <a:srgbClr val="F939E7"/>
          </a:solidFill>
          <a:ln w="12700">
            <a:solidFill>
              <a:srgbClr val="F939E7"/>
            </a:solidFill>
            <a:round/>
            <a:headEnd/>
            <a:tailEnd/>
          </a:ln>
        </p:spPr>
        <p:txBody>
          <a:bodyPr/>
          <a:lstStyle/>
          <a:p>
            <a:endParaRPr lang="en-US"/>
          </a:p>
        </p:txBody>
      </p:sp>
      <p:sp>
        <p:nvSpPr>
          <p:cNvPr id="23614" name="Oval 64"/>
          <p:cNvSpPr>
            <a:spLocks noChangeAspect="1" noChangeArrowheads="1"/>
          </p:cNvSpPr>
          <p:nvPr/>
        </p:nvSpPr>
        <p:spPr bwMode="auto">
          <a:xfrm>
            <a:off x="1609725" y="3133725"/>
            <a:ext cx="112713" cy="111125"/>
          </a:xfrm>
          <a:prstGeom prst="ellipse">
            <a:avLst/>
          </a:prstGeom>
          <a:solidFill>
            <a:srgbClr val="F939E7"/>
          </a:solidFill>
          <a:ln w="12700">
            <a:solidFill>
              <a:srgbClr val="F939E7"/>
            </a:solidFill>
            <a:round/>
            <a:headEnd/>
            <a:tailEnd/>
          </a:ln>
        </p:spPr>
        <p:txBody>
          <a:bodyPr/>
          <a:lstStyle/>
          <a:p>
            <a:endParaRPr lang="en-US"/>
          </a:p>
        </p:txBody>
      </p:sp>
      <p:sp>
        <p:nvSpPr>
          <p:cNvPr id="23615" name="Rectangle 65"/>
          <p:cNvSpPr>
            <a:spLocks noChangeAspect="1" noChangeArrowheads="1"/>
          </p:cNvSpPr>
          <p:nvPr/>
        </p:nvSpPr>
        <p:spPr bwMode="auto">
          <a:xfrm>
            <a:off x="4008438" y="3081338"/>
            <a:ext cx="114300" cy="114300"/>
          </a:xfrm>
          <a:prstGeom prst="rect">
            <a:avLst/>
          </a:prstGeom>
          <a:solidFill>
            <a:srgbClr val="00B050"/>
          </a:solidFill>
          <a:ln w="12700">
            <a:solidFill>
              <a:srgbClr val="FFFF00"/>
            </a:solidFill>
            <a:miter lim="800000"/>
            <a:headEnd/>
            <a:tailEnd/>
          </a:ln>
        </p:spPr>
        <p:txBody>
          <a:bodyPr/>
          <a:lstStyle/>
          <a:p>
            <a:endParaRPr lang="en-US"/>
          </a:p>
        </p:txBody>
      </p:sp>
      <p:sp>
        <p:nvSpPr>
          <p:cNvPr id="23616" name="Rectangle 66"/>
          <p:cNvSpPr>
            <a:spLocks noChangeAspect="1" noChangeArrowheads="1"/>
          </p:cNvSpPr>
          <p:nvPr/>
        </p:nvSpPr>
        <p:spPr bwMode="auto">
          <a:xfrm>
            <a:off x="3603625" y="2892425"/>
            <a:ext cx="114300" cy="101600"/>
          </a:xfrm>
          <a:prstGeom prst="rect">
            <a:avLst/>
          </a:prstGeom>
          <a:solidFill>
            <a:srgbClr val="00B050"/>
          </a:solidFill>
          <a:ln w="12700">
            <a:solidFill>
              <a:srgbClr val="FFFF00"/>
            </a:solidFill>
            <a:miter lim="800000"/>
            <a:headEnd/>
            <a:tailEnd/>
          </a:ln>
        </p:spPr>
        <p:txBody>
          <a:bodyPr/>
          <a:lstStyle/>
          <a:p>
            <a:endParaRPr lang="en-US"/>
          </a:p>
        </p:txBody>
      </p:sp>
      <p:sp>
        <p:nvSpPr>
          <p:cNvPr id="23617" name="Rectangle 67"/>
          <p:cNvSpPr>
            <a:spLocks noChangeAspect="1" noChangeArrowheads="1"/>
          </p:cNvSpPr>
          <p:nvPr/>
        </p:nvSpPr>
        <p:spPr bwMode="auto">
          <a:xfrm>
            <a:off x="3208338" y="2552700"/>
            <a:ext cx="115887" cy="115888"/>
          </a:xfrm>
          <a:prstGeom prst="rect">
            <a:avLst/>
          </a:prstGeom>
          <a:solidFill>
            <a:srgbClr val="00B050"/>
          </a:solidFill>
          <a:ln w="12700">
            <a:solidFill>
              <a:srgbClr val="FFFF00"/>
            </a:solidFill>
            <a:miter lim="800000"/>
            <a:headEnd/>
            <a:tailEnd/>
          </a:ln>
        </p:spPr>
        <p:txBody>
          <a:bodyPr/>
          <a:lstStyle/>
          <a:p>
            <a:endParaRPr lang="en-US"/>
          </a:p>
        </p:txBody>
      </p:sp>
      <p:sp>
        <p:nvSpPr>
          <p:cNvPr id="23618" name="Rectangle 68"/>
          <p:cNvSpPr>
            <a:spLocks noChangeAspect="1" noChangeArrowheads="1"/>
          </p:cNvSpPr>
          <p:nvPr/>
        </p:nvSpPr>
        <p:spPr bwMode="auto">
          <a:xfrm>
            <a:off x="2801938" y="2552700"/>
            <a:ext cx="115887" cy="101600"/>
          </a:xfrm>
          <a:prstGeom prst="rect">
            <a:avLst/>
          </a:prstGeom>
          <a:solidFill>
            <a:srgbClr val="00B050"/>
          </a:solidFill>
          <a:ln w="12700">
            <a:solidFill>
              <a:srgbClr val="FFFF00"/>
            </a:solidFill>
            <a:miter lim="800000"/>
            <a:headEnd/>
            <a:tailEnd/>
          </a:ln>
        </p:spPr>
        <p:txBody>
          <a:bodyPr/>
          <a:lstStyle/>
          <a:p>
            <a:endParaRPr lang="en-US"/>
          </a:p>
        </p:txBody>
      </p:sp>
      <p:sp>
        <p:nvSpPr>
          <p:cNvPr id="23619" name="Rectangle 69"/>
          <p:cNvSpPr>
            <a:spLocks noChangeAspect="1" noChangeArrowheads="1"/>
          </p:cNvSpPr>
          <p:nvPr/>
        </p:nvSpPr>
        <p:spPr bwMode="auto">
          <a:xfrm>
            <a:off x="2409825" y="2365375"/>
            <a:ext cx="112713" cy="112713"/>
          </a:xfrm>
          <a:prstGeom prst="rect">
            <a:avLst/>
          </a:prstGeom>
          <a:solidFill>
            <a:srgbClr val="00B050"/>
          </a:solidFill>
          <a:ln w="12700">
            <a:solidFill>
              <a:srgbClr val="FFFF00"/>
            </a:solidFill>
            <a:miter lim="800000"/>
            <a:headEnd/>
            <a:tailEnd/>
          </a:ln>
        </p:spPr>
        <p:txBody>
          <a:bodyPr/>
          <a:lstStyle/>
          <a:p>
            <a:endParaRPr lang="en-US"/>
          </a:p>
        </p:txBody>
      </p:sp>
      <p:sp>
        <p:nvSpPr>
          <p:cNvPr id="23620" name="Rectangle 70"/>
          <p:cNvSpPr>
            <a:spLocks noChangeAspect="1" noChangeArrowheads="1"/>
          </p:cNvSpPr>
          <p:nvPr/>
        </p:nvSpPr>
        <p:spPr bwMode="auto">
          <a:xfrm>
            <a:off x="2003425" y="2278063"/>
            <a:ext cx="115888" cy="100012"/>
          </a:xfrm>
          <a:prstGeom prst="rect">
            <a:avLst/>
          </a:prstGeom>
          <a:solidFill>
            <a:srgbClr val="00B050"/>
          </a:solidFill>
          <a:ln w="12700">
            <a:solidFill>
              <a:srgbClr val="FFFF00"/>
            </a:solidFill>
            <a:miter lim="800000"/>
            <a:headEnd/>
            <a:tailEnd/>
          </a:ln>
        </p:spPr>
        <p:txBody>
          <a:bodyPr/>
          <a:lstStyle/>
          <a:p>
            <a:endParaRPr lang="en-US"/>
          </a:p>
        </p:txBody>
      </p:sp>
      <p:sp>
        <p:nvSpPr>
          <p:cNvPr id="23621" name="Rectangle 71"/>
          <p:cNvSpPr>
            <a:spLocks noChangeAspect="1" noChangeArrowheads="1"/>
          </p:cNvSpPr>
          <p:nvPr/>
        </p:nvSpPr>
        <p:spPr bwMode="auto">
          <a:xfrm>
            <a:off x="1609725" y="3282950"/>
            <a:ext cx="112713" cy="100013"/>
          </a:xfrm>
          <a:prstGeom prst="rect">
            <a:avLst/>
          </a:prstGeom>
          <a:solidFill>
            <a:srgbClr val="00B050"/>
          </a:solidFill>
          <a:ln w="12700">
            <a:solidFill>
              <a:srgbClr val="FFFF00"/>
            </a:solidFill>
            <a:miter lim="800000"/>
            <a:headEnd/>
            <a:tailEnd/>
          </a:ln>
        </p:spPr>
        <p:txBody>
          <a:bodyPr/>
          <a:lstStyle/>
          <a:p>
            <a:endParaRPr lang="en-US"/>
          </a:p>
        </p:txBody>
      </p:sp>
      <p:sp>
        <p:nvSpPr>
          <p:cNvPr id="23622" name="Rectangle 72"/>
          <p:cNvSpPr>
            <a:spLocks noChangeAspect="1" noChangeArrowheads="1"/>
          </p:cNvSpPr>
          <p:nvPr/>
        </p:nvSpPr>
        <p:spPr bwMode="auto">
          <a:xfrm>
            <a:off x="1030288" y="4633913"/>
            <a:ext cx="117020" cy="276999"/>
          </a:xfrm>
          <a:prstGeom prst="rect">
            <a:avLst/>
          </a:prstGeom>
          <a:noFill/>
          <a:ln w="9525">
            <a:noFill/>
            <a:miter lim="800000"/>
            <a:headEnd/>
            <a:tailEnd/>
          </a:ln>
        </p:spPr>
        <p:txBody>
          <a:bodyPr wrap="none" lIns="0" tIns="0" rIns="0" bIns="0">
            <a:spAutoFit/>
          </a:bodyPr>
          <a:lstStyle/>
          <a:p>
            <a:pPr eaLnBrk="0" hangingPunct="0"/>
            <a:r>
              <a:rPr lang="en-GB" dirty="0"/>
              <a:t>0</a:t>
            </a:r>
            <a:endParaRPr lang="en-GB" b="1" dirty="0"/>
          </a:p>
        </p:txBody>
      </p:sp>
      <p:sp>
        <p:nvSpPr>
          <p:cNvPr id="23623" name="Rectangle 73"/>
          <p:cNvSpPr>
            <a:spLocks noChangeAspect="1" noChangeArrowheads="1"/>
          </p:cNvSpPr>
          <p:nvPr/>
        </p:nvSpPr>
        <p:spPr bwMode="auto">
          <a:xfrm>
            <a:off x="904875" y="3992563"/>
            <a:ext cx="234038" cy="276999"/>
          </a:xfrm>
          <a:prstGeom prst="rect">
            <a:avLst/>
          </a:prstGeom>
          <a:noFill/>
          <a:ln w="9525">
            <a:noFill/>
            <a:miter lim="800000"/>
            <a:headEnd/>
            <a:tailEnd/>
          </a:ln>
        </p:spPr>
        <p:txBody>
          <a:bodyPr wrap="none" lIns="0" tIns="0" rIns="0" bIns="0">
            <a:spAutoFit/>
          </a:bodyPr>
          <a:lstStyle/>
          <a:p>
            <a:pPr eaLnBrk="0" hangingPunct="0"/>
            <a:r>
              <a:rPr lang="en-GB" dirty="0"/>
              <a:t>20</a:t>
            </a:r>
            <a:endParaRPr lang="en-GB" b="1" dirty="0"/>
          </a:p>
        </p:txBody>
      </p:sp>
      <p:sp>
        <p:nvSpPr>
          <p:cNvPr id="23624" name="Rectangle 74"/>
          <p:cNvSpPr>
            <a:spLocks noChangeAspect="1" noChangeArrowheads="1"/>
          </p:cNvSpPr>
          <p:nvPr/>
        </p:nvSpPr>
        <p:spPr bwMode="auto">
          <a:xfrm>
            <a:off x="904875" y="3376613"/>
            <a:ext cx="234038" cy="276999"/>
          </a:xfrm>
          <a:prstGeom prst="rect">
            <a:avLst/>
          </a:prstGeom>
          <a:noFill/>
          <a:ln w="9525">
            <a:noFill/>
            <a:miter lim="800000"/>
            <a:headEnd/>
            <a:tailEnd/>
          </a:ln>
        </p:spPr>
        <p:txBody>
          <a:bodyPr wrap="none" lIns="0" tIns="0" rIns="0" bIns="0">
            <a:spAutoFit/>
          </a:bodyPr>
          <a:lstStyle/>
          <a:p>
            <a:pPr eaLnBrk="0" hangingPunct="0"/>
            <a:r>
              <a:rPr lang="en-GB" dirty="0"/>
              <a:t>40</a:t>
            </a:r>
            <a:endParaRPr lang="en-GB" b="1" dirty="0"/>
          </a:p>
        </p:txBody>
      </p:sp>
      <p:sp>
        <p:nvSpPr>
          <p:cNvPr id="23625" name="Rectangle 75"/>
          <p:cNvSpPr>
            <a:spLocks noChangeAspect="1" noChangeArrowheads="1"/>
          </p:cNvSpPr>
          <p:nvPr/>
        </p:nvSpPr>
        <p:spPr bwMode="auto">
          <a:xfrm>
            <a:off x="904875" y="2736850"/>
            <a:ext cx="234038" cy="276999"/>
          </a:xfrm>
          <a:prstGeom prst="rect">
            <a:avLst/>
          </a:prstGeom>
          <a:noFill/>
          <a:ln w="9525">
            <a:noFill/>
            <a:miter lim="800000"/>
            <a:headEnd/>
            <a:tailEnd/>
          </a:ln>
        </p:spPr>
        <p:txBody>
          <a:bodyPr wrap="none" lIns="0" tIns="0" rIns="0" bIns="0">
            <a:spAutoFit/>
          </a:bodyPr>
          <a:lstStyle/>
          <a:p>
            <a:pPr eaLnBrk="0" hangingPunct="0"/>
            <a:r>
              <a:rPr lang="en-GB" dirty="0"/>
              <a:t>60</a:t>
            </a:r>
            <a:endParaRPr lang="en-GB" b="1" dirty="0"/>
          </a:p>
        </p:txBody>
      </p:sp>
      <p:sp>
        <p:nvSpPr>
          <p:cNvPr id="23626" name="Rectangle 76"/>
          <p:cNvSpPr>
            <a:spLocks noChangeAspect="1" noChangeArrowheads="1"/>
          </p:cNvSpPr>
          <p:nvPr/>
        </p:nvSpPr>
        <p:spPr bwMode="auto">
          <a:xfrm>
            <a:off x="904875" y="2106613"/>
            <a:ext cx="234038" cy="276999"/>
          </a:xfrm>
          <a:prstGeom prst="rect">
            <a:avLst/>
          </a:prstGeom>
          <a:noFill/>
          <a:ln w="9525">
            <a:noFill/>
            <a:miter lim="800000"/>
            <a:headEnd/>
            <a:tailEnd/>
          </a:ln>
        </p:spPr>
        <p:txBody>
          <a:bodyPr wrap="none" lIns="0" tIns="0" rIns="0" bIns="0">
            <a:spAutoFit/>
          </a:bodyPr>
          <a:lstStyle/>
          <a:p>
            <a:pPr eaLnBrk="0" hangingPunct="0"/>
            <a:r>
              <a:rPr lang="en-GB" dirty="0"/>
              <a:t>80</a:t>
            </a:r>
            <a:endParaRPr lang="en-GB" b="1" dirty="0"/>
          </a:p>
        </p:txBody>
      </p:sp>
      <p:sp>
        <p:nvSpPr>
          <p:cNvPr id="23627" name="Rectangle 77"/>
          <p:cNvSpPr>
            <a:spLocks noChangeAspect="1" noChangeArrowheads="1"/>
          </p:cNvSpPr>
          <p:nvPr/>
        </p:nvSpPr>
        <p:spPr bwMode="auto">
          <a:xfrm>
            <a:off x="777875" y="1479550"/>
            <a:ext cx="351058" cy="276999"/>
          </a:xfrm>
          <a:prstGeom prst="rect">
            <a:avLst/>
          </a:prstGeom>
          <a:noFill/>
          <a:ln w="9525">
            <a:noFill/>
            <a:miter lim="800000"/>
            <a:headEnd/>
            <a:tailEnd/>
          </a:ln>
        </p:spPr>
        <p:txBody>
          <a:bodyPr wrap="none" lIns="0" tIns="0" rIns="0" bIns="0">
            <a:spAutoFit/>
          </a:bodyPr>
          <a:lstStyle/>
          <a:p>
            <a:pPr eaLnBrk="0" hangingPunct="0"/>
            <a:r>
              <a:rPr lang="en-GB" dirty="0"/>
              <a:t>100</a:t>
            </a:r>
            <a:endParaRPr lang="en-GB" b="1" dirty="0"/>
          </a:p>
        </p:txBody>
      </p:sp>
      <p:sp>
        <p:nvSpPr>
          <p:cNvPr id="23628" name="Rectangle 78"/>
          <p:cNvSpPr>
            <a:spLocks noChangeAspect="1" noChangeArrowheads="1"/>
          </p:cNvSpPr>
          <p:nvPr/>
        </p:nvSpPr>
        <p:spPr bwMode="auto">
          <a:xfrm>
            <a:off x="1592263" y="4846638"/>
            <a:ext cx="117020" cy="276999"/>
          </a:xfrm>
          <a:prstGeom prst="rect">
            <a:avLst/>
          </a:prstGeom>
          <a:noFill/>
          <a:ln w="9525">
            <a:noFill/>
            <a:miter lim="800000"/>
            <a:headEnd/>
            <a:tailEnd/>
          </a:ln>
        </p:spPr>
        <p:txBody>
          <a:bodyPr wrap="none" lIns="0" tIns="0" rIns="0" bIns="0">
            <a:spAutoFit/>
          </a:bodyPr>
          <a:lstStyle/>
          <a:p>
            <a:pPr eaLnBrk="0" hangingPunct="0"/>
            <a:r>
              <a:rPr lang="en-GB" dirty="0"/>
              <a:t>0</a:t>
            </a:r>
            <a:endParaRPr lang="en-GB" b="1" dirty="0"/>
          </a:p>
        </p:txBody>
      </p:sp>
      <p:sp>
        <p:nvSpPr>
          <p:cNvPr id="23629" name="Rectangle 79"/>
          <p:cNvSpPr>
            <a:spLocks noChangeAspect="1" noChangeArrowheads="1"/>
          </p:cNvSpPr>
          <p:nvPr/>
        </p:nvSpPr>
        <p:spPr bwMode="auto">
          <a:xfrm>
            <a:off x="1995488" y="4846638"/>
            <a:ext cx="117020" cy="276999"/>
          </a:xfrm>
          <a:prstGeom prst="rect">
            <a:avLst/>
          </a:prstGeom>
          <a:noFill/>
          <a:ln w="9525">
            <a:noFill/>
            <a:miter lim="800000"/>
            <a:headEnd/>
            <a:tailEnd/>
          </a:ln>
        </p:spPr>
        <p:txBody>
          <a:bodyPr wrap="none" lIns="0" tIns="0" rIns="0" bIns="0">
            <a:spAutoFit/>
          </a:bodyPr>
          <a:lstStyle/>
          <a:p>
            <a:pPr eaLnBrk="0" hangingPunct="0"/>
            <a:r>
              <a:rPr lang="en-GB" dirty="0"/>
              <a:t>1</a:t>
            </a:r>
            <a:endParaRPr lang="en-GB" b="1" dirty="0"/>
          </a:p>
        </p:txBody>
      </p:sp>
      <p:sp>
        <p:nvSpPr>
          <p:cNvPr id="23630" name="Rectangle 80"/>
          <p:cNvSpPr>
            <a:spLocks noChangeAspect="1" noChangeArrowheads="1"/>
          </p:cNvSpPr>
          <p:nvPr/>
        </p:nvSpPr>
        <p:spPr bwMode="auto">
          <a:xfrm>
            <a:off x="2389188" y="4846638"/>
            <a:ext cx="117020" cy="276999"/>
          </a:xfrm>
          <a:prstGeom prst="rect">
            <a:avLst/>
          </a:prstGeom>
          <a:noFill/>
          <a:ln w="9525">
            <a:noFill/>
            <a:miter lim="800000"/>
            <a:headEnd/>
            <a:tailEnd/>
          </a:ln>
        </p:spPr>
        <p:txBody>
          <a:bodyPr wrap="none" lIns="0" tIns="0" rIns="0" bIns="0">
            <a:spAutoFit/>
          </a:bodyPr>
          <a:lstStyle/>
          <a:p>
            <a:pPr eaLnBrk="0" hangingPunct="0"/>
            <a:r>
              <a:rPr lang="en-GB" dirty="0"/>
              <a:t>2</a:t>
            </a:r>
            <a:endParaRPr lang="en-GB" b="1" dirty="0"/>
          </a:p>
        </p:txBody>
      </p:sp>
      <p:sp>
        <p:nvSpPr>
          <p:cNvPr id="23631" name="Rectangle 81"/>
          <p:cNvSpPr>
            <a:spLocks noChangeAspect="1" noChangeArrowheads="1"/>
          </p:cNvSpPr>
          <p:nvPr/>
        </p:nvSpPr>
        <p:spPr bwMode="auto">
          <a:xfrm>
            <a:off x="2797175" y="4846638"/>
            <a:ext cx="117020" cy="276999"/>
          </a:xfrm>
          <a:prstGeom prst="rect">
            <a:avLst/>
          </a:prstGeom>
          <a:noFill/>
          <a:ln w="9525">
            <a:noFill/>
            <a:miter lim="800000"/>
            <a:headEnd/>
            <a:tailEnd/>
          </a:ln>
        </p:spPr>
        <p:txBody>
          <a:bodyPr wrap="none" lIns="0" tIns="0" rIns="0" bIns="0">
            <a:spAutoFit/>
          </a:bodyPr>
          <a:lstStyle/>
          <a:p>
            <a:pPr eaLnBrk="0" hangingPunct="0"/>
            <a:r>
              <a:rPr lang="en-GB" dirty="0"/>
              <a:t>3</a:t>
            </a:r>
            <a:endParaRPr lang="en-GB" b="1" dirty="0"/>
          </a:p>
        </p:txBody>
      </p:sp>
      <p:sp>
        <p:nvSpPr>
          <p:cNvPr id="23632" name="Rectangle 82"/>
          <p:cNvSpPr>
            <a:spLocks noChangeAspect="1" noChangeArrowheads="1"/>
          </p:cNvSpPr>
          <p:nvPr/>
        </p:nvSpPr>
        <p:spPr bwMode="auto">
          <a:xfrm>
            <a:off x="3189288" y="4846638"/>
            <a:ext cx="117020" cy="276999"/>
          </a:xfrm>
          <a:prstGeom prst="rect">
            <a:avLst/>
          </a:prstGeom>
          <a:noFill/>
          <a:ln w="9525">
            <a:noFill/>
            <a:miter lim="800000"/>
            <a:headEnd/>
            <a:tailEnd/>
          </a:ln>
        </p:spPr>
        <p:txBody>
          <a:bodyPr wrap="none" lIns="0" tIns="0" rIns="0" bIns="0">
            <a:spAutoFit/>
          </a:bodyPr>
          <a:lstStyle/>
          <a:p>
            <a:pPr eaLnBrk="0" hangingPunct="0"/>
            <a:r>
              <a:rPr lang="en-GB" dirty="0"/>
              <a:t>4</a:t>
            </a:r>
            <a:endParaRPr lang="en-GB" b="1" dirty="0"/>
          </a:p>
        </p:txBody>
      </p:sp>
      <p:sp>
        <p:nvSpPr>
          <p:cNvPr id="23633" name="Rectangle 83"/>
          <p:cNvSpPr>
            <a:spLocks noChangeAspect="1" noChangeArrowheads="1"/>
          </p:cNvSpPr>
          <p:nvPr/>
        </p:nvSpPr>
        <p:spPr bwMode="auto">
          <a:xfrm>
            <a:off x="3571875" y="4857750"/>
            <a:ext cx="117020" cy="276999"/>
          </a:xfrm>
          <a:prstGeom prst="rect">
            <a:avLst/>
          </a:prstGeom>
          <a:noFill/>
          <a:ln w="9525">
            <a:noFill/>
            <a:miter lim="800000"/>
            <a:headEnd/>
            <a:tailEnd/>
          </a:ln>
        </p:spPr>
        <p:txBody>
          <a:bodyPr wrap="none" lIns="0" tIns="0" rIns="0" bIns="0">
            <a:spAutoFit/>
          </a:bodyPr>
          <a:lstStyle/>
          <a:p>
            <a:pPr eaLnBrk="0" hangingPunct="0"/>
            <a:r>
              <a:rPr lang="en-GB" dirty="0"/>
              <a:t>5</a:t>
            </a:r>
            <a:endParaRPr lang="en-GB" b="1" dirty="0"/>
          </a:p>
        </p:txBody>
      </p:sp>
      <p:sp>
        <p:nvSpPr>
          <p:cNvPr id="23634" name="Rectangle 84"/>
          <p:cNvSpPr>
            <a:spLocks noChangeAspect="1" noChangeArrowheads="1"/>
          </p:cNvSpPr>
          <p:nvPr/>
        </p:nvSpPr>
        <p:spPr bwMode="auto">
          <a:xfrm>
            <a:off x="3987800" y="4846638"/>
            <a:ext cx="117020" cy="276999"/>
          </a:xfrm>
          <a:prstGeom prst="rect">
            <a:avLst/>
          </a:prstGeom>
          <a:noFill/>
          <a:ln w="9525">
            <a:noFill/>
            <a:miter lim="800000"/>
            <a:headEnd/>
            <a:tailEnd/>
          </a:ln>
        </p:spPr>
        <p:txBody>
          <a:bodyPr wrap="none" lIns="0" tIns="0" rIns="0" bIns="0">
            <a:spAutoFit/>
          </a:bodyPr>
          <a:lstStyle/>
          <a:p>
            <a:pPr eaLnBrk="0" hangingPunct="0"/>
            <a:r>
              <a:rPr lang="en-GB" dirty="0"/>
              <a:t>6</a:t>
            </a:r>
            <a:endParaRPr lang="en-GB" b="1" dirty="0"/>
          </a:p>
        </p:txBody>
      </p:sp>
      <p:sp>
        <p:nvSpPr>
          <p:cNvPr id="23635" name="Rectangle 85"/>
          <p:cNvSpPr>
            <a:spLocks noChangeAspect="1" noChangeArrowheads="1"/>
          </p:cNvSpPr>
          <p:nvPr/>
        </p:nvSpPr>
        <p:spPr bwMode="auto">
          <a:xfrm>
            <a:off x="4395788" y="4846638"/>
            <a:ext cx="117020" cy="276999"/>
          </a:xfrm>
          <a:prstGeom prst="rect">
            <a:avLst/>
          </a:prstGeom>
          <a:noFill/>
          <a:ln w="9525">
            <a:noFill/>
            <a:miter lim="800000"/>
            <a:headEnd/>
            <a:tailEnd/>
          </a:ln>
        </p:spPr>
        <p:txBody>
          <a:bodyPr wrap="none" lIns="0" tIns="0" rIns="0" bIns="0">
            <a:spAutoFit/>
          </a:bodyPr>
          <a:lstStyle/>
          <a:p>
            <a:pPr eaLnBrk="0" hangingPunct="0"/>
            <a:r>
              <a:rPr lang="en-GB" dirty="0"/>
              <a:t>7</a:t>
            </a:r>
            <a:endParaRPr lang="en-GB" b="1" dirty="0"/>
          </a:p>
        </p:txBody>
      </p:sp>
      <p:sp>
        <p:nvSpPr>
          <p:cNvPr id="23636" name="Line 86"/>
          <p:cNvSpPr>
            <a:spLocks noChangeAspect="1" noChangeShapeType="1"/>
          </p:cNvSpPr>
          <p:nvPr/>
        </p:nvSpPr>
        <p:spPr bwMode="auto">
          <a:xfrm>
            <a:off x="7835900" y="4784725"/>
            <a:ext cx="38100" cy="1588"/>
          </a:xfrm>
          <a:prstGeom prst="line">
            <a:avLst/>
          </a:prstGeom>
          <a:noFill/>
          <a:ln w="12700">
            <a:solidFill>
              <a:srgbClr val="FFFFFF"/>
            </a:solidFill>
            <a:round/>
            <a:headEnd/>
            <a:tailEnd/>
          </a:ln>
        </p:spPr>
        <p:txBody>
          <a:bodyPr/>
          <a:lstStyle/>
          <a:p>
            <a:endParaRPr lang="en-US"/>
          </a:p>
        </p:txBody>
      </p:sp>
      <p:sp>
        <p:nvSpPr>
          <p:cNvPr id="23637" name="Line 87"/>
          <p:cNvSpPr>
            <a:spLocks noChangeAspect="1" noChangeShapeType="1"/>
          </p:cNvSpPr>
          <p:nvPr/>
        </p:nvSpPr>
        <p:spPr bwMode="auto">
          <a:xfrm>
            <a:off x="7835900" y="4143375"/>
            <a:ext cx="38100" cy="1588"/>
          </a:xfrm>
          <a:prstGeom prst="line">
            <a:avLst/>
          </a:prstGeom>
          <a:noFill/>
          <a:ln w="12700">
            <a:solidFill>
              <a:srgbClr val="FFFFFF"/>
            </a:solidFill>
            <a:round/>
            <a:headEnd/>
            <a:tailEnd/>
          </a:ln>
        </p:spPr>
        <p:txBody>
          <a:bodyPr/>
          <a:lstStyle/>
          <a:p>
            <a:endParaRPr lang="en-US"/>
          </a:p>
        </p:txBody>
      </p:sp>
      <p:sp>
        <p:nvSpPr>
          <p:cNvPr id="23638" name="Line 88"/>
          <p:cNvSpPr>
            <a:spLocks noChangeAspect="1" noChangeShapeType="1"/>
          </p:cNvSpPr>
          <p:nvPr/>
        </p:nvSpPr>
        <p:spPr bwMode="auto">
          <a:xfrm>
            <a:off x="7835900" y="3529013"/>
            <a:ext cx="38100" cy="0"/>
          </a:xfrm>
          <a:prstGeom prst="line">
            <a:avLst/>
          </a:prstGeom>
          <a:noFill/>
          <a:ln w="12700">
            <a:solidFill>
              <a:srgbClr val="FFFFFF"/>
            </a:solidFill>
            <a:round/>
            <a:headEnd/>
            <a:tailEnd/>
          </a:ln>
        </p:spPr>
        <p:txBody>
          <a:bodyPr/>
          <a:lstStyle/>
          <a:p>
            <a:endParaRPr lang="en-US"/>
          </a:p>
        </p:txBody>
      </p:sp>
      <p:sp>
        <p:nvSpPr>
          <p:cNvPr id="23639" name="Line 89"/>
          <p:cNvSpPr>
            <a:spLocks noChangeAspect="1" noChangeShapeType="1"/>
          </p:cNvSpPr>
          <p:nvPr/>
        </p:nvSpPr>
        <p:spPr bwMode="auto">
          <a:xfrm>
            <a:off x="7835900" y="2887663"/>
            <a:ext cx="38100" cy="1587"/>
          </a:xfrm>
          <a:prstGeom prst="line">
            <a:avLst/>
          </a:prstGeom>
          <a:noFill/>
          <a:ln w="12700">
            <a:solidFill>
              <a:srgbClr val="FFFFFF"/>
            </a:solidFill>
            <a:round/>
            <a:headEnd/>
            <a:tailEnd/>
          </a:ln>
        </p:spPr>
        <p:txBody>
          <a:bodyPr/>
          <a:lstStyle/>
          <a:p>
            <a:endParaRPr lang="en-US"/>
          </a:p>
        </p:txBody>
      </p:sp>
      <p:sp>
        <p:nvSpPr>
          <p:cNvPr id="23640" name="Line 90"/>
          <p:cNvSpPr>
            <a:spLocks noChangeAspect="1" noChangeShapeType="1"/>
          </p:cNvSpPr>
          <p:nvPr/>
        </p:nvSpPr>
        <p:spPr bwMode="auto">
          <a:xfrm>
            <a:off x="7835900" y="2257425"/>
            <a:ext cx="38100" cy="1588"/>
          </a:xfrm>
          <a:prstGeom prst="line">
            <a:avLst/>
          </a:prstGeom>
          <a:noFill/>
          <a:ln w="12700">
            <a:solidFill>
              <a:srgbClr val="FFFFFF"/>
            </a:solidFill>
            <a:round/>
            <a:headEnd/>
            <a:tailEnd/>
          </a:ln>
        </p:spPr>
        <p:txBody>
          <a:bodyPr/>
          <a:lstStyle/>
          <a:p>
            <a:endParaRPr lang="en-US"/>
          </a:p>
        </p:txBody>
      </p:sp>
      <p:sp>
        <p:nvSpPr>
          <p:cNvPr id="23641" name="Line 91"/>
          <p:cNvSpPr>
            <a:spLocks noChangeAspect="1" noChangeShapeType="1"/>
          </p:cNvSpPr>
          <p:nvPr/>
        </p:nvSpPr>
        <p:spPr bwMode="auto">
          <a:xfrm>
            <a:off x="7835900" y="1630363"/>
            <a:ext cx="38100" cy="1587"/>
          </a:xfrm>
          <a:prstGeom prst="line">
            <a:avLst/>
          </a:prstGeom>
          <a:noFill/>
          <a:ln w="12700">
            <a:solidFill>
              <a:srgbClr val="FFFFFF"/>
            </a:solidFill>
            <a:round/>
            <a:headEnd/>
            <a:tailEnd/>
          </a:ln>
        </p:spPr>
        <p:txBody>
          <a:bodyPr/>
          <a:lstStyle/>
          <a:p>
            <a:endParaRPr lang="en-US"/>
          </a:p>
        </p:txBody>
      </p:sp>
      <p:sp>
        <p:nvSpPr>
          <p:cNvPr id="23642" name="Line 92"/>
          <p:cNvSpPr>
            <a:spLocks noChangeAspect="1" noChangeShapeType="1"/>
          </p:cNvSpPr>
          <p:nvPr/>
        </p:nvSpPr>
        <p:spPr bwMode="auto">
          <a:xfrm flipV="1">
            <a:off x="4637088" y="4784725"/>
            <a:ext cx="1587" cy="36513"/>
          </a:xfrm>
          <a:prstGeom prst="line">
            <a:avLst/>
          </a:prstGeom>
          <a:noFill/>
          <a:ln w="12700">
            <a:solidFill>
              <a:srgbClr val="FFFFFF"/>
            </a:solidFill>
            <a:round/>
            <a:headEnd/>
            <a:tailEnd/>
          </a:ln>
        </p:spPr>
        <p:txBody>
          <a:bodyPr/>
          <a:lstStyle/>
          <a:p>
            <a:endParaRPr lang="en-US"/>
          </a:p>
        </p:txBody>
      </p:sp>
      <p:sp>
        <p:nvSpPr>
          <p:cNvPr id="23643" name="Line 93"/>
          <p:cNvSpPr>
            <a:spLocks noChangeAspect="1" noChangeShapeType="1"/>
          </p:cNvSpPr>
          <p:nvPr/>
        </p:nvSpPr>
        <p:spPr bwMode="auto">
          <a:xfrm flipV="1">
            <a:off x="5030788" y="4784725"/>
            <a:ext cx="1587" cy="36513"/>
          </a:xfrm>
          <a:prstGeom prst="line">
            <a:avLst/>
          </a:prstGeom>
          <a:noFill/>
          <a:ln w="12700">
            <a:solidFill>
              <a:srgbClr val="FFFFFF"/>
            </a:solidFill>
            <a:round/>
            <a:headEnd/>
            <a:tailEnd/>
          </a:ln>
        </p:spPr>
        <p:txBody>
          <a:bodyPr/>
          <a:lstStyle/>
          <a:p>
            <a:endParaRPr lang="en-US"/>
          </a:p>
        </p:txBody>
      </p:sp>
      <p:sp>
        <p:nvSpPr>
          <p:cNvPr id="23644" name="Line 94"/>
          <p:cNvSpPr>
            <a:spLocks noChangeAspect="1" noChangeShapeType="1"/>
          </p:cNvSpPr>
          <p:nvPr/>
        </p:nvSpPr>
        <p:spPr bwMode="auto">
          <a:xfrm flipV="1">
            <a:off x="5438775" y="4784725"/>
            <a:ext cx="1588" cy="36513"/>
          </a:xfrm>
          <a:prstGeom prst="line">
            <a:avLst/>
          </a:prstGeom>
          <a:noFill/>
          <a:ln w="12700">
            <a:solidFill>
              <a:srgbClr val="FFFFFF"/>
            </a:solidFill>
            <a:round/>
            <a:headEnd/>
            <a:tailEnd/>
          </a:ln>
        </p:spPr>
        <p:txBody>
          <a:bodyPr/>
          <a:lstStyle/>
          <a:p>
            <a:endParaRPr lang="en-US"/>
          </a:p>
        </p:txBody>
      </p:sp>
      <p:sp>
        <p:nvSpPr>
          <p:cNvPr id="23645" name="Line 95"/>
          <p:cNvSpPr>
            <a:spLocks noChangeAspect="1" noChangeShapeType="1"/>
          </p:cNvSpPr>
          <p:nvPr/>
        </p:nvSpPr>
        <p:spPr bwMode="auto">
          <a:xfrm flipV="1">
            <a:off x="5830888" y="4784725"/>
            <a:ext cx="1587" cy="36513"/>
          </a:xfrm>
          <a:prstGeom prst="line">
            <a:avLst/>
          </a:prstGeom>
          <a:noFill/>
          <a:ln w="12700">
            <a:solidFill>
              <a:srgbClr val="FFFFFF"/>
            </a:solidFill>
            <a:round/>
            <a:headEnd/>
            <a:tailEnd/>
          </a:ln>
        </p:spPr>
        <p:txBody>
          <a:bodyPr/>
          <a:lstStyle/>
          <a:p>
            <a:endParaRPr lang="en-US"/>
          </a:p>
        </p:txBody>
      </p:sp>
      <p:sp>
        <p:nvSpPr>
          <p:cNvPr id="23646" name="Line 96"/>
          <p:cNvSpPr>
            <a:spLocks noChangeAspect="1" noChangeShapeType="1"/>
          </p:cNvSpPr>
          <p:nvPr/>
        </p:nvSpPr>
        <p:spPr bwMode="auto">
          <a:xfrm flipV="1">
            <a:off x="6235700" y="4784725"/>
            <a:ext cx="1588" cy="36513"/>
          </a:xfrm>
          <a:prstGeom prst="line">
            <a:avLst/>
          </a:prstGeom>
          <a:noFill/>
          <a:ln w="12700">
            <a:solidFill>
              <a:srgbClr val="FFFFFF"/>
            </a:solidFill>
            <a:round/>
            <a:headEnd/>
            <a:tailEnd/>
          </a:ln>
        </p:spPr>
        <p:txBody>
          <a:bodyPr/>
          <a:lstStyle/>
          <a:p>
            <a:endParaRPr lang="en-US"/>
          </a:p>
        </p:txBody>
      </p:sp>
      <p:sp>
        <p:nvSpPr>
          <p:cNvPr id="23647" name="Line 97"/>
          <p:cNvSpPr>
            <a:spLocks noChangeAspect="1" noChangeShapeType="1"/>
          </p:cNvSpPr>
          <p:nvPr/>
        </p:nvSpPr>
        <p:spPr bwMode="auto">
          <a:xfrm flipV="1">
            <a:off x="6632575" y="4784725"/>
            <a:ext cx="1588" cy="36513"/>
          </a:xfrm>
          <a:prstGeom prst="line">
            <a:avLst/>
          </a:prstGeom>
          <a:noFill/>
          <a:ln w="12700">
            <a:solidFill>
              <a:srgbClr val="FFFFFF"/>
            </a:solidFill>
            <a:round/>
            <a:headEnd/>
            <a:tailEnd/>
          </a:ln>
        </p:spPr>
        <p:txBody>
          <a:bodyPr/>
          <a:lstStyle/>
          <a:p>
            <a:endParaRPr lang="en-US"/>
          </a:p>
        </p:txBody>
      </p:sp>
      <p:sp>
        <p:nvSpPr>
          <p:cNvPr id="23648" name="Line 98"/>
          <p:cNvSpPr>
            <a:spLocks noChangeAspect="1" noChangeShapeType="1"/>
          </p:cNvSpPr>
          <p:nvPr/>
        </p:nvSpPr>
        <p:spPr bwMode="auto">
          <a:xfrm flipV="1">
            <a:off x="7037388" y="4784725"/>
            <a:ext cx="0" cy="36513"/>
          </a:xfrm>
          <a:prstGeom prst="line">
            <a:avLst/>
          </a:prstGeom>
          <a:noFill/>
          <a:ln w="12700">
            <a:solidFill>
              <a:srgbClr val="FFFFFF"/>
            </a:solidFill>
            <a:round/>
            <a:headEnd/>
            <a:tailEnd/>
          </a:ln>
        </p:spPr>
        <p:txBody>
          <a:bodyPr/>
          <a:lstStyle/>
          <a:p>
            <a:endParaRPr lang="en-US"/>
          </a:p>
        </p:txBody>
      </p:sp>
      <p:sp>
        <p:nvSpPr>
          <p:cNvPr id="23649" name="Line 99"/>
          <p:cNvSpPr>
            <a:spLocks noChangeAspect="1" noChangeShapeType="1"/>
          </p:cNvSpPr>
          <p:nvPr/>
        </p:nvSpPr>
        <p:spPr bwMode="auto">
          <a:xfrm flipV="1">
            <a:off x="7429500" y="4784725"/>
            <a:ext cx="1588" cy="36513"/>
          </a:xfrm>
          <a:prstGeom prst="line">
            <a:avLst/>
          </a:prstGeom>
          <a:noFill/>
          <a:ln w="12700">
            <a:solidFill>
              <a:srgbClr val="FFFFFF"/>
            </a:solidFill>
            <a:round/>
            <a:headEnd/>
            <a:tailEnd/>
          </a:ln>
        </p:spPr>
        <p:txBody>
          <a:bodyPr/>
          <a:lstStyle/>
          <a:p>
            <a:endParaRPr lang="en-US"/>
          </a:p>
        </p:txBody>
      </p:sp>
      <p:sp>
        <p:nvSpPr>
          <p:cNvPr id="23650" name="Line 100"/>
          <p:cNvSpPr>
            <a:spLocks noChangeAspect="1" noChangeShapeType="1"/>
          </p:cNvSpPr>
          <p:nvPr/>
        </p:nvSpPr>
        <p:spPr bwMode="auto">
          <a:xfrm flipV="1">
            <a:off x="7835900" y="4784725"/>
            <a:ext cx="3175" cy="36513"/>
          </a:xfrm>
          <a:prstGeom prst="line">
            <a:avLst/>
          </a:prstGeom>
          <a:noFill/>
          <a:ln w="12700">
            <a:solidFill>
              <a:srgbClr val="FFFFFF"/>
            </a:solidFill>
            <a:round/>
            <a:headEnd/>
            <a:tailEnd/>
          </a:ln>
        </p:spPr>
        <p:txBody>
          <a:bodyPr/>
          <a:lstStyle/>
          <a:p>
            <a:endParaRPr lang="en-US"/>
          </a:p>
        </p:txBody>
      </p:sp>
      <p:sp>
        <p:nvSpPr>
          <p:cNvPr id="23651" name="Line 101"/>
          <p:cNvSpPr>
            <a:spLocks noChangeAspect="1" noChangeShapeType="1"/>
          </p:cNvSpPr>
          <p:nvPr/>
        </p:nvSpPr>
        <p:spPr bwMode="auto">
          <a:xfrm>
            <a:off x="7835900" y="4784725"/>
            <a:ext cx="76200" cy="1588"/>
          </a:xfrm>
          <a:prstGeom prst="line">
            <a:avLst/>
          </a:prstGeom>
          <a:noFill/>
          <a:ln w="12700">
            <a:solidFill>
              <a:srgbClr val="FFFFFF"/>
            </a:solidFill>
            <a:round/>
            <a:headEnd/>
            <a:tailEnd/>
          </a:ln>
        </p:spPr>
        <p:txBody>
          <a:bodyPr/>
          <a:lstStyle/>
          <a:p>
            <a:endParaRPr lang="en-US"/>
          </a:p>
        </p:txBody>
      </p:sp>
      <p:sp>
        <p:nvSpPr>
          <p:cNvPr id="23652" name="Line 102"/>
          <p:cNvSpPr>
            <a:spLocks noChangeAspect="1" noChangeShapeType="1"/>
          </p:cNvSpPr>
          <p:nvPr/>
        </p:nvSpPr>
        <p:spPr bwMode="auto">
          <a:xfrm>
            <a:off x="7835900" y="4143375"/>
            <a:ext cx="76200" cy="1588"/>
          </a:xfrm>
          <a:prstGeom prst="line">
            <a:avLst/>
          </a:prstGeom>
          <a:noFill/>
          <a:ln w="12700">
            <a:solidFill>
              <a:srgbClr val="FFFFFF"/>
            </a:solidFill>
            <a:round/>
            <a:headEnd/>
            <a:tailEnd/>
          </a:ln>
        </p:spPr>
        <p:txBody>
          <a:bodyPr/>
          <a:lstStyle/>
          <a:p>
            <a:endParaRPr lang="en-US"/>
          </a:p>
        </p:txBody>
      </p:sp>
      <p:sp>
        <p:nvSpPr>
          <p:cNvPr id="23653" name="Line 103"/>
          <p:cNvSpPr>
            <a:spLocks noChangeAspect="1" noChangeShapeType="1"/>
          </p:cNvSpPr>
          <p:nvPr/>
        </p:nvSpPr>
        <p:spPr bwMode="auto">
          <a:xfrm>
            <a:off x="7835900" y="3529013"/>
            <a:ext cx="76200" cy="0"/>
          </a:xfrm>
          <a:prstGeom prst="line">
            <a:avLst/>
          </a:prstGeom>
          <a:noFill/>
          <a:ln w="12700">
            <a:solidFill>
              <a:srgbClr val="FFFFFF"/>
            </a:solidFill>
            <a:round/>
            <a:headEnd/>
            <a:tailEnd/>
          </a:ln>
        </p:spPr>
        <p:txBody>
          <a:bodyPr/>
          <a:lstStyle/>
          <a:p>
            <a:endParaRPr lang="en-US"/>
          </a:p>
        </p:txBody>
      </p:sp>
      <p:sp>
        <p:nvSpPr>
          <p:cNvPr id="23654" name="Line 104"/>
          <p:cNvSpPr>
            <a:spLocks noChangeAspect="1" noChangeShapeType="1"/>
          </p:cNvSpPr>
          <p:nvPr/>
        </p:nvSpPr>
        <p:spPr bwMode="auto">
          <a:xfrm>
            <a:off x="7835900" y="2887663"/>
            <a:ext cx="76200" cy="1587"/>
          </a:xfrm>
          <a:prstGeom prst="line">
            <a:avLst/>
          </a:prstGeom>
          <a:noFill/>
          <a:ln w="12700">
            <a:solidFill>
              <a:srgbClr val="FFFFFF"/>
            </a:solidFill>
            <a:round/>
            <a:headEnd/>
            <a:tailEnd/>
          </a:ln>
        </p:spPr>
        <p:txBody>
          <a:bodyPr/>
          <a:lstStyle/>
          <a:p>
            <a:endParaRPr lang="en-US"/>
          </a:p>
        </p:txBody>
      </p:sp>
      <p:sp>
        <p:nvSpPr>
          <p:cNvPr id="23655" name="Line 105"/>
          <p:cNvSpPr>
            <a:spLocks noChangeAspect="1" noChangeShapeType="1"/>
          </p:cNvSpPr>
          <p:nvPr/>
        </p:nvSpPr>
        <p:spPr bwMode="auto">
          <a:xfrm>
            <a:off x="7835900" y="2257425"/>
            <a:ext cx="76200" cy="1588"/>
          </a:xfrm>
          <a:prstGeom prst="line">
            <a:avLst/>
          </a:prstGeom>
          <a:noFill/>
          <a:ln w="12700">
            <a:solidFill>
              <a:srgbClr val="FFFFFF"/>
            </a:solidFill>
            <a:round/>
            <a:headEnd/>
            <a:tailEnd/>
          </a:ln>
        </p:spPr>
        <p:txBody>
          <a:bodyPr/>
          <a:lstStyle/>
          <a:p>
            <a:endParaRPr lang="en-US"/>
          </a:p>
        </p:txBody>
      </p:sp>
      <p:sp>
        <p:nvSpPr>
          <p:cNvPr id="23656" name="Line 106"/>
          <p:cNvSpPr>
            <a:spLocks noChangeAspect="1" noChangeShapeType="1"/>
          </p:cNvSpPr>
          <p:nvPr/>
        </p:nvSpPr>
        <p:spPr bwMode="auto">
          <a:xfrm>
            <a:off x="7835900" y="1630363"/>
            <a:ext cx="76200" cy="1587"/>
          </a:xfrm>
          <a:prstGeom prst="line">
            <a:avLst/>
          </a:prstGeom>
          <a:noFill/>
          <a:ln w="12700">
            <a:solidFill>
              <a:srgbClr val="FFFFFF"/>
            </a:solidFill>
            <a:round/>
            <a:headEnd/>
            <a:tailEnd/>
          </a:ln>
        </p:spPr>
        <p:txBody>
          <a:bodyPr/>
          <a:lstStyle/>
          <a:p>
            <a:endParaRPr lang="en-US"/>
          </a:p>
        </p:txBody>
      </p:sp>
      <p:sp>
        <p:nvSpPr>
          <p:cNvPr id="23657" name="Line 107"/>
          <p:cNvSpPr>
            <a:spLocks noChangeAspect="1" noChangeShapeType="1"/>
          </p:cNvSpPr>
          <p:nvPr/>
        </p:nvSpPr>
        <p:spPr bwMode="auto">
          <a:xfrm flipV="1">
            <a:off x="4637088" y="4784725"/>
            <a:ext cx="1587" cy="76200"/>
          </a:xfrm>
          <a:prstGeom prst="line">
            <a:avLst/>
          </a:prstGeom>
          <a:noFill/>
          <a:ln w="12700">
            <a:solidFill>
              <a:srgbClr val="FFFFFF"/>
            </a:solidFill>
            <a:round/>
            <a:headEnd/>
            <a:tailEnd/>
          </a:ln>
        </p:spPr>
        <p:txBody>
          <a:bodyPr/>
          <a:lstStyle/>
          <a:p>
            <a:endParaRPr lang="en-US"/>
          </a:p>
        </p:txBody>
      </p:sp>
      <p:sp>
        <p:nvSpPr>
          <p:cNvPr id="23658" name="Line 108"/>
          <p:cNvSpPr>
            <a:spLocks noChangeAspect="1" noChangeShapeType="1"/>
          </p:cNvSpPr>
          <p:nvPr/>
        </p:nvSpPr>
        <p:spPr bwMode="auto">
          <a:xfrm flipV="1">
            <a:off x="5030788" y="4784725"/>
            <a:ext cx="1587" cy="76200"/>
          </a:xfrm>
          <a:prstGeom prst="line">
            <a:avLst/>
          </a:prstGeom>
          <a:noFill/>
          <a:ln w="12700">
            <a:solidFill>
              <a:srgbClr val="FFFFFF"/>
            </a:solidFill>
            <a:round/>
            <a:headEnd/>
            <a:tailEnd/>
          </a:ln>
        </p:spPr>
        <p:txBody>
          <a:bodyPr/>
          <a:lstStyle/>
          <a:p>
            <a:endParaRPr lang="en-US"/>
          </a:p>
        </p:txBody>
      </p:sp>
      <p:sp>
        <p:nvSpPr>
          <p:cNvPr id="23659" name="Line 109"/>
          <p:cNvSpPr>
            <a:spLocks noChangeAspect="1" noChangeShapeType="1"/>
          </p:cNvSpPr>
          <p:nvPr/>
        </p:nvSpPr>
        <p:spPr bwMode="auto">
          <a:xfrm flipV="1">
            <a:off x="5438775" y="4784725"/>
            <a:ext cx="1588" cy="76200"/>
          </a:xfrm>
          <a:prstGeom prst="line">
            <a:avLst/>
          </a:prstGeom>
          <a:noFill/>
          <a:ln w="12700">
            <a:solidFill>
              <a:srgbClr val="FFFFFF"/>
            </a:solidFill>
            <a:round/>
            <a:headEnd/>
            <a:tailEnd/>
          </a:ln>
        </p:spPr>
        <p:txBody>
          <a:bodyPr/>
          <a:lstStyle/>
          <a:p>
            <a:endParaRPr lang="en-US"/>
          </a:p>
        </p:txBody>
      </p:sp>
      <p:sp>
        <p:nvSpPr>
          <p:cNvPr id="23660" name="Line 110"/>
          <p:cNvSpPr>
            <a:spLocks noChangeAspect="1" noChangeShapeType="1"/>
          </p:cNvSpPr>
          <p:nvPr/>
        </p:nvSpPr>
        <p:spPr bwMode="auto">
          <a:xfrm flipV="1">
            <a:off x="5830888" y="4784725"/>
            <a:ext cx="1587" cy="76200"/>
          </a:xfrm>
          <a:prstGeom prst="line">
            <a:avLst/>
          </a:prstGeom>
          <a:noFill/>
          <a:ln w="12700">
            <a:solidFill>
              <a:srgbClr val="FFFFFF"/>
            </a:solidFill>
            <a:round/>
            <a:headEnd/>
            <a:tailEnd/>
          </a:ln>
        </p:spPr>
        <p:txBody>
          <a:bodyPr/>
          <a:lstStyle/>
          <a:p>
            <a:endParaRPr lang="en-US"/>
          </a:p>
        </p:txBody>
      </p:sp>
      <p:sp>
        <p:nvSpPr>
          <p:cNvPr id="23661" name="Line 111"/>
          <p:cNvSpPr>
            <a:spLocks noChangeAspect="1" noChangeShapeType="1"/>
          </p:cNvSpPr>
          <p:nvPr/>
        </p:nvSpPr>
        <p:spPr bwMode="auto">
          <a:xfrm flipV="1">
            <a:off x="6235700" y="4784725"/>
            <a:ext cx="1588" cy="76200"/>
          </a:xfrm>
          <a:prstGeom prst="line">
            <a:avLst/>
          </a:prstGeom>
          <a:noFill/>
          <a:ln w="12700">
            <a:solidFill>
              <a:srgbClr val="FFFFFF"/>
            </a:solidFill>
            <a:round/>
            <a:headEnd/>
            <a:tailEnd/>
          </a:ln>
        </p:spPr>
        <p:txBody>
          <a:bodyPr/>
          <a:lstStyle/>
          <a:p>
            <a:endParaRPr lang="en-US"/>
          </a:p>
        </p:txBody>
      </p:sp>
      <p:sp>
        <p:nvSpPr>
          <p:cNvPr id="23662" name="Line 112"/>
          <p:cNvSpPr>
            <a:spLocks noChangeAspect="1" noChangeShapeType="1"/>
          </p:cNvSpPr>
          <p:nvPr/>
        </p:nvSpPr>
        <p:spPr bwMode="auto">
          <a:xfrm flipV="1">
            <a:off x="6632575" y="4784725"/>
            <a:ext cx="1588" cy="76200"/>
          </a:xfrm>
          <a:prstGeom prst="line">
            <a:avLst/>
          </a:prstGeom>
          <a:noFill/>
          <a:ln w="12700">
            <a:solidFill>
              <a:srgbClr val="FFFFFF"/>
            </a:solidFill>
            <a:round/>
            <a:headEnd/>
            <a:tailEnd/>
          </a:ln>
        </p:spPr>
        <p:txBody>
          <a:bodyPr/>
          <a:lstStyle/>
          <a:p>
            <a:endParaRPr lang="en-US"/>
          </a:p>
        </p:txBody>
      </p:sp>
      <p:sp>
        <p:nvSpPr>
          <p:cNvPr id="23663" name="Line 113"/>
          <p:cNvSpPr>
            <a:spLocks noChangeAspect="1" noChangeShapeType="1"/>
          </p:cNvSpPr>
          <p:nvPr/>
        </p:nvSpPr>
        <p:spPr bwMode="auto">
          <a:xfrm flipV="1">
            <a:off x="7037388" y="4784725"/>
            <a:ext cx="0" cy="76200"/>
          </a:xfrm>
          <a:prstGeom prst="line">
            <a:avLst/>
          </a:prstGeom>
          <a:noFill/>
          <a:ln w="12700">
            <a:solidFill>
              <a:srgbClr val="FFFFFF"/>
            </a:solidFill>
            <a:round/>
            <a:headEnd/>
            <a:tailEnd/>
          </a:ln>
        </p:spPr>
        <p:txBody>
          <a:bodyPr/>
          <a:lstStyle/>
          <a:p>
            <a:endParaRPr lang="en-US"/>
          </a:p>
        </p:txBody>
      </p:sp>
      <p:sp>
        <p:nvSpPr>
          <p:cNvPr id="23664" name="Line 114"/>
          <p:cNvSpPr>
            <a:spLocks noChangeAspect="1" noChangeShapeType="1"/>
          </p:cNvSpPr>
          <p:nvPr/>
        </p:nvSpPr>
        <p:spPr bwMode="auto">
          <a:xfrm flipV="1">
            <a:off x="7429500" y="4784725"/>
            <a:ext cx="1588" cy="76200"/>
          </a:xfrm>
          <a:prstGeom prst="line">
            <a:avLst/>
          </a:prstGeom>
          <a:noFill/>
          <a:ln w="12700">
            <a:solidFill>
              <a:srgbClr val="FFFFFF"/>
            </a:solidFill>
            <a:round/>
            <a:headEnd/>
            <a:tailEnd/>
          </a:ln>
        </p:spPr>
        <p:txBody>
          <a:bodyPr/>
          <a:lstStyle/>
          <a:p>
            <a:endParaRPr lang="en-US"/>
          </a:p>
        </p:txBody>
      </p:sp>
      <p:sp>
        <p:nvSpPr>
          <p:cNvPr id="23665" name="Line 115"/>
          <p:cNvSpPr>
            <a:spLocks noChangeAspect="1" noChangeShapeType="1"/>
          </p:cNvSpPr>
          <p:nvPr/>
        </p:nvSpPr>
        <p:spPr bwMode="auto">
          <a:xfrm flipV="1">
            <a:off x="7835900" y="4784725"/>
            <a:ext cx="3175" cy="76200"/>
          </a:xfrm>
          <a:prstGeom prst="line">
            <a:avLst/>
          </a:prstGeom>
          <a:noFill/>
          <a:ln w="12700">
            <a:solidFill>
              <a:srgbClr val="FFFFFF"/>
            </a:solidFill>
            <a:round/>
            <a:headEnd/>
            <a:tailEnd/>
          </a:ln>
        </p:spPr>
        <p:txBody>
          <a:bodyPr/>
          <a:lstStyle/>
          <a:p>
            <a:endParaRPr lang="en-US"/>
          </a:p>
        </p:txBody>
      </p:sp>
      <p:sp>
        <p:nvSpPr>
          <p:cNvPr id="23666" name="Line 116"/>
          <p:cNvSpPr>
            <a:spLocks noChangeAspect="1" noChangeShapeType="1"/>
          </p:cNvSpPr>
          <p:nvPr/>
        </p:nvSpPr>
        <p:spPr bwMode="auto">
          <a:xfrm flipV="1">
            <a:off x="7835900" y="1630363"/>
            <a:ext cx="3175" cy="3154362"/>
          </a:xfrm>
          <a:prstGeom prst="line">
            <a:avLst/>
          </a:prstGeom>
          <a:noFill/>
          <a:ln w="12700">
            <a:solidFill>
              <a:srgbClr val="FFFFFF"/>
            </a:solidFill>
            <a:round/>
            <a:headEnd/>
            <a:tailEnd/>
          </a:ln>
        </p:spPr>
        <p:txBody>
          <a:bodyPr/>
          <a:lstStyle/>
          <a:p>
            <a:endParaRPr lang="en-US"/>
          </a:p>
        </p:txBody>
      </p:sp>
      <p:sp>
        <p:nvSpPr>
          <p:cNvPr id="23667" name="Line 117"/>
          <p:cNvSpPr>
            <a:spLocks noChangeAspect="1" noChangeShapeType="1"/>
          </p:cNvSpPr>
          <p:nvPr/>
        </p:nvSpPr>
        <p:spPr bwMode="auto">
          <a:xfrm>
            <a:off x="4637088" y="4784725"/>
            <a:ext cx="3198812" cy="1588"/>
          </a:xfrm>
          <a:prstGeom prst="line">
            <a:avLst/>
          </a:prstGeom>
          <a:noFill/>
          <a:ln w="12700">
            <a:solidFill>
              <a:srgbClr val="FFFFFF"/>
            </a:solidFill>
            <a:round/>
            <a:headEnd/>
            <a:tailEnd/>
          </a:ln>
        </p:spPr>
        <p:txBody>
          <a:bodyPr/>
          <a:lstStyle/>
          <a:p>
            <a:endParaRPr lang="en-US"/>
          </a:p>
        </p:txBody>
      </p:sp>
      <p:sp>
        <p:nvSpPr>
          <p:cNvPr id="23668" name="Line 118"/>
          <p:cNvSpPr>
            <a:spLocks noChangeAspect="1" noChangeShapeType="1"/>
          </p:cNvSpPr>
          <p:nvPr/>
        </p:nvSpPr>
        <p:spPr bwMode="auto">
          <a:xfrm flipH="1" flipV="1">
            <a:off x="7037388" y="3578225"/>
            <a:ext cx="392112" cy="190500"/>
          </a:xfrm>
          <a:prstGeom prst="line">
            <a:avLst/>
          </a:prstGeom>
          <a:noFill/>
          <a:ln w="25400">
            <a:solidFill>
              <a:srgbClr val="F939E7"/>
            </a:solidFill>
            <a:round/>
            <a:headEnd/>
            <a:tailEnd/>
          </a:ln>
        </p:spPr>
        <p:txBody>
          <a:bodyPr/>
          <a:lstStyle/>
          <a:p>
            <a:endParaRPr lang="en-US"/>
          </a:p>
        </p:txBody>
      </p:sp>
      <p:sp>
        <p:nvSpPr>
          <p:cNvPr id="23669" name="Line 119"/>
          <p:cNvSpPr>
            <a:spLocks noChangeAspect="1" noChangeShapeType="1"/>
          </p:cNvSpPr>
          <p:nvPr/>
        </p:nvSpPr>
        <p:spPr bwMode="auto">
          <a:xfrm flipH="1" flipV="1">
            <a:off x="6632575" y="3327400"/>
            <a:ext cx="404813" cy="250825"/>
          </a:xfrm>
          <a:prstGeom prst="line">
            <a:avLst/>
          </a:prstGeom>
          <a:noFill/>
          <a:ln w="25400">
            <a:solidFill>
              <a:srgbClr val="F939E7"/>
            </a:solidFill>
            <a:round/>
            <a:headEnd/>
            <a:tailEnd/>
          </a:ln>
        </p:spPr>
        <p:txBody>
          <a:bodyPr/>
          <a:lstStyle/>
          <a:p>
            <a:endParaRPr lang="en-US"/>
          </a:p>
        </p:txBody>
      </p:sp>
      <p:sp>
        <p:nvSpPr>
          <p:cNvPr id="23670" name="Line 120"/>
          <p:cNvSpPr>
            <a:spLocks noChangeAspect="1" noChangeShapeType="1"/>
          </p:cNvSpPr>
          <p:nvPr/>
        </p:nvSpPr>
        <p:spPr bwMode="auto">
          <a:xfrm flipH="1" flipV="1">
            <a:off x="6235700" y="3162300"/>
            <a:ext cx="396875" cy="165100"/>
          </a:xfrm>
          <a:prstGeom prst="line">
            <a:avLst/>
          </a:prstGeom>
          <a:noFill/>
          <a:ln w="25400">
            <a:solidFill>
              <a:srgbClr val="F939E7"/>
            </a:solidFill>
            <a:round/>
            <a:headEnd/>
            <a:tailEnd/>
          </a:ln>
        </p:spPr>
        <p:txBody>
          <a:bodyPr/>
          <a:lstStyle/>
          <a:p>
            <a:endParaRPr lang="en-US"/>
          </a:p>
        </p:txBody>
      </p:sp>
      <p:sp>
        <p:nvSpPr>
          <p:cNvPr id="23671" name="Line 121"/>
          <p:cNvSpPr>
            <a:spLocks noChangeAspect="1" noChangeShapeType="1"/>
          </p:cNvSpPr>
          <p:nvPr/>
        </p:nvSpPr>
        <p:spPr bwMode="auto">
          <a:xfrm flipH="1" flipV="1">
            <a:off x="5830888" y="3089275"/>
            <a:ext cx="404812" cy="73025"/>
          </a:xfrm>
          <a:prstGeom prst="line">
            <a:avLst/>
          </a:prstGeom>
          <a:noFill/>
          <a:ln w="25400">
            <a:solidFill>
              <a:srgbClr val="F939E7"/>
            </a:solidFill>
            <a:round/>
            <a:headEnd/>
            <a:tailEnd/>
          </a:ln>
        </p:spPr>
        <p:txBody>
          <a:bodyPr/>
          <a:lstStyle/>
          <a:p>
            <a:endParaRPr lang="en-US"/>
          </a:p>
        </p:txBody>
      </p:sp>
      <p:sp>
        <p:nvSpPr>
          <p:cNvPr id="23672" name="Line 122"/>
          <p:cNvSpPr>
            <a:spLocks noChangeAspect="1" noChangeShapeType="1"/>
          </p:cNvSpPr>
          <p:nvPr/>
        </p:nvSpPr>
        <p:spPr bwMode="auto">
          <a:xfrm flipH="1" flipV="1">
            <a:off x="5438775" y="2835275"/>
            <a:ext cx="392113" cy="254000"/>
          </a:xfrm>
          <a:prstGeom prst="line">
            <a:avLst/>
          </a:prstGeom>
          <a:noFill/>
          <a:ln w="25400">
            <a:solidFill>
              <a:srgbClr val="F939E7"/>
            </a:solidFill>
            <a:round/>
            <a:headEnd/>
            <a:tailEnd/>
          </a:ln>
        </p:spPr>
        <p:txBody>
          <a:bodyPr/>
          <a:lstStyle/>
          <a:p>
            <a:endParaRPr lang="en-US"/>
          </a:p>
        </p:txBody>
      </p:sp>
      <p:sp>
        <p:nvSpPr>
          <p:cNvPr id="23673" name="Line 123"/>
          <p:cNvSpPr>
            <a:spLocks noChangeAspect="1" noChangeShapeType="1"/>
          </p:cNvSpPr>
          <p:nvPr/>
        </p:nvSpPr>
        <p:spPr bwMode="auto">
          <a:xfrm flipH="1">
            <a:off x="5030788" y="2835275"/>
            <a:ext cx="407987" cy="63500"/>
          </a:xfrm>
          <a:prstGeom prst="line">
            <a:avLst/>
          </a:prstGeom>
          <a:noFill/>
          <a:ln w="25400">
            <a:solidFill>
              <a:srgbClr val="F939E7"/>
            </a:solidFill>
            <a:round/>
            <a:headEnd/>
            <a:tailEnd/>
          </a:ln>
        </p:spPr>
        <p:txBody>
          <a:bodyPr/>
          <a:lstStyle/>
          <a:p>
            <a:endParaRPr lang="en-US"/>
          </a:p>
        </p:txBody>
      </p:sp>
      <p:sp>
        <p:nvSpPr>
          <p:cNvPr id="23674" name="Line 124"/>
          <p:cNvSpPr>
            <a:spLocks noChangeAspect="1" noChangeShapeType="1"/>
          </p:cNvSpPr>
          <p:nvPr/>
        </p:nvSpPr>
        <p:spPr bwMode="auto">
          <a:xfrm flipH="1" flipV="1">
            <a:off x="7037388" y="2951163"/>
            <a:ext cx="392112" cy="123825"/>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endParaRPr lang="en-US"/>
          </a:p>
        </p:txBody>
      </p:sp>
      <p:sp>
        <p:nvSpPr>
          <p:cNvPr id="23675" name="Line 125"/>
          <p:cNvSpPr>
            <a:spLocks noChangeAspect="1" noChangeShapeType="1"/>
          </p:cNvSpPr>
          <p:nvPr/>
        </p:nvSpPr>
        <p:spPr bwMode="auto">
          <a:xfrm flipH="1" flipV="1">
            <a:off x="6632575" y="2586038"/>
            <a:ext cx="404813" cy="365125"/>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endParaRPr lang="en-US"/>
          </a:p>
        </p:txBody>
      </p:sp>
      <p:sp>
        <p:nvSpPr>
          <p:cNvPr id="23676" name="Line 126"/>
          <p:cNvSpPr>
            <a:spLocks noChangeAspect="1" noChangeShapeType="1"/>
          </p:cNvSpPr>
          <p:nvPr/>
        </p:nvSpPr>
        <p:spPr bwMode="auto">
          <a:xfrm flipH="1">
            <a:off x="6235700" y="2586038"/>
            <a:ext cx="396875" cy="0"/>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endParaRPr lang="en-US"/>
          </a:p>
        </p:txBody>
      </p:sp>
      <p:sp>
        <p:nvSpPr>
          <p:cNvPr id="23677" name="Line 127"/>
          <p:cNvSpPr>
            <a:spLocks noChangeAspect="1" noChangeShapeType="1"/>
          </p:cNvSpPr>
          <p:nvPr/>
        </p:nvSpPr>
        <p:spPr bwMode="auto">
          <a:xfrm flipH="1" flipV="1">
            <a:off x="5830888" y="2409825"/>
            <a:ext cx="404812" cy="176213"/>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endParaRPr lang="en-US"/>
          </a:p>
        </p:txBody>
      </p:sp>
      <p:sp>
        <p:nvSpPr>
          <p:cNvPr id="23678" name="Line 128"/>
          <p:cNvSpPr>
            <a:spLocks noChangeAspect="1" noChangeShapeType="1"/>
          </p:cNvSpPr>
          <p:nvPr/>
        </p:nvSpPr>
        <p:spPr bwMode="auto">
          <a:xfrm flipH="1" flipV="1">
            <a:off x="5438775" y="2070100"/>
            <a:ext cx="392113" cy="339725"/>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endParaRPr lang="en-US"/>
          </a:p>
        </p:txBody>
      </p:sp>
      <p:sp>
        <p:nvSpPr>
          <p:cNvPr id="23679" name="Line 129"/>
          <p:cNvSpPr>
            <a:spLocks noChangeAspect="1" noChangeShapeType="1"/>
          </p:cNvSpPr>
          <p:nvPr/>
        </p:nvSpPr>
        <p:spPr bwMode="auto">
          <a:xfrm flipH="1">
            <a:off x="5030788" y="2070100"/>
            <a:ext cx="407987" cy="1004888"/>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endParaRPr lang="en-US"/>
          </a:p>
        </p:txBody>
      </p:sp>
      <p:sp>
        <p:nvSpPr>
          <p:cNvPr id="23680" name="Line 130"/>
          <p:cNvSpPr>
            <a:spLocks noChangeAspect="1" noChangeShapeType="1"/>
          </p:cNvSpPr>
          <p:nvPr/>
        </p:nvSpPr>
        <p:spPr bwMode="auto">
          <a:xfrm flipH="1" flipV="1">
            <a:off x="7037388" y="3452813"/>
            <a:ext cx="392112" cy="139700"/>
          </a:xfrm>
          <a:prstGeom prst="line">
            <a:avLst/>
          </a:prstGeom>
          <a:noFill/>
          <a:ln w="25400">
            <a:solidFill>
              <a:srgbClr val="00FFFF"/>
            </a:solidFill>
            <a:round/>
            <a:headEnd/>
            <a:tailEnd/>
          </a:ln>
        </p:spPr>
        <p:txBody>
          <a:bodyPr/>
          <a:lstStyle/>
          <a:p>
            <a:endParaRPr lang="en-US"/>
          </a:p>
        </p:txBody>
      </p:sp>
      <p:sp>
        <p:nvSpPr>
          <p:cNvPr id="23681" name="Line 131"/>
          <p:cNvSpPr>
            <a:spLocks noChangeAspect="1" noChangeShapeType="1"/>
          </p:cNvSpPr>
          <p:nvPr/>
        </p:nvSpPr>
        <p:spPr bwMode="auto">
          <a:xfrm flipH="1" flipV="1">
            <a:off x="6632575" y="3113088"/>
            <a:ext cx="404813" cy="339725"/>
          </a:xfrm>
          <a:prstGeom prst="line">
            <a:avLst/>
          </a:prstGeom>
          <a:noFill/>
          <a:ln w="25400">
            <a:solidFill>
              <a:srgbClr val="00FFFF"/>
            </a:solidFill>
            <a:round/>
            <a:headEnd/>
            <a:tailEnd/>
          </a:ln>
        </p:spPr>
        <p:txBody>
          <a:bodyPr/>
          <a:lstStyle/>
          <a:p>
            <a:endParaRPr lang="en-US"/>
          </a:p>
        </p:txBody>
      </p:sp>
      <p:sp>
        <p:nvSpPr>
          <p:cNvPr id="23682" name="Line 132"/>
          <p:cNvSpPr>
            <a:spLocks noChangeAspect="1" noChangeShapeType="1"/>
          </p:cNvSpPr>
          <p:nvPr/>
        </p:nvSpPr>
        <p:spPr bwMode="auto">
          <a:xfrm flipH="1" flipV="1">
            <a:off x="6235700" y="3038475"/>
            <a:ext cx="396875" cy="74613"/>
          </a:xfrm>
          <a:prstGeom prst="line">
            <a:avLst/>
          </a:prstGeom>
          <a:noFill/>
          <a:ln w="25400">
            <a:solidFill>
              <a:srgbClr val="00FFFF"/>
            </a:solidFill>
            <a:round/>
            <a:headEnd/>
            <a:tailEnd/>
          </a:ln>
        </p:spPr>
        <p:txBody>
          <a:bodyPr/>
          <a:lstStyle/>
          <a:p>
            <a:endParaRPr lang="en-US"/>
          </a:p>
        </p:txBody>
      </p:sp>
      <p:sp>
        <p:nvSpPr>
          <p:cNvPr id="23683" name="Line 133"/>
          <p:cNvSpPr>
            <a:spLocks noChangeAspect="1" noChangeShapeType="1"/>
          </p:cNvSpPr>
          <p:nvPr/>
        </p:nvSpPr>
        <p:spPr bwMode="auto">
          <a:xfrm flipH="1" flipV="1">
            <a:off x="5830888" y="2862263"/>
            <a:ext cx="404812" cy="176212"/>
          </a:xfrm>
          <a:prstGeom prst="line">
            <a:avLst/>
          </a:prstGeom>
          <a:noFill/>
          <a:ln w="25400">
            <a:solidFill>
              <a:srgbClr val="00FFFF"/>
            </a:solidFill>
            <a:round/>
            <a:headEnd/>
            <a:tailEnd/>
          </a:ln>
        </p:spPr>
        <p:txBody>
          <a:bodyPr/>
          <a:lstStyle/>
          <a:p>
            <a:endParaRPr lang="en-US"/>
          </a:p>
        </p:txBody>
      </p:sp>
      <p:sp>
        <p:nvSpPr>
          <p:cNvPr id="23684" name="Line 134"/>
          <p:cNvSpPr>
            <a:spLocks noChangeAspect="1" noChangeShapeType="1"/>
          </p:cNvSpPr>
          <p:nvPr/>
        </p:nvSpPr>
        <p:spPr bwMode="auto">
          <a:xfrm flipH="1" flipV="1">
            <a:off x="5438775" y="2847975"/>
            <a:ext cx="392113" cy="14288"/>
          </a:xfrm>
          <a:prstGeom prst="line">
            <a:avLst/>
          </a:prstGeom>
          <a:noFill/>
          <a:ln w="25400">
            <a:solidFill>
              <a:srgbClr val="00FFFF"/>
            </a:solidFill>
            <a:round/>
            <a:headEnd/>
            <a:tailEnd/>
          </a:ln>
        </p:spPr>
        <p:txBody>
          <a:bodyPr/>
          <a:lstStyle/>
          <a:p>
            <a:endParaRPr lang="en-US"/>
          </a:p>
        </p:txBody>
      </p:sp>
      <p:sp>
        <p:nvSpPr>
          <p:cNvPr id="23685" name="Line 135"/>
          <p:cNvSpPr>
            <a:spLocks noChangeAspect="1" noChangeShapeType="1"/>
          </p:cNvSpPr>
          <p:nvPr/>
        </p:nvSpPr>
        <p:spPr bwMode="auto">
          <a:xfrm flipH="1">
            <a:off x="5030788" y="2847975"/>
            <a:ext cx="407987" cy="328613"/>
          </a:xfrm>
          <a:prstGeom prst="line">
            <a:avLst/>
          </a:prstGeom>
          <a:noFill/>
          <a:ln w="25400">
            <a:solidFill>
              <a:srgbClr val="00FFFF"/>
            </a:solidFill>
            <a:round/>
            <a:headEnd/>
            <a:tailEnd/>
          </a:ln>
        </p:spPr>
        <p:txBody>
          <a:bodyPr/>
          <a:lstStyle/>
          <a:p>
            <a:endParaRPr lang="en-US"/>
          </a:p>
        </p:txBody>
      </p:sp>
      <p:sp>
        <p:nvSpPr>
          <p:cNvPr id="23686" name="Oval 136"/>
          <p:cNvSpPr>
            <a:spLocks noChangeAspect="1" noChangeArrowheads="1"/>
          </p:cNvSpPr>
          <p:nvPr/>
        </p:nvSpPr>
        <p:spPr bwMode="auto">
          <a:xfrm>
            <a:off x="7386638" y="3722688"/>
            <a:ext cx="114300" cy="100012"/>
          </a:xfrm>
          <a:prstGeom prst="ellipse">
            <a:avLst/>
          </a:prstGeom>
          <a:solidFill>
            <a:srgbClr val="F939E7"/>
          </a:solidFill>
          <a:ln w="12700">
            <a:solidFill>
              <a:srgbClr val="F939E7"/>
            </a:solidFill>
            <a:round/>
            <a:headEnd/>
            <a:tailEnd/>
          </a:ln>
        </p:spPr>
        <p:txBody>
          <a:bodyPr/>
          <a:lstStyle/>
          <a:p>
            <a:endParaRPr lang="en-US"/>
          </a:p>
        </p:txBody>
      </p:sp>
      <p:sp>
        <p:nvSpPr>
          <p:cNvPr id="23687" name="Oval 137"/>
          <p:cNvSpPr>
            <a:spLocks noChangeAspect="1" noChangeArrowheads="1"/>
          </p:cNvSpPr>
          <p:nvPr/>
        </p:nvSpPr>
        <p:spPr bwMode="auto">
          <a:xfrm>
            <a:off x="6978650" y="3521075"/>
            <a:ext cx="114300" cy="114300"/>
          </a:xfrm>
          <a:prstGeom prst="ellipse">
            <a:avLst/>
          </a:prstGeom>
          <a:solidFill>
            <a:srgbClr val="F939E7"/>
          </a:solidFill>
          <a:ln w="12700">
            <a:solidFill>
              <a:srgbClr val="F939E7"/>
            </a:solidFill>
            <a:round/>
            <a:headEnd/>
            <a:tailEnd/>
          </a:ln>
        </p:spPr>
        <p:txBody>
          <a:bodyPr/>
          <a:lstStyle/>
          <a:p>
            <a:endParaRPr lang="en-US"/>
          </a:p>
        </p:txBody>
      </p:sp>
      <p:sp>
        <p:nvSpPr>
          <p:cNvPr id="23688" name="Oval 138"/>
          <p:cNvSpPr>
            <a:spLocks noChangeAspect="1" noChangeArrowheads="1"/>
          </p:cNvSpPr>
          <p:nvPr/>
        </p:nvSpPr>
        <p:spPr bwMode="auto">
          <a:xfrm>
            <a:off x="6584950" y="3282950"/>
            <a:ext cx="114300" cy="114300"/>
          </a:xfrm>
          <a:prstGeom prst="ellipse">
            <a:avLst/>
          </a:prstGeom>
          <a:solidFill>
            <a:srgbClr val="F939E7"/>
          </a:solidFill>
          <a:ln w="12700">
            <a:solidFill>
              <a:srgbClr val="F939E7"/>
            </a:solidFill>
            <a:round/>
            <a:headEnd/>
            <a:tailEnd/>
          </a:ln>
        </p:spPr>
        <p:txBody>
          <a:bodyPr/>
          <a:lstStyle/>
          <a:p>
            <a:endParaRPr lang="en-US"/>
          </a:p>
        </p:txBody>
      </p:sp>
      <p:sp>
        <p:nvSpPr>
          <p:cNvPr id="23689" name="Oval 139"/>
          <p:cNvSpPr>
            <a:spLocks noChangeAspect="1" noChangeArrowheads="1"/>
          </p:cNvSpPr>
          <p:nvPr/>
        </p:nvSpPr>
        <p:spPr bwMode="auto">
          <a:xfrm>
            <a:off x="6180138" y="3106738"/>
            <a:ext cx="115887" cy="114300"/>
          </a:xfrm>
          <a:prstGeom prst="ellipse">
            <a:avLst/>
          </a:prstGeom>
          <a:solidFill>
            <a:srgbClr val="F939E7"/>
          </a:solidFill>
          <a:ln w="12700">
            <a:solidFill>
              <a:srgbClr val="F939E7"/>
            </a:solidFill>
            <a:round/>
            <a:headEnd/>
            <a:tailEnd/>
          </a:ln>
        </p:spPr>
        <p:txBody>
          <a:bodyPr/>
          <a:lstStyle/>
          <a:p>
            <a:endParaRPr lang="en-US"/>
          </a:p>
        </p:txBody>
      </p:sp>
      <p:sp>
        <p:nvSpPr>
          <p:cNvPr id="23690" name="Oval 140"/>
          <p:cNvSpPr>
            <a:spLocks noChangeAspect="1" noChangeArrowheads="1"/>
          </p:cNvSpPr>
          <p:nvPr/>
        </p:nvSpPr>
        <p:spPr bwMode="auto">
          <a:xfrm>
            <a:off x="5786438" y="3030538"/>
            <a:ext cx="112712" cy="115887"/>
          </a:xfrm>
          <a:prstGeom prst="ellipse">
            <a:avLst/>
          </a:prstGeom>
          <a:solidFill>
            <a:srgbClr val="F939E7"/>
          </a:solidFill>
          <a:ln w="12700">
            <a:solidFill>
              <a:srgbClr val="F939E7"/>
            </a:solidFill>
            <a:round/>
            <a:headEnd/>
            <a:tailEnd/>
          </a:ln>
        </p:spPr>
        <p:txBody>
          <a:bodyPr/>
          <a:lstStyle/>
          <a:p>
            <a:endParaRPr lang="en-US"/>
          </a:p>
        </p:txBody>
      </p:sp>
      <p:sp>
        <p:nvSpPr>
          <p:cNvPr id="23691" name="Oval 141"/>
          <p:cNvSpPr>
            <a:spLocks noChangeAspect="1" noChangeArrowheads="1"/>
          </p:cNvSpPr>
          <p:nvPr/>
        </p:nvSpPr>
        <p:spPr bwMode="auto">
          <a:xfrm>
            <a:off x="5378450" y="2781300"/>
            <a:ext cx="115888" cy="111125"/>
          </a:xfrm>
          <a:prstGeom prst="ellipse">
            <a:avLst/>
          </a:prstGeom>
          <a:solidFill>
            <a:srgbClr val="F939E7"/>
          </a:solidFill>
          <a:ln w="12700">
            <a:solidFill>
              <a:srgbClr val="F939E7"/>
            </a:solidFill>
            <a:round/>
            <a:headEnd/>
            <a:tailEnd/>
          </a:ln>
        </p:spPr>
        <p:txBody>
          <a:bodyPr/>
          <a:lstStyle/>
          <a:p>
            <a:endParaRPr lang="en-US"/>
          </a:p>
        </p:txBody>
      </p:sp>
      <p:sp>
        <p:nvSpPr>
          <p:cNvPr id="23692" name="Oval 142"/>
          <p:cNvSpPr>
            <a:spLocks noChangeAspect="1" noChangeArrowheads="1"/>
          </p:cNvSpPr>
          <p:nvPr/>
        </p:nvSpPr>
        <p:spPr bwMode="auto">
          <a:xfrm>
            <a:off x="4987925" y="2854325"/>
            <a:ext cx="112713" cy="115888"/>
          </a:xfrm>
          <a:prstGeom prst="ellipse">
            <a:avLst/>
          </a:prstGeom>
          <a:solidFill>
            <a:srgbClr val="F939E7"/>
          </a:solidFill>
          <a:ln w="12700">
            <a:solidFill>
              <a:srgbClr val="F939E7"/>
            </a:solidFill>
            <a:round/>
            <a:headEnd/>
            <a:tailEnd/>
          </a:ln>
        </p:spPr>
        <p:txBody>
          <a:bodyPr/>
          <a:lstStyle/>
          <a:p>
            <a:endParaRPr lang="en-US"/>
          </a:p>
        </p:txBody>
      </p:sp>
      <p:sp>
        <p:nvSpPr>
          <p:cNvPr id="23693" name="Rectangle 143"/>
          <p:cNvSpPr>
            <a:spLocks noChangeAspect="1" noChangeArrowheads="1"/>
          </p:cNvSpPr>
          <p:nvPr/>
        </p:nvSpPr>
        <p:spPr bwMode="auto">
          <a:xfrm>
            <a:off x="7386638" y="3017838"/>
            <a:ext cx="114300" cy="115887"/>
          </a:xfrm>
          <a:prstGeom prst="rect">
            <a:avLst/>
          </a:prstGeom>
          <a:solidFill>
            <a:srgbClr val="00B050"/>
          </a:solidFill>
          <a:ln w="12700">
            <a:solidFill>
              <a:srgbClr val="FFFF00"/>
            </a:solidFill>
            <a:miter lim="800000"/>
            <a:headEnd/>
            <a:tailEnd/>
          </a:ln>
        </p:spPr>
        <p:txBody>
          <a:bodyPr/>
          <a:lstStyle/>
          <a:p>
            <a:endParaRPr lang="en-US"/>
          </a:p>
        </p:txBody>
      </p:sp>
      <p:sp>
        <p:nvSpPr>
          <p:cNvPr id="23694" name="Rectangle 144"/>
          <p:cNvSpPr>
            <a:spLocks noChangeAspect="1" noChangeArrowheads="1"/>
          </p:cNvSpPr>
          <p:nvPr/>
        </p:nvSpPr>
        <p:spPr bwMode="auto">
          <a:xfrm>
            <a:off x="6978650" y="2905125"/>
            <a:ext cx="114300" cy="114300"/>
          </a:xfrm>
          <a:prstGeom prst="rect">
            <a:avLst/>
          </a:prstGeom>
          <a:solidFill>
            <a:srgbClr val="00B050"/>
          </a:solidFill>
          <a:ln w="12700">
            <a:solidFill>
              <a:srgbClr val="FFFF00"/>
            </a:solidFill>
            <a:miter lim="800000"/>
            <a:headEnd/>
            <a:tailEnd/>
          </a:ln>
        </p:spPr>
        <p:txBody>
          <a:bodyPr/>
          <a:lstStyle/>
          <a:p>
            <a:endParaRPr lang="en-US"/>
          </a:p>
        </p:txBody>
      </p:sp>
      <p:sp>
        <p:nvSpPr>
          <p:cNvPr id="23695" name="Rectangle 145"/>
          <p:cNvSpPr>
            <a:spLocks noChangeAspect="1" noChangeArrowheads="1"/>
          </p:cNvSpPr>
          <p:nvPr/>
        </p:nvSpPr>
        <p:spPr bwMode="auto">
          <a:xfrm>
            <a:off x="6584950" y="2541588"/>
            <a:ext cx="114300" cy="112712"/>
          </a:xfrm>
          <a:prstGeom prst="rect">
            <a:avLst/>
          </a:prstGeom>
          <a:solidFill>
            <a:srgbClr val="00B050"/>
          </a:solidFill>
          <a:ln w="12700">
            <a:solidFill>
              <a:srgbClr val="FFFF00"/>
            </a:solidFill>
            <a:miter lim="800000"/>
            <a:headEnd/>
            <a:tailEnd/>
          </a:ln>
        </p:spPr>
        <p:txBody>
          <a:bodyPr/>
          <a:lstStyle/>
          <a:p>
            <a:endParaRPr lang="en-US"/>
          </a:p>
        </p:txBody>
      </p:sp>
      <p:sp>
        <p:nvSpPr>
          <p:cNvPr id="23696" name="Rectangle 146"/>
          <p:cNvSpPr>
            <a:spLocks noChangeAspect="1" noChangeArrowheads="1"/>
          </p:cNvSpPr>
          <p:nvPr/>
        </p:nvSpPr>
        <p:spPr bwMode="auto">
          <a:xfrm>
            <a:off x="6180138" y="2541588"/>
            <a:ext cx="115887" cy="112712"/>
          </a:xfrm>
          <a:prstGeom prst="rect">
            <a:avLst/>
          </a:prstGeom>
          <a:solidFill>
            <a:srgbClr val="00B050"/>
          </a:solidFill>
          <a:ln w="12700">
            <a:solidFill>
              <a:srgbClr val="FFFF00"/>
            </a:solidFill>
            <a:miter lim="800000"/>
            <a:headEnd/>
            <a:tailEnd/>
          </a:ln>
        </p:spPr>
        <p:txBody>
          <a:bodyPr/>
          <a:lstStyle/>
          <a:p>
            <a:endParaRPr lang="en-US"/>
          </a:p>
        </p:txBody>
      </p:sp>
      <p:sp>
        <p:nvSpPr>
          <p:cNvPr id="23697" name="Rectangle 147"/>
          <p:cNvSpPr>
            <a:spLocks noChangeAspect="1" noChangeArrowheads="1"/>
          </p:cNvSpPr>
          <p:nvPr/>
        </p:nvSpPr>
        <p:spPr bwMode="auto">
          <a:xfrm>
            <a:off x="5786438" y="2352675"/>
            <a:ext cx="112712" cy="114300"/>
          </a:xfrm>
          <a:prstGeom prst="rect">
            <a:avLst/>
          </a:prstGeom>
          <a:solidFill>
            <a:srgbClr val="00B050"/>
          </a:solidFill>
          <a:ln w="12700">
            <a:solidFill>
              <a:srgbClr val="FFFF00"/>
            </a:solidFill>
            <a:miter lim="800000"/>
            <a:headEnd/>
            <a:tailEnd/>
          </a:ln>
        </p:spPr>
        <p:txBody>
          <a:bodyPr/>
          <a:lstStyle/>
          <a:p>
            <a:endParaRPr lang="en-US"/>
          </a:p>
        </p:txBody>
      </p:sp>
      <p:sp>
        <p:nvSpPr>
          <p:cNvPr id="23698" name="Rectangle 148"/>
          <p:cNvSpPr>
            <a:spLocks noChangeAspect="1" noChangeArrowheads="1"/>
          </p:cNvSpPr>
          <p:nvPr/>
        </p:nvSpPr>
        <p:spPr bwMode="auto">
          <a:xfrm>
            <a:off x="5378450" y="2025650"/>
            <a:ext cx="115888" cy="114300"/>
          </a:xfrm>
          <a:prstGeom prst="rect">
            <a:avLst/>
          </a:prstGeom>
          <a:solidFill>
            <a:srgbClr val="00B050"/>
          </a:solidFill>
          <a:ln w="12700">
            <a:solidFill>
              <a:srgbClr val="FFFF00"/>
            </a:solidFill>
            <a:miter lim="800000"/>
            <a:headEnd/>
            <a:tailEnd/>
          </a:ln>
        </p:spPr>
        <p:txBody>
          <a:bodyPr/>
          <a:lstStyle/>
          <a:p>
            <a:endParaRPr lang="en-US"/>
          </a:p>
        </p:txBody>
      </p:sp>
      <p:sp>
        <p:nvSpPr>
          <p:cNvPr id="23699" name="Rectangle 149"/>
          <p:cNvSpPr>
            <a:spLocks noChangeAspect="1" noChangeArrowheads="1"/>
          </p:cNvSpPr>
          <p:nvPr/>
        </p:nvSpPr>
        <p:spPr bwMode="auto">
          <a:xfrm>
            <a:off x="4987925" y="3030538"/>
            <a:ext cx="112713" cy="115887"/>
          </a:xfrm>
          <a:prstGeom prst="rect">
            <a:avLst/>
          </a:prstGeom>
          <a:solidFill>
            <a:srgbClr val="00B050"/>
          </a:solidFill>
          <a:ln w="12700">
            <a:solidFill>
              <a:srgbClr val="FFFF00"/>
            </a:solidFill>
            <a:miter lim="800000"/>
            <a:headEnd/>
            <a:tailEnd/>
          </a:ln>
        </p:spPr>
        <p:txBody>
          <a:bodyPr/>
          <a:lstStyle/>
          <a:p>
            <a:endParaRPr lang="en-US"/>
          </a:p>
        </p:txBody>
      </p:sp>
      <p:sp>
        <p:nvSpPr>
          <p:cNvPr id="23700" name="Freeform 150"/>
          <p:cNvSpPr>
            <a:spLocks noChangeAspect="1"/>
          </p:cNvSpPr>
          <p:nvPr/>
        </p:nvSpPr>
        <p:spPr bwMode="auto">
          <a:xfrm>
            <a:off x="7378700" y="3540125"/>
            <a:ext cx="114300" cy="112713"/>
          </a:xfrm>
          <a:custGeom>
            <a:avLst/>
            <a:gdLst>
              <a:gd name="T0" fmla="*/ 0 w 73"/>
              <a:gd name="T1" fmla="*/ 2147483647 h 77"/>
              <a:gd name="T2" fmla="*/ 2147483647 w 73"/>
              <a:gd name="T3" fmla="*/ 0 h 77"/>
              <a:gd name="T4" fmla="*/ 2147483647 w 73"/>
              <a:gd name="T5" fmla="*/ 2147483647 h 77"/>
              <a:gd name="T6" fmla="*/ 2147483647 w 73"/>
              <a:gd name="T7" fmla="*/ 2147483647 h 77"/>
              <a:gd name="T8" fmla="*/ 0 w 73"/>
              <a:gd name="T9" fmla="*/ 2147483647 h 77"/>
              <a:gd name="T10" fmla="*/ 0 60000 65536"/>
              <a:gd name="T11" fmla="*/ 0 60000 65536"/>
              <a:gd name="T12" fmla="*/ 0 60000 65536"/>
              <a:gd name="T13" fmla="*/ 0 60000 65536"/>
              <a:gd name="T14" fmla="*/ 0 60000 65536"/>
              <a:gd name="T15" fmla="*/ 0 w 73"/>
              <a:gd name="T16" fmla="*/ 0 h 77"/>
              <a:gd name="T17" fmla="*/ 73 w 73"/>
              <a:gd name="T18" fmla="*/ 77 h 77"/>
            </a:gdLst>
            <a:ahLst/>
            <a:cxnLst>
              <a:cxn ang="T10">
                <a:pos x="T0" y="T1"/>
              </a:cxn>
              <a:cxn ang="T11">
                <a:pos x="T2" y="T3"/>
              </a:cxn>
              <a:cxn ang="T12">
                <a:pos x="T4" y="T5"/>
              </a:cxn>
              <a:cxn ang="T13">
                <a:pos x="T6" y="T7"/>
              </a:cxn>
              <a:cxn ang="T14">
                <a:pos x="T8" y="T9"/>
              </a:cxn>
            </a:cxnLst>
            <a:rect l="T15" t="T16" r="T17" b="T18"/>
            <a:pathLst>
              <a:path w="73" h="77">
                <a:moveTo>
                  <a:pt x="0" y="35"/>
                </a:moveTo>
                <a:lnTo>
                  <a:pt x="32" y="0"/>
                </a:lnTo>
                <a:lnTo>
                  <a:pt x="73" y="35"/>
                </a:lnTo>
                <a:lnTo>
                  <a:pt x="32" y="77"/>
                </a:lnTo>
                <a:lnTo>
                  <a:pt x="0" y="35"/>
                </a:lnTo>
                <a:close/>
              </a:path>
            </a:pathLst>
          </a:custGeom>
          <a:solidFill>
            <a:srgbClr val="40FFFF"/>
          </a:solidFill>
          <a:ln w="12700">
            <a:solidFill>
              <a:srgbClr val="40FFFF"/>
            </a:solidFill>
            <a:round/>
            <a:headEnd/>
            <a:tailEnd/>
          </a:ln>
        </p:spPr>
        <p:txBody>
          <a:bodyPr/>
          <a:lstStyle/>
          <a:p>
            <a:endParaRPr lang="en-US"/>
          </a:p>
        </p:txBody>
      </p:sp>
      <p:sp>
        <p:nvSpPr>
          <p:cNvPr id="23701" name="Freeform 151"/>
          <p:cNvSpPr>
            <a:spLocks noChangeAspect="1"/>
          </p:cNvSpPr>
          <p:nvPr/>
        </p:nvSpPr>
        <p:spPr bwMode="auto">
          <a:xfrm>
            <a:off x="6973888" y="3389313"/>
            <a:ext cx="114300" cy="114300"/>
          </a:xfrm>
          <a:custGeom>
            <a:avLst/>
            <a:gdLst>
              <a:gd name="T0" fmla="*/ 0 w 72"/>
              <a:gd name="T1" fmla="*/ 2147483647 h 78"/>
              <a:gd name="T2" fmla="*/ 2147483647 w 72"/>
              <a:gd name="T3" fmla="*/ 0 h 78"/>
              <a:gd name="T4" fmla="*/ 2147483647 w 72"/>
              <a:gd name="T5" fmla="*/ 2147483647 h 78"/>
              <a:gd name="T6" fmla="*/ 2147483647 w 72"/>
              <a:gd name="T7" fmla="*/ 2147483647 h 78"/>
              <a:gd name="T8" fmla="*/ 0 w 72"/>
              <a:gd name="T9" fmla="*/ 2147483647 h 78"/>
              <a:gd name="T10" fmla="*/ 0 60000 65536"/>
              <a:gd name="T11" fmla="*/ 0 60000 65536"/>
              <a:gd name="T12" fmla="*/ 0 60000 65536"/>
              <a:gd name="T13" fmla="*/ 0 60000 65536"/>
              <a:gd name="T14" fmla="*/ 0 60000 65536"/>
              <a:gd name="T15" fmla="*/ 0 w 72"/>
              <a:gd name="T16" fmla="*/ 0 h 78"/>
              <a:gd name="T17" fmla="*/ 72 w 72"/>
              <a:gd name="T18" fmla="*/ 78 h 78"/>
            </a:gdLst>
            <a:ahLst/>
            <a:cxnLst>
              <a:cxn ang="T10">
                <a:pos x="T0" y="T1"/>
              </a:cxn>
              <a:cxn ang="T11">
                <a:pos x="T2" y="T3"/>
              </a:cxn>
              <a:cxn ang="T12">
                <a:pos x="T4" y="T5"/>
              </a:cxn>
              <a:cxn ang="T13">
                <a:pos x="T6" y="T7"/>
              </a:cxn>
              <a:cxn ang="T14">
                <a:pos x="T8" y="T9"/>
              </a:cxn>
            </a:cxnLst>
            <a:rect l="T15" t="T16" r="T17" b="T18"/>
            <a:pathLst>
              <a:path w="72" h="78">
                <a:moveTo>
                  <a:pt x="0" y="43"/>
                </a:moveTo>
                <a:lnTo>
                  <a:pt x="40" y="0"/>
                </a:lnTo>
                <a:lnTo>
                  <a:pt x="72" y="43"/>
                </a:lnTo>
                <a:lnTo>
                  <a:pt x="40" y="78"/>
                </a:lnTo>
                <a:lnTo>
                  <a:pt x="0" y="43"/>
                </a:lnTo>
                <a:close/>
              </a:path>
            </a:pathLst>
          </a:custGeom>
          <a:solidFill>
            <a:srgbClr val="40FFFF"/>
          </a:solidFill>
          <a:ln w="12700">
            <a:solidFill>
              <a:srgbClr val="40FFFF"/>
            </a:solidFill>
            <a:round/>
            <a:headEnd/>
            <a:tailEnd/>
          </a:ln>
        </p:spPr>
        <p:txBody>
          <a:bodyPr/>
          <a:lstStyle/>
          <a:p>
            <a:endParaRPr lang="en-US"/>
          </a:p>
        </p:txBody>
      </p:sp>
      <p:sp>
        <p:nvSpPr>
          <p:cNvPr id="23702" name="Freeform 152"/>
          <p:cNvSpPr>
            <a:spLocks noChangeAspect="1"/>
          </p:cNvSpPr>
          <p:nvPr/>
        </p:nvSpPr>
        <p:spPr bwMode="auto">
          <a:xfrm>
            <a:off x="6578600" y="3063875"/>
            <a:ext cx="115888" cy="98425"/>
          </a:xfrm>
          <a:custGeom>
            <a:avLst/>
            <a:gdLst>
              <a:gd name="T0" fmla="*/ 0 w 73"/>
              <a:gd name="T1" fmla="*/ 2147483647 h 68"/>
              <a:gd name="T2" fmla="*/ 2147483647 w 73"/>
              <a:gd name="T3" fmla="*/ 0 h 68"/>
              <a:gd name="T4" fmla="*/ 2147483647 w 73"/>
              <a:gd name="T5" fmla="*/ 2147483647 h 68"/>
              <a:gd name="T6" fmla="*/ 2147483647 w 73"/>
              <a:gd name="T7" fmla="*/ 2147483647 h 68"/>
              <a:gd name="T8" fmla="*/ 0 w 73"/>
              <a:gd name="T9" fmla="*/ 2147483647 h 68"/>
              <a:gd name="T10" fmla="*/ 0 60000 65536"/>
              <a:gd name="T11" fmla="*/ 0 60000 65536"/>
              <a:gd name="T12" fmla="*/ 0 60000 65536"/>
              <a:gd name="T13" fmla="*/ 0 60000 65536"/>
              <a:gd name="T14" fmla="*/ 0 60000 65536"/>
              <a:gd name="T15" fmla="*/ 0 w 73"/>
              <a:gd name="T16" fmla="*/ 0 h 68"/>
              <a:gd name="T17" fmla="*/ 73 w 73"/>
              <a:gd name="T18" fmla="*/ 68 h 68"/>
            </a:gdLst>
            <a:ahLst/>
            <a:cxnLst>
              <a:cxn ang="T10">
                <a:pos x="T0" y="T1"/>
              </a:cxn>
              <a:cxn ang="T11">
                <a:pos x="T2" y="T3"/>
              </a:cxn>
              <a:cxn ang="T12">
                <a:pos x="T4" y="T5"/>
              </a:cxn>
              <a:cxn ang="T13">
                <a:pos x="T6" y="T7"/>
              </a:cxn>
              <a:cxn ang="T14">
                <a:pos x="T8" y="T9"/>
              </a:cxn>
            </a:cxnLst>
            <a:rect l="T15" t="T16" r="T17" b="T18"/>
            <a:pathLst>
              <a:path w="73" h="68">
                <a:moveTo>
                  <a:pt x="0" y="34"/>
                </a:moveTo>
                <a:lnTo>
                  <a:pt x="33" y="0"/>
                </a:lnTo>
                <a:lnTo>
                  <a:pt x="73" y="34"/>
                </a:lnTo>
                <a:lnTo>
                  <a:pt x="33" y="68"/>
                </a:lnTo>
                <a:lnTo>
                  <a:pt x="0" y="34"/>
                </a:lnTo>
                <a:close/>
              </a:path>
            </a:pathLst>
          </a:custGeom>
          <a:solidFill>
            <a:srgbClr val="40FFFF"/>
          </a:solidFill>
          <a:ln w="12700">
            <a:solidFill>
              <a:srgbClr val="40FFFF"/>
            </a:solidFill>
            <a:round/>
            <a:headEnd/>
            <a:tailEnd/>
          </a:ln>
        </p:spPr>
        <p:txBody>
          <a:bodyPr/>
          <a:lstStyle/>
          <a:p>
            <a:endParaRPr lang="en-US"/>
          </a:p>
        </p:txBody>
      </p:sp>
      <p:sp>
        <p:nvSpPr>
          <p:cNvPr id="23703" name="Freeform 153"/>
          <p:cNvSpPr>
            <a:spLocks noChangeAspect="1"/>
          </p:cNvSpPr>
          <p:nvPr/>
        </p:nvSpPr>
        <p:spPr bwMode="auto">
          <a:xfrm>
            <a:off x="6172200" y="2987675"/>
            <a:ext cx="115888" cy="101600"/>
          </a:xfrm>
          <a:custGeom>
            <a:avLst/>
            <a:gdLst>
              <a:gd name="T0" fmla="*/ 0 w 73"/>
              <a:gd name="T1" fmla="*/ 2147483647 h 69"/>
              <a:gd name="T2" fmla="*/ 2147483647 w 73"/>
              <a:gd name="T3" fmla="*/ 0 h 69"/>
              <a:gd name="T4" fmla="*/ 2147483647 w 73"/>
              <a:gd name="T5" fmla="*/ 2147483647 h 69"/>
              <a:gd name="T6" fmla="*/ 2147483647 w 73"/>
              <a:gd name="T7" fmla="*/ 2147483647 h 69"/>
              <a:gd name="T8" fmla="*/ 0 w 73"/>
              <a:gd name="T9" fmla="*/ 2147483647 h 69"/>
              <a:gd name="T10" fmla="*/ 0 60000 65536"/>
              <a:gd name="T11" fmla="*/ 0 60000 65536"/>
              <a:gd name="T12" fmla="*/ 0 60000 65536"/>
              <a:gd name="T13" fmla="*/ 0 60000 65536"/>
              <a:gd name="T14" fmla="*/ 0 60000 65536"/>
              <a:gd name="T15" fmla="*/ 0 w 73"/>
              <a:gd name="T16" fmla="*/ 0 h 69"/>
              <a:gd name="T17" fmla="*/ 73 w 73"/>
              <a:gd name="T18" fmla="*/ 69 h 69"/>
            </a:gdLst>
            <a:ahLst/>
            <a:cxnLst>
              <a:cxn ang="T10">
                <a:pos x="T0" y="T1"/>
              </a:cxn>
              <a:cxn ang="T11">
                <a:pos x="T2" y="T3"/>
              </a:cxn>
              <a:cxn ang="T12">
                <a:pos x="T4" y="T5"/>
              </a:cxn>
              <a:cxn ang="T13">
                <a:pos x="T6" y="T7"/>
              </a:cxn>
              <a:cxn ang="T14">
                <a:pos x="T8" y="T9"/>
              </a:cxn>
            </a:cxnLst>
            <a:rect l="T15" t="T16" r="T17" b="T18"/>
            <a:pathLst>
              <a:path w="73" h="69">
                <a:moveTo>
                  <a:pt x="0" y="35"/>
                </a:moveTo>
                <a:lnTo>
                  <a:pt x="40" y="0"/>
                </a:lnTo>
                <a:lnTo>
                  <a:pt x="73" y="35"/>
                </a:lnTo>
                <a:lnTo>
                  <a:pt x="40" y="69"/>
                </a:lnTo>
                <a:lnTo>
                  <a:pt x="0" y="35"/>
                </a:lnTo>
                <a:close/>
              </a:path>
            </a:pathLst>
          </a:custGeom>
          <a:solidFill>
            <a:srgbClr val="40FFFF"/>
          </a:solidFill>
          <a:ln w="12700">
            <a:solidFill>
              <a:srgbClr val="40FFFF"/>
            </a:solidFill>
            <a:round/>
            <a:headEnd/>
            <a:tailEnd/>
          </a:ln>
        </p:spPr>
        <p:txBody>
          <a:bodyPr/>
          <a:lstStyle/>
          <a:p>
            <a:endParaRPr lang="en-US"/>
          </a:p>
        </p:txBody>
      </p:sp>
      <p:sp>
        <p:nvSpPr>
          <p:cNvPr id="23704" name="Freeform 154"/>
          <p:cNvSpPr>
            <a:spLocks noChangeAspect="1"/>
          </p:cNvSpPr>
          <p:nvPr/>
        </p:nvSpPr>
        <p:spPr bwMode="auto">
          <a:xfrm>
            <a:off x="5780088" y="2811463"/>
            <a:ext cx="112712" cy="112712"/>
          </a:xfrm>
          <a:custGeom>
            <a:avLst/>
            <a:gdLst>
              <a:gd name="T0" fmla="*/ 0 w 72"/>
              <a:gd name="T1" fmla="*/ 2147483647 h 77"/>
              <a:gd name="T2" fmla="*/ 2147483647 w 72"/>
              <a:gd name="T3" fmla="*/ 0 h 77"/>
              <a:gd name="T4" fmla="*/ 2147483647 w 72"/>
              <a:gd name="T5" fmla="*/ 2147483647 h 77"/>
              <a:gd name="T6" fmla="*/ 2147483647 w 72"/>
              <a:gd name="T7" fmla="*/ 2147483647 h 77"/>
              <a:gd name="T8" fmla="*/ 0 w 72"/>
              <a:gd name="T9" fmla="*/ 2147483647 h 77"/>
              <a:gd name="T10" fmla="*/ 0 60000 65536"/>
              <a:gd name="T11" fmla="*/ 0 60000 65536"/>
              <a:gd name="T12" fmla="*/ 0 60000 65536"/>
              <a:gd name="T13" fmla="*/ 0 60000 65536"/>
              <a:gd name="T14" fmla="*/ 0 60000 65536"/>
              <a:gd name="T15" fmla="*/ 0 w 72"/>
              <a:gd name="T16" fmla="*/ 0 h 77"/>
              <a:gd name="T17" fmla="*/ 72 w 72"/>
              <a:gd name="T18" fmla="*/ 77 h 77"/>
            </a:gdLst>
            <a:ahLst/>
            <a:cxnLst>
              <a:cxn ang="T10">
                <a:pos x="T0" y="T1"/>
              </a:cxn>
              <a:cxn ang="T11">
                <a:pos x="T2" y="T3"/>
              </a:cxn>
              <a:cxn ang="T12">
                <a:pos x="T4" y="T5"/>
              </a:cxn>
              <a:cxn ang="T13">
                <a:pos x="T6" y="T7"/>
              </a:cxn>
              <a:cxn ang="T14">
                <a:pos x="T8" y="T9"/>
              </a:cxn>
            </a:cxnLst>
            <a:rect l="T15" t="T16" r="T17" b="T18"/>
            <a:pathLst>
              <a:path w="72" h="77">
                <a:moveTo>
                  <a:pt x="0" y="35"/>
                </a:moveTo>
                <a:lnTo>
                  <a:pt x="32" y="0"/>
                </a:lnTo>
                <a:lnTo>
                  <a:pt x="72" y="35"/>
                </a:lnTo>
                <a:lnTo>
                  <a:pt x="32" y="77"/>
                </a:lnTo>
                <a:lnTo>
                  <a:pt x="0" y="35"/>
                </a:lnTo>
                <a:close/>
              </a:path>
            </a:pathLst>
          </a:custGeom>
          <a:solidFill>
            <a:srgbClr val="40FFFF"/>
          </a:solidFill>
          <a:ln w="12700">
            <a:solidFill>
              <a:srgbClr val="40FFFF"/>
            </a:solidFill>
            <a:round/>
            <a:headEnd/>
            <a:tailEnd/>
          </a:ln>
        </p:spPr>
        <p:txBody>
          <a:bodyPr/>
          <a:lstStyle/>
          <a:p>
            <a:endParaRPr lang="en-US"/>
          </a:p>
        </p:txBody>
      </p:sp>
      <p:sp>
        <p:nvSpPr>
          <p:cNvPr id="23705" name="Freeform 155"/>
          <p:cNvSpPr>
            <a:spLocks noChangeAspect="1"/>
          </p:cNvSpPr>
          <p:nvPr/>
        </p:nvSpPr>
        <p:spPr bwMode="auto">
          <a:xfrm>
            <a:off x="5373688" y="2819400"/>
            <a:ext cx="115887" cy="112713"/>
          </a:xfrm>
          <a:custGeom>
            <a:avLst/>
            <a:gdLst>
              <a:gd name="T0" fmla="*/ 0 w 73"/>
              <a:gd name="T1" fmla="*/ 2147483647 h 77"/>
              <a:gd name="T2" fmla="*/ 2147483647 w 73"/>
              <a:gd name="T3" fmla="*/ 0 h 77"/>
              <a:gd name="T4" fmla="*/ 2147483647 w 73"/>
              <a:gd name="T5" fmla="*/ 2147483647 h 77"/>
              <a:gd name="T6" fmla="*/ 2147483647 w 73"/>
              <a:gd name="T7" fmla="*/ 2147483647 h 77"/>
              <a:gd name="T8" fmla="*/ 0 w 73"/>
              <a:gd name="T9" fmla="*/ 2147483647 h 77"/>
              <a:gd name="T10" fmla="*/ 0 60000 65536"/>
              <a:gd name="T11" fmla="*/ 0 60000 65536"/>
              <a:gd name="T12" fmla="*/ 0 60000 65536"/>
              <a:gd name="T13" fmla="*/ 0 60000 65536"/>
              <a:gd name="T14" fmla="*/ 0 60000 65536"/>
              <a:gd name="T15" fmla="*/ 0 w 73"/>
              <a:gd name="T16" fmla="*/ 0 h 77"/>
              <a:gd name="T17" fmla="*/ 73 w 73"/>
              <a:gd name="T18" fmla="*/ 77 h 77"/>
            </a:gdLst>
            <a:ahLst/>
            <a:cxnLst>
              <a:cxn ang="T10">
                <a:pos x="T0" y="T1"/>
              </a:cxn>
              <a:cxn ang="T11">
                <a:pos x="T2" y="T3"/>
              </a:cxn>
              <a:cxn ang="T12">
                <a:pos x="T4" y="T5"/>
              </a:cxn>
              <a:cxn ang="T13">
                <a:pos x="T6" y="T7"/>
              </a:cxn>
              <a:cxn ang="T14">
                <a:pos x="T8" y="T9"/>
              </a:cxn>
            </a:cxnLst>
            <a:rect l="T15" t="T16" r="T17" b="T18"/>
            <a:pathLst>
              <a:path w="73" h="77">
                <a:moveTo>
                  <a:pt x="0" y="34"/>
                </a:moveTo>
                <a:lnTo>
                  <a:pt x="41" y="0"/>
                </a:lnTo>
                <a:lnTo>
                  <a:pt x="73" y="34"/>
                </a:lnTo>
                <a:lnTo>
                  <a:pt x="41" y="77"/>
                </a:lnTo>
                <a:lnTo>
                  <a:pt x="0" y="34"/>
                </a:lnTo>
                <a:close/>
              </a:path>
            </a:pathLst>
          </a:custGeom>
          <a:solidFill>
            <a:srgbClr val="40FFFF"/>
          </a:solidFill>
          <a:ln w="12700">
            <a:solidFill>
              <a:srgbClr val="40FFFF"/>
            </a:solidFill>
            <a:round/>
            <a:headEnd/>
            <a:tailEnd/>
          </a:ln>
        </p:spPr>
        <p:txBody>
          <a:bodyPr/>
          <a:lstStyle/>
          <a:p>
            <a:endParaRPr lang="en-US"/>
          </a:p>
        </p:txBody>
      </p:sp>
      <p:sp>
        <p:nvSpPr>
          <p:cNvPr id="23706" name="Freeform 156"/>
          <p:cNvSpPr>
            <a:spLocks noChangeAspect="1"/>
          </p:cNvSpPr>
          <p:nvPr/>
        </p:nvSpPr>
        <p:spPr bwMode="auto">
          <a:xfrm>
            <a:off x="4979988" y="3113088"/>
            <a:ext cx="112712" cy="112712"/>
          </a:xfrm>
          <a:custGeom>
            <a:avLst/>
            <a:gdLst>
              <a:gd name="T0" fmla="*/ 0 w 72"/>
              <a:gd name="T1" fmla="*/ 2147483647 h 77"/>
              <a:gd name="T2" fmla="*/ 2147483647 w 72"/>
              <a:gd name="T3" fmla="*/ 0 h 77"/>
              <a:gd name="T4" fmla="*/ 2147483647 w 72"/>
              <a:gd name="T5" fmla="*/ 2147483647 h 77"/>
              <a:gd name="T6" fmla="*/ 2147483647 w 72"/>
              <a:gd name="T7" fmla="*/ 2147483647 h 77"/>
              <a:gd name="T8" fmla="*/ 0 w 72"/>
              <a:gd name="T9" fmla="*/ 2147483647 h 77"/>
              <a:gd name="T10" fmla="*/ 0 60000 65536"/>
              <a:gd name="T11" fmla="*/ 0 60000 65536"/>
              <a:gd name="T12" fmla="*/ 0 60000 65536"/>
              <a:gd name="T13" fmla="*/ 0 60000 65536"/>
              <a:gd name="T14" fmla="*/ 0 60000 65536"/>
              <a:gd name="T15" fmla="*/ 0 w 72"/>
              <a:gd name="T16" fmla="*/ 0 h 77"/>
              <a:gd name="T17" fmla="*/ 72 w 72"/>
              <a:gd name="T18" fmla="*/ 77 h 77"/>
            </a:gdLst>
            <a:ahLst/>
            <a:cxnLst>
              <a:cxn ang="T10">
                <a:pos x="T0" y="T1"/>
              </a:cxn>
              <a:cxn ang="T11">
                <a:pos x="T2" y="T3"/>
              </a:cxn>
              <a:cxn ang="T12">
                <a:pos x="T4" y="T5"/>
              </a:cxn>
              <a:cxn ang="T13">
                <a:pos x="T6" y="T7"/>
              </a:cxn>
              <a:cxn ang="T14">
                <a:pos x="T8" y="T9"/>
              </a:cxn>
            </a:cxnLst>
            <a:rect l="T15" t="T16" r="T17" b="T18"/>
            <a:pathLst>
              <a:path w="72" h="77">
                <a:moveTo>
                  <a:pt x="0" y="43"/>
                </a:moveTo>
                <a:lnTo>
                  <a:pt x="32" y="0"/>
                </a:lnTo>
                <a:lnTo>
                  <a:pt x="72" y="43"/>
                </a:lnTo>
                <a:lnTo>
                  <a:pt x="32" y="77"/>
                </a:lnTo>
                <a:lnTo>
                  <a:pt x="0" y="43"/>
                </a:lnTo>
                <a:close/>
              </a:path>
            </a:pathLst>
          </a:custGeom>
          <a:solidFill>
            <a:srgbClr val="40FFFF"/>
          </a:solidFill>
          <a:ln w="12700">
            <a:solidFill>
              <a:srgbClr val="40FFFF"/>
            </a:solidFill>
            <a:round/>
            <a:headEnd/>
            <a:tailEnd/>
          </a:ln>
        </p:spPr>
        <p:txBody>
          <a:bodyPr/>
          <a:lstStyle/>
          <a:p>
            <a:endParaRPr lang="en-US"/>
          </a:p>
        </p:txBody>
      </p:sp>
      <p:sp>
        <p:nvSpPr>
          <p:cNvPr id="23707" name="Rectangle 157"/>
          <p:cNvSpPr>
            <a:spLocks noChangeAspect="1" noChangeArrowheads="1"/>
          </p:cNvSpPr>
          <p:nvPr/>
        </p:nvSpPr>
        <p:spPr bwMode="auto">
          <a:xfrm>
            <a:off x="7934325" y="4633913"/>
            <a:ext cx="117020" cy="276999"/>
          </a:xfrm>
          <a:prstGeom prst="rect">
            <a:avLst/>
          </a:prstGeom>
          <a:noFill/>
          <a:ln w="9525">
            <a:noFill/>
            <a:miter lim="800000"/>
            <a:headEnd/>
            <a:tailEnd/>
          </a:ln>
        </p:spPr>
        <p:txBody>
          <a:bodyPr wrap="none" lIns="0" tIns="0" rIns="0" bIns="0">
            <a:spAutoFit/>
          </a:bodyPr>
          <a:lstStyle/>
          <a:p>
            <a:pPr eaLnBrk="0" hangingPunct="0"/>
            <a:r>
              <a:rPr lang="en-GB" dirty="0"/>
              <a:t>0</a:t>
            </a:r>
            <a:endParaRPr lang="en-GB" b="1" dirty="0"/>
          </a:p>
        </p:txBody>
      </p:sp>
      <p:sp>
        <p:nvSpPr>
          <p:cNvPr id="23708" name="Rectangle 158"/>
          <p:cNvSpPr>
            <a:spLocks noChangeAspect="1" noChangeArrowheads="1"/>
          </p:cNvSpPr>
          <p:nvPr/>
        </p:nvSpPr>
        <p:spPr bwMode="auto">
          <a:xfrm>
            <a:off x="7934325" y="3992563"/>
            <a:ext cx="234038" cy="276999"/>
          </a:xfrm>
          <a:prstGeom prst="rect">
            <a:avLst/>
          </a:prstGeom>
          <a:noFill/>
          <a:ln w="9525">
            <a:noFill/>
            <a:miter lim="800000"/>
            <a:headEnd/>
            <a:tailEnd/>
          </a:ln>
        </p:spPr>
        <p:txBody>
          <a:bodyPr wrap="none" lIns="0" tIns="0" rIns="0" bIns="0">
            <a:spAutoFit/>
          </a:bodyPr>
          <a:lstStyle/>
          <a:p>
            <a:pPr eaLnBrk="0" hangingPunct="0"/>
            <a:r>
              <a:rPr lang="en-GB" dirty="0"/>
              <a:t>20</a:t>
            </a:r>
            <a:endParaRPr lang="en-GB" b="1" dirty="0"/>
          </a:p>
        </p:txBody>
      </p:sp>
      <p:sp>
        <p:nvSpPr>
          <p:cNvPr id="23709" name="Rectangle 159"/>
          <p:cNvSpPr>
            <a:spLocks noChangeAspect="1" noChangeArrowheads="1"/>
          </p:cNvSpPr>
          <p:nvPr/>
        </p:nvSpPr>
        <p:spPr bwMode="auto">
          <a:xfrm>
            <a:off x="7934325" y="3376613"/>
            <a:ext cx="234038" cy="276999"/>
          </a:xfrm>
          <a:prstGeom prst="rect">
            <a:avLst/>
          </a:prstGeom>
          <a:noFill/>
          <a:ln w="9525">
            <a:noFill/>
            <a:miter lim="800000"/>
            <a:headEnd/>
            <a:tailEnd/>
          </a:ln>
        </p:spPr>
        <p:txBody>
          <a:bodyPr wrap="none" lIns="0" tIns="0" rIns="0" bIns="0">
            <a:spAutoFit/>
          </a:bodyPr>
          <a:lstStyle/>
          <a:p>
            <a:pPr eaLnBrk="0" hangingPunct="0"/>
            <a:r>
              <a:rPr lang="en-GB" dirty="0"/>
              <a:t>40</a:t>
            </a:r>
            <a:endParaRPr lang="en-GB" b="1" dirty="0"/>
          </a:p>
        </p:txBody>
      </p:sp>
      <p:sp>
        <p:nvSpPr>
          <p:cNvPr id="23710" name="Rectangle 160"/>
          <p:cNvSpPr>
            <a:spLocks noChangeAspect="1" noChangeArrowheads="1"/>
          </p:cNvSpPr>
          <p:nvPr/>
        </p:nvSpPr>
        <p:spPr bwMode="auto">
          <a:xfrm>
            <a:off x="7934325" y="2736850"/>
            <a:ext cx="234038" cy="276999"/>
          </a:xfrm>
          <a:prstGeom prst="rect">
            <a:avLst/>
          </a:prstGeom>
          <a:noFill/>
          <a:ln w="9525">
            <a:noFill/>
            <a:miter lim="800000"/>
            <a:headEnd/>
            <a:tailEnd/>
          </a:ln>
        </p:spPr>
        <p:txBody>
          <a:bodyPr wrap="none" lIns="0" tIns="0" rIns="0" bIns="0">
            <a:spAutoFit/>
          </a:bodyPr>
          <a:lstStyle/>
          <a:p>
            <a:pPr eaLnBrk="0" hangingPunct="0"/>
            <a:r>
              <a:rPr lang="en-GB" dirty="0"/>
              <a:t>60</a:t>
            </a:r>
            <a:endParaRPr lang="en-GB" b="1" dirty="0"/>
          </a:p>
        </p:txBody>
      </p:sp>
      <p:sp>
        <p:nvSpPr>
          <p:cNvPr id="23711" name="Rectangle 161"/>
          <p:cNvSpPr>
            <a:spLocks noChangeAspect="1" noChangeArrowheads="1"/>
          </p:cNvSpPr>
          <p:nvPr/>
        </p:nvSpPr>
        <p:spPr bwMode="auto">
          <a:xfrm>
            <a:off x="7934325" y="2106613"/>
            <a:ext cx="234038" cy="276999"/>
          </a:xfrm>
          <a:prstGeom prst="rect">
            <a:avLst/>
          </a:prstGeom>
          <a:noFill/>
          <a:ln w="9525">
            <a:noFill/>
            <a:miter lim="800000"/>
            <a:headEnd/>
            <a:tailEnd/>
          </a:ln>
        </p:spPr>
        <p:txBody>
          <a:bodyPr wrap="none" lIns="0" tIns="0" rIns="0" bIns="0">
            <a:spAutoFit/>
          </a:bodyPr>
          <a:lstStyle/>
          <a:p>
            <a:pPr eaLnBrk="0" hangingPunct="0"/>
            <a:r>
              <a:rPr lang="en-GB" dirty="0"/>
              <a:t>80</a:t>
            </a:r>
            <a:endParaRPr lang="en-GB" b="1" dirty="0"/>
          </a:p>
        </p:txBody>
      </p:sp>
      <p:sp>
        <p:nvSpPr>
          <p:cNvPr id="23712" name="Rectangle 162"/>
          <p:cNvSpPr>
            <a:spLocks noChangeAspect="1" noChangeArrowheads="1"/>
          </p:cNvSpPr>
          <p:nvPr/>
        </p:nvSpPr>
        <p:spPr bwMode="auto">
          <a:xfrm>
            <a:off x="7935913" y="1479550"/>
            <a:ext cx="351058" cy="276999"/>
          </a:xfrm>
          <a:prstGeom prst="rect">
            <a:avLst/>
          </a:prstGeom>
          <a:noFill/>
          <a:ln w="9525">
            <a:noFill/>
            <a:miter lim="800000"/>
            <a:headEnd/>
            <a:tailEnd/>
          </a:ln>
        </p:spPr>
        <p:txBody>
          <a:bodyPr wrap="none" lIns="0" tIns="0" rIns="0" bIns="0">
            <a:spAutoFit/>
          </a:bodyPr>
          <a:lstStyle/>
          <a:p>
            <a:pPr eaLnBrk="0" hangingPunct="0"/>
            <a:r>
              <a:rPr lang="en-GB" dirty="0"/>
              <a:t>100</a:t>
            </a:r>
            <a:endParaRPr lang="en-GB" b="1" dirty="0"/>
          </a:p>
        </p:txBody>
      </p:sp>
      <p:sp>
        <p:nvSpPr>
          <p:cNvPr id="23713" name="Rectangle 163"/>
          <p:cNvSpPr>
            <a:spLocks noChangeAspect="1" noChangeArrowheads="1"/>
          </p:cNvSpPr>
          <p:nvPr/>
        </p:nvSpPr>
        <p:spPr bwMode="auto">
          <a:xfrm>
            <a:off x="4929188" y="4857750"/>
            <a:ext cx="117020" cy="276999"/>
          </a:xfrm>
          <a:prstGeom prst="rect">
            <a:avLst/>
          </a:prstGeom>
          <a:noFill/>
          <a:ln w="9525">
            <a:noFill/>
            <a:miter lim="800000"/>
            <a:headEnd/>
            <a:tailEnd/>
          </a:ln>
        </p:spPr>
        <p:txBody>
          <a:bodyPr wrap="none" lIns="0" tIns="0" rIns="0" bIns="0">
            <a:spAutoFit/>
          </a:bodyPr>
          <a:lstStyle/>
          <a:p>
            <a:pPr eaLnBrk="0" hangingPunct="0"/>
            <a:r>
              <a:rPr lang="en-GB" dirty="0"/>
              <a:t>0</a:t>
            </a:r>
            <a:endParaRPr lang="en-GB" b="1" dirty="0"/>
          </a:p>
        </p:txBody>
      </p:sp>
      <p:sp>
        <p:nvSpPr>
          <p:cNvPr id="23714" name="Rectangle 164"/>
          <p:cNvSpPr>
            <a:spLocks noChangeAspect="1" noChangeArrowheads="1"/>
          </p:cNvSpPr>
          <p:nvPr/>
        </p:nvSpPr>
        <p:spPr bwMode="auto">
          <a:xfrm>
            <a:off x="5370513" y="4846638"/>
            <a:ext cx="117020" cy="276999"/>
          </a:xfrm>
          <a:prstGeom prst="rect">
            <a:avLst/>
          </a:prstGeom>
          <a:noFill/>
          <a:ln w="9525">
            <a:noFill/>
            <a:miter lim="800000"/>
            <a:headEnd/>
            <a:tailEnd/>
          </a:ln>
        </p:spPr>
        <p:txBody>
          <a:bodyPr wrap="none" lIns="0" tIns="0" rIns="0" bIns="0">
            <a:spAutoFit/>
          </a:bodyPr>
          <a:lstStyle/>
          <a:p>
            <a:pPr eaLnBrk="0" hangingPunct="0"/>
            <a:r>
              <a:rPr lang="en-GB" dirty="0"/>
              <a:t>1</a:t>
            </a:r>
            <a:endParaRPr lang="en-GB" b="1" dirty="0"/>
          </a:p>
        </p:txBody>
      </p:sp>
      <p:sp>
        <p:nvSpPr>
          <p:cNvPr id="23715" name="Rectangle 165"/>
          <p:cNvSpPr>
            <a:spLocks noChangeAspect="1" noChangeArrowheads="1"/>
          </p:cNvSpPr>
          <p:nvPr/>
        </p:nvSpPr>
        <p:spPr bwMode="auto">
          <a:xfrm>
            <a:off x="5767388" y="4846638"/>
            <a:ext cx="117020" cy="276999"/>
          </a:xfrm>
          <a:prstGeom prst="rect">
            <a:avLst/>
          </a:prstGeom>
          <a:noFill/>
          <a:ln w="9525">
            <a:noFill/>
            <a:miter lim="800000"/>
            <a:headEnd/>
            <a:tailEnd/>
          </a:ln>
        </p:spPr>
        <p:txBody>
          <a:bodyPr wrap="none" lIns="0" tIns="0" rIns="0" bIns="0">
            <a:spAutoFit/>
          </a:bodyPr>
          <a:lstStyle/>
          <a:p>
            <a:pPr eaLnBrk="0" hangingPunct="0"/>
            <a:r>
              <a:rPr lang="en-GB" dirty="0"/>
              <a:t>2</a:t>
            </a:r>
            <a:endParaRPr lang="en-GB" b="1" dirty="0"/>
          </a:p>
        </p:txBody>
      </p:sp>
      <p:sp>
        <p:nvSpPr>
          <p:cNvPr id="23716" name="Rectangle 166"/>
          <p:cNvSpPr>
            <a:spLocks noChangeAspect="1" noChangeArrowheads="1"/>
          </p:cNvSpPr>
          <p:nvPr/>
        </p:nvSpPr>
        <p:spPr bwMode="auto">
          <a:xfrm>
            <a:off x="6172200" y="4846638"/>
            <a:ext cx="117020" cy="276999"/>
          </a:xfrm>
          <a:prstGeom prst="rect">
            <a:avLst/>
          </a:prstGeom>
          <a:noFill/>
          <a:ln w="9525">
            <a:noFill/>
            <a:miter lim="800000"/>
            <a:headEnd/>
            <a:tailEnd/>
          </a:ln>
        </p:spPr>
        <p:txBody>
          <a:bodyPr wrap="none" lIns="0" tIns="0" rIns="0" bIns="0">
            <a:spAutoFit/>
          </a:bodyPr>
          <a:lstStyle/>
          <a:p>
            <a:pPr eaLnBrk="0" hangingPunct="0"/>
            <a:r>
              <a:rPr lang="en-GB" dirty="0"/>
              <a:t>3</a:t>
            </a:r>
            <a:endParaRPr lang="en-GB" b="1" dirty="0"/>
          </a:p>
        </p:txBody>
      </p:sp>
      <p:sp>
        <p:nvSpPr>
          <p:cNvPr id="23717" name="Rectangle 167"/>
          <p:cNvSpPr>
            <a:spLocks noChangeAspect="1" noChangeArrowheads="1"/>
          </p:cNvSpPr>
          <p:nvPr/>
        </p:nvSpPr>
        <p:spPr bwMode="auto">
          <a:xfrm>
            <a:off x="6564313" y="4846638"/>
            <a:ext cx="117020" cy="276999"/>
          </a:xfrm>
          <a:prstGeom prst="rect">
            <a:avLst/>
          </a:prstGeom>
          <a:noFill/>
          <a:ln w="9525">
            <a:noFill/>
            <a:miter lim="800000"/>
            <a:headEnd/>
            <a:tailEnd/>
          </a:ln>
        </p:spPr>
        <p:txBody>
          <a:bodyPr wrap="none" lIns="0" tIns="0" rIns="0" bIns="0">
            <a:spAutoFit/>
          </a:bodyPr>
          <a:lstStyle/>
          <a:p>
            <a:pPr eaLnBrk="0" hangingPunct="0"/>
            <a:r>
              <a:rPr lang="en-GB" dirty="0"/>
              <a:t>4</a:t>
            </a:r>
            <a:endParaRPr lang="en-GB" b="1" dirty="0"/>
          </a:p>
        </p:txBody>
      </p:sp>
      <p:sp>
        <p:nvSpPr>
          <p:cNvPr id="23718" name="Rectangle 168"/>
          <p:cNvSpPr>
            <a:spLocks noChangeAspect="1" noChangeArrowheads="1"/>
          </p:cNvSpPr>
          <p:nvPr/>
        </p:nvSpPr>
        <p:spPr bwMode="auto">
          <a:xfrm>
            <a:off x="6973888" y="4846638"/>
            <a:ext cx="117020" cy="276999"/>
          </a:xfrm>
          <a:prstGeom prst="rect">
            <a:avLst/>
          </a:prstGeom>
          <a:noFill/>
          <a:ln w="9525">
            <a:noFill/>
            <a:miter lim="800000"/>
            <a:headEnd/>
            <a:tailEnd/>
          </a:ln>
        </p:spPr>
        <p:txBody>
          <a:bodyPr wrap="none" lIns="0" tIns="0" rIns="0" bIns="0">
            <a:spAutoFit/>
          </a:bodyPr>
          <a:lstStyle/>
          <a:p>
            <a:pPr eaLnBrk="0" hangingPunct="0"/>
            <a:r>
              <a:rPr lang="en-GB" dirty="0"/>
              <a:t>5</a:t>
            </a:r>
            <a:endParaRPr lang="en-GB" b="1" dirty="0"/>
          </a:p>
        </p:txBody>
      </p:sp>
      <p:sp>
        <p:nvSpPr>
          <p:cNvPr id="23719" name="Rectangle 169"/>
          <p:cNvSpPr>
            <a:spLocks noChangeAspect="1" noChangeArrowheads="1"/>
          </p:cNvSpPr>
          <p:nvPr/>
        </p:nvSpPr>
        <p:spPr bwMode="auto">
          <a:xfrm>
            <a:off x="7366000" y="4846638"/>
            <a:ext cx="117020" cy="276999"/>
          </a:xfrm>
          <a:prstGeom prst="rect">
            <a:avLst/>
          </a:prstGeom>
          <a:noFill/>
          <a:ln w="9525">
            <a:noFill/>
            <a:miter lim="800000"/>
            <a:headEnd/>
            <a:tailEnd/>
          </a:ln>
        </p:spPr>
        <p:txBody>
          <a:bodyPr wrap="none" lIns="0" tIns="0" rIns="0" bIns="0">
            <a:spAutoFit/>
          </a:bodyPr>
          <a:lstStyle/>
          <a:p>
            <a:pPr eaLnBrk="0" hangingPunct="0"/>
            <a:r>
              <a:rPr lang="en-GB" dirty="0"/>
              <a:t>6</a:t>
            </a:r>
            <a:endParaRPr lang="en-GB" b="1" dirty="0"/>
          </a:p>
        </p:txBody>
      </p:sp>
      <p:sp>
        <p:nvSpPr>
          <p:cNvPr id="23720" name="Rectangle 170"/>
          <p:cNvSpPr>
            <a:spLocks noChangeAspect="1" noChangeArrowheads="1"/>
          </p:cNvSpPr>
          <p:nvPr/>
        </p:nvSpPr>
        <p:spPr bwMode="auto">
          <a:xfrm>
            <a:off x="7772400" y="4846638"/>
            <a:ext cx="117020" cy="276999"/>
          </a:xfrm>
          <a:prstGeom prst="rect">
            <a:avLst/>
          </a:prstGeom>
          <a:noFill/>
          <a:ln w="9525">
            <a:noFill/>
            <a:miter lim="800000"/>
            <a:headEnd/>
            <a:tailEnd/>
          </a:ln>
        </p:spPr>
        <p:txBody>
          <a:bodyPr wrap="none" lIns="0" tIns="0" rIns="0" bIns="0">
            <a:spAutoFit/>
          </a:bodyPr>
          <a:lstStyle/>
          <a:p>
            <a:pPr eaLnBrk="0" hangingPunct="0"/>
            <a:r>
              <a:rPr lang="en-GB" dirty="0"/>
              <a:t>7</a:t>
            </a:r>
            <a:endParaRPr lang="en-GB" b="1" dirty="0"/>
          </a:p>
        </p:txBody>
      </p:sp>
      <p:sp>
        <p:nvSpPr>
          <p:cNvPr id="23721" name="Rectangle 171"/>
          <p:cNvSpPr>
            <a:spLocks noChangeArrowheads="1"/>
          </p:cNvSpPr>
          <p:nvPr/>
        </p:nvSpPr>
        <p:spPr bwMode="auto">
          <a:xfrm rot="-5400000">
            <a:off x="7505700" y="2995613"/>
            <a:ext cx="1979613" cy="274637"/>
          </a:xfrm>
          <a:prstGeom prst="rect">
            <a:avLst/>
          </a:prstGeom>
          <a:noFill/>
          <a:ln w="9525">
            <a:noFill/>
            <a:miter lim="800000"/>
            <a:headEnd/>
            <a:tailEnd/>
          </a:ln>
        </p:spPr>
        <p:txBody>
          <a:bodyPr wrap="none" lIns="0" tIns="0" rIns="0" bIns="0">
            <a:spAutoFit/>
          </a:bodyPr>
          <a:lstStyle/>
          <a:p>
            <a:pPr eaLnBrk="0" hangingPunct="0"/>
            <a:r>
              <a:rPr lang="en-GB" b="1">
                <a:sym typeface="Symbol" pitchFamily="18" charset="2"/>
              </a:rPr>
              <a:t></a:t>
            </a:r>
            <a:r>
              <a:rPr lang="en-GB" b="1"/>
              <a:t>-Cell Function, %</a:t>
            </a:r>
          </a:p>
        </p:txBody>
      </p:sp>
      <p:sp>
        <p:nvSpPr>
          <p:cNvPr id="23722" name="Rectangle 172"/>
          <p:cNvSpPr>
            <a:spLocks noChangeArrowheads="1"/>
          </p:cNvSpPr>
          <p:nvPr/>
        </p:nvSpPr>
        <p:spPr bwMode="auto">
          <a:xfrm>
            <a:off x="3087688" y="5141913"/>
            <a:ext cx="2959100" cy="274637"/>
          </a:xfrm>
          <a:prstGeom prst="rect">
            <a:avLst/>
          </a:prstGeom>
          <a:noFill/>
          <a:ln w="9525">
            <a:noFill/>
            <a:miter lim="800000"/>
            <a:headEnd/>
            <a:tailEnd/>
          </a:ln>
        </p:spPr>
        <p:txBody>
          <a:bodyPr wrap="none" lIns="0" tIns="0" rIns="0" bIns="0">
            <a:spAutoFit/>
          </a:bodyPr>
          <a:lstStyle/>
          <a:p>
            <a:pPr eaLnBrk="0" hangingPunct="0"/>
            <a:r>
              <a:rPr lang="en-GB" b="1"/>
              <a:t>Years From Randomization</a:t>
            </a:r>
            <a:endParaRPr lang="en-GB"/>
          </a:p>
        </p:txBody>
      </p:sp>
      <p:sp>
        <p:nvSpPr>
          <p:cNvPr id="23723" name="Rectangle 173"/>
          <p:cNvSpPr>
            <a:spLocks noChangeArrowheads="1"/>
          </p:cNvSpPr>
          <p:nvPr/>
        </p:nvSpPr>
        <p:spPr bwMode="auto">
          <a:xfrm>
            <a:off x="1924050" y="1479550"/>
            <a:ext cx="1796261" cy="276999"/>
          </a:xfrm>
          <a:prstGeom prst="rect">
            <a:avLst/>
          </a:prstGeom>
          <a:noFill/>
          <a:ln w="9525">
            <a:noFill/>
            <a:miter lim="800000"/>
            <a:headEnd/>
            <a:tailEnd/>
          </a:ln>
        </p:spPr>
        <p:txBody>
          <a:bodyPr wrap="none" lIns="0" tIns="0" rIns="0" bIns="0">
            <a:spAutoFit/>
          </a:bodyPr>
          <a:lstStyle/>
          <a:p>
            <a:pPr eaLnBrk="0" hangingPunct="0"/>
            <a:r>
              <a:rPr lang="en-GB" b="1" dirty="0" err="1"/>
              <a:t>Nonobese</a:t>
            </a:r>
            <a:r>
              <a:rPr lang="en-GB" b="1" dirty="0"/>
              <a:t> Patients</a:t>
            </a:r>
          </a:p>
        </p:txBody>
      </p:sp>
      <p:sp>
        <p:nvSpPr>
          <p:cNvPr id="23724" name="Rectangle 174"/>
          <p:cNvSpPr>
            <a:spLocks noChangeArrowheads="1"/>
          </p:cNvSpPr>
          <p:nvPr/>
        </p:nvSpPr>
        <p:spPr bwMode="auto">
          <a:xfrm>
            <a:off x="5530850" y="1479550"/>
            <a:ext cx="1429174" cy="276999"/>
          </a:xfrm>
          <a:prstGeom prst="rect">
            <a:avLst/>
          </a:prstGeom>
          <a:noFill/>
          <a:ln w="9525">
            <a:noFill/>
            <a:miter lim="800000"/>
            <a:headEnd/>
            <a:tailEnd/>
          </a:ln>
        </p:spPr>
        <p:txBody>
          <a:bodyPr wrap="none" lIns="0" tIns="0" rIns="0" bIns="0">
            <a:spAutoFit/>
          </a:bodyPr>
          <a:lstStyle/>
          <a:p>
            <a:pPr eaLnBrk="0" hangingPunct="0"/>
            <a:r>
              <a:rPr lang="en-GB" b="1" dirty="0"/>
              <a:t>Obese Patients</a:t>
            </a:r>
          </a:p>
        </p:txBody>
      </p:sp>
      <p:sp>
        <p:nvSpPr>
          <p:cNvPr id="23725" name="Rectangle 176"/>
          <p:cNvSpPr>
            <a:spLocks noGrp="1" noChangeArrowheads="1"/>
          </p:cNvSpPr>
          <p:nvPr>
            <p:ph type="title" idx="4294967295"/>
          </p:nvPr>
        </p:nvSpPr>
        <p:spPr>
          <a:xfrm>
            <a:off x="-214313" y="285750"/>
            <a:ext cx="9144001" cy="1143000"/>
          </a:xfrm>
          <a:noFill/>
        </p:spPr>
        <p:txBody>
          <a:bodyPr lIns="0" tIns="0" rIns="0" bIns="0" anchor="t"/>
          <a:lstStyle/>
          <a:p>
            <a:pPr eaLnBrk="1" hangingPunct="1">
              <a:lnSpc>
                <a:spcPct val="95000"/>
              </a:lnSpc>
            </a:pPr>
            <a:r>
              <a:rPr lang="en-GB" sz="2400" dirty="0" smtClean="0">
                <a:solidFill>
                  <a:schemeClr val="tx1"/>
                </a:solidFill>
                <a:effectLst/>
              </a:rPr>
              <a:t>        </a:t>
            </a:r>
            <a:r>
              <a:rPr lang="en-GB" sz="2800" b="1" dirty="0" smtClean="0">
                <a:solidFill>
                  <a:srgbClr val="002060"/>
                </a:solidFill>
                <a:effectLst/>
              </a:rPr>
              <a:t>Progressive Loss of </a:t>
            </a:r>
            <a:r>
              <a:rPr lang="en-GB" sz="2800" b="1" dirty="0" smtClean="0">
                <a:solidFill>
                  <a:srgbClr val="002060"/>
                </a:solidFill>
                <a:effectLst/>
                <a:sym typeface="Symbol" pitchFamily="18" charset="2"/>
              </a:rPr>
              <a:t></a:t>
            </a:r>
            <a:r>
              <a:rPr lang="en-GB" sz="2800" b="1" dirty="0" smtClean="0">
                <a:solidFill>
                  <a:srgbClr val="002060"/>
                </a:solidFill>
                <a:effectLst/>
              </a:rPr>
              <a:t>-Cell  Function in T2DM: UKPDS</a:t>
            </a:r>
            <a:endParaRPr lang="en-GB" sz="3200" b="1" dirty="0" smtClean="0">
              <a:solidFill>
                <a:srgbClr val="002060"/>
              </a:solidFill>
              <a:effectLst/>
            </a:endParaRPr>
          </a:p>
        </p:txBody>
      </p:sp>
      <p:cxnSp>
        <p:nvCxnSpPr>
          <p:cNvPr id="175" name="Straight Connector 174"/>
          <p:cNvCxnSpPr>
            <a:stCxn id="23584" idx="1"/>
            <a:endCxn id="23595" idx="0"/>
          </p:cNvCxnSpPr>
          <p:nvPr/>
        </p:nvCxnSpPr>
        <p:spPr>
          <a:xfrm rot="16200000" flipH="1">
            <a:off x="-314325" y="3208337"/>
            <a:ext cx="31527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23595" idx="0"/>
          </p:cNvCxnSpPr>
          <p:nvPr/>
        </p:nvCxnSpPr>
        <p:spPr>
          <a:xfrm rot="16200000" flipH="1">
            <a:off x="2870994" y="3175793"/>
            <a:ext cx="15875" cy="3233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23667" idx="0"/>
            <a:endCxn id="23667" idx="1"/>
          </p:cNvCxnSpPr>
          <p:nvPr/>
        </p:nvCxnSpPr>
        <p:spPr>
          <a:xfrm rot="16200000" flipH="1">
            <a:off x="6235700" y="3186113"/>
            <a:ext cx="1588" cy="3198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23667" idx="0"/>
          </p:cNvCxnSpPr>
          <p:nvPr/>
        </p:nvCxnSpPr>
        <p:spPr>
          <a:xfrm rot="5400000" flipH="1" flipV="1">
            <a:off x="3050381" y="3186907"/>
            <a:ext cx="3184525" cy="11112"/>
          </a:xfrm>
          <a:prstGeom prst="line">
            <a:avLst/>
          </a:prstGeom>
        </p:spPr>
        <p:style>
          <a:lnRef idx="1">
            <a:schemeClr val="accent1"/>
          </a:lnRef>
          <a:fillRef idx="0">
            <a:schemeClr val="accent1"/>
          </a:fillRef>
          <a:effectRef idx="0">
            <a:schemeClr val="accent1"/>
          </a:effectRef>
          <a:fontRef idx="minor">
            <a:schemeClr val="tx1"/>
          </a:fontRef>
        </p:style>
      </p:cxnSp>
      <p:sp>
        <p:nvSpPr>
          <p:cNvPr id="182" name="Minus 181"/>
          <p:cNvSpPr/>
          <p:nvPr/>
        </p:nvSpPr>
        <p:spPr>
          <a:xfrm>
            <a:off x="-1066800" y="533400"/>
            <a:ext cx="7848600" cy="9144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83" name="Straight Connector 182"/>
          <p:cNvCxnSpPr/>
          <p:nvPr/>
        </p:nvCxnSpPr>
        <p:spPr>
          <a:xfrm rot="5400000" flipH="1" flipV="1">
            <a:off x="6261894" y="3186907"/>
            <a:ext cx="3184525" cy="1111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p:spPr>
        <p:txBody>
          <a:bodyPr/>
          <a:lstStyle/>
          <a:p>
            <a:fld id="{18B721B0-F5F2-4C39-9EE8-1E5227D0092B}" type="slidenum">
              <a:rPr lang="en-GB" smtClean="0">
                <a:latin typeface="Arial" pitchFamily="34" charset="0"/>
              </a:rPr>
              <a:pPr/>
              <a:t>11</a:t>
            </a:fld>
            <a:endParaRPr lang="en-GB" smtClean="0">
              <a:latin typeface="Arial" pitchFamily="34" charset="0"/>
            </a:endParaRPr>
          </a:p>
        </p:txBody>
      </p:sp>
      <p:pic>
        <p:nvPicPr>
          <p:cNvPr id="21507" name="Picture 4"/>
          <p:cNvPicPr>
            <a:picLocks noGrp="1" noChangeAspect="1" noChangeArrowheads="1"/>
          </p:cNvPicPr>
          <p:nvPr>
            <p:ph type="body" idx="1"/>
          </p:nvPr>
        </p:nvPicPr>
        <p:blipFill>
          <a:blip r:embed="rId2"/>
          <a:srcRect/>
          <a:stretch>
            <a:fillRect/>
          </a:stretch>
        </p:blipFill>
        <p:spPr>
          <a:xfrm>
            <a:off x="638434" y="1775883"/>
            <a:ext cx="7438766" cy="4209519"/>
          </a:xfrm>
          <a:noFill/>
        </p:spPr>
      </p:pic>
      <p:sp>
        <p:nvSpPr>
          <p:cNvPr id="4" name="Minus 3"/>
          <p:cNvSpPr/>
          <p:nvPr/>
        </p:nvSpPr>
        <p:spPr>
          <a:xfrm>
            <a:off x="-1066800" y="838200"/>
            <a:ext cx="7848600" cy="9144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4"/>
          <p:cNvSpPr/>
          <p:nvPr/>
        </p:nvSpPr>
        <p:spPr>
          <a:xfrm>
            <a:off x="304800" y="304800"/>
            <a:ext cx="5198026" cy="769441"/>
          </a:xfrm>
          <a:prstGeom prst="rect">
            <a:avLst/>
          </a:prstGeom>
        </p:spPr>
        <p:txBody>
          <a:bodyPr wrap="none">
            <a:spAutoFit/>
          </a:bodyPr>
          <a:lstStyle/>
          <a:p>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Type 2 DM treatment</a:t>
            </a:r>
            <a:endParaRPr lang="en-US" sz="4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img.medscape.com/article/775/144/775144-fig3.jpg"/>
          <p:cNvPicPr>
            <a:picLocks noChangeAspect="1" noChangeArrowheads="1"/>
          </p:cNvPicPr>
          <p:nvPr/>
        </p:nvPicPr>
        <p:blipFill>
          <a:blip r:embed="rId2"/>
          <a:srcRect/>
          <a:stretch>
            <a:fillRect/>
          </a:stretch>
        </p:blipFill>
        <p:spPr bwMode="auto">
          <a:xfrm>
            <a:off x="1143000" y="1634067"/>
            <a:ext cx="6902450" cy="5223933"/>
          </a:xfrm>
          <a:prstGeom prst="rect">
            <a:avLst/>
          </a:prstGeom>
          <a:noFill/>
          <a:ln w="9525">
            <a:noFill/>
            <a:miter lim="800000"/>
            <a:headEnd/>
            <a:tailEnd/>
          </a:ln>
        </p:spPr>
      </p:pic>
      <p:sp>
        <p:nvSpPr>
          <p:cNvPr id="55299" name="Rectangle 4"/>
          <p:cNvSpPr>
            <a:spLocks noChangeArrowheads="1"/>
          </p:cNvSpPr>
          <p:nvPr/>
        </p:nvSpPr>
        <p:spPr bwMode="auto">
          <a:xfrm>
            <a:off x="1295400" y="457200"/>
            <a:ext cx="6172200" cy="707886"/>
          </a:xfrm>
          <a:prstGeom prst="rect">
            <a:avLst/>
          </a:prstGeom>
          <a:noFill/>
          <a:ln w="9525">
            <a:noFill/>
            <a:miter lim="800000"/>
            <a:headEnd/>
            <a:tailEnd/>
          </a:ln>
        </p:spPr>
        <p:txBody>
          <a:bodyPr wrap="square">
            <a:spAutoFit/>
          </a:bodyPr>
          <a:lstStyle/>
          <a:p>
            <a:pPr algn="ctr"/>
            <a:r>
              <a:rPr lang="en-US" sz="2000" dirty="0"/>
              <a:t>Approach to hyperglycemia management: </a:t>
            </a:r>
          </a:p>
          <a:p>
            <a:pPr algn="ctr"/>
            <a:r>
              <a:rPr lang="en-US" sz="2000" dirty="0">
                <a:solidFill>
                  <a:srgbClr val="C00000"/>
                </a:solidFill>
              </a:rPr>
              <a:t>Several factors should be considered</a:t>
            </a:r>
          </a:p>
        </p:txBody>
      </p:sp>
      <p:sp>
        <p:nvSpPr>
          <p:cNvPr id="4" name="Rectangle 3"/>
          <p:cNvSpPr/>
          <p:nvPr/>
        </p:nvSpPr>
        <p:spPr>
          <a:xfrm>
            <a:off x="990600" y="6096000"/>
            <a:ext cx="7239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1022350" y="169333"/>
            <a:ext cx="7131050" cy="6307667"/>
          </a:xfrm>
          <a:prstGeom prst="rect">
            <a:avLst/>
          </a:prstGeom>
          <a:noFill/>
          <a:ln w="9525">
            <a:noFill/>
            <a:miter lim="800000"/>
            <a:headEnd/>
            <a:tailEnd/>
          </a:ln>
        </p:spPr>
      </p:pic>
      <p:sp>
        <p:nvSpPr>
          <p:cNvPr id="17411" name="TextBox 22"/>
          <p:cNvSpPr txBox="1">
            <a:spLocks noChangeArrowheads="1"/>
          </p:cNvSpPr>
          <p:nvPr/>
        </p:nvSpPr>
        <p:spPr bwMode="auto">
          <a:xfrm>
            <a:off x="185738" y="6566401"/>
            <a:ext cx="2620962" cy="215399"/>
          </a:xfrm>
          <a:prstGeom prst="rect">
            <a:avLst/>
          </a:prstGeom>
          <a:noFill/>
          <a:ln w="9525">
            <a:noFill/>
            <a:miter lim="800000"/>
            <a:headEnd/>
            <a:tailEnd/>
          </a:ln>
        </p:spPr>
        <p:txBody>
          <a:bodyPr lIns="91395" tIns="45698" rIns="91395" bIns="45698">
            <a:spAutoFit/>
          </a:bodyPr>
          <a:lstStyle/>
          <a:p>
            <a:r>
              <a:rPr lang="en-US" altLang="en-US" sz="800" dirty="0" err="1">
                <a:solidFill>
                  <a:srgbClr val="002060"/>
                </a:solidFill>
                <a:latin typeface="Verdana" pitchFamily="34" charset="0"/>
                <a:ea typeface="ＭＳ Ｐゴシック" pitchFamily="34" charset="-128"/>
                <a:cs typeface="Times" pitchFamily="18" charset="0"/>
              </a:rPr>
              <a:t>Inzucchi</a:t>
            </a:r>
            <a:r>
              <a:rPr lang="en-US" altLang="en-US" sz="800" dirty="0">
                <a:solidFill>
                  <a:srgbClr val="002060"/>
                </a:solidFill>
                <a:latin typeface="Verdana" pitchFamily="34" charset="0"/>
                <a:ea typeface="ＭＳ Ｐゴシック" pitchFamily="34" charset="-128"/>
                <a:cs typeface="Times" pitchFamily="18" charset="0"/>
              </a:rPr>
              <a:t> </a:t>
            </a:r>
            <a:r>
              <a:rPr lang="en-US" altLang="en-US" sz="800" i="1" dirty="0">
                <a:solidFill>
                  <a:srgbClr val="002060"/>
                </a:solidFill>
                <a:latin typeface="Verdana" pitchFamily="34" charset="0"/>
                <a:ea typeface="ＭＳ Ｐゴシック" pitchFamily="34" charset="-128"/>
                <a:cs typeface="Times" pitchFamily="18" charset="0"/>
              </a:rPr>
              <a:t>et al. Diabetes Care 2015;38:140-149</a:t>
            </a:r>
            <a:endParaRPr lang="en-US" altLang="en-US" sz="800" dirty="0">
              <a:solidFill>
                <a:srgbClr val="002060"/>
              </a:solidFill>
              <a:latin typeface="Verdana" pitchFamily="34" charset="0"/>
              <a:ea typeface="ＭＳ Ｐゴシック" pitchFamily="34" charset="-128"/>
              <a:cs typeface="Times" pitchFamily="18" charset="0"/>
            </a:endParaRPr>
          </a:p>
        </p:txBody>
      </p:sp>
      <p:sp>
        <p:nvSpPr>
          <p:cNvPr id="6" name="Freeform 5"/>
          <p:cNvSpPr/>
          <p:nvPr/>
        </p:nvSpPr>
        <p:spPr>
          <a:xfrm>
            <a:off x="3320143" y="664029"/>
            <a:ext cx="1000382" cy="740228"/>
          </a:xfrm>
          <a:custGeom>
            <a:avLst/>
            <a:gdLst>
              <a:gd name="connsiteX0" fmla="*/ 500743 w 1000382"/>
              <a:gd name="connsiteY0" fmla="*/ 43542 h 740228"/>
              <a:gd name="connsiteX1" fmla="*/ 435428 w 1000382"/>
              <a:gd name="connsiteY1" fmla="*/ 21771 h 740228"/>
              <a:gd name="connsiteX2" fmla="*/ 402771 w 1000382"/>
              <a:gd name="connsiteY2" fmla="*/ 10885 h 740228"/>
              <a:gd name="connsiteX3" fmla="*/ 141514 w 1000382"/>
              <a:gd name="connsiteY3" fmla="*/ 32657 h 740228"/>
              <a:gd name="connsiteX4" fmla="*/ 97971 w 1000382"/>
              <a:gd name="connsiteY4" fmla="*/ 43542 h 740228"/>
              <a:gd name="connsiteX5" fmla="*/ 87086 w 1000382"/>
              <a:gd name="connsiteY5" fmla="*/ 76200 h 740228"/>
              <a:gd name="connsiteX6" fmla="*/ 32657 w 1000382"/>
              <a:gd name="connsiteY6" fmla="*/ 141514 h 740228"/>
              <a:gd name="connsiteX7" fmla="*/ 0 w 1000382"/>
              <a:gd name="connsiteY7" fmla="*/ 206828 h 740228"/>
              <a:gd name="connsiteX8" fmla="*/ 10886 w 1000382"/>
              <a:gd name="connsiteY8" fmla="*/ 413657 h 740228"/>
              <a:gd name="connsiteX9" fmla="*/ 21771 w 1000382"/>
              <a:gd name="connsiteY9" fmla="*/ 533400 h 740228"/>
              <a:gd name="connsiteX10" fmla="*/ 32657 w 1000382"/>
              <a:gd name="connsiteY10" fmla="*/ 576942 h 740228"/>
              <a:gd name="connsiteX11" fmla="*/ 65314 w 1000382"/>
              <a:gd name="connsiteY11" fmla="*/ 642257 h 740228"/>
              <a:gd name="connsiteX12" fmla="*/ 108857 w 1000382"/>
              <a:gd name="connsiteY12" fmla="*/ 685800 h 740228"/>
              <a:gd name="connsiteX13" fmla="*/ 185057 w 1000382"/>
              <a:gd name="connsiteY13" fmla="*/ 707571 h 740228"/>
              <a:gd name="connsiteX14" fmla="*/ 435428 w 1000382"/>
              <a:gd name="connsiteY14" fmla="*/ 729342 h 740228"/>
              <a:gd name="connsiteX15" fmla="*/ 544286 w 1000382"/>
              <a:gd name="connsiteY15" fmla="*/ 740228 h 740228"/>
              <a:gd name="connsiteX16" fmla="*/ 816428 w 1000382"/>
              <a:gd name="connsiteY16" fmla="*/ 729342 h 740228"/>
              <a:gd name="connsiteX17" fmla="*/ 838200 w 1000382"/>
              <a:gd name="connsiteY17" fmla="*/ 707571 h 740228"/>
              <a:gd name="connsiteX18" fmla="*/ 881743 w 1000382"/>
              <a:gd name="connsiteY18" fmla="*/ 685800 h 740228"/>
              <a:gd name="connsiteX19" fmla="*/ 925286 w 1000382"/>
              <a:gd name="connsiteY19" fmla="*/ 642257 h 740228"/>
              <a:gd name="connsiteX20" fmla="*/ 947057 w 1000382"/>
              <a:gd name="connsiteY20" fmla="*/ 620485 h 740228"/>
              <a:gd name="connsiteX21" fmla="*/ 957943 w 1000382"/>
              <a:gd name="connsiteY21" fmla="*/ 239485 h 740228"/>
              <a:gd name="connsiteX22" fmla="*/ 914400 w 1000382"/>
              <a:gd name="connsiteY22" fmla="*/ 185057 h 740228"/>
              <a:gd name="connsiteX23" fmla="*/ 859971 w 1000382"/>
              <a:gd name="connsiteY23" fmla="*/ 152400 h 740228"/>
              <a:gd name="connsiteX24" fmla="*/ 805543 w 1000382"/>
              <a:gd name="connsiteY24" fmla="*/ 97971 h 740228"/>
              <a:gd name="connsiteX25" fmla="*/ 783771 w 1000382"/>
              <a:gd name="connsiteY25" fmla="*/ 76200 h 740228"/>
              <a:gd name="connsiteX26" fmla="*/ 740228 w 1000382"/>
              <a:gd name="connsiteY26" fmla="*/ 54428 h 740228"/>
              <a:gd name="connsiteX27" fmla="*/ 664028 w 1000382"/>
              <a:gd name="connsiteY27" fmla="*/ 32657 h 740228"/>
              <a:gd name="connsiteX28" fmla="*/ 598714 w 1000382"/>
              <a:gd name="connsiteY28" fmla="*/ 10885 h 740228"/>
              <a:gd name="connsiteX29" fmla="*/ 566057 w 1000382"/>
              <a:gd name="connsiteY29" fmla="*/ 0 h 740228"/>
              <a:gd name="connsiteX30" fmla="*/ 446314 w 1000382"/>
              <a:gd name="connsiteY30" fmla="*/ 10885 h 7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382" h="740228">
                <a:moveTo>
                  <a:pt x="500743" y="43542"/>
                </a:moveTo>
                <a:lnTo>
                  <a:pt x="435428" y="21771"/>
                </a:lnTo>
                <a:lnTo>
                  <a:pt x="402771" y="10885"/>
                </a:lnTo>
                <a:cubicBezTo>
                  <a:pt x="296883" y="17114"/>
                  <a:pt x="235377" y="15591"/>
                  <a:pt x="141514" y="32657"/>
                </a:cubicBezTo>
                <a:cubicBezTo>
                  <a:pt x="126794" y="35333"/>
                  <a:pt x="112485" y="39914"/>
                  <a:pt x="97971" y="43542"/>
                </a:cubicBezTo>
                <a:cubicBezTo>
                  <a:pt x="94343" y="54428"/>
                  <a:pt x="92218" y="65937"/>
                  <a:pt x="87086" y="76200"/>
                </a:cubicBezTo>
                <a:cubicBezTo>
                  <a:pt x="66818" y="116737"/>
                  <a:pt x="62747" y="105405"/>
                  <a:pt x="32657" y="141514"/>
                </a:cubicBezTo>
                <a:cubicBezTo>
                  <a:pt x="9211" y="169649"/>
                  <a:pt x="10910" y="174099"/>
                  <a:pt x="0" y="206828"/>
                </a:cubicBezTo>
                <a:cubicBezTo>
                  <a:pt x="3629" y="275771"/>
                  <a:pt x="6294" y="344771"/>
                  <a:pt x="10886" y="413657"/>
                </a:cubicBezTo>
                <a:cubicBezTo>
                  <a:pt x="13552" y="453647"/>
                  <a:pt x="16474" y="493673"/>
                  <a:pt x="21771" y="533400"/>
                </a:cubicBezTo>
                <a:cubicBezTo>
                  <a:pt x="23748" y="548229"/>
                  <a:pt x="28547" y="562557"/>
                  <a:pt x="32657" y="576942"/>
                </a:cubicBezTo>
                <a:cubicBezTo>
                  <a:pt x="40936" y="605916"/>
                  <a:pt x="44868" y="618403"/>
                  <a:pt x="65314" y="642257"/>
                </a:cubicBezTo>
                <a:cubicBezTo>
                  <a:pt x="78672" y="657842"/>
                  <a:pt x="89384" y="679309"/>
                  <a:pt x="108857" y="685800"/>
                </a:cubicBezTo>
                <a:cubicBezTo>
                  <a:pt x="129496" y="692679"/>
                  <a:pt x="164559" y="705293"/>
                  <a:pt x="185057" y="707571"/>
                </a:cubicBezTo>
                <a:cubicBezTo>
                  <a:pt x="268317" y="716822"/>
                  <a:pt x="352072" y="721006"/>
                  <a:pt x="435428" y="729342"/>
                </a:cubicBezTo>
                <a:lnTo>
                  <a:pt x="544286" y="740228"/>
                </a:lnTo>
                <a:cubicBezTo>
                  <a:pt x="635000" y="736599"/>
                  <a:pt x="726197" y="739368"/>
                  <a:pt x="816428" y="729342"/>
                </a:cubicBezTo>
                <a:cubicBezTo>
                  <a:pt x="826628" y="728209"/>
                  <a:pt x="829660" y="713264"/>
                  <a:pt x="838200" y="707571"/>
                </a:cubicBezTo>
                <a:cubicBezTo>
                  <a:pt x="851702" y="698570"/>
                  <a:pt x="867229" y="693057"/>
                  <a:pt x="881743" y="685800"/>
                </a:cubicBezTo>
                <a:lnTo>
                  <a:pt x="925286" y="642257"/>
                </a:lnTo>
                <a:lnTo>
                  <a:pt x="947057" y="620485"/>
                </a:lnTo>
                <a:cubicBezTo>
                  <a:pt x="1000382" y="460507"/>
                  <a:pt x="977608" y="554137"/>
                  <a:pt x="957943" y="239485"/>
                </a:cubicBezTo>
                <a:cubicBezTo>
                  <a:pt x="955444" y="199500"/>
                  <a:pt x="942325" y="207397"/>
                  <a:pt x="914400" y="185057"/>
                </a:cubicBezTo>
                <a:cubicBezTo>
                  <a:pt x="871706" y="150902"/>
                  <a:pt x="916684" y="171303"/>
                  <a:pt x="859971" y="152400"/>
                </a:cubicBezTo>
                <a:lnTo>
                  <a:pt x="805543" y="97971"/>
                </a:lnTo>
                <a:cubicBezTo>
                  <a:pt x="798286" y="90714"/>
                  <a:pt x="792951" y="80790"/>
                  <a:pt x="783771" y="76200"/>
                </a:cubicBezTo>
                <a:cubicBezTo>
                  <a:pt x="769257" y="68943"/>
                  <a:pt x="755143" y="60821"/>
                  <a:pt x="740228" y="54428"/>
                </a:cubicBezTo>
                <a:cubicBezTo>
                  <a:pt x="711767" y="42230"/>
                  <a:pt x="694726" y="41866"/>
                  <a:pt x="664028" y="32657"/>
                </a:cubicBezTo>
                <a:cubicBezTo>
                  <a:pt x="642047" y="26063"/>
                  <a:pt x="620485" y="18142"/>
                  <a:pt x="598714" y="10885"/>
                </a:cubicBezTo>
                <a:lnTo>
                  <a:pt x="566057" y="0"/>
                </a:lnTo>
                <a:cubicBezTo>
                  <a:pt x="453589" y="11246"/>
                  <a:pt x="493667" y="10885"/>
                  <a:pt x="446314" y="1088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6179961" y="696686"/>
            <a:ext cx="951539" cy="555171"/>
          </a:xfrm>
          <a:custGeom>
            <a:avLst/>
            <a:gdLst>
              <a:gd name="connsiteX0" fmla="*/ 373239 w 951539"/>
              <a:gd name="connsiteY0" fmla="*/ 555171 h 555171"/>
              <a:gd name="connsiteX1" fmla="*/ 166410 w 951539"/>
              <a:gd name="connsiteY1" fmla="*/ 544285 h 555171"/>
              <a:gd name="connsiteX2" fmla="*/ 111982 w 951539"/>
              <a:gd name="connsiteY2" fmla="*/ 533400 h 555171"/>
              <a:gd name="connsiteX3" fmla="*/ 57553 w 951539"/>
              <a:gd name="connsiteY3" fmla="*/ 478971 h 555171"/>
              <a:gd name="connsiteX4" fmla="*/ 24896 w 951539"/>
              <a:gd name="connsiteY4" fmla="*/ 446314 h 555171"/>
              <a:gd name="connsiteX5" fmla="*/ 24896 w 951539"/>
              <a:gd name="connsiteY5" fmla="*/ 272143 h 555171"/>
              <a:gd name="connsiteX6" fmla="*/ 46668 w 951539"/>
              <a:gd name="connsiteY6" fmla="*/ 185057 h 555171"/>
              <a:gd name="connsiteX7" fmla="*/ 101096 w 951539"/>
              <a:gd name="connsiteY7" fmla="*/ 141514 h 555171"/>
              <a:gd name="connsiteX8" fmla="*/ 144639 w 951539"/>
              <a:gd name="connsiteY8" fmla="*/ 97971 h 555171"/>
              <a:gd name="connsiteX9" fmla="*/ 209953 w 951539"/>
              <a:gd name="connsiteY9" fmla="*/ 65314 h 555171"/>
              <a:gd name="connsiteX10" fmla="*/ 242610 w 951539"/>
              <a:gd name="connsiteY10" fmla="*/ 43543 h 555171"/>
              <a:gd name="connsiteX11" fmla="*/ 297039 w 951539"/>
              <a:gd name="connsiteY11" fmla="*/ 32657 h 555171"/>
              <a:gd name="connsiteX12" fmla="*/ 318810 w 951539"/>
              <a:gd name="connsiteY12" fmla="*/ 10885 h 555171"/>
              <a:gd name="connsiteX13" fmla="*/ 351468 w 951539"/>
              <a:gd name="connsiteY13" fmla="*/ 0 h 555171"/>
              <a:gd name="connsiteX14" fmla="*/ 601839 w 951539"/>
              <a:gd name="connsiteY14" fmla="*/ 10885 h 555171"/>
              <a:gd name="connsiteX15" fmla="*/ 710696 w 951539"/>
              <a:gd name="connsiteY15" fmla="*/ 21771 h 555171"/>
              <a:gd name="connsiteX16" fmla="*/ 743353 w 951539"/>
              <a:gd name="connsiteY16" fmla="*/ 32657 h 555171"/>
              <a:gd name="connsiteX17" fmla="*/ 863096 w 951539"/>
              <a:gd name="connsiteY17" fmla="*/ 65314 h 555171"/>
              <a:gd name="connsiteX18" fmla="*/ 895753 w 951539"/>
              <a:gd name="connsiteY18" fmla="*/ 87085 h 555171"/>
              <a:gd name="connsiteX19" fmla="*/ 950182 w 951539"/>
              <a:gd name="connsiteY19" fmla="*/ 217714 h 555171"/>
              <a:gd name="connsiteX20" fmla="*/ 939296 w 951539"/>
              <a:gd name="connsiteY20" fmla="*/ 391885 h 555171"/>
              <a:gd name="connsiteX21" fmla="*/ 917525 w 951539"/>
              <a:gd name="connsiteY21" fmla="*/ 424543 h 555171"/>
              <a:gd name="connsiteX22" fmla="*/ 884868 w 951539"/>
              <a:gd name="connsiteY22" fmla="*/ 489857 h 555171"/>
              <a:gd name="connsiteX23" fmla="*/ 830439 w 951539"/>
              <a:gd name="connsiteY23" fmla="*/ 489857 h 55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1539" h="555171">
                <a:moveTo>
                  <a:pt x="373239" y="555171"/>
                </a:moveTo>
                <a:cubicBezTo>
                  <a:pt x="304296" y="551542"/>
                  <a:pt x="235210" y="550018"/>
                  <a:pt x="166410" y="544285"/>
                </a:cubicBezTo>
                <a:cubicBezTo>
                  <a:pt x="147972" y="542749"/>
                  <a:pt x="127847" y="542919"/>
                  <a:pt x="111982" y="533400"/>
                </a:cubicBezTo>
                <a:cubicBezTo>
                  <a:pt x="89980" y="520199"/>
                  <a:pt x="75696" y="497114"/>
                  <a:pt x="57553" y="478971"/>
                </a:cubicBezTo>
                <a:lnTo>
                  <a:pt x="24896" y="446314"/>
                </a:lnTo>
                <a:cubicBezTo>
                  <a:pt x="0" y="371628"/>
                  <a:pt x="9208" y="413332"/>
                  <a:pt x="24896" y="272143"/>
                </a:cubicBezTo>
                <a:cubicBezTo>
                  <a:pt x="25960" y="262564"/>
                  <a:pt x="37418" y="200475"/>
                  <a:pt x="46668" y="185057"/>
                </a:cubicBezTo>
                <a:cubicBezTo>
                  <a:pt x="59748" y="163256"/>
                  <a:pt x="82770" y="157222"/>
                  <a:pt x="101096" y="141514"/>
                </a:cubicBezTo>
                <a:cubicBezTo>
                  <a:pt x="116681" y="128156"/>
                  <a:pt x="127560" y="109357"/>
                  <a:pt x="144639" y="97971"/>
                </a:cubicBezTo>
                <a:cubicBezTo>
                  <a:pt x="238229" y="35579"/>
                  <a:pt x="119816" y="110382"/>
                  <a:pt x="209953" y="65314"/>
                </a:cubicBezTo>
                <a:cubicBezTo>
                  <a:pt x="221655" y="59463"/>
                  <a:pt x="230360" y="48137"/>
                  <a:pt x="242610" y="43543"/>
                </a:cubicBezTo>
                <a:cubicBezTo>
                  <a:pt x="259934" y="37046"/>
                  <a:pt x="278896" y="36286"/>
                  <a:pt x="297039" y="32657"/>
                </a:cubicBezTo>
                <a:cubicBezTo>
                  <a:pt x="304296" y="25400"/>
                  <a:pt x="310009" y="16165"/>
                  <a:pt x="318810" y="10885"/>
                </a:cubicBezTo>
                <a:cubicBezTo>
                  <a:pt x="328650" y="4981"/>
                  <a:pt x="339993" y="0"/>
                  <a:pt x="351468" y="0"/>
                </a:cubicBezTo>
                <a:cubicBezTo>
                  <a:pt x="435004" y="0"/>
                  <a:pt x="518382" y="7257"/>
                  <a:pt x="601839" y="10885"/>
                </a:cubicBezTo>
                <a:cubicBezTo>
                  <a:pt x="638125" y="14514"/>
                  <a:pt x="674653" y="16226"/>
                  <a:pt x="710696" y="21771"/>
                </a:cubicBezTo>
                <a:cubicBezTo>
                  <a:pt x="722037" y="23516"/>
                  <a:pt x="732221" y="29874"/>
                  <a:pt x="743353" y="32657"/>
                </a:cubicBezTo>
                <a:cubicBezTo>
                  <a:pt x="776068" y="40836"/>
                  <a:pt x="835073" y="46632"/>
                  <a:pt x="863096" y="65314"/>
                </a:cubicBezTo>
                <a:lnTo>
                  <a:pt x="895753" y="87085"/>
                </a:lnTo>
                <a:cubicBezTo>
                  <a:pt x="951539" y="170765"/>
                  <a:pt x="934994" y="126590"/>
                  <a:pt x="950182" y="217714"/>
                </a:cubicBezTo>
                <a:cubicBezTo>
                  <a:pt x="946553" y="275771"/>
                  <a:pt x="948368" y="334427"/>
                  <a:pt x="939296" y="391885"/>
                </a:cubicBezTo>
                <a:cubicBezTo>
                  <a:pt x="937256" y="404808"/>
                  <a:pt x="923376" y="412841"/>
                  <a:pt x="917525" y="424543"/>
                </a:cubicBezTo>
                <a:cubicBezTo>
                  <a:pt x="909768" y="440057"/>
                  <a:pt x="904719" y="481349"/>
                  <a:pt x="884868" y="489857"/>
                </a:cubicBezTo>
                <a:cubicBezTo>
                  <a:pt x="868192" y="497004"/>
                  <a:pt x="848582" y="489857"/>
                  <a:pt x="830439" y="489857"/>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strVal val="#ppt_w*0.70"/>
                                          </p:val>
                                        </p:tav>
                                        <p:tav tm="100000">
                                          <p:val>
                                            <p:strVal val="#ppt_w"/>
                                          </p:val>
                                        </p:tav>
                                      </p:tavLst>
                                    </p:anim>
                                    <p:anim calcmode="lin" valueType="num">
                                      <p:cBhvr>
                                        <p:cTn id="8" dur="1000" fill="hold"/>
                                        <p:tgtEl>
                                          <p:spTgt spid="17410"/>
                                        </p:tgtEl>
                                        <p:attrNameLst>
                                          <p:attrName>ppt_h</p:attrName>
                                        </p:attrNameLst>
                                      </p:cBhvr>
                                      <p:tavLst>
                                        <p:tav tm="0">
                                          <p:val>
                                            <p:strVal val="#ppt_h"/>
                                          </p:val>
                                        </p:tav>
                                        <p:tav tm="100000">
                                          <p:val>
                                            <p:strVal val="#ppt_h"/>
                                          </p:val>
                                        </p:tav>
                                      </p:tavLst>
                                    </p:anim>
                                    <p:animEffect transition="in" filter="fade">
                                      <p:cBhvr>
                                        <p:cTn id="9" dur="1000"/>
                                        <p:tgtEl>
                                          <p:spTgt spid="17410"/>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xfrm>
            <a:off x="6816725" y="6474884"/>
            <a:ext cx="2133600" cy="211667"/>
          </a:xfrm>
          <a:noFill/>
        </p:spPr>
        <p:txBody>
          <a:bodyPr/>
          <a:lstStyle/>
          <a:p>
            <a:fld id="{4A9CD19C-4A1A-4F0D-A929-09971EE72F29}" type="slidenum">
              <a:rPr lang="fr-FR" smtClean="0">
                <a:latin typeface="Arial" pitchFamily="34" charset="0"/>
              </a:rPr>
              <a:pPr/>
              <a:t>14</a:t>
            </a:fld>
            <a:endParaRPr lang="fr-FR" smtClean="0">
              <a:latin typeface="Arial" pitchFamily="34" charset="0"/>
            </a:endParaRPr>
          </a:p>
        </p:txBody>
      </p:sp>
      <p:sp>
        <p:nvSpPr>
          <p:cNvPr id="57347" name="Rectangle 49"/>
          <p:cNvSpPr>
            <a:spLocks noGrp="1" noChangeArrowheads="1"/>
          </p:cNvSpPr>
          <p:nvPr>
            <p:ph type="title"/>
          </p:nvPr>
        </p:nvSpPr>
        <p:spPr>
          <a:xfrm>
            <a:off x="457200" y="423333"/>
            <a:ext cx="8229600" cy="406400"/>
          </a:xfrm>
        </p:spPr>
        <p:txBody>
          <a:bodyPr>
            <a:noAutofit/>
          </a:bodyPr>
          <a:lstStyle/>
          <a:p>
            <a:pPr eaLnBrk="1" hangingPunct="1"/>
            <a:r>
              <a:rPr lang="en-US" sz="2800" dirty="0" smtClean="0"/>
              <a:t>Expected HbA</a:t>
            </a:r>
            <a:r>
              <a:rPr lang="en-US" sz="2800" baseline="-25000" dirty="0" smtClean="0"/>
              <a:t>1c</a:t>
            </a:r>
            <a:r>
              <a:rPr lang="en-US" sz="2800" dirty="0" smtClean="0"/>
              <a:t> reduction according  to intervention</a:t>
            </a:r>
          </a:p>
        </p:txBody>
      </p:sp>
      <p:graphicFrame>
        <p:nvGraphicFramePr>
          <p:cNvPr id="233693" name="Group 221"/>
          <p:cNvGraphicFramePr>
            <a:graphicFrameLocks noGrp="1"/>
          </p:cNvGraphicFramePr>
          <p:nvPr>
            <p:ph idx="4294967295"/>
          </p:nvPr>
        </p:nvGraphicFramePr>
        <p:xfrm>
          <a:off x="646114" y="1661584"/>
          <a:ext cx="7921625" cy="4285797"/>
        </p:xfrm>
        <a:graphic>
          <a:graphicData uri="http://schemas.openxmlformats.org/drawingml/2006/table">
            <a:tbl>
              <a:tblPr/>
              <a:tblGrid>
                <a:gridCol w="3960812"/>
                <a:gridCol w="1781175"/>
                <a:gridCol w="309563"/>
                <a:gridCol w="1870075"/>
              </a:tblGrid>
              <a:tr h="457200">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Intervention</a:t>
                      </a:r>
                    </a:p>
                  </a:txBody>
                  <a:tcPr anchor="ctr" horzOverflow="overflow">
                    <a:lnL>
                      <a:noFill/>
                    </a:lnL>
                    <a:lnR w="28575" cap="flat" cmpd="sng" algn="ctr">
                      <a:solidFill>
                        <a:srgbClr val="FFCC00"/>
                      </a:solidFill>
                      <a:prstDash val="solid"/>
                      <a:round/>
                      <a:headEnd type="none" w="med" len="med"/>
                      <a:tailEnd type="none" w="med" len="lg"/>
                    </a:lnR>
                    <a:lnT>
                      <a:noFill/>
                    </a:lnT>
                    <a:lnB w="28575" cap="flat" cmpd="sng" algn="ctr">
                      <a:solidFill>
                        <a:srgbClr val="FFCC00"/>
                      </a:solidFill>
                      <a:prstDash val="solid"/>
                      <a:round/>
                      <a:headEnd type="none" w="med" len="med"/>
                      <a:tailEnd type="none" w="med" len="lg"/>
                    </a:lnB>
                    <a:lnTlToBr>
                      <a:noFill/>
                    </a:lnTlToBr>
                    <a:lnBlToTr>
                      <a:noFill/>
                    </a:lnBlToTr>
                    <a:noFill/>
                  </a:tcPr>
                </a:tc>
                <a:tc gridSpan="3">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100" b="0" i="0" u="none" strike="noStrike" cap="none" normalizeH="0" baseline="0" dirty="0" smtClean="0">
                          <a:ln>
                            <a:noFill/>
                          </a:ln>
                          <a:solidFill>
                            <a:srgbClr val="002060"/>
                          </a:solidFill>
                          <a:effectLst/>
                          <a:latin typeface="Arial" pitchFamily="34" charset="0"/>
                          <a:cs typeface="Arial" pitchFamily="34" charset="0"/>
                        </a:rPr>
                        <a:t>Expected ↓ in HbA</a:t>
                      </a:r>
                      <a:r>
                        <a:rPr kumimoji="0" lang="en-US" sz="2100" b="0" i="0" u="none" strike="noStrike" cap="none" normalizeH="0" baseline="-25000" dirty="0" smtClean="0">
                          <a:ln>
                            <a:noFill/>
                          </a:ln>
                          <a:solidFill>
                            <a:srgbClr val="002060"/>
                          </a:solidFill>
                          <a:effectLst/>
                          <a:latin typeface="Arial" pitchFamily="34" charset="0"/>
                          <a:cs typeface="Arial" pitchFamily="34" charset="0"/>
                        </a:rPr>
                        <a:t>1c </a:t>
                      </a:r>
                      <a:r>
                        <a:rPr kumimoji="0" lang="en-US" sz="2100" b="0" i="0" u="none" strike="noStrike" cap="none" normalizeH="0" baseline="0" dirty="0" smtClean="0">
                          <a:ln>
                            <a:noFill/>
                          </a:ln>
                          <a:solidFill>
                            <a:srgbClr val="002060"/>
                          </a:solidFill>
                          <a:effectLst/>
                          <a:latin typeface="Arial" pitchFamily="34" charset="0"/>
                          <a:cs typeface="Arial" pitchFamily="34" charset="0"/>
                        </a:rPr>
                        <a:t>(%)</a:t>
                      </a:r>
                    </a:p>
                  </a:txBody>
                  <a:tcPr anchor="ctr" horzOverflow="overflow">
                    <a:lnL w="28575" cap="flat" cmpd="sng" algn="ctr">
                      <a:solidFill>
                        <a:srgbClr val="FFCC00"/>
                      </a:solidFill>
                      <a:prstDash val="solid"/>
                      <a:round/>
                      <a:headEnd type="none" w="med" len="med"/>
                      <a:tailEnd type="none" w="med" len="lg"/>
                    </a:lnL>
                    <a:lnR>
                      <a:noFill/>
                    </a:lnR>
                    <a:lnT>
                      <a:noFill/>
                    </a:lnT>
                    <a:lnB w="28575" cap="flat" cmpd="sng" algn="ctr">
                      <a:solidFill>
                        <a:srgbClr val="FFCC00"/>
                      </a:solidFill>
                      <a:prstDash val="solid"/>
                      <a:round/>
                      <a:headEnd type="none" w="med" len="med"/>
                      <a:tailEnd type="none" w="med" len="lg"/>
                    </a:lnB>
                    <a:lnTlToBr>
                      <a:noFill/>
                    </a:lnTlToBr>
                    <a:lnBlToTr>
                      <a:noFill/>
                    </a:lnBlToTr>
                    <a:solidFill>
                      <a:srgbClr val="CCFFFF"/>
                    </a:solidFill>
                  </a:tcPr>
                </a:tc>
                <a:tc hMerge="1">
                  <a:txBody>
                    <a:bodyPr/>
                    <a:lstStyle/>
                    <a:p>
                      <a:endParaRPr lang="en-US"/>
                    </a:p>
                  </a:txBody>
                  <a:tcPr/>
                </a:tc>
                <a:tc hMerge="1">
                  <a:txBody>
                    <a:bodyPr/>
                    <a:lstStyle/>
                    <a:p>
                      <a:endParaRPr lang="en-US"/>
                    </a:p>
                  </a:txBody>
                  <a:tcPr/>
                </a:tc>
              </a:tr>
              <a:tr h="413880">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Lifestyle interventions</a:t>
                      </a:r>
                    </a:p>
                  </a:txBody>
                  <a:tcPr marL="90000" marR="90000" marT="108000" marB="46800" anchor="ctr" horzOverflow="overflow">
                    <a:lnL>
                      <a:noFill/>
                    </a:lnL>
                    <a:lnR w="28575" cap="flat" cmpd="sng" algn="ctr">
                      <a:solidFill>
                        <a:srgbClr val="FFCC00"/>
                      </a:solidFill>
                      <a:prstDash val="solid"/>
                      <a:round/>
                      <a:headEnd type="none" w="med" len="med"/>
                      <a:tailEnd type="none" w="med" len="lg"/>
                    </a:lnR>
                    <a:lnT w="28575" cap="flat" cmpd="sng" algn="ctr">
                      <a:solidFill>
                        <a:srgbClr val="FFCC00"/>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marL="90000" marR="90000" marT="108000" marB="46800" anchor="ctr" horzOverflow="overflow">
                    <a:lnL w="28575" cap="flat" cmpd="sng" algn="ctr">
                      <a:solidFill>
                        <a:srgbClr val="FFCC00"/>
                      </a:solidFill>
                      <a:prstDash val="solid"/>
                      <a:round/>
                      <a:headEnd type="none" w="med" len="med"/>
                      <a:tailEnd type="none" w="med" len="lg"/>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marL="90000" marR="90000" marT="108000" marB="46800" anchor="ctr" horzOverflow="overflow">
                    <a:lnL>
                      <a:noFill/>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Metformin</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Sulfonylureas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Insulin</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3.5%</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Glinides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 </a:t>
                      </a:r>
                      <a:endParaRPr kumimoji="0" lang="en-US" sz="2000" b="0" i="0" u="none" strike="noStrike" cap="none" normalizeH="0" baseline="50000" smtClean="0">
                        <a:ln>
                          <a:noFill/>
                        </a:ln>
                        <a:solidFill>
                          <a:schemeClr val="tx1"/>
                        </a:solidFill>
                        <a:effectLst/>
                        <a:latin typeface="Arial" pitchFamily="34" charset="0"/>
                        <a:cs typeface="Arial" pitchFamily="34" charset="0"/>
                      </a:endParaRP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a:t>
                      </a:r>
                      <a:r>
                        <a:rPr kumimoji="0" lang="en-US" sz="2000" b="0" i="0" u="none" strike="noStrike" cap="none" normalizeH="0" baseline="50000" smtClean="0">
                          <a:ln>
                            <a:noFill/>
                          </a:ln>
                          <a:solidFill>
                            <a:schemeClr val="tx1"/>
                          </a:solidFill>
                          <a:effectLst/>
                          <a:latin typeface="Arial" pitchFamily="34" charset="0"/>
                          <a:cs typeface="Arial" pitchFamily="34" charset="0"/>
                        </a:rPr>
                        <a:t>1</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Thiazolidinediones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1.4%</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sym typeface="Symbol" pitchFamily="18" charset="2"/>
                        </a:rPr>
                        <a:t></a:t>
                      </a:r>
                      <a:r>
                        <a:rPr kumimoji="0" lang="en-US" sz="2000" b="0" i="0" u="none" strike="noStrike" cap="none" normalizeH="0" baseline="0" dirty="0" smtClean="0">
                          <a:ln>
                            <a:noFill/>
                          </a:ln>
                          <a:solidFill>
                            <a:srgbClr val="002060"/>
                          </a:solidFill>
                          <a:effectLst/>
                          <a:latin typeface="Arial" pitchFamily="34" charset="0"/>
                          <a:cs typeface="Arial" pitchFamily="34" charset="0"/>
                        </a:rPr>
                        <a:t>-</a:t>
                      </a:r>
                      <a:r>
                        <a:rPr kumimoji="0" lang="en-US" sz="2000" b="0" i="0" u="none" strike="noStrike" cap="none" normalizeH="0" baseline="0" dirty="0" err="1" smtClean="0">
                          <a:ln>
                            <a:noFill/>
                          </a:ln>
                          <a:solidFill>
                            <a:srgbClr val="002060"/>
                          </a:solidFill>
                          <a:effectLst/>
                          <a:latin typeface="Arial" pitchFamily="34" charset="0"/>
                          <a:cs typeface="Arial" pitchFamily="34" charset="0"/>
                        </a:rPr>
                        <a:t>Glucosidase</a:t>
                      </a:r>
                      <a:r>
                        <a:rPr kumimoji="0" lang="en-US" sz="2000" b="0" i="0" u="none" strike="noStrike" cap="none" normalizeH="0" baseline="0" dirty="0" smtClean="0">
                          <a:ln>
                            <a:noFill/>
                          </a:ln>
                          <a:solidFill>
                            <a:srgbClr val="002060"/>
                          </a:solidFill>
                          <a:effectLst/>
                          <a:latin typeface="Arial" pitchFamily="34" charset="0"/>
                          <a:cs typeface="Arial" pitchFamily="34" charset="0"/>
                        </a:rPr>
                        <a:t> inhibitors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0.8%</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GLP-1 agonist</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1.0%</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Pramlintide</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1.0%</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DPP-IV inhibitors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a:noFill/>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0.8%</a:t>
                      </a:r>
                    </a:p>
                  </a:txBody>
                  <a:tcPr anchor="ctr" horzOverflow="overflow">
                    <a:lnL>
                      <a:noFill/>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r>
            </a:tbl>
          </a:graphicData>
        </a:graphic>
      </p:graphicFrame>
      <p:sp>
        <p:nvSpPr>
          <p:cNvPr id="19523" name="Text Box 48"/>
          <p:cNvSpPr txBox="1">
            <a:spLocks noChangeArrowheads="1"/>
          </p:cNvSpPr>
          <p:nvPr/>
        </p:nvSpPr>
        <p:spPr bwMode="auto">
          <a:xfrm>
            <a:off x="447676" y="6462185"/>
            <a:ext cx="3895725" cy="251224"/>
          </a:xfrm>
          <a:prstGeom prst="rect">
            <a:avLst/>
          </a:prstGeom>
          <a:noFill/>
          <a:ln w="28575" algn="ctr">
            <a:noFill/>
            <a:miter lim="800000"/>
            <a:headEnd/>
            <a:tailEnd/>
          </a:ln>
        </p:spPr>
        <p:txBody>
          <a:bodyPr lIns="46800" tIns="46800" rIns="46800" bIns="46800" anchor="b">
            <a:spAutoFit/>
          </a:bodyPr>
          <a:lstStyle/>
          <a:p>
            <a:pP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defRPr/>
            </a:pPr>
            <a:r>
              <a:rPr lang="da-DK" sz="1000" i="1" dirty="0">
                <a:latin typeface="Arial" charset="0"/>
                <a:ea typeface="Arial Unicode MS" pitchFamily="34" charset="-128"/>
                <a:cs typeface="Arial Unicode MS" pitchFamily="34" charset="-128"/>
              </a:rPr>
              <a:t> </a:t>
            </a:r>
            <a:r>
              <a:rPr lang="da-DK" sz="1050" i="1" dirty="0">
                <a:latin typeface="Arial" charset="0"/>
                <a:ea typeface="Arial Unicode MS" pitchFamily="34" charset="-128"/>
                <a:cs typeface="Arial Unicode MS" pitchFamily="34" charset="-128"/>
              </a:rPr>
              <a:t>Nathan DM, et al. </a:t>
            </a:r>
            <a:r>
              <a:rPr lang="fr-FR" sz="1050" i="1" dirty="0" err="1">
                <a:latin typeface="Arial" charset="0"/>
                <a:ea typeface="Arial Unicode MS" pitchFamily="34" charset="-128"/>
                <a:cs typeface="Arial Unicode MS" pitchFamily="34" charset="-128"/>
              </a:rPr>
              <a:t>Diabetes</a:t>
            </a:r>
            <a:r>
              <a:rPr lang="fr-FR" sz="1050" i="1" dirty="0">
                <a:latin typeface="Arial" charset="0"/>
                <a:ea typeface="Arial Unicode MS" pitchFamily="34" charset="-128"/>
                <a:cs typeface="Arial Unicode MS" pitchFamily="34" charset="-128"/>
              </a:rPr>
              <a:t> Care 2009;32:193-203</a:t>
            </a:r>
            <a:r>
              <a:rPr lang="fr-FR" sz="1000" i="1" dirty="0">
                <a:latin typeface="Arial" charset="0"/>
                <a:ea typeface="Arial Unicode MS" pitchFamily="34" charset="-128"/>
                <a:cs typeface="Arial Unicode MS" pitchFamily="34" charset="-128"/>
              </a:rPr>
              <a:t>. </a:t>
            </a:r>
          </a:p>
        </p:txBody>
      </p:sp>
      <p:sp>
        <p:nvSpPr>
          <p:cNvPr id="19524" name="Rectangle 222"/>
          <p:cNvSpPr>
            <a:spLocks noChangeArrowheads="1"/>
          </p:cNvSpPr>
          <p:nvPr/>
        </p:nvSpPr>
        <p:spPr bwMode="auto">
          <a:xfrm>
            <a:off x="655638" y="3276601"/>
            <a:ext cx="7904162" cy="393700"/>
          </a:xfrm>
          <a:prstGeom prst="rect">
            <a:avLst/>
          </a:prstGeom>
          <a:noFill/>
          <a:ln w="28575" cap="rnd" algn="ctr">
            <a:solidFill>
              <a:srgbClr val="FF3300"/>
            </a:solidFill>
            <a:miter lim="800000"/>
            <a:headEnd/>
            <a:tailEnd type="none" w="med" len="lg"/>
          </a:ln>
        </p:spPr>
        <p:txBody>
          <a:bodyPr wrap="none" anchor="ctr"/>
          <a:lstStyle/>
          <a:p>
            <a:endParaRPr lang="en-US"/>
          </a:p>
        </p:txBody>
      </p:sp>
      <p:sp>
        <p:nvSpPr>
          <p:cNvPr id="7" name="Minus 6"/>
          <p:cNvSpPr/>
          <p:nvPr/>
        </p:nvSpPr>
        <p:spPr>
          <a:xfrm>
            <a:off x="-1066800" y="609600"/>
            <a:ext cx="7848600" cy="9144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524"/>
                                        </p:tgtEl>
                                        <p:attrNameLst>
                                          <p:attrName>style.visibility</p:attrName>
                                        </p:attrNameLst>
                                      </p:cBhvr>
                                      <p:to>
                                        <p:strVal val="visible"/>
                                      </p:to>
                                    </p:set>
                                    <p:anim calcmode="lin" valueType="num">
                                      <p:cBhvr additive="base">
                                        <p:cTn id="7" dur="500" fill="hold"/>
                                        <p:tgtEl>
                                          <p:spTgt spid="19524"/>
                                        </p:tgtEl>
                                        <p:attrNameLst>
                                          <p:attrName>ppt_x</p:attrName>
                                        </p:attrNameLst>
                                      </p:cBhvr>
                                      <p:tavLst>
                                        <p:tav tm="0">
                                          <p:val>
                                            <p:strVal val="#ppt_x"/>
                                          </p:val>
                                        </p:tav>
                                        <p:tav tm="100000">
                                          <p:val>
                                            <p:strVal val="#ppt_x"/>
                                          </p:val>
                                        </p:tav>
                                      </p:tavLst>
                                    </p:anim>
                                    <p:anim calcmode="lin" valueType="num">
                                      <p:cBhvr additive="base">
                                        <p:cTn id="8" dur="500" fill="hold"/>
                                        <p:tgtEl>
                                          <p:spTgt spid="19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609600" y="1295401"/>
            <a:ext cx="8229600" cy="5549900"/>
          </a:xfrm>
          <a:ln>
            <a:solidFill>
              <a:srgbClr val="C00000"/>
            </a:solidFill>
          </a:ln>
        </p:spPr>
        <p:txBody>
          <a:bodyPr/>
          <a:lstStyle/>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Char char="Ø"/>
              <a:defRPr/>
            </a:pPr>
            <a:r>
              <a:rPr lang="en-US" b="1" dirty="0" smtClean="0"/>
              <a:t>More than </a:t>
            </a:r>
            <a:r>
              <a:rPr lang="en-US" b="1" dirty="0" smtClean="0">
                <a:solidFill>
                  <a:srgbClr val="00B0F0"/>
                </a:solidFill>
              </a:rPr>
              <a:t>20 types </a:t>
            </a:r>
            <a:r>
              <a:rPr lang="en-US" b="1" dirty="0" smtClean="0"/>
              <a:t>of insulin </a:t>
            </a:r>
          </a:p>
          <a:p>
            <a:pPr eaLnBrk="1" hangingPunct="1">
              <a:lnSpc>
                <a:spcPct val="90000"/>
              </a:lnSpc>
              <a:buFont typeface="Wingdings" pitchFamily="2" charset="2"/>
              <a:buChar char="Ø"/>
              <a:defRPr/>
            </a:pPr>
            <a:r>
              <a:rPr lang="en-US" b="1" dirty="0" smtClean="0"/>
              <a:t>Different  time of onset and duration of action. </a:t>
            </a:r>
          </a:p>
          <a:p>
            <a:pPr eaLnBrk="1" hangingPunct="1">
              <a:lnSpc>
                <a:spcPct val="90000"/>
              </a:lnSpc>
              <a:buFont typeface="Wingdings" pitchFamily="2" charset="2"/>
              <a:buChar char="Ø"/>
              <a:defRPr/>
            </a:pPr>
            <a:r>
              <a:rPr lang="en-US" b="1" dirty="0" smtClean="0"/>
              <a:t> Among the criteria considered in choosing insulin are: </a:t>
            </a:r>
          </a:p>
          <a:p>
            <a:pPr eaLnBrk="1" hangingPunct="1">
              <a:lnSpc>
                <a:spcPct val="90000"/>
              </a:lnSpc>
              <a:buFontTx/>
              <a:buNone/>
              <a:defRPr/>
            </a:pPr>
            <a:r>
              <a:rPr lang="en-US" b="1" dirty="0" smtClean="0"/>
              <a:t>            </a:t>
            </a:r>
            <a:r>
              <a:rPr lang="en-US" sz="2800" b="1" dirty="0" smtClean="0">
                <a:solidFill>
                  <a:srgbClr val="C00000"/>
                </a:solidFill>
              </a:rPr>
              <a:t>○</a:t>
            </a:r>
            <a:r>
              <a:rPr lang="en-US" b="1" dirty="0" smtClean="0"/>
              <a:t> </a:t>
            </a:r>
            <a:r>
              <a:rPr lang="en-US" sz="2800" dirty="0" smtClean="0">
                <a:solidFill>
                  <a:srgbClr val="C00000"/>
                </a:solidFill>
              </a:rPr>
              <a:t>How soon it starts working </a:t>
            </a:r>
            <a:r>
              <a:rPr lang="en-US" sz="2800" dirty="0" smtClean="0">
                <a:solidFill>
                  <a:schemeClr val="tx2">
                    <a:lumMod val="75000"/>
                  </a:schemeClr>
                </a:solidFill>
              </a:rPr>
              <a:t>(onset) </a:t>
            </a:r>
            <a:r>
              <a:rPr lang="en-US" sz="2800" dirty="0" smtClean="0">
                <a:solidFill>
                  <a:srgbClr val="FFFF00"/>
                </a:solidFill>
              </a:rPr>
              <a:t/>
            </a:r>
            <a:br>
              <a:rPr lang="en-US" sz="2800" dirty="0" smtClean="0">
                <a:solidFill>
                  <a:srgbClr val="FFFF00"/>
                </a:solidFill>
              </a:rPr>
            </a:br>
            <a:endParaRPr lang="en-US" sz="2800" dirty="0" smtClean="0">
              <a:solidFill>
                <a:srgbClr val="FFFF00"/>
              </a:solidFill>
            </a:endParaRPr>
          </a:p>
          <a:p>
            <a:pPr eaLnBrk="1" hangingPunct="1">
              <a:lnSpc>
                <a:spcPct val="90000"/>
              </a:lnSpc>
              <a:buFontTx/>
              <a:buNone/>
              <a:defRPr/>
            </a:pPr>
            <a:r>
              <a:rPr lang="en-US" sz="2800" dirty="0" smtClean="0">
                <a:solidFill>
                  <a:srgbClr val="FFFF00"/>
                </a:solidFill>
              </a:rPr>
              <a:t>             </a:t>
            </a:r>
            <a:r>
              <a:rPr lang="en-US" sz="2800" dirty="0" smtClean="0">
                <a:solidFill>
                  <a:srgbClr val="C00000"/>
                </a:solidFill>
              </a:rPr>
              <a:t>○ When it works the hardest </a:t>
            </a:r>
            <a:r>
              <a:rPr lang="en-US" sz="2800" dirty="0" smtClean="0">
                <a:solidFill>
                  <a:schemeClr val="tx2">
                    <a:lumMod val="75000"/>
                  </a:schemeClr>
                </a:solidFill>
              </a:rPr>
              <a:t>(peak time)</a:t>
            </a:r>
            <a:r>
              <a:rPr lang="en-US" sz="2800" dirty="0" smtClean="0">
                <a:solidFill>
                  <a:srgbClr val="FFFF00"/>
                </a:solidFill>
              </a:rPr>
              <a:t/>
            </a:r>
            <a:br>
              <a:rPr lang="en-US" sz="2800" dirty="0" smtClean="0">
                <a:solidFill>
                  <a:srgbClr val="FFFF00"/>
                </a:solidFill>
              </a:rPr>
            </a:br>
            <a:endParaRPr lang="en-US" sz="2800" dirty="0" smtClean="0">
              <a:solidFill>
                <a:srgbClr val="FFFF00"/>
              </a:solidFill>
            </a:endParaRPr>
          </a:p>
          <a:p>
            <a:pPr eaLnBrk="1" hangingPunct="1">
              <a:lnSpc>
                <a:spcPct val="90000"/>
              </a:lnSpc>
              <a:buFontTx/>
              <a:buNone/>
              <a:defRPr/>
            </a:pPr>
            <a:r>
              <a:rPr lang="en-US" sz="2800" dirty="0" smtClean="0">
                <a:solidFill>
                  <a:srgbClr val="FFFF00"/>
                </a:solidFill>
              </a:rPr>
              <a:t>             </a:t>
            </a:r>
            <a:r>
              <a:rPr lang="en-US" sz="2800" dirty="0" smtClean="0">
                <a:solidFill>
                  <a:srgbClr val="C00000"/>
                </a:solidFill>
              </a:rPr>
              <a:t>○ How long it lasts in the body </a:t>
            </a:r>
            <a:r>
              <a:rPr lang="en-US" sz="2800" dirty="0" smtClean="0">
                <a:solidFill>
                  <a:schemeClr val="tx2">
                    <a:lumMod val="75000"/>
                  </a:schemeClr>
                </a:solidFill>
              </a:rPr>
              <a:t>(duration)</a:t>
            </a:r>
          </a:p>
          <a:p>
            <a:pPr eaLnBrk="1" hangingPunct="1">
              <a:lnSpc>
                <a:spcPct val="90000"/>
              </a:lnSpc>
              <a:defRPr/>
            </a:pPr>
            <a:endParaRPr lang="en-US" dirty="0" smtClean="0"/>
          </a:p>
        </p:txBody>
      </p:sp>
      <p:sp>
        <p:nvSpPr>
          <p:cNvPr id="4" name="Rectangle 3"/>
          <p:cNvSpPr/>
          <p:nvPr/>
        </p:nvSpPr>
        <p:spPr>
          <a:xfrm>
            <a:off x="1178689" y="188640"/>
            <a:ext cx="6573916" cy="110799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a:ln w="11430"/>
                <a:solidFill>
                  <a:srgbClr val="C00000"/>
                </a:solidFill>
                <a:effectLst>
                  <a:outerShdw blurRad="50800" dist="39000" dir="5460000" algn="tl">
                    <a:srgbClr val="000000">
                      <a:alpha val="38000"/>
                    </a:srgbClr>
                  </a:outerShdw>
                </a:effectLst>
                <a:latin typeface="Arial" charset="0"/>
                <a:ea typeface="ＭＳ Ｐゴシック" charset="-128"/>
              </a:rPr>
              <a:t>Types of Insulin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219201"/>
          <a:ext cx="8686800" cy="5645113"/>
        </p:xfrm>
        <a:graphic>
          <a:graphicData uri="http://schemas.openxmlformats.org/drawingml/2006/table">
            <a:tbl>
              <a:tblPr/>
              <a:tblGrid>
                <a:gridCol w="1798320"/>
                <a:gridCol w="1722120"/>
                <a:gridCol w="137158"/>
                <a:gridCol w="1584962"/>
                <a:gridCol w="1722120"/>
                <a:gridCol w="1722120"/>
              </a:tblGrid>
              <a:tr h="448035">
                <a:tc>
                  <a:txBody>
                    <a:bodyPr/>
                    <a:lstStyle/>
                    <a:p>
                      <a:r>
                        <a:rPr lang="en-US" sz="1900" b="1" dirty="0"/>
                        <a:t>Insulin Type</a:t>
                      </a:r>
                      <a:r>
                        <a:rPr lang="en-US" sz="1900" dirty="0"/>
                        <a:t> </a:t>
                      </a:r>
                    </a:p>
                  </a:txBody>
                  <a:tcPr marL="17018" marR="17018" marT="17019" marB="17019">
                    <a:lnL>
                      <a:noFill/>
                    </a:lnL>
                    <a:lnR>
                      <a:noFill/>
                    </a:lnR>
                    <a:lnT>
                      <a:noFill/>
                    </a:lnT>
                    <a:lnB>
                      <a:noFill/>
                    </a:lnB>
                  </a:tcPr>
                </a:tc>
                <a:tc>
                  <a:txBody>
                    <a:bodyPr/>
                    <a:lstStyle/>
                    <a:p>
                      <a:pPr algn="ctr"/>
                      <a:r>
                        <a:rPr lang="en-US" sz="1900" b="1"/>
                        <a:t>Product</a:t>
                      </a:r>
                      <a:r>
                        <a:rPr lang="en-US" sz="1900"/>
                        <a:t> </a:t>
                      </a:r>
                    </a:p>
                  </a:txBody>
                  <a:tcPr marL="17018" marR="17018" marT="17019" marB="17019">
                    <a:lnL>
                      <a:noFill/>
                    </a:lnL>
                    <a:lnR>
                      <a:noFill/>
                    </a:lnR>
                    <a:lnT>
                      <a:noFill/>
                    </a:lnT>
                    <a:lnB>
                      <a:noFill/>
                    </a:lnB>
                  </a:tcPr>
                </a:tc>
                <a:tc gridSpan="2">
                  <a:txBody>
                    <a:bodyPr/>
                    <a:lstStyle/>
                    <a:p>
                      <a:pPr algn="ctr"/>
                      <a:r>
                        <a:rPr lang="en-US" sz="1900" b="1"/>
                        <a:t>Onset</a:t>
                      </a:r>
                      <a:r>
                        <a:rPr lang="en-US" sz="1900"/>
                        <a:t> </a:t>
                      </a:r>
                    </a:p>
                  </a:txBody>
                  <a:tcPr marL="17018" marR="17018" marT="17019" marB="17019">
                    <a:lnL>
                      <a:noFill/>
                    </a:lnL>
                    <a:lnR>
                      <a:noFill/>
                    </a:lnR>
                    <a:lnT>
                      <a:noFill/>
                    </a:lnT>
                    <a:lnB>
                      <a:noFill/>
                    </a:lnB>
                  </a:tcPr>
                </a:tc>
                <a:tc hMerge="1">
                  <a:txBody>
                    <a:bodyPr/>
                    <a:lstStyle/>
                    <a:p>
                      <a:endParaRPr lang="en-US"/>
                    </a:p>
                  </a:txBody>
                  <a:tcPr/>
                </a:tc>
                <a:tc>
                  <a:txBody>
                    <a:bodyPr/>
                    <a:lstStyle/>
                    <a:p>
                      <a:pPr algn="ctr"/>
                      <a:r>
                        <a:rPr lang="en-US" sz="1900" b="1"/>
                        <a:t>Peak</a:t>
                      </a:r>
                      <a:r>
                        <a:rPr lang="en-US" sz="1900"/>
                        <a:t> </a:t>
                      </a:r>
                    </a:p>
                  </a:txBody>
                  <a:tcPr marL="17018" marR="17018" marT="17019" marB="17019">
                    <a:lnL>
                      <a:noFill/>
                    </a:lnL>
                    <a:lnR>
                      <a:noFill/>
                    </a:lnR>
                    <a:lnT>
                      <a:noFill/>
                    </a:lnT>
                    <a:lnB>
                      <a:noFill/>
                    </a:lnB>
                  </a:tcPr>
                </a:tc>
                <a:tc>
                  <a:txBody>
                    <a:bodyPr/>
                    <a:lstStyle/>
                    <a:p>
                      <a:pPr algn="ctr"/>
                      <a:r>
                        <a:rPr lang="en-US" sz="1900" b="1"/>
                        <a:t>Duration</a:t>
                      </a:r>
                      <a:r>
                        <a:rPr lang="en-US" sz="1900"/>
                        <a:t> </a:t>
                      </a:r>
                    </a:p>
                  </a:txBody>
                  <a:tcPr marL="17018" marR="17018" marT="17019" marB="17019">
                    <a:lnL>
                      <a:noFill/>
                    </a:lnL>
                    <a:lnR>
                      <a:noFill/>
                    </a:lnR>
                    <a:lnT>
                      <a:noFill/>
                    </a:lnT>
                    <a:lnB>
                      <a:noFill/>
                    </a:lnB>
                  </a:tcPr>
                </a:tc>
              </a:tr>
              <a:tr h="466365">
                <a:tc gridSpan="6">
                  <a:txBody>
                    <a:bodyPr/>
                    <a:lstStyle/>
                    <a:p>
                      <a:r>
                        <a:rPr lang="en-US" sz="1900" i="1" dirty="0">
                          <a:solidFill>
                            <a:srgbClr val="C00000"/>
                          </a:solidFill>
                        </a:rPr>
                        <a:t>Rapid-Acting</a:t>
                      </a:r>
                      <a:r>
                        <a:rPr lang="en-US" sz="1900" dirty="0">
                          <a:solidFill>
                            <a:srgbClr val="C00000"/>
                          </a:solidFill>
                        </a:rPr>
                        <a:t> </a:t>
                      </a:r>
                    </a:p>
                  </a:txBody>
                  <a:tcPr marL="17018" marR="17018" marT="17019" marB="17019">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19200">
                <a:tc>
                  <a:txBody>
                    <a:bodyPr/>
                    <a:lstStyle/>
                    <a:p>
                      <a:r>
                        <a:rPr lang="en-US" sz="1900" dirty="0"/>
                        <a:t>  </a:t>
                      </a:r>
                      <a:r>
                        <a:rPr lang="en-US" sz="1900" dirty="0" smtClean="0"/>
                        <a:t> </a:t>
                      </a:r>
                      <a:r>
                        <a:rPr lang="en-US" sz="1900" dirty="0"/>
                        <a:t> </a:t>
                      </a:r>
                      <a:r>
                        <a:rPr lang="en-US" sz="1900" dirty="0" err="1" smtClean="0"/>
                        <a:t>Aspart</a:t>
                      </a:r>
                      <a:r>
                        <a:rPr lang="en-US" sz="1900" dirty="0" smtClean="0"/>
                        <a:t> </a:t>
                      </a:r>
                    </a:p>
                    <a:p>
                      <a:r>
                        <a:rPr lang="en-US" sz="1900" dirty="0"/>
                        <a:t>  </a:t>
                      </a:r>
                      <a:r>
                        <a:rPr lang="en-US" sz="1900" dirty="0" smtClean="0"/>
                        <a:t> </a:t>
                      </a:r>
                      <a:r>
                        <a:rPr lang="en-US" sz="1900" dirty="0" err="1" smtClean="0"/>
                        <a:t>Glulisine</a:t>
                      </a:r>
                      <a:r>
                        <a:rPr lang="en-US" sz="1900" dirty="0" smtClean="0"/>
                        <a:t> </a:t>
                      </a:r>
                      <a:r>
                        <a:rPr lang="en-US" sz="1900" dirty="0"/>
                        <a:t/>
                      </a:r>
                      <a:br>
                        <a:rPr lang="en-US" sz="1900" dirty="0"/>
                      </a:br>
                      <a:r>
                        <a:rPr lang="en-US" sz="1900" dirty="0"/>
                        <a:t>  </a:t>
                      </a:r>
                      <a:r>
                        <a:rPr lang="en-US" sz="1900" dirty="0" smtClean="0"/>
                        <a:t> </a:t>
                      </a:r>
                      <a:r>
                        <a:rPr lang="en-US" sz="1900" dirty="0" err="1" smtClean="0"/>
                        <a:t>Lispro</a:t>
                      </a:r>
                      <a:endParaRPr lang="en-US" sz="1900" dirty="0"/>
                    </a:p>
                  </a:txBody>
                  <a:tcPr marL="17018" marR="17018" marT="17019" marB="17019">
                    <a:lnL>
                      <a:noFill/>
                    </a:lnL>
                    <a:lnR>
                      <a:noFill/>
                    </a:lnR>
                    <a:lnT>
                      <a:noFill/>
                    </a:lnT>
                    <a:lnB>
                      <a:noFill/>
                    </a:lnB>
                  </a:tcPr>
                </a:tc>
                <a:tc gridSpan="2">
                  <a:txBody>
                    <a:bodyPr/>
                    <a:lstStyle/>
                    <a:p>
                      <a:pPr algn="ctr"/>
                      <a:r>
                        <a:rPr lang="en-US" sz="1900" dirty="0" err="1" smtClean="0"/>
                        <a:t>Novolog</a:t>
                      </a:r>
                      <a:endParaRPr lang="en-US" sz="1900" dirty="0"/>
                    </a:p>
                    <a:p>
                      <a:pPr algn="ctr"/>
                      <a:r>
                        <a:rPr lang="en-US" sz="1900" dirty="0" err="1" smtClean="0"/>
                        <a:t>Apidra</a:t>
                      </a:r>
                      <a:r>
                        <a:rPr lang="en-US" sz="1900" dirty="0"/>
                        <a:t/>
                      </a:r>
                      <a:br>
                        <a:rPr lang="en-US" sz="1900" dirty="0"/>
                      </a:br>
                      <a:r>
                        <a:rPr lang="en-US" sz="1900" dirty="0" err="1"/>
                        <a:t>Humalog</a:t>
                      </a:r>
                      <a:endParaRPr lang="en-US" sz="1900" dirty="0"/>
                    </a:p>
                  </a:txBody>
                  <a:tcPr marL="17018" marR="17018" marT="17019" marB="17019">
                    <a:lnL>
                      <a:noFill/>
                    </a:lnL>
                    <a:lnR>
                      <a:noFill/>
                    </a:lnR>
                    <a:lnT>
                      <a:noFill/>
                    </a:lnT>
                    <a:lnB>
                      <a:noFill/>
                    </a:lnB>
                  </a:tcPr>
                </a:tc>
                <a:tc hMerge="1">
                  <a:txBody>
                    <a:bodyPr/>
                    <a:lstStyle/>
                    <a:p>
                      <a:pPr algn="ctr"/>
                      <a:endParaRPr lang="en-US" sz="1800" dirty="0"/>
                    </a:p>
                  </a:txBody>
                  <a:tcPr marL="17018" marR="17018" marT="17018" marB="17018">
                    <a:lnL>
                      <a:noFill/>
                    </a:lnL>
                    <a:lnR>
                      <a:noFill/>
                    </a:lnR>
                    <a:lnT>
                      <a:noFill/>
                    </a:lnT>
                    <a:lnB>
                      <a:noFill/>
                    </a:lnB>
                  </a:tcPr>
                </a:tc>
                <a:tc>
                  <a:txBody>
                    <a:bodyPr/>
                    <a:lstStyle/>
                    <a:p>
                      <a:pPr algn="ctr"/>
                      <a:r>
                        <a:rPr lang="en-US" sz="1900" dirty="0"/>
                        <a:t>10-30 </a:t>
                      </a:r>
                      <a:r>
                        <a:rPr lang="en-US" sz="1900" dirty="0" smtClean="0"/>
                        <a:t>min.</a:t>
                      </a:r>
                      <a:r>
                        <a:rPr lang="en-US" sz="1900" dirty="0"/>
                        <a:t/>
                      </a:r>
                      <a:br>
                        <a:rPr lang="en-US" sz="1900" dirty="0"/>
                      </a:br>
                      <a:r>
                        <a:rPr lang="en-US" sz="1900" dirty="0"/>
                        <a:t>10-30 </a:t>
                      </a:r>
                      <a:r>
                        <a:rPr lang="en-US" sz="1900" dirty="0" smtClean="0"/>
                        <a:t>min.</a:t>
                      </a:r>
                      <a:r>
                        <a:rPr lang="en-US" sz="1900" dirty="0"/>
                        <a:t/>
                      </a:r>
                      <a:br>
                        <a:rPr lang="en-US" sz="1900" dirty="0"/>
                      </a:br>
                      <a:r>
                        <a:rPr lang="en-US" sz="1900" dirty="0"/>
                        <a:t>10-30 </a:t>
                      </a:r>
                      <a:r>
                        <a:rPr lang="en-US" sz="1900" dirty="0" smtClean="0"/>
                        <a:t>min.</a:t>
                      </a:r>
                      <a:endParaRPr lang="en-US" sz="1900" dirty="0"/>
                    </a:p>
                  </a:txBody>
                  <a:tcPr marL="17018" marR="17018" marT="17019" marB="17019">
                    <a:lnL>
                      <a:noFill/>
                    </a:lnL>
                    <a:lnR>
                      <a:noFill/>
                    </a:lnR>
                    <a:lnT>
                      <a:noFill/>
                    </a:lnT>
                    <a:lnB>
                      <a:noFill/>
                    </a:lnB>
                  </a:tcPr>
                </a:tc>
                <a:tc>
                  <a:txBody>
                    <a:bodyPr/>
                    <a:lstStyle/>
                    <a:p>
                      <a:pPr algn="ctr"/>
                      <a:r>
                        <a:rPr lang="en-US" sz="1900" dirty="0"/>
                        <a:t>0.5-3 </a:t>
                      </a:r>
                      <a:r>
                        <a:rPr lang="en-US" sz="1900" dirty="0" smtClean="0"/>
                        <a:t>h.</a:t>
                      </a:r>
                      <a:r>
                        <a:rPr lang="en-US" sz="1900" dirty="0"/>
                        <a:t/>
                      </a:r>
                      <a:br>
                        <a:rPr lang="en-US" sz="1900" dirty="0"/>
                      </a:br>
                      <a:r>
                        <a:rPr lang="en-US" sz="1900" dirty="0"/>
                        <a:t>0.5-3 </a:t>
                      </a:r>
                      <a:r>
                        <a:rPr lang="en-US" sz="1900" dirty="0" smtClean="0"/>
                        <a:t>h.</a:t>
                      </a:r>
                      <a:r>
                        <a:rPr lang="en-US" sz="1900" dirty="0"/>
                        <a:t/>
                      </a:r>
                      <a:br>
                        <a:rPr lang="en-US" sz="1900" dirty="0"/>
                      </a:br>
                      <a:r>
                        <a:rPr lang="en-US" sz="1900" dirty="0"/>
                        <a:t>0.5-3 </a:t>
                      </a:r>
                      <a:r>
                        <a:rPr lang="en-US" sz="1900" dirty="0" smtClean="0"/>
                        <a:t>h.</a:t>
                      </a:r>
                      <a:endParaRPr lang="en-US" sz="1900" dirty="0"/>
                    </a:p>
                  </a:txBody>
                  <a:tcPr marL="17018" marR="17018" marT="17019" marB="17019">
                    <a:lnL>
                      <a:noFill/>
                    </a:lnL>
                    <a:lnR>
                      <a:noFill/>
                    </a:lnR>
                    <a:lnT>
                      <a:noFill/>
                    </a:lnT>
                    <a:lnB>
                      <a:noFill/>
                    </a:lnB>
                  </a:tcPr>
                </a:tc>
                <a:tc>
                  <a:txBody>
                    <a:bodyPr/>
                    <a:lstStyle/>
                    <a:p>
                      <a:pPr algn="ctr"/>
                      <a:r>
                        <a:rPr lang="en-US" sz="1900" dirty="0"/>
                        <a:t>3-5 </a:t>
                      </a:r>
                      <a:r>
                        <a:rPr lang="en-US" sz="1900" dirty="0" smtClean="0"/>
                        <a:t>h.</a:t>
                      </a:r>
                      <a:r>
                        <a:rPr lang="en-US" sz="1900" dirty="0"/>
                        <a:t/>
                      </a:r>
                      <a:br>
                        <a:rPr lang="en-US" sz="1900" dirty="0"/>
                      </a:br>
                      <a:r>
                        <a:rPr lang="en-US" sz="1900" dirty="0"/>
                        <a:t>3-5 </a:t>
                      </a:r>
                      <a:r>
                        <a:rPr lang="en-US" sz="1900" dirty="0" smtClean="0"/>
                        <a:t>h.</a:t>
                      </a:r>
                      <a:r>
                        <a:rPr lang="en-US" sz="1900" dirty="0"/>
                        <a:t/>
                      </a:r>
                      <a:br>
                        <a:rPr lang="en-US" sz="1900" dirty="0"/>
                      </a:br>
                      <a:r>
                        <a:rPr lang="en-US" sz="1900" dirty="0"/>
                        <a:t>3-5 </a:t>
                      </a:r>
                      <a:r>
                        <a:rPr lang="en-US" sz="1900" dirty="0" smtClean="0"/>
                        <a:t>h.</a:t>
                      </a:r>
                      <a:endParaRPr lang="en-US" sz="1900" dirty="0"/>
                    </a:p>
                  </a:txBody>
                  <a:tcPr marL="17018" marR="17018" marT="17019" marB="17019">
                    <a:lnL>
                      <a:noFill/>
                    </a:lnL>
                    <a:lnR>
                      <a:noFill/>
                    </a:lnR>
                    <a:lnT>
                      <a:noFill/>
                    </a:lnT>
                    <a:lnB>
                      <a:noFill/>
                    </a:lnB>
                  </a:tcPr>
                </a:tc>
              </a:tr>
              <a:tr h="457200">
                <a:tc gridSpan="6">
                  <a:txBody>
                    <a:bodyPr/>
                    <a:lstStyle/>
                    <a:p>
                      <a:r>
                        <a:rPr lang="en-US" sz="1900" i="1" dirty="0">
                          <a:solidFill>
                            <a:srgbClr val="C00000"/>
                          </a:solidFill>
                        </a:rPr>
                        <a:t>Short-Acting</a:t>
                      </a:r>
                      <a:r>
                        <a:rPr lang="en-US" sz="1900" dirty="0">
                          <a:solidFill>
                            <a:srgbClr val="C00000"/>
                          </a:solidFill>
                        </a:rPr>
                        <a:t> </a:t>
                      </a:r>
                    </a:p>
                  </a:txBody>
                  <a:tcPr marL="17018" marR="17018" marT="17019" marB="17019">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2997">
                <a:tc>
                  <a:txBody>
                    <a:bodyPr/>
                    <a:lstStyle/>
                    <a:p>
                      <a:r>
                        <a:rPr lang="en-US" sz="1900" dirty="0"/>
                        <a:t>   </a:t>
                      </a:r>
                      <a:r>
                        <a:rPr lang="en-US" sz="1900" dirty="0" smtClean="0"/>
                        <a:t>Regular</a:t>
                      </a:r>
                      <a:endParaRPr lang="en-US" sz="1900" dirty="0"/>
                    </a:p>
                  </a:txBody>
                  <a:tcPr marL="17018" marR="17018" marT="17019" marB="17019">
                    <a:lnL>
                      <a:noFill/>
                    </a:lnL>
                    <a:lnR>
                      <a:noFill/>
                    </a:lnR>
                    <a:lnT>
                      <a:noFill/>
                    </a:lnT>
                    <a:lnB>
                      <a:noFill/>
                    </a:lnB>
                  </a:tcPr>
                </a:tc>
                <a:tc gridSpan="2">
                  <a:txBody>
                    <a:bodyPr/>
                    <a:lstStyle/>
                    <a:p>
                      <a:pPr algn="ctr"/>
                      <a:r>
                        <a:rPr lang="en-US" sz="1900"/>
                        <a:t>Humulin R</a:t>
                      </a:r>
                      <a:br>
                        <a:rPr lang="en-US" sz="1900"/>
                      </a:br>
                      <a:r>
                        <a:rPr lang="en-US" sz="1900"/>
                        <a:t>Novolin R</a:t>
                      </a:r>
                    </a:p>
                  </a:txBody>
                  <a:tcPr marL="17018" marR="17018" marT="17019" marB="17019">
                    <a:lnL>
                      <a:noFill/>
                    </a:lnL>
                    <a:lnR>
                      <a:noFill/>
                    </a:lnR>
                    <a:lnT>
                      <a:noFill/>
                    </a:lnT>
                    <a:lnB>
                      <a:noFill/>
                    </a:lnB>
                  </a:tcPr>
                </a:tc>
                <a:tc hMerge="1">
                  <a:txBody>
                    <a:bodyPr/>
                    <a:lstStyle/>
                    <a:p>
                      <a:pPr algn="ctr"/>
                      <a:endParaRPr lang="en-US" sz="1800" dirty="0"/>
                    </a:p>
                  </a:txBody>
                  <a:tcPr marL="17018" marR="17018" marT="17018" marB="17018">
                    <a:lnL>
                      <a:noFill/>
                    </a:lnL>
                    <a:lnR>
                      <a:noFill/>
                    </a:lnR>
                    <a:lnT>
                      <a:noFill/>
                    </a:lnT>
                    <a:lnB>
                      <a:noFill/>
                    </a:lnB>
                  </a:tcPr>
                </a:tc>
                <a:tc>
                  <a:txBody>
                    <a:bodyPr/>
                    <a:lstStyle/>
                    <a:p>
                      <a:pPr algn="ctr"/>
                      <a:r>
                        <a:rPr lang="en-US" sz="1900" dirty="0"/>
                        <a:t>0.5-1 </a:t>
                      </a:r>
                      <a:r>
                        <a:rPr lang="en-US" sz="1900" dirty="0" smtClean="0"/>
                        <a:t>h.</a:t>
                      </a:r>
                      <a:endParaRPr lang="en-US" sz="1900" dirty="0"/>
                    </a:p>
                  </a:txBody>
                  <a:tcPr marL="17018" marR="17018" marT="17019" marB="17019">
                    <a:lnL>
                      <a:noFill/>
                    </a:lnL>
                    <a:lnR>
                      <a:noFill/>
                    </a:lnR>
                    <a:lnT>
                      <a:noFill/>
                    </a:lnT>
                    <a:lnB>
                      <a:noFill/>
                    </a:lnB>
                  </a:tcPr>
                </a:tc>
                <a:tc>
                  <a:txBody>
                    <a:bodyPr/>
                    <a:lstStyle/>
                    <a:p>
                      <a:pPr algn="ctr"/>
                      <a:r>
                        <a:rPr lang="en-US" sz="1900" dirty="0"/>
                        <a:t>2-5 </a:t>
                      </a:r>
                      <a:r>
                        <a:rPr lang="en-US" sz="1900" dirty="0" smtClean="0"/>
                        <a:t>h.</a:t>
                      </a:r>
                      <a:endParaRPr lang="en-US" sz="1900" dirty="0"/>
                    </a:p>
                  </a:txBody>
                  <a:tcPr marL="17018" marR="17018" marT="17019" marB="17019">
                    <a:lnL>
                      <a:noFill/>
                    </a:lnL>
                    <a:lnR>
                      <a:noFill/>
                    </a:lnR>
                    <a:lnT>
                      <a:noFill/>
                    </a:lnT>
                    <a:lnB>
                      <a:noFill/>
                    </a:lnB>
                  </a:tcPr>
                </a:tc>
                <a:tc>
                  <a:txBody>
                    <a:bodyPr/>
                    <a:lstStyle/>
                    <a:p>
                      <a:pPr algn="ctr"/>
                      <a:r>
                        <a:rPr lang="en-US" sz="1900" dirty="0"/>
                        <a:t>Up to 12 </a:t>
                      </a:r>
                      <a:r>
                        <a:rPr lang="en-US" sz="1900" dirty="0" smtClean="0"/>
                        <a:t>h.</a:t>
                      </a:r>
                      <a:endParaRPr lang="en-US" sz="1900" dirty="0"/>
                    </a:p>
                  </a:txBody>
                  <a:tcPr marL="17018" marR="17018" marT="17019" marB="17019">
                    <a:lnL>
                      <a:noFill/>
                    </a:lnL>
                    <a:lnR>
                      <a:noFill/>
                    </a:lnR>
                    <a:lnT>
                      <a:noFill/>
                    </a:lnT>
                    <a:lnB>
                      <a:noFill/>
                    </a:lnB>
                  </a:tcPr>
                </a:tc>
              </a:tr>
              <a:tr h="407924">
                <a:tc gridSpan="6">
                  <a:txBody>
                    <a:bodyPr/>
                    <a:lstStyle/>
                    <a:p>
                      <a:r>
                        <a:rPr lang="en-US" sz="1900" i="1" dirty="0">
                          <a:solidFill>
                            <a:srgbClr val="C00000"/>
                          </a:solidFill>
                        </a:rPr>
                        <a:t>Intermediate-Acting</a:t>
                      </a:r>
                      <a:r>
                        <a:rPr lang="en-US" sz="1900" dirty="0">
                          <a:solidFill>
                            <a:srgbClr val="C00000"/>
                          </a:solidFill>
                        </a:rPr>
                        <a:t> </a:t>
                      </a:r>
                    </a:p>
                  </a:txBody>
                  <a:tcPr marL="17018" marR="17018" marT="17019" marB="17019">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2997">
                <a:tc>
                  <a:txBody>
                    <a:bodyPr/>
                    <a:lstStyle/>
                    <a:p>
                      <a:r>
                        <a:rPr lang="en-US" sz="1900"/>
                        <a:t>   NPH insulin</a:t>
                      </a:r>
                    </a:p>
                  </a:txBody>
                  <a:tcPr marL="17018" marR="17018" marT="17019" marB="17019">
                    <a:lnL>
                      <a:noFill/>
                    </a:lnL>
                    <a:lnR>
                      <a:noFill/>
                    </a:lnR>
                    <a:lnT>
                      <a:noFill/>
                    </a:lnT>
                    <a:lnB>
                      <a:noFill/>
                    </a:lnB>
                  </a:tcPr>
                </a:tc>
                <a:tc gridSpan="2">
                  <a:txBody>
                    <a:bodyPr/>
                    <a:lstStyle/>
                    <a:p>
                      <a:pPr algn="ctr"/>
                      <a:r>
                        <a:rPr lang="en-US" sz="1900"/>
                        <a:t>Humulin N</a:t>
                      </a:r>
                      <a:br>
                        <a:rPr lang="en-US" sz="1900"/>
                      </a:br>
                      <a:r>
                        <a:rPr lang="en-US" sz="1900"/>
                        <a:t>Novolin N</a:t>
                      </a:r>
                    </a:p>
                  </a:txBody>
                  <a:tcPr marL="17018" marR="17018" marT="17019" marB="17019">
                    <a:lnL>
                      <a:noFill/>
                    </a:lnL>
                    <a:lnR>
                      <a:noFill/>
                    </a:lnR>
                    <a:lnT>
                      <a:noFill/>
                    </a:lnT>
                    <a:lnB>
                      <a:noFill/>
                    </a:lnB>
                  </a:tcPr>
                </a:tc>
                <a:tc hMerge="1">
                  <a:txBody>
                    <a:bodyPr/>
                    <a:lstStyle/>
                    <a:p>
                      <a:pPr algn="ctr"/>
                      <a:endParaRPr lang="en-US" sz="1800" dirty="0"/>
                    </a:p>
                  </a:txBody>
                  <a:tcPr marL="17018" marR="17018" marT="17018" marB="17018">
                    <a:lnL>
                      <a:noFill/>
                    </a:lnL>
                    <a:lnR>
                      <a:noFill/>
                    </a:lnR>
                    <a:lnT>
                      <a:noFill/>
                    </a:lnT>
                    <a:lnB>
                      <a:noFill/>
                    </a:lnB>
                  </a:tcPr>
                </a:tc>
                <a:tc>
                  <a:txBody>
                    <a:bodyPr/>
                    <a:lstStyle/>
                    <a:p>
                      <a:pPr algn="ctr"/>
                      <a:r>
                        <a:rPr lang="en-US" sz="1900" dirty="0"/>
                        <a:t>1.5-4 </a:t>
                      </a:r>
                      <a:r>
                        <a:rPr lang="en-US" sz="1900" dirty="0" smtClean="0"/>
                        <a:t>h.</a:t>
                      </a:r>
                      <a:endParaRPr lang="en-US" sz="1900" dirty="0"/>
                    </a:p>
                  </a:txBody>
                  <a:tcPr marL="17018" marR="17018" marT="17019" marB="17019">
                    <a:lnL>
                      <a:noFill/>
                    </a:lnL>
                    <a:lnR>
                      <a:noFill/>
                    </a:lnR>
                    <a:lnT>
                      <a:noFill/>
                    </a:lnT>
                    <a:lnB>
                      <a:noFill/>
                    </a:lnB>
                  </a:tcPr>
                </a:tc>
                <a:tc>
                  <a:txBody>
                    <a:bodyPr/>
                    <a:lstStyle/>
                    <a:p>
                      <a:pPr algn="ctr"/>
                      <a:r>
                        <a:rPr lang="en-US" sz="1900" dirty="0"/>
                        <a:t>4-12 </a:t>
                      </a:r>
                      <a:r>
                        <a:rPr lang="en-US" sz="1900" dirty="0" smtClean="0"/>
                        <a:t>h.</a:t>
                      </a:r>
                      <a:endParaRPr lang="en-US" sz="1900" dirty="0"/>
                    </a:p>
                  </a:txBody>
                  <a:tcPr marL="17018" marR="17018" marT="17019" marB="17019">
                    <a:lnL>
                      <a:noFill/>
                    </a:lnL>
                    <a:lnR>
                      <a:noFill/>
                    </a:lnR>
                    <a:lnT>
                      <a:noFill/>
                    </a:lnT>
                    <a:lnB>
                      <a:noFill/>
                    </a:lnB>
                  </a:tcPr>
                </a:tc>
                <a:tc>
                  <a:txBody>
                    <a:bodyPr/>
                    <a:lstStyle/>
                    <a:p>
                      <a:pPr algn="ctr"/>
                      <a:r>
                        <a:rPr lang="en-US" sz="1900" dirty="0"/>
                        <a:t>Up to 24 </a:t>
                      </a:r>
                      <a:r>
                        <a:rPr lang="en-US" sz="1900" dirty="0" smtClean="0"/>
                        <a:t>h.</a:t>
                      </a:r>
                    </a:p>
                    <a:p>
                      <a:pPr algn="ctr"/>
                      <a:endParaRPr lang="en-US" sz="1900" dirty="0"/>
                    </a:p>
                  </a:txBody>
                  <a:tcPr marL="17018" marR="17018" marT="17019" marB="17019">
                    <a:lnL>
                      <a:noFill/>
                    </a:lnL>
                    <a:lnR>
                      <a:noFill/>
                    </a:lnR>
                    <a:lnT>
                      <a:noFill/>
                    </a:lnT>
                    <a:lnB>
                      <a:noFill/>
                    </a:lnB>
                  </a:tcPr>
                </a:tc>
              </a:tr>
              <a:tr h="318517">
                <a:tc gridSpan="6">
                  <a:txBody>
                    <a:bodyPr/>
                    <a:lstStyle/>
                    <a:p>
                      <a:r>
                        <a:rPr lang="en-US" sz="1900" i="1" dirty="0" smtClean="0">
                          <a:solidFill>
                            <a:srgbClr val="C00000"/>
                          </a:solidFill>
                        </a:rPr>
                        <a:t>Long-Acting</a:t>
                      </a:r>
                      <a:endParaRPr lang="en-US" sz="1900" dirty="0">
                        <a:solidFill>
                          <a:srgbClr val="C00000"/>
                        </a:solidFill>
                      </a:endParaRPr>
                    </a:p>
                  </a:txBody>
                  <a:tcPr marL="17018" marR="17018" marT="17019" marB="17019">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96475">
                <a:tc>
                  <a:txBody>
                    <a:bodyPr/>
                    <a:lstStyle/>
                    <a:p>
                      <a:r>
                        <a:rPr lang="en-US" sz="1900" dirty="0"/>
                        <a:t>   </a:t>
                      </a:r>
                      <a:r>
                        <a:rPr lang="en-US" sz="1900" dirty="0" err="1" smtClean="0"/>
                        <a:t>Detemir</a:t>
                      </a:r>
                      <a:r>
                        <a:rPr lang="en-US" sz="1900" dirty="0"/>
                        <a:t/>
                      </a:r>
                      <a:br>
                        <a:rPr lang="en-US" sz="1900" dirty="0"/>
                      </a:br>
                      <a:r>
                        <a:rPr lang="en-US" sz="1900" dirty="0"/>
                        <a:t>   </a:t>
                      </a:r>
                      <a:r>
                        <a:rPr lang="en-US" sz="1900" baseline="0" dirty="0" err="1" smtClean="0"/>
                        <a:t>G</a:t>
                      </a:r>
                      <a:r>
                        <a:rPr lang="en-US" sz="1900" dirty="0" err="1" smtClean="0"/>
                        <a:t>largine</a:t>
                      </a:r>
                      <a:endParaRPr lang="en-US" sz="1900" dirty="0" smtClean="0"/>
                    </a:p>
                    <a:p>
                      <a:r>
                        <a:rPr lang="en-US" sz="1900" dirty="0" smtClean="0">
                          <a:solidFill>
                            <a:srgbClr val="C00000"/>
                          </a:solidFill>
                        </a:rPr>
                        <a:t>Premixed </a:t>
                      </a:r>
                      <a:endParaRPr lang="en-US" sz="1900" dirty="0">
                        <a:solidFill>
                          <a:srgbClr val="C00000"/>
                        </a:solidFill>
                      </a:endParaRPr>
                    </a:p>
                  </a:txBody>
                  <a:tcPr marL="17018" marR="17018" marT="17019" marB="17019">
                    <a:lnL>
                      <a:noFill/>
                    </a:lnL>
                    <a:lnR>
                      <a:noFill/>
                    </a:lnR>
                    <a:lnT>
                      <a:noFill/>
                    </a:lnT>
                    <a:lnB>
                      <a:noFill/>
                    </a:lnB>
                  </a:tcPr>
                </a:tc>
                <a:tc gridSpan="2">
                  <a:txBody>
                    <a:bodyPr/>
                    <a:lstStyle/>
                    <a:p>
                      <a:pPr algn="ctr"/>
                      <a:r>
                        <a:rPr lang="en-US" sz="1900" dirty="0" err="1" smtClean="0"/>
                        <a:t>Levemir</a:t>
                      </a:r>
                      <a:r>
                        <a:rPr lang="en-US" sz="1900" dirty="0"/>
                        <a:t/>
                      </a:r>
                      <a:br>
                        <a:rPr lang="en-US" sz="1900" dirty="0"/>
                      </a:br>
                      <a:r>
                        <a:rPr lang="en-US" sz="1900" dirty="0" err="1" smtClean="0"/>
                        <a:t>Lantus</a:t>
                      </a:r>
                      <a:endParaRPr lang="en-US" sz="1900" dirty="0" smtClean="0"/>
                    </a:p>
                    <a:p>
                      <a:pPr algn="ctr"/>
                      <a:r>
                        <a:rPr lang="en-US" sz="1900" dirty="0" smtClean="0"/>
                        <a:t>  Novomix-30</a:t>
                      </a:r>
                      <a:endParaRPr lang="en-US" sz="1900" dirty="0"/>
                    </a:p>
                  </a:txBody>
                  <a:tcPr marL="17018" marR="17018" marT="17019" marB="17019">
                    <a:lnL>
                      <a:noFill/>
                    </a:lnL>
                    <a:lnR>
                      <a:noFill/>
                    </a:lnR>
                    <a:lnT>
                      <a:noFill/>
                    </a:lnT>
                    <a:lnB>
                      <a:noFill/>
                    </a:lnB>
                  </a:tcPr>
                </a:tc>
                <a:tc hMerge="1">
                  <a:txBody>
                    <a:bodyPr/>
                    <a:lstStyle/>
                    <a:p>
                      <a:pPr algn="ctr"/>
                      <a:endParaRPr lang="en-US" sz="1800" dirty="0"/>
                    </a:p>
                  </a:txBody>
                  <a:tcPr marL="17018" marR="17018" marT="17018" marB="17018">
                    <a:lnL>
                      <a:noFill/>
                    </a:lnL>
                    <a:lnR>
                      <a:noFill/>
                    </a:lnR>
                    <a:lnT>
                      <a:noFill/>
                    </a:lnT>
                    <a:lnB>
                      <a:noFill/>
                    </a:lnB>
                  </a:tcPr>
                </a:tc>
                <a:tc>
                  <a:txBody>
                    <a:bodyPr/>
                    <a:lstStyle/>
                    <a:p>
                      <a:pPr algn="ctr"/>
                      <a:r>
                        <a:rPr lang="en-US" sz="1900" dirty="0"/>
                        <a:t>0.75-4 </a:t>
                      </a:r>
                      <a:r>
                        <a:rPr lang="en-US" sz="1900" dirty="0" smtClean="0"/>
                        <a:t>h.</a:t>
                      </a:r>
                      <a:r>
                        <a:rPr lang="en-US" sz="1900" dirty="0"/>
                        <a:t/>
                      </a:r>
                      <a:br>
                        <a:rPr lang="en-US" sz="1900" dirty="0"/>
                      </a:br>
                      <a:r>
                        <a:rPr lang="en-US" sz="1900" dirty="0"/>
                        <a:t>0.75-4 </a:t>
                      </a:r>
                      <a:r>
                        <a:rPr lang="en-US" sz="1900" dirty="0" smtClean="0"/>
                        <a:t>h.</a:t>
                      </a:r>
                      <a:endParaRPr lang="en-US" sz="1900" dirty="0"/>
                    </a:p>
                  </a:txBody>
                  <a:tcPr marL="17018" marR="17018" marT="17019" marB="17019">
                    <a:lnL>
                      <a:noFill/>
                    </a:lnL>
                    <a:lnR>
                      <a:noFill/>
                    </a:lnR>
                    <a:lnT>
                      <a:noFill/>
                    </a:lnT>
                    <a:lnB>
                      <a:noFill/>
                    </a:lnB>
                  </a:tcPr>
                </a:tc>
                <a:tc>
                  <a:txBody>
                    <a:bodyPr/>
                    <a:lstStyle/>
                    <a:p>
                      <a:pPr algn="ctr"/>
                      <a:r>
                        <a:rPr lang="en-US" sz="1900" dirty="0"/>
                        <a:t>Minimal peak</a:t>
                      </a:r>
                      <a:br>
                        <a:rPr lang="en-US" sz="1900" dirty="0"/>
                      </a:br>
                      <a:r>
                        <a:rPr lang="en-US" sz="1900" dirty="0"/>
                        <a:t>Minimal peak</a:t>
                      </a:r>
                    </a:p>
                  </a:txBody>
                  <a:tcPr marL="17018" marR="17018" marT="17019" marB="17019">
                    <a:lnL>
                      <a:noFill/>
                    </a:lnL>
                    <a:lnR>
                      <a:noFill/>
                    </a:lnR>
                    <a:lnT>
                      <a:noFill/>
                    </a:lnT>
                    <a:lnB>
                      <a:noFill/>
                    </a:lnB>
                  </a:tcPr>
                </a:tc>
                <a:tc>
                  <a:txBody>
                    <a:bodyPr/>
                    <a:lstStyle/>
                    <a:p>
                      <a:pPr algn="ctr"/>
                      <a:r>
                        <a:rPr lang="en-US" sz="1900" dirty="0"/>
                        <a:t>Up to 24 </a:t>
                      </a:r>
                      <a:r>
                        <a:rPr lang="en-US" sz="1900" dirty="0" smtClean="0"/>
                        <a:t>h.</a:t>
                      </a:r>
                      <a:r>
                        <a:rPr lang="en-US" sz="1900" dirty="0"/>
                        <a:t/>
                      </a:r>
                      <a:br>
                        <a:rPr lang="en-US" sz="1900" dirty="0"/>
                      </a:br>
                      <a:r>
                        <a:rPr lang="en-US" sz="1900" dirty="0"/>
                        <a:t>Up to </a:t>
                      </a:r>
                      <a:r>
                        <a:rPr lang="en-US" sz="1900" dirty="0" smtClean="0"/>
                        <a:t>24 h.</a:t>
                      </a:r>
                      <a:endParaRPr lang="en-US" sz="1900" dirty="0"/>
                    </a:p>
                  </a:txBody>
                  <a:tcPr marL="17018" marR="17018" marT="17019" marB="17019">
                    <a:lnL>
                      <a:noFill/>
                    </a:lnL>
                    <a:lnR>
                      <a:noFill/>
                    </a:lnR>
                    <a:lnT>
                      <a:noFill/>
                    </a:lnT>
                    <a:lnB>
                      <a:noFill/>
                    </a:lnB>
                  </a:tcPr>
                </a:tc>
              </a:tr>
            </a:tbl>
          </a:graphicData>
        </a:graphic>
      </p:graphicFrame>
      <p:sp>
        <p:nvSpPr>
          <p:cNvPr id="27680" name="Rectangle 1"/>
          <p:cNvSpPr>
            <a:spLocks noChangeArrowheads="1"/>
          </p:cNvSpPr>
          <p:nvPr/>
        </p:nvSpPr>
        <p:spPr bwMode="auto">
          <a:xfrm>
            <a:off x="1447801" y="91017"/>
            <a:ext cx="6092245" cy="646331"/>
          </a:xfrm>
          <a:prstGeom prst="rect">
            <a:avLst/>
          </a:prstGeom>
          <a:noFill/>
          <a:ln w="9525">
            <a:noFill/>
            <a:miter lim="800000"/>
            <a:headEnd/>
            <a:tailEnd/>
          </a:ln>
        </p:spPr>
        <p:txBody>
          <a:bodyPr wrap="none" anchor="ctr">
            <a:spAutoFit/>
          </a:bodyPr>
          <a:lstStyle/>
          <a:p>
            <a:pPr eaLnBrk="0" hangingPunct="0">
              <a:defRPr/>
            </a:pPr>
            <a:r>
              <a:rPr lang="en-US" sz="3600" b="1" dirty="0">
                <a:solidFill>
                  <a:schemeClr val="tx2">
                    <a:lumMod val="50000"/>
                  </a:schemeClr>
                </a:solidFill>
                <a:latin typeface="Arial" charset="0"/>
                <a:ea typeface="ＭＳ Ｐゴシック" charset="-128"/>
              </a:rPr>
              <a:t>Available insulin injections</a:t>
            </a:r>
          </a:p>
        </p:txBody>
      </p:sp>
      <p:cxnSp>
        <p:nvCxnSpPr>
          <p:cNvPr id="7" name="Straight Connector 6"/>
          <p:cNvCxnSpPr/>
          <p:nvPr/>
        </p:nvCxnSpPr>
        <p:spPr>
          <a:xfrm>
            <a:off x="228600" y="8382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67056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705100" y="3771900"/>
            <a:ext cx="586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905500" y="3771900"/>
            <a:ext cx="586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71500" y="3771900"/>
            <a:ext cx="586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228600" y="1600200"/>
            <a:ext cx="861060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rot="5400000">
            <a:off x="800100" y="3771900"/>
            <a:ext cx="586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552700" y="3771900"/>
            <a:ext cx="586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305300" y="3771900"/>
            <a:ext cx="5867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4.f.ii.humaninsulin_rev1.jpg"/>
          <p:cNvPicPr>
            <a:picLocks noChangeAspect="1"/>
          </p:cNvPicPr>
          <p:nvPr/>
        </p:nvPicPr>
        <p:blipFill>
          <a:blip r:embed="rId2"/>
          <a:srcRect/>
          <a:stretch>
            <a:fillRect/>
          </a:stretch>
        </p:blipFill>
        <p:spPr bwMode="auto">
          <a:xfrm>
            <a:off x="457200" y="228600"/>
            <a:ext cx="3240088" cy="6394451"/>
          </a:xfrm>
          <a:prstGeom prst="rect">
            <a:avLst/>
          </a:prstGeom>
          <a:ln>
            <a:noFill/>
          </a:ln>
          <a:effectLst>
            <a:outerShdw blurRad="292100" dist="139700" dir="2700000" algn="tl" rotWithShape="0">
              <a:srgbClr val="333333">
                <a:alpha val="65000"/>
              </a:srgbClr>
            </a:outerShdw>
          </a:effectLst>
        </p:spPr>
      </p:pic>
      <p:sp>
        <p:nvSpPr>
          <p:cNvPr id="4" name="Content Placeholder 2"/>
          <p:cNvSpPr txBox="1">
            <a:spLocks/>
          </p:cNvSpPr>
          <p:nvPr/>
        </p:nvSpPr>
        <p:spPr>
          <a:xfrm>
            <a:off x="4286251" y="3096685"/>
            <a:ext cx="4606925" cy="3456516"/>
          </a:xfrm>
          <a:prstGeom prst="rect">
            <a:avLst/>
          </a:prstGeom>
          <a:ln>
            <a:solidFill>
              <a:srgbClr val="C00000"/>
            </a:solidFill>
          </a:ln>
        </p:spPr>
        <p:txBody>
          <a:bodyPr/>
          <a:lstStyle/>
          <a:p>
            <a:pPr marL="342900" indent="-342900" eaLnBrk="0" hangingPunct="0">
              <a:spcBef>
                <a:spcPct val="20000"/>
              </a:spcBef>
              <a:buFontTx/>
              <a:buChar char="•"/>
              <a:defRPr/>
            </a:pPr>
            <a:r>
              <a:rPr lang="en-US" kern="0" dirty="0">
                <a:latin typeface="+mn-lt"/>
                <a:ea typeface="ＭＳ Ｐゴシック" charset="-128"/>
              </a:rPr>
              <a:t>Exist in solution in </a:t>
            </a:r>
            <a:r>
              <a:rPr lang="en-US" kern="0" dirty="0" err="1">
                <a:latin typeface="+mn-lt"/>
                <a:ea typeface="ＭＳ Ｐゴシック" charset="-128"/>
              </a:rPr>
              <a:t>hexameric</a:t>
            </a:r>
            <a:r>
              <a:rPr lang="en-US" kern="0" dirty="0">
                <a:latin typeface="+mn-lt"/>
                <a:ea typeface="ＭＳ Ｐゴシック" charset="-128"/>
              </a:rPr>
              <a:t> form</a:t>
            </a:r>
          </a:p>
          <a:p>
            <a:pPr marL="342900" indent="-342900" eaLnBrk="0" hangingPunct="0">
              <a:spcBef>
                <a:spcPct val="20000"/>
              </a:spcBef>
              <a:buFontTx/>
              <a:buChar char="•"/>
              <a:defRPr/>
            </a:pPr>
            <a:r>
              <a:rPr lang="en-US" kern="0" dirty="0">
                <a:latin typeface="+mn-lt"/>
                <a:ea typeface="ＭＳ Ｐゴシック" charset="-128"/>
              </a:rPr>
              <a:t>Onset of action : 0.5 – 1 hour after SC </a:t>
            </a:r>
          </a:p>
          <a:p>
            <a:pPr marL="342900" indent="-342900" eaLnBrk="0" hangingPunct="0">
              <a:spcBef>
                <a:spcPct val="20000"/>
              </a:spcBef>
              <a:buFontTx/>
              <a:buChar char="•"/>
              <a:defRPr/>
            </a:pPr>
            <a:r>
              <a:rPr lang="en-US" kern="0" dirty="0">
                <a:latin typeface="+mn-lt"/>
                <a:ea typeface="ＭＳ Ｐゴシック" charset="-128"/>
              </a:rPr>
              <a:t>It peaks 2 – 4 hours after SC</a:t>
            </a:r>
          </a:p>
          <a:p>
            <a:pPr marL="342900" indent="-342900" eaLnBrk="0" hangingPunct="0">
              <a:spcBef>
                <a:spcPct val="20000"/>
              </a:spcBef>
              <a:buFontTx/>
              <a:buChar char="•"/>
              <a:defRPr/>
            </a:pPr>
            <a:r>
              <a:rPr lang="en-US" kern="0" dirty="0">
                <a:latin typeface="+mn-lt"/>
                <a:ea typeface="ＭＳ Ｐゴシック" charset="-128"/>
              </a:rPr>
              <a:t>The duration of action range 8 – 10 hours</a:t>
            </a:r>
          </a:p>
          <a:p>
            <a:pPr marL="342900" indent="-342900" eaLnBrk="0" hangingPunct="0">
              <a:spcBef>
                <a:spcPct val="20000"/>
              </a:spcBef>
              <a:buFontTx/>
              <a:buChar char="•"/>
              <a:defRPr/>
            </a:pPr>
            <a:r>
              <a:rPr lang="en-US" kern="0" dirty="0">
                <a:latin typeface="+mn-lt"/>
                <a:ea typeface="ＭＳ Ｐゴシック" charset="-128"/>
              </a:rPr>
              <a:t>It peaks much later than the blood glucose rise </a:t>
            </a:r>
          </a:p>
          <a:p>
            <a:pPr marL="342900" indent="-342900" eaLnBrk="0" hangingPunct="0">
              <a:spcBef>
                <a:spcPct val="20000"/>
              </a:spcBef>
              <a:buFontTx/>
              <a:buChar char="•"/>
              <a:defRPr/>
            </a:pPr>
            <a:r>
              <a:rPr lang="en-US" kern="0" dirty="0">
                <a:latin typeface="+mn-lt"/>
                <a:ea typeface="ＭＳ Ｐゴシック" charset="-128"/>
              </a:rPr>
              <a:t>Exerts its effect for too long</a:t>
            </a:r>
          </a:p>
          <a:p>
            <a:pPr marL="342900" indent="-342900" eaLnBrk="0" hangingPunct="0">
              <a:spcBef>
                <a:spcPct val="20000"/>
              </a:spcBef>
              <a:buFontTx/>
              <a:buChar char="•"/>
              <a:defRPr/>
            </a:pPr>
            <a:r>
              <a:rPr lang="en-US" kern="0" dirty="0">
                <a:latin typeface="+mn-lt"/>
                <a:ea typeface="ＭＳ Ｐゴシック" charset="-128"/>
              </a:rPr>
              <a:t>Risk of hyperglycemia in the first 30 minutes and hypoglycemia many hours after meals</a:t>
            </a:r>
          </a:p>
          <a:p>
            <a:pPr marL="342900" indent="-342900" eaLnBrk="0" hangingPunct="0">
              <a:spcBef>
                <a:spcPct val="20000"/>
              </a:spcBef>
              <a:buFontTx/>
              <a:buChar char="•"/>
              <a:defRPr/>
            </a:pPr>
            <a:endParaRPr lang="en-US" sz="2400" kern="0" dirty="0">
              <a:latin typeface="+mn-lt"/>
              <a:ea typeface="ＭＳ Ｐゴシック" charset="-128"/>
            </a:endParaRPr>
          </a:p>
        </p:txBody>
      </p:sp>
      <p:sp>
        <p:nvSpPr>
          <p:cNvPr id="61444" name="Title 4"/>
          <p:cNvSpPr>
            <a:spLocks noGrp="1"/>
          </p:cNvSpPr>
          <p:nvPr>
            <p:ph type="title"/>
          </p:nvPr>
        </p:nvSpPr>
        <p:spPr>
          <a:xfrm>
            <a:off x="4738689" y="372534"/>
            <a:ext cx="3887787" cy="615951"/>
          </a:xfrm>
        </p:spPr>
        <p:txBody>
          <a:bodyPr wrap="none">
            <a:normAutofit fontScale="90000"/>
          </a:bodyPr>
          <a:lstStyle/>
          <a:p>
            <a:pPr algn="ctr" eaLnBrk="1" hangingPunct="1">
              <a:defRPr/>
            </a:pPr>
            <a:r>
              <a:rPr lang="en-US" altLang="zh-CN" sz="4000" dirty="0" smtClean="0">
                <a:solidFill>
                  <a:schemeClr val="tx2">
                    <a:lumMod val="50000"/>
                  </a:schemeClr>
                </a:solidFill>
                <a:ea typeface="SimSun" pitchFamily="2" charset="-122"/>
              </a:rPr>
              <a:t>Regular Insulin</a:t>
            </a:r>
            <a:endParaRPr lang="en-US" sz="4000" dirty="0" smtClean="0">
              <a:solidFill>
                <a:schemeClr val="tx2">
                  <a:lumMod val="50000"/>
                </a:schemeClr>
              </a:solidFill>
            </a:endParaRPr>
          </a:p>
        </p:txBody>
      </p:sp>
      <p:cxnSp>
        <p:nvCxnSpPr>
          <p:cNvPr id="7" name="Straight Arrow Connector 6"/>
          <p:cNvCxnSpPr/>
          <p:nvPr/>
        </p:nvCxnSpPr>
        <p:spPr>
          <a:xfrm rot="5400000" flipH="1" flipV="1">
            <a:off x="805657" y="6050757"/>
            <a:ext cx="215900"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539486" y="5490898"/>
            <a:ext cx="1208616"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47" name="Picture 2" descr="An insulin hexamer showing six monomers connected by zinc ions.">
            <a:hlinkClick r:id="rId3"/>
          </p:cNvPr>
          <p:cNvPicPr>
            <a:picLocks noChangeAspect="1" noChangeArrowheads="1"/>
          </p:cNvPicPr>
          <p:nvPr/>
        </p:nvPicPr>
        <p:blipFill>
          <a:blip r:embed="rId4"/>
          <a:srcRect/>
          <a:stretch>
            <a:fillRect/>
          </a:stretch>
        </p:blipFill>
        <p:spPr bwMode="auto">
          <a:xfrm>
            <a:off x="5486400" y="1295401"/>
            <a:ext cx="1752600" cy="175895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686800" cy="840317"/>
          </a:xfrm>
        </p:spPr>
        <p:txBody>
          <a:bodyPr>
            <a:normAutofit/>
          </a:bodyPr>
          <a:lstStyle/>
          <a:p>
            <a:pPr eaLnBrk="1" fontAlgn="auto" hangingPunct="1">
              <a:spcAft>
                <a:spcPts val="0"/>
              </a:spcAft>
              <a:defRPr/>
            </a:pPr>
            <a:r>
              <a:rPr lang="en-US" sz="4800" dirty="0" smtClean="0">
                <a:solidFill>
                  <a:srgbClr val="C00000"/>
                </a:solidFill>
              </a:rPr>
              <a:t>                     </a:t>
            </a:r>
            <a:r>
              <a:rPr lang="en-US" sz="4800" dirty="0" smtClean="0">
                <a:solidFill>
                  <a:schemeClr val="tx2">
                    <a:lumMod val="75000"/>
                  </a:schemeClr>
                </a:solidFill>
              </a:rPr>
              <a:t>Rapid Analogs</a:t>
            </a:r>
            <a:endParaRPr lang="en-US" sz="4800" dirty="0">
              <a:solidFill>
                <a:schemeClr val="tx2">
                  <a:lumMod val="75000"/>
                </a:schemeClr>
              </a:solidFill>
            </a:endParaRPr>
          </a:p>
        </p:txBody>
      </p:sp>
      <p:pic>
        <p:nvPicPr>
          <p:cNvPr id="63491" name="Picture 6" descr="4.f.ii.monomer.jpg"/>
          <p:cNvPicPr>
            <a:picLocks noChangeAspect="1"/>
          </p:cNvPicPr>
          <p:nvPr/>
        </p:nvPicPr>
        <p:blipFill>
          <a:blip r:embed="rId2"/>
          <a:srcRect/>
          <a:stretch>
            <a:fillRect/>
          </a:stretch>
        </p:blipFill>
        <p:spPr bwMode="auto">
          <a:xfrm>
            <a:off x="484188" y="304801"/>
            <a:ext cx="3402012" cy="615103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572000" y="4076700"/>
            <a:ext cx="4572000" cy="2806922"/>
          </a:xfrm>
          <a:prstGeom prst="rect">
            <a:avLst/>
          </a:prstGeom>
        </p:spPr>
        <p:txBody>
          <a:bodyPr>
            <a:spAutoFit/>
          </a:bodyPr>
          <a:lstStyle/>
          <a:p>
            <a:pPr marL="342900" indent="-342900" eaLnBrk="0" hangingPunct="0">
              <a:spcBef>
                <a:spcPct val="20000"/>
              </a:spcBef>
              <a:buFontTx/>
              <a:buChar char="•"/>
              <a:defRPr/>
            </a:pPr>
            <a:r>
              <a:rPr lang="en-US" kern="0" dirty="0">
                <a:latin typeface="Arial" charset="0"/>
                <a:ea typeface="ＭＳ Ｐゴシック" charset="-128"/>
              </a:rPr>
              <a:t>Exist in solution in </a:t>
            </a:r>
            <a:r>
              <a:rPr lang="en-US" kern="0" dirty="0" err="1">
                <a:latin typeface="Arial" charset="0"/>
                <a:ea typeface="ＭＳ Ｐゴシック" charset="-128"/>
              </a:rPr>
              <a:t>monomeric</a:t>
            </a:r>
            <a:r>
              <a:rPr lang="en-US" kern="0" dirty="0">
                <a:latin typeface="Arial" charset="0"/>
                <a:ea typeface="ＭＳ Ｐゴシック" charset="-128"/>
              </a:rPr>
              <a:t> form</a:t>
            </a:r>
          </a:p>
          <a:p>
            <a:pPr marL="342900" indent="-342900" eaLnBrk="0" hangingPunct="0">
              <a:spcBef>
                <a:spcPct val="20000"/>
              </a:spcBef>
              <a:buFontTx/>
              <a:buChar char="•"/>
              <a:defRPr/>
            </a:pPr>
            <a:r>
              <a:rPr lang="en-US" kern="0" dirty="0">
                <a:latin typeface="Arial" charset="0"/>
                <a:ea typeface="ＭＳ Ｐゴシック" charset="-128"/>
              </a:rPr>
              <a:t>Onset of action : up to 0.5 hour after SC </a:t>
            </a:r>
          </a:p>
          <a:p>
            <a:pPr marL="342900" indent="-342900" eaLnBrk="0" hangingPunct="0">
              <a:spcBef>
                <a:spcPct val="20000"/>
              </a:spcBef>
              <a:buFontTx/>
              <a:buChar char="•"/>
              <a:defRPr/>
            </a:pPr>
            <a:r>
              <a:rPr lang="en-US" kern="0" dirty="0">
                <a:latin typeface="Arial" charset="0"/>
                <a:ea typeface="ＭＳ Ｐゴシック" charset="-128"/>
              </a:rPr>
              <a:t>Peaks 1– 2 hours after SC</a:t>
            </a:r>
          </a:p>
          <a:p>
            <a:pPr marL="342900" indent="-342900" eaLnBrk="0" hangingPunct="0">
              <a:spcBef>
                <a:spcPct val="20000"/>
              </a:spcBef>
              <a:buFontTx/>
              <a:buChar char="•"/>
              <a:defRPr/>
            </a:pPr>
            <a:r>
              <a:rPr lang="en-US" kern="0" dirty="0">
                <a:latin typeface="Arial" charset="0"/>
                <a:ea typeface="ＭＳ Ｐゴシック" charset="-128"/>
              </a:rPr>
              <a:t>The duration of action up to 4  hours</a:t>
            </a:r>
          </a:p>
          <a:p>
            <a:pPr marL="342900" indent="-342900" eaLnBrk="0" hangingPunct="0">
              <a:spcBef>
                <a:spcPct val="20000"/>
              </a:spcBef>
              <a:buFontTx/>
              <a:buChar char="•"/>
              <a:defRPr/>
            </a:pPr>
            <a:r>
              <a:rPr lang="en-US" kern="0" dirty="0">
                <a:latin typeface="Arial" charset="0"/>
                <a:ea typeface="ＭＳ Ｐゴシック" charset="-128"/>
              </a:rPr>
              <a:t>Peak  when the blood glucose rise </a:t>
            </a:r>
          </a:p>
          <a:p>
            <a:pPr marL="342900" indent="-342900" eaLnBrk="0" hangingPunct="0">
              <a:spcBef>
                <a:spcPct val="20000"/>
              </a:spcBef>
              <a:buFontTx/>
              <a:buChar char="•"/>
              <a:defRPr/>
            </a:pPr>
            <a:r>
              <a:rPr lang="en-US" kern="0" dirty="0">
                <a:latin typeface="Arial" charset="0"/>
                <a:ea typeface="ＭＳ Ｐゴシック" charset="-128"/>
              </a:rPr>
              <a:t>No risk of hyper- or hypoglycemia</a:t>
            </a:r>
          </a:p>
          <a:p>
            <a:pPr marL="342900" lvl="1" indent="-342900" eaLnBrk="0" hangingPunct="0">
              <a:spcBef>
                <a:spcPct val="20000"/>
              </a:spcBef>
              <a:buFontTx/>
              <a:buChar char="•"/>
              <a:defRPr/>
            </a:pPr>
            <a:r>
              <a:rPr lang="en-US" dirty="0">
                <a:ea typeface="ＭＳ Ｐゴシック" charset="-128"/>
              </a:rPr>
              <a:t>Dose given immediately pre-meal</a:t>
            </a:r>
          </a:p>
          <a:p>
            <a:pPr marL="342900" indent="-342900" eaLnBrk="0" hangingPunct="0">
              <a:spcBef>
                <a:spcPct val="20000"/>
              </a:spcBef>
              <a:buFontTx/>
              <a:buChar char="•"/>
              <a:defRPr/>
            </a:pPr>
            <a:endParaRPr lang="en-US" sz="2400" kern="0" dirty="0">
              <a:latin typeface="Arial" charset="0"/>
              <a:ea typeface="ＭＳ Ｐゴシック" charset="-128"/>
            </a:endParaRPr>
          </a:p>
        </p:txBody>
      </p:sp>
      <p:sp>
        <p:nvSpPr>
          <p:cNvPr id="63493" name="TextBox 6"/>
          <p:cNvSpPr txBox="1">
            <a:spLocks noChangeArrowheads="1"/>
          </p:cNvSpPr>
          <p:nvPr/>
        </p:nvSpPr>
        <p:spPr bwMode="auto">
          <a:xfrm>
            <a:off x="5148264" y="1773767"/>
            <a:ext cx="2544223" cy="1938992"/>
          </a:xfrm>
          <a:prstGeom prst="rect">
            <a:avLst/>
          </a:prstGeom>
          <a:noFill/>
          <a:ln w="9525">
            <a:noFill/>
            <a:miter lim="800000"/>
            <a:headEnd/>
            <a:tailEnd/>
          </a:ln>
        </p:spPr>
        <p:txBody>
          <a:bodyPr wrap="none">
            <a:spAutoFit/>
          </a:bodyPr>
          <a:lstStyle/>
          <a:p>
            <a:r>
              <a:rPr lang="en-US" sz="4000" dirty="0">
                <a:solidFill>
                  <a:srgbClr val="C00000"/>
                </a:solidFill>
              </a:rPr>
              <a:t>○ </a:t>
            </a:r>
            <a:r>
              <a:rPr lang="en-US" sz="4000" b="1" dirty="0" err="1">
                <a:solidFill>
                  <a:srgbClr val="C00000"/>
                </a:solidFill>
              </a:rPr>
              <a:t>Lispro</a:t>
            </a:r>
            <a:r>
              <a:rPr lang="en-US" sz="4000" b="1" dirty="0">
                <a:solidFill>
                  <a:srgbClr val="C00000"/>
                </a:solidFill>
              </a:rPr>
              <a:t> </a:t>
            </a:r>
          </a:p>
          <a:p>
            <a:r>
              <a:rPr lang="en-US" sz="4000" b="1" dirty="0">
                <a:solidFill>
                  <a:srgbClr val="C00000"/>
                </a:solidFill>
              </a:rPr>
              <a:t>○ </a:t>
            </a:r>
            <a:r>
              <a:rPr lang="en-US" sz="4000" b="1" dirty="0" err="1">
                <a:solidFill>
                  <a:srgbClr val="C00000"/>
                </a:solidFill>
              </a:rPr>
              <a:t>Aspart</a:t>
            </a:r>
            <a:endParaRPr lang="en-US" sz="4000" b="1" dirty="0">
              <a:solidFill>
                <a:srgbClr val="C00000"/>
              </a:solidFill>
            </a:endParaRPr>
          </a:p>
          <a:p>
            <a:r>
              <a:rPr lang="en-US" sz="4000" b="1" dirty="0">
                <a:solidFill>
                  <a:srgbClr val="C00000"/>
                </a:solidFill>
              </a:rPr>
              <a:t>○ </a:t>
            </a:r>
            <a:r>
              <a:rPr lang="en-US" sz="4000" b="1" dirty="0" err="1">
                <a:solidFill>
                  <a:srgbClr val="C00000"/>
                </a:solidFill>
              </a:rPr>
              <a:t>Glulysine</a:t>
            </a:r>
            <a:endParaRPr lang="en-US" sz="4000" b="1" dirty="0">
              <a:solidFill>
                <a:srgbClr val="C00000"/>
              </a:solidFill>
            </a:endParaRPr>
          </a:p>
        </p:txBody>
      </p:sp>
      <p:cxnSp>
        <p:nvCxnSpPr>
          <p:cNvPr id="9" name="Straight Arrow Connector 8"/>
          <p:cNvCxnSpPr/>
          <p:nvPr/>
        </p:nvCxnSpPr>
        <p:spPr>
          <a:xfrm rot="5400000" flipH="1" flipV="1">
            <a:off x="239185" y="5192714"/>
            <a:ext cx="1655233" cy="31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4.3f.iii.glargine_rev1.jpg"/>
          <p:cNvPicPr>
            <a:picLocks noChangeAspect="1"/>
          </p:cNvPicPr>
          <p:nvPr/>
        </p:nvPicPr>
        <p:blipFill>
          <a:blip r:embed="rId2"/>
          <a:srcRect/>
          <a:stretch>
            <a:fillRect/>
          </a:stretch>
        </p:blipFill>
        <p:spPr bwMode="auto">
          <a:xfrm>
            <a:off x="5638800" y="457200"/>
            <a:ext cx="3111500" cy="5715000"/>
          </a:xfrm>
          <a:prstGeom prst="rect">
            <a:avLst/>
          </a:prstGeom>
          <a:ln>
            <a:noFill/>
          </a:ln>
          <a:effectLst>
            <a:outerShdw blurRad="292100" dist="139700" dir="2700000" algn="tl" rotWithShape="0">
              <a:srgbClr val="333333">
                <a:alpha val="65000"/>
              </a:srgbClr>
            </a:outerShdw>
          </a:effectLst>
        </p:spPr>
      </p:pic>
      <p:sp>
        <p:nvSpPr>
          <p:cNvPr id="66563" name="TextBox 4"/>
          <p:cNvSpPr txBox="1">
            <a:spLocks noChangeArrowheads="1"/>
          </p:cNvSpPr>
          <p:nvPr/>
        </p:nvSpPr>
        <p:spPr bwMode="auto">
          <a:xfrm>
            <a:off x="0" y="914401"/>
            <a:ext cx="5125186" cy="5847755"/>
          </a:xfrm>
          <a:prstGeom prst="rect">
            <a:avLst/>
          </a:prstGeom>
          <a:noFill/>
          <a:ln w="9525">
            <a:noFill/>
            <a:miter lim="800000"/>
            <a:headEnd/>
            <a:tailEnd/>
          </a:ln>
        </p:spPr>
        <p:txBody>
          <a:bodyPr wrap="none">
            <a:spAutoFit/>
          </a:bodyPr>
          <a:lstStyle/>
          <a:p>
            <a:r>
              <a:rPr lang="en-US" sz="2800" dirty="0"/>
              <a:t>Slow  dissolution of  the  </a:t>
            </a:r>
            <a:r>
              <a:rPr lang="en-US" sz="2800" dirty="0" err="1"/>
              <a:t>Glargine</a:t>
            </a:r>
            <a:r>
              <a:rPr lang="en-US" sz="2800" dirty="0"/>
              <a:t> </a:t>
            </a:r>
          </a:p>
          <a:p>
            <a:r>
              <a:rPr lang="en-US" sz="2800" dirty="0"/>
              <a:t> </a:t>
            </a:r>
            <a:r>
              <a:rPr lang="en-US" sz="2800" dirty="0" err="1"/>
              <a:t>hexamers</a:t>
            </a:r>
            <a:r>
              <a:rPr lang="en-US" sz="2800" dirty="0"/>
              <a:t> at the injection  site </a:t>
            </a:r>
          </a:p>
          <a:p>
            <a:r>
              <a:rPr lang="en-US" sz="2800" dirty="0"/>
              <a:t> results in a relatively constant </a:t>
            </a:r>
          </a:p>
          <a:p>
            <a:r>
              <a:rPr lang="en-US" sz="2800" dirty="0"/>
              <a:t> release with no  pronounced </a:t>
            </a:r>
          </a:p>
          <a:p>
            <a:r>
              <a:rPr lang="en-US" sz="2800" dirty="0"/>
              <a:t> peak over a  period of up to </a:t>
            </a:r>
          </a:p>
          <a:p>
            <a:r>
              <a:rPr lang="en-US" sz="2800" dirty="0"/>
              <a:t> 24 hours.</a:t>
            </a:r>
          </a:p>
          <a:p>
            <a:endParaRPr lang="en-US" sz="2800" dirty="0"/>
          </a:p>
          <a:p>
            <a:r>
              <a:rPr lang="en-US" sz="2800" dirty="0"/>
              <a:t>  </a:t>
            </a:r>
            <a:r>
              <a:rPr lang="en-US" sz="3200" dirty="0">
                <a:solidFill>
                  <a:srgbClr val="FF0000"/>
                </a:solidFill>
              </a:rPr>
              <a:t>Onset of  action =  2 hours</a:t>
            </a:r>
          </a:p>
          <a:p>
            <a:endParaRPr lang="en-US" sz="3200" dirty="0">
              <a:solidFill>
                <a:srgbClr val="FFFF00"/>
              </a:solidFill>
            </a:endParaRPr>
          </a:p>
          <a:p>
            <a:r>
              <a:rPr lang="en-US" sz="3200" dirty="0">
                <a:solidFill>
                  <a:srgbClr val="FF0000"/>
                </a:solidFill>
              </a:rPr>
              <a:t>   Peak = flat</a:t>
            </a:r>
          </a:p>
          <a:p>
            <a:endParaRPr lang="en-US" sz="3200" dirty="0">
              <a:solidFill>
                <a:srgbClr val="FFFF00"/>
              </a:solidFill>
            </a:endParaRPr>
          </a:p>
          <a:p>
            <a:r>
              <a:rPr lang="en-US" sz="3200" dirty="0">
                <a:solidFill>
                  <a:srgbClr val="FFFF00"/>
                </a:solidFill>
              </a:rPr>
              <a:t>   </a:t>
            </a:r>
            <a:r>
              <a:rPr lang="en-US" sz="3200" dirty="0">
                <a:solidFill>
                  <a:srgbClr val="FF0000"/>
                </a:solidFill>
              </a:rPr>
              <a:t>Duration = 24 hours</a:t>
            </a:r>
          </a:p>
          <a:p>
            <a:endParaRPr lang="en-US" dirty="0"/>
          </a:p>
        </p:txBody>
      </p:sp>
      <p:sp>
        <p:nvSpPr>
          <p:cNvPr id="6" name="TextBox 5"/>
          <p:cNvSpPr txBox="1"/>
          <p:nvPr/>
        </p:nvSpPr>
        <p:spPr>
          <a:xfrm>
            <a:off x="304800" y="457200"/>
            <a:ext cx="2495298" cy="400110"/>
          </a:xfrm>
          <a:prstGeom prst="rect">
            <a:avLst/>
          </a:prstGeom>
          <a:noFill/>
          <a:ln>
            <a:solidFill>
              <a:srgbClr val="FF0000"/>
            </a:solidFill>
          </a:ln>
        </p:spPr>
        <p:txBody>
          <a:bodyPr wrap="none">
            <a:spAutoFit/>
          </a:bodyPr>
          <a:lstStyle/>
          <a:p>
            <a:pPr>
              <a:defRPr/>
            </a:pPr>
            <a:r>
              <a:rPr lang="en-US" sz="2000" dirty="0">
                <a:solidFill>
                  <a:schemeClr val="tx2">
                    <a:lumMod val="75000"/>
                  </a:schemeClr>
                </a:solidFill>
                <a:ea typeface="MS PGothic" pitchFamily="34" charset="-128"/>
              </a:rPr>
              <a:t>PHARMACOKINETICS :</a:t>
            </a:r>
          </a:p>
        </p:txBody>
      </p:sp>
      <p:cxnSp>
        <p:nvCxnSpPr>
          <p:cNvPr id="7" name="Straight Connector 6"/>
          <p:cNvCxnSpPr>
            <a:stCxn id="66563" idx="1"/>
            <a:endCxn id="66563" idx="3"/>
          </p:cNvCxnSpPr>
          <p:nvPr/>
        </p:nvCxnSpPr>
        <p:spPr>
          <a:xfrm rot="10800000" flipH="1">
            <a:off x="0" y="3838279"/>
            <a:ext cx="5125186"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066800"/>
            <a:ext cx="7702430" cy="2123658"/>
          </a:xfrm>
          <a:prstGeom prst="rect">
            <a:avLst/>
          </a:prstGeom>
          <a:noFill/>
        </p:spPr>
        <p:txBody>
          <a:bodyPr wrap="none" lIns="91440" tIns="45720" rIns="91440" bIns="45720">
            <a:spAutoFit/>
          </a:bodyPr>
          <a:lstStyle/>
          <a:p>
            <a:pPr algn="ctr"/>
            <a:r>
              <a:rPr lang="en-US"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Type 2 DM treatment</a:t>
            </a:r>
            <a:br>
              <a:rPr lang="en-US"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Intensification </a:t>
            </a:r>
            <a:endParaRPr lang="en-US"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1856386" y="3733800"/>
            <a:ext cx="5230214" cy="1384995"/>
          </a:xfrm>
          <a:prstGeom prst="rect">
            <a:avLst/>
          </a:prstGeom>
          <a:noFill/>
        </p:spPr>
        <p:txBody>
          <a:bodyPr wrap="none" rtlCol="0">
            <a:spAutoFit/>
          </a:bodyPr>
          <a:lstStyle/>
          <a:p>
            <a:pPr algn="ctr"/>
            <a:r>
              <a:rPr lang="en-US" sz="2800" dirty="0" smtClean="0">
                <a:latin typeface="Abadi MT Condensed Light" pitchFamily="34" charset="0"/>
              </a:rPr>
              <a:t>H. </a:t>
            </a:r>
            <a:r>
              <a:rPr lang="en-US" sz="2800" dirty="0" err="1" smtClean="0">
                <a:latin typeface="Abadi MT Condensed Light" pitchFamily="34" charset="0"/>
              </a:rPr>
              <a:t>Delshad</a:t>
            </a:r>
            <a:r>
              <a:rPr lang="en-US" sz="2800" dirty="0" smtClean="0">
                <a:latin typeface="Abadi MT Condensed Light" pitchFamily="34" charset="0"/>
              </a:rPr>
              <a:t> M.D </a:t>
            </a:r>
          </a:p>
          <a:p>
            <a:pPr algn="ctr"/>
            <a:r>
              <a:rPr lang="en-US" sz="2800" dirty="0" smtClean="0">
                <a:latin typeface="Amazone BT" pitchFamily="66" charset="0"/>
              </a:rPr>
              <a:t>Endocrinologist</a:t>
            </a:r>
          </a:p>
          <a:p>
            <a:pPr algn="ctr"/>
            <a:r>
              <a:rPr lang="en-US" sz="2800" dirty="0" smtClean="0">
                <a:latin typeface="Abadi MT Condensed Light" pitchFamily="34" charset="0"/>
              </a:rPr>
              <a:t>Research Institute for Endocrine Sciences </a:t>
            </a:r>
            <a:endParaRPr lang="en-US" sz="2800" dirty="0">
              <a:latin typeface="Abadi MT Condensed Light"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rot="-5400000">
            <a:off x="-884116" y="3350654"/>
            <a:ext cx="2469907" cy="400110"/>
          </a:xfrm>
          <a:prstGeom prst="rect">
            <a:avLst/>
          </a:prstGeom>
          <a:noFill/>
          <a:ln w="12700">
            <a:noFill/>
            <a:miter lim="800000"/>
            <a:headEnd type="none" w="sm" len="sm"/>
            <a:tailEnd type="none" w="sm" len="sm"/>
          </a:ln>
          <a:effectLst/>
        </p:spPr>
        <p:txBody>
          <a:bodyPr wrap="none">
            <a:spAutoFit/>
          </a:bodyPr>
          <a:lstStyle/>
          <a:p>
            <a:pPr>
              <a:defRPr/>
            </a:pPr>
            <a:r>
              <a:rPr lang="en-US" sz="2000" b="1">
                <a:effectLst>
                  <a:outerShdw blurRad="38100" dist="38100" dir="2700000" algn="tl">
                    <a:srgbClr val="C0C0C0"/>
                  </a:outerShdw>
                </a:effectLst>
                <a:ea typeface="ＭＳ Ｐゴシック" charset="-128"/>
              </a:rPr>
              <a:t>Relative Insulin Effect</a:t>
            </a:r>
          </a:p>
        </p:txBody>
      </p:sp>
      <p:sp>
        <p:nvSpPr>
          <p:cNvPr id="205827" name="Text Box 3"/>
          <p:cNvSpPr txBox="1">
            <a:spLocks noChangeArrowheads="1"/>
          </p:cNvSpPr>
          <p:nvPr/>
        </p:nvSpPr>
        <p:spPr bwMode="auto">
          <a:xfrm>
            <a:off x="3527425" y="5795433"/>
            <a:ext cx="1558504" cy="400110"/>
          </a:xfrm>
          <a:prstGeom prst="rect">
            <a:avLst/>
          </a:prstGeom>
          <a:noFill/>
          <a:ln w="12700">
            <a:noFill/>
            <a:miter lim="800000"/>
            <a:headEnd type="none" w="sm" len="sm"/>
            <a:tailEnd type="none" w="sm" len="sm"/>
          </a:ln>
          <a:effectLst/>
        </p:spPr>
        <p:txBody>
          <a:bodyPr wrap="none">
            <a:spAutoFit/>
          </a:bodyPr>
          <a:lstStyle/>
          <a:p>
            <a:pPr>
              <a:defRPr/>
            </a:pPr>
            <a:r>
              <a:rPr lang="en-US" sz="2000" b="1">
                <a:effectLst>
                  <a:outerShdw blurRad="38100" dist="38100" dir="2700000" algn="tl">
                    <a:srgbClr val="C0C0C0"/>
                  </a:outerShdw>
                </a:effectLst>
                <a:ea typeface="ＭＳ Ｐゴシック" charset="-128"/>
              </a:rPr>
              <a:t>Time (Hours)</a:t>
            </a:r>
          </a:p>
        </p:txBody>
      </p:sp>
      <p:sp>
        <p:nvSpPr>
          <p:cNvPr id="76804" name="Line 4"/>
          <p:cNvSpPr>
            <a:spLocks noChangeShapeType="1"/>
          </p:cNvSpPr>
          <p:nvPr/>
        </p:nvSpPr>
        <p:spPr bwMode="auto">
          <a:xfrm>
            <a:off x="976314" y="2042584"/>
            <a:ext cx="1587" cy="3122083"/>
          </a:xfrm>
          <a:prstGeom prst="line">
            <a:avLst/>
          </a:prstGeom>
          <a:noFill/>
          <a:ln w="9525">
            <a:solidFill>
              <a:schemeClr val="tx1"/>
            </a:solidFill>
            <a:round/>
            <a:headEnd/>
            <a:tailEnd/>
          </a:ln>
        </p:spPr>
        <p:txBody>
          <a:bodyPr/>
          <a:lstStyle/>
          <a:p>
            <a:endParaRPr lang="en-US"/>
          </a:p>
        </p:txBody>
      </p:sp>
      <p:sp>
        <p:nvSpPr>
          <p:cNvPr id="76805" name="Line 5"/>
          <p:cNvSpPr>
            <a:spLocks noChangeShapeType="1"/>
          </p:cNvSpPr>
          <p:nvPr/>
        </p:nvSpPr>
        <p:spPr bwMode="auto">
          <a:xfrm>
            <a:off x="976313" y="5177367"/>
            <a:ext cx="7010400" cy="2117"/>
          </a:xfrm>
          <a:prstGeom prst="line">
            <a:avLst/>
          </a:prstGeom>
          <a:noFill/>
          <a:ln w="9525">
            <a:solidFill>
              <a:schemeClr val="tx1"/>
            </a:solidFill>
            <a:round/>
            <a:headEnd/>
            <a:tailEnd/>
          </a:ln>
        </p:spPr>
        <p:txBody>
          <a:bodyPr/>
          <a:lstStyle/>
          <a:p>
            <a:endParaRPr lang="en-US"/>
          </a:p>
        </p:txBody>
      </p:sp>
      <p:sp>
        <p:nvSpPr>
          <p:cNvPr id="76806" name="Line 6"/>
          <p:cNvSpPr>
            <a:spLocks noChangeShapeType="1"/>
          </p:cNvSpPr>
          <p:nvPr/>
        </p:nvSpPr>
        <p:spPr bwMode="auto">
          <a:xfrm flipV="1">
            <a:off x="976314" y="5177367"/>
            <a:ext cx="1587" cy="71967"/>
          </a:xfrm>
          <a:prstGeom prst="line">
            <a:avLst/>
          </a:prstGeom>
          <a:noFill/>
          <a:ln w="9525">
            <a:solidFill>
              <a:srgbClr val="FFFFFF"/>
            </a:solidFill>
            <a:round/>
            <a:headEnd/>
            <a:tailEnd/>
          </a:ln>
        </p:spPr>
        <p:txBody>
          <a:bodyPr/>
          <a:lstStyle/>
          <a:p>
            <a:endParaRPr lang="en-US"/>
          </a:p>
        </p:txBody>
      </p:sp>
      <p:sp>
        <p:nvSpPr>
          <p:cNvPr id="76807" name="Line 7"/>
          <p:cNvSpPr>
            <a:spLocks noChangeShapeType="1"/>
          </p:cNvSpPr>
          <p:nvPr/>
        </p:nvSpPr>
        <p:spPr bwMode="auto">
          <a:xfrm flipV="1">
            <a:off x="1682750" y="5177367"/>
            <a:ext cx="1588" cy="71967"/>
          </a:xfrm>
          <a:prstGeom prst="line">
            <a:avLst/>
          </a:prstGeom>
          <a:noFill/>
          <a:ln w="9525">
            <a:solidFill>
              <a:srgbClr val="FFFFFF"/>
            </a:solidFill>
            <a:round/>
            <a:headEnd/>
            <a:tailEnd/>
          </a:ln>
        </p:spPr>
        <p:txBody>
          <a:bodyPr/>
          <a:lstStyle/>
          <a:p>
            <a:endParaRPr lang="en-US"/>
          </a:p>
        </p:txBody>
      </p:sp>
      <p:sp>
        <p:nvSpPr>
          <p:cNvPr id="76808" name="Line 8"/>
          <p:cNvSpPr>
            <a:spLocks noChangeShapeType="1"/>
          </p:cNvSpPr>
          <p:nvPr/>
        </p:nvSpPr>
        <p:spPr bwMode="auto">
          <a:xfrm flipV="1">
            <a:off x="2397125" y="5177367"/>
            <a:ext cx="1588" cy="71967"/>
          </a:xfrm>
          <a:prstGeom prst="line">
            <a:avLst/>
          </a:prstGeom>
          <a:noFill/>
          <a:ln w="9525">
            <a:solidFill>
              <a:srgbClr val="FFFFFF"/>
            </a:solidFill>
            <a:round/>
            <a:headEnd/>
            <a:tailEnd/>
          </a:ln>
        </p:spPr>
        <p:txBody>
          <a:bodyPr/>
          <a:lstStyle/>
          <a:p>
            <a:endParaRPr lang="en-US"/>
          </a:p>
        </p:txBody>
      </p:sp>
      <p:sp>
        <p:nvSpPr>
          <p:cNvPr id="76809" name="Line 9"/>
          <p:cNvSpPr>
            <a:spLocks noChangeShapeType="1"/>
          </p:cNvSpPr>
          <p:nvPr/>
        </p:nvSpPr>
        <p:spPr bwMode="auto">
          <a:xfrm flipV="1">
            <a:off x="3103564" y="5177367"/>
            <a:ext cx="1587" cy="71967"/>
          </a:xfrm>
          <a:prstGeom prst="line">
            <a:avLst/>
          </a:prstGeom>
          <a:noFill/>
          <a:ln w="9525">
            <a:solidFill>
              <a:srgbClr val="FFFFFF"/>
            </a:solidFill>
            <a:round/>
            <a:headEnd/>
            <a:tailEnd/>
          </a:ln>
        </p:spPr>
        <p:txBody>
          <a:bodyPr/>
          <a:lstStyle/>
          <a:p>
            <a:endParaRPr lang="en-US"/>
          </a:p>
        </p:txBody>
      </p:sp>
      <p:sp>
        <p:nvSpPr>
          <p:cNvPr id="76810" name="Line 10"/>
          <p:cNvSpPr>
            <a:spLocks noChangeShapeType="1"/>
          </p:cNvSpPr>
          <p:nvPr/>
        </p:nvSpPr>
        <p:spPr bwMode="auto">
          <a:xfrm flipV="1">
            <a:off x="3817939" y="5177367"/>
            <a:ext cx="1587" cy="71967"/>
          </a:xfrm>
          <a:prstGeom prst="line">
            <a:avLst/>
          </a:prstGeom>
          <a:noFill/>
          <a:ln w="9525">
            <a:solidFill>
              <a:srgbClr val="FFFFFF"/>
            </a:solidFill>
            <a:round/>
            <a:headEnd/>
            <a:tailEnd/>
          </a:ln>
        </p:spPr>
        <p:txBody>
          <a:bodyPr/>
          <a:lstStyle/>
          <a:p>
            <a:endParaRPr lang="en-US"/>
          </a:p>
        </p:txBody>
      </p:sp>
      <p:sp>
        <p:nvSpPr>
          <p:cNvPr id="76811" name="Line 11"/>
          <p:cNvSpPr>
            <a:spLocks noChangeShapeType="1"/>
          </p:cNvSpPr>
          <p:nvPr/>
        </p:nvSpPr>
        <p:spPr bwMode="auto">
          <a:xfrm flipV="1">
            <a:off x="4525964" y="5177367"/>
            <a:ext cx="1587" cy="71967"/>
          </a:xfrm>
          <a:prstGeom prst="line">
            <a:avLst/>
          </a:prstGeom>
          <a:noFill/>
          <a:ln w="9525">
            <a:solidFill>
              <a:srgbClr val="FFFFFF"/>
            </a:solidFill>
            <a:round/>
            <a:headEnd/>
            <a:tailEnd/>
          </a:ln>
        </p:spPr>
        <p:txBody>
          <a:bodyPr/>
          <a:lstStyle/>
          <a:p>
            <a:endParaRPr lang="en-US"/>
          </a:p>
        </p:txBody>
      </p:sp>
      <p:sp>
        <p:nvSpPr>
          <p:cNvPr id="76812" name="Line 12"/>
          <p:cNvSpPr>
            <a:spLocks noChangeShapeType="1"/>
          </p:cNvSpPr>
          <p:nvPr/>
        </p:nvSpPr>
        <p:spPr bwMode="auto">
          <a:xfrm flipV="1">
            <a:off x="5232400" y="5177367"/>
            <a:ext cx="1588" cy="71967"/>
          </a:xfrm>
          <a:prstGeom prst="line">
            <a:avLst/>
          </a:prstGeom>
          <a:noFill/>
          <a:ln w="9525">
            <a:solidFill>
              <a:srgbClr val="FFFFFF"/>
            </a:solidFill>
            <a:round/>
            <a:headEnd/>
            <a:tailEnd/>
          </a:ln>
        </p:spPr>
        <p:txBody>
          <a:bodyPr/>
          <a:lstStyle/>
          <a:p>
            <a:endParaRPr lang="en-US"/>
          </a:p>
        </p:txBody>
      </p:sp>
      <p:sp>
        <p:nvSpPr>
          <p:cNvPr id="76813" name="Line 13"/>
          <p:cNvSpPr>
            <a:spLocks noChangeShapeType="1"/>
          </p:cNvSpPr>
          <p:nvPr/>
        </p:nvSpPr>
        <p:spPr bwMode="auto">
          <a:xfrm flipV="1">
            <a:off x="5948363" y="5177367"/>
            <a:ext cx="0" cy="71967"/>
          </a:xfrm>
          <a:prstGeom prst="line">
            <a:avLst/>
          </a:prstGeom>
          <a:noFill/>
          <a:ln w="9525">
            <a:solidFill>
              <a:srgbClr val="FFFFFF"/>
            </a:solidFill>
            <a:round/>
            <a:headEnd/>
            <a:tailEnd/>
          </a:ln>
        </p:spPr>
        <p:txBody>
          <a:bodyPr/>
          <a:lstStyle/>
          <a:p>
            <a:endParaRPr lang="en-US"/>
          </a:p>
        </p:txBody>
      </p:sp>
      <p:sp>
        <p:nvSpPr>
          <p:cNvPr id="76814" name="Line 14"/>
          <p:cNvSpPr>
            <a:spLocks noChangeShapeType="1"/>
          </p:cNvSpPr>
          <p:nvPr/>
        </p:nvSpPr>
        <p:spPr bwMode="auto">
          <a:xfrm flipV="1">
            <a:off x="6654800" y="5177367"/>
            <a:ext cx="0" cy="71967"/>
          </a:xfrm>
          <a:prstGeom prst="line">
            <a:avLst/>
          </a:prstGeom>
          <a:noFill/>
          <a:ln w="9525">
            <a:solidFill>
              <a:srgbClr val="FFFFFF"/>
            </a:solidFill>
            <a:round/>
            <a:headEnd/>
            <a:tailEnd/>
          </a:ln>
        </p:spPr>
        <p:txBody>
          <a:bodyPr/>
          <a:lstStyle/>
          <a:p>
            <a:endParaRPr lang="en-US"/>
          </a:p>
        </p:txBody>
      </p:sp>
      <p:sp>
        <p:nvSpPr>
          <p:cNvPr id="76815" name="Rectangle 15"/>
          <p:cNvSpPr>
            <a:spLocks noChangeArrowheads="1"/>
          </p:cNvSpPr>
          <p:nvPr/>
        </p:nvSpPr>
        <p:spPr bwMode="auto">
          <a:xfrm>
            <a:off x="923926" y="5380567"/>
            <a:ext cx="123432" cy="292388"/>
          </a:xfrm>
          <a:prstGeom prst="rect">
            <a:avLst/>
          </a:prstGeom>
          <a:noFill/>
          <a:ln w="9525">
            <a:noFill/>
            <a:miter lim="800000"/>
            <a:headEnd/>
            <a:tailEnd/>
          </a:ln>
        </p:spPr>
        <p:txBody>
          <a:bodyPr wrap="none" lIns="0" tIns="0" rIns="0" bIns="0">
            <a:spAutoFit/>
          </a:bodyPr>
          <a:lstStyle/>
          <a:p>
            <a:pPr eaLnBrk="0" hangingPunct="0"/>
            <a:r>
              <a:rPr lang="en-US" sz="1900" b="1"/>
              <a:t>0</a:t>
            </a:r>
            <a:endParaRPr lang="en-US" sz="2800" b="1"/>
          </a:p>
        </p:txBody>
      </p:sp>
      <p:sp>
        <p:nvSpPr>
          <p:cNvPr id="76816" name="Rectangle 16"/>
          <p:cNvSpPr>
            <a:spLocks noChangeArrowheads="1"/>
          </p:cNvSpPr>
          <p:nvPr/>
        </p:nvSpPr>
        <p:spPr bwMode="auto">
          <a:xfrm>
            <a:off x="1630364" y="5380567"/>
            <a:ext cx="123432" cy="292388"/>
          </a:xfrm>
          <a:prstGeom prst="rect">
            <a:avLst/>
          </a:prstGeom>
          <a:noFill/>
          <a:ln w="9525">
            <a:noFill/>
            <a:miter lim="800000"/>
            <a:headEnd/>
            <a:tailEnd/>
          </a:ln>
        </p:spPr>
        <p:txBody>
          <a:bodyPr wrap="none" lIns="0" tIns="0" rIns="0" bIns="0">
            <a:spAutoFit/>
          </a:bodyPr>
          <a:lstStyle/>
          <a:p>
            <a:pPr eaLnBrk="0" hangingPunct="0"/>
            <a:r>
              <a:rPr lang="en-US" sz="1900" b="1"/>
              <a:t>2</a:t>
            </a:r>
            <a:endParaRPr lang="en-US" sz="2800" b="1"/>
          </a:p>
        </p:txBody>
      </p:sp>
      <p:sp>
        <p:nvSpPr>
          <p:cNvPr id="76817" name="Rectangle 17"/>
          <p:cNvSpPr>
            <a:spLocks noChangeArrowheads="1"/>
          </p:cNvSpPr>
          <p:nvPr/>
        </p:nvSpPr>
        <p:spPr bwMode="auto">
          <a:xfrm>
            <a:off x="2346326" y="5380567"/>
            <a:ext cx="123432" cy="292388"/>
          </a:xfrm>
          <a:prstGeom prst="rect">
            <a:avLst/>
          </a:prstGeom>
          <a:noFill/>
          <a:ln w="9525">
            <a:noFill/>
            <a:miter lim="800000"/>
            <a:headEnd/>
            <a:tailEnd/>
          </a:ln>
        </p:spPr>
        <p:txBody>
          <a:bodyPr wrap="none" lIns="0" tIns="0" rIns="0" bIns="0">
            <a:spAutoFit/>
          </a:bodyPr>
          <a:lstStyle/>
          <a:p>
            <a:pPr eaLnBrk="0" hangingPunct="0"/>
            <a:r>
              <a:rPr lang="en-US" sz="1900" b="1"/>
              <a:t>4</a:t>
            </a:r>
            <a:endParaRPr lang="en-US" sz="2800" b="1"/>
          </a:p>
        </p:txBody>
      </p:sp>
      <p:sp>
        <p:nvSpPr>
          <p:cNvPr id="76818" name="Rectangle 18"/>
          <p:cNvSpPr>
            <a:spLocks noChangeArrowheads="1"/>
          </p:cNvSpPr>
          <p:nvPr/>
        </p:nvSpPr>
        <p:spPr bwMode="auto">
          <a:xfrm>
            <a:off x="3052764" y="5380567"/>
            <a:ext cx="123432" cy="292388"/>
          </a:xfrm>
          <a:prstGeom prst="rect">
            <a:avLst/>
          </a:prstGeom>
          <a:noFill/>
          <a:ln w="9525">
            <a:noFill/>
            <a:miter lim="800000"/>
            <a:headEnd/>
            <a:tailEnd/>
          </a:ln>
        </p:spPr>
        <p:txBody>
          <a:bodyPr wrap="none" lIns="0" tIns="0" rIns="0" bIns="0">
            <a:spAutoFit/>
          </a:bodyPr>
          <a:lstStyle/>
          <a:p>
            <a:pPr eaLnBrk="0" hangingPunct="0"/>
            <a:r>
              <a:rPr lang="en-US" sz="1900" b="1"/>
              <a:t>6</a:t>
            </a:r>
            <a:endParaRPr lang="en-US" sz="2800" b="1"/>
          </a:p>
        </p:txBody>
      </p:sp>
      <p:sp>
        <p:nvSpPr>
          <p:cNvPr id="76819" name="Rectangle 19"/>
          <p:cNvSpPr>
            <a:spLocks noChangeArrowheads="1"/>
          </p:cNvSpPr>
          <p:nvPr/>
        </p:nvSpPr>
        <p:spPr bwMode="auto">
          <a:xfrm>
            <a:off x="3767139" y="5380567"/>
            <a:ext cx="123432" cy="292388"/>
          </a:xfrm>
          <a:prstGeom prst="rect">
            <a:avLst/>
          </a:prstGeom>
          <a:noFill/>
          <a:ln w="9525">
            <a:noFill/>
            <a:miter lim="800000"/>
            <a:headEnd/>
            <a:tailEnd/>
          </a:ln>
        </p:spPr>
        <p:txBody>
          <a:bodyPr wrap="none" lIns="0" tIns="0" rIns="0" bIns="0">
            <a:spAutoFit/>
          </a:bodyPr>
          <a:lstStyle/>
          <a:p>
            <a:pPr eaLnBrk="0" hangingPunct="0"/>
            <a:r>
              <a:rPr lang="en-US" sz="1900" b="1"/>
              <a:t>8</a:t>
            </a:r>
            <a:endParaRPr lang="en-US" sz="2800" b="1"/>
          </a:p>
        </p:txBody>
      </p:sp>
      <p:sp>
        <p:nvSpPr>
          <p:cNvPr id="76820" name="Rectangle 20"/>
          <p:cNvSpPr>
            <a:spLocks noChangeArrowheads="1"/>
          </p:cNvSpPr>
          <p:nvPr/>
        </p:nvSpPr>
        <p:spPr bwMode="auto">
          <a:xfrm>
            <a:off x="4424363" y="5380567"/>
            <a:ext cx="246862" cy="292388"/>
          </a:xfrm>
          <a:prstGeom prst="rect">
            <a:avLst/>
          </a:prstGeom>
          <a:noFill/>
          <a:ln w="9525">
            <a:noFill/>
            <a:miter lim="800000"/>
            <a:headEnd/>
            <a:tailEnd/>
          </a:ln>
        </p:spPr>
        <p:txBody>
          <a:bodyPr wrap="none" lIns="0" tIns="0" rIns="0" bIns="0">
            <a:spAutoFit/>
          </a:bodyPr>
          <a:lstStyle/>
          <a:p>
            <a:pPr eaLnBrk="0" hangingPunct="0"/>
            <a:r>
              <a:rPr lang="en-US" sz="1900" b="1"/>
              <a:t>10</a:t>
            </a:r>
            <a:endParaRPr lang="en-US" sz="2800" b="1"/>
          </a:p>
        </p:txBody>
      </p:sp>
      <p:sp>
        <p:nvSpPr>
          <p:cNvPr id="76821" name="Rectangle 21"/>
          <p:cNvSpPr>
            <a:spLocks noChangeArrowheads="1"/>
          </p:cNvSpPr>
          <p:nvPr/>
        </p:nvSpPr>
        <p:spPr bwMode="auto">
          <a:xfrm>
            <a:off x="5130800" y="5380567"/>
            <a:ext cx="246862" cy="292388"/>
          </a:xfrm>
          <a:prstGeom prst="rect">
            <a:avLst/>
          </a:prstGeom>
          <a:noFill/>
          <a:ln w="9525">
            <a:noFill/>
            <a:miter lim="800000"/>
            <a:headEnd/>
            <a:tailEnd/>
          </a:ln>
        </p:spPr>
        <p:txBody>
          <a:bodyPr wrap="none" lIns="0" tIns="0" rIns="0" bIns="0">
            <a:spAutoFit/>
          </a:bodyPr>
          <a:lstStyle/>
          <a:p>
            <a:pPr eaLnBrk="0" hangingPunct="0"/>
            <a:r>
              <a:rPr lang="en-US" sz="1900" b="1"/>
              <a:t>12</a:t>
            </a:r>
            <a:endParaRPr lang="en-US" sz="2800" b="1"/>
          </a:p>
        </p:txBody>
      </p:sp>
      <p:sp>
        <p:nvSpPr>
          <p:cNvPr id="76822" name="Rectangle 22"/>
          <p:cNvSpPr>
            <a:spLocks noChangeArrowheads="1"/>
          </p:cNvSpPr>
          <p:nvPr/>
        </p:nvSpPr>
        <p:spPr bwMode="auto">
          <a:xfrm>
            <a:off x="5845175" y="5380567"/>
            <a:ext cx="246862" cy="292388"/>
          </a:xfrm>
          <a:prstGeom prst="rect">
            <a:avLst/>
          </a:prstGeom>
          <a:noFill/>
          <a:ln w="9525">
            <a:noFill/>
            <a:miter lim="800000"/>
            <a:headEnd/>
            <a:tailEnd/>
          </a:ln>
        </p:spPr>
        <p:txBody>
          <a:bodyPr wrap="none" lIns="0" tIns="0" rIns="0" bIns="0">
            <a:spAutoFit/>
          </a:bodyPr>
          <a:lstStyle/>
          <a:p>
            <a:pPr eaLnBrk="0" hangingPunct="0"/>
            <a:r>
              <a:rPr lang="en-US" sz="1900" b="1"/>
              <a:t>14</a:t>
            </a:r>
            <a:endParaRPr lang="en-US" sz="2800" b="1"/>
          </a:p>
        </p:txBody>
      </p:sp>
      <p:sp>
        <p:nvSpPr>
          <p:cNvPr id="76823" name="Rectangle 23"/>
          <p:cNvSpPr>
            <a:spLocks noChangeArrowheads="1"/>
          </p:cNvSpPr>
          <p:nvPr/>
        </p:nvSpPr>
        <p:spPr bwMode="auto">
          <a:xfrm>
            <a:off x="6553200" y="5380567"/>
            <a:ext cx="246862" cy="292388"/>
          </a:xfrm>
          <a:prstGeom prst="rect">
            <a:avLst/>
          </a:prstGeom>
          <a:noFill/>
          <a:ln w="9525">
            <a:noFill/>
            <a:miter lim="800000"/>
            <a:headEnd/>
            <a:tailEnd/>
          </a:ln>
        </p:spPr>
        <p:txBody>
          <a:bodyPr wrap="none" lIns="0" tIns="0" rIns="0" bIns="0">
            <a:spAutoFit/>
          </a:bodyPr>
          <a:lstStyle/>
          <a:p>
            <a:pPr eaLnBrk="0" hangingPunct="0"/>
            <a:r>
              <a:rPr lang="en-US" sz="1900" b="1"/>
              <a:t>16</a:t>
            </a:r>
            <a:endParaRPr lang="en-US" sz="2800" b="1"/>
          </a:p>
        </p:txBody>
      </p:sp>
      <p:grpSp>
        <p:nvGrpSpPr>
          <p:cNvPr id="2" name="Group 24"/>
          <p:cNvGrpSpPr>
            <a:grpSpLocks/>
          </p:cNvGrpSpPr>
          <p:nvPr/>
        </p:nvGrpSpPr>
        <p:grpSpPr bwMode="auto">
          <a:xfrm>
            <a:off x="900113" y="4220634"/>
            <a:ext cx="6996181" cy="988484"/>
            <a:chOff x="801" y="2496"/>
            <a:chExt cx="4409" cy="622"/>
          </a:xfrm>
        </p:grpSpPr>
        <p:grpSp>
          <p:nvGrpSpPr>
            <p:cNvPr id="3" name="Group 25"/>
            <p:cNvGrpSpPr>
              <a:grpSpLocks/>
            </p:cNvGrpSpPr>
            <p:nvPr/>
          </p:nvGrpSpPr>
          <p:grpSpPr bwMode="auto">
            <a:xfrm>
              <a:off x="801" y="2496"/>
              <a:ext cx="4409" cy="622"/>
              <a:chOff x="1438" y="3022"/>
              <a:chExt cx="3732" cy="482"/>
            </a:xfrm>
          </p:grpSpPr>
          <p:sp>
            <p:nvSpPr>
              <p:cNvPr id="76857" name="Line 26"/>
              <p:cNvSpPr>
                <a:spLocks noChangeShapeType="1"/>
              </p:cNvSpPr>
              <p:nvPr/>
            </p:nvSpPr>
            <p:spPr bwMode="auto">
              <a:xfrm>
                <a:off x="1494" y="3503"/>
                <a:ext cx="61" cy="1"/>
              </a:xfrm>
              <a:prstGeom prst="line">
                <a:avLst/>
              </a:prstGeom>
              <a:noFill/>
              <a:ln w="26988">
                <a:solidFill>
                  <a:srgbClr val="FF0000"/>
                </a:solidFill>
                <a:round/>
                <a:headEnd/>
                <a:tailEnd/>
              </a:ln>
            </p:spPr>
            <p:txBody>
              <a:bodyPr/>
              <a:lstStyle/>
              <a:p>
                <a:endParaRPr lang="en-US"/>
              </a:p>
            </p:txBody>
          </p:sp>
          <p:grpSp>
            <p:nvGrpSpPr>
              <p:cNvPr id="4" name="Group 27"/>
              <p:cNvGrpSpPr>
                <a:grpSpLocks/>
              </p:cNvGrpSpPr>
              <p:nvPr/>
            </p:nvGrpSpPr>
            <p:grpSpPr bwMode="auto">
              <a:xfrm>
                <a:off x="1438" y="3022"/>
                <a:ext cx="3732" cy="482"/>
                <a:chOff x="1438" y="3022"/>
                <a:chExt cx="3732" cy="482"/>
              </a:xfrm>
            </p:grpSpPr>
            <p:sp>
              <p:nvSpPr>
                <p:cNvPr id="76859" name="Line 28"/>
                <p:cNvSpPr>
                  <a:spLocks noChangeShapeType="1"/>
                </p:cNvSpPr>
                <p:nvPr/>
              </p:nvSpPr>
              <p:spPr bwMode="auto">
                <a:xfrm>
                  <a:off x="1438" y="3503"/>
                  <a:ext cx="56" cy="1"/>
                </a:xfrm>
                <a:prstGeom prst="line">
                  <a:avLst/>
                </a:prstGeom>
                <a:noFill/>
                <a:ln w="26988">
                  <a:solidFill>
                    <a:srgbClr val="FF0000"/>
                  </a:solidFill>
                  <a:round/>
                  <a:headEnd/>
                  <a:tailEnd/>
                </a:ln>
              </p:spPr>
              <p:txBody>
                <a:bodyPr/>
                <a:lstStyle/>
                <a:p>
                  <a:endParaRPr lang="en-US"/>
                </a:p>
              </p:txBody>
            </p:sp>
            <p:sp>
              <p:nvSpPr>
                <p:cNvPr id="76860" name="Freeform 29"/>
                <p:cNvSpPr>
                  <a:spLocks/>
                </p:cNvSpPr>
                <p:nvPr/>
              </p:nvSpPr>
              <p:spPr bwMode="auto">
                <a:xfrm>
                  <a:off x="1555" y="3503"/>
                  <a:ext cx="56" cy="1"/>
                </a:xfrm>
                <a:custGeom>
                  <a:avLst/>
                  <a:gdLst>
                    <a:gd name="T0" fmla="*/ 0 w 56"/>
                    <a:gd name="T1" fmla="*/ 0 h 1"/>
                    <a:gd name="T2" fmla="*/ 28 w 56"/>
                    <a:gd name="T3" fmla="*/ 0 h 1"/>
                    <a:gd name="T4" fmla="*/ 56 w 56"/>
                    <a:gd name="T5" fmla="*/ 0 h 1"/>
                    <a:gd name="T6" fmla="*/ 0 60000 65536"/>
                    <a:gd name="T7" fmla="*/ 0 60000 65536"/>
                    <a:gd name="T8" fmla="*/ 0 60000 65536"/>
                    <a:gd name="T9" fmla="*/ 0 w 56"/>
                    <a:gd name="T10" fmla="*/ 0 h 1"/>
                    <a:gd name="T11" fmla="*/ 56 w 56"/>
                    <a:gd name="T12" fmla="*/ 1 h 1"/>
                  </a:gdLst>
                  <a:ahLst/>
                  <a:cxnLst>
                    <a:cxn ang="T6">
                      <a:pos x="T0" y="T1"/>
                    </a:cxn>
                    <a:cxn ang="T7">
                      <a:pos x="T2" y="T3"/>
                    </a:cxn>
                    <a:cxn ang="T8">
                      <a:pos x="T4" y="T5"/>
                    </a:cxn>
                  </a:cxnLst>
                  <a:rect l="T9" t="T10" r="T11" b="T12"/>
                  <a:pathLst>
                    <a:path w="56" h="1">
                      <a:moveTo>
                        <a:pt x="0" y="0"/>
                      </a:moveTo>
                      <a:lnTo>
                        <a:pt x="28" y="0"/>
                      </a:lnTo>
                      <a:lnTo>
                        <a:pt x="56" y="0"/>
                      </a:lnTo>
                    </a:path>
                  </a:pathLst>
                </a:custGeom>
                <a:noFill/>
                <a:ln w="26988">
                  <a:solidFill>
                    <a:srgbClr val="FF0000"/>
                  </a:solidFill>
                  <a:round/>
                  <a:headEnd/>
                  <a:tailEnd/>
                </a:ln>
              </p:spPr>
              <p:txBody>
                <a:bodyPr/>
                <a:lstStyle/>
                <a:p>
                  <a:endParaRPr lang="en-US"/>
                </a:p>
              </p:txBody>
            </p:sp>
            <p:sp>
              <p:nvSpPr>
                <p:cNvPr id="76861" name="Freeform 30"/>
                <p:cNvSpPr>
                  <a:spLocks/>
                </p:cNvSpPr>
                <p:nvPr/>
              </p:nvSpPr>
              <p:spPr bwMode="auto">
                <a:xfrm>
                  <a:off x="1611" y="3475"/>
                  <a:ext cx="62" cy="28"/>
                </a:xfrm>
                <a:custGeom>
                  <a:avLst/>
                  <a:gdLst>
                    <a:gd name="T0" fmla="*/ 0 w 62"/>
                    <a:gd name="T1" fmla="*/ 28 h 28"/>
                    <a:gd name="T2" fmla="*/ 28 w 62"/>
                    <a:gd name="T3" fmla="*/ 17 h 28"/>
                    <a:gd name="T4" fmla="*/ 45 w 62"/>
                    <a:gd name="T5" fmla="*/ 6 h 28"/>
                    <a:gd name="T6" fmla="*/ 62 w 62"/>
                    <a:gd name="T7" fmla="*/ 0 h 28"/>
                    <a:gd name="T8" fmla="*/ 0 60000 65536"/>
                    <a:gd name="T9" fmla="*/ 0 60000 65536"/>
                    <a:gd name="T10" fmla="*/ 0 60000 65536"/>
                    <a:gd name="T11" fmla="*/ 0 60000 65536"/>
                    <a:gd name="T12" fmla="*/ 0 w 62"/>
                    <a:gd name="T13" fmla="*/ 0 h 28"/>
                    <a:gd name="T14" fmla="*/ 62 w 62"/>
                    <a:gd name="T15" fmla="*/ 28 h 28"/>
                  </a:gdLst>
                  <a:ahLst/>
                  <a:cxnLst>
                    <a:cxn ang="T8">
                      <a:pos x="T0" y="T1"/>
                    </a:cxn>
                    <a:cxn ang="T9">
                      <a:pos x="T2" y="T3"/>
                    </a:cxn>
                    <a:cxn ang="T10">
                      <a:pos x="T4" y="T5"/>
                    </a:cxn>
                    <a:cxn ang="T11">
                      <a:pos x="T6" y="T7"/>
                    </a:cxn>
                  </a:cxnLst>
                  <a:rect l="T12" t="T13" r="T14" b="T15"/>
                  <a:pathLst>
                    <a:path w="62" h="28">
                      <a:moveTo>
                        <a:pt x="0" y="28"/>
                      </a:moveTo>
                      <a:lnTo>
                        <a:pt x="28" y="17"/>
                      </a:lnTo>
                      <a:lnTo>
                        <a:pt x="45" y="6"/>
                      </a:lnTo>
                      <a:lnTo>
                        <a:pt x="62" y="0"/>
                      </a:lnTo>
                    </a:path>
                  </a:pathLst>
                </a:custGeom>
                <a:noFill/>
                <a:ln w="26988">
                  <a:solidFill>
                    <a:srgbClr val="FF0000"/>
                  </a:solidFill>
                  <a:round/>
                  <a:headEnd/>
                  <a:tailEnd/>
                </a:ln>
              </p:spPr>
              <p:txBody>
                <a:bodyPr/>
                <a:lstStyle/>
                <a:p>
                  <a:endParaRPr lang="en-US"/>
                </a:p>
              </p:txBody>
            </p:sp>
            <p:sp>
              <p:nvSpPr>
                <p:cNvPr id="76862" name="Freeform 31"/>
                <p:cNvSpPr>
                  <a:spLocks/>
                </p:cNvSpPr>
                <p:nvPr/>
              </p:nvSpPr>
              <p:spPr bwMode="auto">
                <a:xfrm>
                  <a:off x="1673" y="3447"/>
                  <a:ext cx="117" cy="28"/>
                </a:xfrm>
                <a:custGeom>
                  <a:avLst/>
                  <a:gdLst>
                    <a:gd name="T0" fmla="*/ 0 w 117"/>
                    <a:gd name="T1" fmla="*/ 28 h 28"/>
                    <a:gd name="T2" fmla="*/ 28 w 117"/>
                    <a:gd name="T3" fmla="*/ 23 h 28"/>
                    <a:gd name="T4" fmla="*/ 56 w 117"/>
                    <a:gd name="T5" fmla="*/ 17 h 28"/>
                    <a:gd name="T6" fmla="*/ 89 w 117"/>
                    <a:gd name="T7" fmla="*/ 12 h 28"/>
                    <a:gd name="T8" fmla="*/ 117 w 117"/>
                    <a:gd name="T9" fmla="*/ 0 h 28"/>
                    <a:gd name="T10" fmla="*/ 0 60000 65536"/>
                    <a:gd name="T11" fmla="*/ 0 60000 65536"/>
                    <a:gd name="T12" fmla="*/ 0 60000 65536"/>
                    <a:gd name="T13" fmla="*/ 0 60000 65536"/>
                    <a:gd name="T14" fmla="*/ 0 60000 65536"/>
                    <a:gd name="T15" fmla="*/ 0 w 117"/>
                    <a:gd name="T16" fmla="*/ 0 h 28"/>
                    <a:gd name="T17" fmla="*/ 117 w 117"/>
                    <a:gd name="T18" fmla="*/ 28 h 28"/>
                  </a:gdLst>
                  <a:ahLst/>
                  <a:cxnLst>
                    <a:cxn ang="T10">
                      <a:pos x="T0" y="T1"/>
                    </a:cxn>
                    <a:cxn ang="T11">
                      <a:pos x="T2" y="T3"/>
                    </a:cxn>
                    <a:cxn ang="T12">
                      <a:pos x="T4" y="T5"/>
                    </a:cxn>
                    <a:cxn ang="T13">
                      <a:pos x="T6" y="T7"/>
                    </a:cxn>
                    <a:cxn ang="T14">
                      <a:pos x="T8" y="T9"/>
                    </a:cxn>
                  </a:cxnLst>
                  <a:rect l="T15" t="T16" r="T17" b="T18"/>
                  <a:pathLst>
                    <a:path w="117" h="28">
                      <a:moveTo>
                        <a:pt x="0" y="28"/>
                      </a:moveTo>
                      <a:lnTo>
                        <a:pt x="28" y="23"/>
                      </a:lnTo>
                      <a:lnTo>
                        <a:pt x="56" y="17"/>
                      </a:lnTo>
                      <a:lnTo>
                        <a:pt x="89" y="12"/>
                      </a:lnTo>
                      <a:lnTo>
                        <a:pt x="117" y="0"/>
                      </a:lnTo>
                    </a:path>
                  </a:pathLst>
                </a:custGeom>
                <a:noFill/>
                <a:ln w="26988">
                  <a:solidFill>
                    <a:srgbClr val="FF0000"/>
                  </a:solidFill>
                  <a:round/>
                  <a:headEnd/>
                  <a:tailEnd/>
                </a:ln>
              </p:spPr>
              <p:txBody>
                <a:bodyPr/>
                <a:lstStyle/>
                <a:p>
                  <a:endParaRPr lang="en-US"/>
                </a:p>
              </p:txBody>
            </p:sp>
            <p:sp>
              <p:nvSpPr>
                <p:cNvPr id="76863" name="Freeform 32"/>
                <p:cNvSpPr>
                  <a:spLocks/>
                </p:cNvSpPr>
                <p:nvPr/>
              </p:nvSpPr>
              <p:spPr bwMode="auto">
                <a:xfrm>
                  <a:off x="1790" y="3386"/>
                  <a:ext cx="112" cy="61"/>
                </a:xfrm>
                <a:custGeom>
                  <a:avLst/>
                  <a:gdLst>
                    <a:gd name="T0" fmla="*/ 0 w 112"/>
                    <a:gd name="T1" fmla="*/ 61 h 61"/>
                    <a:gd name="T2" fmla="*/ 28 w 112"/>
                    <a:gd name="T3" fmla="*/ 50 h 61"/>
                    <a:gd name="T4" fmla="*/ 56 w 112"/>
                    <a:gd name="T5" fmla="*/ 33 h 61"/>
                    <a:gd name="T6" fmla="*/ 112 w 112"/>
                    <a:gd name="T7" fmla="*/ 0 h 61"/>
                    <a:gd name="T8" fmla="*/ 0 60000 65536"/>
                    <a:gd name="T9" fmla="*/ 0 60000 65536"/>
                    <a:gd name="T10" fmla="*/ 0 60000 65536"/>
                    <a:gd name="T11" fmla="*/ 0 60000 65536"/>
                    <a:gd name="T12" fmla="*/ 0 w 112"/>
                    <a:gd name="T13" fmla="*/ 0 h 61"/>
                    <a:gd name="T14" fmla="*/ 112 w 112"/>
                    <a:gd name="T15" fmla="*/ 61 h 61"/>
                  </a:gdLst>
                  <a:ahLst/>
                  <a:cxnLst>
                    <a:cxn ang="T8">
                      <a:pos x="T0" y="T1"/>
                    </a:cxn>
                    <a:cxn ang="T9">
                      <a:pos x="T2" y="T3"/>
                    </a:cxn>
                    <a:cxn ang="T10">
                      <a:pos x="T4" y="T5"/>
                    </a:cxn>
                    <a:cxn ang="T11">
                      <a:pos x="T6" y="T7"/>
                    </a:cxn>
                  </a:cxnLst>
                  <a:rect l="T12" t="T13" r="T14" b="T15"/>
                  <a:pathLst>
                    <a:path w="112" h="61">
                      <a:moveTo>
                        <a:pt x="0" y="61"/>
                      </a:moveTo>
                      <a:lnTo>
                        <a:pt x="28" y="50"/>
                      </a:lnTo>
                      <a:lnTo>
                        <a:pt x="56" y="33"/>
                      </a:lnTo>
                      <a:lnTo>
                        <a:pt x="112" y="0"/>
                      </a:lnTo>
                    </a:path>
                  </a:pathLst>
                </a:custGeom>
                <a:noFill/>
                <a:ln w="26988">
                  <a:solidFill>
                    <a:srgbClr val="FF0000"/>
                  </a:solidFill>
                  <a:round/>
                  <a:headEnd/>
                  <a:tailEnd/>
                </a:ln>
              </p:spPr>
              <p:txBody>
                <a:bodyPr/>
                <a:lstStyle/>
                <a:p>
                  <a:endParaRPr lang="en-US"/>
                </a:p>
              </p:txBody>
            </p:sp>
            <p:sp>
              <p:nvSpPr>
                <p:cNvPr id="76864" name="Line 33"/>
                <p:cNvSpPr>
                  <a:spLocks noChangeShapeType="1"/>
                </p:cNvSpPr>
                <p:nvPr/>
              </p:nvSpPr>
              <p:spPr bwMode="auto">
                <a:xfrm flipV="1">
                  <a:off x="1902" y="3330"/>
                  <a:ext cx="118" cy="56"/>
                </a:xfrm>
                <a:prstGeom prst="line">
                  <a:avLst/>
                </a:prstGeom>
                <a:noFill/>
                <a:ln w="26988">
                  <a:solidFill>
                    <a:srgbClr val="FF0000"/>
                  </a:solidFill>
                  <a:round/>
                  <a:headEnd/>
                  <a:tailEnd/>
                </a:ln>
              </p:spPr>
              <p:txBody>
                <a:bodyPr/>
                <a:lstStyle/>
                <a:p>
                  <a:endParaRPr lang="en-US"/>
                </a:p>
              </p:txBody>
            </p:sp>
            <p:sp>
              <p:nvSpPr>
                <p:cNvPr id="76865" name="Line 34"/>
                <p:cNvSpPr>
                  <a:spLocks noChangeShapeType="1"/>
                </p:cNvSpPr>
                <p:nvPr/>
              </p:nvSpPr>
              <p:spPr bwMode="auto">
                <a:xfrm flipV="1">
                  <a:off x="2020" y="3268"/>
                  <a:ext cx="117" cy="62"/>
                </a:xfrm>
                <a:prstGeom prst="line">
                  <a:avLst/>
                </a:prstGeom>
                <a:noFill/>
                <a:ln w="26988">
                  <a:solidFill>
                    <a:srgbClr val="FF0000"/>
                  </a:solidFill>
                  <a:round/>
                  <a:headEnd/>
                  <a:tailEnd/>
                </a:ln>
              </p:spPr>
              <p:txBody>
                <a:bodyPr/>
                <a:lstStyle/>
                <a:p>
                  <a:endParaRPr lang="en-US"/>
                </a:p>
              </p:txBody>
            </p:sp>
            <p:sp>
              <p:nvSpPr>
                <p:cNvPr id="76866" name="Line 35"/>
                <p:cNvSpPr>
                  <a:spLocks noChangeShapeType="1"/>
                </p:cNvSpPr>
                <p:nvPr/>
              </p:nvSpPr>
              <p:spPr bwMode="auto">
                <a:xfrm flipV="1">
                  <a:off x="2137" y="3212"/>
                  <a:ext cx="118" cy="56"/>
                </a:xfrm>
                <a:prstGeom prst="line">
                  <a:avLst/>
                </a:prstGeom>
                <a:noFill/>
                <a:ln w="26988">
                  <a:solidFill>
                    <a:srgbClr val="FF0000"/>
                  </a:solidFill>
                  <a:round/>
                  <a:headEnd/>
                  <a:tailEnd/>
                </a:ln>
              </p:spPr>
              <p:txBody>
                <a:bodyPr/>
                <a:lstStyle/>
                <a:p>
                  <a:endParaRPr lang="en-US"/>
                </a:p>
              </p:txBody>
            </p:sp>
            <p:sp>
              <p:nvSpPr>
                <p:cNvPr id="76867" name="Freeform 36"/>
                <p:cNvSpPr>
                  <a:spLocks/>
                </p:cNvSpPr>
                <p:nvPr/>
              </p:nvSpPr>
              <p:spPr bwMode="auto">
                <a:xfrm>
                  <a:off x="2255" y="3156"/>
                  <a:ext cx="117" cy="56"/>
                </a:xfrm>
                <a:custGeom>
                  <a:avLst/>
                  <a:gdLst>
                    <a:gd name="T0" fmla="*/ 0 w 117"/>
                    <a:gd name="T1" fmla="*/ 56 h 56"/>
                    <a:gd name="T2" fmla="*/ 27 w 117"/>
                    <a:gd name="T3" fmla="*/ 45 h 56"/>
                    <a:gd name="T4" fmla="*/ 50 w 117"/>
                    <a:gd name="T5" fmla="*/ 28 h 56"/>
                    <a:gd name="T6" fmla="*/ 78 w 117"/>
                    <a:gd name="T7" fmla="*/ 17 h 56"/>
                    <a:gd name="T8" fmla="*/ 117 w 117"/>
                    <a:gd name="T9" fmla="*/ 0 h 56"/>
                    <a:gd name="T10" fmla="*/ 0 60000 65536"/>
                    <a:gd name="T11" fmla="*/ 0 60000 65536"/>
                    <a:gd name="T12" fmla="*/ 0 60000 65536"/>
                    <a:gd name="T13" fmla="*/ 0 60000 65536"/>
                    <a:gd name="T14" fmla="*/ 0 60000 65536"/>
                    <a:gd name="T15" fmla="*/ 0 w 117"/>
                    <a:gd name="T16" fmla="*/ 0 h 56"/>
                    <a:gd name="T17" fmla="*/ 117 w 117"/>
                    <a:gd name="T18" fmla="*/ 56 h 56"/>
                  </a:gdLst>
                  <a:ahLst/>
                  <a:cxnLst>
                    <a:cxn ang="T10">
                      <a:pos x="T0" y="T1"/>
                    </a:cxn>
                    <a:cxn ang="T11">
                      <a:pos x="T2" y="T3"/>
                    </a:cxn>
                    <a:cxn ang="T12">
                      <a:pos x="T4" y="T5"/>
                    </a:cxn>
                    <a:cxn ang="T13">
                      <a:pos x="T6" y="T7"/>
                    </a:cxn>
                    <a:cxn ang="T14">
                      <a:pos x="T8" y="T9"/>
                    </a:cxn>
                  </a:cxnLst>
                  <a:rect l="T15" t="T16" r="T17" b="T18"/>
                  <a:pathLst>
                    <a:path w="117" h="56">
                      <a:moveTo>
                        <a:pt x="0" y="56"/>
                      </a:moveTo>
                      <a:lnTo>
                        <a:pt x="27" y="45"/>
                      </a:lnTo>
                      <a:lnTo>
                        <a:pt x="50" y="28"/>
                      </a:lnTo>
                      <a:lnTo>
                        <a:pt x="78" y="17"/>
                      </a:lnTo>
                      <a:lnTo>
                        <a:pt x="117" y="0"/>
                      </a:lnTo>
                    </a:path>
                  </a:pathLst>
                </a:custGeom>
                <a:noFill/>
                <a:ln w="26988">
                  <a:solidFill>
                    <a:srgbClr val="FF0000"/>
                  </a:solidFill>
                  <a:round/>
                  <a:headEnd/>
                  <a:tailEnd/>
                </a:ln>
              </p:spPr>
              <p:txBody>
                <a:bodyPr/>
                <a:lstStyle/>
                <a:p>
                  <a:endParaRPr lang="en-US"/>
                </a:p>
              </p:txBody>
            </p:sp>
            <p:sp>
              <p:nvSpPr>
                <p:cNvPr id="76868" name="Freeform 37"/>
                <p:cNvSpPr>
                  <a:spLocks/>
                </p:cNvSpPr>
                <p:nvPr/>
              </p:nvSpPr>
              <p:spPr bwMode="auto">
                <a:xfrm>
                  <a:off x="2372" y="3094"/>
                  <a:ext cx="229" cy="62"/>
                </a:xfrm>
                <a:custGeom>
                  <a:avLst/>
                  <a:gdLst>
                    <a:gd name="T0" fmla="*/ 0 w 229"/>
                    <a:gd name="T1" fmla="*/ 62 h 62"/>
                    <a:gd name="T2" fmla="*/ 50 w 229"/>
                    <a:gd name="T3" fmla="*/ 45 h 62"/>
                    <a:gd name="T4" fmla="*/ 106 w 229"/>
                    <a:gd name="T5" fmla="*/ 28 h 62"/>
                    <a:gd name="T6" fmla="*/ 168 w 229"/>
                    <a:gd name="T7" fmla="*/ 12 h 62"/>
                    <a:gd name="T8" fmla="*/ 229 w 229"/>
                    <a:gd name="T9" fmla="*/ 0 h 62"/>
                    <a:gd name="T10" fmla="*/ 0 60000 65536"/>
                    <a:gd name="T11" fmla="*/ 0 60000 65536"/>
                    <a:gd name="T12" fmla="*/ 0 60000 65536"/>
                    <a:gd name="T13" fmla="*/ 0 60000 65536"/>
                    <a:gd name="T14" fmla="*/ 0 60000 65536"/>
                    <a:gd name="T15" fmla="*/ 0 w 229"/>
                    <a:gd name="T16" fmla="*/ 0 h 62"/>
                    <a:gd name="T17" fmla="*/ 229 w 229"/>
                    <a:gd name="T18" fmla="*/ 62 h 62"/>
                  </a:gdLst>
                  <a:ahLst/>
                  <a:cxnLst>
                    <a:cxn ang="T10">
                      <a:pos x="T0" y="T1"/>
                    </a:cxn>
                    <a:cxn ang="T11">
                      <a:pos x="T2" y="T3"/>
                    </a:cxn>
                    <a:cxn ang="T12">
                      <a:pos x="T4" y="T5"/>
                    </a:cxn>
                    <a:cxn ang="T13">
                      <a:pos x="T6" y="T7"/>
                    </a:cxn>
                    <a:cxn ang="T14">
                      <a:pos x="T8" y="T9"/>
                    </a:cxn>
                  </a:cxnLst>
                  <a:rect l="T15" t="T16" r="T17" b="T18"/>
                  <a:pathLst>
                    <a:path w="229" h="62">
                      <a:moveTo>
                        <a:pt x="0" y="62"/>
                      </a:moveTo>
                      <a:lnTo>
                        <a:pt x="50" y="45"/>
                      </a:lnTo>
                      <a:lnTo>
                        <a:pt x="106" y="28"/>
                      </a:lnTo>
                      <a:lnTo>
                        <a:pt x="168" y="12"/>
                      </a:lnTo>
                      <a:lnTo>
                        <a:pt x="229" y="0"/>
                      </a:lnTo>
                    </a:path>
                  </a:pathLst>
                </a:custGeom>
                <a:noFill/>
                <a:ln w="26988">
                  <a:solidFill>
                    <a:srgbClr val="FF0000"/>
                  </a:solidFill>
                  <a:round/>
                  <a:headEnd/>
                  <a:tailEnd/>
                </a:ln>
              </p:spPr>
              <p:txBody>
                <a:bodyPr/>
                <a:lstStyle/>
                <a:p>
                  <a:endParaRPr lang="en-US"/>
                </a:p>
              </p:txBody>
            </p:sp>
            <p:sp>
              <p:nvSpPr>
                <p:cNvPr id="76869" name="Freeform 38"/>
                <p:cNvSpPr>
                  <a:spLocks/>
                </p:cNvSpPr>
                <p:nvPr/>
              </p:nvSpPr>
              <p:spPr bwMode="auto">
                <a:xfrm>
                  <a:off x="2601" y="3066"/>
                  <a:ext cx="235" cy="28"/>
                </a:xfrm>
                <a:custGeom>
                  <a:avLst/>
                  <a:gdLst>
                    <a:gd name="T0" fmla="*/ 0 w 235"/>
                    <a:gd name="T1" fmla="*/ 28 h 28"/>
                    <a:gd name="T2" fmla="*/ 118 w 235"/>
                    <a:gd name="T3" fmla="*/ 12 h 28"/>
                    <a:gd name="T4" fmla="*/ 235 w 235"/>
                    <a:gd name="T5" fmla="*/ 0 h 28"/>
                    <a:gd name="T6" fmla="*/ 0 60000 65536"/>
                    <a:gd name="T7" fmla="*/ 0 60000 65536"/>
                    <a:gd name="T8" fmla="*/ 0 60000 65536"/>
                    <a:gd name="T9" fmla="*/ 0 w 235"/>
                    <a:gd name="T10" fmla="*/ 0 h 28"/>
                    <a:gd name="T11" fmla="*/ 235 w 235"/>
                    <a:gd name="T12" fmla="*/ 28 h 28"/>
                  </a:gdLst>
                  <a:ahLst/>
                  <a:cxnLst>
                    <a:cxn ang="T6">
                      <a:pos x="T0" y="T1"/>
                    </a:cxn>
                    <a:cxn ang="T7">
                      <a:pos x="T2" y="T3"/>
                    </a:cxn>
                    <a:cxn ang="T8">
                      <a:pos x="T4" y="T5"/>
                    </a:cxn>
                  </a:cxnLst>
                  <a:rect l="T9" t="T10" r="T11" b="T12"/>
                  <a:pathLst>
                    <a:path w="235" h="28">
                      <a:moveTo>
                        <a:pt x="0" y="28"/>
                      </a:moveTo>
                      <a:lnTo>
                        <a:pt x="118" y="12"/>
                      </a:lnTo>
                      <a:lnTo>
                        <a:pt x="235" y="0"/>
                      </a:lnTo>
                    </a:path>
                  </a:pathLst>
                </a:custGeom>
                <a:noFill/>
                <a:ln w="26988">
                  <a:solidFill>
                    <a:srgbClr val="FF0000"/>
                  </a:solidFill>
                  <a:round/>
                  <a:headEnd/>
                  <a:tailEnd/>
                </a:ln>
              </p:spPr>
              <p:txBody>
                <a:bodyPr/>
                <a:lstStyle/>
                <a:p>
                  <a:endParaRPr lang="en-US"/>
                </a:p>
              </p:txBody>
            </p:sp>
            <p:sp>
              <p:nvSpPr>
                <p:cNvPr id="76870" name="Freeform 39"/>
                <p:cNvSpPr>
                  <a:spLocks/>
                </p:cNvSpPr>
                <p:nvPr/>
              </p:nvSpPr>
              <p:spPr bwMode="auto">
                <a:xfrm>
                  <a:off x="2836" y="3038"/>
                  <a:ext cx="235" cy="28"/>
                </a:xfrm>
                <a:custGeom>
                  <a:avLst/>
                  <a:gdLst>
                    <a:gd name="T0" fmla="*/ 0 w 235"/>
                    <a:gd name="T1" fmla="*/ 28 h 28"/>
                    <a:gd name="T2" fmla="*/ 118 w 235"/>
                    <a:gd name="T3" fmla="*/ 12 h 28"/>
                    <a:gd name="T4" fmla="*/ 235 w 235"/>
                    <a:gd name="T5" fmla="*/ 0 h 28"/>
                    <a:gd name="T6" fmla="*/ 0 60000 65536"/>
                    <a:gd name="T7" fmla="*/ 0 60000 65536"/>
                    <a:gd name="T8" fmla="*/ 0 60000 65536"/>
                    <a:gd name="T9" fmla="*/ 0 w 235"/>
                    <a:gd name="T10" fmla="*/ 0 h 28"/>
                    <a:gd name="T11" fmla="*/ 235 w 235"/>
                    <a:gd name="T12" fmla="*/ 28 h 28"/>
                  </a:gdLst>
                  <a:ahLst/>
                  <a:cxnLst>
                    <a:cxn ang="T6">
                      <a:pos x="T0" y="T1"/>
                    </a:cxn>
                    <a:cxn ang="T7">
                      <a:pos x="T2" y="T3"/>
                    </a:cxn>
                    <a:cxn ang="T8">
                      <a:pos x="T4" y="T5"/>
                    </a:cxn>
                  </a:cxnLst>
                  <a:rect l="T9" t="T10" r="T11" b="T12"/>
                  <a:pathLst>
                    <a:path w="235" h="28">
                      <a:moveTo>
                        <a:pt x="0" y="28"/>
                      </a:moveTo>
                      <a:lnTo>
                        <a:pt x="118" y="12"/>
                      </a:lnTo>
                      <a:lnTo>
                        <a:pt x="235" y="0"/>
                      </a:lnTo>
                    </a:path>
                  </a:pathLst>
                </a:custGeom>
                <a:noFill/>
                <a:ln w="26988">
                  <a:solidFill>
                    <a:srgbClr val="FF0000"/>
                  </a:solidFill>
                  <a:round/>
                  <a:headEnd/>
                  <a:tailEnd/>
                </a:ln>
              </p:spPr>
              <p:txBody>
                <a:bodyPr/>
                <a:lstStyle/>
                <a:p>
                  <a:endParaRPr lang="en-US"/>
                </a:p>
              </p:txBody>
            </p:sp>
            <p:sp>
              <p:nvSpPr>
                <p:cNvPr id="76871" name="Freeform 40"/>
                <p:cNvSpPr>
                  <a:spLocks/>
                </p:cNvSpPr>
                <p:nvPr/>
              </p:nvSpPr>
              <p:spPr bwMode="auto">
                <a:xfrm>
                  <a:off x="3071" y="3022"/>
                  <a:ext cx="235" cy="16"/>
                </a:xfrm>
                <a:custGeom>
                  <a:avLst/>
                  <a:gdLst>
                    <a:gd name="T0" fmla="*/ 0 w 235"/>
                    <a:gd name="T1" fmla="*/ 16 h 16"/>
                    <a:gd name="T2" fmla="*/ 56 w 235"/>
                    <a:gd name="T3" fmla="*/ 11 h 16"/>
                    <a:gd name="T4" fmla="*/ 101 w 235"/>
                    <a:gd name="T5" fmla="*/ 5 h 16"/>
                    <a:gd name="T6" fmla="*/ 129 w 235"/>
                    <a:gd name="T7" fmla="*/ 5 h 16"/>
                    <a:gd name="T8" fmla="*/ 163 w 235"/>
                    <a:gd name="T9" fmla="*/ 0 h 16"/>
                    <a:gd name="T10" fmla="*/ 196 w 235"/>
                    <a:gd name="T11" fmla="*/ 0 h 16"/>
                    <a:gd name="T12" fmla="*/ 235 w 235"/>
                    <a:gd name="T13" fmla="*/ 0 h 16"/>
                    <a:gd name="T14" fmla="*/ 0 60000 65536"/>
                    <a:gd name="T15" fmla="*/ 0 60000 65536"/>
                    <a:gd name="T16" fmla="*/ 0 60000 65536"/>
                    <a:gd name="T17" fmla="*/ 0 60000 65536"/>
                    <a:gd name="T18" fmla="*/ 0 60000 65536"/>
                    <a:gd name="T19" fmla="*/ 0 60000 65536"/>
                    <a:gd name="T20" fmla="*/ 0 60000 65536"/>
                    <a:gd name="T21" fmla="*/ 0 w 235"/>
                    <a:gd name="T22" fmla="*/ 0 h 16"/>
                    <a:gd name="T23" fmla="*/ 235 w 235"/>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 h="16">
                      <a:moveTo>
                        <a:pt x="0" y="16"/>
                      </a:moveTo>
                      <a:lnTo>
                        <a:pt x="56" y="11"/>
                      </a:lnTo>
                      <a:lnTo>
                        <a:pt x="101" y="5"/>
                      </a:lnTo>
                      <a:lnTo>
                        <a:pt x="129" y="5"/>
                      </a:lnTo>
                      <a:lnTo>
                        <a:pt x="163" y="0"/>
                      </a:lnTo>
                      <a:lnTo>
                        <a:pt x="196" y="0"/>
                      </a:lnTo>
                      <a:lnTo>
                        <a:pt x="235" y="0"/>
                      </a:lnTo>
                    </a:path>
                  </a:pathLst>
                </a:custGeom>
                <a:noFill/>
                <a:ln w="26988">
                  <a:solidFill>
                    <a:srgbClr val="FF0000"/>
                  </a:solidFill>
                  <a:round/>
                  <a:headEnd/>
                  <a:tailEnd/>
                </a:ln>
              </p:spPr>
              <p:txBody>
                <a:bodyPr/>
                <a:lstStyle/>
                <a:p>
                  <a:endParaRPr lang="en-US"/>
                </a:p>
              </p:txBody>
            </p:sp>
            <p:sp>
              <p:nvSpPr>
                <p:cNvPr id="76872" name="Freeform 41"/>
                <p:cNvSpPr>
                  <a:spLocks/>
                </p:cNvSpPr>
                <p:nvPr/>
              </p:nvSpPr>
              <p:spPr bwMode="auto">
                <a:xfrm>
                  <a:off x="3306" y="3022"/>
                  <a:ext cx="465" cy="16"/>
                </a:xfrm>
                <a:custGeom>
                  <a:avLst/>
                  <a:gdLst>
                    <a:gd name="T0" fmla="*/ 0 w 465"/>
                    <a:gd name="T1" fmla="*/ 0 h 16"/>
                    <a:gd name="T2" fmla="*/ 45 w 465"/>
                    <a:gd name="T3" fmla="*/ 0 h 16"/>
                    <a:gd name="T4" fmla="*/ 101 w 465"/>
                    <a:gd name="T5" fmla="*/ 0 h 16"/>
                    <a:gd name="T6" fmla="*/ 157 w 465"/>
                    <a:gd name="T7" fmla="*/ 5 h 16"/>
                    <a:gd name="T8" fmla="*/ 219 w 465"/>
                    <a:gd name="T9" fmla="*/ 5 h 16"/>
                    <a:gd name="T10" fmla="*/ 342 w 465"/>
                    <a:gd name="T11" fmla="*/ 11 h 16"/>
                    <a:gd name="T12" fmla="*/ 465 w 465"/>
                    <a:gd name="T13" fmla="*/ 16 h 16"/>
                    <a:gd name="T14" fmla="*/ 0 60000 65536"/>
                    <a:gd name="T15" fmla="*/ 0 60000 65536"/>
                    <a:gd name="T16" fmla="*/ 0 60000 65536"/>
                    <a:gd name="T17" fmla="*/ 0 60000 65536"/>
                    <a:gd name="T18" fmla="*/ 0 60000 65536"/>
                    <a:gd name="T19" fmla="*/ 0 60000 65536"/>
                    <a:gd name="T20" fmla="*/ 0 60000 65536"/>
                    <a:gd name="T21" fmla="*/ 0 w 465"/>
                    <a:gd name="T22" fmla="*/ 0 h 16"/>
                    <a:gd name="T23" fmla="*/ 465 w 465"/>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 h="16">
                      <a:moveTo>
                        <a:pt x="0" y="0"/>
                      </a:moveTo>
                      <a:lnTo>
                        <a:pt x="45" y="0"/>
                      </a:lnTo>
                      <a:lnTo>
                        <a:pt x="101" y="0"/>
                      </a:lnTo>
                      <a:lnTo>
                        <a:pt x="157" y="5"/>
                      </a:lnTo>
                      <a:lnTo>
                        <a:pt x="219" y="5"/>
                      </a:lnTo>
                      <a:lnTo>
                        <a:pt x="342" y="11"/>
                      </a:lnTo>
                      <a:lnTo>
                        <a:pt x="465" y="16"/>
                      </a:lnTo>
                    </a:path>
                  </a:pathLst>
                </a:custGeom>
                <a:noFill/>
                <a:ln w="26988">
                  <a:solidFill>
                    <a:srgbClr val="FF0000"/>
                  </a:solidFill>
                  <a:round/>
                  <a:headEnd/>
                  <a:tailEnd/>
                </a:ln>
              </p:spPr>
              <p:txBody>
                <a:bodyPr/>
                <a:lstStyle/>
                <a:p>
                  <a:endParaRPr lang="en-US"/>
                </a:p>
              </p:txBody>
            </p:sp>
            <p:sp>
              <p:nvSpPr>
                <p:cNvPr id="76873" name="Freeform 42"/>
                <p:cNvSpPr>
                  <a:spLocks/>
                </p:cNvSpPr>
                <p:nvPr/>
              </p:nvSpPr>
              <p:spPr bwMode="auto">
                <a:xfrm>
                  <a:off x="3771" y="3038"/>
                  <a:ext cx="464" cy="28"/>
                </a:xfrm>
                <a:custGeom>
                  <a:avLst/>
                  <a:gdLst>
                    <a:gd name="T0" fmla="*/ 0 w 464"/>
                    <a:gd name="T1" fmla="*/ 0 h 28"/>
                    <a:gd name="T2" fmla="*/ 229 w 464"/>
                    <a:gd name="T3" fmla="*/ 12 h 28"/>
                    <a:gd name="T4" fmla="*/ 464 w 464"/>
                    <a:gd name="T5" fmla="*/ 28 h 28"/>
                    <a:gd name="T6" fmla="*/ 0 60000 65536"/>
                    <a:gd name="T7" fmla="*/ 0 60000 65536"/>
                    <a:gd name="T8" fmla="*/ 0 60000 65536"/>
                    <a:gd name="T9" fmla="*/ 0 w 464"/>
                    <a:gd name="T10" fmla="*/ 0 h 28"/>
                    <a:gd name="T11" fmla="*/ 464 w 464"/>
                    <a:gd name="T12" fmla="*/ 28 h 28"/>
                  </a:gdLst>
                  <a:ahLst/>
                  <a:cxnLst>
                    <a:cxn ang="T6">
                      <a:pos x="T0" y="T1"/>
                    </a:cxn>
                    <a:cxn ang="T7">
                      <a:pos x="T2" y="T3"/>
                    </a:cxn>
                    <a:cxn ang="T8">
                      <a:pos x="T4" y="T5"/>
                    </a:cxn>
                  </a:cxnLst>
                  <a:rect l="T9" t="T10" r="T11" b="T12"/>
                  <a:pathLst>
                    <a:path w="464" h="28">
                      <a:moveTo>
                        <a:pt x="0" y="0"/>
                      </a:moveTo>
                      <a:lnTo>
                        <a:pt x="229" y="12"/>
                      </a:lnTo>
                      <a:lnTo>
                        <a:pt x="464" y="28"/>
                      </a:lnTo>
                    </a:path>
                  </a:pathLst>
                </a:custGeom>
                <a:noFill/>
                <a:ln w="26988">
                  <a:solidFill>
                    <a:srgbClr val="FF0000"/>
                  </a:solidFill>
                  <a:round/>
                  <a:headEnd/>
                  <a:tailEnd/>
                </a:ln>
              </p:spPr>
              <p:txBody>
                <a:bodyPr/>
                <a:lstStyle/>
                <a:p>
                  <a:endParaRPr lang="en-US"/>
                </a:p>
              </p:txBody>
            </p:sp>
            <p:sp>
              <p:nvSpPr>
                <p:cNvPr id="76874" name="Freeform 43"/>
                <p:cNvSpPr>
                  <a:spLocks/>
                </p:cNvSpPr>
                <p:nvPr/>
              </p:nvSpPr>
              <p:spPr bwMode="auto">
                <a:xfrm>
                  <a:off x="4235" y="3066"/>
                  <a:ext cx="470" cy="28"/>
                </a:xfrm>
                <a:custGeom>
                  <a:avLst/>
                  <a:gdLst>
                    <a:gd name="T0" fmla="*/ 0 w 470"/>
                    <a:gd name="T1" fmla="*/ 0 h 28"/>
                    <a:gd name="T2" fmla="*/ 235 w 470"/>
                    <a:gd name="T3" fmla="*/ 12 h 28"/>
                    <a:gd name="T4" fmla="*/ 470 w 470"/>
                    <a:gd name="T5" fmla="*/ 28 h 28"/>
                    <a:gd name="T6" fmla="*/ 0 60000 65536"/>
                    <a:gd name="T7" fmla="*/ 0 60000 65536"/>
                    <a:gd name="T8" fmla="*/ 0 60000 65536"/>
                    <a:gd name="T9" fmla="*/ 0 w 470"/>
                    <a:gd name="T10" fmla="*/ 0 h 28"/>
                    <a:gd name="T11" fmla="*/ 470 w 470"/>
                    <a:gd name="T12" fmla="*/ 28 h 28"/>
                  </a:gdLst>
                  <a:ahLst/>
                  <a:cxnLst>
                    <a:cxn ang="T6">
                      <a:pos x="T0" y="T1"/>
                    </a:cxn>
                    <a:cxn ang="T7">
                      <a:pos x="T2" y="T3"/>
                    </a:cxn>
                    <a:cxn ang="T8">
                      <a:pos x="T4" y="T5"/>
                    </a:cxn>
                  </a:cxnLst>
                  <a:rect l="T9" t="T10" r="T11" b="T12"/>
                  <a:pathLst>
                    <a:path w="470" h="28">
                      <a:moveTo>
                        <a:pt x="0" y="0"/>
                      </a:moveTo>
                      <a:lnTo>
                        <a:pt x="235" y="12"/>
                      </a:lnTo>
                      <a:lnTo>
                        <a:pt x="470" y="28"/>
                      </a:lnTo>
                    </a:path>
                  </a:pathLst>
                </a:custGeom>
                <a:noFill/>
                <a:ln w="26988">
                  <a:solidFill>
                    <a:srgbClr val="FF0000"/>
                  </a:solidFill>
                  <a:round/>
                  <a:headEnd/>
                  <a:tailEnd/>
                </a:ln>
              </p:spPr>
              <p:txBody>
                <a:bodyPr/>
                <a:lstStyle/>
                <a:p>
                  <a:endParaRPr lang="en-US"/>
                </a:p>
              </p:txBody>
            </p:sp>
            <p:sp>
              <p:nvSpPr>
                <p:cNvPr id="76875" name="Line 44"/>
                <p:cNvSpPr>
                  <a:spLocks noChangeShapeType="1"/>
                </p:cNvSpPr>
                <p:nvPr/>
              </p:nvSpPr>
              <p:spPr bwMode="auto">
                <a:xfrm>
                  <a:off x="4705" y="3094"/>
                  <a:ext cx="465" cy="28"/>
                </a:xfrm>
                <a:prstGeom prst="line">
                  <a:avLst/>
                </a:prstGeom>
                <a:noFill/>
                <a:ln w="26988">
                  <a:solidFill>
                    <a:srgbClr val="FF0000"/>
                  </a:solidFill>
                  <a:round/>
                  <a:headEnd/>
                  <a:tailEnd/>
                </a:ln>
              </p:spPr>
              <p:txBody>
                <a:bodyPr/>
                <a:lstStyle/>
                <a:p>
                  <a:endParaRPr lang="en-US"/>
                </a:p>
              </p:txBody>
            </p:sp>
          </p:grpSp>
        </p:grpSp>
        <p:sp>
          <p:nvSpPr>
            <p:cNvPr id="76856" name="Text Box 45"/>
            <p:cNvSpPr txBox="1">
              <a:spLocks noChangeArrowheads="1"/>
            </p:cNvSpPr>
            <p:nvPr/>
          </p:nvSpPr>
          <p:spPr bwMode="auto">
            <a:xfrm>
              <a:off x="4108" y="2673"/>
              <a:ext cx="1031" cy="232"/>
            </a:xfrm>
            <a:prstGeom prst="rect">
              <a:avLst/>
            </a:prstGeom>
            <a:noFill/>
            <a:ln w="12700">
              <a:solidFill>
                <a:srgbClr val="FF0000"/>
              </a:solidFill>
              <a:miter lim="800000"/>
              <a:headEnd type="none" w="sm" len="sm"/>
              <a:tailEnd type="none" w="sm" len="sm"/>
            </a:ln>
          </p:spPr>
          <p:txBody>
            <a:bodyPr wrap="none">
              <a:spAutoFit/>
            </a:bodyPr>
            <a:lstStyle/>
            <a:p>
              <a:r>
                <a:rPr lang="en-US" b="1"/>
                <a:t>Long (Glargine)</a:t>
              </a:r>
            </a:p>
          </p:txBody>
        </p:sp>
      </p:grpSp>
      <p:sp>
        <p:nvSpPr>
          <p:cNvPr id="76825" name="Line 46"/>
          <p:cNvSpPr>
            <a:spLocks noChangeShapeType="1"/>
          </p:cNvSpPr>
          <p:nvPr/>
        </p:nvSpPr>
        <p:spPr bwMode="auto">
          <a:xfrm flipV="1">
            <a:off x="7273925" y="5177367"/>
            <a:ext cx="0" cy="71967"/>
          </a:xfrm>
          <a:prstGeom prst="line">
            <a:avLst/>
          </a:prstGeom>
          <a:noFill/>
          <a:ln w="9525">
            <a:solidFill>
              <a:srgbClr val="FFFFFF"/>
            </a:solidFill>
            <a:round/>
            <a:headEnd/>
            <a:tailEnd/>
          </a:ln>
        </p:spPr>
        <p:txBody>
          <a:bodyPr/>
          <a:lstStyle/>
          <a:p>
            <a:endParaRPr lang="en-US"/>
          </a:p>
        </p:txBody>
      </p:sp>
      <p:sp>
        <p:nvSpPr>
          <p:cNvPr id="76826" name="Line 47"/>
          <p:cNvSpPr>
            <a:spLocks noChangeShapeType="1"/>
          </p:cNvSpPr>
          <p:nvPr/>
        </p:nvSpPr>
        <p:spPr bwMode="auto">
          <a:xfrm flipV="1">
            <a:off x="7981950" y="5177367"/>
            <a:ext cx="0" cy="71967"/>
          </a:xfrm>
          <a:prstGeom prst="line">
            <a:avLst/>
          </a:prstGeom>
          <a:noFill/>
          <a:ln w="9525">
            <a:solidFill>
              <a:srgbClr val="FFFFFF"/>
            </a:solidFill>
            <a:round/>
            <a:headEnd/>
            <a:tailEnd/>
          </a:ln>
        </p:spPr>
        <p:txBody>
          <a:bodyPr/>
          <a:lstStyle/>
          <a:p>
            <a:endParaRPr lang="en-US"/>
          </a:p>
        </p:txBody>
      </p:sp>
      <p:sp>
        <p:nvSpPr>
          <p:cNvPr id="76827" name="Rectangle 48"/>
          <p:cNvSpPr>
            <a:spLocks noChangeArrowheads="1"/>
          </p:cNvSpPr>
          <p:nvPr/>
        </p:nvSpPr>
        <p:spPr bwMode="auto">
          <a:xfrm>
            <a:off x="7172325" y="5380567"/>
            <a:ext cx="246862" cy="292388"/>
          </a:xfrm>
          <a:prstGeom prst="rect">
            <a:avLst/>
          </a:prstGeom>
          <a:noFill/>
          <a:ln w="9525">
            <a:noFill/>
            <a:miter lim="800000"/>
            <a:headEnd/>
            <a:tailEnd/>
          </a:ln>
        </p:spPr>
        <p:txBody>
          <a:bodyPr wrap="none" lIns="0" tIns="0" rIns="0" bIns="0">
            <a:spAutoFit/>
          </a:bodyPr>
          <a:lstStyle/>
          <a:p>
            <a:pPr eaLnBrk="0" hangingPunct="0"/>
            <a:r>
              <a:rPr lang="en-US" sz="1900" b="1"/>
              <a:t>18</a:t>
            </a:r>
            <a:endParaRPr lang="en-US" sz="2800" b="1"/>
          </a:p>
        </p:txBody>
      </p:sp>
      <p:sp>
        <p:nvSpPr>
          <p:cNvPr id="76828" name="Rectangle 49"/>
          <p:cNvSpPr>
            <a:spLocks noChangeArrowheads="1"/>
          </p:cNvSpPr>
          <p:nvPr/>
        </p:nvSpPr>
        <p:spPr bwMode="auto">
          <a:xfrm>
            <a:off x="7880350" y="5380567"/>
            <a:ext cx="246862" cy="292388"/>
          </a:xfrm>
          <a:prstGeom prst="rect">
            <a:avLst/>
          </a:prstGeom>
          <a:noFill/>
          <a:ln w="9525">
            <a:noFill/>
            <a:miter lim="800000"/>
            <a:headEnd/>
            <a:tailEnd/>
          </a:ln>
        </p:spPr>
        <p:txBody>
          <a:bodyPr wrap="none" lIns="0" tIns="0" rIns="0" bIns="0">
            <a:spAutoFit/>
          </a:bodyPr>
          <a:lstStyle/>
          <a:p>
            <a:pPr eaLnBrk="0" hangingPunct="0"/>
            <a:r>
              <a:rPr lang="en-US" sz="1900" b="1"/>
              <a:t>20</a:t>
            </a:r>
            <a:endParaRPr lang="en-US" sz="2800" b="1"/>
          </a:p>
        </p:txBody>
      </p:sp>
      <p:grpSp>
        <p:nvGrpSpPr>
          <p:cNvPr id="5" name="Group 50"/>
          <p:cNvGrpSpPr>
            <a:grpSpLocks/>
          </p:cNvGrpSpPr>
          <p:nvPr/>
        </p:nvGrpSpPr>
        <p:grpSpPr bwMode="auto">
          <a:xfrm>
            <a:off x="1093789" y="3357034"/>
            <a:ext cx="5240337" cy="1769533"/>
            <a:chOff x="957" y="2118"/>
            <a:chExt cx="3714" cy="1114"/>
          </a:xfrm>
        </p:grpSpPr>
        <p:grpSp>
          <p:nvGrpSpPr>
            <p:cNvPr id="6" name="Group 51"/>
            <p:cNvGrpSpPr>
              <a:grpSpLocks/>
            </p:cNvGrpSpPr>
            <p:nvPr/>
          </p:nvGrpSpPr>
          <p:grpSpPr bwMode="auto">
            <a:xfrm>
              <a:off x="957" y="2276"/>
              <a:ext cx="3714" cy="956"/>
              <a:chOff x="1494" y="2557"/>
              <a:chExt cx="3676" cy="918"/>
            </a:xfrm>
          </p:grpSpPr>
          <p:sp>
            <p:nvSpPr>
              <p:cNvPr id="76839" name="Line 52"/>
              <p:cNvSpPr>
                <a:spLocks noChangeShapeType="1"/>
              </p:cNvSpPr>
              <p:nvPr/>
            </p:nvSpPr>
            <p:spPr bwMode="auto">
              <a:xfrm flipV="1">
                <a:off x="1494" y="3447"/>
                <a:ext cx="61" cy="28"/>
              </a:xfrm>
              <a:prstGeom prst="line">
                <a:avLst/>
              </a:prstGeom>
              <a:noFill/>
              <a:ln w="26988">
                <a:solidFill>
                  <a:schemeClr val="tx1"/>
                </a:solidFill>
                <a:round/>
                <a:headEnd/>
                <a:tailEnd/>
              </a:ln>
            </p:spPr>
            <p:txBody>
              <a:bodyPr/>
              <a:lstStyle/>
              <a:p>
                <a:endParaRPr lang="en-US"/>
              </a:p>
            </p:txBody>
          </p:sp>
          <p:sp>
            <p:nvSpPr>
              <p:cNvPr id="76840" name="Freeform 53"/>
              <p:cNvSpPr>
                <a:spLocks/>
              </p:cNvSpPr>
              <p:nvPr/>
            </p:nvSpPr>
            <p:spPr bwMode="auto">
              <a:xfrm>
                <a:off x="1611" y="3386"/>
                <a:ext cx="62" cy="28"/>
              </a:xfrm>
              <a:custGeom>
                <a:avLst/>
                <a:gdLst>
                  <a:gd name="T0" fmla="*/ 0 w 62"/>
                  <a:gd name="T1" fmla="*/ 28 h 28"/>
                  <a:gd name="T2" fmla="*/ 28 w 62"/>
                  <a:gd name="T3" fmla="*/ 17 h 28"/>
                  <a:gd name="T4" fmla="*/ 45 w 62"/>
                  <a:gd name="T5" fmla="*/ 11 h 28"/>
                  <a:gd name="T6" fmla="*/ 62 w 62"/>
                  <a:gd name="T7" fmla="*/ 0 h 28"/>
                  <a:gd name="T8" fmla="*/ 0 60000 65536"/>
                  <a:gd name="T9" fmla="*/ 0 60000 65536"/>
                  <a:gd name="T10" fmla="*/ 0 60000 65536"/>
                  <a:gd name="T11" fmla="*/ 0 60000 65536"/>
                  <a:gd name="T12" fmla="*/ 0 w 62"/>
                  <a:gd name="T13" fmla="*/ 0 h 28"/>
                  <a:gd name="T14" fmla="*/ 62 w 62"/>
                  <a:gd name="T15" fmla="*/ 28 h 28"/>
                </a:gdLst>
                <a:ahLst/>
                <a:cxnLst>
                  <a:cxn ang="T8">
                    <a:pos x="T0" y="T1"/>
                  </a:cxn>
                  <a:cxn ang="T9">
                    <a:pos x="T2" y="T3"/>
                  </a:cxn>
                  <a:cxn ang="T10">
                    <a:pos x="T4" y="T5"/>
                  </a:cxn>
                  <a:cxn ang="T11">
                    <a:pos x="T6" y="T7"/>
                  </a:cxn>
                </a:cxnLst>
                <a:rect l="T12" t="T13" r="T14" b="T15"/>
                <a:pathLst>
                  <a:path w="62" h="28">
                    <a:moveTo>
                      <a:pt x="0" y="28"/>
                    </a:moveTo>
                    <a:lnTo>
                      <a:pt x="28" y="17"/>
                    </a:lnTo>
                    <a:lnTo>
                      <a:pt x="45" y="11"/>
                    </a:lnTo>
                    <a:lnTo>
                      <a:pt x="62" y="0"/>
                    </a:lnTo>
                  </a:path>
                </a:pathLst>
              </a:custGeom>
              <a:noFill/>
              <a:ln w="26988">
                <a:solidFill>
                  <a:schemeClr val="tx1"/>
                </a:solidFill>
                <a:round/>
                <a:headEnd/>
                <a:tailEnd/>
              </a:ln>
            </p:spPr>
            <p:txBody>
              <a:bodyPr/>
              <a:lstStyle/>
              <a:p>
                <a:endParaRPr lang="en-US"/>
              </a:p>
            </p:txBody>
          </p:sp>
          <p:sp>
            <p:nvSpPr>
              <p:cNvPr id="76841" name="Freeform 54"/>
              <p:cNvSpPr>
                <a:spLocks/>
              </p:cNvSpPr>
              <p:nvPr/>
            </p:nvSpPr>
            <p:spPr bwMode="auto">
              <a:xfrm>
                <a:off x="1673" y="3285"/>
                <a:ext cx="117" cy="101"/>
              </a:xfrm>
              <a:custGeom>
                <a:avLst/>
                <a:gdLst>
                  <a:gd name="T0" fmla="*/ 0 w 117"/>
                  <a:gd name="T1" fmla="*/ 101 h 101"/>
                  <a:gd name="T2" fmla="*/ 28 w 117"/>
                  <a:gd name="T3" fmla="*/ 78 h 101"/>
                  <a:gd name="T4" fmla="*/ 56 w 117"/>
                  <a:gd name="T5" fmla="*/ 50 h 101"/>
                  <a:gd name="T6" fmla="*/ 89 w 117"/>
                  <a:gd name="T7" fmla="*/ 22 h 101"/>
                  <a:gd name="T8" fmla="*/ 117 w 117"/>
                  <a:gd name="T9" fmla="*/ 0 h 101"/>
                  <a:gd name="T10" fmla="*/ 0 60000 65536"/>
                  <a:gd name="T11" fmla="*/ 0 60000 65536"/>
                  <a:gd name="T12" fmla="*/ 0 60000 65536"/>
                  <a:gd name="T13" fmla="*/ 0 60000 65536"/>
                  <a:gd name="T14" fmla="*/ 0 60000 65536"/>
                  <a:gd name="T15" fmla="*/ 0 w 117"/>
                  <a:gd name="T16" fmla="*/ 0 h 101"/>
                  <a:gd name="T17" fmla="*/ 117 w 117"/>
                  <a:gd name="T18" fmla="*/ 101 h 101"/>
                </a:gdLst>
                <a:ahLst/>
                <a:cxnLst>
                  <a:cxn ang="T10">
                    <a:pos x="T0" y="T1"/>
                  </a:cxn>
                  <a:cxn ang="T11">
                    <a:pos x="T2" y="T3"/>
                  </a:cxn>
                  <a:cxn ang="T12">
                    <a:pos x="T4" y="T5"/>
                  </a:cxn>
                  <a:cxn ang="T13">
                    <a:pos x="T6" y="T7"/>
                  </a:cxn>
                  <a:cxn ang="T14">
                    <a:pos x="T8" y="T9"/>
                  </a:cxn>
                </a:cxnLst>
                <a:rect l="T15" t="T16" r="T17" b="T18"/>
                <a:pathLst>
                  <a:path w="117" h="101">
                    <a:moveTo>
                      <a:pt x="0" y="101"/>
                    </a:moveTo>
                    <a:lnTo>
                      <a:pt x="28" y="78"/>
                    </a:lnTo>
                    <a:lnTo>
                      <a:pt x="56" y="50"/>
                    </a:lnTo>
                    <a:lnTo>
                      <a:pt x="89" y="22"/>
                    </a:lnTo>
                    <a:lnTo>
                      <a:pt x="117" y="0"/>
                    </a:lnTo>
                  </a:path>
                </a:pathLst>
              </a:custGeom>
              <a:noFill/>
              <a:ln w="26988">
                <a:solidFill>
                  <a:schemeClr val="tx1"/>
                </a:solidFill>
                <a:round/>
                <a:headEnd/>
                <a:tailEnd/>
              </a:ln>
            </p:spPr>
            <p:txBody>
              <a:bodyPr/>
              <a:lstStyle/>
              <a:p>
                <a:endParaRPr lang="en-US"/>
              </a:p>
            </p:txBody>
          </p:sp>
          <p:sp>
            <p:nvSpPr>
              <p:cNvPr id="76842" name="Freeform 55"/>
              <p:cNvSpPr>
                <a:spLocks/>
              </p:cNvSpPr>
              <p:nvPr/>
            </p:nvSpPr>
            <p:spPr bwMode="auto">
              <a:xfrm>
                <a:off x="1790" y="3212"/>
                <a:ext cx="112" cy="73"/>
              </a:xfrm>
              <a:custGeom>
                <a:avLst/>
                <a:gdLst>
                  <a:gd name="T0" fmla="*/ 0 w 112"/>
                  <a:gd name="T1" fmla="*/ 73 h 73"/>
                  <a:gd name="T2" fmla="*/ 28 w 112"/>
                  <a:gd name="T3" fmla="*/ 56 h 73"/>
                  <a:gd name="T4" fmla="*/ 56 w 112"/>
                  <a:gd name="T5" fmla="*/ 39 h 73"/>
                  <a:gd name="T6" fmla="*/ 84 w 112"/>
                  <a:gd name="T7" fmla="*/ 22 h 73"/>
                  <a:gd name="T8" fmla="*/ 112 w 112"/>
                  <a:gd name="T9" fmla="*/ 0 h 73"/>
                  <a:gd name="T10" fmla="*/ 0 60000 65536"/>
                  <a:gd name="T11" fmla="*/ 0 60000 65536"/>
                  <a:gd name="T12" fmla="*/ 0 60000 65536"/>
                  <a:gd name="T13" fmla="*/ 0 60000 65536"/>
                  <a:gd name="T14" fmla="*/ 0 60000 65536"/>
                  <a:gd name="T15" fmla="*/ 0 w 112"/>
                  <a:gd name="T16" fmla="*/ 0 h 73"/>
                  <a:gd name="T17" fmla="*/ 112 w 112"/>
                  <a:gd name="T18" fmla="*/ 73 h 73"/>
                </a:gdLst>
                <a:ahLst/>
                <a:cxnLst>
                  <a:cxn ang="T10">
                    <a:pos x="T0" y="T1"/>
                  </a:cxn>
                  <a:cxn ang="T11">
                    <a:pos x="T2" y="T3"/>
                  </a:cxn>
                  <a:cxn ang="T12">
                    <a:pos x="T4" y="T5"/>
                  </a:cxn>
                  <a:cxn ang="T13">
                    <a:pos x="T6" y="T7"/>
                  </a:cxn>
                  <a:cxn ang="T14">
                    <a:pos x="T8" y="T9"/>
                  </a:cxn>
                </a:cxnLst>
                <a:rect l="T15" t="T16" r="T17" b="T18"/>
                <a:pathLst>
                  <a:path w="112" h="73">
                    <a:moveTo>
                      <a:pt x="0" y="73"/>
                    </a:moveTo>
                    <a:lnTo>
                      <a:pt x="28" y="56"/>
                    </a:lnTo>
                    <a:lnTo>
                      <a:pt x="56" y="39"/>
                    </a:lnTo>
                    <a:lnTo>
                      <a:pt x="84" y="22"/>
                    </a:lnTo>
                    <a:lnTo>
                      <a:pt x="112" y="0"/>
                    </a:lnTo>
                  </a:path>
                </a:pathLst>
              </a:custGeom>
              <a:noFill/>
              <a:ln w="26988">
                <a:solidFill>
                  <a:schemeClr val="tx1"/>
                </a:solidFill>
                <a:round/>
                <a:headEnd/>
                <a:tailEnd/>
              </a:ln>
            </p:spPr>
            <p:txBody>
              <a:bodyPr/>
              <a:lstStyle/>
              <a:p>
                <a:endParaRPr lang="en-US"/>
              </a:p>
            </p:txBody>
          </p:sp>
          <p:sp>
            <p:nvSpPr>
              <p:cNvPr id="76843" name="Freeform 56"/>
              <p:cNvSpPr>
                <a:spLocks/>
              </p:cNvSpPr>
              <p:nvPr/>
            </p:nvSpPr>
            <p:spPr bwMode="auto">
              <a:xfrm>
                <a:off x="1902" y="3066"/>
                <a:ext cx="118" cy="146"/>
              </a:xfrm>
              <a:custGeom>
                <a:avLst/>
                <a:gdLst>
                  <a:gd name="T0" fmla="*/ 0 w 118"/>
                  <a:gd name="T1" fmla="*/ 146 h 146"/>
                  <a:gd name="T2" fmla="*/ 28 w 118"/>
                  <a:gd name="T3" fmla="*/ 112 h 146"/>
                  <a:gd name="T4" fmla="*/ 56 w 118"/>
                  <a:gd name="T5" fmla="*/ 79 h 146"/>
                  <a:gd name="T6" fmla="*/ 90 w 118"/>
                  <a:gd name="T7" fmla="*/ 40 h 146"/>
                  <a:gd name="T8" fmla="*/ 118 w 118"/>
                  <a:gd name="T9" fmla="*/ 0 h 146"/>
                  <a:gd name="T10" fmla="*/ 0 60000 65536"/>
                  <a:gd name="T11" fmla="*/ 0 60000 65536"/>
                  <a:gd name="T12" fmla="*/ 0 60000 65536"/>
                  <a:gd name="T13" fmla="*/ 0 60000 65536"/>
                  <a:gd name="T14" fmla="*/ 0 60000 65536"/>
                  <a:gd name="T15" fmla="*/ 0 w 118"/>
                  <a:gd name="T16" fmla="*/ 0 h 146"/>
                  <a:gd name="T17" fmla="*/ 118 w 118"/>
                  <a:gd name="T18" fmla="*/ 146 h 146"/>
                </a:gdLst>
                <a:ahLst/>
                <a:cxnLst>
                  <a:cxn ang="T10">
                    <a:pos x="T0" y="T1"/>
                  </a:cxn>
                  <a:cxn ang="T11">
                    <a:pos x="T2" y="T3"/>
                  </a:cxn>
                  <a:cxn ang="T12">
                    <a:pos x="T4" y="T5"/>
                  </a:cxn>
                  <a:cxn ang="T13">
                    <a:pos x="T6" y="T7"/>
                  </a:cxn>
                  <a:cxn ang="T14">
                    <a:pos x="T8" y="T9"/>
                  </a:cxn>
                </a:cxnLst>
                <a:rect l="T15" t="T16" r="T17" b="T18"/>
                <a:pathLst>
                  <a:path w="118" h="146">
                    <a:moveTo>
                      <a:pt x="0" y="146"/>
                    </a:moveTo>
                    <a:lnTo>
                      <a:pt x="28" y="112"/>
                    </a:lnTo>
                    <a:lnTo>
                      <a:pt x="56" y="79"/>
                    </a:lnTo>
                    <a:lnTo>
                      <a:pt x="90" y="40"/>
                    </a:lnTo>
                    <a:lnTo>
                      <a:pt x="118" y="0"/>
                    </a:lnTo>
                  </a:path>
                </a:pathLst>
              </a:custGeom>
              <a:noFill/>
              <a:ln w="26988">
                <a:solidFill>
                  <a:schemeClr val="tx1"/>
                </a:solidFill>
                <a:round/>
                <a:headEnd/>
                <a:tailEnd/>
              </a:ln>
            </p:spPr>
            <p:txBody>
              <a:bodyPr/>
              <a:lstStyle/>
              <a:p>
                <a:endParaRPr lang="en-US"/>
              </a:p>
            </p:txBody>
          </p:sp>
          <p:sp>
            <p:nvSpPr>
              <p:cNvPr id="76844" name="Line 57"/>
              <p:cNvSpPr>
                <a:spLocks noChangeShapeType="1"/>
              </p:cNvSpPr>
              <p:nvPr/>
            </p:nvSpPr>
            <p:spPr bwMode="auto">
              <a:xfrm flipV="1">
                <a:off x="2020" y="2921"/>
                <a:ext cx="117" cy="145"/>
              </a:xfrm>
              <a:prstGeom prst="line">
                <a:avLst/>
              </a:prstGeom>
              <a:noFill/>
              <a:ln w="26988">
                <a:solidFill>
                  <a:schemeClr val="tx1"/>
                </a:solidFill>
                <a:round/>
                <a:headEnd/>
                <a:tailEnd/>
              </a:ln>
            </p:spPr>
            <p:txBody>
              <a:bodyPr/>
              <a:lstStyle/>
              <a:p>
                <a:endParaRPr lang="en-US"/>
              </a:p>
            </p:txBody>
          </p:sp>
          <p:sp>
            <p:nvSpPr>
              <p:cNvPr id="76845" name="Line 58"/>
              <p:cNvSpPr>
                <a:spLocks noChangeShapeType="1"/>
              </p:cNvSpPr>
              <p:nvPr/>
            </p:nvSpPr>
            <p:spPr bwMode="auto">
              <a:xfrm flipV="1">
                <a:off x="2137" y="2775"/>
                <a:ext cx="118" cy="146"/>
              </a:xfrm>
              <a:prstGeom prst="line">
                <a:avLst/>
              </a:prstGeom>
              <a:noFill/>
              <a:ln w="26988">
                <a:solidFill>
                  <a:schemeClr val="tx1"/>
                </a:solidFill>
                <a:round/>
                <a:headEnd/>
                <a:tailEnd/>
              </a:ln>
            </p:spPr>
            <p:txBody>
              <a:bodyPr/>
              <a:lstStyle/>
              <a:p>
                <a:endParaRPr lang="en-US"/>
              </a:p>
            </p:txBody>
          </p:sp>
          <p:sp>
            <p:nvSpPr>
              <p:cNvPr id="76846" name="Freeform 59"/>
              <p:cNvSpPr>
                <a:spLocks/>
              </p:cNvSpPr>
              <p:nvPr/>
            </p:nvSpPr>
            <p:spPr bwMode="auto">
              <a:xfrm>
                <a:off x="2255" y="2630"/>
                <a:ext cx="117" cy="145"/>
              </a:xfrm>
              <a:custGeom>
                <a:avLst/>
                <a:gdLst>
                  <a:gd name="T0" fmla="*/ 0 w 117"/>
                  <a:gd name="T1" fmla="*/ 145 h 145"/>
                  <a:gd name="T2" fmla="*/ 27 w 117"/>
                  <a:gd name="T3" fmla="*/ 106 h 145"/>
                  <a:gd name="T4" fmla="*/ 50 w 117"/>
                  <a:gd name="T5" fmla="*/ 67 h 145"/>
                  <a:gd name="T6" fmla="*/ 78 w 117"/>
                  <a:gd name="T7" fmla="*/ 33 h 145"/>
                  <a:gd name="T8" fmla="*/ 117 w 117"/>
                  <a:gd name="T9" fmla="*/ 0 h 145"/>
                  <a:gd name="T10" fmla="*/ 0 60000 65536"/>
                  <a:gd name="T11" fmla="*/ 0 60000 65536"/>
                  <a:gd name="T12" fmla="*/ 0 60000 65536"/>
                  <a:gd name="T13" fmla="*/ 0 60000 65536"/>
                  <a:gd name="T14" fmla="*/ 0 60000 65536"/>
                  <a:gd name="T15" fmla="*/ 0 w 117"/>
                  <a:gd name="T16" fmla="*/ 0 h 145"/>
                  <a:gd name="T17" fmla="*/ 117 w 117"/>
                  <a:gd name="T18" fmla="*/ 145 h 145"/>
                </a:gdLst>
                <a:ahLst/>
                <a:cxnLst>
                  <a:cxn ang="T10">
                    <a:pos x="T0" y="T1"/>
                  </a:cxn>
                  <a:cxn ang="T11">
                    <a:pos x="T2" y="T3"/>
                  </a:cxn>
                  <a:cxn ang="T12">
                    <a:pos x="T4" y="T5"/>
                  </a:cxn>
                  <a:cxn ang="T13">
                    <a:pos x="T6" y="T7"/>
                  </a:cxn>
                  <a:cxn ang="T14">
                    <a:pos x="T8" y="T9"/>
                  </a:cxn>
                </a:cxnLst>
                <a:rect l="T15" t="T16" r="T17" b="T18"/>
                <a:pathLst>
                  <a:path w="117" h="145">
                    <a:moveTo>
                      <a:pt x="0" y="145"/>
                    </a:moveTo>
                    <a:lnTo>
                      <a:pt x="27" y="106"/>
                    </a:lnTo>
                    <a:lnTo>
                      <a:pt x="50" y="67"/>
                    </a:lnTo>
                    <a:lnTo>
                      <a:pt x="78" y="33"/>
                    </a:lnTo>
                    <a:lnTo>
                      <a:pt x="117" y="0"/>
                    </a:lnTo>
                  </a:path>
                </a:pathLst>
              </a:custGeom>
              <a:noFill/>
              <a:ln w="26988">
                <a:solidFill>
                  <a:schemeClr val="tx1"/>
                </a:solidFill>
                <a:round/>
                <a:headEnd/>
                <a:tailEnd/>
              </a:ln>
            </p:spPr>
            <p:txBody>
              <a:bodyPr/>
              <a:lstStyle/>
              <a:p>
                <a:endParaRPr lang="en-US"/>
              </a:p>
            </p:txBody>
          </p:sp>
          <p:sp>
            <p:nvSpPr>
              <p:cNvPr id="76847" name="Freeform 60"/>
              <p:cNvSpPr>
                <a:spLocks/>
              </p:cNvSpPr>
              <p:nvPr/>
            </p:nvSpPr>
            <p:spPr bwMode="auto">
              <a:xfrm>
                <a:off x="2372" y="2557"/>
                <a:ext cx="229" cy="73"/>
              </a:xfrm>
              <a:custGeom>
                <a:avLst/>
                <a:gdLst>
                  <a:gd name="T0" fmla="*/ 0 w 229"/>
                  <a:gd name="T1" fmla="*/ 73 h 73"/>
                  <a:gd name="T2" fmla="*/ 50 w 229"/>
                  <a:gd name="T3" fmla="*/ 45 h 73"/>
                  <a:gd name="T4" fmla="*/ 106 w 229"/>
                  <a:gd name="T5" fmla="*/ 22 h 73"/>
                  <a:gd name="T6" fmla="*/ 168 w 229"/>
                  <a:gd name="T7" fmla="*/ 5 h 73"/>
                  <a:gd name="T8" fmla="*/ 229 w 229"/>
                  <a:gd name="T9" fmla="*/ 0 h 73"/>
                  <a:gd name="T10" fmla="*/ 0 60000 65536"/>
                  <a:gd name="T11" fmla="*/ 0 60000 65536"/>
                  <a:gd name="T12" fmla="*/ 0 60000 65536"/>
                  <a:gd name="T13" fmla="*/ 0 60000 65536"/>
                  <a:gd name="T14" fmla="*/ 0 60000 65536"/>
                  <a:gd name="T15" fmla="*/ 0 w 229"/>
                  <a:gd name="T16" fmla="*/ 0 h 73"/>
                  <a:gd name="T17" fmla="*/ 229 w 229"/>
                  <a:gd name="T18" fmla="*/ 73 h 73"/>
                </a:gdLst>
                <a:ahLst/>
                <a:cxnLst>
                  <a:cxn ang="T10">
                    <a:pos x="T0" y="T1"/>
                  </a:cxn>
                  <a:cxn ang="T11">
                    <a:pos x="T2" y="T3"/>
                  </a:cxn>
                  <a:cxn ang="T12">
                    <a:pos x="T4" y="T5"/>
                  </a:cxn>
                  <a:cxn ang="T13">
                    <a:pos x="T6" y="T7"/>
                  </a:cxn>
                  <a:cxn ang="T14">
                    <a:pos x="T8" y="T9"/>
                  </a:cxn>
                </a:cxnLst>
                <a:rect l="T15" t="T16" r="T17" b="T18"/>
                <a:pathLst>
                  <a:path w="229" h="73">
                    <a:moveTo>
                      <a:pt x="0" y="73"/>
                    </a:moveTo>
                    <a:lnTo>
                      <a:pt x="50" y="45"/>
                    </a:lnTo>
                    <a:lnTo>
                      <a:pt x="106" y="22"/>
                    </a:lnTo>
                    <a:lnTo>
                      <a:pt x="168" y="5"/>
                    </a:lnTo>
                    <a:lnTo>
                      <a:pt x="229" y="0"/>
                    </a:lnTo>
                  </a:path>
                </a:pathLst>
              </a:custGeom>
              <a:noFill/>
              <a:ln w="26988">
                <a:solidFill>
                  <a:schemeClr val="tx1"/>
                </a:solidFill>
                <a:round/>
                <a:headEnd/>
                <a:tailEnd/>
              </a:ln>
            </p:spPr>
            <p:txBody>
              <a:bodyPr/>
              <a:lstStyle/>
              <a:p>
                <a:endParaRPr lang="en-US"/>
              </a:p>
            </p:txBody>
          </p:sp>
          <p:sp>
            <p:nvSpPr>
              <p:cNvPr id="76848" name="Freeform 61"/>
              <p:cNvSpPr>
                <a:spLocks/>
              </p:cNvSpPr>
              <p:nvPr/>
            </p:nvSpPr>
            <p:spPr bwMode="auto">
              <a:xfrm>
                <a:off x="2601" y="2557"/>
                <a:ext cx="235" cy="73"/>
              </a:xfrm>
              <a:custGeom>
                <a:avLst/>
                <a:gdLst>
                  <a:gd name="T0" fmla="*/ 0 w 235"/>
                  <a:gd name="T1" fmla="*/ 0 h 73"/>
                  <a:gd name="T2" fmla="*/ 28 w 235"/>
                  <a:gd name="T3" fmla="*/ 0 h 73"/>
                  <a:gd name="T4" fmla="*/ 56 w 235"/>
                  <a:gd name="T5" fmla="*/ 5 h 73"/>
                  <a:gd name="T6" fmla="*/ 118 w 235"/>
                  <a:gd name="T7" fmla="*/ 28 h 73"/>
                  <a:gd name="T8" fmla="*/ 174 w 235"/>
                  <a:gd name="T9" fmla="*/ 50 h 73"/>
                  <a:gd name="T10" fmla="*/ 235 w 235"/>
                  <a:gd name="T11" fmla="*/ 73 h 73"/>
                  <a:gd name="T12" fmla="*/ 0 60000 65536"/>
                  <a:gd name="T13" fmla="*/ 0 60000 65536"/>
                  <a:gd name="T14" fmla="*/ 0 60000 65536"/>
                  <a:gd name="T15" fmla="*/ 0 60000 65536"/>
                  <a:gd name="T16" fmla="*/ 0 60000 65536"/>
                  <a:gd name="T17" fmla="*/ 0 60000 65536"/>
                  <a:gd name="T18" fmla="*/ 0 w 235"/>
                  <a:gd name="T19" fmla="*/ 0 h 73"/>
                  <a:gd name="T20" fmla="*/ 235 w 235"/>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235" h="73">
                    <a:moveTo>
                      <a:pt x="0" y="0"/>
                    </a:moveTo>
                    <a:lnTo>
                      <a:pt x="28" y="0"/>
                    </a:lnTo>
                    <a:lnTo>
                      <a:pt x="56" y="5"/>
                    </a:lnTo>
                    <a:lnTo>
                      <a:pt x="118" y="28"/>
                    </a:lnTo>
                    <a:lnTo>
                      <a:pt x="174" y="50"/>
                    </a:lnTo>
                    <a:lnTo>
                      <a:pt x="235" y="73"/>
                    </a:lnTo>
                  </a:path>
                </a:pathLst>
              </a:custGeom>
              <a:noFill/>
              <a:ln w="26988">
                <a:solidFill>
                  <a:schemeClr val="tx1"/>
                </a:solidFill>
                <a:round/>
                <a:headEnd/>
                <a:tailEnd/>
              </a:ln>
            </p:spPr>
            <p:txBody>
              <a:bodyPr/>
              <a:lstStyle/>
              <a:p>
                <a:endParaRPr lang="en-US"/>
              </a:p>
            </p:txBody>
          </p:sp>
          <p:sp>
            <p:nvSpPr>
              <p:cNvPr id="76849" name="Freeform 62"/>
              <p:cNvSpPr>
                <a:spLocks/>
              </p:cNvSpPr>
              <p:nvPr/>
            </p:nvSpPr>
            <p:spPr bwMode="auto">
              <a:xfrm>
                <a:off x="2836" y="2630"/>
                <a:ext cx="235" cy="72"/>
              </a:xfrm>
              <a:custGeom>
                <a:avLst/>
                <a:gdLst>
                  <a:gd name="T0" fmla="*/ 0 w 235"/>
                  <a:gd name="T1" fmla="*/ 0 h 72"/>
                  <a:gd name="T2" fmla="*/ 118 w 235"/>
                  <a:gd name="T3" fmla="*/ 33 h 72"/>
                  <a:gd name="T4" fmla="*/ 235 w 235"/>
                  <a:gd name="T5" fmla="*/ 72 h 72"/>
                  <a:gd name="T6" fmla="*/ 0 60000 65536"/>
                  <a:gd name="T7" fmla="*/ 0 60000 65536"/>
                  <a:gd name="T8" fmla="*/ 0 60000 65536"/>
                  <a:gd name="T9" fmla="*/ 0 w 235"/>
                  <a:gd name="T10" fmla="*/ 0 h 72"/>
                  <a:gd name="T11" fmla="*/ 235 w 235"/>
                  <a:gd name="T12" fmla="*/ 72 h 72"/>
                </a:gdLst>
                <a:ahLst/>
                <a:cxnLst>
                  <a:cxn ang="T6">
                    <a:pos x="T0" y="T1"/>
                  </a:cxn>
                  <a:cxn ang="T7">
                    <a:pos x="T2" y="T3"/>
                  </a:cxn>
                  <a:cxn ang="T8">
                    <a:pos x="T4" y="T5"/>
                  </a:cxn>
                </a:cxnLst>
                <a:rect l="T9" t="T10" r="T11" b="T12"/>
                <a:pathLst>
                  <a:path w="235" h="72">
                    <a:moveTo>
                      <a:pt x="0" y="0"/>
                    </a:moveTo>
                    <a:lnTo>
                      <a:pt x="118" y="33"/>
                    </a:lnTo>
                    <a:lnTo>
                      <a:pt x="235" y="72"/>
                    </a:lnTo>
                  </a:path>
                </a:pathLst>
              </a:custGeom>
              <a:noFill/>
              <a:ln w="26988">
                <a:solidFill>
                  <a:schemeClr val="tx1"/>
                </a:solidFill>
                <a:round/>
                <a:headEnd/>
                <a:tailEnd/>
              </a:ln>
            </p:spPr>
            <p:txBody>
              <a:bodyPr/>
              <a:lstStyle/>
              <a:p>
                <a:endParaRPr lang="en-US"/>
              </a:p>
            </p:txBody>
          </p:sp>
          <p:sp>
            <p:nvSpPr>
              <p:cNvPr id="76850" name="Freeform 63"/>
              <p:cNvSpPr>
                <a:spLocks/>
              </p:cNvSpPr>
              <p:nvPr/>
            </p:nvSpPr>
            <p:spPr bwMode="auto">
              <a:xfrm>
                <a:off x="3071" y="2702"/>
                <a:ext cx="235" cy="101"/>
              </a:xfrm>
              <a:custGeom>
                <a:avLst/>
                <a:gdLst>
                  <a:gd name="T0" fmla="*/ 0 w 235"/>
                  <a:gd name="T1" fmla="*/ 0 h 101"/>
                  <a:gd name="T2" fmla="*/ 56 w 235"/>
                  <a:gd name="T3" fmla="*/ 23 h 101"/>
                  <a:gd name="T4" fmla="*/ 101 w 235"/>
                  <a:gd name="T5" fmla="*/ 45 h 101"/>
                  <a:gd name="T6" fmla="*/ 129 w 235"/>
                  <a:gd name="T7" fmla="*/ 56 h 101"/>
                  <a:gd name="T8" fmla="*/ 163 w 235"/>
                  <a:gd name="T9" fmla="*/ 68 h 101"/>
                  <a:gd name="T10" fmla="*/ 196 w 235"/>
                  <a:gd name="T11" fmla="*/ 84 h 101"/>
                  <a:gd name="T12" fmla="*/ 235 w 235"/>
                  <a:gd name="T13" fmla="*/ 101 h 101"/>
                  <a:gd name="T14" fmla="*/ 0 60000 65536"/>
                  <a:gd name="T15" fmla="*/ 0 60000 65536"/>
                  <a:gd name="T16" fmla="*/ 0 60000 65536"/>
                  <a:gd name="T17" fmla="*/ 0 60000 65536"/>
                  <a:gd name="T18" fmla="*/ 0 60000 65536"/>
                  <a:gd name="T19" fmla="*/ 0 60000 65536"/>
                  <a:gd name="T20" fmla="*/ 0 60000 65536"/>
                  <a:gd name="T21" fmla="*/ 0 w 235"/>
                  <a:gd name="T22" fmla="*/ 0 h 101"/>
                  <a:gd name="T23" fmla="*/ 235 w 235"/>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 h="101">
                    <a:moveTo>
                      <a:pt x="0" y="0"/>
                    </a:moveTo>
                    <a:lnTo>
                      <a:pt x="56" y="23"/>
                    </a:lnTo>
                    <a:lnTo>
                      <a:pt x="101" y="45"/>
                    </a:lnTo>
                    <a:lnTo>
                      <a:pt x="129" y="56"/>
                    </a:lnTo>
                    <a:lnTo>
                      <a:pt x="163" y="68"/>
                    </a:lnTo>
                    <a:lnTo>
                      <a:pt x="196" y="84"/>
                    </a:lnTo>
                    <a:lnTo>
                      <a:pt x="235" y="101"/>
                    </a:lnTo>
                  </a:path>
                </a:pathLst>
              </a:custGeom>
              <a:noFill/>
              <a:ln w="26988">
                <a:solidFill>
                  <a:schemeClr val="tx1"/>
                </a:solidFill>
                <a:round/>
                <a:headEnd/>
                <a:tailEnd/>
              </a:ln>
            </p:spPr>
            <p:txBody>
              <a:bodyPr/>
              <a:lstStyle/>
              <a:p>
                <a:endParaRPr lang="en-US"/>
              </a:p>
            </p:txBody>
          </p:sp>
          <p:sp>
            <p:nvSpPr>
              <p:cNvPr id="76851" name="Freeform 64"/>
              <p:cNvSpPr>
                <a:spLocks/>
              </p:cNvSpPr>
              <p:nvPr/>
            </p:nvSpPr>
            <p:spPr bwMode="auto">
              <a:xfrm>
                <a:off x="3306" y="2803"/>
                <a:ext cx="465" cy="191"/>
              </a:xfrm>
              <a:custGeom>
                <a:avLst/>
                <a:gdLst>
                  <a:gd name="T0" fmla="*/ 0 w 465"/>
                  <a:gd name="T1" fmla="*/ 0 h 191"/>
                  <a:gd name="T2" fmla="*/ 45 w 465"/>
                  <a:gd name="T3" fmla="*/ 17 h 191"/>
                  <a:gd name="T4" fmla="*/ 101 w 465"/>
                  <a:gd name="T5" fmla="*/ 39 h 191"/>
                  <a:gd name="T6" fmla="*/ 157 w 465"/>
                  <a:gd name="T7" fmla="*/ 62 h 191"/>
                  <a:gd name="T8" fmla="*/ 219 w 465"/>
                  <a:gd name="T9" fmla="*/ 90 h 191"/>
                  <a:gd name="T10" fmla="*/ 342 w 465"/>
                  <a:gd name="T11" fmla="*/ 140 h 191"/>
                  <a:gd name="T12" fmla="*/ 465 w 465"/>
                  <a:gd name="T13" fmla="*/ 191 h 191"/>
                  <a:gd name="T14" fmla="*/ 0 60000 65536"/>
                  <a:gd name="T15" fmla="*/ 0 60000 65536"/>
                  <a:gd name="T16" fmla="*/ 0 60000 65536"/>
                  <a:gd name="T17" fmla="*/ 0 60000 65536"/>
                  <a:gd name="T18" fmla="*/ 0 60000 65536"/>
                  <a:gd name="T19" fmla="*/ 0 60000 65536"/>
                  <a:gd name="T20" fmla="*/ 0 60000 65536"/>
                  <a:gd name="T21" fmla="*/ 0 w 465"/>
                  <a:gd name="T22" fmla="*/ 0 h 191"/>
                  <a:gd name="T23" fmla="*/ 465 w 465"/>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 h="191">
                    <a:moveTo>
                      <a:pt x="0" y="0"/>
                    </a:moveTo>
                    <a:lnTo>
                      <a:pt x="45" y="17"/>
                    </a:lnTo>
                    <a:lnTo>
                      <a:pt x="101" y="39"/>
                    </a:lnTo>
                    <a:lnTo>
                      <a:pt x="157" y="62"/>
                    </a:lnTo>
                    <a:lnTo>
                      <a:pt x="219" y="90"/>
                    </a:lnTo>
                    <a:lnTo>
                      <a:pt x="342" y="140"/>
                    </a:lnTo>
                    <a:lnTo>
                      <a:pt x="465" y="191"/>
                    </a:lnTo>
                  </a:path>
                </a:pathLst>
              </a:custGeom>
              <a:noFill/>
              <a:ln w="26988">
                <a:solidFill>
                  <a:schemeClr val="tx1"/>
                </a:solidFill>
                <a:round/>
                <a:headEnd/>
                <a:tailEnd/>
              </a:ln>
            </p:spPr>
            <p:txBody>
              <a:bodyPr/>
              <a:lstStyle/>
              <a:p>
                <a:endParaRPr lang="en-US"/>
              </a:p>
            </p:txBody>
          </p:sp>
          <p:sp>
            <p:nvSpPr>
              <p:cNvPr id="76852" name="Freeform 65"/>
              <p:cNvSpPr>
                <a:spLocks/>
              </p:cNvSpPr>
              <p:nvPr/>
            </p:nvSpPr>
            <p:spPr bwMode="auto">
              <a:xfrm>
                <a:off x="3771" y="2994"/>
                <a:ext cx="464" cy="218"/>
              </a:xfrm>
              <a:custGeom>
                <a:avLst/>
                <a:gdLst>
                  <a:gd name="T0" fmla="*/ 0 w 464"/>
                  <a:gd name="T1" fmla="*/ 0 h 218"/>
                  <a:gd name="T2" fmla="*/ 117 w 464"/>
                  <a:gd name="T3" fmla="*/ 56 h 218"/>
                  <a:gd name="T4" fmla="*/ 229 w 464"/>
                  <a:gd name="T5" fmla="*/ 112 h 218"/>
                  <a:gd name="T6" fmla="*/ 347 w 464"/>
                  <a:gd name="T7" fmla="*/ 168 h 218"/>
                  <a:gd name="T8" fmla="*/ 464 w 464"/>
                  <a:gd name="T9" fmla="*/ 218 h 218"/>
                  <a:gd name="T10" fmla="*/ 0 60000 65536"/>
                  <a:gd name="T11" fmla="*/ 0 60000 65536"/>
                  <a:gd name="T12" fmla="*/ 0 60000 65536"/>
                  <a:gd name="T13" fmla="*/ 0 60000 65536"/>
                  <a:gd name="T14" fmla="*/ 0 60000 65536"/>
                  <a:gd name="T15" fmla="*/ 0 w 464"/>
                  <a:gd name="T16" fmla="*/ 0 h 218"/>
                  <a:gd name="T17" fmla="*/ 464 w 464"/>
                  <a:gd name="T18" fmla="*/ 218 h 218"/>
                </a:gdLst>
                <a:ahLst/>
                <a:cxnLst>
                  <a:cxn ang="T10">
                    <a:pos x="T0" y="T1"/>
                  </a:cxn>
                  <a:cxn ang="T11">
                    <a:pos x="T2" y="T3"/>
                  </a:cxn>
                  <a:cxn ang="T12">
                    <a:pos x="T4" y="T5"/>
                  </a:cxn>
                  <a:cxn ang="T13">
                    <a:pos x="T6" y="T7"/>
                  </a:cxn>
                  <a:cxn ang="T14">
                    <a:pos x="T8" y="T9"/>
                  </a:cxn>
                </a:cxnLst>
                <a:rect l="T15" t="T16" r="T17" b="T18"/>
                <a:pathLst>
                  <a:path w="464" h="218">
                    <a:moveTo>
                      <a:pt x="0" y="0"/>
                    </a:moveTo>
                    <a:lnTo>
                      <a:pt x="117" y="56"/>
                    </a:lnTo>
                    <a:lnTo>
                      <a:pt x="229" y="112"/>
                    </a:lnTo>
                    <a:lnTo>
                      <a:pt x="347" y="168"/>
                    </a:lnTo>
                    <a:lnTo>
                      <a:pt x="464" y="218"/>
                    </a:lnTo>
                  </a:path>
                </a:pathLst>
              </a:custGeom>
              <a:noFill/>
              <a:ln w="26988">
                <a:solidFill>
                  <a:schemeClr val="tx1"/>
                </a:solidFill>
                <a:round/>
                <a:headEnd/>
                <a:tailEnd/>
              </a:ln>
            </p:spPr>
            <p:txBody>
              <a:bodyPr/>
              <a:lstStyle/>
              <a:p>
                <a:endParaRPr lang="en-US"/>
              </a:p>
            </p:txBody>
          </p:sp>
          <p:sp>
            <p:nvSpPr>
              <p:cNvPr id="76853" name="Freeform 66"/>
              <p:cNvSpPr>
                <a:spLocks/>
              </p:cNvSpPr>
              <p:nvPr/>
            </p:nvSpPr>
            <p:spPr bwMode="auto">
              <a:xfrm>
                <a:off x="4235" y="3212"/>
                <a:ext cx="470" cy="146"/>
              </a:xfrm>
              <a:custGeom>
                <a:avLst/>
                <a:gdLst>
                  <a:gd name="T0" fmla="*/ 0 w 470"/>
                  <a:gd name="T1" fmla="*/ 0 h 146"/>
                  <a:gd name="T2" fmla="*/ 118 w 470"/>
                  <a:gd name="T3" fmla="*/ 45 h 146"/>
                  <a:gd name="T4" fmla="*/ 235 w 470"/>
                  <a:gd name="T5" fmla="*/ 84 h 146"/>
                  <a:gd name="T6" fmla="*/ 353 w 470"/>
                  <a:gd name="T7" fmla="*/ 118 h 146"/>
                  <a:gd name="T8" fmla="*/ 470 w 470"/>
                  <a:gd name="T9" fmla="*/ 146 h 146"/>
                  <a:gd name="T10" fmla="*/ 0 60000 65536"/>
                  <a:gd name="T11" fmla="*/ 0 60000 65536"/>
                  <a:gd name="T12" fmla="*/ 0 60000 65536"/>
                  <a:gd name="T13" fmla="*/ 0 60000 65536"/>
                  <a:gd name="T14" fmla="*/ 0 60000 65536"/>
                  <a:gd name="T15" fmla="*/ 0 w 470"/>
                  <a:gd name="T16" fmla="*/ 0 h 146"/>
                  <a:gd name="T17" fmla="*/ 470 w 470"/>
                  <a:gd name="T18" fmla="*/ 146 h 146"/>
                </a:gdLst>
                <a:ahLst/>
                <a:cxnLst>
                  <a:cxn ang="T10">
                    <a:pos x="T0" y="T1"/>
                  </a:cxn>
                  <a:cxn ang="T11">
                    <a:pos x="T2" y="T3"/>
                  </a:cxn>
                  <a:cxn ang="T12">
                    <a:pos x="T4" y="T5"/>
                  </a:cxn>
                  <a:cxn ang="T13">
                    <a:pos x="T6" y="T7"/>
                  </a:cxn>
                  <a:cxn ang="T14">
                    <a:pos x="T8" y="T9"/>
                  </a:cxn>
                </a:cxnLst>
                <a:rect l="T15" t="T16" r="T17" b="T18"/>
                <a:pathLst>
                  <a:path w="470" h="146">
                    <a:moveTo>
                      <a:pt x="0" y="0"/>
                    </a:moveTo>
                    <a:lnTo>
                      <a:pt x="118" y="45"/>
                    </a:lnTo>
                    <a:lnTo>
                      <a:pt x="235" y="84"/>
                    </a:lnTo>
                    <a:lnTo>
                      <a:pt x="353" y="118"/>
                    </a:lnTo>
                    <a:lnTo>
                      <a:pt x="470" y="146"/>
                    </a:lnTo>
                  </a:path>
                </a:pathLst>
              </a:custGeom>
              <a:noFill/>
              <a:ln w="26988">
                <a:solidFill>
                  <a:schemeClr val="tx1"/>
                </a:solidFill>
                <a:round/>
                <a:headEnd/>
                <a:tailEnd/>
              </a:ln>
            </p:spPr>
            <p:txBody>
              <a:bodyPr/>
              <a:lstStyle/>
              <a:p>
                <a:endParaRPr lang="en-US"/>
              </a:p>
            </p:txBody>
          </p:sp>
          <p:sp>
            <p:nvSpPr>
              <p:cNvPr id="76854" name="Freeform 67"/>
              <p:cNvSpPr>
                <a:spLocks/>
              </p:cNvSpPr>
              <p:nvPr/>
            </p:nvSpPr>
            <p:spPr bwMode="auto">
              <a:xfrm>
                <a:off x="4705" y="3358"/>
                <a:ext cx="465" cy="73"/>
              </a:xfrm>
              <a:custGeom>
                <a:avLst/>
                <a:gdLst>
                  <a:gd name="T0" fmla="*/ 0 w 465"/>
                  <a:gd name="T1" fmla="*/ 0 h 73"/>
                  <a:gd name="T2" fmla="*/ 118 w 465"/>
                  <a:gd name="T3" fmla="*/ 22 h 73"/>
                  <a:gd name="T4" fmla="*/ 235 w 465"/>
                  <a:gd name="T5" fmla="*/ 39 h 73"/>
                  <a:gd name="T6" fmla="*/ 347 w 465"/>
                  <a:gd name="T7" fmla="*/ 56 h 73"/>
                  <a:gd name="T8" fmla="*/ 465 w 465"/>
                  <a:gd name="T9" fmla="*/ 73 h 73"/>
                  <a:gd name="T10" fmla="*/ 0 60000 65536"/>
                  <a:gd name="T11" fmla="*/ 0 60000 65536"/>
                  <a:gd name="T12" fmla="*/ 0 60000 65536"/>
                  <a:gd name="T13" fmla="*/ 0 60000 65536"/>
                  <a:gd name="T14" fmla="*/ 0 60000 65536"/>
                  <a:gd name="T15" fmla="*/ 0 w 465"/>
                  <a:gd name="T16" fmla="*/ 0 h 73"/>
                  <a:gd name="T17" fmla="*/ 465 w 465"/>
                  <a:gd name="T18" fmla="*/ 73 h 73"/>
                </a:gdLst>
                <a:ahLst/>
                <a:cxnLst>
                  <a:cxn ang="T10">
                    <a:pos x="T0" y="T1"/>
                  </a:cxn>
                  <a:cxn ang="T11">
                    <a:pos x="T2" y="T3"/>
                  </a:cxn>
                  <a:cxn ang="T12">
                    <a:pos x="T4" y="T5"/>
                  </a:cxn>
                  <a:cxn ang="T13">
                    <a:pos x="T6" y="T7"/>
                  </a:cxn>
                  <a:cxn ang="T14">
                    <a:pos x="T8" y="T9"/>
                  </a:cxn>
                </a:cxnLst>
                <a:rect l="T15" t="T16" r="T17" b="T18"/>
                <a:pathLst>
                  <a:path w="465" h="73">
                    <a:moveTo>
                      <a:pt x="0" y="0"/>
                    </a:moveTo>
                    <a:lnTo>
                      <a:pt x="118" y="22"/>
                    </a:lnTo>
                    <a:lnTo>
                      <a:pt x="235" y="39"/>
                    </a:lnTo>
                    <a:lnTo>
                      <a:pt x="347" y="56"/>
                    </a:lnTo>
                    <a:lnTo>
                      <a:pt x="465" y="73"/>
                    </a:lnTo>
                  </a:path>
                </a:pathLst>
              </a:custGeom>
              <a:noFill/>
              <a:ln w="26988">
                <a:solidFill>
                  <a:schemeClr val="tx1"/>
                </a:solidFill>
                <a:round/>
                <a:headEnd/>
                <a:tailEnd/>
              </a:ln>
            </p:spPr>
            <p:txBody>
              <a:bodyPr/>
              <a:lstStyle/>
              <a:p>
                <a:endParaRPr lang="en-US"/>
              </a:p>
            </p:txBody>
          </p:sp>
        </p:grpSp>
        <p:sp>
          <p:nvSpPr>
            <p:cNvPr id="76838" name="Text Box 68"/>
            <p:cNvSpPr txBox="1">
              <a:spLocks noChangeArrowheads="1"/>
            </p:cNvSpPr>
            <p:nvPr/>
          </p:nvSpPr>
          <p:spPr bwMode="auto">
            <a:xfrm>
              <a:off x="2452" y="2118"/>
              <a:ext cx="1451" cy="233"/>
            </a:xfrm>
            <a:prstGeom prst="rect">
              <a:avLst/>
            </a:prstGeom>
            <a:noFill/>
            <a:ln w="12700">
              <a:solidFill>
                <a:schemeClr val="tx1"/>
              </a:solidFill>
              <a:miter lim="800000"/>
              <a:headEnd type="none" w="sm" len="sm"/>
              <a:tailEnd type="none" w="sm" len="sm"/>
            </a:ln>
          </p:spPr>
          <p:txBody>
            <a:bodyPr wrap="none">
              <a:spAutoFit/>
            </a:bodyPr>
            <a:lstStyle/>
            <a:p>
              <a:r>
                <a:rPr lang="en-US" b="1"/>
                <a:t>Intermediate (NPH)</a:t>
              </a:r>
            </a:p>
          </p:txBody>
        </p:sp>
      </p:grpSp>
      <p:grpSp>
        <p:nvGrpSpPr>
          <p:cNvPr id="7" name="Group 72"/>
          <p:cNvGrpSpPr>
            <a:grpSpLocks/>
          </p:cNvGrpSpPr>
          <p:nvPr/>
        </p:nvGrpSpPr>
        <p:grpSpPr bwMode="auto">
          <a:xfrm>
            <a:off x="979488" y="2889252"/>
            <a:ext cx="3556000" cy="2290233"/>
            <a:chOff x="803" y="1676"/>
            <a:chExt cx="2240" cy="1442"/>
          </a:xfrm>
        </p:grpSpPr>
        <p:sp>
          <p:nvSpPr>
            <p:cNvPr id="76835" name="Text Box 73"/>
            <p:cNvSpPr txBox="1">
              <a:spLocks noChangeArrowheads="1"/>
            </p:cNvSpPr>
            <p:nvPr/>
          </p:nvSpPr>
          <p:spPr bwMode="auto">
            <a:xfrm>
              <a:off x="1321" y="1676"/>
              <a:ext cx="1024" cy="233"/>
            </a:xfrm>
            <a:prstGeom prst="rect">
              <a:avLst/>
            </a:prstGeom>
            <a:noFill/>
            <a:ln w="12700">
              <a:solidFill>
                <a:srgbClr val="FF0000"/>
              </a:solidFill>
              <a:miter lim="800000"/>
              <a:headEnd type="none" w="sm" len="sm"/>
              <a:tailEnd type="none" w="sm" len="sm"/>
            </a:ln>
          </p:spPr>
          <p:txBody>
            <a:bodyPr wrap="none">
              <a:spAutoFit/>
            </a:bodyPr>
            <a:lstStyle/>
            <a:p>
              <a:r>
                <a:rPr lang="en-US" b="1"/>
                <a:t>Short (Regular)</a:t>
              </a:r>
            </a:p>
          </p:txBody>
        </p:sp>
        <p:sp>
          <p:nvSpPr>
            <p:cNvPr id="76836" name="Freeform 74"/>
            <p:cNvSpPr>
              <a:spLocks/>
            </p:cNvSpPr>
            <p:nvPr/>
          </p:nvSpPr>
          <p:spPr bwMode="auto">
            <a:xfrm>
              <a:off x="803" y="1914"/>
              <a:ext cx="2240" cy="1204"/>
            </a:xfrm>
            <a:custGeom>
              <a:avLst/>
              <a:gdLst>
                <a:gd name="T0" fmla="*/ 0 w 2166"/>
                <a:gd name="T1" fmla="*/ 2460767 h 962"/>
                <a:gd name="T2" fmla="*/ 137 w 2166"/>
                <a:gd name="T3" fmla="*/ 2292371 h 962"/>
                <a:gd name="T4" fmla="*/ 310 w 2166"/>
                <a:gd name="T5" fmla="*/ 2013840 h 962"/>
                <a:gd name="T6" fmla="*/ 449 w 2166"/>
                <a:gd name="T7" fmla="*/ 1580492 h 962"/>
                <a:gd name="T8" fmla="*/ 661 w 2166"/>
                <a:gd name="T9" fmla="*/ 900920 h 962"/>
                <a:gd name="T10" fmla="*/ 818 w 2166"/>
                <a:gd name="T11" fmla="*/ 685173 h 962"/>
                <a:gd name="T12" fmla="*/ 1107 w 2166"/>
                <a:gd name="T13" fmla="*/ 329658 h 962"/>
                <a:gd name="T14" fmla="*/ 1399 w 2166"/>
                <a:gd name="T15" fmla="*/ 130143 h 962"/>
                <a:gd name="T16" fmla="*/ 1729 w 2166"/>
                <a:gd name="T17" fmla="*/ 20728 h 962"/>
                <a:gd name="T18" fmla="*/ 2040 w 2166"/>
                <a:gd name="T19" fmla="*/ 37865 h 962"/>
                <a:gd name="T20" fmla="*/ 2378 w 2166"/>
                <a:gd name="T21" fmla="*/ 236537 h 962"/>
                <a:gd name="T22" fmla="*/ 2760 w 2166"/>
                <a:gd name="T23" fmla="*/ 530472 h 962"/>
                <a:gd name="T24" fmla="*/ 3249 w 2166"/>
                <a:gd name="T25" fmla="*/ 962224 h 962"/>
                <a:gd name="T26" fmla="*/ 3913 w 2166"/>
                <a:gd name="T27" fmla="*/ 1596572 h 962"/>
                <a:gd name="T28" fmla="*/ 4724 w 2166"/>
                <a:gd name="T29" fmla="*/ 1966161 h 962"/>
                <a:gd name="T30" fmla="*/ 5744 w 2166"/>
                <a:gd name="T31" fmla="*/ 2183248 h 962"/>
                <a:gd name="T32" fmla="*/ 6438 w 2166"/>
                <a:gd name="T33" fmla="*/ 2338304 h 962"/>
                <a:gd name="T34" fmla="*/ 7026 w 2166"/>
                <a:gd name="T35" fmla="*/ 2477040 h 9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6"/>
                <a:gd name="T55" fmla="*/ 0 h 962"/>
                <a:gd name="T56" fmla="*/ 2166 w 2166"/>
                <a:gd name="T57" fmla="*/ 962 h 9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6" h="962">
                  <a:moveTo>
                    <a:pt x="0" y="956"/>
                  </a:moveTo>
                  <a:cubicBezTo>
                    <a:pt x="13" y="937"/>
                    <a:pt x="26" y="919"/>
                    <a:pt x="42" y="890"/>
                  </a:cubicBezTo>
                  <a:cubicBezTo>
                    <a:pt x="58" y="861"/>
                    <a:pt x="80" y="828"/>
                    <a:pt x="96" y="782"/>
                  </a:cubicBezTo>
                  <a:cubicBezTo>
                    <a:pt x="112" y="736"/>
                    <a:pt x="120" y="686"/>
                    <a:pt x="138" y="614"/>
                  </a:cubicBezTo>
                  <a:cubicBezTo>
                    <a:pt x="156" y="542"/>
                    <a:pt x="185" y="408"/>
                    <a:pt x="204" y="350"/>
                  </a:cubicBezTo>
                  <a:cubicBezTo>
                    <a:pt x="223" y="292"/>
                    <a:pt x="229" y="303"/>
                    <a:pt x="252" y="266"/>
                  </a:cubicBezTo>
                  <a:cubicBezTo>
                    <a:pt x="275" y="229"/>
                    <a:pt x="312" y="164"/>
                    <a:pt x="342" y="128"/>
                  </a:cubicBezTo>
                  <a:cubicBezTo>
                    <a:pt x="372" y="92"/>
                    <a:pt x="400" y="70"/>
                    <a:pt x="432" y="50"/>
                  </a:cubicBezTo>
                  <a:cubicBezTo>
                    <a:pt x="464" y="30"/>
                    <a:pt x="501" y="14"/>
                    <a:pt x="534" y="8"/>
                  </a:cubicBezTo>
                  <a:cubicBezTo>
                    <a:pt x="567" y="2"/>
                    <a:pt x="597" y="0"/>
                    <a:pt x="630" y="14"/>
                  </a:cubicBezTo>
                  <a:cubicBezTo>
                    <a:pt x="663" y="28"/>
                    <a:pt x="695" y="60"/>
                    <a:pt x="732" y="92"/>
                  </a:cubicBezTo>
                  <a:cubicBezTo>
                    <a:pt x="769" y="124"/>
                    <a:pt x="807" y="159"/>
                    <a:pt x="852" y="206"/>
                  </a:cubicBezTo>
                  <a:cubicBezTo>
                    <a:pt x="897" y="253"/>
                    <a:pt x="943" y="305"/>
                    <a:pt x="1002" y="374"/>
                  </a:cubicBezTo>
                  <a:cubicBezTo>
                    <a:pt x="1061" y="443"/>
                    <a:pt x="1130" y="555"/>
                    <a:pt x="1206" y="620"/>
                  </a:cubicBezTo>
                  <a:cubicBezTo>
                    <a:pt x="1282" y="685"/>
                    <a:pt x="1364" y="726"/>
                    <a:pt x="1458" y="764"/>
                  </a:cubicBezTo>
                  <a:cubicBezTo>
                    <a:pt x="1552" y="802"/>
                    <a:pt x="1682" y="824"/>
                    <a:pt x="1770" y="848"/>
                  </a:cubicBezTo>
                  <a:cubicBezTo>
                    <a:pt x="1858" y="872"/>
                    <a:pt x="1920" y="889"/>
                    <a:pt x="1986" y="908"/>
                  </a:cubicBezTo>
                  <a:cubicBezTo>
                    <a:pt x="2052" y="927"/>
                    <a:pt x="2136" y="954"/>
                    <a:pt x="2166" y="962"/>
                  </a:cubicBezTo>
                </a:path>
              </a:pathLst>
            </a:custGeom>
            <a:noFill/>
            <a:ln w="28575">
              <a:solidFill>
                <a:srgbClr val="0000FF"/>
              </a:solidFill>
              <a:round/>
              <a:headEnd type="none" w="sm" len="sm"/>
              <a:tailEnd type="none" w="sm" len="sm"/>
            </a:ln>
          </p:spPr>
          <p:txBody>
            <a:bodyPr wrap="none" anchor="ctr"/>
            <a:lstStyle/>
            <a:p>
              <a:endParaRPr lang="en-US"/>
            </a:p>
          </p:txBody>
        </p:sp>
      </p:grpSp>
      <p:grpSp>
        <p:nvGrpSpPr>
          <p:cNvPr id="8" name="Group 75"/>
          <p:cNvGrpSpPr>
            <a:grpSpLocks/>
          </p:cNvGrpSpPr>
          <p:nvPr/>
        </p:nvGrpSpPr>
        <p:grpSpPr bwMode="auto">
          <a:xfrm>
            <a:off x="979488" y="2243668"/>
            <a:ext cx="3683000" cy="2935817"/>
            <a:chOff x="803" y="1269"/>
            <a:chExt cx="2320" cy="1849"/>
          </a:xfrm>
        </p:grpSpPr>
        <p:sp>
          <p:nvSpPr>
            <p:cNvPr id="76833" name="Text Box 76"/>
            <p:cNvSpPr txBox="1">
              <a:spLocks noChangeArrowheads="1"/>
            </p:cNvSpPr>
            <p:nvPr/>
          </p:nvSpPr>
          <p:spPr bwMode="auto">
            <a:xfrm>
              <a:off x="1057" y="1269"/>
              <a:ext cx="2066" cy="233"/>
            </a:xfrm>
            <a:prstGeom prst="rect">
              <a:avLst/>
            </a:prstGeom>
            <a:noFill/>
            <a:ln w="12700">
              <a:solidFill>
                <a:srgbClr val="FF0000"/>
              </a:solidFill>
              <a:miter lim="800000"/>
              <a:headEnd type="none" w="sm" len="sm"/>
              <a:tailEnd type="none" w="sm" len="sm"/>
            </a:ln>
          </p:spPr>
          <p:txBody>
            <a:bodyPr wrap="none">
              <a:spAutoFit/>
            </a:bodyPr>
            <a:lstStyle/>
            <a:p>
              <a:r>
                <a:rPr lang="en-US" b="1"/>
                <a:t>Rapid (Lispro, Aspart , Glulysine)</a:t>
              </a:r>
            </a:p>
          </p:txBody>
        </p:sp>
        <p:sp>
          <p:nvSpPr>
            <p:cNvPr id="76834" name="Freeform 77"/>
            <p:cNvSpPr>
              <a:spLocks/>
            </p:cNvSpPr>
            <p:nvPr/>
          </p:nvSpPr>
          <p:spPr bwMode="auto">
            <a:xfrm>
              <a:off x="803" y="1492"/>
              <a:ext cx="1973" cy="1626"/>
            </a:xfrm>
            <a:custGeom>
              <a:avLst/>
              <a:gdLst>
                <a:gd name="T0" fmla="*/ 0 w 1908"/>
                <a:gd name="T1" fmla="*/ 9431305 h 1260"/>
                <a:gd name="T2" fmla="*/ 90 w 1908"/>
                <a:gd name="T3" fmla="*/ 8665216 h 1260"/>
                <a:gd name="T4" fmla="*/ 253 w 1908"/>
                <a:gd name="T5" fmla="*/ 7040110 h 1260"/>
                <a:gd name="T6" fmla="*/ 346 w 1908"/>
                <a:gd name="T7" fmla="*/ 5281338 h 1260"/>
                <a:gd name="T8" fmla="*/ 449 w 1908"/>
                <a:gd name="T9" fmla="*/ 3605466 h 1260"/>
                <a:gd name="T10" fmla="*/ 561 w 1908"/>
                <a:gd name="T11" fmla="*/ 2070951 h 1260"/>
                <a:gd name="T12" fmla="*/ 696 w 1908"/>
                <a:gd name="T13" fmla="*/ 903199 h 1260"/>
                <a:gd name="T14" fmla="*/ 891 w 1908"/>
                <a:gd name="T15" fmla="*/ 86507 h 1260"/>
                <a:gd name="T16" fmla="*/ 1105 w 1908"/>
                <a:gd name="T17" fmla="*/ 360258 h 1260"/>
                <a:gd name="T18" fmla="*/ 1222 w 1908"/>
                <a:gd name="T19" fmla="*/ 903199 h 1260"/>
                <a:gd name="T20" fmla="*/ 1376 w 1908"/>
                <a:gd name="T21" fmla="*/ 1806206 h 1260"/>
                <a:gd name="T22" fmla="*/ 1721 w 1908"/>
                <a:gd name="T23" fmla="*/ 4695103 h 1260"/>
                <a:gd name="T24" fmla="*/ 2092 w 1908"/>
                <a:gd name="T25" fmla="*/ 5954732 h 1260"/>
                <a:gd name="T26" fmla="*/ 2716 w 1908"/>
                <a:gd name="T27" fmla="*/ 6857787 h 1260"/>
                <a:gd name="T28" fmla="*/ 3491 w 1908"/>
                <a:gd name="T29" fmla="*/ 7759757 h 1260"/>
                <a:gd name="T30" fmla="*/ 4419 w 1908"/>
                <a:gd name="T31" fmla="*/ 8392240 h 1260"/>
                <a:gd name="T32" fmla="*/ 4842 w 1908"/>
                <a:gd name="T33" fmla="*/ 8665216 h 1260"/>
                <a:gd name="T34" fmla="*/ 5658 w 1908"/>
                <a:gd name="T35" fmla="*/ 9160264 h 1260"/>
                <a:gd name="T36" fmla="*/ 6158 w 1908"/>
                <a:gd name="T37" fmla="*/ 9473348 h 12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08"/>
                <a:gd name="T58" fmla="*/ 0 h 1260"/>
                <a:gd name="T59" fmla="*/ 1908 w 1908"/>
                <a:gd name="T60" fmla="*/ 1260 h 12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08" h="1260">
                  <a:moveTo>
                    <a:pt x="0" y="1254"/>
                  </a:moveTo>
                  <a:cubicBezTo>
                    <a:pt x="8" y="1229"/>
                    <a:pt x="17" y="1205"/>
                    <a:pt x="30" y="1152"/>
                  </a:cubicBezTo>
                  <a:cubicBezTo>
                    <a:pt x="43" y="1099"/>
                    <a:pt x="65" y="1011"/>
                    <a:pt x="78" y="936"/>
                  </a:cubicBezTo>
                  <a:cubicBezTo>
                    <a:pt x="91" y="861"/>
                    <a:pt x="98" y="778"/>
                    <a:pt x="108" y="702"/>
                  </a:cubicBezTo>
                  <a:cubicBezTo>
                    <a:pt x="118" y="626"/>
                    <a:pt x="127" y="551"/>
                    <a:pt x="138" y="480"/>
                  </a:cubicBezTo>
                  <a:cubicBezTo>
                    <a:pt x="149" y="409"/>
                    <a:pt x="161" y="336"/>
                    <a:pt x="174" y="276"/>
                  </a:cubicBezTo>
                  <a:cubicBezTo>
                    <a:pt x="187" y="216"/>
                    <a:pt x="199" y="164"/>
                    <a:pt x="216" y="120"/>
                  </a:cubicBezTo>
                  <a:cubicBezTo>
                    <a:pt x="233" y="76"/>
                    <a:pt x="255" y="24"/>
                    <a:pt x="276" y="12"/>
                  </a:cubicBezTo>
                  <a:cubicBezTo>
                    <a:pt x="297" y="0"/>
                    <a:pt x="325" y="30"/>
                    <a:pt x="342" y="48"/>
                  </a:cubicBezTo>
                  <a:cubicBezTo>
                    <a:pt x="359" y="66"/>
                    <a:pt x="364" y="88"/>
                    <a:pt x="378" y="120"/>
                  </a:cubicBezTo>
                  <a:cubicBezTo>
                    <a:pt x="392" y="152"/>
                    <a:pt x="400" y="156"/>
                    <a:pt x="426" y="240"/>
                  </a:cubicBezTo>
                  <a:cubicBezTo>
                    <a:pt x="452" y="324"/>
                    <a:pt x="497" y="532"/>
                    <a:pt x="534" y="624"/>
                  </a:cubicBezTo>
                  <a:cubicBezTo>
                    <a:pt x="571" y="716"/>
                    <a:pt x="597" y="744"/>
                    <a:pt x="648" y="792"/>
                  </a:cubicBezTo>
                  <a:cubicBezTo>
                    <a:pt x="699" y="840"/>
                    <a:pt x="768" y="872"/>
                    <a:pt x="840" y="912"/>
                  </a:cubicBezTo>
                  <a:cubicBezTo>
                    <a:pt x="912" y="952"/>
                    <a:pt x="992" y="998"/>
                    <a:pt x="1080" y="1032"/>
                  </a:cubicBezTo>
                  <a:cubicBezTo>
                    <a:pt x="1168" y="1066"/>
                    <a:pt x="1298" y="1096"/>
                    <a:pt x="1368" y="1116"/>
                  </a:cubicBezTo>
                  <a:cubicBezTo>
                    <a:pt x="1438" y="1136"/>
                    <a:pt x="1436" y="1135"/>
                    <a:pt x="1500" y="1152"/>
                  </a:cubicBezTo>
                  <a:cubicBezTo>
                    <a:pt x="1564" y="1169"/>
                    <a:pt x="1684" y="1200"/>
                    <a:pt x="1752" y="1218"/>
                  </a:cubicBezTo>
                  <a:cubicBezTo>
                    <a:pt x="1820" y="1236"/>
                    <a:pt x="1864" y="1248"/>
                    <a:pt x="1908" y="1260"/>
                  </a:cubicBezTo>
                </a:path>
              </a:pathLst>
            </a:custGeom>
            <a:noFill/>
            <a:ln w="28575">
              <a:solidFill>
                <a:srgbClr val="FF33CC"/>
              </a:solidFill>
              <a:round/>
              <a:headEnd type="none" w="sm" len="sm"/>
              <a:tailEnd type="none" w="sm" len="sm"/>
            </a:ln>
          </p:spPr>
          <p:txBody>
            <a:bodyPr wrap="none" anchor="ctr"/>
            <a:lstStyle/>
            <a:p>
              <a:endParaRPr lang="en-US"/>
            </a:p>
          </p:txBody>
        </p:sp>
      </p:grpSp>
      <p:sp>
        <p:nvSpPr>
          <p:cNvPr id="65568" name="Rectangle 78"/>
          <p:cNvSpPr>
            <a:spLocks noGrp="1" noChangeArrowheads="1"/>
          </p:cNvSpPr>
          <p:nvPr>
            <p:ph type="title"/>
          </p:nvPr>
        </p:nvSpPr>
        <p:spPr>
          <a:xfrm>
            <a:off x="533400" y="533400"/>
            <a:ext cx="7772400" cy="615951"/>
          </a:xfrm>
        </p:spPr>
        <p:txBody>
          <a:bodyPr>
            <a:normAutofit fontScale="90000"/>
          </a:bodyPr>
          <a:lstStyle/>
          <a:p>
            <a:pPr algn="ctr" eaLnBrk="1" hangingPunct="1">
              <a:defRPr/>
            </a:pPr>
            <a:r>
              <a:rPr lang="en-US" altLang="zh-CN" sz="4000" dirty="0" smtClean="0">
                <a:solidFill>
                  <a:schemeClr val="tx2">
                    <a:lumMod val="75000"/>
                  </a:schemeClr>
                </a:solidFill>
                <a:ea typeface="SimSun" pitchFamily="2" charset="-122"/>
              </a:rPr>
              <a:t>Insulin Time Action Curves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762000" y="228600"/>
            <a:ext cx="7626350" cy="730251"/>
          </a:xfrm>
        </p:spPr>
        <p:txBody>
          <a:bodyPr>
            <a:normAutofit fontScale="90000"/>
          </a:bodyPr>
          <a:lstStyle/>
          <a:p>
            <a:pPr>
              <a:defRPr/>
            </a:pPr>
            <a:r>
              <a:rPr lang="en-GB" altLang="en-US" sz="2800" b="1" dirty="0" smtClean="0">
                <a:solidFill>
                  <a:srgbClr val="C00000"/>
                </a:solidFill>
              </a:rPr>
              <a:t>T2DM Treatment</a:t>
            </a:r>
            <a:r>
              <a:rPr lang="en-GB" altLang="en-US" sz="2800" dirty="0" smtClean="0">
                <a:solidFill>
                  <a:srgbClr val="C00000"/>
                </a:solidFill>
              </a:rPr>
              <a:t>: ADA/EASD position statement 2017</a:t>
            </a:r>
          </a:p>
        </p:txBody>
      </p:sp>
      <p:sp>
        <p:nvSpPr>
          <p:cNvPr id="5" name="Rounded Rectangle 4"/>
          <p:cNvSpPr/>
          <p:nvPr/>
        </p:nvSpPr>
        <p:spPr bwMode="auto">
          <a:xfrm>
            <a:off x="2400794" y="5473572"/>
            <a:ext cx="6320806" cy="535573"/>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lIns="91404" tIns="45703" rIns="91404" bIns="45703" anchor="ctr"/>
          <a:lstStyle/>
          <a:p>
            <a:pPr algn="ctr" defTabSz="685509">
              <a:spcBef>
                <a:spcPct val="50000"/>
              </a:spcBef>
              <a:defRPr/>
            </a:pPr>
            <a:r>
              <a:rPr lang="en-US" sz="2400" dirty="0">
                <a:solidFill>
                  <a:srgbClr val="002060"/>
                </a:solidFill>
              </a:rPr>
              <a:t>Basal </a:t>
            </a:r>
            <a:r>
              <a:rPr lang="en-GB" sz="2400" dirty="0">
                <a:solidFill>
                  <a:srgbClr val="002060"/>
                </a:solidFill>
              </a:rPr>
              <a:t>Insulin + </a:t>
            </a:r>
            <a:r>
              <a:rPr lang="en-GB" sz="2400" dirty="0">
                <a:solidFill>
                  <a:srgbClr val="74002F"/>
                </a:solidFill>
              </a:rPr>
              <a:t>GLP-1 RA</a:t>
            </a:r>
            <a:r>
              <a:rPr lang="en-GB" sz="2400" dirty="0">
                <a:solidFill>
                  <a:srgbClr val="002060"/>
                </a:solidFill>
              </a:rPr>
              <a:t> or </a:t>
            </a:r>
            <a:r>
              <a:rPr lang="en-GB" sz="2400" dirty="0" err="1">
                <a:solidFill>
                  <a:srgbClr val="002060"/>
                </a:solidFill>
              </a:rPr>
              <a:t>Prandial</a:t>
            </a:r>
            <a:r>
              <a:rPr lang="en-GB" sz="2400" dirty="0">
                <a:solidFill>
                  <a:srgbClr val="002060"/>
                </a:solidFill>
              </a:rPr>
              <a:t> Insulin</a:t>
            </a:r>
            <a:endParaRPr lang="en-GB" sz="1400" dirty="0">
              <a:solidFill>
                <a:srgbClr val="002060"/>
              </a:solidFill>
            </a:endParaRPr>
          </a:p>
        </p:txBody>
      </p:sp>
      <p:sp>
        <p:nvSpPr>
          <p:cNvPr id="19462" name="TextBox 22"/>
          <p:cNvSpPr txBox="1">
            <a:spLocks noChangeArrowheads="1"/>
          </p:cNvSpPr>
          <p:nvPr/>
        </p:nvSpPr>
        <p:spPr bwMode="auto">
          <a:xfrm>
            <a:off x="185738" y="6477000"/>
            <a:ext cx="2620962" cy="215399"/>
          </a:xfrm>
          <a:prstGeom prst="rect">
            <a:avLst/>
          </a:prstGeom>
          <a:noFill/>
          <a:ln w="9525">
            <a:noFill/>
            <a:miter lim="800000"/>
            <a:headEnd/>
            <a:tailEnd/>
          </a:ln>
        </p:spPr>
        <p:txBody>
          <a:bodyPr lIns="91395" tIns="45698" rIns="91395" bIns="45698">
            <a:spAutoFit/>
          </a:bodyPr>
          <a:lstStyle/>
          <a:p>
            <a:r>
              <a:rPr lang="en-US" altLang="en-US" sz="800">
                <a:solidFill>
                  <a:srgbClr val="002060"/>
                </a:solidFill>
                <a:latin typeface="Verdana" pitchFamily="34" charset="0"/>
                <a:ea typeface="ＭＳ Ｐゴシック" pitchFamily="34" charset="-128"/>
                <a:cs typeface="Times" pitchFamily="18" charset="0"/>
              </a:rPr>
              <a:t>Inzucchi </a:t>
            </a:r>
            <a:r>
              <a:rPr lang="en-US" altLang="en-US" sz="800" i="1">
                <a:solidFill>
                  <a:srgbClr val="002060"/>
                </a:solidFill>
                <a:latin typeface="Verdana" pitchFamily="34" charset="0"/>
                <a:ea typeface="ＭＳ Ｐゴシック" pitchFamily="34" charset="-128"/>
                <a:cs typeface="Times" pitchFamily="18" charset="0"/>
              </a:rPr>
              <a:t>et al. Diabetes Care 2015;38:140-149</a:t>
            </a:r>
            <a:endParaRPr lang="en-US" altLang="en-US" sz="800">
              <a:solidFill>
                <a:srgbClr val="002060"/>
              </a:solidFill>
              <a:latin typeface="Verdana" pitchFamily="34" charset="0"/>
              <a:ea typeface="ＭＳ Ｐゴシック" pitchFamily="34" charset="-128"/>
              <a:cs typeface="Times" pitchFamily="18" charset="0"/>
            </a:endParaRPr>
          </a:p>
        </p:txBody>
      </p:sp>
      <p:sp>
        <p:nvSpPr>
          <p:cNvPr id="58375" name="TextBox 1"/>
          <p:cNvSpPr txBox="1">
            <a:spLocks noChangeArrowheads="1"/>
          </p:cNvSpPr>
          <p:nvPr/>
        </p:nvSpPr>
        <p:spPr bwMode="auto">
          <a:xfrm>
            <a:off x="2557463" y="1350433"/>
            <a:ext cx="5841590" cy="300048"/>
          </a:xfrm>
          <a:prstGeom prst="rect">
            <a:avLst/>
          </a:prstGeom>
          <a:noFill/>
          <a:ln>
            <a:noFill/>
          </a:ln>
          <a:extLst>
            <a:ext uri="{909E8E84-426E-40DD-AFC4-6F175D3DCCD1}"/>
            <a:ext uri="{91240B29-F687-4F45-9708-019B960494DF}"/>
          </a:extLst>
        </p:spPr>
        <p:txBody>
          <a:bodyPr wrap="none" lIns="91404" tIns="45703" rIns="91404" bIns="45703">
            <a:spAutoFit/>
          </a:bodyPr>
          <a:lstStyle>
            <a:lvl1pPr>
              <a:spcBef>
                <a:spcPct val="20000"/>
              </a:spcBef>
              <a:buClr>
                <a:srgbClr val="880038"/>
              </a:buClr>
              <a:buChar char="•"/>
              <a:defRPr sz="2000">
                <a:solidFill>
                  <a:srgbClr val="001965"/>
                </a:solidFill>
                <a:latin typeface="Verdana" panose="020B0604030504040204" pitchFamily="34" charset="0"/>
              </a:defRPr>
            </a:lvl1pPr>
            <a:lvl2pPr marL="742950" indent="-285750">
              <a:spcBef>
                <a:spcPct val="20000"/>
              </a:spcBef>
              <a:buClr>
                <a:srgbClr val="001965"/>
              </a:buClr>
              <a:buChar char="•"/>
              <a:defRPr>
                <a:solidFill>
                  <a:srgbClr val="001965"/>
                </a:solidFill>
                <a:latin typeface="Verdana" panose="020B0604030504040204" pitchFamily="34" charset="0"/>
              </a:defRPr>
            </a:lvl2pPr>
            <a:lvl3pPr marL="1143000" indent="-228600">
              <a:spcBef>
                <a:spcPct val="20000"/>
              </a:spcBef>
              <a:buClr>
                <a:srgbClr val="00B7FF"/>
              </a:buClr>
              <a:buChar char="•"/>
              <a:defRPr sz="1600">
                <a:solidFill>
                  <a:srgbClr val="001965"/>
                </a:solidFill>
                <a:latin typeface="Verdana" panose="020B0604030504040204" pitchFamily="34" charset="0"/>
              </a:defRPr>
            </a:lvl3pPr>
            <a:lvl4pPr marL="1600200" indent="-228600">
              <a:spcBef>
                <a:spcPct val="20000"/>
              </a:spcBef>
              <a:buClr>
                <a:srgbClr val="8DA2CC"/>
              </a:buClr>
              <a:buChar char="•"/>
              <a:defRPr sz="1400">
                <a:solidFill>
                  <a:srgbClr val="001965"/>
                </a:solidFill>
                <a:latin typeface="Verdana" panose="020B0604030504040204" pitchFamily="34" charset="0"/>
              </a:defRPr>
            </a:lvl4pPr>
            <a:lvl5pPr marL="2057400" indent="-228600">
              <a:spcBef>
                <a:spcPct val="20000"/>
              </a:spcBef>
              <a:buClr>
                <a:srgbClr val="ECCCDA"/>
              </a:buClr>
              <a:buChar char="•"/>
              <a:defRPr sz="1200">
                <a:solidFill>
                  <a:srgbClr val="001965"/>
                </a:solidFill>
                <a:latin typeface="Verdana" panose="020B0604030504040204" pitchFamily="34" charset="0"/>
              </a:defRPr>
            </a:lvl5pPr>
            <a:lvl6pPr marL="2514600" indent="-228600" eaLnBrk="0" fontAlgn="base" hangingPunct="0">
              <a:spcBef>
                <a:spcPct val="20000"/>
              </a:spcBef>
              <a:spcAft>
                <a:spcPct val="0"/>
              </a:spcAft>
              <a:buClr>
                <a:srgbClr val="ECCCDA"/>
              </a:buClr>
              <a:buChar char="•"/>
              <a:defRPr sz="1200">
                <a:solidFill>
                  <a:srgbClr val="001965"/>
                </a:solidFill>
                <a:latin typeface="Verdana" panose="020B0604030504040204" pitchFamily="34" charset="0"/>
              </a:defRPr>
            </a:lvl6pPr>
            <a:lvl7pPr marL="2971800" indent="-228600" eaLnBrk="0" fontAlgn="base" hangingPunct="0">
              <a:spcBef>
                <a:spcPct val="20000"/>
              </a:spcBef>
              <a:spcAft>
                <a:spcPct val="0"/>
              </a:spcAft>
              <a:buClr>
                <a:srgbClr val="ECCCDA"/>
              </a:buClr>
              <a:buChar char="•"/>
              <a:defRPr sz="1200">
                <a:solidFill>
                  <a:srgbClr val="001965"/>
                </a:solidFill>
                <a:latin typeface="Verdana" panose="020B0604030504040204" pitchFamily="34" charset="0"/>
              </a:defRPr>
            </a:lvl7pPr>
            <a:lvl8pPr marL="3429000" indent="-228600" eaLnBrk="0" fontAlgn="base" hangingPunct="0">
              <a:spcBef>
                <a:spcPct val="20000"/>
              </a:spcBef>
              <a:spcAft>
                <a:spcPct val="0"/>
              </a:spcAft>
              <a:buClr>
                <a:srgbClr val="ECCCDA"/>
              </a:buClr>
              <a:buChar char="•"/>
              <a:defRPr sz="1200">
                <a:solidFill>
                  <a:srgbClr val="001965"/>
                </a:solidFill>
                <a:latin typeface="Verdana" panose="020B0604030504040204" pitchFamily="34" charset="0"/>
              </a:defRPr>
            </a:lvl8pPr>
            <a:lvl9pPr marL="3886200" indent="-228600" eaLnBrk="0" fontAlgn="base" hangingPunct="0">
              <a:spcBef>
                <a:spcPct val="20000"/>
              </a:spcBef>
              <a:spcAft>
                <a:spcPct val="0"/>
              </a:spcAft>
              <a:buClr>
                <a:srgbClr val="ECCCDA"/>
              </a:buClr>
              <a:buChar char="•"/>
              <a:defRPr sz="1200">
                <a:solidFill>
                  <a:srgbClr val="001965"/>
                </a:solidFill>
                <a:latin typeface="Verdana" panose="020B0604030504040204" pitchFamily="34" charset="0"/>
              </a:defRPr>
            </a:lvl9pPr>
          </a:lstStyle>
          <a:p>
            <a:pPr algn="ctr">
              <a:spcBef>
                <a:spcPct val="0"/>
              </a:spcBef>
              <a:buClrTx/>
              <a:buFontTx/>
              <a:buNone/>
              <a:defRPr/>
            </a:pPr>
            <a:r>
              <a:rPr lang="en-GB" altLang="en-US" sz="1350" b="1" dirty="0"/>
              <a:t>Healthy eating, weight control, increased physical activity</a:t>
            </a:r>
            <a:endParaRPr lang="en-US" altLang="en-US" sz="1350" b="1" dirty="0"/>
          </a:p>
        </p:txBody>
      </p:sp>
      <p:sp>
        <p:nvSpPr>
          <p:cNvPr id="19464" name="TextBox 7"/>
          <p:cNvSpPr txBox="1">
            <a:spLocks noChangeArrowheads="1"/>
          </p:cNvSpPr>
          <p:nvPr/>
        </p:nvSpPr>
        <p:spPr bwMode="auto">
          <a:xfrm>
            <a:off x="779463" y="2374900"/>
            <a:ext cx="1257300" cy="338520"/>
          </a:xfrm>
          <a:prstGeom prst="rect">
            <a:avLst/>
          </a:prstGeom>
          <a:noFill/>
          <a:ln w="9525">
            <a:noFill/>
            <a:miter lim="800000"/>
            <a:headEnd/>
            <a:tailEnd/>
          </a:ln>
        </p:spPr>
        <p:txBody>
          <a:bodyPr lIns="91404" tIns="45703" rIns="91404" bIns="45703">
            <a:spAutoFit/>
          </a:bodyPr>
          <a:lstStyle/>
          <a:p>
            <a:r>
              <a:rPr lang="en-GB" altLang="en-US" sz="800">
                <a:solidFill>
                  <a:srgbClr val="001965"/>
                </a:solidFill>
                <a:latin typeface="Verdana" pitchFamily="34" charset="0"/>
              </a:rPr>
              <a:t>Not at target HbA</a:t>
            </a:r>
            <a:r>
              <a:rPr lang="en-GB" altLang="en-US" sz="800" baseline="-25000">
                <a:solidFill>
                  <a:srgbClr val="001965"/>
                </a:solidFill>
                <a:latin typeface="Verdana" pitchFamily="34" charset="0"/>
              </a:rPr>
              <a:t>1c</a:t>
            </a:r>
            <a:r>
              <a:rPr lang="en-GB" altLang="en-US" sz="800">
                <a:solidFill>
                  <a:srgbClr val="001965"/>
                </a:solidFill>
                <a:latin typeface="Verdana" pitchFamily="34" charset="0"/>
              </a:rPr>
              <a:t> after ~3 months </a:t>
            </a:r>
            <a:endParaRPr lang="en-US" altLang="en-US" sz="800">
              <a:solidFill>
                <a:srgbClr val="001965"/>
              </a:solidFill>
              <a:latin typeface="Verdana" pitchFamily="34" charset="0"/>
            </a:endParaRPr>
          </a:p>
        </p:txBody>
      </p:sp>
      <p:sp>
        <p:nvSpPr>
          <p:cNvPr id="10" name="TextBox 9"/>
          <p:cNvSpPr txBox="1"/>
          <p:nvPr/>
        </p:nvSpPr>
        <p:spPr>
          <a:xfrm>
            <a:off x="633413" y="3009901"/>
            <a:ext cx="1598612" cy="261576"/>
          </a:xfrm>
          <a:prstGeom prst="rect">
            <a:avLst/>
          </a:prstGeom>
          <a:noFill/>
        </p:spPr>
        <p:txBody>
          <a:bodyPr lIns="91404" tIns="45703" rIns="91404" bIns="45703">
            <a:spAutoFit/>
          </a:bodyPr>
          <a:lstStyle/>
          <a:p>
            <a:pPr defTabSz="685509">
              <a:defRPr/>
            </a:pPr>
            <a:r>
              <a:rPr lang="en-GB" sz="1100" b="1" dirty="0">
                <a:solidFill>
                  <a:srgbClr val="FF0000"/>
                </a:solidFill>
                <a:cs typeface="Arial" charset="0"/>
              </a:rPr>
              <a:t>Two-drug combinations</a:t>
            </a:r>
            <a:endParaRPr lang="en-US" sz="1100" b="1" dirty="0">
              <a:solidFill>
                <a:srgbClr val="FF0000"/>
              </a:solidFill>
              <a:cs typeface="Arial" charset="0"/>
            </a:endParaRPr>
          </a:p>
        </p:txBody>
      </p:sp>
      <p:sp>
        <p:nvSpPr>
          <p:cNvPr id="19466" name="TextBox 10"/>
          <p:cNvSpPr txBox="1">
            <a:spLocks noChangeArrowheads="1"/>
          </p:cNvSpPr>
          <p:nvPr/>
        </p:nvSpPr>
        <p:spPr bwMode="auto">
          <a:xfrm>
            <a:off x="628651" y="4167717"/>
            <a:ext cx="1598613" cy="400075"/>
          </a:xfrm>
          <a:prstGeom prst="rect">
            <a:avLst/>
          </a:prstGeom>
          <a:noFill/>
          <a:ln w="9525">
            <a:noFill/>
            <a:miter lim="800000"/>
            <a:headEnd/>
            <a:tailEnd/>
          </a:ln>
        </p:spPr>
        <p:txBody>
          <a:bodyPr lIns="91404" tIns="45703" rIns="91404" bIns="45703">
            <a:spAutoFit/>
          </a:bodyPr>
          <a:lstStyle/>
          <a:p>
            <a:r>
              <a:rPr lang="en-GB" altLang="en-US" sz="1000" b="1" dirty="0">
                <a:solidFill>
                  <a:srgbClr val="FF0000"/>
                </a:solidFill>
                <a:latin typeface="Verdana" pitchFamily="34" charset="0"/>
              </a:rPr>
              <a:t>Three-drug combinations</a:t>
            </a:r>
            <a:endParaRPr lang="en-US" altLang="en-US" sz="1000" b="1" dirty="0">
              <a:solidFill>
                <a:srgbClr val="FF0000"/>
              </a:solidFill>
              <a:latin typeface="Verdana" pitchFamily="34" charset="0"/>
            </a:endParaRPr>
          </a:p>
        </p:txBody>
      </p:sp>
      <p:grpSp>
        <p:nvGrpSpPr>
          <p:cNvPr id="2" name="Group 11"/>
          <p:cNvGrpSpPr>
            <a:grpSpLocks/>
          </p:cNvGrpSpPr>
          <p:nvPr/>
        </p:nvGrpSpPr>
        <p:grpSpPr bwMode="auto">
          <a:xfrm>
            <a:off x="4887070" y="1776416"/>
            <a:ext cx="1549400" cy="604837"/>
            <a:chOff x="2924632" y="176784"/>
            <a:chExt cx="1208349" cy="604174"/>
          </a:xfrm>
          <a:scene3d>
            <a:camera prst="orthographicFront">
              <a:rot lat="0" lon="0" rev="0"/>
            </a:camera>
            <a:lightRig rig="balanced" dir="t">
              <a:rot lat="0" lon="0" rev="8700000"/>
            </a:lightRig>
          </a:scene3d>
        </p:grpSpPr>
        <p:sp>
          <p:nvSpPr>
            <p:cNvPr id="13" name="Rounded Rectangle 12"/>
            <p:cNvSpPr/>
            <p:nvPr/>
          </p:nvSpPr>
          <p:spPr>
            <a:xfrm>
              <a:off x="2924632" y="176784"/>
              <a:ext cx="1208349" cy="604174"/>
            </a:xfrm>
            <a:prstGeom prst="roundRect">
              <a:avLst/>
            </a:prstGeom>
            <a:solidFill>
              <a:srgbClr val="8DA2CC"/>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4" name="Rounded Rectangle 4"/>
            <p:cNvSpPr/>
            <p:nvPr/>
          </p:nvSpPr>
          <p:spPr>
            <a:xfrm>
              <a:off x="2954346" y="206913"/>
              <a:ext cx="1148922" cy="543916"/>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037">
                <a:lnSpc>
                  <a:spcPct val="90000"/>
                </a:lnSpc>
                <a:spcAft>
                  <a:spcPct val="35000"/>
                </a:spcAft>
                <a:defRPr/>
              </a:pPr>
              <a:r>
                <a:rPr lang="en-GB" sz="2000" dirty="0">
                  <a:solidFill>
                    <a:srgbClr val="FFFFFF"/>
                  </a:solidFill>
                </a:rPr>
                <a:t>MET</a:t>
              </a:r>
            </a:p>
          </p:txBody>
        </p:sp>
      </p:grpSp>
      <p:grpSp>
        <p:nvGrpSpPr>
          <p:cNvPr id="3" name="Group 14"/>
          <p:cNvGrpSpPr>
            <a:grpSpLocks/>
          </p:cNvGrpSpPr>
          <p:nvPr/>
        </p:nvGrpSpPr>
        <p:grpSpPr bwMode="auto">
          <a:xfrm>
            <a:off x="2194401" y="2845123"/>
            <a:ext cx="970027" cy="747183"/>
            <a:chOff x="426" y="1034712"/>
            <a:chExt cx="1208349" cy="1300782"/>
          </a:xfrm>
          <a:scene3d>
            <a:camera prst="orthographicFront">
              <a:rot lat="0" lon="0" rev="0"/>
            </a:camera>
            <a:lightRig rig="balanced" dir="t">
              <a:rot lat="0" lon="0" rev="8700000"/>
            </a:lightRig>
          </a:scene3d>
        </p:grpSpPr>
        <p:sp>
          <p:nvSpPr>
            <p:cNvPr id="43" name="Rounded Rectangle 42"/>
            <p:cNvSpPr/>
            <p:nvPr/>
          </p:nvSpPr>
          <p:spPr>
            <a:xfrm>
              <a:off x="426" y="1034712"/>
              <a:ext cx="1208349" cy="1300782"/>
            </a:xfrm>
            <a:prstGeom prst="roundRect">
              <a:avLst/>
            </a:prstGeom>
            <a:solidFill>
              <a:srgbClr val="82786F"/>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44" name="Rounded Rectangle 4"/>
            <p:cNvSpPr/>
            <p:nvPr/>
          </p:nvSpPr>
          <p:spPr>
            <a:xfrm>
              <a:off x="59099" y="1093146"/>
              <a:ext cx="1091003" cy="1183915"/>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0" tIns="8890" rIns="0" bIns="8890" spcCol="1270" anchor="ctr"/>
            <a:lstStyle/>
            <a:p>
              <a:pPr algn="ctr" defTabSz="622037">
                <a:lnSpc>
                  <a:spcPct val="90000"/>
                </a:lnSpc>
                <a:spcAft>
                  <a:spcPct val="35000"/>
                </a:spcAft>
                <a:defRPr/>
              </a:pPr>
              <a:r>
                <a:rPr lang="en-GB" sz="1600" dirty="0">
                  <a:solidFill>
                    <a:srgbClr val="FFFFFF"/>
                  </a:solidFill>
                </a:rPr>
                <a:t>SU</a:t>
              </a:r>
            </a:p>
          </p:txBody>
        </p:sp>
      </p:grpSp>
      <p:sp>
        <p:nvSpPr>
          <p:cNvPr id="41" name="Rounded Rectangle 40"/>
          <p:cNvSpPr/>
          <p:nvPr/>
        </p:nvSpPr>
        <p:spPr>
          <a:xfrm>
            <a:off x="2194401" y="3996300"/>
            <a:ext cx="996781" cy="1109101"/>
          </a:xfrm>
          <a:prstGeom prst="roundRect">
            <a:avLst/>
          </a:prstGeom>
          <a:solidFill>
            <a:srgbClr val="00196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42" name="Rounded Rectangle 6"/>
          <p:cNvSpPr/>
          <p:nvPr/>
        </p:nvSpPr>
        <p:spPr>
          <a:xfrm>
            <a:off x="2194398" y="4054485"/>
            <a:ext cx="1002760" cy="99763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8886" tIns="8886" rIns="8886" bIns="8886" spcCol="1270" anchor="ctr"/>
          <a:lstStyle/>
          <a:p>
            <a:pPr algn="ctr" defTabSz="622037">
              <a:lnSpc>
                <a:spcPct val="90000"/>
              </a:lnSpc>
              <a:spcAft>
                <a:spcPct val="35000"/>
              </a:spcAft>
              <a:defRPr/>
            </a:pPr>
            <a:r>
              <a:rPr lang="en-GB" sz="1000" dirty="0">
                <a:solidFill>
                  <a:srgbClr val="FFFFFF"/>
                </a:solidFill>
              </a:rPr>
              <a:t>TZD</a:t>
            </a:r>
            <a:br>
              <a:rPr lang="en-GB" sz="1000" dirty="0">
                <a:solidFill>
                  <a:srgbClr val="FFFFFF"/>
                </a:solidFill>
              </a:rPr>
            </a:br>
            <a:r>
              <a:rPr lang="en-GB" sz="1000" dirty="0">
                <a:solidFill>
                  <a:srgbClr val="FFFFFF"/>
                </a:solidFill>
              </a:rPr>
              <a:t>DPP-4i</a:t>
            </a:r>
            <a:r>
              <a:rPr lang="en-GB" sz="1000" b="1" dirty="0">
                <a:solidFill>
                  <a:srgbClr val="FFFFFF"/>
                </a:solidFill>
              </a:rPr>
              <a:t/>
            </a:r>
            <a:br>
              <a:rPr lang="en-GB" sz="1000" b="1" dirty="0">
                <a:solidFill>
                  <a:srgbClr val="FFFFFF"/>
                </a:solidFill>
              </a:rPr>
            </a:br>
            <a:r>
              <a:rPr lang="en-GB" sz="1000" dirty="0">
                <a:solidFill>
                  <a:schemeClr val="bg1"/>
                </a:solidFill>
              </a:rPr>
              <a:t>GLP-1RA</a:t>
            </a:r>
            <a:r>
              <a:rPr lang="en-GB" sz="1000" dirty="0">
                <a:solidFill>
                  <a:srgbClr val="FFFF00"/>
                </a:solidFill>
              </a:rPr>
              <a:t> </a:t>
            </a:r>
            <a:br>
              <a:rPr lang="en-GB" sz="1000" dirty="0">
                <a:solidFill>
                  <a:srgbClr val="FFFF00"/>
                </a:solidFill>
              </a:rPr>
            </a:br>
            <a:r>
              <a:rPr lang="en-GB" sz="1000" b="1" dirty="0">
                <a:solidFill>
                  <a:srgbClr val="FFFF00"/>
                </a:solidFill>
              </a:rPr>
              <a:t>Insulin </a:t>
            </a:r>
          </a:p>
          <a:p>
            <a:pPr algn="ctr" defTabSz="622037">
              <a:lnSpc>
                <a:spcPct val="90000"/>
              </a:lnSpc>
              <a:spcAft>
                <a:spcPct val="35000"/>
              </a:spcAft>
              <a:defRPr/>
            </a:pPr>
            <a:r>
              <a:rPr lang="en-GB" sz="1000" dirty="0">
                <a:solidFill>
                  <a:srgbClr val="FFFFFF"/>
                </a:solidFill>
              </a:rPr>
              <a:t>SGLT-2i </a:t>
            </a:r>
          </a:p>
        </p:txBody>
      </p:sp>
      <p:grpSp>
        <p:nvGrpSpPr>
          <p:cNvPr id="4" name="Group 16"/>
          <p:cNvGrpSpPr>
            <a:grpSpLocks/>
          </p:cNvGrpSpPr>
          <p:nvPr/>
        </p:nvGrpSpPr>
        <p:grpSpPr bwMode="auto">
          <a:xfrm>
            <a:off x="3326559" y="2870077"/>
            <a:ext cx="998060" cy="736923"/>
            <a:chOff x="1462529" y="1034712"/>
            <a:chExt cx="1208349" cy="1261335"/>
          </a:xfrm>
          <a:scene3d>
            <a:camera prst="orthographicFront">
              <a:rot lat="0" lon="0" rev="0"/>
            </a:camera>
            <a:lightRig rig="balanced" dir="t">
              <a:rot lat="0" lon="0" rev="8700000"/>
            </a:lightRig>
          </a:scene3d>
        </p:grpSpPr>
        <p:sp>
          <p:nvSpPr>
            <p:cNvPr id="39" name="Rounded Rectangle 38"/>
            <p:cNvSpPr/>
            <p:nvPr/>
          </p:nvSpPr>
          <p:spPr>
            <a:xfrm>
              <a:off x="1462529" y="1034712"/>
              <a:ext cx="1208349" cy="1261335"/>
            </a:xfrm>
            <a:prstGeom prst="roundRect">
              <a:avLst/>
            </a:prstGeom>
            <a:solidFill>
              <a:srgbClr val="82786F"/>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40" name="Rounded Rectangle 8"/>
            <p:cNvSpPr/>
            <p:nvPr/>
          </p:nvSpPr>
          <p:spPr>
            <a:xfrm>
              <a:off x="1521203" y="1092927"/>
              <a:ext cx="1091003" cy="114490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037">
                <a:lnSpc>
                  <a:spcPct val="90000"/>
                </a:lnSpc>
                <a:spcAft>
                  <a:spcPct val="35000"/>
                </a:spcAft>
                <a:defRPr/>
              </a:pPr>
              <a:r>
                <a:rPr lang="en-GB" sz="1600" dirty="0">
                  <a:solidFill>
                    <a:srgbClr val="FFFFFF"/>
                  </a:solidFill>
                </a:rPr>
                <a:t>TZD</a:t>
              </a:r>
            </a:p>
          </p:txBody>
        </p:sp>
      </p:grpSp>
      <p:sp>
        <p:nvSpPr>
          <p:cNvPr id="37" name="Rounded Rectangle 36"/>
          <p:cNvSpPr/>
          <p:nvPr/>
        </p:nvSpPr>
        <p:spPr>
          <a:xfrm>
            <a:off x="3326560" y="4005487"/>
            <a:ext cx="1075328" cy="1099916"/>
          </a:xfrm>
          <a:prstGeom prst="roundRect">
            <a:avLst/>
          </a:prstGeom>
          <a:solidFill>
            <a:srgbClr val="00196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38" name="Rounded Rectangle 10"/>
          <p:cNvSpPr/>
          <p:nvPr/>
        </p:nvSpPr>
        <p:spPr>
          <a:xfrm>
            <a:off x="3279736" y="4114437"/>
            <a:ext cx="1149350" cy="93768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8886" tIns="8886" rIns="8886" bIns="8886" spcCol="1270" anchor="ctr"/>
          <a:lstStyle/>
          <a:p>
            <a:pPr algn="ctr" defTabSz="622037">
              <a:lnSpc>
                <a:spcPct val="90000"/>
              </a:lnSpc>
              <a:spcAft>
                <a:spcPct val="35000"/>
              </a:spcAft>
              <a:defRPr/>
            </a:pPr>
            <a:r>
              <a:rPr lang="en-GB" sz="1000" dirty="0">
                <a:solidFill>
                  <a:srgbClr val="FFFFFF"/>
                </a:solidFill>
              </a:rPr>
              <a:t>SU</a:t>
            </a:r>
            <a:br>
              <a:rPr lang="en-GB" sz="1000" dirty="0">
                <a:solidFill>
                  <a:srgbClr val="FFFFFF"/>
                </a:solidFill>
              </a:rPr>
            </a:br>
            <a:r>
              <a:rPr lang="en-GB" sz="1000" dirty="0">
                <a:solidFill>
                  <a:srgbClr val="FFFFFF"/>
                </a:solidFill>
              </a:rPr>
              <a:t>DPP-4i</a:t>
            </a:r>
            <a:r>
              <a:rPr lang="en-GB" sz="1000" b="1" dirty="0">
                <a:solidFill>
                  <a:srgbClr val="FFFFFF"/>
                </a:solidFill>
              </a:rPr>
              <a:t/>
            </a:r>
            <a:br>
              <a:rPr lang="en-GB" sz="1000" b="1" dirty="0">
                <a:solidFill>
                  <a:srgbClr val="FFFFFF"/>
                </a:solidFill>
              </a:rPr>
            </a:br>
            <a:r>
              <a:rPr lang="en-GB" sz="1000" dirty="0">
                <a:solidFill>
                  <a:schemeClr val="bg1"/>
                </a:solidFill>
              </a:rPr>
              <a:t>GLP-1RA</a:t>
            </a:r>
            <a:r>
              <a:rPr lang="en-GB" sz="1000" dirty="0">
                <a:solidFill>
                  <a:srgbClr val="FFFFFF"/>
                </a:solidFill>
              </a:rPr>
              <a:t> </a:t>
            </a:r>
            <a:br>
              <a:rPr lang="en-GB" sz="1000" dirty="0">
                <a:solidFill>
                  <a:srgbClr val="FFFFFF"/>
                </a:solidFill>
              </a:rPr>
            </a:br>
            <a:r>
              <a:rPr lang="en-GB" sz="1000" b="1" dirty="0">
                <a:solidFill>
                  <a:srgbClr val="FFFF00"/>
                </a:solidFill>
              </a:rPr>
              <a:t>Insulin</a:t>
            </a:r>
            <a:r>
              <a:rPr lang="en-GB" sz="1000" dirty="0">
                <a:solidFill>
                  <a:srgbClr val="FFFFFF"/>
                </a:solidFill>
              </a:rPr>
              <a:t> </a:t>
            </a:r>
          </a:p>
          <a:p>
            <a:pPr algn="ctr" defTabSz="622037">
              <a:lnSpc>
                <a:spcPct val="90000"/>
              </a:lnSpc>
              <a:spcAft>
                <a:spcPct val="35000"/>
              </a:spcAft>
              <a:defRPr/>
            </a:pPr>
            <a:r>
              <a:rPr lang="en-GB" sz="1000" dirty="0">
                <a:solidFill>
                  <a:srgbClr val="FFFFFF"/>
                </a:solidFill>
              </a:rPr>
              <a:t>SGLT-2i </a:t>
            </a:r>
          </a:p>
        </p:txBody>
      </p:sp>
      <p:sp>
        <p:nvSpPr>
          <p:cNvPr id="35" name="Rounded Rectangle 34"/>
          <p:cNvSpPr/>
          <p:nvPr/>
        </p:nvSpPr>
        <p:spPr>
          <a:xfrm>
            <a:off x="4558976" y="2867311"/>
            <a:ext cx="853007" cy="707308"/>
          </a:xfrm>
          <a:prstGeom prst="roundRect">
            <a:avLst/>
          </a:prstGeom>
          <a:solidFill>
            <a:srgbClr val="82786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36" name="Rounded Rectangle 12"/>
          <p:cNvSpPr/>
          <p:nvPr/>
        </p:nvSpPr>
        <p:spPr>
          <a:xfrm>
            <a:off x="4641850" y="2863852"/>
            <a:ext cx="769938" cy="679449"/>
          </a:xfrm>
          <a:prstGeom prst="rect">
            <a:avLst/>
          </a:prstGeom>
        </p:spPr>
        <p:style>
          <a:lnRef idx="0">
            <a:scrgbClr r="0" g="0" b="0"/>
          </a:lnRef>
          <a:fillRef idx="0">
            <a:scrgbClr r="0" g="0" b="0"/>
          </a:fillRef>
          <a:effectRef idx="0">
            <a:scrgbClr r="0" g="0" b="0"/>
          </a:effectRef>
          <a:fontRef idx="minor">
            <a:schemeClr val="lt1"/>
          </a:fontRef>
        </p:style>
        <p:txBody>
          <a:bodyPr lIns="8886" tIns="8886" rIns="8886" bIns="8886" spcCol="1270" anchor="ctr"/>
          <a:lstStyle/>
          <a:p>
            <a:pPr algn="ctr" defTabSz="622037">
              <a:lnSpc>
                <a:spcPct val="90000"/>
              </a:lnSpc>
              <a:spcAft>
                <a:spcPct val="35000"/>
              </a:spcAft>
              <a:defRPr/>
            </a:pPr>
            <a:r>
              <a:rPr lang="en-GB" sz="1600" dirty="0">
                <a:solidFill>
                  <a:srgbClr val="FFFFFF"/>
                </a:solidFill>
              </a:rPr>
              <a:t>DPP-4i</a:t>
            </a:r>
          </a:p>
        </p:txBody>
      </p:sp>
      <p:grpSp>
        <p:nvGrpSpPr>
          <p:cNvPr id="6" name="Group 19"/>
          <p:cNvGrpSpPr>
            <a:grpSpLocks/>
          </p:cNvGrpSpPr>
          <p:nvPr/>
        </p:nvGrpSpPr>
        <p:grpSpPr bwMode="auto">
          <a:xfrm>
            <a:off x="4516188" y="3996782"/>
            <a:ext cx="1049318" cy="1108620"/>
            <a:chOff x="3226719" y="2484792"/>
            <a:chExt cx="1208349" cy="604174"/>
          </a:xfrm>
          <a:scene3d>
            <a:camera prst="orthographicFront">
              <a:rot lat="0" lon="0" rev="0"/>
            </a:camera>
            <a:lightRig rig="balanced" dir="t">
              <a:rot lat="0" lon="0" rev="8700000"/>
            </a:lightRig>
          </a:scene3d>
        </p:grpSpPr>
        <p:sp>
          <p:nvSpPr>
            <p:cNvPr id="33" name="Rounded Rectangle 32"/>
            <p:cNvSpPr/>
            <p:nvPr/>
          </p:nvSpPr>
          <p:spPr>
            <a:xfrm>
              <a:off x="3226719" y="2484792"/>
              <a:ext cx="1208349" cy="604174"/>
            </a:xfrm>
            <a:prstGeom prst="roundRect">
              <a:avLst/>
            </a:prstGeom>
            <a:solidFill>
              <a:srgbClr val="001965"/>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34" name="Rounded Rectangle 14"/>
            <p:cNvSpPr/>
            <p:nvPr/>
          </p:nvSpPr>
          <p:spPr>
            <a:xfrm>
              <a:off x="3256888" y="2513818"/>
              <a:ext cx="1148012" cy="546122"/>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037">
                <a:lnSpc>
                  <a:spcPct val="90000"/>
                </a:lnSpc>
                <a:spcAft>
                  <a:spcPct val="35000"/>
                </a:spcAft>
                <a:defRPr/>
              </a:pPr>
              <a:r>
                <a:rPr lang="en-GB" sz="1000" dirty="0">
                  <a:solidFill>
                    <a:srgbClr val="FFFFFF"/>
                  </a:solidFill>
                </a:rPr>
                <a:t>SU</a:t>
              </a:r>
              <a:br>
                <a:rPr lang="en-GB" sz="1000" dirty="0">
                  <a:solidFill>
                    <a:srgbClr val="FFFFFF"/>
                  </a:solidFill>
                </a:rPr>
              </a:br>
              <a:r>
                <a:rPr lang="en-GB" sz="1000" dirty="0">
                  <a:solidFill>
                    <a:srgbClr val="FFFFFF"/>
                  </a:solidFill>
                </a:rPr>
                <a:t>TZD</a:t>
              </a:r>
              <a:br>
                <a:rPr lang="en-GB" sz="1000" dirty="0">
                  <a:solidFill>
                    <a:srgbClr val="FFFFFF"/>
                  </a:solidFill>
                </a:rPr>
              </a:br>
              <a:r>
                <a:rPr lang="en-GB" sz="1000" b="1" dirty="0">
                  <a:solidFill>
                    <a:srgbClr val="FFFF00"/>
                  </a:solidFill>
                </a:rPr>
                <a:t>Insulin </a:t>
              </a:r>
            </a:p>
            <a:p>
              <a:pPr algn="ctr" defTabSz="622037">
                <a:lnSpc>
                  <a:spcPct val="90000"/>
                </a:lnSpc>
                <a:spcAft>
                  <a:spcPct val="35000"/>
                </a:spcAft>
                <a:defRPr/>
              </a:pPr>
              <a:r>
                <a:rPr lang="en-GB" sz="1000" dirty="0">
                  <a:solidFill>
                    <a:srgbClr val="FFFFFF"/>
                  </a:solidFill>
                </a:rPr>
                <a:t>SGLT-2i</a:t>
              </a:r>
            </a:p>
          </p:txBody>
        </p:sp>
      </p:grpSp>
      <p:sp>
        <p:nvSpPr>
          <p:cNvPr id="31" name="Rounded Rectangle 30"/>
          <p:cNvSpPr/>
          <p:nvPr/>
        </p:nvSpPr>
        <p:spPr>
          <a:xfrm>
            <a:off x="5700661" y="2872290"/>
            <a:ext cx="820249" cy="739903"/>
          </a:xfrm>
          <a:prstGeom prst="roundRect">
            <a:avLst/>
          </a:prstGeom>
          <a:solidFill>
            <a:srgbClr val="82786F"/>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grpSp>
        <p:nvGrpSpPr>
          <p:cNvPr id="7" name="Group 22"/>
          <p:cNvGrpSpPr>
            <a:grpSpLocks/>
          </p:cNvGrpSpPr>
          <p:nvPr/>
        </p:nvGrpSpPr>
        <p:grpSpPr bwMode="auto">
          <a:xfrm>
            <a:off x="6762593" y="2858880"/>
            <a:ext cx="932635" cy="719667"/>
            <a:chOff x="5848837" y="1034712"/>
            <a:chExt cx="1208349" cy="1221411"/>
          </a:xfrm>
          <a:scene3d>
            <a:camera prst="orthographicFront">
              <a:rot lat="0" lon="0" rev="0"/>
            </a:camera>
            <a:lightRig rig="balanced" dir="t">
              <a:rot lat="0" lon="0" rev="8700000"/>
            </a:lightRig>
          </a:scene3d>
        </p:grpSpPr>
        <p:sp>
          <p:nvSpPr>
            <p:cNvPr id="27" name="Rounded Rectangle 26"/>
            <p:cNvSpPr/>
            <p:nvPr/>
          </p:nvSpPr>
          <p:spPr>
            <a:xfrm>
              <a:off x="5848837" y="1034712"/>
              <a:ext cx="1208349" cy="1221411"/>
            </a:xfrm>
            <a:prstGeom prst="roundRect">
              <a:avLst/>
            </a:prstGeom>
            <a:solidFill>
              <a:srgbClr val="82786F"/>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28" name="Rounded Rectangle 20"/>
            <p:cNvSpPr/>
            <p:nvPr/>
          </p:nvSpPr>
          <p:spPr>
            <a:xfrm>
              <a:off x="5907510" y="1094352"/>
              <a:ext cx="1091003" cy="110213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037">
                <a:lnSpc>
                  <a:spcPct val="90000"/>
                </a:lnSpc>
                <a:spcAft>
                  <a:spcPct val="35000"/>
                </a:spcAft>
                <a:defRPr/>
              </a:pPr>
              <a:r>
                <a:rPr lang="en-GB" sz="1200" dirty="0">
                  <a:solidFill>
                    <a:srgbClr val="FFFFFF"/>
                  </a:solidFill>
                </a:rPr>
                <a:t>GLP-1 RA</a:t>
              </a:r>
            </a:p>
          </p:txBody>
        </p:sp>
      </p:grpSp>
      <p:grpSp>
        <p:nvGrpSpPr>
          <p:cNvPr id="8" name="Group 23"/>
          <p:cNvGrpSpPr>
            <a:grpSpLocks/>
          </p:cNvGrpSpPr>
          <p:nvPr/>
        </p:nvGrpSpPr>
        <p:grpSpPr bwMode="auto">
          <a:xfrm>
            <a:off x="7796882" y="4003233"/>
            <a:ext cx="1104129" cy="1102171"/>
            <a:chOff x="6150924" y="2509877"/>
            <a:chExt cx="1208349" cy="604174"/>
          </a:xfrm>
          <a:scene3d>
            <a:camera prst="orthographicFront">
              <a:rot lat="0" lon="0" rev="0"/>
            </a:camera>
            <a:lightRig rig="balanced" dir="t">
              <a:rot lat="0" lon="0" rev="8700000"/>
            </a:lightRig>
          </a:scene3d>
        </p:grpSpPr>
        <p:sp>
          <p:nvSpPr>
            <p:cNvPr id="25" name="Rounded Rectangle 24"/>
            <p:cNvSpPr/>
            <p:nvPr/>
          </p:nvSpPr>
          <p:spPr>
            <a:xfrm>
              <a:off x="6150924" y="2509877"/>
              <a:ext cx="1208349" cy="604174"/>
            </a:xfrm>
            <a:prstGeom prst="roundRect">
              <a:avLst/>
            </a:prstGeom>
            <a:solidFill>
              <a:srgbClr val="001965"/>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26" name="Rounded Rectangle 22"/>
            <p:cNvSpPr/>
            <p:nvPr/>
          </p:nvSpPr>
          <p:spPr>
            <a:xfrm>
              <a:off x="6181053" y="2538903"/>
              <a:ext cx="1148090" cy="546122"/>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037">
                <a:lnSpc>
                  <a:spcPct val="90000"/>
                </a:lnSpc>
                <a:spcAft>
                  <a:spcPct val="35000"/>
                </a:spcAft>
                <a:defRPr/>
              </a:pPr>
              <a:r>
                <a:rPr lang="en-GB" sz="1000" dirty="0">
                  <a:solidFill>
                    <a:srgbClr val="FFFFFF"/>
                  </a:solidFill>
                </a:rPr>
                <a:t>TZD</a:t>
              </a:r>
              <a:br>
                <a:rPr lang="en-GB" sz="1000" dirty="0">
                  <a:solidFill>
                    <a:srgbClr val="FFFFFF"/>
                  </a:solidFill>
                </a:rPr>
              </a:br>
              <a:r>
                <a:rPr lang="en-GB" sz="1000" dirty="0">
                  <a:solidFill>
                    <a:srgbClr val="FFFFFF"/>
                  </a:solidFill>
                </a:rPr>
                <a:t>DPP-4i</a:t>
              </a:r>
              <a:br>
                <a:rPr lang="en-GB" sz="1000" dirty="0">
                  <a:solidFill>
                    <a:srgbClr val="FFFFFF"/>
                  </a:solidFill>
                </a:rPr>
              </a:br>
              <a:r>
                <a:rPr lang="en-GB" sz="1000" dirty="0">
                  <a:solidFill>
                    <a:schemeClr val="bg1"/>
                  </a:solidFill>
                </a:rPr>
                <a:t>GLP-1RA </a:t>
              </a:r>
            </a:p>
            <a:p>
              <a:pPr algn="ctr" defTabSz="622037">
                <a:lnSpc>
                  <a:spcPct val="90000"/>
                </a:lnSpc>
                <a:spcAft>
                  <a:spcPct val="35000"/>
                </a:spcAft>
                <a:defRPr/>
              </a:pPr>
              <a:r>
                <a:rPr lang="en-GB" sz="1000" dirty="0">
                  <a:solidFill>
                    <a:srgbClr val="FFFFFF"/>
                  </a:solidFill>
                </a:rPr>
                <a:t>SGLT-2i</a:t>
              </a:r>
              <a:endParaRPr lang="en-GB" sz="1000" b="1" dirty="0">
                <a:solidFill>
                  <a:srgbClr val="FFFFFF"/>
                </a:solidFill>
              </a:endParaRPr>
            </a:p>
          </p:txBody>
        </p:sp>
      </p:grpSp>
      <p:cxnSp>
        <p:nvCxnSpPr>
          <p:cNvPr id="19492" name="Straight Connector 59391"/>
          <p:cNvCxnSpPr>
            <a:cxnSpLocks noChangeShapeType="1"/>
          </p:cNvCxnSpPr>
          <p:nvPr/>
        </p:nvCxnSpPr>
        <p:spPr bwMode="auto">
          <a:xfrm flipV="1">
            <a:off x="2679701" y="2510367"/>
            <a:ext cx="5654675" cy="0"/>
          </a:xfrm>
          <a:prstGeom prst="line">
            <a:avLst/>
          </a:prstGeom>
          <a:noFill/>
          <a:ln w="19050" algn="ctr">
            <a:solidFill>
              <a:srgbClr val="001965"/>
            </a:solidFill>
            <a:round/>
            <a:headEnd/>
            <a:tailEnd/>
          </a:ln>
        </p:spPr>
      </p:cxnSp>
      <p:grpSp>
        <p:nvGrpSpPr>
          <p:cNvPr id="9" name="Group 47"/>
          <p:cNvGrpSpPr>
            <a:grpSpLocks/>
          </p:cNvGrpSpPr>
          <p:nvPr/>
        </p:nvGrpSpPr>
        <p:grpSpPr bwMode="auto">
          <a:xfrm>
            <a:off x="6732347" y="4003231"/>
            <a:ext cx="1015032" cy="1102172"/>
            <a:chOff x="3226719" y="2484792"/>
            <a:chExt cx="1208349" cy="604174"/>
          </a:xfrm>
          <a:scene3d>
            <a:camera prst="orthographicFront">
              <a:rot lat="0" lon="0" rev="0"/>
            </a:camera>
            <a:lightRig rig="balanced" dir="t">
              <a:rot lat="0" lon="0" rev="8700000"/>
            </a:lightRig>
          </a:scene3d>
        </p:grpSpPr>
        <p:sp>
          <p:nvSpPr>
            <p:cNvPr id="49" name="Rounded Rectangle 48"/>
            <p:cNvSpPr/>
            <p:nvPr/>
          </p:nvSpPr>
          <p:spPr>
            <a:xfrm>
              <a:off x="3226719" y="2484792"/>
              <a:ext cx="1208349" cy="604174"/>
            </a:xfrm>
            <a:prstGeom prst="roundRect">
              <a:avLst/>
            </a:prstGeom>
            <a:solidFill>
              <a:srgbClr val="001965"/>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50" name="Rounded Rectangle 14"/>
            <p:cNvSpPr/>
            <p:nvPr/>
          </p:nvSpPr>
          <p:spPr>
            <a:xfrm>
              <a:off x="3256888" y="2513818"/>
              <a:ext cx="1148012" cy="546122"/>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037">
                <a:lnSpc>
                  <a:spcPct val="90000"/>
                </a:lnSpc>
                <a:spcAft>
                  <a:spcPct val="35000"/>
                </a:spcAft>
                <a:defRPr/>
              </a:pPr>
              <a:r>
                <a:rPr lang="en-GB" sz="1000" dirty="0">
                  <a:solidFill>
                    <a:srgbClr val="FFFFFF"/>
                  </a:solidFill>
                </a:rPr>
                <a:t>SU</a:t>
              </a:r>
              <a:br>
                <a:rPr lang="en-GB" sz="1000" dirty="0">
                  <a:solidFill>
                    <a:srgbClr val="FFFFFF"/>
                  </a:solidFill>
                </a:rPr>
              </a:br>
              <a:r>
                <a:rPr lang="en-GB" sz="1000" dirty="0">
                  <a:solidFill>
                    <a:srgbClr val="FFFFFF"/>
                  </a:solidFill>
                </a:rPr>
                <a:t>TZD</a:t>
              </a:r>
              <a:br>
                <a:rPr lang="en-GB" sz="1000" dirty="0">
                  <a:solidFill>
                    <a:srgbClr val="FFFFFF"/>
                  </a:solidFill>
                </a:rPr>
              </a:br>
              <a:r>
                <a:rPr lang="en-GB" sz="1000" b="1" dirty="0">
                  <a:solidFill>
                    <a:srgbClr val="FFFF00"/>
                  </a:solidFill>
                </a:rPr>
                <a:t>Insulin</a:t>
              </a:r>
            </a:p>
          </p:txBody>
        </p:sp>
      </p:grpSp>
      <p:cxnSp>
        <p:nvCxnSpPr>
          <p:cNvPr id="19494" name="Straight Connector 59398"/>
          <p:cNvCxnSpPr>
            <a:cxnSpLocks noChangeShapeType="1"/>
          </p:cNvCxnSpPr>
          <p:nvPr/>
        </p:nvCxnSpPr>
        <p:spPr bwMode="auto">
          <a:xfrm flipH="1">
            <a:off x="5661025" y="2381251"/>
            <a:ext cx="0" cy="137583"/>
          </a:xfrm>
          <a:prstGeom prst="line">
            <a:avLst/>
          </a:prstGeom>
          <a:noFill/>
          <a:ln w="19050" algn="ctr">
            <a:solidFill>
              <a:srgbClr val="001965"/>
            </a:solidFill>
            <a:round/>
            <a:headEnd/>
            <a:tailEnd/>
          </a:ln>
        </p:spPr>
      </p:cxnSp>
      <p:cxnSp>
        <p:nvCxnSpPr>
          <p:cNvPr id="19495" name="Straight Arrow Connector 59"/>
          <p:cNvCxnSpPr>
            <a:cxnSpLocks noChangeShapeType="1"/>
          </p:cNvCxnSpPr>
          <p:nvPr/>
        </p:nvCxnSpPr>
        <p:spPr bwMode="auto">
          <a:xfrm>
            <a:off x="2693988" y="3619501"/>
            <a:ext cx="0" cy="353484"/>
          </a:xfrm>
          <a:prstGeom prst="straightConnector1">
            <a:avLst/>
          </a:prstGeom>
          <a:noFill/>
          <a:ln w="19050" algn="ctr">
            <a:solidFill>
              <a:srgbClr val="001965"/>
            </a:solidFill>
            <a:round/>
            <a:headEnd/>
            <a:tailEnd type="arrow" w="med" len="med"/>
          </a:ln>
        </p:spPr>
      </p:cxnSp>
      <p:cxnSp>
        <p:nvCxnSpPr>
          <p:cNvPr id="19496" name="Straight Arrow Connector 60"/>
          <p:cNvCxnSpPr>
            <a:cxnSpLocks noChangeShapeType="1"/>
          </p:cNvCxnSpPr>
          <p:nvPr/>
        </p:nvCxnSpPr>
        <p:spPr bwMode="auto">
          <a:xfrm>
            <a:off x="3816350" y="3608917"/>
            <a:ext cx="0" cy="353483"/>
          </a:xfrm>
          <a:prstGeom prst="straightConnector1">
            <a:avLst/>
          </a:prstGeom>
          <a:noFill/>
          <a:ln w="19050" algn="ctr">
            <a:solidFill>
              <a:srgbClr val="001965"/>
            </a:solidFill>
            <a:round/>
            <a:headEnd/>
            <a:tailEnd type="arrow" w="med" len="med"/>
          </a:ln>
        </p:spPr>
      </p:cxnSp>
      <p:cxnSp>
        <p:nvCxnSpPr>
          <p:cNvPr id="19497" name="Straight Arrow Connector 61"/>
          <p:cNvCxnSpPr>
            <a:cxnSpLocks noChangeShapeType="1"/>
          </p:cNvCxnSpPr>
          <p:nvPr/>
        </p:nvCxnSpPr>
        <p:spPr bwMode="auto">
          <a:xfrm>
            <a:off x="4991100" y="3604685"/>
            <a:ext cx="0" cy="351367"/>
          </a:xfrm>
          <a:prstGeom prst="straightConnector1">
            <a:avLst/>
          </a:prstGeom>
          <a:noFill/>
          <a:ln w="19050" algn="ctr">
            <a:solidFill>
              <a:srgbClr val="001965"/>
            </a:solidFill>
            <a:round/>
            <a:headEnd/>
            <a:tailEnd type="arrow" w="med" len="med"/>
          </a:ln>
        </p:spPr>
      </p:cxnSp>
      <p:cxnSp>
        <p:nvCxnSpPr>
          <p:cNvPr id="19498" name="Straight Arrow Connector 62"/>
          <p:cNvCxnSpPr>
            <a:cxnSpLocks noChangeShapeType="1"/>
          </p:cNvCxnSpPr>
          <p:nvPr/>
        </p:nvCxnSpPr>
        <p:spPr bwMode="auto">
          <a:xfrm>
            <a:off x="7232650" y="3617384"/>
            <a:ext cx="0" cy="364067"/>
          </a:xfrm>
          <a:prstGeom prst="straightConnector1">
            <a:avLst/>
          </a:prstGeom>
          <a:noFill/>
          <a:ln w="19050" algn="ctr">
            <a:solidFill>
              <a:srgbClr val="001965"/>
            </a:solidFill>
            <a:round/>
            <a:headEnd/>
            <a:tailEnd type="arrow" w="med" len="med"/>
          </a:ln>
        </p:spPr>
      </p:cxnSp>
      <p:cxnSp>
        <p:nvCxnSpPr>
          <p:cNvPr id="19499" name="Straight Arrow Connector 63"/>
          <p:cNvCxnSpPr>
            <a:cxnSpLocks noChangeShapeType="1"/>
          </p:cNvCxnSpPr>
          <p:nvPr/>
        </p:nvCxnSpPr>
        <p:spPr bwMode="auto">
          <a:xfrm>
            <a:off x="8348663" y="3632201"/>
            <a:ext cx="0" cy="351367"/>
          </a:xfrm>
          <a:prstGeom prst="straightConnector1">
            <a:avLst/>
          </a:prstGeom>
          <a:noFill/>
          <a:ln w="19050" algn="ctr">
            <a:solidFill>
              <a:srgbClr val="001965"/>
            </a:solidFill>
            <a:round/>
            <a:headEnd/>
            <a:tailEnd type="arrow" w="med" len="med"/>
          </a:ln>
        </p:spPr>
      </p:cxnSp>
      <p:sp>
        <p:nvSpPr>
          <p:cNvPr id="19500" name="TextBox 64"/>
          <p:cNvSpPr txBox="1">
            <a:spLocks noChangeArrowheads="1"/>
          </p:cNvSpPr>
          <p:nvPr/>
        </p:nvSpPr>
        <p:spPr bwMode="auto">
          <a:xfrm>
            <a:off x="655638" y="5564717"/>
            <a:ext cx="1598612" cy="400075"/>
          </a:xfrm>
          <a:prstGeom prst="rect">
            <a:avLst/>
          </a:prstGeom>
          <a:noFill/>
          <a:ln w="9525">
            <a:noFill/>
            <a:miter lim="800000"/>
            <a:headEnd/>
            <a:tailEnd/>
          </a:ln>
        </p:spPr>
        <p:txBody>
          <a:bodyPr lIns="91404" tIns="45703" rIns="91404" bIns="45703">
            <a:spAutoFit/>
          </a:bodyPr>
          <a:lstStyle/>
          <a:p>
            <a:r>
              <a:rPr lang="en-GB" altLang="en-US" sz="1000" b="1" dirty="0">
                <a:solidFill>
                  <a:srgbClr val="FF0000"/>
                </a:solidFill>
                <a:latin typeface="Verdana" pitchFamily="34" charset="0"/>
              </a:rPr>
              <a:t>More complex strategies</a:t>
            </a:r>
            <a:endParaRPr lang="en-US" altLang="en-US" sz="1000" b="1" dirty="0">
              <a:solidFill>
                <a:srgbClr val="FF0000"/>
              </a:solidFill>
              <a:latin typeface="Verdana" pitchFamily="34" charset="0"/>
            </a:endParaRPr>
          </a:p>
        </p:txBody>
      </p:sp>
      <p:sp>
        <p:nvSpPr>
          <p:cNvPr id="66" name="TextBox 65"/>
          <p:cNvSpPr txBox="1"/>
          <p:nvPr/>
        </p:nvSpPr>
        <p:spPr>
          <a:xfrm>
            <a:off x="655638" y="1824567"/>
            <a:ext cx="1598612" cy="276965"/>
          </a:xfrm>
          <a:prstGeom prst="rect">
            <a:avLst/>
          </a:prstGeom>
          <a:noFill/>
        </p:spPr>
        <p:txBody>
          <a:bodyPr lIns="91404" tIns="45703" rIns="91404" bIns="45703">
            <a:spAutoFit/>
          </a:bodyPr>
          <a:lstStyle/>
          <a:p>
            <a:pPr defTabSz="685509">
              <a:defRPr/>
            </a:pPr>
            <a:r>
              <a:rPr lang="en-GB" sz="1200" b="1" dirty="0">
                <a:solidFill>
                  <a:srgbClr val="FF0000"/>
                </a:solidFill>
                <a:cs typeface="Arial" charset="0"/>
              </a:rPr>
              <a:t>Initial </a:t>
            </a:r>
            <a:r>
              <a:rPr lang="en-GB" sz="1200" b="1" dirty="0" err="1">
                <a:solidFill>
                  <a:srgbClr val="FF0000"/>
                </a:solidFill>
                <a:cs typeface="Arial" charset="0"/>
              </a:rPr>
              <a:t>monotherapy</a:t>
            </a:r>
            <a:endParaRPr lang="en-US" sz="1200" b="1" dirty="0">
              <a:solidFill>
                <a:srgbClr val="FF0000"/>
              </a:solidFill>
              <a:cs typeface="Arial" charset="0"/>
            </a:endParaRPr>
          </a:p>
        </p:txBody>
      </p:sp>
      <p:cxnSp>
        <p:nvCxnSpPr>
          <p:cNvPr id="19502" name="Straight Arrow Connector 59400"/>
          <p:cNvCxnSpPr>
            <a:cxnSpLocks noChangeShapeType="1"/>
          </p:cNvCxnSpPr>
          <p:nvPr/>
        </p:nvCxnSpPr>
        <p:spPr bwMode="auto">
          <a:xfrm>
            <a:off x="771525" y="2315634"/>
            <a:ext cx="0" cy="759884"/>
          </a:xfrm>
          <a:prstGeom prst="straightConnector1">
            <a:avLst/>
          </a:prstGeom>
          <a:noFill/>
          <a:ln w="19050" algn="ctr">
            <a:solidFill>
              <a:srgbClr val="001965"/>
            </a:solidFill>
            <a:round/>
            <a:headEnd/>
            <a:tailEnd type="arrow" w="med" len="med"/>
          </a:ln>
        </p:spPr>
      </p:cxnSp>
      <p:cxnSp>
        <p:nvCxnSpPr>
          <p:cNvPr id="19503" name="Straight Arrow Connector 68"/>
          <p:cNvCxnSpPr>
            <a:cxnSpLocks noChangeShapeType="1"/>
          </p:cNvCxnSpPr>
          <p:nvPr/>
        </p:nvCxnSpPr>
        <p:spPr bwMode="auto">
          <a:xfrm>
            <a:off x="771525" y="3477685"/>
            <a:ext cx="0" cy="755649"/>
          </a:xfrm>
          <a:prstGeom prst="straightConnector1">
            <a:avLst/>
          </a:prstGeom>
          <a:noFill/>
          <a:ln w="19050" algn="ctr">
            <a:solidFill>
              <a:srgbClr val="001965"/>
            </a:solidFill>
            <a:round/>
            <a:headEnd/>
            <a:tailEnd type="arrow" w="med" len="med"/>
          </a:ln>
        </p:spPr>
      </p:cxnSp>
      <p:cxnSp>
        <p:nvCxnSpPr>
          <p:cNvPr id="19504" name="Straight Arrow Connector 69"/>
          <p:cNvCxnSpPr>
            <a:cxnSpLocks noChangeShapeType="1"/>
          </p:cNvCxnSpPr>
          <p:nvPr/>
        </p:nvCxnSpPr>
        <p:spPr bwMode="auto">
          <a:xfrm flipH="1">
            <a:off x="771526" y="4646085"/>
            <a:ext cx="9525" cy="918633"/>
          </a:xfrm>
          <a:prstGeom prst="straightConnector1">
            <a:avLst/>
          </a:prstGeom>
          <a:noFill/>
          <a:ln w="19050" algn="ctr">
            <a:solidFill>
              <a:srgbClr val="001965"/>
            </a:solidFill>
            <a:round/>
            <a:headEnd/>
            <a:tailEnd type="arrow" w="med" len="med"/>
          </a:ln>
        </p:spPr>
      </p:cxnSp>
      <p:grpSp>
        <p:nvGrpSpPr>
          <p:cNvPr id="11" name="Group 59410"/>
          <p:cNvGrpSpPr>
            <a:grpSpLocks/>
          </p:cNvGrpSpPr>
          <p:nvPr/>
        </p:nvGrpSpPr>
        <p:grpSpPr bwMode="auto">
          <a:xfrm>
            <a:off x="542925" y="2082801"/>
            <a:ext cx="198438" cy="3748617"/>
            <a:chOff x="104775" y="2231191"/>
            <a:chExt cx="198438" cy="3749285"/>
          </a:xfrm>
        </p:grpSpPr>
        <p:grpSp>
          <p:nvGrpSpPr>
            <p:cNvPr id="12" name="Group 59407"/>
            <p:cNvGrpSpPr>
              <a:grpSpLocks/>
            </p:cNvGrpSpPr>
            <p:nvPr/>
          </p:nvGrpSpPr>
          <p:grpSpPr bwMode="auto">
            <a:xfrm>
              <a:off x="104775" y="2231191"/>
              <a:ext cx="122238" cy="3749284"/>
              <a:chOff x="104775" y="2231191"/>
              <a:chExt cx="122238" cy="3749284"/>
            </a:xfrm>
          </p:grpSpPr>
          <p:cxnSp>
            <p:nvCxnSpPr>
              <p:cNvPr id="19523" name="Straight Connector 59404"/>
              <p:cNvCxnSpPr>
                <a:cxnSpLocks noChangeShapeType="1"/>
              </p:cNvCxnSpPr>
              <p:nvPr/>
            </p:nvCxnSpPr>
            <p:spPr bwMode="auto">
              <a:xfrm>
                <a:off x="104775" y="2240716"/>
                <a:ext cx="0" cy="3739759"/>
              </a:xfrm>
              <a:prstGeom prst="line">
                <a:avLst/>
              </a:prstGeom>
              <a:noFill/>
              <a:ln w="19050" algn="ctr">
                <a:solidFill>
                  <a:srgbClr val="001965"/>
                </a:solidFill>
                <a:prstDash val="sysDash"/>
                <a:round/>
                <a:headEnd/>
                <a:tailEnd/>
              </a:ln>
            </p:spPr>
          </p:cxnSp>
          <p:cxnSp>
            <p:nvCxnSpPr>
              <p:cNvPr id="19524" name="Straight Connector 59406"/>
              <p:cNvCxnSpPr>
                <a:cxnSpLocks noChangeShapeType="1"/>
              </p:cNvCxnSpPr>
              <p:nvPr/>
            </p:nvCxnSpPr>
            <p:spPr bwMode="auto">
              <a:xfrm flipH="1" flipV="1">
                <a:off x="104775" y="2231191"/>
                <a:ext cx="112713" cy="1"/>
              </a:xfrm>
              <a:prstGeom prst="line">
                <a:avLst/>
              </a:prstGeom>
              <a:noFill/>
              <a:ln w="19050" algn="ctr">
                <a:solidFill>
                  <a:srgbClr val="001965"/>
                </a:solidFill>
                <a:prstDash val="sysDash"/>
                <a:round/>
                <a:headEnd/>
                <a:tailEnd/>
              </a:ln>
            </p:spPr>
          </p:cxnSp>
          <p:cxnSp>
            <p:nvCxnSpPr>
              <p:cNvPr id="19525" name="Straight Connector 76"/>
              <p:cNvCxnSpPr>
                <a:cxnSpLocks noChangeShapeType="1"/>
              </p:cNvCxnSpPr>
              <p:nvPr/>
            </p:nvCxnSpPr>
            <p:spPr bwMode="auto">
              <a:xfrm flipH="1" flipV="1">
                <a:off x="114300" y="3469441"/>
                <a:ext cx="112713" cy="1"/>
              </a:xfrm>
              <a:prstGeom prst="line">
                <a:avLst/>
              </a:prstGeom>
              <a:noFill/>
              <a:ln w="19050" algn="ctr">
                <a:solidFill>
                  <a:srgbClr val="001965"/>
                </a:solidFill>
                <a:prstDash val="sysDash"/>
                <a:round/>
                <a:headEnd/>
                <a:tailEnd/>
              </a:ln>
            </p:spPr>
          </p:cxnSp>
        </p:grpSp>
        <p:cxnSp>
          <p:nvCxnSpPr>
            <p:cNvPr id="19522" name="Straight Arrow Connector 59409"/>
            <p:cNvCxnSpPr>
              <a:cxnSpLocks noChangeShapeType="1"/>
            </p:cNvCxnSpPr>
            <p:nvPr/>
          </p:nvCxnSpPr>
          <p:spPr bwMode="auto">
            <a:xfrm>
              <a:off x="104775" y="5980476"/>
              <a:ext cx="198438" cy="0"/>
            </a:xfrm>
            <a:prstGeom prst="straightConnector1">
              <a:avLst/>
            </a:prstGeom>
            <a:noFill/>
            <a:ln w="19050" algn="ctr">
              <a:solidFill>
                <a:srgbClr val="001965"/>
              </a:solidFill>
              <a:prstDash val="sysDash"/>
              <a:round/>
              <a:headEnd/>
              <a:tailEnd type="arrow" w="med" len="med"/>
            </a:ln>
          </p:spPr>
        </p:cxnSp>
      </p:grpSp>
      <p:sp>
        <p:nvSpPr>
          <p:cNvPr id="19506" name="TextBox 84"/>
          <p:cNvSpPr txBox="1">
            <a:spLocks noChangeArrowheads="1"/>
          </p:cNvSpPr>
          <p:nvPr/>
        </p:nvSpPr>
        <p:spPr bwMode="auto">
          <a:xfrm>
            <a:off x="779463" y="4747684"/>
            <a:ext cx="1474787" cy="461631"/>
          </a:xfrm>
          <a:prstGeom prst="rect">
            <a:avLst/>
          </a:prstGeom>
          <a:noFill/>
          <a:ln w="9525">
            <a:noFill/>
            <a:miter lim="800000"/>
            <a:headEnd/>
            <a:tailEnd/>
          </a:ln>
        </p:spPr>
        <p:txBody>
          <a:bodyPr lIns="91404" tIns="45703" rIns="91404" bIns="45703">
            <a:spAutoFit/>
          </a:bodyPr>
          <a:lstStyle/>
          <a:p>
            <a:r>
              <a:rPr lang="en-GB" altLang="en-US" sz="800">
                <a:solidFill>
                  <a:srgbClr val="001965"/>
                </a:solidFill>
                <a:latin typeface="Verdana" pitchFamily="34" charset="0"/>
              </a:rPr>
              <a:t>Not at target HbA</a:t>
            </a:r>
            <a:r>
              <a:rPr lang="en-GB" altLang="en-US" sz="800" baseline="-25000">
                <a:solidFill>
                  <a:srgbClr val="001965"/>
                </a:solidFill>
                <a:latin typeface="Verdana" pitchFamily="34" charset="0"/>
              </a:rPr>
              <a:t>1c</a:t>
            </a:r>
            <a:r>
              <a:rPr lang="en-GB" altLang="en-US" sz="800">
                <a:solidFill>
                  <a:srgbClr val="001965"/>
                </a:solidFill>
                <a:latin typeface="Verdana" pitchFamily="34" charset="0"/>
              </a:rPr>
              <a:t> after 3-6 months combination therapy with insulin</a:t>
            </a:r>
            <a:endParaRPr lang="en-US" altLang="en-US" sz="800">
              <a:solidFill>
                <a:srgbClr val="001965"/>
              </a:solidFill>
              <a:latin typeface="Verdana" pitchFamily="34" charset="0"/>
            </a:endParaRPr>
          </a:p>
        </p:txBody>
      </p:sp>
      <p:cxnSp>
        <p:nvCxnSpPr>
          <p:cNvPr id="19507" name="Straight Arrow Connector 103"/>
          <p:cNvCxnSpPr>
            <a:cxnSpLocks noChangeShapeType="1"/>
          </p:cNvCxnSpPr>
          <p:nvPr/>
        </p:nvCxnSpPr>
        <p:spPr bwMode="auto">
          <a:xfrm>
            <a:off x="2679700" y="2529418"/>
            <a:ext cx="0" cy="351367"/>
          </a:xfrm>
          <a:prstGeom prst="straightConnector1">
            <a:avLst/>
          </a:prstGeom>
          <a:noFill/>
          <a:ln w="19050" algn="ctr">
            <a:solidFill>
              <a:srgbClr val="001965"/>
            </a:solidFill>
            <a:round/>
            <a:headEnd/>
            <a:tailEnd type="arrow" w="med" len="med"/>
          </a:ln>
        </p:spPr>
      </p:cxnSp>
      <p:cxnSp>
        <p:nvCxnSpPr>
          <p:cNvPr id="19508" name="Straight Arrow Connector 104"/>
          <p:cNvCxnSpPr>
            <a:cxnSpLocks noChangeShapeType="1"/>
          </p:cNvCxnSpPr>
          <p:nvPr/>
        </p:nvCxnSpPr>
        <p:spPr bwMode="auto">
          <a:xfrm>
            <a:off x="3816350" y="2518834"/>
            <a:ext cx="0" cy="351367"/>
          </a:xfrm>
          <a:prstGeom prst="straightConnector1">
            <a:avLst/>
          </a:prstGeom>
          <a:noFill/>
          <a:ln w="19050" algn="ctr">
            <a:solidFill>
              <a:srgbClr val="001965"/>
            </a:solidFill>
            <a:round/>
            <a:headEnd/>
            <a:tailEnd type="arrow" w="med" len="med"/>
          </a:ln>
        </p:spPr>
      </p:cxnSp>
      <p:cxnSp>
        <p:nvCxnSpPr>
          <p:cNvPr id="19509" name="Straight Arrow Connector 105"/>
          <p:cNvCxnSpPr>
            <a:cxnSpLocks noChangeShapeType="1"/>
          </p:cNvCxnSpPr>
          <p:nvPr/>
        </p:nvCxnSpPr>
        <p:spPr bwMode="auto">
          <a:xfrm>
            <a:off x="4989513" y="2514601"/>
            <a:ext cx="0" cy="351367"/>
          </a:xfrm>
          <a:prstGeom prst="straightConnector1">
            <a:avLst/>
          </a:prstGeom>
          <a:noFill/>
          <a:ln w="19050" algn="ctr">
            <a:solidFill>
              <a:srgbClr val="001965"/>
            </a:solidFill>
            <a:round/>
            <a:headEnd/>
            <a:tailEnd type="arrow" w="med" len="med"/>
          </a:ln>
        </p:spPr>
      </p:cxnSp>
      <p:cxnSp>
        <p:nvCxnSpPr>
          <p:cNvPr id="19510" name="Straight Arrow Connector 106"/>
          <p:cNvCxnSpPr>
            <a:cxnSpLocks noChangeShapeType="1"/>
          </p:cNvCxnSpPr>
          <p:nvPr/>
        </p:nvCxnSpPr>
        <p:spPr bwMode="auto">
          <a:xfrm>
            <a:off x="7221538" y="2491318"/>
            <a:ext cx="0" cy="361949"/>
          </a:xfrm>
          <a:prstGeom prst="straightConnector1">
            <a:avLst/>
          </a:prstGeom>
          <a:noFill/>
          <a:ln w="19050" algn="ctr">
            <a:solidFill>
              <a:srgbClr val="001965"/>
            </a:solidFill>
            <a:round/>
            <a:headEnd/>
            <a:tailEnd type="arrow" w="med" len="med"/>
          </a:ln>
        </p:spPr>
      </p:cxnSp>
      <p:cxnSp>
        <p:nvCxnSpPr>
          <p:cNvPr id="19511" name="Straight Arrow Connector 107"/>
          <p:cNvCxnSpPr>
            <a:cxnSpLocks noChangeShapeType="1"/>
          </p:cNvCxnSpPr>
          <p:nvPr/>
        </p:nvCxnSpPr>
        <p:spPr bwMode="auto">
          <a:xfrm>
            <a:off x="8334375" y="2493434"/>
            <a:ext cx="0" cy="351367"/>
          </a:xfrm>
          <a:prstGeom prst="straightConnector1">
            <a:avLst/>
          </a:prstGeom>
          <a:noFill/>
          <a:ln w="19050" algn="ctr">
            <a:solidFill>
              <a:srgbClr val="001965"/>
            </a:solidFill>
            <a:round/>
            <a:headEnd/>
            <a:tailEnd type="arrow" w="med" len="med"/>
          </a:ln>
        </p:spPr>
      </p:cxnSp>
      <p:sp>
        <p:nvSpPr>
          <p:cNvPr id="19512" name="TextBox 110"/>
          <p:cNvSpPr txBox="1">
            <a:spLocks noChangeArrowheads="1"/>
          </p:cNvSpPr>
          <p:nvPr/>
        </p:nvSpPr>
        <p:spPr bwMode="auto">
          <a:xfrm>
            <a:off x="779463" y="3577167"/>
            <a:ext cx="1257300" cy="338520"/>
          </a:xfrm>
          <a:prstGeom prst="rect">
            <a:avLst/>
          </a:prstGeom>
          <a:noFill/>
          <a:ln w="9525">
            <a:noFill/>
            <a:miter lim="800000"/>
            <a:headEnd/>
            <a:tailEnd/>
          </a:ln>
        </p:spPr>
        <p:txBody>
          <a:bodyPr lIns="91404" tIns="45703" rIns="91404" bIns="45703">
            <a:spAutoFit/>
          </a:bodyPr>
          <a:lstStyle/>
          <a:p>
            <a:r>
              <a:rPr lang="en-GB" altLang="en-US" sz="800">
                <a:solidFill>
                  <a:srgbClr val="001965"/>
                </a:solidFill>
                <a:latin typeface="Verdana" pitchFamily="34" charset="0"/>
              </a:rPr>
              <a:t>Not at target HbA</a:t>
            </a:r>
            <a:r>
              <a:rPr lang="en-GB" altLang="en-US" sz="800" baseline="-25000">
                <a:solidFill>
                  <a:srgbClr val="001965"/>
                </a:solidFill>
                <a:latin typeface="Verdana" pitchFamily="34" charset="0"/>
              </a:rPr>
              <a:t>1c</a:t>
            </a:r>
            <a:r>
              <a:rPr lang="en-GB" altLang="en-US" sz="800">
                <a:solidFill>
                  <a:srgbClr val="001965"/>
                </a:solidFill>
                <a:latin typeface="Verdana" pitchFamily="34" charset="0"/>
              </a:rPr>
              <a:t> after ~3 months </a:t>
            </a:r>
            <a:endParaRPr lang="en-US" altLang="en-US" sz="800">
              <a:solidFill>
                <a:srgbClr val="001965"/>
              </a:solidFill>
              <a:latin typeface="Verdana" pitchFamily="34" charset="0"/>
            </a:endParaRPr>
          </a:p>
        </p:txBody>
      </p:sp>
      <p:grpSp>
        <p:nvGrpSpPr>
          <p:cNvPr id="15" name="Group 95"/>
          <p:cNvGrpSpPr>
            <a:grpSpLocks/>
          </p:cNvGrpSpPr>
          <p:nvPr/>
        </p:nvGrpSpPr>
        <p:grpSpPr bwMode="auto">
          <a:xfrm>
            <a:off x="7796883" y="2840348"/>
            <a:ext cx="1094225" cy="726456"/>
            <a:chOff x="4386734" y="1034712"/>
            <a:chExt cx="1208349" cy="1194719"/>
          </a:xfrm>
          <a:scene3d>
            <a:camera prst="orthographicFront">
              <a:rot lat="0" lon="0" rev="0"/>
            </a:camera>
            <a:lightRig rig="balanced" dir="t">
              <a:rot lat="0" lon="0" rev="8700000"/>
            </a:lightRig>
          </a:scene3d>
        </p:grpSpPr>
        <p:sp>
          <p:nvSpPr>
            <p:cNvPr id="97" name="Rounded Rectangle 96"/>
            <p:cNvSpPr/>
            <p:nvPr/>
          </p:nvSpPr>
          <p:spPr>
            <a:xfrm>
              <a:off x="4386734" y="1034712"/>
              <a:ext cx="1208349" cy="1194719"/>
            </a:xfrm>
            <a:prstGeom prst="roundRect">
              <a:avLst/>
            </a:prstGeom>
            <a:solidFill>
              <a:srgbClr val="880038"/>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98" name="Rounded Rectangle 16"/>
            <p:cNvSpPr/>
            <p:nvPr/>
          </p:nvSpPr>
          <p:spPr>
            <a:xfrm>
              <a:off x="4445485" y="1093047"/>
              <a:ext cx="1090848" cy="1078047"/>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037">
                <a:lnSpc>
                  <a:spcPct val="90000"/>
                </a:lnSpc>
                <a:spcAft>
                  <a:spcPct val="35000"/>
                </a:spcAft>
                <a:defRPr/>
              </a:pPr>
              <a:r>
                <a:rPr lang="en-GB" sz="2000" b="1" dirty="0">
                  <a:solidFill>
                    <a:srgbClr val="FFFFFF"/>
                  </a:solidFill>
                </a:rPr>
                <a:t>Insulin</a:t>
              </a:r>
            </a:p>
          </p:txBody>
        </p:sp>
      </p:grpSp>
      <p:sp>
        <p:nvSpPr>
          <p:cNvPr id="68" name="Rounded Rectangle 8"/>
          <p:cNvSpPr/>
          <p:nvPr/>
        </p:nvSpPr>
        <p:spPr bwMode="auto">
          <a:xfrm>
            <a:off x="5733358" y="2853795"/>
            <a:ext cx="798248" cy="7493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037">
              <a:lnSpc>
                <a:spcPct val="90000"/>
              </a:lnSpc>
              <a:spcAft>
                <a:spcPct val="35000"/>
              </a:spcAft>
              <a:defRPr/>
            </a:pPr>
            <a:r>
              <a:rPr lang="en-GB" sz="1400" dirty="0">
                <a:solidFill>
                  <a:srgbClr val="FFFFFF"/>
                </a:solidFill>
              </a:rPr>
              <a:t>SGLT-2i   </a:t>
            </a:r>
          </a:p>
        </p:txBody>
      </p:sp>
      <p:grpSp>
        <p:nvGrpSpPr>
          <p:cNvPr id="16" name="Group 47"/>
          <p:cNvGrpSpPr>
            <a:grpSpLocks/>
          </p:cNvGrpSpPr>
          <p:nvPr/>
        </p:nvGrpSpPr>
        <p:grpSpPr bwMode="auto">
          <a:xfrm>
            <a:off x="5675726" y="3996300"/>
            <a:ext cx="998697" cy="1109101"/>
            <a:chOff x="3226719" y="2484792"/>
            <a:chExt cx="1208349" cy="604174"/>
          </a:xfrm>
          <a:scene3d>
            <a:camera prst="orthographicFront">
              <a:rot lat="0" lon="0" rev="0"/>
            </a:camera>
            <a:lightRig rig="balanced" dir="t">
              <a:rot lat="0" lon="0" rev="8700000"/>
            </a:lightRig>
          </a:scene3d>
        </p:grpSpPr>
        <p:sp>
          <p:nvSpPr>
            <p:cNvPr id="72" name="Rounded Rectangle 71"/>
            <p:cNvSpPr/>
            <p:nvPr/>
          </p:nvSpPr>
          <p:spPr>
            <a:xfrm>
              <a:off x="3226719" y="2484792"/>
              <a:ext cx="1208349" cy="604174"/>
            </a:xfrm>
            <a:prstGeom prst="roundRect">
              <a:avLst/>
            </a:prstGeom>
            <a:solidFill>
              <a:srgbClr val="001965"/>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73" name="Rounded Rectangle 14"/>
            <p:cNvSpPr/>
            <p:nvPr/>
          </p:nvSpPr>
          <p:spPr>
            <a:xfrm>
              <a:off x="3256888" y="2513818"/>
              <a:ext cx="1148012" cy="546122"/>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037">
                <a:lnSpc>
                  <a:spcPct val="90000"/>
                </a:lnSpc>
                <a:spcAft>
                  <a:spcPct val="35000"/>
                </a:spcAft>
                <a:defRPr/>
              </a:pPr>
              <a:r>
                <a:rPr lang="en-GB" sz="1000" dirty="0">
                  <a:solidFill>
                    <a:srgbClr val="FFFFFF"/>
                  </a:solidFill>
                </a:rPr>
                <a:t>SU</a:t>
              </a:r>
              <a:br>
                <a:rPr lang="en-GB" sz="1000" dirty="0">
                  <a:solidFill>
                    <a:srgbClr val="FFFFFF"/>
                  </a:solidFill>
                </a:rPr>
              </a:br>
              <a:r>
                <a:rPr lang="en-GB" sz="1000" dirty="0">
                  <a:solidFill>
                    <a:srgbClr val="FFFFFF"/>
                  </a:solidFill>
                </a:rPr>
                <a:t>TZD</a:t>
              </a:r>
              <a:r>
                <a:rPr lang="en-GB" sz="1000" b="1" dirty="0">
                  <a:solidFill>
                    <a:srgbClr val="FFFFFF"/>
                  </a:solidFill>
                </a:rPr>
                <a:t> </a:t>
              </a:r>
            </a:p>
            <a:p>
              <a:pPr algn="ctr" defTabSz="622037">
                <a:lnSpc>
                  <a:spcPct val="90000"/>
                </a:lnSpc>
                <a:spcAft>
                  <a:spcPct val="35000"/>
                </a:spcAft>
                <a:defRPr/>
              </a:pPr>
              <a:r>
                <a:rPr lang="en-GB" sz="1000" dirty="0">
                  <a:solidFill>
                    <a:schemeClr val="bg1"/>
                  </a:solidFill>
                </a:rPr>
                <a:t>GLP-1RA</a:t>
              </a:r>
              <a:br>
                <a:rPr lang="en-GB" sz="1000" dirty="0">
                  <a:solidFill>
                    <a:schemeClr val="bg1"/>
                  </a:solidFill>
                </a:rPr>
              </a:br>
              <a:r>
                <a:rPr lang="en-GB" sz="1000" b="1" dirty="0">
                  <a:solidFill>
                    <a:srgbClr val="FFFF00"/>
                  </a:solidFill>
                </a:rPr>
                <a:t>Insulin</a:t>
              </a:r>
            </a:p>
          </p:txBody>
        </p:sp>
      </p:grpSp>
      <p:cxnSp>
        <p:nvCxnSpPr>
          <p:cNvPr id="19518" name="Straight Arrow Connector 106"/>
          <p:cNvCxnSpPr>
            <a:cxnSpLocks noChangeShapeType="1"/>
          </p:cNvCxnSpPr>
          <p:nvPr/>
        </p:nvCxnSpPr>
        <p:spPr bwMode="auto">
          <a:xfrm>
            <a:off x="6132513" y="2529418"/>
            <a:ext cx="0" cy="361949"/>
          </a:xfrm>
          <a:prstGeom prst="straightConnector1">
            <a:avLst/>
          </a:prstGeom>
          <a:noFill/>
          <a:ln w="19050" algn="ctr">
            <a:solidFill>
              <a:srgbClr val="001965"/>
            </a:solidFill>
            <a:round/>
            <a:headEnd/>
            <a:tailEnd type="arrow" w="med" len="med"/>
          </a:ln>
        </p:spPr>
      </p:cxnSp>
      <p:cxnSp>
        <p:nvCxnSpPr>
          <p:cNvPr id="19519" name="Straight Arrow Connector 106"/>
          <p:cNvCxnSpPr>
            <a:cxnSpLocks noChangeShapeType="1"/>
          </p:cNvCxnSpPr>
          <p:nvPr/>
        </p:nvCxnSpPr>
        <p:spPr bwMode="auto">
          <a:xfrm>
            <a:off x="6151563" y="3634318"/>
            <a:ext cx="0" cy="361949"/>
          </a:xfrm>
          <a:prstGeom prst="straightConnector1">
            <a:avLst/>
          </a:prstGeom>
          <a:noFill/>
          <a:ln w="19050" algn="ctr">
            <a:solidFill>
              <a:srgbClr val="001965"/>
            </a:solidFill>
            <a:round/>
            <a:headEnd/>
            <a:tailEnd type="arrow" w="med" len="med"/>
          </a:ln>
        </p:spPr>
      </p:cxn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pPr>
              <a:defRPr/>
            </a:pPr>
            <a:r>
              <a:rPr lang="en-GB" altLang="en-US" sz="2800" b="1" dirty="0" smtClean="0">
                <a:solidFill>
                  <a:srgbClr val="C00000"/>
                </a:solidFill>
              </a:rPr>
              <a:t>T2DM Treatment</a:t>
            </a:r>
            <a:r>
              <a:rPr lang="en-GB" altLang="en-US" sz="2800" dirty="0" smtClean="0">
                <a:solidFill>
                  <a:srgbClr val="C00000"/>
                </a:solidFill>
              </a:rPr>
              <a:t>: ADA/EASD position statement 2017</a:t>
            </a:r>
          </a:p>
        </p:txBody>
      </p:sp>
      <p:graphicFrame>
        <p:nvGraphicFramePr>
          <p:cNvPr id="7" name="Diagram 6"/>
          <p:cNvGraphicFramePr/>
          <p:nvPr/>
        </p:nvGraphicFramePr>
        <p:xfrm>
          <a:off x="1371600" y="2209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3048000" y="1447800"/>
            <a:ext cx="2930610" cy="584775"/>
          </a:xfrm>
          <a:prstGeom prst="rect">
            <a:avLst/>
          </a:prstGeom>
          <a:noFill/>
          <a:ln>
            <a:solidFill>
              <a:srgbClr val="FF0000"/>
            </a:solidFill>
          </a:ln>
        </p:spPr>
        <p:txBody>
          <a:bodyPr wrap="none" rtlCol="0">
            <a:spAutoFit/>
          </a:bodyPr>
          <a:lstStyle/>
          <a:p>
            <a:r>
              <a:rPr lang="en-US" sz="3200" b="1" dirty="0" smtClean="0">
                <a:latin typeface="Times New Roman" pitchFamily="18" charset="0"/>
                <a:cs typeface="Times New Roman" pitchFamily="18" charset="0"/>
              </a:rPr>
              <a:t>Initial  therapy </a:t>
            </a:r>
            <a:endParaRPr lang="en-US" sz="3200" b="1" dirty="0">
              <a:latin typeface="Times New Roman" pitchFamily="18" charset="0"/>
              <a:cs typeface="Times New Roman" pitchFamily="18" charset="0"/>
            </a:endParaRPr>
          </a:p>
        </p:txBody>
      </p:sp>
      <p:cxnSp>
        <p:nvCxnSpPr>
          <p:cNvPr id="11" name="Straight Arrow Connector 10"/>
          <p:cNvCxnSpPr/>
          <p:nvPr/>
        </p:nvCxnSpPr>
        <p:spPr>
          <a:xfrm rot="5400000">
            <a:off x="2933700" y="2400300"/>
            <a:ext cx="6858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rot="5400000">
            <a:off x="5296694" y="2399506"/>
            <a:ext cx="6858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304800"/>
            <a:ext cx="8153400" cy="990600"/>
          </a:xfrm>
        </p:spPr>
        <p:txBody>
          <a:bodyPr>
            <a:normAutofit/>
          </a:bodyPr>
          <a:lstStyle/>
          <a:p>
            <a:pPr algn="ctr"/>
            <a:r>
              <a:rPr lang="it-IT" sz="3400" b="1" dirty="0" smtClean="0">
                <a:solidFill>
                  <a:srgbClr val="002060"/>
                </a:solidFill>
                <a:effectLst>
                  <a:outerShdw blurRad="38100" dist="38100" dir="2700000" algn="tl">
                    <a:srgbClr val="000000">
                      <a:alpha val="43137"/>
                    </a:srgbClr>
                  </a:outerShdw>
                </a:effectLst>
              </a:rPr>
              <a:t>     </a:t>
            </a:r>
            <a:r>
              <a:rPr lang="it-IT" sz="3400" b="1" dirty="0" smtClean="0">
                <a:solidFill>
                  <a:srgbClr val="002060"/>
                </a:solidFill>
              </a:rPr>
              <a:t>A </a:t>
            </a:r>
            <a:r>
              <a:rPr lang="it-IT" sz="3400" b="1" dirty="0">
                <a:solidFill>
                  <a:srgbClr val="002060"/>
                </a:solidFill>
              </a:rPr>
              <a:t>logical stepwise approach</a:t>
            </a:r>
            <a:endParaRPr lang="en-US" sz="3400" b="1" dirty="0">
              <a:solidFill>
                <a:srgbClr val="002060"/>
              </a:solidFill>
            </a:endParaRPr>
          </a:p>
        </p:txBody>
      </p:sp>
      <p:sp>
        <p:nvSpPr>
          <p:cNvPr id="50" name="Rectangle 2"/>
          <p:cNvSpPr>
            <a:spLocks noChangeArrowheads="1"/>
          </p:cNvSpPr>
          <p:nvPr/>
        </p:nvSpPr>
        <p:spPr bwMode="auto">
          <a:xfrm>
            <a:off x="7085013" y="1811338"/>
            <a:ext cx="1285875" cy="1863725"/>
          </a:xfrm>
          <a:prstGeom prst="rect">
            <a:avLst/>
          </a:prstGeom>
          <a:gradFill rotWithShape="1">
            <a:gsLst>
              <a:gs pos="0">
                <a:srgbClr val="FFFFFF"/>
              </a:gs>
              <a:gs pos="100000">
                <a:srgbClr val="223778"/>
              </a:gs>
            </a:gsLst>
            <a:lin ang="5400000" scaled="1"/>
          </a:gradFill>
          <a:ln w="28575" cap="rnd" algn="ctr">
            <a:noFill/>
            <a:miter lim="800000"/>
            <a:headEnd/>
            <a:tailEnd type="none" w="med"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1" name="Freeform 3"/>
          <p:cNvSpPr>
            <a:spLocks/>
          </p:cNvSpPr>
          <p:nvPr/>
        </p:nvSpPr>
        <p:spPr bwMode="auto">
          <a:xfrm>
            <a:off x="7085013" y="1801813"/>
            <a:ext cx="1270000" cy="1884362"/>
          </a:xfrm>
          <a:custGeom>
            <a:avLst/>
            <a:gdLst/>
            <a:ahLst/>
            <a:cxnLst>
              <a:cxn ang="0">
                <a:pos x="0" y="1053"/>
              </a:cxn>
              <a:cxn ang="0">
                <a:pos x="0" y="0"/>
              </a:cxn>
              <a:cxn ang="0">
                <a:pos x="911" y="0"/>
              </a:cxn>
              <a:cxn ang="0">
                <a:pos x="911" y="1053"/>
              </a:cxn>
            </a:cxnLst>
            <a:rect l="0" t="0" r="r" b="b"/>
            <a:pathLst>
              <a:path w="911" h="1053">
                <a:moveTo>
                  <a:pt x="0" y="1053"/>
                </a:moveTo>
                <a:lnTo>
                  <a:pt x="0" y="0"/>
                </a:lnTo>
                <a:lnTo>
                  <a:pt x="911" y="0"/>
                </a:lnTo>
                <a:lnTo>
                  <a:pt x="911" y="1053"/>
                </a:lnTo>
              </a:path>
            </a:pathLst>
          </a:custGeom>
          <a:noFill/>
          <a:ln w="28575" cap="rnd" cmpd="sng">
            <a:solidFill>
              <a:srgbClr val="FFFFFF"/>
            </a:solidFill>
            <a:prstDash val="solid"/>
            <a:round/>
            <a:headEnd type="none" w="med" len="med"/>
            <a:tailEnd type="none"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2" name="Rectangle 4"/>
          <p:cNvSpPr>
            <a:spLocks noChangeArrowheads="1"/>
          </p:cNvSpPr>
          <p:nvPr/>
        </p:nvSpPr>
        <p:spPr bwMode="auto">
          <a:xfrm>
            <a:off x="5732463" y="2065338"/>
            <a:ext cx="1222375" cy="2168525"/>
          </a:xfrm>
          <a:prstGeom prst="rect">
            <a:avLst/>
          </a:prstGeom>
          <a:gradFill rotWithShape="1">
            <a:gsLst>
              <a:gs pos="0">
                <a:srgbClr val="FFFFFF"/>
              </a:gs>
              <a:gs pos="100000">
                <a:srgbClr val="273D7C"/>
              </a:gs>
            </a:gsLst>
            <a:lin ang="5400000" scaled="1"/>
          </a:gradFill>
          <a:ln w="28575" cap="rnd" algn="ctr">
            <a:noFill/>
            <a:miter lim="800000"/>
            <a:headEnd/>
            <a:tailEnd type="none" w="med"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3" name="Freeform 5"/>
          <p:cNvSpPr>
            <a:spLocks/>
          </p:cNvSpPr>
          <p:nvPr/>
        </p:nvSpPr>
        <p:spPr bwMode="auto">
          <a:xfrm>
            <a:off x="5732463" y="2052638"/>
            <a:ext cx="1208087" cy="2193925"/>
          </a:xfrm>
          <a:custGeom>
            <a:avLst/>
            <a:gdLst/>
            <a:ahLst/>
            <a:cxnLst>
              <a:cxn ang="0">
                <a:pos x="0" y="1053"/>
              </a:cxn>
              <a:cxn ang="0">
                <a:pos x="0" y="0"/>
              </a:cxn>
              <a:cxn ang="0">
                <a:pos x="911" y="0"/>
              </a:cxn>
              <a:cxn ang="0">
                <a:pos x="911" y="1053"/>
              </a:cxn>
            </a:cxnLst>
            <a:rect l="0" t="0" r="r" b="b"/>
            <a:pathLst>
              <a:path w="911" h="1053">
                <a:moveTo>
                  <a:pt x="0" y="1053"/>
                </a:moveTo>
                <a:lnTo>
                  <a:pt x="0" y="0"/>
                </a:lnTo>
                <a:lnTo>
                  <a:pt x="911" y="0"/>
                </a:lnTo>
                <a:lnTo>
                  <a:pt x="911" y="1053"/>
                </a:lnTo>
              </a:path>
            </a:pathLst>
          </a:custGeom>
          <a:noFill/>
          <a:ln w="28575" cap="rnd" cmpd="sng">
            <a:solidFill>
              <a:srgbClr val="FFFFFF"/>
            </a:solidFill>
            <a:prstDash val="solid"/>
            <a:round/>
            <a:headEnd type="none" w="med" len="med"/>
            <a:tailEnd type="none"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4" name="Rectangle 6"/>
          <p:cNvSpPr>
            <a:spLocks noChangeArrowheads="1"/>
          </p:cNvSpPr>
          <p:nvPr/>
        </p:nvSpPr>
        <p:spPr bwMode="auto">
          <a:xfrm>
            <a:off x="4360863" y="2595563"/>
            <a:ext cx="1222375" cy="1909762"/>
          </a:xfrm>
          <a:prstGeom prst="rect">
            <a:avLst/>
          </a:prstGeom>
          <a:gradFill rotWithShape="1">
            <a:gsLst>
              <a:gs pos="0">
                <a:srgbClr val="FFFFFF"/>
              </a:gs>
              <a:gs pos="100000">
                <a:srgbClr val="2A417F"/>
              </a:gs>
            </a:gsLst>
            <a:lin ang="5400000" scaled="1"/>
          </a:gradFill>
          <a:ln w="28575" cap="rnd" algn="ctr">
            <a:noFill/>
            <a:miter lim="800000"/>
            <a:headEnd/>
            <a:tailEnd type="none" w="med"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5" name="Freeform 7"/>
          <p:cNvSpPr>
            <a:spLocks/>
          </p:cNvSpPr>
          <p:nvPr/>
        </p:nvSpPr>
        <p:spPr bwMode="auto">
          <a:xfrm>
            <a:off x="4360863" y="2584450"/>
            <a:ext cx="1208087" cy="1931988"/>
          </a:xfrm>
          <a:custGeom>
            <a:avLst/>
            <a:gdLst/>
            <a:ahLst/>
            <a:cxnLst>
              <a:cxn ang="0">
                <a:pos x="0" y="1053"/>
              </a:cxn>
              <a:cxn ang="0">
                <a:pos x="0" y="0"/>
              </a:cxn>
              <a:cxn ang="0">
                <a:pos x="911" y="0"/>
              </a:cxn>
              <a:cxn ang="0">
                <a:pos x="911" y="1053"/>
              </a:cxn>
            </a:cxnLst>
            <a:rect l="0" t="0" r="r" b="b"/>
            <a:pathLst>
              <a:path w="911" h="1053">
                <a:moveTo>
                  <a:pt x="0" y="1053"/>
                </a:moveTo>
                <a:lnTo>
                  <a:pt x="0" y="0"/>
                </a:lnTo>
                <a:lnTo>
                  <a:pt x="911" y="0"/>
                </a:lnTo>
                <a:lnTo>
                  <a:pt x="911" y="1053"/>
                </a:lnTo>
              </a:path>
            </a:pathLst>
          </a:custGeom>
          <a:noFill/>
          <a:ln w="28575" cap="rnd" cmpd="sng">
            <a:solidFill>
              <a:srgbClr val="FFFFFF"/>
            </a:solidFill>
            <a:prstDash val="solid"/>
            <a:round/>
            <a:headEnd type="none" w="med" len="med"/>
            <a:tailEnd type="none"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6" name="Rectangle 8"/>
          <p:cNvSpPr>
            <a:spLocks noChangeArrowheads="1"/>
          </p:cNvSpPr>
          <p:nvPr/>
        </p:nvSpPr>
        <p:spPr bwMode="auto">
          <a:xfrm>
            <a:off x="4375150" y="2603500"/>
            <a:ext cx="1179513" cy="803275"/>
          </a:xfrm>
          <a:prstGeom prst="rect">
            <a:avLst/>
          </a:prstGeom>
          <a:gradFill rotWithShape="1">
            <a:gsLst>
              <a:gs pos="0">
                <a:srgbClr val="FFCC00"/>
              </a:gs>
              <a:gs pos="100000">
                <a:srgbClr val="FFCC00">
                  <a:alpha val="0"/>
                </a:srgbClr>
              </a:gs>
            </a:gsLst>
            <a:lin ang="5400000" scaled="1"/>
          </a:gradFill>
          <a:ln w="28575" cap="rnd" algn="ctr">
            <a:noFill/>
            <a:miter lim="800000"/>
            <a:headEnd/>
            <a:tailEnd type="none" w="med"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7" name="Rectangle 9"/>
          <p:cNvSpPr>
            <a:spLocks noChangeArrowheads="1"/>
          </p:cNvSpPr>
          <p:nvPr/>
        </p:nvSpPr>
        <p:spPr bwMode="auto">
          <a:xfrm>
            <a:off x="4305300" y="2590800"/>
            <a:ext cx="1343025" cy="762000"/>
          </a:xfrm>
          <a:prstGeom prst="rect">
            <a:avLst/>
          </a:prstGeom>
          <a:noFill/>
          <a:ln w="28575" cap="rnd" algn="ctr">
            <a:noFill/>
            <a:miter lim="800000"/>
            <a:headEnd/>
            <a:tailEnd type="none" w="med" len="lg"/>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smtClean="0">
                <a:ln>
                  <a:noFill/>
                </a:ln>
                <a:solidFill>
                  <a:srgbClr val="000000"/>
                </a:solidFill>
                <a:effectLst/>
                <a:uLnTx/>
                <a:uFillTx/>
                <a:ea typeface="Arial Unicode MS" pitchFamily="34" charset="-128"/>
                <a:cs typeface="Arial Unicode MS" pitchFamily="34" charset="-128"/>
              </a:rPr>
              <a:t>Basal plus</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rPr>
              <a:t>Basal +</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rPr>
              <a:t>1 prandial</a:t>
            </a:r>
            <a:endParaRPr kumimoji="0" lang="fr-FR" sz="1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endParaRPr>
          </a:p>
        </p:txBody>
      </p:sp>
      <p:sp>
        <p:nvSpPr>
          <p:cNvPr id="58" name="Rectangle 10"/>
          <p:cNvSpPr>
            <a:spLocks noChangeArrowheads="1"/>
          </p:cNvSpPr>
          <p:nvPr/>
        </p:nvSpPr>
        <p:spPr bwMode="auto">
          <a:xfrm>
            <a:off x="2727325" y="3070225"/>
            <a:ext cx="1436688" cy="1652588"/>
          </a:xfrm>
          <a:prstGeom prst="rect">
            <a:avLst/>
          </a:prstGeom>
          <a:gradFill rotWithShape="1">
            <a:gsLst>
              <a:gs pos="0">
                <a:srgbClr val="FFFFFF"/>
              </a:gs>
              <a:gs pos="100000">
                <a:srgbClr val="2D4683"/>
              </a:gs>
            </a:gsLst>
            <a:lin ang="5400000" scaled="1"/>
          </a:gradFill>
          <a:ln w="28575" cap="rnd" algn="ctr">
            <a:noFill/>
            <a:miter lim="800000"/>
            <a:headEnd/>
            <a:tailEnd type="none" w="med"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9" name="Text Box 67"/>
          <p:cNvSpPr txBox="1">
            <a:spLocks noChangeArrowheads="1"/>
          </p:cNvSpPr>
          <p:nvPr/>
        </p:nvSpPr>
        <p:spPr bwMode="auto">
          <a:xfrm>
            <a:off x="4349750" y="6329970"/>
            <a:ext cx="5181599" cy="236219"/>
          </a:xfrm>
          <a:prstGeom prst="rect">
            <a:avLst/>
          </a:prstGeom>
          <a:noFill/>
          <a:ln w="9525" algn="ctr">
            <a:noFill/>
            <a:miter lim="800000"/>
            <a:headEnd/>
            <a:tailEnd/>
          </a:ln>
          <a:effectLst/>
        </p:spPr>
        <p:txBody>
          <a:bodyPr wrap="square" anchor="b">
            <a:spAutoFit/>
          </a:bodyPr>
          <a:lstStyle/>
          <a:p>
            <a:pPr algn="l">
              <a:lnSpc>
                <a:spcPct val="85000"/>
              </a:lnSpc>
              <a:buClr>
                <a:srgbClr val="FFCC00"/>
              </a:buClr>
              <a:buSzPct val="70000"/>
              <a:buFont typeface="Wingdings" pitchFamily="2" charset="2"/>
              <a:buNone/>
            </a:pPr>
            <a:r>
              <a:rPr lang="it-IT" sz="1100" dirty="0">
                <a:solidFill>
                  <a:srgbClr val="000000"/>
                </a:solidFill>
                <a:ea typeface="Arial Unicode MS" pitchFamily="34" charset="-128"/>
                <a:cs typeface="Arial Unicode MS" pitchFamily="34" charset="-128"/>
              </a:rPr>
              <a:t>Adapted from Raccah </a:t>
            </a:r>
            <a:r>
              <a:rPr lang="it-IT" sz="1100" i="1" dirty="0">
                <a:solidFill>
                  <a:srgbClr val="000000"/>
                </a:solidFill>
                <a:ea typeface="Arial Unicode MS" pitchFamily="34" charset="-128"/>
                <a:cs typeface="Arial Unicode MS" pitchFamily="34" charset="-128"/>
              </a:rPr>
              <a:t>et al. Diabetes Metab Res Rev</a:t>
            </a:r>
            <a:r>
              <a:rPr lang="it-IT" sz="1100" dirty="0">
                <a:solidFill>
                  <a:srgbClr val="000000"/>
                </a:solidFill>
                <a:ea typeface="Arial Unicode MS" pitchFamily="34" charset="-128"/>
                <a:cs typeface="Arial Unicode MS" pitchFamily="34" charset="-128"/>
              </a:rPr>
              <a:t> 2007;23:257.</a:t>
            </a:r>
          </a:p>
        </p:txBody>
      </p:sp>
      <p:sp>
        <p:nvSpPr>
          <p:cNvPr id="60" name="Freeform 13"/>
          <p:cNvSpPr>
            <a:spLocks/>
          </p:cNvSpPr>
          <p:nvPr/>
        </p:nvSpPr>
        <p:spPr bwMode="auto">
          <a:xfrm>
            <a:off x="2717800" y="3060700"/>
            <a:ext cx="1428750" cy="1662113"/>
          </a:xfrm>
          <a:custGeom>
            <a:avLst/>
            <a:gdLst/>
            <a:ahLst/>
            <a:cxnLst>
              <a:cxn ang="0">
                <a:pos x="0" y="1047"/>
              </a:cxn>
              <a:cxn ang="0">
                <a:pos x="0" y="0"/>
              </a:cxn>
              <a:cxn ang="0">
                <a:pos x="900" y="0"/>
              </a:cxn>
              <a:cxn ang="0">
                <a:pos x="900" y="1047"/>
              </a:cxn>
            </a:cxnLst>
            <a:rect l="0" t="0" r="r" b="b"/>
            <a:pathLst>
              <a:path w="900" h="1047">
                <a:moveTo>
                  <a:pt x="0" y="1047"/>
                </a:moveTo>
                <a:lnTo>
                  <a:pt x="0" y="0"/>
                </a:lnTo>
                <a:lnTo>
                  <a:pt x="900" y="0"/>
                </a:lnTo>
                <a:lnTo>
                  <a:pt x="900" y="1047"/>
                </a:lnTo>
              </a:path>
            </a:pathLst>
          </a:custGeom>
          <a:noFill/>
          <a:ln w="28575" cap="rnd" cmpd="sng">
            <a:noFill/>
            <a:prstDash val="solid"/>
            <a:round/>
            <a:headEnd type="none" w="med" len="med"/>
            <a:tailEnd type="none"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1" name="Freeform 14"/>
          <p:cNvSpPr>
            <a:spLocks/>
          </p:cNvSpPr>
          <p:nvPr/>
        </p:nvSpPr>
        <p:spPr bwMode="auto">
          <a:xfrm>
            <a:off x="2727325" y="3060700"/>
            <a:ext cx="1419225" cy="1671638"/>
          </a:xfrm>
          <a:custGeom>
            <a:avLst/>
            <a:gdLst/>
            <a:ahLst/>
            <a:cxnLst>
              <a:cxn ang="0">
                <a:pos x="0" y="1053"/>
              </a:cxn>
              <a:cxn ang="0">
                <a:pos x="0" y="0"/>
              </a:cxn>
              <a:cxn ang="0">
                <a:pos x="911" y="0"/>
              </a:cxn>
              <a:cxn ang="0">
                <a:pos x="911" y="1053"/>
              </a:cxn>
            </a:cxnLst>
            <a:rect l="0" t="0" r="r" b="b"/>
            <a:pathLst>
              <a:path w="911" h="1053">
                <a:moveTo>
                  <a:pt x="0" y="1053"/>
                </a:moveTo>
                <a:lnTo>
                  <a:pt x="0" y="0"/>
                </a:lnTo>
                <a:lnTo>
                  <a:pt x="911" y="0"/>
                </a:lnTo>
                <a:lnTo>
                  <a:pt x="911" y="1053"/>
                </a:lnTo>
              </a:path>
            </a:pathLst>
          </a:custGeom>
          <a:noFill/>
          <a:ln w="28575" cap="rnd" cmpd="sng">
            <a:solidFill>
              <a:srgbClr val="FFFFFF"/>
            </a:solidFill>
            <a:prstDash val="solid"/>
            <a:round/>
            <a:headEnd type="none" w="med" len="med"/>
            <a:tailEnd type="none"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2" name="Rectangle 15"/>
          <p:cNvSpPr>
            <a:spLocks noChangeArrowheads="1"/>
          </p:cNvSpPr>
          <p:nvPr/>
        </p:nvSpPr>
        <p:spPr bwMode="auto">
          <a:xfrm>
            <a:off x="2743200" y="3076575"/>
            <a:ext cx="1387475" cy="801688"/>
          </a:xfrm>
          <a:prstGeom prst="rect">
            <a:avLst/>
          </a:prstGeom>
          <a:gradFill rotWithShape="1">
            <a:gsLst>
              <a:gs pos="0">
                <a:srgbClr val="92D050"/>
              </a:gs>
              <a:gs pos="100000">
                <a:srgbClr val="92D050">
                  <a:alpha val="0"/>
                </a:srgbClr>
              </a:gs>
            </a:gsLst>
            <a:lin ang="5400000" scaled="1"/>
          </a:gradFill>
          <a:ln w="28575" cap="rnd" algn="ctr">
            <a:noFill/>
            <a:miter lim="800000"/>
            <a:headEnd/>
            <a:tailEnd type="none" w="med"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3" name="Rectangle 16"/>
          <p:cNvSpPr>
            <a:spLocks noChangeArrowheads="1"/>
          </p:cNvSpPr>
          <p:nvPr/>
        </p:nvSpPr>
        <p:spPr bwMode="auto">
          <a:xfrm>
            <a:off x="2717800" y="3076575"/>
            <a:ext cx="1438275" cy="762000"/>
          </a:xfrm>
          <a:prstGeom prst="rect">
            <a:avLst/>
          </a:prstGeom>
          <a:noFill/>
          <a:ln w="28575" cap="rnd" algn="ctr">
            <a:noFill/>
            <a:miter lim="800000"/>
            <a:headEnd/>
            <a:tailEnd type="none" w="med" len="lg"/>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smtClean="0">
                <a:ln>
                  <a:noFill/>
                </a:ln>
                <a:solidFill>
                  <a:srgbClr val="000000"/>
                </a:solidFill>
                <a:effectLst/>
                <a:uLnTx/>
                <a:uFillTx/>
                <a:ea typeface="Arial Unicode MS" pitchFamily="34" charset="-128"/>
                <a:cs typeface="Arial Unicode MS" pitchFamily="34" charset="-128"/>
              </a:rPr>
              <a:t>Basal insulin</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rPr>
              <a:t>once daily</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rPr>
              <a:t>(treat-to-target)</a:t>
            </a:r>
            <a:endParaRPr kumimoji="0" lang="fr-FR" sz="1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endParaRPr>
          </a:p>
        </p:txBody>
      </p:sp>
      <p:sp>
        <p:nvSpPr>
          <p:cNvPr id="64" name="Freeform 17"/>
          <p:cNvSpPr>
            <a:spLocks/>
          </p:cNvSpPr>
          <p:nvPr/>
        </p:nvSpPr>
        <p:spPr bwMode="auto">
          <a:xfrm>
            <a:off x="4351338" y="2584450"/>
            <a:ext cx="1428750" cy="1662113"/>
          </a:xfrm>
          <a:custGeom>
            <a:avLst/>
            <a:gdLst/>
            <a:ahLst/>
            <a:cxnLst>
              <a:cxn ang="0">
                <a:pos x="0" y="1047"/>
              </a:cxn>
              <a:cxn ang="0">
                <a:pos x="0" y="0"/>
              </a:cxn>
              <a:cxn ang="0">
                <a:pos x="900" y="0"/>
              </a:cxn>
              <a:cxn ang="0">
                <a:pos x="900" y="1047"/>
              </a:cxn>
            </a:cxnLst>
            <a:rect l="0" t="0" r="r" b="b"/>
            <a:pathLst>
              <a:path w="900" h="1047">
                <a:moveTo>
                  <a:pt x="0" y="1047"/>
                </a:moveTo>
                <a:lnTo>
                  <a:pt x="0" y="0"/>
                </a:lnTo>
                <a:lnTo>
                  <a:pt x="900" y="0"/>
                </a:lnTo>
                <a:lnTo>
                  <a:pt x="900" y="1047"/>
                </a:lnTo>
              </a:path>
            </a:pathLst>
          </a:custGeom>
          <a:noFill/>
          <a:ln w="28575" cap="rnd" cmpd="sng">
            <a:noFill/>
            <a:prstDash val="solid"/>
            <a:round/>
            <a:headEnd type="none" w="med" len="med"/>
            <a:tailEnd type="none"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5" name="Freeform 18"/>
          <p:cNvSpPr>
            <a:spLocks/>
          </p:cNvSpPr>
          <p:nvPr/>
        </p:nvSpPr>
        <p:spPr bwMode="auto">
          <a:xfrm>
            <a:off x="5722938" y="2052638"/>
            <a:ext cx="1428750" cy="1662112"/>
          </a:xfrm>
          <a:custGeom>
            <a:avLst/>
            <a:gdLst/>
            <a:ahLst/>
            <a:cxnLst>
              <a:cxn ang="0">
                <a:pos x="0" y="1047"/>
              </a:cxn>
              <a:cxn ang="0">
                <a:pos x="0" y="0"/>
              </a:cxn>
              <a:cxn ang="0">
                <a:pos x="900" y="0"/>
              </a:cxn>
              <a:cxn ang="0">
                <a:pos x="900" y="1047"/>
              </a:cxn>
            </a:cxnLst>
            <a:rect l="0" t="0" r="r" b="b"/>
            <a:pathLst>
              <a:path w="900" h="1047">
                <a:moveTo>
                  <a:pt x="0" y="1047"/>
                </a:moveTo>
                <a:lnTo>
                  <a:pt x="0" y="0"/>
                </a:lnTo>
                <a:lnTo>
                  <a:pt x="900" y="0"/>
                </a:lnTo>
                <a:lnTo>
                  <a:pt x="900" y="1047"/>
                </a:lnTo>
              </a:path>
            </a:pathLst>
          </a:custGeom>
          <a:noFill/>
          <a:ln w="28575" cap="rnd" cmpd="sng">
            <a:noFill/>
            <a:prstDash val="solid"/>
            <a:round/>
            <a:headEnd type="none" w="med" len="med"/>
            <a:tailEnd type="none"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6" name="Rectangle 19"/>
          <p:cNvSpPr>
            <a:spLocks noChangeArrowheads="1"/>
          </p:cNvSpPr>
          <p:nvPr/>
        </p:nvSpPr>
        <p:spPr bwMode="auto">
          <a:xfrm>
            <a:off x="5746750" y="2071688"/>
            <a:ext cx="1179513" cy="803275"/>
          </a:xfrm>
          <a:prstGeom prst="rect">
            <a:avLst/>
          </a:prstGeom>
          <a:gradFill rotWithShape="1">
            <a:gsLst>
              <a:gs pos="0">
                <a:srgbClr val="FF6600"/>
              </a:gs>
              <a:gs pos="100000">
                <a:srgbClr val="FF6600">
                  <a:alpha val="0"/>
                </a:srgbClr>
              </a:gs>
            </a:gsLst>
            <a:lin ang="5400000" scaled="1"/>
          </a:gradFill>
          <a:ln w="28575" cap="rnd" algn="ctr">
            <a:noFill/>
            <a:miter lim="800000"/>
            <a:headEnd/>
            <a:tailEnd type="none" w="med"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7" name="Rectangle 20"/>
          <p:cNvSpPr>
            <a:spLocks noChangeArrowheads="1"/>
          </p:cNvSpPr>
          <p:nvPr/>
        </p:nvSpPr>
        <p:spPr bwMode="auto">
          <a:xfrm>
            <a:off x="5676900" y="2058988"/>
            <a:ext cx="1343025" cy="762000"/>
          </a:xfrm>
          <a:prstGeom prst="rect">
            <a:avLst/>
          </a:prstGeom>
          <a:noFill/>
          <a:ln w="28575" cap="rnd" algn="ctr">
            <a:noFill/>
            <a:miter lim="800000"/>
            <a:headEnd/>
            <a:tailEnd type="none" w="med" len="lg"/>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smtClean="0">
                <a:ln>
                  <a:noFill/>
                </a:ln>
                <a:solidFill>
                  <a:srgbClr val="000000"/>
                </a:solidFill>
                <a:effectLst/>
                <a:uLnTx/>
                <a:uFillTx/>
                <a:ea typeface="Arial Unicode MS" pitchFamily="34" charset="-128"/>
                <a:cs typeface="Arial Unicode MS" pitchFamily="34" charset="-128"/>
              </a:rPr>
              <a:t>Basal plus</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rPr>
              <a:t>Basal +</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rPr>
              <a:t>2 prandial</a:t>
            </a:r>
            <a:endParaRPr kumimoji="0" lang="fr-FR" sz="1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endParaRPr>
          </a:p>
        </p:txBody>
      </p:sp>
      <p:sp>
        <p:nvSpPr>
          <p:cNvPr id="68" name="Freeform 21"/>
          <p:cNvSpPr>
            <a:spLocks/>
          </p:cNvSpPr>
          <p:nvPr/>
        </p:nvSpPr>
        <p:spPr bwMode="auto">
          <a:xfrm>
            <a:off x="7075488" y="1801813"/>
            <a:ext cx="1428750" cy="1662112"/>
          </a:xfrm>
          <a:custGeom>
            <a:avLst/>
            <a:gdLst/>
            <a:ahLst/>
            <a:cxnLst>
              <a:cxn ang="0">
                <a:pos x="0" y="1047"/>
              </a:cxn>
              <a:cxn ang="0">
                <a:pos x="0" y="0"/>
              </a:cxn>
              <a:cxn ang="0">
                <a:pos x="900" y="0"/>
              </a:cxn>
              <a:cxn ang="0">
                <a:pos x="900" y="1047"/>
              </a:cxn>
            </a:cxnLst>
            <a:rect l="0" t="0" r="r" b="b"/>
            <a:pathLst>
              <a:path w="900" h="1047">
                <a:moveTo>
                  <a:pt x="0" y="1047"/>
                </a:moveTo>
                <a:lnTo>
                  <a:pt x="0" y="0"/>
                </a:lnTo>
                <a:lnTo>
                  <a:pt x="900" y="0"/>
                </a:lnTo>
                <a:lnTo>
                  <a:pt x="900" y="1047"/>
                </a:lnTo>
              </a:path>
            </a:pathLst>
          </a:custGeom>
          <a:noFill/>
          <a:ln w="28575" cap="rnd" cmpd="sng">
            <a:noFill/>
            <a:prstDash val="solid"/>
            <a:round/>
            <a:headEnd type="none" w="med" len="med"/>
            <a:tailEnd type="none"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9" name="Rectangle 22"/>
          <p:cNvSpPr>
            <a:spLocks noChangeArrowheads="1"/>
          </p:cNvSpPr>
          <p:nvPr/>
        </p:nvSpPr>
        <p:spPr bwMode="auto">
          <a:xfrm>
            <a:off x="7100888" y="1817688"/>
            <a:ext cx="1241425" cy="801687"/>
          </a:xfrm>
          <a:prstGeom prst="rect">
            <a:avLst/>
          </a:prstGeom>
          <a:gradFill rotWithShape="1">
            <a:gsLst>
              <a:gs pos="0">
                <a:srgbClr val="FF0000"/>
              </a:gs>
              <a:gs pos="100000">
                <a:srgbClr val="FF0000">
                  <a:alpha val="0"/>
                </a:srgbClr>
              </a:gs>
            </a:gsLst>
            <a:lin ang="5400000" scaled="1"/>
          </a:gradFill>
          <a:ln w="28575" cap="rnd" algn="ctr">
            <a:noFill/>
            <a:miter lim="800000"/>
            <a:headEnd/>
            <a:tailEnd type="none" w="med"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0" name="Rectangle 23"/>
          <p:cNvSpPr>
            <a:spLocks noChangeArrowheads="1"/>
          </p:cNvSpPr>
          <p:nvPr/>
        </p:nvSpPr>
        <p:spPr bwMode="auto">
          <a:xfrm>
            <a:off x="7018338" y="1817688"/>
            <a:ext cx="1438275" cy="762000"/>
          </a:xfrm>
          <a:prstGeom prst="rect">
            <a:avLst/>
          </a:prstGeom>
          <a:noFill/>
          <a:ln w="28575" cap="rnd" algn="ctr">
            <a:noFill/>
            <a:miter lim="800000"/>
            <a:headEnd/>
            <a:tailEnd type="none" w="med" len="lg"/>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smtClean="0">
                <a:ln>
                  <a:noFill/>
                </a:ln>
                <a:solidFill>
                  <a:srgbClr val="000000"/>
                </a:solidFill>
                <a:effectLst/>
                <a:uLnTx/>
                <a:uFillTx/>
                <a:ea typeface="Arial Unicode MS" pitchFamily="34" charset="-128"/>
                <a:cs typeface="Arial Unicode MS" pitchFamily="34" charset="-128"/>
              </a:rPr>
              <a:t>Basal bolus </a:t>
            </a:r>
            <a:r>
              <a:rPr kumimoji="0" lang="it-IT" sz="1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rPr>
              <a:t>Basal +</a:t>
            </a:r>
            <a:br>
              <a:rPr kumimoji="0" lang="it-IT" sz="1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rPr>
            </a:br>
            <a:r>
              <a:rPr kumimoji="0" lang="it-IT" sz="1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rPr>
              <a:t>3 prandial</a:t>
            </a:r>
            <a:endParaRPr kumimoji="0" lang="fr-FR" sz="1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endParaRPr>
          </a:p>
        </p:txBody>
      </p:sp>
      <p:sp>
        <p:nvSpPr>
          <p:cNvPr id="71" name="Line 24"/>
          <p:cNvSpPr>
            <a:spLocks noChangeShapeType="1"/>
          </p:cNvSpPr>
          <p:nvPr/>
        </p:nvSpPr>
        <p:spPr bwMode="auto">
          <a:xfrm>
            <a:off x="674688" y="5668963"/>
            <a:ext cx="7688262" cy="0"/>
          </a:xfrm>
          <a:prstGeom prst="line">
            <a:avLst/>
          </a:prstGeom>
          <a:noFill/>
          <a:ln w="28575" cap="rnd">
            <a:solidFill>
              <a:srgbClr val="E2B700"/>
            </a:solidFill>
            <a:round/>
            <a:headEnd/>
            <a:tailEnd type="arrow"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2" name="Text Box 25"/>
          <p:cNvSpPr txBox="1">
            <a:spLocks noChangeArrowheads="1"/>
          </p:cNvSpPr>
          <p:nvPr/>
        </p:nvSpPr>
        <p:spPr bwMode="auto">
          <a:xfrm>
            <a:off x="334963" y="4357688"/>
            <a:ext cx="1116011" cy="798680"/>
          </a:xfrm>
          <a:prstGeom prst="rect">
            <a:avLst/>
          </a:prstGeom>
          <a:noFill/>
          <a:ln w="28575" cap="rnd" algn="ctr">
            <a:noFill/>
            <a:miter lim="800000"/>
            <a:headEnd/>
            <a:tailEnd type="none" w="med" len="lg"/>
          </a:ln>
          <a:effectLst/>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fr-FR" b="0" i="0" u="none" strike="noStrike" kern="0" cap="none" spc="0" normalizeH="0" baseline="0" noProof="0" smtClean="0">
                <a:ln>
                  <a:noFill/>
                </a:ln>
                <a:solidFill>
                  <a:srgbClr val="000000"/>
                </a:solidFill>
                <a:effectLst/>
                <a:uLnTx/>
                <a:uFillTx/>
              </a:rPr>
              <a:t>Lifestyle</a:t>
            </a:r>
            <a:br>
              <a:rPr kumimoji="0" lang="fr-FR" b="0" i="0" u="none" strike="noStrike" kern="0" cap="none" spc="0" normalizeH="0" baseline="0" noProof="0" smtClean="0">
                <a:ln>
                  <a:noFill/>
                </a:ln>
                <a:solidFill>
                  <a:srgbClr val="000000"/>
                </a:solidFill>
                <a:effectLst/>
                <a:uLnTx/>
                <a:uFillTx/>
              </a:rPr>
            </a:br>
            <a:r>
              <a:rPr kumimoji="0" lang="fr-FR" b="0" i="0" u="none" strike="noStrike" kern="0" cap="none" spc="0" normalizeH="0" baseline="0" noProof="0" smtClean="0">
                <a:ln>
                  <a:noFill/>
                </a:ln>
                <a:solidFill>
                  <a:srgbClr val="000000"/>
                </a:solidFill>
                <a:effectLst/>
                <a:uLnTx/>
                <a:uFillTx/>
              </a:rPr>
              <a:t>+</a:t>
            </a:r>
            <a:br>
              <a:rPr kumimoji="0" lang="fr-FR" b="0" i="0" u="none" strike="noStrike" kern="0" cap="none" spc="0" normalizeH="0" baseline="0" noProof="0" smtClean="0">
                <a:ln>
                  <a:noFill/>
                </a:ln>
                <a:solidFill>
                  <a:srgbClr val="000000"/>
                </a:solidFill>
                <a:effectLst/>
                <a:uLnTx/>
                <a:uFillTx/>
              </a:rPr>
            </a:br>
            <a:r>
              <a:rPr kumimoji="0" lang="fr-FR" b="0" i="0" u="none" strike="noStrike" kern="0" cap="none" spc="0" normalizeH="0" baseline="0" noProof="0" smtClean="0">
                <a:ln>
                  <a:noFill/>
                </a:ln>
                <a:solidFill>
                  <a:srgbClr val="000000"/>
                </a:solidFill>
                <a:effectLst/>
                <a:uLnTx/>
                <a:uFillTx/>
              </a:rPr>
              <a:t>Metformin</a:t>
            </a:r>
          </a:p>
        </p:txBody>
      </p:sp>
      <p:sp>
        <p:nvSpPr>
          <p:cNvPr id="73" name="Text Box 26"/>
          <p:cNvSpPr txBox="1">
            <a:spLocks noChangeArrowheads="1"/>
          </p:cNvSpPr>
          <p:nvPr/>
        </p:nvSpPr>
        <p:spPr bwMode="auto">
          <a:xfrm>
            <a:off x="1617663" y="4189413"/>
            <a:ext cx="657552" cy="327782"/>
          </a:xfrm>
          <a:prstGeom prst="rect">
            <a:avLst/>
          </a:prstGeom>
          <a:noFill/>
          <a:ln w="28575" cap="rnd" algn="ctr">
            <a:noFill/>
            <a:miter lim="800000"/>
            <a:headEnd/>
            <a:tailEnd type="none" w="med" len="lg"/>
          </a:ln>
          <a:effectLst/>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en-US" b="0" i="0" u="none" strike="noStrike" kern="0" cap="none" spc="0" normalizeH="0" baseline="0" noProof="0" smtClean="0">
                <a:ln>
                  <a:noFill/>
                </a:ln>
                <a:solidFill>
                  <a:srgbClr val="000000"/>
                </a:solidFill>
                <a:effectLst/>
                <a:uLnTx/>
                <a:uFillTx/>
              </a:rPr>
              <a:t>± SU</a:t>
            </a:r>
          </a:p>
        </p:txBody>
      </p:sp>
      <p:grpSp>
        <p:nvGrpSpPr>
          <p:cNvPr id="3" name="Group 27"/>
          <p:cNvGrpSpPr>
            <a:grpSpLocks/>
          </p:cNvGrpSpPr>
          <p:nvPr/>
        </p:nvGrpSpPr>
        <p:grpSpPr bwMode="auto">
          <a:xfrm>
            <a:off x="4267200" y="5011738"/>
            <a:ext cx="4094163" cy="539750"/>
            <a:chOff x="2592" y="3415"/>
            <a:chExt cx="2579" cy="340"/>
          </a:xfrm>
        </p:grpSpPr>
        <p:sp>
          <p:nvSpPr>
            <p:cNvPr id="75" name="Rectangle 28"/>
            <p:cNvSpPr>
              <a:spLocks noChangeArrowheads="1"/>
            </p:cNvSpPr>
            <p:nvPr/>
          </p:nvSpPr>
          <p:spPr bwMode="auto">
            <a:xfrm>
              <a:off x="2592" y="3415"/>
              <a:ext cx="1299" cy="340"/>
            </a:xfrm>
            <a:prstGeom prst="rect">
              <a:avLst/>
            </a:prstGeom>
            <a:gradFill rotWithShape="1">
              <a:gsLst>
                <a:gs pos="0">
                  <a:srgbClr val="2C4482"/>
                </a:gs>
                <a:gs pos="100000">
                  <a:srgbClr val="FFCC00"/>
                </a:gs>
              </a:gsLst>
              <a:lin ang="0" scaled="1"/>
            </a:gradFill>
            <a:ln w="28575" cap="rnd" algn="ctr">
              <a:noFill/>
              <a:miter lim="800000"/>
              <a:headEnd/>
              <a:tailEnd type="none" w="med"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6" name="Rectangle 29"/>
            <p:cNvSpPr>
              <a:spLocks noChangeArrowheads="1"/>
            </p:cNvSpPr>
            <p:nvPr/>
          </p:nvSpPr>
          <p:spPr bwMode="auto">
            <a:xfrm>
              <a:off x="3896" y="3415"/>
              <a:ext cx="1275" cy="340"/>
            </a:xfrm>
            <a:prstGeom prst="rect">
              <a:avLst/>
            </a:prstGeom>
            <a:gradFill rotWithShape="1">
              <a:gsLst>
                <a:gs pos="0">
                  <a:srgbClr val="92D050"/>
                </a:gs>
                <a:gs pos="100000">
                  <a:srgbClr val="FF6600"/>
                </a:gs>
              </a:gsLst>
              <a:lin ang="0" scaled="1"/>
            </a:gradFill>
            <a:ln w="28575" cap="rnd" algn="ctr">
              <a:noFill/>
              <a:miter lim="800000"/>
              <a:headEnd/>
              <a:tailEnd type="none" w="med"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77" name="Rectangle 30"/>
          <p:cNvSpPr>
            <a:spLocks noChangeArrowheads="1"/>
          </p:cNvSpPr>
          <p:nvPr/>
        </p:nvSpPr>
        <p:spPr bwMode="auto">
          <a:xfrm>
            <a:off x="4267200" y="5026025"/>
            <a:ext cx="4572000" cy="523220"/>
          </a:xfrm>
          <a:prstGeom prst="rect">
            <a:avLst/>
          </a:prstGeom>
          <a:noFill/>
          <a:ln w="28575" cap="rnd" algn="ctr">
            <a:noFill/>
            <a:miter lim="800000"/>
            <a:headEnd/>
            <a:tailEnd type="none" w="med" len="lg"/>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400" b="0" i="1"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HbA</a:t>
            </a:r>
            <a:r>
              <a:rPr kumimoji="0" lang="it-IT" sz="1400" b="0" i="1" u="none" strike="noStrike" kern="0" cap="none" spc="0" normalizeH="0" baseline="-25000" noProof="0" dirty="0" smtClean="0">
                <a:ln>
                  <a:noFill/>
                </a:ln>
                <a:solidFill>
                  <a:srgbClr val="000000"/>
                </a:solidFill>
                <a:effectLst/>
                <a:uLnTx/>
                <a:uFillTx/>
                <a:ea typeface="Arial Unicode MS" pitchFamily="34" charset="-128"/>
                <a:cs typeface="Arial Unicode MS" pitchFamily="34" charset="-128"/>
              </a:rPr>
              <a:t>1c</a:t>
            </a:r>
            <a:r>
              <a:rPr kumimoji="0" lang="it-IT" sz="1400" b="0" i="1"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≥7.0%, FBG on target</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400" b="0" i="1"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PPG ≥160 mg/dL</a:t>
            </a:r>
            <a:endParaRPr kumimoji="0" lang="fr-FR" sz="1400" b="0" i="1"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78" name="Rectangle 31"/>
          <p:cNvSpPr>
            <a:spLocks noChangeArrowheads="1"/>
          </p:cNvSpPr>
          <p:nvPr/>
        </p:nvSpPr>
        <p:spPr bwMode="auto">
          <a:xfrm>
            <a:off x="1787525" y="5240338"/>
            <a:ext cx="1414463" cy="336550"/>
          </a:xfrm>
          <a:prstGeom prst="rect">
            <a:avLst/>
          </a:prstGeom>
          <a:noFill/>
          <a:ln w="28575" cap="rnd" algn="ctr">
            <a:noFill/>
            <a:miter lim="800000"/>
            <a:headEnd/>
            <a:tailEnd type="none" w="med" len="lg"/>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smtClean="0">
                <a:ln>
                  <a:noFill/>
                </a:ln>
                <a:solidFill>
                  <a:srgbClr val="000000"/>
                </a:solidFill>
                <a:effectLst/>
                <a:uLnTx/>
                <a:uFillTx/>
              </a:rPr>
              <a:t>HbA</a:t>
            </a:r>
            <a:r>
              <a:rPr kumimoji="0" lang="fr-FR" sz="1600" b="0" i="0" u="none" strike="noStrike" kern="0" cap="none" spc="0" normalizeH="0" baseline="-25000" noProof="0" smtClean="0">
                <a:ln>
                  <a:noFill/>
                </a:ln>
                <a:solidFill>
                  <a:srgbClr val="000000"/>
                </a:solidFill>
                <a:effectLst/>
                <a:uLnTx/>
                <a:uFillTx/>
              </a:rPr>
              <a:t>1c</a:t>
            </a:r>
            <a:r>
              <a:rPr kumimoji="0" lang="fr-FR" sz="1600" b="0" i="0" u="none" strike="noStrike" kern="0" cap="none" spc="0" normalizeH="0" baseline="0" noProof="0" smtClean="0">
                <a:ln>
                  <a:noFill/>
                </a:ln>
                <a:solidFill>
                  <a:srgbClr val="000000"/>
                </a:solidFill>
                <a:effectLst/>
                <a:uLnTx/>
                <a:uFillTx/>
              </a:rPr>
              <a:t> ≥7.0% </a:t>
            </a:r>
          </a:p>
        </p:txBody>
      </p:sp>
      <p:sp>
        <p:nvSpPr>
          <p:cNvPr id="79" name="Line 32"/>
          <p:cNvSpPr>
            <a:spLocks noChangeShapeType="1"/>
          </p:cNvSpPr>
          <p:nvPr/>
        </p:nvSpPr>
        <p:spPr bwMode="auto">
          <a:xfrm flipV="1">
            <a:off x="2608263" y="3060700"/>
            <a:ext cx="0" cy="1847850"/>
          </a:xfrm>
          <a:prstGeom prst="line">
            <a:avLst/>
          </a:prstGeom>
          <a:noFill/>
          <a:ln w="19050" cap="rnd">
            <a:solidFill>
              <a:srgbClr val="FFCC00"/>
            </a:solidFill>
            <a:prstDash val="sysDot"/>
            <a:round/>
            <a:headEnd/>
            <a:tailEnd type="none"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nvGrpSpPr>
          <p:cNvPr id="4" name="Group 33"/>
          <p:cNvGrpSpPr>
            <a:grpSpLocks/>
          </p:cNvGrpSpPr>
          <p:nvPr/>
        </p:nvGrpSpPr>
        <p:grpSpPr bwMode="auto">
          <a:xfrm>
            <a:off x="2462213" y="3060700"/>
            <a:ext cx="292100" cy="1884363"/>
            <a:chOff x="1455" y="2186"/>
            <a:chExt cx="184" cy="1187"/>
          </a:xfrm>
        </p:grpSpPr>
        <p:sp>
          <p:nvSpPr>
            <p:cNvPr id="81" name="Line 34"/>
            <p:cNvSpPr>
              <a:spLocks noChangeShapeType="1"/>
            </p:cNvSpPr>
            <p:nvPr/>
          </p:nvSpPr>
          <p:spPr bwMode="auto">
            <a:xfrm flipV="1">
              <a:off x="1547" y="2186"/>
              <a:ext cx="0" cy="1088"/>
            </a:xfrm>
            <a:prstGeom prst="line">
              <a:avLst/>
            </a:prstGeom>
            <a:noFill/>
            <a:ln w="19050" cap="rnd">
              <a:solidFill>
                <a:srgbClr val="C00000"/>
              </a:solidFill>
              <a:prstDash val="sysDot"/>
              <a:round/>
              <a:headEnd/>
              <a:tailEnd type="none"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82" name="AutoShape 35"/>
            <p:cNvSpPr>
              <a:spLocks noChangeArrowheads="1"/>
            </p:cNvSpPr>
            <p:nvPr/>
          </p:nvSpPr>
          <p:spPr bwMode="invGray">
            <a:xfrm>
              <a:off x="1455" y="3214"/>
              <a:ext cx="184" cy="159"/>
            </a:xfrm>
            <a:prstGeom prst="triangle">
              <a:avLst>
                <a:gd name="adj" fmla="val 50000"/>
              </a:avLst>
            </a:prstGeom>
            <a:gradFill rotWithShape="1">
              <a:gsLst>
                <a:gs pos="0">
                  <a:srgbClr val="EAEAEA"/>
                </a:gs>
                <a:gs pos="100000">
                  <a:srgbClr val="969696"/>
                </a:gs>
              </a:gsLst>
              <a:lin ang="5400000" scaled="1"/>
            </a:gradFill>
            <a:ln w="9525" algn="ctr">
              <a:solidFill>
                <a:srgbClr val="C00000"/>
              </a:solidFill>
              <a:miter lim="800000"/>
              <a:headEnd/>
              <a:tailEnd type="none" w="med"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nvGrpSpPr>
          <p:cNvPr id="5" name="Group 36"/>
          <p:cNvGrpSpPr>
            <a:grpSpLocks/>
          </p:cNvGrpSpPr>
          <p:nvPr/>
        </p:nvGrpSpPr>
        <p:grpSpPr bwMode="auto">
          <a:xfrm>
            <a:off x="4105275" y="2573338"/>
            <a:ext cx="292100" cy="2371725"/>
            <a:chOff x="2490" y="1879"/>
            <a:chExt cx="184" cy="1494"/>
          </a:xfrm>
        </p:grpSpPr>
        <p:sp>
          <p:nvSpPr>
            <p:cNvPr id="84" name="Line 37"/>
            <p:cNvSpPr>
              <a:spLocks noChangeShapeType="1"/>
            </p:cNvSpPr>
            <p:nvPr/>
          </p:nvSpPr>
          <p:spPr bwMode="auto">
            <a:xfrm flipV="1">
              <a:off x="2582" y="1879"/>
              <a:ext cx="0" cy="1381"/>
            </a:xfrm>
            <a:prstGeom prst="line">
              <a:avLst/>
            </a:prstGeom>
            <a:noFill/>
            <a:ln w="19050" cap="rnd">
              <a:solidFill>
                <a:srgbClr val="C00000"/>
              </a:solidFill>
              <a:prstDash val="sysDot"/>
              <a:round/>
              <a:headEnd/>
              <a:tailEnd type="none"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85" name="AutoShape 38"/>
            <p:cNvSpPr>
              <a:spLocks noChangeArrowheads="1"/>
            </p:cNvSpPr>
            <p:nvPr/>
          </p:nvSpPr>
          <p:spPr bwMode="invGray">
            <a:xfrm>
              <a:off x="2490" y="3214"/>
              <a:ext cx="184" cy="159"/>
            </a:xfrm>
            <a:prstGeom prst="triangle">
              <a:avLst>
                <a:gd name="adj" fmla="val 50000"/>
              </a:avLst>
            </a:prstGeom>
            <a:gradFill rotWithShape="1">
              <a:gsLst>
                <a:gs pos="0">
                  <a:srgbClr val="EAEAEA"/>
                </a:gs>
                <a:gs pos="100000">
                  <a:srgbClr val="969696"/>
                </a:gs>
              </a:gsLst>
              <a:lin ang="5400000" scaled="1"/>
            </a:gradFill>
            <a:ln w="9525" algn="ctr">
              <a:solidFill>
                <a:srgbClr val="C00000"/>
              </a:solidFill>
              <a:miter lim="800000"/>
              <a:headEnd/>
              <a:tailEnd type="none" w="med"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nvGrpSpPr>
          <p:cNvPr id="6" name="Group 39"/>
          <p:cNvGrpSpPr>
            <a:grpSpLocks/>
          </p:cNvGrpSpPr>
          <p:nvPr/>
        </p:nvGrpSpPr>
        <p:grpSpPr bwMode="auto">
          <a:xfrm>
            <a:off x="5514975" y="2079625"/>
            <a:ext cx="292100" cy="2865438"/>
            <a:chOff x="3378" y="1568"/>
            <a:chExt cx="184" cy="1805"/>
          </a:xfrm>
        </p:grpSpPr>
        <p:sp>
          <p:nvSpPr>
            <p:cNvPr id="87" name="Line 40"/>
            <p:cNvSpPr>
              <a:spLocks noChangeShapeType="1"/>
            </p:cNvSpPr>
            <p:nvPr/>
          </p:nvSpPr>
          <p:spPr bwMode="auto">
            <a:xfrm flipV="1">
              <a:off x="3470" y="1568"/>
              <a:ext cx="0" cy="1692"/>
            </a:xfrm>
            <a:prstGeom prst="line">
              <a:avLst/>
            </a:prstGeom>
            <a:noFill/>
            <a:ln w="19050" cap="rnd">
              <a:solidFill>
                <a:srgbClr val="C00000"/>
              </a:solidFill>
              <a:prstDash val="sysDot"/>
              <a:round/>
              <a:headEnd/>
              <a:tailEnd type="none"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88" name="AutoShape 41"/>
            <p:cNvSpPr>
              <a:spLocks noChangeArrowheads="1"/>
            </p:cNvSpPr>
            <p:nvPr/>
          </p:nvSpPr>
          <p:spPr bwMode="invGray">
            <a:xfrm>
              <a:off x="3378" y="3214"/>
              <a:ext cx="184" cy="159"/>
            </a:xfrm>
            <a:prstGeom prst="triangle">
              <a:avLst>
                <a:gd name="adj" fmla="val 50000"/>
              </a:avLst>
            </a:prstGeom>
            <a:gradFill rotWithShape="1">
              <a:gsLst>
                <a:gs pos="0">
                  <a:srgbClr val="EAEAEA"/>
                </a:gs>
                <a:gs pos="100000">
                  <a:srgbClr val="969696"/>
                </a:gs>
              </a:gsLst>
              <a:lin ang="5400000" scaled="1"/>
            </a:gradFill>
            <a:ln w="9525" algn="ctr">
              <a:solidFill>
                <a:srgbClr val="C00000"/>
              </a:solidFill>
              <a:miter lim="800000"/>
              <a:headEnd/>
              <a:tailEnd type="none" w="med"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nvGrpSpPr>
          <p:cNvPr id="7" name="Group 42"/>
          <p:cNvGrpSpPr>
            <a:grpSpLocks/>
          </p:cNvGrpSpPr>
          <p:nvPr/>
        </p:nvGrpSpPr>
        <p:grpSpPr bwMode="auto">
          <a:xfrm>
            <a:off x="6867525" y="1781175"/>
            <a:ext cx="292100" cy="3163888"/>
            <a:chOff x="4230" y="1380"/>
            <a:chExt cx="184" cy="1993"/>
          </a:xfrm>
        </p:grpSpPr>
        <p:sp>
          <p:nvSpPr>
            <p:cNvPr id="90" name="Line 43"/>
            <p:cNvSpPr>
              <a:spLocks noChangeShapeType="1"/>
            </p:cNvSpPr>
            <p:nvPr/>
          </p:nvSpPr>
          <p:spPr bwMode="auto">
            <a:xfrm flipV="1">
              <a:off x="4322" y="1380"/>
              <a:ext cx="0" cy="1880"/>
            </a:xfrm>
            <a:prstGeom prst="line">
              <a:avLst/>
            </a:prstGeom>
            <a:noFill/>
            <a:ln w="19050" cap="rnd">
              <a:solidFill>
                <a:srgbClr val="C00000"/>
              </a:solidFill>
              <a:prstDash val="sysDot"/>
              <a:round/>
              <a:headEnd/>
              <a:tailEnd type="none"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91" name="AutoShape 44"/>
            <p:cNvSpPr>
              <a:spLocks noChangeArrowheads="1"/>
            </p:cNvSpPr>
            <p:nvPr/>
          </p:nvSpPr>
          <p:spPr bwMode="invGray">
            <a:xfrm>
              <a:off x="4230" y="3214"/>
              <a:ext cx="184" cy="159"/>
            </a:xfrm>
            <a:prstGeom prst="triangle">
              <a:avLst>
                <a:gd name="adj" fmla="val 50000"/>
              </a:avLst>
            </a:prstGeom>
            <a:gradFill rotWithShape="1">
              <a:gsLst>
                <a:gs pos="0">
                  <a:srgbClr val="EAEAEA"/>
                </a:gs>
                <a:gs pos="100000">
                  <a:srgbClr val="969696"/>
                </a:gs>
              </a:gsLst>
              <a:lin ang="5400000" scaled="1"/>
            </a:gradFill>
            <a:ln w="9525" algn="ctr">
              <a:solidFill>
                <a:srgbClr val="C00000"/>
              </a:solidFill>
              <a:miter lim="800000"/>
              <a:headEnd/>
              <a:tailEnd type="none" w="med"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92" name="Text Box 45"/>
          <p:cNvSpPr txBox="1">
            <a:spLocks noChangeArrowheads="1"/>
          </p:cNvSpPr>
          <p:nvPr/>
        </p:nvSpPr>
        <p:spPr bwMode="auto">
          <a:xfrm>
            <a:off x="4254500" y="5726113"/>
            <a:ext cx="558166" cy="338554"/>
          </a:xfrm>
          <a:prstGeom prst="rect">
            <a:avLst/>
          </a:prstGeom>
          <a:noFill/>
          <a:ln w="28575" cap="rnd" algn="ctr">
            <a:noFill/>
            <a:miter lim="800000"/>
            <a:headEnd/>
            <a:tailEnd type="none" w="med" len="lg"/>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srgbClr val="000000"/>
                </a:solidFill>
                <a:effectLst/>
                <a:uLnTx/>
                <a:uFillTx/>
              </a:rPr>
              <a:t>Time</a:t>
            </a:r>
          </a:p>
        </p:txBody>
      </p:sp>
      <p:pic>
        <p:nvPicPr>
          <p:cNvPr id="93" name="Picture 46"/>
          <p:cNvPicPr>
            <a:picLocks noChangeAspect="1" noChangeArrowheads="1"/>
          </p:cNvPicPr>
          <p:nvPr/>
        </p:nvPicPr>
        <p:blipFill>
          <a:blip r:embed="rId3" cstate="print"/>
          <a:srcRect/>
          <a:stretch>
            <a:fillRect/>
          </a:stretch>
        </p:blipFill>
        <p:spPr bwMode="auto">
          <a:xfrm>
            <a:off x="685800" y="3167062"/>
            <a:ext cx="7797800" cy="2395538"/>
          </a:xfrm>
          <a:prstGeom prst="rect">
            <a:avLst/>
          </a:prstGeom>
          <a:noFill/>
          <a:ln w="9525">
            <a:noFill/>
            <a:miter lim="800000"/>
            <a:headEnd/>
            <a:tailEnd/>
          </a:ln>
          <a:effectLst/>
        </p:spPr>
      </p:pic>
    </p:spTree>
    <p:extLst>
      <p:ext uri="{BB962C8B-B14F-4D97-AF65-F5344CB8AC3E}">
        <p14:creationId xmlns:p14="http://schemas.microsoft.com/office/powerpoint/2010/main" xmlns="" val="518241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Treatment intensification routes as the diabetes progresses</a:t>
            </a:r>
            <a:r>
              <a:rPr lang="fa-IR" dirty="0" smtClean="0"/>
              <a:t> </a:t>
            </a:r>
            <a:r>
              <a:rPr lang="en-US" dirty="0" smtClean="0"/>
              <a:t>(ADA 2017) </a:t>
            </a:r>
            <a:endParaRPr lang="en-US" dirty="0"/>
          </a:p>
        </p:txBody>
      </p:sp>
      <p:cxnSp>
        <p:nvCxnSpPr>
          <p:cNvPr id="4" name="Straight Connector 3"/>
          <p:cNvCxnSpPr/>
          <p:nvPr/>
        </p:nvCxnSpPr>
        <p:spPr>
          <a:xfrm>
            <a:off x="1143000" y="6096000"/>
            <a:ext cx="7315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66800" y="5181600"/>
            <a:ext cx="15240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800" dirty="0" smtClean="0"/>
              <a:t>1</a:t>
            </a:r>
            <a:endParaRPr lang="en-US" sz="2800" dirty="0"/>
          </a:p>
        </p:txBody>
      </p:sp>
      <p:sp>
        <p:nvSpPr>
          <p:cNvPr id="7" name="Rectangle 6"/>
          <p:cNvSpPr/>
          <p:nvPr/>
        </p:nvSpPr>
        <p:spPr>
          <a:xfrm>
            <a:off x="2590800" y="4724400"/>
            <a:ext cx="1524000" cy="1371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t>2</a:t>
            </a:r>
            <a:endParaRPr lang="en-US" sz="2800" dirty="0"/>
          </a:p>
        </p:txBody>
      </p:sp>
      <p:sp>
        <p:nvSpPr>
          <p:cNvPr id="8" name="Rectangle 7"/>
          <p:cNvSpPr/>
          <p:nvPr/>
        </p:nvSpPr>
        <p:spPr>
          <a:xfrm>
            <a:off x="4114800" y="4114800"/>
            <a:ext cx="1524000" cy="1981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800" dirty="0" smtClean="0"/>
              <a:t>3</a:t>
            </a:r>
            <a:endParaRPr lang="en-US" sz="2800" dirty="0"/>
          </a:p>
        </p:txBody>
      </p:sp>
      <p:sp>
        <p:nvSpPr>
          <p:cNvPr id="9" name="Rectangle 8"/>
          <p:cNvSpPr/>
          <p:nvPr/>
        </p:nvSpPr>
        <p:spPr>
          <a:xfrm>
            <a:off x="5638800" y="3505200"/>
            <a:ext cx="1524000" cy="2590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2800" dirty="0" smtClean="0"/>
              <a:t>4</a:t>
            </a:r>
            <a:endParaRPr lang="en-US" sz="2800" dirty="0"/>
          </a:p>
        </p:txBody>
      </p:sp>
      <p:sp>
        <p:nvSpPr>
          <p:cNvPr id="10" name="Rectangle 9"/>
          <p:cNvSpPr/>
          <p:nvPr/>
        </p:nvSpPr>
        <p:spPr>
          <a:xfrm>
            <a:off x="7162800" y="2819400"/>
            <a:ext cx="1524000" cy="3276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a-IR" sz="2800" dirty="0" smtClean="0"/>
              <a:t>5</a:t>
            </a:r>
            <a:endParaRPr lang="en-US" sz="2800" dirty="0"/>
          </a:p>
        </p:txBody>
      </p:sp>
      <p:sp>
        <p:nvSpPr>
          <p:cNvPr id="12" name="TextBox 11"/>
          <p:cNvSpPr txBox="1"/>
          <p:nvPr/>
        </p:nvSpPr>
        <p:spPr>
          <a:xfrm>
            <a:off x="1143000" y="4114800"/>
            <a:ext cx="1252587" cy="923330"/>
          </a:xfrm>
          <a:prstGeom prst="rect">
            <a:avLst/>
          </a:prstGeom>
          <a:noFill/>
        </p:spPr>
        <p:txBody>
          <a:bodyPr wrap="none" rtlCol="0">
            <a:spAutoFit/>
          </a:bodyPr>
          <a:lstStyle/>
          <a:p>
            <a:r>
              <a:rPr lang="en-US" dirty="0" smtClean="0"/>
              <a:t>Lifestyle</a:t>
            </a:r>
          </a:p>
          <a:p>
            <a:r>
              <a:rPr lang="en-US" dirty="0" smtClean="0"/>
              <a:t>        +</a:t>
            </a:r>
          </a:p>
          <a:p>
            <a:r>
              <a:rPr lang="en-US" dirty="0" err="1" smtClean="0"/>
              <a:t>Metformin</a:t>
            </a:r>
            <a:r>
              <a:rPr lang="en-US" dirty="0" smtClean="0"/>
              <a:t> </a:t>
            </a:r>
            <a:endParaRPr lang="en-US" dirty="0"/>
          </a:p>
        </p:txBody>
      </p:sp>
      <p:sp>
        <p:nvSpPr>
          <p:cNvPr id="13" name="TextBox 12"/>
          <p:cNvSpPr txBox="1"/>
          <p:nvPr/>
        </p:nvSpPr>
        <p:spPr>
          <a:xfrm>
            <a:off x="2667000" y="3925669"/>
            <a:ext cx="1204176" cy="646331"/>
          </a:xfrm>
          <a:prstGeom prst="rect">
            <a:avLst/>
          </a:prstGeom>
          <a:noFill/>
        </p:spPr>
        <p:txBody>
          <a:bodyPr wrap="none" rtlCol="0">
            <a:spAutoFit/>
          </a:bodyPr>
          <a:lstStyle/>
          <a:p>
            <a:pPr algn="ctr"/>
            <a:r>
              <a:rPr lang="en-US" dirty="0" smtClean="0"/>
              <a:t>Additional </a:t>
            </a:r>
          </a:p>
          <a:p>
            <a:pPr algn="ctr"/>
            <a:r>
              <a:rPr lang="en-US" dirty="0" smtClean="0"/>
              <a:t>  OADs</a:t>
            </a:r>
            <a:endParaRPr lang="en-US" dirty="0"/>
          </a:p>
        </p:txBody>
      </p:sp>
      <p:sp>
        <p:nvSpPr>
          <p:cNvPr id="14" name="TextBox 13"/>
          <p:cNvSpPr txBox="1"/>
          <p:nvPr/>
        </p:nvSpPr>
        <p:spPr>
          <a:xfrm>
            <a:off x="3962400" y="3163669"/>
            <a:ext cx="1590692" cy="646331"/>
          </a:xfrm>
          <a:prstGeom prst="rect">
            <a:avLst/>
          </a:prstGeom>
          <a:noFill/>
        </p:spPr>
        <p:txBody>
          <a:bodyPr wrap="none" rtlCol="0">
            <a:spAutoFit/>
          </a:bodyPr>
          <a:lstStyle/>
          <a:p>
            <a:pPr algn="ctr"/>
            <a:r>
              <a:rPr lang="en-US" dirty="0" smtClean="0"/>
              <a:t>Basal Insulin</a:t>
            </a:r>
          </a:p>
          <a:p>
            <a:pPr algn="ctr"/>
            <a:r>
              <a:rPr lang="en-US" dirty="0" smtClean="0"/>
              <a:t>BID Premix Ins.</a:t>
            </a:r>
            <a:endParaRPr lang="en-US" dirty="0"/>
          </a:p>
        </p:txBody>
      </p:sp>
      <p:sp>
        <p:nvSpPr>
          <p:cNvPr id="15" name="TextBox 14"/>
          <p:cNvSpPr txBox="1"/>
          <p:nvPr/>
        </p:nvSpPr>
        <p:spPr>
          <a:xfrm>
            <a:off x="5764353" y="2554069"/>
            <a:ext cx="1246047" cy="646331"/>
          </a:xfrm>
          <a:prstGeom prst="rect">
            <a:avLst/>
          </a:prstGeom>
          <a:noFill/>
        </p:spPr>
        <p:txBody>
          <a:bodyPr wrap="none" rtlCol="0">
            <a:spAutoFit/>
          </a:bodyPr>
          <a:lstStyle/>
          <a:p>
            <a:r>
              <a:rPr lang="en-US" dirty="0" smtClean="0"/>
              <a:t>Basal-plus</a:t>
            </a:r>
          </a:p>
          <a:p>
            <a:r>
              <a:rPr lang="en-US" dirty="0" smtClean="0"/>
              <a:t>TDS Premix</a:t>
            </a:r>
            <a:endParaRPr lang="en-US" dirty="0"/>
          </a:p>
        </p:txBody>
      </p:sp>
      <p:sp>
        <p:nvSpPr>
          <p:cNvPr id="16" name="TextBox 15"/>
          <p:cNvSpPr txBox="1"/>
          <p:nvPr/>
        </p:nvSpPr>
        <p:spPr>
          <a:xfrm>
            <a:off x="7239000" y="1905000"/>
            <a:ext cx="1252266" cy="646331"/>
          </a:xfrm>
          <a:prstGeom prst="rect">
            <a:avLst/>
          </a:prstGeom>
          <a:noFill/>
        </p:spPr>
        <p:txBody>
          <a:bodyPr wrap="none" rtlCol="0">
            <a:spAutoFit/>
          </a:bodyPr>
          <a:lstStyle/>
          <a:p>
            <a:pPr algn="ctr"/>
            <a:r>
              <a:rPr lang="en-US" dirty="0" smtClean="0"/>
              <a:t>Full </a:t>
            </a:r>
          </a:p>
          <a:p>
            <a:pPr algn="ctr"/>
            <a:r>
              <a:rPr lang="en-US" dirty="0" smtClean="0"/>
              <a:t>Basal-bolus</a:t>
            </a:r>
            <a:endParaRPr lang="en-US" dirty="0"/>
          </a:p>
        </p:txBody>
      </p:sp>
      <p:cxnSp>
        <p:nvCxnSpPr>
          <p:cNvPr id="18" name="Straight Connector 17"/>
          <p:cNvCxnSpPr/>
          <p:nvPr/>
        </p:nvCxnSpPr>
        <p:spPr>
          <a:xfrm>
            <a:off x="762000" y="1752600"/>
            <a:ext cx="8077200" cy="1588"/>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266700" y="112184"/>
            <a:ext cx="8413750" cy="988483"/>
          </a:xfrm>
        </p:spPr>
        <p:txBody>
          <a:bodyPr/>
          <a:lstStyle/>
          <a:p>
            <a:pPr eaLnBrk="1" hangingPunct="1"/>
            <a:r>
              <a:rPr lang="en-GB" altLang="en-US" smtClean="0"/>
              <a:t>How do we define insulin initiation?</a:t>
            </a:r>
          </a:p>
        </p:txBody>
      </p:sp>
      <p:sp>
        <p:nvSpPr>
          <p:cNvPr id="22531" name="Content Placeholder 2"/>
          <p:cNvSpPr>
            <a:spLocks/>
          </p:cNvSpPr>
          <p:nvPr/>
        </p:nvSpPr>
        <p:spPr bwMode="auto">
          <a:xfrm>
            <a:off x="2965450" y="5511800"/>
            <a:ext cx="5983288" cy="973667"/>
          </a:xfrm>
          <a:prstGeom prst="rect">
            <a:avLst/>
          </a:prstGeom>
          <a:noFill/>
          <a:ln w="9525">
            <a:noFill/>
            <a:miter lim="800000"/>
            <a:headEnd/>
            <a:tailEnd/>
          </a:ln>
        </p:spPr>
        <p:txBody>
          <a:bodyPr lIns="68580" tIns="34290" rIns="68580" bIns="34290"/>
          <a:lstStyle/>
          <a:p>
            <a:pPr marL="255588">
              <a:spcBef>
                <a:spcPct val="20000"/>
              </a:spcBef>
              <a:buClr>
                <a:srgbClr val="E97F20"/>
              </a:buClr>
            </a:pPr>
            <a:r>
              <a:rPr lang="en-GB" sz="2400" dirty="0">
                <a:solidFill>
                  <a:srgbClr val="002060"/>
                </a:solidFill>
                <a:latin typeface="Abadi MT Condensed Light" pitchFamily="34" charset="0"/>
                <a:cs typeface="Arial" pitchFamily="34" charset="0"/>
              </a:rPr>
              <a:t>Modification of the insulin </a:t>
            </a:r>
            <a:r>
              <a:rPr lang="en-GB" sz="2400" dirty="0" smtClean="0">
                <a:solidFill>
                  <a:srgbClr val="002060"/>
                </a:solidFill>
                <a:latin typeface="Abadi MT Condensed Light" pitchFamily="34" charset="0"/>
                <a:cs typeface="Arial" pitchFamily="34" charset="0"/>
              </a:rPr>
              <a:t>regimen: </a:t>
            </a:r>
            <a:r>
              <a:rPr lang="en-GB" sz="2400" dirty="0">
                <a:solidFill>
                  <a:srgbClr val="002060"/>
                </a:solidFill>
                <a:latin typeface="Abadi MT Condensed Light" pitchFamily="34" charset="0"/>
                <a:cs typeface="Arial" pitchFamily="34" charset="0"/>
              </a:rPr>
              <a:t>adding to or changing the therapy in order to maintain </a:t>
            </a:r>
            <a:r>
              <a:rPr lang="en-GB" sz="2400" dirty="0" err="1" smtClean="0">
                <a:solidFill>
                  <a:srgbClr val="002060"/>
                </a:solidFill>
                <a:latin typeface="Abadi MT Condensed Light" pitchFamily="34" charset="0"/>
                <a:cs typeface="Arial" pitchFamily="34" charset="0"/>
              </a:rPr>
              <a:t>euglycemia</a:t>
            </a:r>
            <a:r>
              <a:rPr lang="en-GB" sz="2400" dirty="0" smtClean="0">
                <a:solidFill>
                  <a:srgbClr val="002060"/>
                </a:solidFill>
                <a:latin typeface="Abadi MT Condensed Light" pitchFamily="34" charset="0"/>
                <a:cs typeface="Arial" pitchFamily="34" charset="0"/>
              </a:rPr>
              <a:t> </a:t>
            </a:r>
            <a:endParaRPr lang="en-GB" sz="2400" dirty="0">
              <a:solidFill>
                <a:srgbClr val="002060"/>
              </a:solidFill>
              <a:latin typeface="Abadi MT Condensed Light" pitchFamily="34" charset="0"/>
              <a:cs typeface="Arial" pitchFamily="34" charset="0"/>
            </a:endParaRPr>
          </a:p>
        </p:txBody>
      </p:sp>
      <p:sp>
        <p:nvSpPr>
          <p:cNvPr id="22532" name="TextBox 4"/>
          <p:cNvSpPr>
            <a:spLocks noChangeArrowheads="1"/>
          </p:cNvSpPr>
          <p:nvPr/>
        </p:nvSpPr>
        <p:spPr bwMode="auto">
          <a:xfrm>
            <a:off x="631825" y="5547785"/>
            <a:ext cx="2446338" cy="485239"/>
          </a:xfrm>
          <a:prstGeom prst="roundRect">
            <a:avLst>
              <a:gd name="adj" fmla="val 16667"/>
            </a:avLst>
          </a:prstGeom>
          <a:solidFill>
            <a:schemeClr val="accent2"/>
          </a:solidFill>
          <a:ln w="9525">
            <a:noFill/>
            <a:miter lim="800000"/>
            <a:headEnd/>
            <a:tailEnd/>
          </a:ln>
          <a:effectLst>
            <a:innerShdw blurRad="63500" dist="50800" dir="13500000">
              <a:prstClr val="black">
                <a:alpha val="50000"/>
              </a:prstClr>
            </a:innerShdw>
          </a:effectLst>
        </p:spPr>
        <p:txBody>
          <a:bodyPr lIns="68580" tIns="34290" rIns="68580" bIns="34290">
            <a:spAutoFit/>
          </a:bodyPr>
          <a:lstStyle/>
          <a:p>
            <a:pPr algn="ctr"/>
            <a:r>
              <a:rPr lang="en-GB" sz="2400" b="1">
                <a:solidFill>
                  <a:srgbClr val="FFFFFF"/>
                </a:solidFill>
                <a:cs typeface="Arial" pitchFamily="34" charset="0"/>
              </a:rPr>
              <a:t>Intensify</a:t>
            </a:r>
          </a:p>
        </p:txBody>
      </p:sp>
      <p:sp>
        <p:nvSpPr>
          <p:cNvPr id="7" name="Content Placeholder 2"/>
          <p:cNvSpPr>
            <a:spLocks noGrp="1"/>
          </p:cNvSpPr>
          <p:nvPr>
            <p:ph idx="4294967295"/>
          </p:nvPr>
        </p:nvSpPr>
        <p:spPr>
          <a:xfrm>
            <a:off x="2895600" y="2895600"/>
            <a:ext cx="6019800" cy="571500"/>
          </a:xfrm>
          <a:solidFill>
            <a:srgbClr val="FFFFFF"/>
          </a:solidFill>
        </p:spPr>
        <p:txBody>
          <a:bodyPr lIns="68580" tIns="34290" rIns="68580" bIns="34290">
            <a:noAutofit/>
          </a:bodyPr>
          <a:lstStyle/>
          <a:p>
            <a:pPr marL="138109" indent="0" defTabSz="457189" eaLnBrk="1" hangingPunct="1">
              <a:buClr>
                <a:schemeClr val="accent6">
                  <a:lumMod val="75000"/>
                </a:schemeClr>
              </a:buClr>
              <a:buFont typeface="Arial" charset="0"/>
              <a:buNone/>
              <a:defRPr/>
            </a:pPr>
            <a:r>
              <a:rPr lang="en-GB" sz="2800" dirty="0">
                <a:solidFill>
                  <a:srgbClr val="002060"/>
                </a:solidFill>
                <a:latin typeface="Abadi MT Condensed Light" pitchFamily="34" charset="0"/>
                <a:ea typeface="ＭＳ Ｐゴシック" pitchFamily="-110" charset="-128"/>
              </a:rPr>
              <a:t>Starting insulin </a:t>
            </a:r>
            <a:r>
              <a:rPr lang="en-GB" sz="2800" dirty="0" smtClean="0">
                <a:solidFill>
                  <a:srgbClr val="002060"/>
                </a:solidFill>
                <a:latin typeface="Abadi MT Condensed Light" pitchFamily="34" charset="0"/>
                <a:ea typeface="ＭＳ Ｐゴシック" pitchFamily="-110" charset="-128"/>
              </a:rPr>
              <a:t>therapy         basal            bolus </a:t>
            </a:r>
            <a:endParaRPr lang="en-GB" sz="2800" dirty="0">
              <a:solidFill>
                <a:srgbClr val="002060"/>
              </a:solidFill>
              <a:latin typeface="Abadi MT Condensed Light" pitchFamily="34" charset="0"/>
              <a:ea typeface="ＭＳ Ｐゴシック" pitchFamily="-110" charset="-128"/>
            </a:endParaRPr>
          </a:p>
        </p:txBody>
      </p:sp>
      <p:sp>
        <p:nvSpPr>
          <p:cNvPr id="22534" name="Content Placeholder 2"/>
          <p:cNvSpPr>
            <a:spLocks/>
          </p:cNvSpPr>
          <p:nvPr/>
        </p:nvSpPr>
        <p:spPr bwMode="auto">
          <a:xfrm>
            <a:off x="2965450" y="4131733"/>
            <a:ext cx="5949950" cy="908051"/>
          </a:xfrm>
          <a:prstGeom prst="rect">
            <a:avLst/>
          </a:prstGeom>
          <a:noFill/>
          <a:ln w="9525">
            <a:noFill/>
            <a:miter lim="800000"/>
            <a:headEnd/>
            <a:tailEnd/>
          </a:ln>
        </p:spPr>
        <p:txBody>
          <a:bodyPr lIns="68580" tIns="34290" rIns="68580" bIns="34290"/>
          <a:lstStyle/>
          <a:p>
            <a:pPr marL="255588">
              <a:spcBef>
                <a:spcPct val="20000"/>
              </a:spcBef>
              <a:buClr>
                <a:srgbClr val="E97F20"/>
              </a:buClr>
            </a:pPr>
            <a:r>
              <a:rPr lang="en-GB" sz="2400" dirty="0">
                <a:solidFill>
                  <a:srgbClr val="002060"/>
                </a:solidFill>
                <a:latin typeface="Abadi MT Condensed Light" pitchFamily="34" charset="0"/>
                <a:cs typeface="Arial" pitchFamily="34" charset="0"/>
              </a:rPr>
              <a:t>Dose titration to ensure that the patient receives the maximum benefit from the prescribed treatment</a:t>
            </a:r>
          </a:p>
        </p:txBody>
      </p:sp>
      <p:sp>
        <p:nvSpPr>
          <p:cNvPr id="22535" name="TextBox 4"/>
          <p:cNvSpPr>
            <a:spLocks noChangeArrowheads="1"/>
          </p:cNvSpPr>
          <p:nvPr/>
        </p:nvSpPr>
        <p:spPr bwMode="auto">
          <a:xfrm>
            <a:off x="784225" y="4243918"/>
            <a:ext cx="2038350" cy="434161"/>
          </a:xfrm>
          <a:prstGeom prst="roundRect">
            <a:avLst>
              <a:gd name="adj" fmla="val 16667"/>
            </a:avLst>
          </a:prstGeom>
          <a:solidFill>
            <a:srgbClr val="739DD2"/>
          </a:solidFill>
          <a:ln w="9525">
            <a:noFill/>
            <a:miter lim="800000"/>
            <a:headEnd/>
            <a:tailEnd/>
          </a:ln>
          <a:effectLst>
            <a:innerShdw blurRad="63500" dist="50800" dir="13500000">
              <a:prstClr val="black">
                <a:alpha val="50000"/>
              </a:prstClr>
            </a:innerShdw>
          </a:effectLst>
        </p:spPr>
        <p:txBody>
          <a:bodyPr lIns="68580" tIns="34290" rIns="68580" bIns="34290">
            <a:spAutoFit/>
          </a:bodyPr>
          <a:lstStyle/>
          <a:p>
            <a:pPr algn="ctr"/>
            <a:r>
              <a:rPr lang="en-GB" sz="2100" b="1">
                <a:solidFill>
                  <a:srgbClr val="FFFFFF"/>
                </a:solidFill>
                <a:cs typeface="Arial" pitchFamily="34" charset="0"/>
              </a:rPr>
              <a:t>Optimise</a:t>
            </a:r>
          </a:p>
        </p:txBody>
      </p:sp>
      <p:cxnSp>
        <p:nvCxnSpPr>
          <p:cNvPr id="10" name="Straight Arrow Connector 6"/>
          <p:cNvCxnSpPr>
            <a:cxnSpLocks noChangeShapeType="1"/>
            <a:endCxn id="22535" idx="0"/>
          </p:cNvCxnSpPr>
          <p:nvPr/>
        </p:nvCxnSpPr>
        <p:spPr bwMode="auto">
          <a:xfrm rot="16200000" flipH="1">
            <a:off x="1422136" y="3862653"/>
            <a:ext cx="751417" cy="11112"/>
          </a:xfrm>
          <a:prstGeom prst="straightConnector1">
            <a:avLst/>
          </a:prstGeom>
          <a:ln>
            <a:headEnd/>
            <a:tailEnd type="arrow" w="med" len="med"/>
          </a:ln>
        </p:spPr>
        <p:style>
          <a:lnRef idx="2">
            <a:schemeClr val="accent1"/>
          </a:lnRef>
          <a:fillRef idx="0">
            <a:schemeClr val="accent1"/>
          </a:fillRef>
          <a:effectRef idx="1">
            <a:schemeClr val="accent1"/>
          </a:effectRef>
          <a:fontRef idx="minor">
            <a:schemeClr val="tx1"/>
          </a:fontRef>
        </p:style>
      </p:cxnSp>
      <p:sp>
        <p:nvSpPr>
          <p:cNvPr id="11" name="TextBox 5"/>
          <p:cNvSpPr txBox="1"/>
          <p:nvPr/>
        </p:nvSpPr>
        <p:spPr>
          <a:xfrm>
            <a:off x="920750" y="2904067"/>
            <a:ext cx="1746250" cy="434161"/>
          </a:xfrm>
          <a:prstGeom prst="roundRect">
            <a:avLst/>
          </a:prstGeom>
          <a:solidFill>
            <a:schemeClr val="bg1">
              <a:lumMod val="85000"/>
            </a:schemeClr>
          </a:solidFill>
          <a:effectLst>
            <a:innerShdw blurRad="63500" dist="50800" dir="13500000">
              <a:prstClr val="black">
                <a:alpha val="50000"/>
              </a:prstClr>
            </a:innerShdw>
          </a:effectLst>
        </p:spPr>
        <p:txBody>
          <a:bodyPr lIns="68580" tIns="34290" rIns="68580" bIns="34290">
            <a:spAutoFit/>
          </a:bodyPr>
          <a:lstStyle/>
          <a:p>
            <a:pPr algn="ctr" fontAlgn="auto">
              <a:spcBef>
                <a:spcPts val="0"/>
              </a:spcBef>
              <a:spcAft>
                <a:spcPts val="0"/>
              </a:spcAft>
              <a:defRPr/>
            </a:pPr>
            <a:r>
              <a:rPr lang="en-GB" sz="2100" b="1" dirty="0">
                <a:solidFill>
                  <a:srgbClr val="002060"/>
                </a:solidFill>
                <a:latin typeface="+mn-lt"/>
              </a:rPr>
              <a:t>Initiate</a:t>
            </a:r>
          </a:p>
        </p:txBody>
      </p:sp>
      <p:cxnSp>
        <p:nvCxnSpPr>
          <p:cNvPr id="12" name="Straight Arrow Connector 6"/>
          <p:cNvCxnSpPr>
            <a:cxnSpLocks noChangeShapeType="1"/>
          </p:cNvCxnSpPr>
          <p:nvPr/>
        </p:nvCxnSpPr>
        <p:spPr bwMode="auto">
          <a:xfrm flipH="1">
            <a:off x="1792289" y="4834467"/>
            <a:ext cx="1587" cy="713317"/>
          </a:xfrm>
          <a:prstGeom prst="straightConnector1">
            <a:avLst/>
          </a:prstGeom>
          <a:ln>
            <a:headEn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5"/>
          <p:cNvSpPr txBox="1"/>
          <p:nvPr/>
        </p:nvSpPr>
        <p:spPr>
          <a:xfrm>
            <a:off x="1066800" y="1600200"/>
            <a:ext cx="1600200" cy="383084"/>
          </a:xfrm>
          <a:prstGeom prst="roundRect">
            <a:avLst/>
          </a:prstGeom>
          <a:solidFill>
            <a:schemeClr val="accent4">
              <a:lumMod val="60000"/>
              <a:lumOff val="40000"/>
            </a:schemeClr>
          </a:solidFill>
          <a:effectLst>
            <a:innerShdw blurRad="63500" dist="50800" dir="13500000">
              <a:prstClr val="black">
                <a:alpha val="50000"/>
              </a:prstClr>
            </a:innerShdw>
          </a:effectLst>
        </p:spPr>
        <p:txBody>
          <a:bodyPr wrap="square" lIns="68580" tIns="34290" rIns="68580" bIns="34290">
            <a:spAutoFit/>
          </a:bodyPr>
          <a:lstStyle/>
          <a:p>
            <a:pPr algn="ctr" fontAlgn="auto">
              <a:spcBef>
                <a:spcPts val="0"/>
              </a:spcBef>
              <a:spcAft>
                <a:spcPts val="0"/>
              </a:spcAft>
              <a:defRPr/>
            </a:pPr>
            <a:r>
              <a:rPr lang="en-US" b="1" dirty="0">
                <a:solidFill>
                  <a:srgbClr val="FFFF00"/>
                </a:solidFill>
                <a:latin typeface="+mn-lt"/>
              </a:rPr>
              <a:t>HbA1c</a:t>
            </a:r>
            <a:endParaRPr lang="en-GB" b="1" dirty="0">
              <a:solidFill>
                <a:srgbClr val="FFFF00"/>
              </a:solidFill>
              <a:latin typeface="+mn-lt"/>
            </a:endParaRPr>
          </a:p>
        </p:txBody>
      </p:sp>
      <p:cxnSp>
        <p:nvCxnSpPr>
          <p:cNvPr id="18" name="Straight Arrow Connector 6"/>
          <p:cNvCxnSpPr>
            <a:cxnSpLocks noChangeShapeType="1"/>
          </p:cNvCxnSpPr>
          <p:nvPr/>
        </p:nvCxnSpPr>
        <p:spPr bwMode="auto">
          <a:xfrm>
            <a:off x="1792288" y="2106084"/>
            <a:ext cx="11112" cy="753533"/>
          </a:xfrm>
          <a:prstGeom prst="straightConnector1">
            <a:avLst/>
          </a:prstGeom>
          <a:ln>
            <a:headEnd/>
            <a:tailEnd type="arrow" w="med" len="med"/>
          </a:ln>
        </p:spPr>
        <p:style>
          <a:lnRef idx="2">
            <a:schemeClr val="accent1"/>
          </a:lnRef>
          <a:fillRef idx="0">
            <a:schemeClr val="accent1"/>
          </a:fillRef>
          <a:effectRef idx="1">
            <a:schemeClr val="accent1"/>
          </a:effectRef>
          <a:fontRef idx="minor">
            <a:schemeClr val="tx1"/>
          </a:fontRef>
        </p:style>
      </p:cxnSp>
      <p:sp>
        <p:nvSpPr>
          <p:cNvPr id="19" name="Content Placeholder 2"/>
          <p:cNvSpPr>
            <a:spLocks noGrp="1"/>
          </p:cNvSpPr>
          <p:nvPr>
            <p:ph idx="4294967295"/>
          </p:nvPr>
        </p:nvSpPr>
        <p:spPr>
          <a:xfrm>
            <a:off x="3124200" y="1600200"/>
            <a:ext cx="5534024" cy="571500"/>
          </a:xfrm>
          <a:solidFill>
            <a:srgbClr val="FFFFFF"/>
          </a:solidFill>
        </p:spPr>
        <p:txBody>
          <a:bodyPr lIns="68580" tIns="34290" rIns="68580" bIns="34290">
            <a:noAutofit/>
          </a:bodyPr>
          <a:lstStyle/>
          <a:p>
            <a:pPr marL="0" indent="0" defTabSz="457189">
              <a:buFont typeface="Arial" charset="0"/>
              <a:buNone/>
              <a:defRPr/>
            </a:pPr>
            <a:r>
              <a:rPr lang="en-US" sz="2800" dirty="0">
                <a:solidFill>
                  <a:srgbClr val="002060"/>
                </a:solidFill>
                <a:latin typeface="Abadi MT Condensed Light" pitchFamily="34" charset="0"/>
                <a:ea typeface="ＭＳ Ｐゴシック" pitchFamily="-110" charset="-128"/>
              </a:rPr>
              <a:t>Setting HbA1c goal for a particular patient</a:t>
            </a:r>
            <a:endParaRPr lang="en-GB" sz="2800" dirty="0">
              <a:solidFill>
                <a:srgbClr val="002060"/>
              </a:solidFill>
              <a:latin typeface="Abadi MT Condensed Light" pitchFamily="34" charset="0"/>
              <a:ea typeface="ＭＳ Ｐゴシック" pitchFamily="-110" charset="-128"/>
            </a:endParaRPr>
          </a:p>
        </p:txBody>
      </p:sp>
      <p:sp>
        <p:nvSpPr>
          <p:cNvPr id="22542" name="Rectangle 16"/>
          <p:cNvSpPr>
            <a:spLocks noChangeArrowheads="1"/>
          </p:cNvSpPr>
          <p:nvPr/>
        </p:nvSpPr>
        <p:spPr bwMode="auto">
          <a:xfrm>
            <a:off x="200025" y="6502401"/>
            <a:ext cx="3575338" cy="207749"/>
          </a:xfrm>
          <a:prstGeom prst="rect">
            <a:avLst/>
          </a:prstGeom>
          <a:noFill/>
          <a:ln w="9525">
            <a:noFill/>
            <a:miter lim="800000"/>
            <a:headEnd/>
            <a:tailEnd/>
          </a:ln>
        </p:spPr>
        <p:txBody>
          <a:bodyPr wrap="none" lIns="68580" tIns="34290" rIns="68580" bIns="34290">
            <a:spAutoFit/>
          </a:bodyPr>
          <a:lstStyle/>
          <a:p>
            <a:r>
              <a:rPr lang="en-US" sz="900" dirty="0" err="1">
                <a:solidFill>
                  <a:srgbClr val="001965"/>
                </a:solidFill>
                <a:latin typeface="Verdana" pitchFamily="34" charset="0"/>
              </a:rPr>
              <a:t>Mosenzon</a:t>
            </a:r>
            <a:r>
              <a:rPr lang="en-US" sz="900" dirty="0">
                <a:solidFill>
                  <a:srgbClr val="001965"/>
                </a:solidFill>
                <a:latin typeface="Verdana" pitchFamily="34" charset="0"/>
              </a:rPr>
              <a:t> O, et al. </a:t>
            </a:r>
            <a:r>
              <a:rPr lang="en-US" sz="900" i="1" dirty="0">
                <a:solidFill>
                  <a:srgbClr val="001965"/>
                </a:solidFill>
                <a:latin typeface="Verdana" pitchFamily="34" charset="0"/>
              </a:rPr>
              <a:t>Diabetes Care </a:t>
            </a:r>
            <a:r>
              <a:rPr lang="en-US" sz="900" dirty="0">
                <a:solidFill>
                  <a:srgbClr val="001965"/>
                </a:solidFill>
                <a:latin typeface="Verdana" pitchFamily="34" charset="0"/>
              </a:rPr>
              <a:t>2013; 36(2):S212-S218</a:t>
            </a:r>
            <a:r>
              <a:rPr lang="en-US" sz="800" dirty="0">
                <a:solidFill>
                  <a:srgbClr val="001965"/>
                </a:solidFill>
                <a:latin typeface="Verdana" pitchFamily="34" charset="0"/>
              </a:rPr>
              <a:t>.</a:t>
            </a:r>
          </a:p>
        </p:txBody>
      </p:sp>
      <p:sp>
        <p:nvSpPr>
          <p:cNvPr id="16" name="Right Arrow 15"/>
          <p:cNvSpPr/>
          <p:nvPr/>
        </p:nvSpPr>
        <p:spPr>
          <a:xfrm>
            <a:off x="5943600" y="3048000"/>
            <a:ext cx="533400" cy="3322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Right Arrow 16"/>
          <p:cNvSpPr/>
          <p:nvPr/>
        </p:nvSpPr>
        <p:spPr>
          <a:xfrm>
            <a:off x="7467600" y="3048000"/>
            <a:ext cx="533400" cy="3322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1"/>
          <p:cNvSpPr>
            <a:spLocks noChangeArrowheads="1"/>
          </p:cNvSpPr>
          <p:nvPr/>
        </p:nvSpPr>
        <p:spPr bwMode="auto">
          <a:xfrm>
            <a:off x="6415089" y="3659717"/>
            <a:ext cx="2174875" cy="632883"/>
          </a:xfrm>
          <a:prstGeom prst="roundRect">
            <a:avLst>
              <a:gd name="adj" fmla="val 16667"/>
            </a:avLst>
          </a:prstGeom>
          <a:solidFill>
            <a:srgbClr val="002060"/>
          </a:solidFill>
          <a:ln w="25560" cap="sq">
            <a:solidFill>
              <a:srgbClr val="002060"/>
            </a:solidFill>
            <a:miter lim="800000"/>
            <a:headEnd/>
            <a:tailEnd/>
          </a:ln>
          <a:effectLst>
            <a:outerShdw blurRad="76200" dist="12700" dir="8100000" sy="-23000" kx="800400" algn="br" rotWithShape="0">
              <a:prstClr val="black">
                <a:alpha val="20000"/>
              </a:prstClr>
            </a:outerShdw>
          </a:effectLst>
        </p:spPr>
        <p:txBody>
          <a:bodyPr lIns="68400" tIns="34200" rIns="68400" bIns="342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FFFF"/>
                </a:solidFill>
                <a:latin typeface="Calibri" pitchFamily="34" charset="0"/>
              </a:rPr>
              <a:t>Basal–bolus therapy</a:t>
            </a:r>
          </a:p>
        </p:txBody>
      </p:sp>
      <p:sp>
        <p:nvSpPr>
          <p:cNvPr id="23555" name="AutoShape 2"/>
          <p:cNvSpPr>
            <a:spLocks noChangeArrowheads="1"/>
          </p:cNvSpPr>
          <p:nvPr/>
        </p:nvSpPr>
        <p:spPr bwMode="auto">
          <a:xfrm>
            <a:off x="6415089" y="2667001"/>
            <a:ext cx="2174875" cy="632884"/>
          </a:xfrm>
          <a:prstGeom prst="roundRect">
            <a:avLst>
              <a:gd name="adj" fmla="val 16667"/>
            </a:avLst>
          </a:prstGeom>
          <a:solidFill>
            <a:srgbClr val="002060"/>
          </a:solidFill>
          <a:ln w="25560" cap="sq">
            <a:solidFill>
              <a:srgbClr val="002060"/>
            </a:solidFill>
            <a:miter lim="800000"/>
            <a:headEnd/>
            <a:tailEnd/>
          </a:ln>
          <a:effectLst>
            <a:outerShdw blurRad="76200" dist="12700" dir="8100000" sy="-23000" kx="800400" algn="br" rotWithShape="0">
              <a:prstClr val="black">
                <a:alpha val="20000"/>
              </a:prstClr>
            </a:outerShdw>
          </a:effectLst>
        </p:spPr>
        <p:txBody>
          <a:bodyPr lIns="68400" tIns="34200" rIns="68400" bIns="342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FFFF"/>
                </a:solidFill>
                <a:latin typeface="Calibri" pitchFamily="34" charset="0"/>
              </a:rPr>
              <a:t>Premix </a:t>
            </a:r>
            <a:br>
              <a:rPr lang="en-GB" b="1" dirty="0">
                <a:solidFill>
                  <a:srgbClr val="FFFFFF"/>
                </a:solidFill>
                <a:latin typeface="Calibri" pitchFamily="34" charset="0"/>
              </a:rPr>
            </a:br>
            <a:r>
              <a:rPr lang="en-GB" b="1" dirty="0">
                <a:solidFill>
                  <a:srgbClr val="FFFFFF"/>
                </a:solidFill>
                <a:latin typeface="Calibri" pitchFamily="34" charset="0"/>
              </a:rPr>
              <a:t>BID or TID</a:t>
            </a:r>
          </a:p>
        </p:txBody>
      </p:sp>
      <p:sp>
        <p:nvSpPr>
          <p:cNvPr id="23556" name="AutoShape 3"/>
          <p:cNvSpPr>
            <a:spLocks noChangeArrowheads="1"/>
          </p:cNvSpPr>
          <p:nvPr/>
        </p:nvSpPr>
        <p:spPr bwMode="auto">
          <a:xfrm>
            <a:off x="430213" y="4656667"/>
            <a:ext cx="2405062" cy="632884"/>
          </a:xfrm>
          <a:prstGeom prst="roundRect">
            <a:avLst>
              <a:gd name="adj" fmla="val 16667"/>
            </a:avLst>
          </a:prstGeom>
          <a:solidFill>
            <a:srgbClr val="739DD2"/>
          </a:solidFill>
          <a:ln w="9525">
            <a:noFill/>
            <a:round/>
            <a:headEnd/>
            <a:tailEnd/>
          </a:ln>
          <a:effectLst>
            <a:innerShdw blurRad="63500" dist="50800" dir="18900000">
              <a:prstClr val="black">
                <a:alpha val="50000"/>
              </a:prstClr>
            </a:innerShdw>
          </a:effectLst>
        </p:spPr>
        <p:txBody>
          <a:bodyPr lIns="68400" tIns="34200" rIns="68400" bIns="342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err="1">
                <a:solidFill>
                  <a:srgbClr val="FFFFFF"/>
                </a:solidFill>
                <a:latin typeface="Calibri" pitchFamily="34" charset="0"/>
              </a:rPr>
              <a:t>Prandial</a:t>
            </a:r>
            <a:r>
              <a:rPr lang="en-GB" b="1" dirty="0">
                <a:solidFill>
                  <a:srgbClr val="FFFFFF"/>
                </a:solidFill>
                <a:latin typeface="Calibri" pitchFamily="34" charset="0"/>
              </a:rPr>
              <a:t> insulin</a:t>
            </a:r>
          </a:p>
        </p:txBody>
      </p:sp>
      <p:sp>
        <p:nvSpPr>
          <p:cNvPr id="23557" name="AutoShape 4"/>
          <p:cNvSpPr>
            <a:spLocks noChangeArrowheads="1"/>
          </p:cNvSpPr>
          <p:nvPr/>
        </p:nvSpPr>
        <p:spPr bwMode="auto">
          <a:xfrm>
            <a:off x="430213" y="2667001"/>
            <a:ext cx="2405062" cy="632884"/>
          </a:xfrm>
          <a:prstGeom prst="roundRect">
            <a:avLst>
              <a:gd name="adj" fmla="val 16667"/>
            </a:avLst>
          </a:prstGeom>
          <a:solidFill>
            <a:srgbClr val="739DD2"/>
          </a:solidFill>
          <a:ln w="9525">
            <a:noFill/>
            <a:round/>
            <a:headEnd/>
            <a:tailEnd/>
          </a:ln>
          <a:effectLst>
            <a:innerShdw blurRad="63500" dist="50800">
              <a:prstClr val="black">
                <a:alpha val="50000"/>
              </a:prstClr>
            </a:innerShdw>
          </a:effectLst>
        </p:spPr>
        <p:txBody>
          <a:bodyPr lIns="68400" tIns="34200" rIns="68400" bIns="342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FFFF"/>
                </a:solidFill>
                <a:latin typeface="Calibri" pitchFamily="34" charset="0"/>
              </a:rPr>
              <a:t>Basal insulin  + OADs</a:t>
            </a:r>
          </a:p>
        </p:txBody>
      </p:sp>
      <p:cxnSp>
        <p:nvCxnSpPr>
          <p:cNvPr id="23558" name="AutoShape 5"/>
          <p:cNvCxnSpPr>
            <a:cxnSpLocks noChangeShapeType="1"/>
            <a:stCxn id="23557" idx="3"/>
            <a:endCxn id="23555" idx="1"/>
          </p:cNvCxnSpPr>
          <p:nvPr/>
        </p:nvCxnSpPr>
        <p:spPr bwMode="auto">
          <a:xfrm>
            <a:off x="2835276" y="2982385"/>
            <a:ext cx="3579813" cy="2116"/>
          </a:xfrm>
          <a:prstGeom prst="straightConnector1">
            <a:avLst/>
          </a:prstGeom>
          <a:noFill/>
          <a:ln w="28440" cap="sq">
            <a:solidFill>
              <a:srgbClr val="002060"/>
            </a:solidFill>
            <a:miter lim="800000"/>
            <a:headEnd/>
            <a:tailEnd type="triangle" w="med" len="med"/>
          </a:ln>
        </p:spPr>
      </p:cxnSp>
      <p:cxnSp>
        <p:nvCxnSpPr>
          <p:cNvPr id="23559" name="AutoShape 6"/>
          <p:cNvCxnSpPr>
            <a:cxnSpLocks noChangeShapeType="1"/>
            <a:stCxn id="23557" idx="3"/>
            <a:endCxn id="23554" idx="1"/>
          </p:cNvCxnSpPr>
          <p:nvPr/>
        </p:nvCxnSpPr>
        <p:spPr bwMode="auto">
          <a:xfrm>
            <a:off x="2835276" y="2982385"/>
            <a:ext cx="3579813" cy="992716"/>
          </a:xfrm>
          <a:prstGeom prst="straightConnector1">
            <a:avLst/>
          </a:prstGeom>
          <a:noFill/>
          <a:ln w="28440" cap="sq">
            <a:solidFill>
              <a:srgbClr val="002060"/>
            </a:solidFill>
            <a:miter lim="800000"/>
            <a:headEnd/>
            <a:tailEnd type="triangle" w="med" len="med"/>
          </a:ln>
        </p:spPr>
      </p:cxnSp>
      <p:cxnSp>
        <p:nvCxnSpPr>
          <p:cNvPr id="23560" name="AutoShape 7"/>
          <p:cNvCxnSpPr>
            <a:cxnSpLocks noChangeShapeType="1"/>
          </p:cNvCxnSpPr>
          <p:nvPr/>
        </p:nvCxnSpPr>
        <p:spPr bwMode="auto">
          <a:xfrm flipV="1">
            <a:off x="2835276" y="2965451"/>
            <a:ext cx="3579813" cy="992716"/>
          </a:xfrm>
          <a:prstGeom prst="straightConnector1">
            <a:avLst/>
          </a:prstGeom>
          <a:noFill/>
          <a:ln w="28440" cap="sq">
            <a:solidFill>
              <a:srgbClr val="002060"/>
            </a:solidFill>
            <a:miter lim="800000"/>
            <a:headEnd/>
            <a:tailEnd type="triangle" w="med" len="med"/>
          </a:ln>
        </p:spPr>
      </p:cxnSp>
      <p:cxnSp>
        <p:nvCxnSpPr>
          <p:cNvPr id="23561" name="AutoShape 8"/>
          <p:cNvCxnSpPr>
            <a:cxnSpLocks noChangeShapeType="1"/>
            <a:stCxn id="23556" idx="3"/>
            <a:endCxn id="23554" idx="1"/>
          </p:cNvCxnSpPr>
          <p:nvPr/>
        </p:nvCxnSpPr>
        <p:spPr bwMode="auto">
          <a:xfrm flipV="1">
            <a:off x="2835276" y="3975101"/>
            <a:ext cx="3579813" cy="996951"/>
          </a:xfrm>
          <a:prstGeom prst="straightConnector1">
            <a:avLst/>
          </a:prstGeom>
          <a:noFill/>
          <a:ln w="28440" cap="sq">
            <a:solidFill>
              <a:srgbClr val="002060"/>
            </a:solidFill>
            <a:miter lim="800000"/>
            <a:headEnd/>
            <a:tailEnd type="triangle" w="med" len="med"/>
          </a:ln>
        </p:spPr>
      </p:cxnSp>
      <p:sp>
        <p:nvSpPr>
          <p:cNvPr id="23562" name="Text Box 9"/>
          <p:cNvSpPr txBox="1">
            <a:spLocks noChangeArrowheads="1"/>
          </p:cNvSpPr>
          <p:nvPr/>
        </p:nvSpPr>
        <p:spPr bwMode="auto">
          <a:xfrm>
            <a:off x="361951" y="2042584"/>
            <a:ext cx="2271713" cy="346067"/>
          </a:xfrm>
          <a:prstGeom prst="rect">
            <a:avLst/>
          </a:prstGeom>
          <a:noFill/>
          <a:ln w="9525">
            <a:noFill/>
            <a:round/>
            <a:headEnd/>
            <a:tailEnd/>
          </a:ln>
        </p:spPr>
        <p:txBody>
          <a:bodyPr lIns="68400" tIns="34200" rIns="68400" bIns="34200" anchor="ctr">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002060"/>
                </a:solidFill>
                <a:latin typeface="Calibri" pitchFamily="34" charset="0"/>
                <a:cs typeface="Arial" pitchFamily="34" charset="0"/>
              </a:rPr>
              <a:t>Starting regimens</a:t>
            </a:r>
          </a:p>
        </p:txBody>
      </p:sp>
      <p:sp>
        <p:nvSpPr>
          <p:cNvPr id="23563" name="Text Box 10"/>
          <p:cNvSpPr txBox="1">
            <a:spLocks noChangeArrowheads="1"/>
          </p:cNvSpPr>
          <p:nvPr/>
        </p:nvSpPr>
        <p:spPr bwMode="auto">
          <a:xfrm>
            <a:off x="6248400" y="2101851"/>
            <a:ext cx="2438400" cy="346067"/>
          </a:xfrm>
          <a:prstGeom prst="rect">
            <a:avLst/>
          </a:prstGeom>
          <a:noFill/>
          <a:ln w="9525">
            <a:noFill/>
            <a:round/>
            <a:headEnd/>
            <a:tailEnd/>
          </a:ln>
        </p:spPr>
        <p:txBody>
          <a:bodyPr wrap="square" lIns="68400" tIns="34200" rIns="68400" bIns="34200" anchor="ctr">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002060"/>
                </a:solidFill>
                <a:latin typeface="Calibri" pitchFamily="34" charset="0"/>
                <a:cs typeface="Arial" pitchFamily="34" charset="0"/>
              </a:rPr>
              <a:t>Intensification regimens</a:t>
            </a:r>
          </a:p>
        </p:txBody>
      </p:sp>
      <p:cxnSp>
        <p:nvCxnSpPr>
          <p:cNvPr id="23564" name="AutoShape 11"/>
          <p:cNvCxnSpPr>
            <a:cxnSpLocks noChangeShapeType="1"/>
          </p:cNvCxnSpPr>
          <p:nvPr/>
        </p:nvCxnSpPr>
        <p:spPr bwMode="auto">
          <a:xfrm>
            <a:off x="2811463" y="3977218"/>
            <a:ext cx="3632200" cy="2116"/>
          </a:xfrm>
          <a:prstGeom prst="straightConnector1">
            <a:avLst/>
          </a:prstGeom>
          <a:noFill/>
          <a:ln w="28440" cap="sq">
            <a:solidFill>
              <a:srgbClr val="002060"/>
            </a:solidFill>
            <a:miter lim="800000"/>
            <a:headEnd/>
            <a:tailEnd type="triangle" w="med" len="med"/>
          </a:ln>
        </p:spPr>
      </p:cxnSp>
      <p:pic>
        <p:nvPicPr>
          <p:cNvPr id="128012" name="Picture 12"/>
          <p:cNvPicPr>
            <a:picLocks noChangeAspect="1" noChangeArrowheads="1"/>
          </p:cNvPicPr>
          <p:nvPr/>
        </p:nvPicPr>
        <p:blipFill>
          <a:blip r:embed="rId3"/>
          <a:srcRect/>
          <a:stretch>
            <a:fillRect/>
          </a:stretch>
        </p:blipFill>
        <p:spPr bwMode="auto">
          <a:xfrm>
            <a:off x="3181351" y="2476501"/>
            <a:ext cx="2716213" cy="2713567"/>
          </a:xfrm>
          <a:prstGeom prst="rect">
            <a:avLst/>
          </a:prstGeom>
          <a:noFill/>
          <a:ln w="9525">
            <a:noFill/>
            <a:round/>
            <a:headEnd/>
            <a:tailEnd/>
          </a:ln>
        </p:spPr>
      </p:pic>
      <p:sp>
        <p:nvSpPr>
          <p:cNvPr id="19471" name="Text Box 14"/>
          <p:cNvSpPr txBox="1">
            <a:spLocks noChangeArrowheads="1"/>
          </p:cNvSpPr>
          <p:nvPr/>
        </p:nvSpPr>
        <p:spPr bwMode="auto">
          <a:xfrm>
            <a:off x="914400" y="304800"/>
            <a:ext cx="7086600" cy="514349"/>
          </a:xfrm>
          <a:prstGeom prst="rect">
            <a:avLst/>
          </a:prstGeom>
          <a:noFill/>
          <a:ln>
            <a:noFill/>
          </a:ln>
          <a:effectLst/>
          <a:extLst>
            <a:ext uri="{909E8E84-426E-40DD-AFC4-6F175D3DCCD1}"/>
            <a:ext uri="{91240B29-F687-4F45-9708-019B960494DF}"/>
            <a:ext uri="{AF507438-7753-43E0-B8FC-AC1667EBCBE1}"/>
          </a:extLst>
        </p:spPr>
        <p:txBody>
          <a:bodyPr lIns="0" tIns="0" rIns="0" bIns="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eaLnBrk="1" hangingPunct="1">
              <a:defRPr/>
            </a:pPr>
            <a:r>
              <a:rPr lang="en-GB" sz="2800" b="1" dirty="0" smtClean="0">
                <a:solidFill>
                  <a:srgbClr val="001965"/>
                </a:solidFill>
                <a:latin typeface="+mj-lt"/>
                <a:ea typeface="ＭＳ Ｐゴシック" pitchFamily="34" charset="-128"/>
                <a:cs typeface="Arial" pitchFamily="34" charset="0"/>
              </a:rPr>
              <a:t>Insulin Treatment Patterns: common strategies</a:t>
            </a:r>
          </a:p>
        </p:txBody>
      </p:sp>
      <p:sp>
        <p:nvSpPr>
          <p:cNvPr id="23568" name="AutoShape 15"/>
          <p:cNvSpPr>
            <a:spLocks noChangeArrowheads="1"/>
          </p:cNvSpPr>
          <p:nvPr/>
        </p:nvSpPr>
        <p:spPr bwMode="auto">
          <a:xfrm>
            <a:off x="430213" y="3659717"/>
            <a:ext cx="2405062" cy="632883"/>
          </a:xfrm>
          <a:prstGeom prst="roundRect">
            <a:avLst>
              <a:gd name="adj" fmla="val 16667"/>
            </a:avLst>
          </a:prstGeom>
          <a:solidFill>
            <a:srgbClr val="739DD2"/>
          </a:solidFill>
          <a:ln w="9525">
            <a:noFill/>
            <a:round/>
            <a:headEnd/>
            <a:tailEnd/>
          </a:ln>
          <a:effectLst>
            <a:innerShdw blurRad="63500" dist="50800" dir="18900000">
              <a:prstClr val="black">
                <a:alpha val="50000"/>
              </a:prstClr>
            </a:innerShdw>
          </a:effectLst>
        </p:spPr>
        <p:txBody>
          <a:bodyPr lIns="68400" tIns="34200" rIns="68400" bIns="342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FFFF"/>
                </a:solidFill>
                <a:latin typeface="Calibri" pitchFamily="34" charset="0"/>
              </a:rPr>
              <a:t>Premix insulin   OD or BID</a:t>
            </a:r>
          </a:p>
        </p:txBody>
      </p:sp>
      <p:sp>
        <p:nvSpPr>
          <p:cNvPr id="18" name="Minus 17"/>
          <p:cNvSpPr/>
          <p:nvPr/>
        </p:nvSpPr>
        <p:spPr>
          <a:xfrm>
            <a:off x="-1066800" y="609600"/>
            <a:ext cx="7848600" cy="9144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blinds(horizontal)">
                                      <p:cBhvr>
                                        <p:cTn id="7" dur="500"/>
                                        <p:tgtEl>
                                          <p:spTgt spid="235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9"/>
                                        </p:tgtEl>
                                        <p:attrNameLst>
                                          <p:attrName>style.visibility</p:attrName>
                                        </p:attrNameLst>
                                      </p:cBhvr>
                                      <p:to>
                                        <p:strVal val="visible"/>
                                      </p:to>
                                    </p:set>
                                    <p:animEffect transition="in" filter="blinds(horizontal)">
                                      <p:cBhvr>
                                        <p:cTn id="12" dur="500"/>
                                        <p:tgtEl>
                                          <p:spTgt spid="235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560"/>
                                        </p:tgtEl>
                                        <p:attrNameLst>
                                          <p:attrName>style.visibility</p:attrName>
                                        </p:attrNameLst>
                                      </p:cBhvr>
                                      <p:to>
                                        <p:strVal val="visible"/>
                                      </p:to>
                                    </p:set>
                                    <p:animEffect transition="in" filter="blinds(horizontal)">
                                      <p:cBhvr>
                                        <p:cTn id="17" dur="500"/>
                                        <p:tgtEl>
                                          <p:spTgt spid="2356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564"/>
                                        </p:tgtEl>
                                        <p:attrNameLst>
                                          <p:attrName>style.visibility</p:attrName>
                                        </p:attrNameLst>
                                      </p:cBhvr>
                                      <p:to>
                                        <p:strVal val="visible"/>
                                      </p:to>
                                    </p:set>
                                    <p:animEffect transition="in" filter="blinds(horizontal)">
                                      <p:cBhvr>
                                        <p:cTn id="22" dur="500"/>
                                        <p:tgtEl>
                                          <p:spTgt spid="2356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561"/>
                                        </p:tgtEl>
                                        <p:attrNameLst>
                                          <p:attrName>style.visibility</p:attrName>
                                        </p:attrNameLst>
                                      </p:cBhvr>
                                      <p:to>
                                        <p:strVal val="visible"/>
                                      </p:to>
                                    </p:set>
                                    <p:animEffect transition="in" filter="blinds(horizontal)">
                                      <p:cBhvr>
                                        <p:cTn id="27" dur="500"/>
                                        <p:tgtEl>
                                          <p:spTgt spid="2356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fill="hold" nodeType="clickEffect">
                                  <p:stCondLst>
                                    <p:cond delay="0"/>
                                  </p:stCondLst>
                                  <p:childTnLst>
                                    <p:set>
                                      <p:cBhvr additive="repl">
                                        <p:cTn id="31" dur="1" fill="hold">
                                          <p:stCondLst>
                                            <p:cond delay="0"/>
                                          </p:stCondLst>
                                        </p:cTn>
                                        <p:tgtEl>
                                          <p:spTgt spid="128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Treatment intensification routes as the diabetes progresses</a:t>
            </a:r>
            <a:endParaRPr lang="en-US" dirty="0"/>
          </a:p>
        </p:txBody>
      </p:sp>
      <p:cxnSp>
        <p:nvCxnSpPr>
          <p:cNvPr id="4" name="Straight Connector 3"/>
          <p:cNvCxnSpPr/>
          <p:nvPr/>
        </p:nvCxnSpPr>
        <p:spPr>
          <a:xfrm>
            <a:off x="1143000" y="6096000"/>
            <a:ext cx="7315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66800" y="5181600"/>
            <a:ext cx="15240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Rectangle 6"/>
          <p:cNvSpPr/>
          <p:nvPr/>
        </p:nvSpPr>
        <p:spPr>
          <a:xfrm>
            <a:off x="2590800" y="4724400"/>
            <a:ext cx="1524000" cy="1371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ectangle 7"/>
          <p:cNvSpPr/>
          <p:nvPr/>
        </p:nvSpPr>
        <p:spPr>
          <a:xfrm>
            <a:off x="4114800" y="4114800"/>
            <a:ext cx="1524000" cy="1981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3200" dirty="0" smtClean="0"/>
              <a:t>3</a:t>
            </a:r>
            <a:endParaRPr lang="en-US" sz="3200" dirty="0"/>
          </a:p>
        </p:txBody>
      </p:sp>
      <p:sp>
        <p:nvSpPr>
          <p:cNvPr id="9" name="Rectangle 8"/>
          <p:cNvSpPr/>
          <p:nvPr/>
        </p:nvSpPr>
        <p:spPr>
          <a:xfrm>
            <a:off x="5638800" y="3505200"/>
            <a:ext cx="1524000" cy="2590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Rectangle 9"/>
          <p:cNvSpPr/>
          <p:nvPr/>
        </p:nvSpPr>
        <p:spPr>
          <a:xfrm>
            <a:off x="7162800" y="2819400"/>
            <a:ext cx="1524000" cy="3276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TextBox 11"/>
          <p:cNvSpPr txBox="1"/>
          <p:nvPr/>
        </p:nvSpPr>
        <p:spPr>
          <a:xfrm>
            <a:off x="1143000" y="4114800"/>
            <a:ext cx="1252587" cy="923330"/>
          </a:xfrm>
          <a:prstGeom prst="rect">
            <a:avLst/>
          </a:prstGeom>
          <a:noFill/>
        </p:spPr>
        <p:txBody>
          <a:bodyPr wrap="none" rtlCol="0">
            <a:spAutoFit/>
          </a:bodyPr>
          <a:lstStyle/>
          <a:p>
            <a:r>
              <a:rPr lang="en-US" dirty="0" smtClean="0"/>
              <a:t>Lifestyle</a:t>
            </a:r>
          </a:p>
          <a:p>
            <a:r>
              <a:rPr lang="en-US" dirty="0" smtClean="0"/>
              <a:t>        +</a:t>
            </a:r>
          </a:p>
          <a:p>
            <a:r>
              <a:rPr lang="en-US" dirty="0" err="1" smtClean="0"/>
              <a:t>Metformin</a:t>
            </a:r>
            <a:r>
              <a:rPr lang="en-US" dirty="0" smtClean="0"/>
              <a:t> </a:t>
            </a:r>
            <a:endParaRPr lang="en-US" dirty="0"/>
          </a:p>
        </p:txBody>
      </p:sp>
      <p:sp>
        <p:nvSpPr>
          <p:cNvPr id="13" name="TextBox 12"/>
          <p:cNvSpPr txBox="1"/>
          <p:nvPr/>
        </p:nvSpPr>
        <p:spPr>
          <a:xfrm>
            <a:off x="2667000" y="3925669"/>
            <a:ext cx="1204176" cy="646331"/>
          </a:xfrm>
          <a:prstGeom prst="rect">
            <a:avLst/>
          </a:prstGeom>
          <a:noFill/>
        </p:spPr>
        <p:txBody>
          <a:bodyPr wrap="none" rtlCol="0">
            <a:spAutoFit/>
          </a:bodyPr>
          <a:lstStyle/>
          <a:p>
            <a:pPr algn="ctr"/>
            <a:r>
              <a:rPr lang="en-US" dirty="0" smtClean="0"/>
              <a:t>Additional </a:t>
            </a:r>
          </a:p>
          <a:p>
            <a:pPr algn="ctr"/>
            <a:r>
              <a:rPr lang="en-US" dirty="0" smtClean="0"/>
              <a:t>  OADs</a:t>
            </a:r>
            <a:endParaRPr lang="en-US" dirty="0"/>
          </a:p>
        </p:txBody>
      </p:sp>
      <p:sp>
        <p:nvSpPr>
          <p:cNvPr id="14" name="TextBox 13"/>
          <p:cNvSpPr txBox="1"/>
          <p:nvPr/>
        </p:nvSpPr>
        <p:spPr>
          <a:xfrm>
            <a:off x="3962400" y="3163669"/>
            <a:ext cx="1590692" cy="646331"/>
          </a:xfrm>
          <a:prstGeom prst="rect">
            <a:avLst/>
          </a:prstGeom>
          <a:noFill/>
        </p:spPr>
        <p:txBody>
          <a:bodyPr wrap="none" rtlCol="0">
            <a:spAutoFit/>
          </a:bodyPr>
          <a:lstStyle/>
          <a:p>
            <a:pPr algn="ctr"/>
            <a:r>
              <a:rPr lang="en-US" dirty="0" smtClean="0"/>
              <a:t>Basal Insulin</a:t>
            </a:r>
          </a:p>
          <a:p>
            <a:pPr algn="ctr"/>
            <a:r>
              <a:rPr lang="en-US" dirty="0" smtClean="0"/>
              <a:t>BID Premix Ins.</a:t>
            </a:r>
            <a:endParaRPr lang="en-US" dirty="0"/>
          </a:p>
        </p:txBody>
      </p:sp>
      <p:sp>
        <p:nvSpPr>
          <p:cNvPr id="15" name="TextBox 14"/>
          <p:cNvSpPr txBox="1"/>
          <p:nvPr/>
        </p:nvSpPr>
        <p:spPr>
          <a:xfrm>
            <a:off x="5764353" y="2554069"/>
            <a:ext cx="1246047" cy="646331"/>
          </a:xfrm>
          <a:prstGeom prst="rect">
            <a:avLst/>
          </a:prstGeom>
          <a:noFill/>
        </p:spPr>
        <p:txBody>
          <a:bodyPr wrap="none" rtlCol="0">
            <a:spAutoFit/>
          </a:bodyPr>
          <a:lstStyle/>
          <a:p>
            <a:r>
              <a:rPr lang="en-US" dirty="0" smtClean="0"/>
              <a:t>Basal-plus</a:t>
            </a:r>
          </a:p>
          <a:p>
            <a:r>
              <a:rPr lang="en-US" dirty="0" smtClean="0"/>
              <a:t>TDS Premix</a:t>
            </a:r>
            <a:endParaRPr lang="en-US" dirty="0"/>
          </a:p>
        </p:txBody>
      </p:sp>
      <p:sp>
        <p:nvSpPr>
          <p:cNvPr id="16" name="TextBox 15"/>
          <p:cNvSpPr txBox="1"/>
          <p:nvPr/>
        </p:nvSpPr>
        <p:spPr>
          <a:xfrm>
            <a:off x="7239000" y="1905000"/>
            <a:ext cx="1252266" cy="646331"/>
          </a:xfrm>
          <a:prstGeom prst="rect">
            <a:avLst/>
          </a:prstGeom>
          <a:noFill/>
        </p:spPr>
        <p:txBody>
          <a:bodyPr wrap="none" rtlCol="0">
            <a:spAutoFit/>
          </a:bodyPr>
          <a:lstStyle/>
          <a:p>
            <a:pPr algn="ctr"/>
            <a:r>
              <a:rPr lang="en-US" dirty="0" smtClean="0"/>
              <a:t>Full </a:t>
            </a:r>
          </a:p>
          <a:p>
            <a:pPr algn="ctr"/>
            <a:r>
              <a:rPr lang="en-US" dirty="0" smtClean="0"/>
              <a:t>Basal-bolus</a:t>
            </a:r>
            <a:endParaRPr lang="en-US" dirty="0"/>
          </a:p>
        </p:txBody>
      </p:sp>
      <p:cxnSp>
        <p:nvCxnSpPr>
          <p:cNvPr id="18" name="Straight Connector 17"/>
          <p:cNvCxnSpPr/>
          <p:nvPr/>
        </p:nvCxnSpPr>
        <p:spPr>
          <a:xfrm>
            <a:off x="762000" y="1752600"/>
            <a:ext cx="8077200" cy="1588"/>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457200"/>
            <a:ext cx="63246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t>Initiate Basal Insulin</a:t>
            </a:r>
          </a:p>
          <a:p>
            <a:pPr algn="ctr"/>
            <a:r>
              <a:rPr lang="en-US" dirty="0" smtClean="0"/>
              <a:t>Usually with </a:t>
            </a:r>
            <a:r>
              <a:rPr lang="en-US" dirty="0" err="1" smtClean="0"/>
              <a:t>Metformin</a:t>
            </a:r>
            <a:r>
              <a:rPr lang="en-US" dirty="0" smtClean="0"/>
              <a:t> +/- other noninsulin agent</a:t>
            </a:r>
            <a:endParaRPr lang="en-US" dirty="0"/>
          </a:p>
        </p:txBody>
      </p:sp>
      <p:sp>
        <p:nvSpPr>
          <p:cNvPr id="3" name="Rectangle 2"/>
          <p:cNvSpPr/>
          <p:nvPr/>
        </p:nvSpPr>
        <p:spPr>
          <a:xfrm>
            <a:off x="1143000" y="1371600"/>
            <a:ext cx="63246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a:t>
            </a:r>
            <a:r>
              <a:rPr lang="en-US" b="1" dirty="0" smtClean="0">
                <a:solidFill>
                  <a:schemeClr val="tx1"/>
                </a:solidFill>
              </a:rPr>
              <a:t>Start:</a:t>
            </a:r>
            <a:r>
              <a:rPr lang="en-US" dirty="0" smtClean="0">
                <a:solidFill>
                  <a:schemeClr val="tx1"/>
                </a:solidFill>
              </a:rPr>
              <a:t>  0.1 – 0.2 U/kg/day</a:t>
            </a:r>
          </a:p>
          <a:p>
            <a:r>
              <a:rPr lang="en-US" dirty="0" smtClean="0">
                <a:solidFill>
                  <a:schemeClr val="tx1"/>
                </a:solidFill>
              </a:rPr>
              <a:t>         </a:t>
            </a:r>
            <a:r>
              <a:rPr lang="en-US" b="1" dirty="0" smtClean="0">
                <a:solidFill>
                  <a:schemeClr val="tx1"/>
                </a:solidFill>
              </a:rPr>
              <a:t>Adjust :</a:t>
            </a:r>
            <a:r>
              <a:rPr lang="en-US" dirty="0" smtClean="0">
                <a:solidFill>
                  <a:schemeClr val="tx1"/>
                </a:solidFill>
              </a:rPr>
              <a:t> 2 – 4 U once or twice weekly to reach FBG target </a:t>
            </a:r>
            <a:endParaRPr lang="en-US" dirty="0">
              <a:solidFill>
                <a:schemeClr val="tx1"/>
              </a:solidFill>
            </a:endParaRPr>
          </a:p>
        </p:txBody>
      </p:sp>
      <p:sp>
        <p:nvSpPr>
          <p:cNvPr id="4" name="TextBox 3"/>
          <p:cNvSpPr txBox="1"/>
          <p:nvPr/>
        </p:nvSpPr>
        <p:spPr>
          <a:xfrm>
            <a:off x="3276600" y="2667000"/>
            <a:ext cx="2095702" cy="369332"/>
          </a:xfrm>
          <a:prstGeom prst="rect">
            <a:avLst/>
          </a:prstGeom>
          <a:noFill/>
          <a:ln>
            <a:solidFill>
              <a:srgbClr val="FF0000"/>
            </a:solidFill>
          </a:ln>
        </p:spPr>
        <p:txBody>
          <a:bodyPr wrap="none" rtlCol="0">
            <a:spAutoFit/>
          </a:bodyPr>
          <a:lstStyle/>
          <a:p>
            <a:r>
              <a:rPr lang="en-US" dirty="0" smtClean="0"/>
              <a:t>If A1c not controlled</a:t>
            </a:r>
            <a:endParaRPr lang="en-US" dirty="0"/>
          </a:p>
        </p:txBody>
      </p:sp>
      <p:sp>
        <p:nvSpPr>
          <p:cNvPr id="5" name="Rectangle 4"/>
          <p:cNvSpPr/>
          <p:nvPr/>
        </p:nvSpPr>
        <p:spPr>
          <a:xfrm>
            <a:off x="838200" y="3352800"/>
            <a:ext cx="26670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smtClean="0"/>
          </a:p>
          <a:p>
            <a:pPr algn="ctr"/>
            <a:r>
              <a:rPr lang="en-US" b="1" dirty="0" smtClean="0"/>
              <a:t>Add 1 rapid-acting insulin before largest meal</a:t>
            </a:r>
          </a:p>
          <a:p>
            <a:pPr algn="ctr"/>
            <a:r>
              <a:rPr lang="en-US" dirty="0" smtClean="0"/>
              <a:t> </a:t>
            </a:r>
            <a:endParaRPr lang="en-US" dirty="0"/>
          </a:p>
        </p:txBody>
      </p:sp>
      <p:sp>
        <p:nvSpPr>
          <p:cNvPr id="6" name="Rectangle 5"/>
          <p:cNvSpPr/>
          <p:nvPr/>
        </p:nvSpPr>
        <p:spPr>
          <a:xfrm>
            <a:off x="838200" y="4038600"/>
            <a:ext cx="2667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a:t>
            </a:r>
            <a:r>
              <a:rPr lang="en-US" sz="1400" b="1" dirty="0" smtClean="0">
                <a:solidFill>
                  <a:schemeClr val="tx1"/>
                </a:solidFill>
              </a:rPr>
              <a:t>Start:</a:t>
            </a:r>
            <a:r>
              <a:rPr lang="en-US" sz="1400" dirty="0" smtClean="0">
                <a:solidFill>
                  <a:schemeClr val="tx1"/>
                </a:solidFill>
              </a:rPr>
              <a:t>  0.1 U/kg  or 4 units</a:t>
            </a:r>
          </a:p>
          <a:p>
            <a:r>
              <a:rPr lang="en-US" sz="1400" dirty="0" smtClean="0">
                <a:solidFill>
                  <a:schemeClr val="tx1"/>
                </a:solidFill>
              </a:rPr>
              <a:t>   </a:t>
            </a:r>
            <a:r>
              <a:rPr lang="en-US" sz="1400" b="1" dirty="0" smtClean="0">
                <a:solidFill>
                  <a:schemeClr val="tx1"/>
                </a:solidFill>
              </a:rPr>
              <a:t>Adjust :</a:t>
            </a:r>
            <a:r>
              <a:rPr lang="en-US" sz="1400" dirty="0" smtClean="0">
                <a:solidFill>
                  <a:schemeClr val="tx1"/>
                </a:solidFill>
              </a:rPr>
              <a:t> 1– 2 U once or twice weekly until SMBG target reached</a:t>
            </a:r>
            <a:endParaRPr lang="en-US" sz="1400" dirty="0">
              <a:solidFill>
                <a:schemeClr val="tx1"/>
              </a:solidFill>
            </a:endParaRPr>
          </a:p>
        </p:txBody>
      </p:sp>
      <p:sp>
        <p:nvSpPr>
          <p:cNvPr id="7" name="TextBox 6"/>
          <p:cNvSpPr txBox="1"/>
          <p:nvPr/>
        </p:nvSpPr>
        <p:spPr>
          <a:xfrm>
            <a:off x="1219200" y="5334000"/>
            <a:ext cx="2095702" cy="369332"/>
          </a:xfrm>
          <a:prstGeom prst="rect">
            <a:avLst/>
          </a:prstGeom>
          <a:noFill/>
          <a:ln>
            <a:solidFill>
              <a:srgbClr val="FF0000"/>
            </a:solidFill>
          </a:ln>
        </p:spPr>
        <p:txBody>
          <a:bodyPr wrap="none" rtlCol="0">
            <a:spAutoFit/>
          </a:bodyPr>
          <a:lstStyle/>
          <a:p>
            <a:r>
              <a:rPr lang="en-US" dirty="0" smtClean="0"/>
              <a:t>If A1c not controlled</a:t>
            </a:r>
            <a:endParaRPr lang="en-US" dirty="0"/>
          </a:p>
        </p:txBody>
      </p:sp>
      <p:sp>
        <p:nvSpPr>
          <p:cNvPr id="8" name="Rectangle 7"/>
          <p:cNvSpPr/>
          <p:nvPr/>
        </p:nvSpPr>
        <p:spPr>
          <a:xfrm>
            <a:off x="914400" y="5943600"/>
            <a:ext cx="26670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smtClean="0"/>
          </a:p>
          <a:p>
            <a:pPr algn="ctr"/>
            <a:r>
              <a:rPr lang="en-US" b="1" dirty="0" smtClean="0"/>
              <a:t>Add ≥ 2 rapid-acting insulin before   meal</a:t>
            </a:r>
          </a:p>
          <a:p>
            <a:pPr algn="ctr"/>
            <a:r>
              <a:rPr lang="en-US" dirty="0" smtClean="0"/>
              <a:t> </a:t>
            </a:r>
            <a:endParaRPr lang="en-US" dirty="0"/>
          </a:p>
        </p:txBody>
      </p:sp>
      <p:sp>
        <p:nvSpPr>
          <p:cNvPr id="9" name="Rectangle 8"/>
          <p:cNvSpPr/>
          <p:nvPr/>
        </p:nvSpPr>
        <p:spPr>
          <a:xfrm>
            <a:off x="5334000" y="3352800"/>
            <a:ext cx="26670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smtClean="0"/>
          </a:p>
          <a:p>
            <a:pPr algn="ctr"/>
            <a:r>
              <a:rPr lang="en-US" b="1" dirty="0" smtClean="0"/>
              <a:t>Change to premixed insulin twice daily</a:t>
            </a:r>
          </a:p>
          <a:p>
            <a:pPr algn="ctr"/>
            <a:r>
              <a:rPr lang="en-US" dirty="0" smtClean="0"/>
              <a:t> </a:t>
            </a:r>
            <a:endParaRPr lang="en-US" dirty="0"/>
          </a:p>
        </p:txBody>
      </p:sp>
      <p:sp>
        <p:nvSpPr>
          <p:cNvPr id="11" name="Rectangle 10"/>
          <p:cNvSpPr/>
          <p:nvPr/>
        </p:nvSpPr>
        <p:spPr>
          <a:xfrm>
            <a:off x="5334000" y="4038600"/>
            <a:ext cx="2667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a:t>
            </a:r>
            <a:r>
              <a:rPr lang="en-US" sz="1400" b="1" dirty="0" smtClean="0">
                <a:solidFill>
                  <a:schemeClr val="tx1"/>
                </a:solidFill>
              </a:rPr>
              <a:t>Start:</a:t>
            </a:r>
            <a:r>
              <a:rPr lang="en-US" sz="1400" dirty="0" smtClean="0">
                <a:solidFill>
                  <a:schemeClr val="tx1"/>
                </a:solidFill>
              </a:rPr>
              <a:t>  divide current basal dose into 2/3 AM, 1/3 PM or 1/2</a:t>
            </a:r>
            <a:r>
              <a:rPr lang="en-US" sz="2000" dirty="0" smtClean="0">
                <a:solidFill>
                  <a:schemeClr val="tx1"/>
                </a:solidFill>
              </a:rPr>
              <a:t> </a:t>
            </a:r>
            <a:r>
              <a:rPr lang="en-US" sz="1400" dirty="0" smtClean="0">
                <a:solidFill>
                  <a:schemeClr val="tx1"/>
                </a:solidFill>
              </a:rPr>
              <a:t>+ 1/2</a:t>
            </a:r>
          </a:p>
          <a:p>
            <a:r>
              <a:rPr lang="en-US" sz="1400" dirty="0" smtClean="0">
                <a:solidFill>
                  <a:schemeClr val="tx1"/>
                </a:solidFill>
              </a:rPr>
              <a:t>   </a:t>
            </a:r>
            <a:r>
              <a:rPr lang="en-US" sz="1400" b="1" dirty="0" smtClean="0">
                <a:solidFill>
                  <a:schemeClr val="tx1"/>
                </a:solidFill>
              </a:rPr>
              <a:t>Adjust :</a:t>
            </a:r>
            <a:r>
              <a:rPr lang="en-US" sz="1400" dirty="0" smtClean="0">
                <a:solidFill>
                  <a:schemeClr val="tx1"/>
                </a:solidFill>
              </a:rPr>
              <a:t> 1– 2 U once or twice weekly until SMBG target reached</a:t>
            </a:r>
            <a:endParaRPr lang="en-US" sz="1400" dirty="0">
              <a:solidFill>
                <a:schemeClr val="tx1"/>
              </a:solidFill>
            </a:endParaRPr>
          </a:p>
        </p:txBody>
      </p:sp>
      <p:sp>
        <p:nvSpPr>
          <p:cNvPr id="12" name="TextBox 11"/>
          <p:cNvSpPr txBox="1"/>
          <p:nvPr/>
        </p:nvSpPr>
        <p:spPr>
          <a:xfrm>
            <a:off x="5638800" y="5334000"/>
            <a:ext cx="2095702" cy="369332"/>
          </a:xfrm>
          <a:prstGeom prst="rect">
            <a:avLst/>
          </a:prstGeom>
          <a:noFill/>
          <a:ln>
            <a:solidFill>
              <a:srgbClr val="FF0000"/>
            </a:solidFill>
          </a:ln>
        </p:spPr>
        <p:txBody>
          <a:bodyPr wrap="none" rtlCol="0">
            <a:spAutoFit/>
          </a:bodyPr>
          <a:lstStyle/>
          <a:p>
            <a:r>
              <a:rPr lang="en-US" dirty="0" smtClean="0"/>
              <a:t>If A1c not controlled</a:t>
            </a:r>
            <a:endParaRPr lang="en-US" dirty="0"/>
          </a:p>
        </p:txBody>
      </p:sp>
      <p:sp>
        <p:nvSpPr>
          <p:cNvPr id="13" name="Rectangle 12"/>
          <p:cNvSpPr/>
          <p:nvPr/>
        </p:nvSpPr>
        <p:spPr>
          <a:xfrm>
            <a:off x="5410200" y="5943600"/>
            <a:ext cx="26670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t>Change to premixed insulin 3 times daily</a:t>
            </a:r>
          </a:p>
        </p:txBody>
      </p:sp>
      <p:cxnSp>
        <p:nvCxnSpPr>
          <p:cNvPr id="24" name="Straight Connector 23"/>
          <p:cNvCxnSpPr/>
          <p:nvPr/>
        </p:nvCxnSpPr>
        <p:spPr>
          <a:xfrm>
            <a:off x="5410200" y="2819400"/>
            <a:ext cx="10668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2209800" y="2819400"/>
            <a:ext cx="10668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rot="5400000">
            <a:off x="6211094" y="3085306"/>
            <a:ext cx="533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rot="5400000">
            <a:off x="1943894" y="3085306"/>
            <a:ext cx="533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rot="5400000">
            <a:off x="4038600" y="2514600"/>
            <a:ext cx="304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p:nvPr/>
        </p:nvCxnSpPr>
        <p:spPr>
          <a:xfrm rot="5400000">
            <a:off x="6477794" y="5790406"/>
            <a:ext cx="304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rot="5400000">
            <a:off x="6477794" y="5180806"/>
            <a:ext cx="304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p:nvPr/>
        </p:nvCxnSpPr>
        <p:spPr>
          <a:xfrm rot="5400000">
            <a:off x="2058194" y="5790406"/>
            <a:ext cx="304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p:nvPr/>
        </p:nvCxnSpPr>
        <p:spPr>
          <a:xfrm rot="5400000">
            <a:off x="2058194" y="5180806"/>
            <a:ext cx="304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3989904" y="3733800"/>
            <a:ext cx="734496" cy="646331"/>
          </a:xfrm>
          <a:prstGeom prst="rect">
            <a:avLst/>
          </a:prstGeom>
          <a:ln/>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lang="en-US" dirty="0" smtClean="0"/>
              <a:t>Add </a:t>
            </a:r>
          </a:p>
          <a:p>
            <a:pPr algn="ctr"/>
            <a:r>
              <a:rPr lang="en-US" dirty="0" smtClean="0"/>
              <a:t>GLP-1</a:t>
            </a:r>
            <a:endParaRPr lang="en-US" dirty="0"/>
          </a:p>
        </p:txBody>
      </p:sp>
      <p:cxnSp>
        <p:nvCxnSpPr>
          <p:cNvPr id="39" name="Straight Arrow Connector 38"/>
          <p:cNvCxnSpPr/>
          <p:nvPr/>
        </p:nvCxnSpPr>
        <p:spPr>
          <a:xfrm rot="5400000">
            <a:off x="4001294" y="3390106"/>
            <a:ext cx="533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p:nvPr/>
        </p:nvCxnSpPr>
        <p:spPr>
          <a:xfrm>
            <a:off x="4800600" y="4114800"/>
            <a:ext cx="37941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rot="10800000">
            <a:off x="3581400" y="4114800"/>
            <a:ext cx="304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840039" y="2599268"/>
            <a:ext cx="1177925" cy="726017"/>
            <a:chOff x="1789" y="1841"/>
            <a:chExt cx="742" cy="334"/>
          </a:xfrm>
        </p:grpSpPr>
        <p:sp>
          <p:nvSpPr>
            <p:cNvPr id="97305" name="AutoShape 5"/>
            <p:cNvSpPr>
              <a:spLocks noChangeArrowheads="1"/>
            </p:cNvSpPr>
            <p:nvPr/>
          </p:nvSpPr>
          <p:spPr bwMode="auto">
            <a:xfrm rot="5400000">
              <a:off x="1996" y="1640"/>
              <a:ext cx="333" cy="735"/>
            </a:xfrm>
            <a:prstGeom prst="rightArrow">
              <a:avLst>
                <a:gd name="adj1" fmla="val 75981"/>
                <a:gd name="adj2" fmla="val 42134"/>
              </a:avLst>
            </a:prstGeom>
            <a:gradFill rotWithShape="0">
              <a:gsLst>
                <a:gs pos="0">
                  <a:schemeClr val="tx1"/>
                </a:gs>
                <a:gs pos="100000">
                  <a:srgbClr val="FF9999"/>
                </a:gs>
              </a:gsLst>
              <a:lin ang="5400000" scaled="1"/>
            </a:gradFill>
            <a:ln w="28575" cap="rnd" algn="ctr">
              <a:noFill/>
              <a:miter lim="800000"/>
              <a:headEnd/>
              <a:tailEnd type="none" w="med" len="lg"/>
            </a:ln>
          </p:spPr>
          <p:txBody>
            <a:bodyPr wrap="none" anchor="ctr"/>
            <a:lstStyle/>
            <a:p>
              <a:endParaRPr lang="en-US"/>
            </a:p>
          </p:txBody>
        </p:sp>
        <p:sp>
          <p:nvSpPr>
            <p:cNvPr id="97306" name="Freeform 6"/>
            <p:cNvSpPr>
              <a:spLocks/>
            </p:cNvSpPr>
            <p:nvPr/>
          </p:nvSpPr>
          <p:spPr bwMode="auto">
            <a:xfrm rot="5400000">
              <a:off x="2088" y="1732"/>
              <a:ext cx="144" cy="742"/>
            </a:xfrm>
            <a:custGeom>
              <a:avLst/>
              <a:gdLst>
                <a:gd name="T0" fmla="*/ 1 w 222"/>
                <a:gd name="T1" fmla="*/ 7 h 798"/>
                <a:gd name="T2" fmla="*/ 1 w 222"/>
                <a:gd name="T3" fmla="*/ 0 h 798"/>
                <a:gd name="T4" fmla="*/ 1 w 222"/>
                <a:gd name="T5" fmla="*/ 7 h 798"/>
                <a:gd name="T6" fmla="*/ 0 w 222"/>
                <a:gd name="T7" fmla="*/ 17 h 798"/>
                <a:gd name="T8" fmla="*/ 0 w 222"/>
                <a:gd name="T9" fmla="*/ 15 h 798"/>
                <a:gd name="T10" fmla="*/ 0 60000 65536"/>
                <a:gd name="T11" fmla="*/ 0 60000 65536"/>
                <a:gd name="T12" fmla="*/ 0 60000 65536"/>
                <a:gd name="T13" fmla="*/ 0 60000 65536"/>
                <a:gd name="T14" fmla="*/ 0 60000 65536"/>
                <a:gd name="T15" fmla="*/ 0 w 222"/>
                <a:gd name="T16" fmla="*/ 0 h 798"/>
                <a:gd name="T17" fmla="*/ 222 w 222"/>
                <a:gd name="T18" fmla="*/ 798 h 798"/>
              </a:gdLst>
              <a:ahLst/>
              <a:cxnLst>
                <a:cxn ang="T10">
                  <a:pos x="T0" y="T1"/>
                </a:cxn>
                <a:cxn ang="T11">
                  <a:pos x="T2" y="T3"/>
                </a:cxn>
                <a:cxn ang="T12">
                  <a:pos x="T4" y="T5"/>
                </a:cxn>
                <a:cxn ang="T13">
                  <a:pos x="T6" y="T7"/>
                </a:cxn>
                <a:cxn ang="T14">
                  <a:pos x="T8" y="T9"/>
                </a:cxn>
              </a:cxnLst>
              <a:rect l="T15" t="T16" r="T17" b="T18"/>
              <a:pathLst>
                <a:path w="222" h="798">
                  <a:moveTo>
                    <a:pt x="4" y="96"/>
                  </a:moveTo>
                  <a:lnTo>
                    <a:pt x="4" y="0"/>
                  </a:lnTo>
                  <a:lnTo>
                    <a:pt x="222" y="398"/>
                  </a:lnTo>
                  <a:lnTo>
                    <a:pt x="0" y="798"/>
                  </a:lnTo>
                  <a:lnTo>
                    <a:pt x="0" y="694"/>
                  </a:lnTo>
                </a:path>
              </a:pathLst>
            </a:custGeom>
            <a:noFill/>
            <a:ln w="12700" cap="rnd">
              <a:solidFill>
                <a:srgbClr val="FF5050"/>
              </a:solidFill>
              <a:round/>
              <a:headEnd/>
              <a:tailEnd type="none" w="med" len="lg"/>
            </a:ln>
          </p:spPr>
          <p:txBody>
            <a:bodyPr/>
            <a:lstStyle/>
            <a:p>
              <a:endParaRPr lang="en-US"/>
            </a:p>
          </p:txBody>
        </p:sp>
      </p:grpSp>
      <p:sp>
        <p:nvSpPr>
          <p:cNvPr id="97283" name="Rectangle 7"/>
          <p:cNvSpPr>
            <a:spLocks noChangeArrowheads="1"/>
          </p:cNvSpPr>
          <p:nvPr/>
        </p:nvSpPr>
        <p:spPr bwMode="auto">
          <a:xfrm>
            <a:off x="3065464" y="2582334"/>
            <a:ext cx="624187" cy="643895"/>
          </a:xfrm>
          <a:prstGeom prst="rect">
            <a:avLst/>
          </a:prstGeom>
          <a:noFill/>
          <a:ln w="9525" algn="ctr">
            <a:noFill/>
            <a:miter lim="800000"/>
            <a:headEnd/>
            <a:tailEnd/>
          </a:ln>
        </p:spPr>
        <p:txBody>
          <a:bodyPr wrap="none" lIns="90000" tIns="46800" rIns="90000" bIns="46800">
            <a:spAutoFit/>
          </a:bodyPr>
          <a:lstStyle/>
          <a:p>
            <a:pPr>
              <a:lnSpc>
                <a:spcPct val="85000"/>
              </a:lnSpc>
            </a:pPr>
            <a:r>
              <a:rPr lang="en-GB" sz="1400" b="1">
                <a:solidFill>
                  <a:schemeClr val="bg2"/>
                </a:solidFill>
                <a:ea typeface="Arial Unicode MS" pitchFamily="34" charset="-128"/>
                <a:cs typeface="Arial Unicode MS" pitchFamily="34" charset="-128"/>
              </a:rPr>
              <a:t>Check</a:t>
            </a:r>
            <a:br>
              <a:rPr lang="en-GB" sz="1400" b="1">
                <a:solidFill>
                  <a:schemeClr val="bg2"/>
                </a:solidFill>
                <a:ea typeface="Arial Unicode MS" pitchFamily="34" charset="-128"/>
                <a:cs typeface="Arial Unicode MS" pitchFamily="34" charset="-128"/>
              </a:rPr>
            </a:br>
            <a:r>
              <a:rPr lang="en-GB" sz="1400" b="1">
                <a:solidFill>
                  <a:schemeClr val="bg2"/>
                </a:solidFill>
                <a:ea typeface="Arial Unicode MS" pitchFamily="34" charset="-128"/>
                <a:cs typeface="Arial Unicode MS" pitchFamily="34" charset="-128"/>
              </a:rPr>
              <a:t>  FPG</a:t>
            </a:r>
            <a:br>
              <a:rPr lang="en-GB" sz="1400" b="1">
                <a:solidFill>
                  <a:schemeClr val="bg2"/>
                </a:solidFill>
                <a:ea typeface="Arial Unicode MS" pitchFamily="34" charset="-128"/>
                <a:cs typeface="Arial Unicode MS" pitchFamily="34" charset="-128"/>
              </a:rPr>
            </a:br>
            <a:r>
              <a:rPr lang="en-GB" sz="1400" b="1">
                <a:solidFill>
                  <a:schemeClr val="bg2"/>
                </a:solidFill>
                <a:ea typeface="Arial Unicode MS" pitchFamily="34" charset="-128"/>
                <a:cs typeface="Arial Unicode MS" pitchFamily="34" charset="-128"/>
              </a:rPr>
              <a:t>  daily</a:t>
            </a:r>
          </a:p>
        </p:txBody>
      </p:sp>
      <p:sp>
        <p:nvSpPr>
          <p:cNvPr id="76807" name="Text Box 8"/>
          <p:cNvSpPr txBox="1">
            <a:spLocks noChangeArrowheads="1"/>
          </p:cNvSpPr>
          <p:nvPr/>
        </p:nvSpPr>
        <p:spPr bwMode="auto">
          <a:xfrm>
            <a:off x="6486526" y="3429000"/>
            <a:ext cx="2657475" cy="1202510"/>
          </a:xfrm>
          <a:prstGeom prst="rect">
            <a:avLst/>
          </a:prstGeom>
          <a:noFill/>
          <a:ln w="9525" algn="ctr">
            <a:noFill/>
            <a:miter lim="800000"/>
            <a:headEnd/>
            <a:tailEnd/>
          </a:ln>
        </p:spPr>
        <p:txBody>
          <a:bodyPr lIns="90000" tIns="46800" rIns="90000" bIns="46800">
            <a:spAutoFit/>
          </a:bodyPr>
          <a:lstStyle/>
          <a:p>
            <a:pPr>
              <a:lnSpc>
                <a:spcPct val="85000"/>
              </a:lnSpc>
              <a:spcBef>
                <a:spcPct val="25000"/>
              </a:spcBef>
              <a:defRPr/>
            </a:pPr>
            <a:r>
              <a:rPr lang="en-US" sz="1600" b="1" dirty="0">
                <a:solidFill>
                  <a:schemeClr val="tx2">
                    <a:lumMod val="90000"/>
                  </a:schemeClr>
                </a:solidFill>
                <a:ea typeface="Arial Unicode MS" pitchFamily="34" charset="-128"/>
                <a:cs typeface="Arial Unicode MS" pitchFamily="34" charset="-128"/>
              </a:rPr>
              <a:t>In the event of hypoglycemia or FPG level &lt; 70 mg/</a:t>
            </a:r>
            <a:r>
              <a:rPr lang="en-US" sz="1600" b="1" dirty="0" err="1">
                <a:solidFill>
                  <a:schemeClr val="tx2">
                    <a:lumMod val="90000"/>
                  </a:schemeClr>
                </a:solidFill>
                <a:ea typeface="Arial Unicode MS" pitchFamily="34" charset="-128"/>
                <a:cs typeface="Arial Unicode MS" pitchFamily="34" charset="-128"/>
              </a:rPr>
              <a:t>dL</a:t>
            </a:r>
            <a:endParaRPr lang="en-US" b="1" dirty="0">
              <a:solidFill>
                <a:schemeClr val="tx2">
                  <a:lumMod val="90000"/>
                </a:schemeClr>
              </a:solidFill>
              <a:ea typeface="Arial Unicode MS" pitchFamily="34" charset="-128"/>
              <a:cs typeface="Arial Unicode MS" pitchFamily="34" charset="-128"/>
            </a:endParaRPr>
          </a:p>
          <a:p>
            <a:pPr marL="360363" lvl="1" indent="-180975">
              <a:lnSpc>
                <a:spcPct val="85000"/>
              </a:lnSpc>
              <a:spcBef>
                <a:spcPct val="25000"/>
              </a:spcBef>
              <a:buClr>
                <a:srgbClr val="5476BA"/>
              </a:buClr>
              <a:buFontTx/>
              <a:buChar char="•"/>
              <a:defRPr/>
            </a:pPr>
            <a:r>
              <a:rPr lang="en-US" sz="1600" dirty="0">
                <a:solidFill>
                  <a:schemeClr val="tx2">
                    <a:lumMod val="90000"/>
                  </a:schemeClr>
                </a:solidFill>
                <a:ea typeface="Arial Unicode MS" pitchFamily="34" charset="-128"/>
                <a:cs typeface="Arial Unicode MS" pitchFamily="34" charset="-128"/>
              </a:rPr>
              <a:t>Reduce bedtime insulin dose by </a:t>
            </a:r>
            <a:r>
              <a:rPr lang="en-US" sz="1600" dirty="0">
                <a:solidFill>
                  <a:schemeClr val="tx2">
                    <a:lumMod val="90000"/>
                  </a:schemeClr>
                </a:solidFill>
                <a:ea typeface="Arial Unicode MS" pitchFamily="34" charset="-128"/>
                <a:cs typeface="Arial Unicode MS" pitchFamily="34" charset="-128"/>
                <a:sym typeface="Symbol" pitchFamily="18" charset="2"/>
              </a:rPr>
              <a:t></a:t>
            </a:r>
            <a:r>
              <a:rPr lang="en-US" sz="1600" dirty="0">
                <a:solidFill>
                  <a:schemeClr val="tx2">
                    <a:lumMod val="90000"/>
                  </a:schemeClr>
                </a:solidFill>
                <a:ea typeface="Arial Unicode MS" pitchFamily="34" charset="-128"/>
                <a:cs typeface="Arial Unicode MS" pitchFamily="34" charset="-128"/>
              </a:rPr>
              <a:t>4 units, or by 10% if &gt;60 units</a:t>
            </a:r>
          </a:p>
        </p:txBody>
      </p:sp>
      <p:grpSp>
        <p:nvGrpSpPr>
          <p:cNvPr id="3" name="Group 9"/>
          <p:cNvGrpSpPr>
            <a:grpSpLocks/>
          </p:cNvGrpSpPr>
          <p:nvPr/>
        </p:nvGrpSpPr>
        <p:grpSpPr bwMode="auto">
          <a:xfrm>
            <a:off x="600076" y="1672167"/>
            <a:ext cx="4970463" cy="863600"/>
            <a:chOff x="754" y="3139"/>
            <a:chExt cx="3131" cy="673"/>
          </a:xfrm>
        </p:grpSpPr>
        <p:sp>
          <p:nvSpPr>
            <p:cNvPr id="97303" name="Freeform 10"/>
            <p:cNvSpPr>
              <a:spLocks/>
            </p:cNvSpPr>
            <p:nvPr/>
          </p:nvSpPr>
          <p:spPr bwMode="auto">
            <a:xfrm>
              <a:off x="754" y="3139"/>
              <a:ext cx="3131" cy="673"/>
            </a:xfrm>
            <a:custGeom>
              <a:avLst/>
              <a:gdLst>
                <a:gd name="T0" fmla="*/ 3131 w 3131"/>
                <a:gd name="T1" fmla="*/ 0 h 753"/>
                <a:gd name="T2" fmla="*/ 0 w 3131"/>
                <a:gd name="T3" fmla="*/ 0 h 753"/>
                <a:gd name="T4" fmla="*/ 0 w 3131"/>
                <a:gd name="T5" fmla="*/ 4 h 753"/>
                <a:gd name="T6" fmla="*/ 3131 w 3131"/>
                <a:gd name="T7" fmla="*/ 4 h 753"/>
                <a:gd name="T8" fmla="*/ 0 60000 65536"/>
                <a:gd name="T9" fmla="*/ 0 60000 65536"/>
                <a:gd name="T10" fmla="*/ 0 60000 65536"/>
                <a:gd name="T11" fmla="*/ 0 60000 65536"/>
                <a:gd name="T12" fmla="*/ 0 w 3131"/>
                <a:gd name="T13" fmla="*/ 0 h 753"/>
                <a:gd name="T14" fmla="*/ 3131 w 3131"/>
                <a:gd name="T15" fmla="*/ 753 h 753"/>
              </a:gdLst>
              <a:ahLst/>
              <a:cxnLst>
                <a:cxn ang="T8">
                  <a:pos x="T0" y="T1"/>
                </a:cxn>
                <a:cxn ang="T9">
                  <a:pos x="T2" y="T3"/>
                </a:cxn>
                <a:cxn ang="T10">
                  <a:pos x="T4" y="T5"/>
                </a:cxn>
                <a:cxn ang="T11">
                  <a:pos x="T6" y="T7"/>
                </a:cxn>
              </a:cxnLst>
              <a:rect l="T12" t="T13" r="T14" b="T15"/>
              <a:pathLst>
                <a:path w="3131" h="753">
                  <a:moveTo>
                    <a:pt x="3131" y="0"/>
                  </a:moveTo>
                  <a:lnTo>
                    <a:pt x="0" y="0"/>
                  </a:lnTo>
                  <a:lnTo>
                    <a:pt x="0" y="753"/>
                  </a:lnTo>
                  <a:lnTo>
                    <a:pt x="3131" y="753"/>
                  </a:lnTo>
                </a:path>
              </a:pathLst>
            </a:custGeom>
            <a:noFill/>
            <a:ln w="28575" cap="rnd">
              <a:solidFill>
                <a:srgbClr val="CC99FF"/>
              </a:solidFill>
              <a:round/>
              <a:headEnd/>
              <a:tailEnd type="none" w="med" len="lg"/>
            </a:ln>
          </p:spPr>
          <p:txBody>
            <a:bodyPr/>
            <a:lstStyle/>
            <a:p>
              <a:endParaRPr lang="en-US"/>
            </a:p>
          </p:txBody>
        </p:sp>
        <p:sp>
          <p:nvSpPr>
            <p:cNvPr id="97304" name="Rectangle 11"/>
            <p:cNvSpPr>
              <a:spLocks noChangeArrowheads="1"/>
            </p:cNvSpPr>
            <p:nvPr/>
          </p:nvSpPr>
          <p:spPr bwMode="auto">
            <a:xfrm>
              <a:off x="797" y="3169"/>
              <a:ext cx="1311" cy="614"/>
            </a:xfrm>
            <a:prstGeom prst="rect">
              <a:avLst/>
            </a:prstGeom>
            <a:gradFill rotWithShape="1">
              <a:gsLst>
                <a:gs pos="0">
                  <a:schemeClr val="tx1"/>
                </a:gs>
                <a:gs pos="100000">
                  <a:schemeClr val="tx1">
                    <a:alpha val="0"/>
                  </a:schemeClr>
                </a:gs>
              </a:gsLst>
              <a:lin ang="0" scaled="1"/>
            </a:gradFill>
            <a:ln w="28575" cap="rnd" algn="ctr">
              <a:noFill/>
              <a:miter lim="800000"/>
              <a:headEnd/>
              <a:tailEnd type="none" w="med" len="lg"/>
            </a:ln>
          </p:spPr>
          <p:txBody>
            <a:bodyPr wrap="none" anchor="ctr"/>
            <a:lstStyle/>
            <a:p>
              <a:endParaRPr lang="en-US"/>
            </a:p>
          </p:txBody>
        </p:sp>
      </p:grpSp>
      <p:sp>
        <p:nvSpPr>
          <p:cNvPr id="97286" name="Text Box 12"/>
          <p:cNvSpPr txBox="1">
            <a:spLocks noChangeArrowheads="1"/>
          </p:cNvSpPr>
          <p:nvPr/>
        </p:nvSpPr>
        <p:spPr bwMode="auto">
          <a:xfrm>
            <a:off x="2316162" y="1729318"/>
            <a:ext cx="4465637" cy="636714"/>
          </a:xfrm>
          <a:prstGeom prst="rect">
            <a:avLst/>
          </a:prstGeom>
          <a:noFill/>
          <a:ln w="9525" algn="ctr">
            <a:noFill/>
            <a:miter lim="800000"/>
            <a:headEnd/>
            <a:tailEnd/>
          </a:ln>
        </p:spPr>
        <p:txBody>
          <a:bodyPr wrap="square" lIns="90000" tIns="46800" rIns="90000" bIns="46800">
            <a:spAutoFit/>
          </a:bodyPr>
          <a:lstStyle/>
          <a:p>
            <a:pPr marL="177800" indent="-177800">
              <a:lnSpc>
                <a:spcPct val="85000"/>
              </a:lnSpc>
              <a:spcBef>
                <a:spcPct val="25000"/>
              </a:spcBef>
              <a:buClr>
                <a:srgbClr val="FFCC00"/>
              </a:buClr>
              <a:buFontTx/>
              <a:buChar char="•"/>
            </a:pPr>
            <a:r>
              <a:rPr lang="en-US" dirty="0">
                <a:ea typeface="Arial Unicode MS" pitchFamily="34" charset="-128"/>
                <a:cs typeface="Arial Unicode MS" pitchFamily="34" charset="-128"/>
              </a:rPr>
              <a:t>Bedtime or morning long-acting insulin</a:t>
            </a:r>
          </a:p>
          <a:p>
            <a:pPr marL="177800" indent="-177800">
              <a:lnSpc>
                <a:spcPct val="85000"/>
              </a:lnSpc>
              <a:spcBef>
                <a:spcPct val="25000"/>
              </a:spcBef>
              <a:buClr>
                <a:srgbClr val="FFCC00"/>
              </a:buClr>
              <a:buFontTx/>
              <a:buChar char="•"/>
            </a:pPr>
            <a:r>
              <a:rPr lang="en-US" dirty="0">
                <a:ea typeface="Arial Unicode MS" pitchFamily="34" charset="-128"/>
                <a:cs typeface="Arial Unicode MS" pitchFamily="34" charset="-128"/>
              </a:rPr>
              <a:t>Daily dose: 10 units or 0.2 units/kg </a:t>
            </a:r>
          </a:p>
        </p:txBody>
      </p:sp>
      <p:sp>
        <p:nvSpPr>
          <p:cNvPr id="97287" name="Rectangle 13"/>
          <p:cNvSpPr>
            <a:spLocks noChangeArrowheads="1"/>
          </p:cNvSpPr>
          <p:nvPr/>
        </p:nvSpPr>
        <p:spPr bwMode="auto">
          <a:xfrm>
            <a:off x="742951" y="1879600"/>
            <a:ext cx="1073499" cy="400110"/>
          </a:xfrm>
          <a:prstGeom prst="rect">
            <a:avLst/>
          </a:prstGeom>
          <a:noFill/>
          <a:ln w="28575" cap="rnd" algn="ctr">
            <a:noFill/>
            <a:miter lim="800000"/>
            <a:headEnd/>
            <a:tailEnd type="none" w="med" len="lg"/>
          </a:ln>
        </p:spPr>
        <p:txBody>
          <a:bodyPr wrap="none">
            <a:spAutoFit/>
          </a:bodyPr>
          <a:lstStyle/>
          <a:p>
            <a:r>
              <a:rPr lang="fr-FR" sz="2000" b="1">
                <a:solidFill>
                  <a:srgbClr val="FF0000"/>
                </a:solidFill>
              </a:rPr>
              <a:t>INITIATE</a:t>
            </a:r>
          </a:p>
        </p:txBody>
      </p:sp>
      <p:sp>
        <p:nvSpPr>
          <p:cNvPr id="97288" name="Freeform 14"/>
          <p:cNvSpPr>
            <a:spLocks/>
          </p:cNvSpPr>
          <p:nvPr/>
        </p:nvSpPr>
        <p:spPr bwMode="auto">
          <a:xfrm>
            <a:off x="600076" y="3388785"/>
            <a:ext cx="4970463" cy="1272116"/>
          </a:xfrm>
          <a:custGeom>
            <a:avLst/>
            <a:gdLst>
              <a:gd name="T0" fmla="*/ 2147483647 w 3131"/>
              <a:gd name="T1" fmla="*/ 0 h 753"/>
              <a:gd name="T2" fmla="*/ 0 w 3131"/>
              <a:gd name="T3" fmla="*/ 0 h 753"/>
              <a:gd name="T4" fmla="*/ 0 w 3131"/>
              <a:gd name="T5" fmla="*/ 2147483647 h 753"/>
              <a:gd name="T6" fmla="*/ 2147483647 w 3131"/>
              <a:gd name="T7" fmla="*/ 2147483647 h 753"/>
              <a:gd name="T8" fmla="*/ 0 60000 65536"/>
              <a:gd name="T9" fmla="*/ 0 60000 65536"/>
              <a:gd name="T10" fmla="*/ 0 60000 65536"/>
              <a:gd name="T11" fmla="*/ 0 60000 65536"/>
              <a:gd name="T12" fmla="*/ 0 w 3131"/>
              <a:gd name="T13" fmla="*/ 0 h 753"/>
              <a:gd name="T14" fmla="*/ 3131 w 3131"/>
              <a:gd name="T15" fmla="*/ 753 h 753"/>
            </a:gdLst>
            <a:ahLst/>
            <a:cxnLst>
              <a:cxn ang="T8">
                <a:pos x="T0" y="T1"/>
              </a:cxn>
              <a:cxn ang="T9">
                <a:pos x="T2" y="T3"/>
              </a:cxn>
              <a:cxn ang="T10">
                <a:pos x="T4" y="T5"/>
              </a:cxn>
              <a:cxn ang="T11">
                <a:pos x="T6" y="T7"/>
              </a:cxn>
            </a:cxnLst>
            <a:rect l="T12" t="T13" r="T14" b="T15"/>
            <a:pathLst>
              <a:path w="3131" h="753">
                <a:moveTo>
                  <a:pt x="3131" y="0"/>
                </a:moveTo>
                <a:lnTo>
                  <a:pt x="0" y="0"/>
                </a:lnTo>
                <a:lnTo>
                  <a:pt x="0" y="753"/>
                </a:lnTo>
                <a:lnTo>
                  <a:pt x="3131" y="753"/>
                </a:lnTo>
              </a:path>
            </a:pathLst>
          </a:custGeom>
          <a:noFill/>
          <a:ln w="28575" cap="rnd">
            <a:solidFill>
              <a:srgbClr val="CC99FF"/>
            </a:solidFill>
            <a:round/>
            <a:headEnd/>
            <a:tailEnd type="none" w="med" len="lg"/>
          </a:ln>
        </p:spPr>
        <p:txBody>
          <a:bodyPr/>
          <a:lstStyle/>
          <a:p>
            <a:endParaRPr lang="en-US"/>
          </a:p>
        </p:txBody>
      </p:sp>
      <p:sp>
        <p:nvSpPr>
          <p:cNvPr id="97289" name="Rectangle 15"/>
          <p:cNvSpPr>
            <a:spLocks noChangeArrowheads="1"/>
          </p:cNvSpPr>
          <p:nvPr/>
        </p:nvSpPr>
        <p:spPr bwMode="auto">
          <a:xfrm>
            <a:off x="668338" y="3443818"/>
            <a:ext cx="2081212" cy="1162049"/>
          </a:xfrm>
          <a:prstGeom prst="rect">
            <a:avLst/>
          </a:prstGeom>
          <a:gradFill rotWithShape="1">
            <a:gsLst>
              <a:gs pos="0">
                <a:schemeClr val="tx1"/>
              </a:gs>
              <a:gs pos="100000">
                <a:schemeClr val="tx1">
                  <a:alpha val="0"/>
                </a:schemeClr>
              </a:gs>
            </a:gsLst>
            <a:lin ang="0" scaled="1"/>
          </a:gradFill>
          <a:ln w="28575" cap="rnd" algn="ctr">
            <a:noFill/>
            <a:miter lim="800000"/>
            <a:headEnd/>
            <a:tailEnd type="none" w="med" len="lg"/>
          </a:ln>
        </p:spPr>
        <p:txBody>
          <a:bodyPr wrap="none" anchor="ctr"/>
          <a:lstStyle/>
          <a:p>
            <a:endParaRPr lang="en-US"/>
          </a:p>
        </p:txBody>
      </p:sp>
      <p:sp>
        <p:nvSpPr>
          <p:cNvPr id="97290" name="Text Box 16"/>
          <p:cNvSpPr txBox="1">
            <a:spLocks noChangeArrowheads="1"/>
          </p:cNvSpPr>
          <p:nvPr/>
        </p:nvSpPr>
        <p:spPr bwMode="auto">
          <a:xfrm>
            <a:off x="2143126" y="3570817"/>
            <a:ext cx="3571874" cy="1031950"/>
          </a:xfrm>
          <a:prstGeom prst="rect">
            <a:avLst/>
          </a:prstGeom>
          <a:noFill/>
          <a:ln w="9525" algn="ctr">
            <a:noFill/>
            <a:miter lim="800000"/>
            <a:headEnd/>
            <a:tailEnd/>
          </a:ln>
        </p:spPr>
        <p:txBody>
          <a:bodyPr wrap="square" lIns="90000" tIns="46800" rIns="90000" bIns="46800">
            <a:spAutoFit/>
          </a:bodyPr>
          <a:lstStyle/>
          <a:p>
            <a:pPr marL="177800" indent="-177800">
              <a:lnSpc>
                <a:spcPct val="85000"/>
              </a:lnSpc>
              <a:spcBef>
                <a:spcPct val="40000"/>
              </a:spcBef>
              <a:buClr>
                <a:srgbClr val="FFCC00"/>
              </a:buClr>
              <a:buSzPct val="110000"/>
              <a:buFontTx/>
              <a:buChar char="•"/>
            </a:pPr>
            <a:r>
              <a:rPr lang="en-US" sz="1600" dirty="0">
                <a:ea typeface="Arial Unicode MS" pitchFamily="34" charset="-128"/>
                <a:cs typeface="Arial Unicode MS" pitchFamily="34" charset="-128"/>
              </a:rPr>
              <a:t>Increase dose by 2 units every 3 days until FPG is  (70–130 mg/</a:t>
            </a:r>
            <a:r>
              <a:rPr lang="en-US" sz="1600" dirty="0" err="1">
                <a:ea typeface="Arial Unicode MS" pitchFamily="34" charset="-128"/>
                <a:cs typeface="Arial Unicode MS" pitchFamily="34" charset="-128"/>
              </a:rPr>
              <a:t>dL</a:t>
            </a:r>
            <a:r>
              <a:rPr lang="en-US" sz="1600" dirty="0">
                <a:ea typeface="Arial Unicode MS" pitchFamily="34" charset="-128"/>
                <a:cs typeface="Arial Unicode MS" pitchFamily="34" charset="-128"/>
              </a:rPr>
              <a:t>)</a:t>
            </a:r>
          </a:p>
          <a:p>
            <a:pPr marL="177800" indent="-177800">
              <a:lnSpc>
                <a:spcPct val="85000"/>
              </a:lnSpc>
              <a:spcBef>
                <a:spcPct val="40000"/>
              </a:spcBef>
              <a:buClr>
                <a:srgbClr val="FFCC00"/>
              </a:buClr>
              <a:buSzPct val="110000"/>
              <a:buFontTx/>
              <a:buChar char="•"/>
            </a:pPr>
            <a:r>
              <a:rPr lang="en-US" sz="1600" dirty="0">
                <a:ea typeface="Arial Unicode MS" pitchFamily="34" charset="-128"/>
                <a:cs typeface="Arial Unicode MS" pitchFamily="34" charset="-128"/>
              </a:rPr>
              <a:t>If FPG is &gt;180 mg/</a:t>
            </a:r>
            <a:r>
              <a:rPr lang="en-US" sz="1600" dirty="0" err="1">
                <a:ea typeface="Arial Unicode MS" pitchFamily="34" charset="-128"/>
                <a:cs typeface="Arial Unicode MS" pitchFamily="34" charset="-128"/>
              </a:rPr>
              <a:t>dL</a:t>
            </a:r>
            <a:r>
              <a:rPr lang="en-US" sz="1600" dirty="0">
                <a:ea typeface="Arial Unicode MS" pitchFamily="34" charset="-128"/>
                <a:cs typeface="Arial Unicode MS" pitchFamily="34" charset="-128"/>
              </a:rPr>
              <a:t>, increase dose by 4 units every 3 days</a:t>
            </a:r>
          </a:p>
        </p:txBody>
      </p:sp>
      <p:sp>
        <p:nvSpPr>
          <p:cNvPr id="97291" name="Rectangle 17"/>
          <p:cNvSpPr>
            <a:spLocks noChangeArrowheads="1"/>
          </p:cNvSpPr>
          <p:nvPr/>
        </p:nvSpPr>
        <p:spPr bwMode="auto">
          <a:xfrm>
            <a:off x="742950" y="3839633"/>
            <a:ext cx="1038233" cy="400110"/>
          </a:xfrm>
          <a:prstGeom prst="rect">
            <a:avLst/>
          </a:prstGeom>
          <a:noFill/>
          <a:ln w="28575" cap="rnd" algn="ctr">
            <a:noFill/>
            <a:miter lim="800000"/>
            <a:headEnd/>
            <a:tailEnd type="none" w="med" len="lg"/>
          </a:ln>
        </p:spPr>
        <p:txBody>
          <a:bodyPr wrap="none">
            <a:spAutoFit/>
          </a:bodyPr>
          <a:lstStyle/>
          <a:p>
            <a:r>
              <a:rPr lang="fr-FR" sz="2000" b="1">
                <a:solidFill>
                  <a:srgbClr val="FF0000"/>
                </a:solidFill>
              </a:rPr>
              <a:t>TITRATE</a:t>
            </a:r>
          </a:p>
        </p:txBody>
      </p:sp>
      <p:sp>
        <p:nvSpPr>
          <p:cNvPr id="76815" name="Text Box 18"/>
          <p:cNvSpPr txBox="1">
            <a:spLocks noChangeArrowheads="1"/>
          </p:cNvSpPr>
          <p:nvPr/>
        </p:nvSpPr>
        <p:spPr bwMode="auto">
          <a:xfrm>
            <a:off x="2316164" y="5469467"/>
            <a:ext cx="3248025" cy="567464"/>
          </a:xfrm>
          <a:prstGeom prst="rect">
            <a:avLst/>
          </a:prstGeom>
          <a:noFill/>
          <a:ln w="9525" algn="ctr">
            <a:noFill/>
            <a:miter lim="800000"/>
            <a:headEnd/>
            <a:tailEnd/>
          </a:ln>
        </p:spPr>
        <p:txBody>
          <a:bodyPr lIns="90000" tIns="46800" rIns="90000" bIns="46800">
            <a:spAutoFit/>
          </a:bodyPr>
          <a:lstStyle/>
          <a:p>
            <a:pPr>
              <a:lnSpc>
                <a:spcPct val="85000"/>
              </a:lnSpc>
              <a:spcBef>
                <a:spcPct val="25000"/>
              </a:spcBef>
              <a:defRPr/>
            </a:pPr>
            <a:r>
              <a:rPr lang="en-US" dirty="0">
                <a:solidFill>
                  <a:schemeClr val="tx2">
                    <a:lumMod val="90000"/>
                  </a:schemeClr>
                </a:solidFill>
                <a:ea typeface="Arial Unicode MS" pitchFamily="34" charset="-128"/>
                <a:cs typeface="Arial Unicode MS" pitchFamily="34" charset="-128"/>
              </a:rPr>
              <a:t>Continue regimen and </a:t>
            </a:r>
            <a:br>
              <a:rPr lang="en-US" dirty="0">
                <a:solidFill>
                  <a:schemeClr val="tx2">
                    <a:lumMod val="90000"/>
                  </a:schemeClr>
                </a:solidFill>
                <a:ea typeface="Arial Unicode MS" pitchFamily="34" charset="-128"/>
                <a:cs typeface="Arial Unicode MS" pitchFamily="34" charset="-128"/>
              </a:rPr>
            </a:br>
            <a:r>
              <a:rPr lang="en-US" dirty="0">
                <a:solidFill>
                  <a:schemeClr val="tx2">
                    <a:lumMod val="90000"/>
                  </a:schemeClr>
                </a:solidFill>
                <a:ea typeface="Arial Unicode MS" pitchFamily="34" charset="-128"/>
                <a:cs typeface="Arial Unicode MS" pitchFamily="34" charset="-128"/>
              </a:rPr>
              <a:t>check HbA</a:t>
            </a:r>
            <a:r>
              <a:rPr lang="en-US" baseline="-25000" dirty="0">
                <a:solidFill>
                  <a:schemeClr val="tx2">
                    <a:lumMod val="90000"/>
                  </a:schemeClr>
                </a:solidFill>
                <a:ea typeface="Arial Unicode MS" pitchFamily="34" charset="-128"/>
                <a:cs typeface="Arial Unicode MS" pitchFamily="34" charset="-128"/>
              </a:rPr>
              <a:t>1c</a:t>
            </a:r>
            <a:r>
              <a:rPr lang="en-US" dirty="0">
                <a:solidFill>
                  <a:schemeClr val="tx2">
                    <a:lumMod val="90000"/>
                  </a:schemeClr>
                </a:solidFill>
                <a:ea typeface="Arial Unicode MS" pitchFamily="34" charset="-128"/>
                <a:cs typeface="Arial Unicode MS" pitchFamily="34" charset="-128"/>
              </a:rPr>
              <a:t> every 3 months</a:t>
            </a:r>
            <a:endParaRPr lang="fr-FR" sz="1600" dirty="0">
              <a:solidFill>
                <a:schemeClr val="tx2">
                  <a:lumMod val="90000"/>
                </a:schemeClr>
              </a:solidFill>
              <a:ea typeface="Arial Unicode MS" pitchFamily="34" charset="-128"/>
              <a:cs typeface="Arial Unicode MS" pitchFamily="34" charset="-128"/>
            </a:endParaRPr>
          </a:p>
        </p:txBody>
      </p:sp>
      <p:grpSp>
        <p:nvGrpSpPr>
          <p:cNvPr id="4" name="Group 19"/>
          <p:cNvGrpSpPr>
            <a:grpSpLocks/>
          </p:cNvGrpSpPr>
          <p:nvPr/>
        </p:nvGrpSpPr>
        <p:grpSpPr bwMode="auto">
          <a:xfrm>
            <a:off x="642938" y="5285317"/>
            <a:ext cx="4970462" cy="736600"/>
            <a:chOff x="754" y="3139"/>
            <a:chExt cx="3131" cy="673"/>
          </a:xfrm>
        </p:grpSpPr>
        <p:sp>
          <p:nvSpPr>
            <p:cNvPr id="97301" name="Freeform 20"/>
            <p:cNvSpPr>
              <a:spLocks/>
            </p:cNvSpPr>
            <p:nvPr/>
          </p:nvSpPr>
          <p:spPr bwMode="auto">
            <a:xfrm>
              <a:off x="754" y="3139"/>
              <a:ext cx="3131" cy="673"/>
            </a:xfrm>
            <a:custGeom>
              <a:avLst/>
              <a:gdLst>
                <a:gd name="T0" fmla="*/ 3131 w 3131"/>
                <a:gd name="T1" fmla="*/ 0 h 753"/>
                <a:gd name="T2" fmla="*/ 0 w 3131"/>
                <a:gd name="T3" fmla="*/ 0 h 753"/>
                <a:gd name="T4" fmla="*/ 0 w 3131"/>
                <a:gd name="T5" fmla="*/ 4 h 753"/>
                <a:gd name="T6" fmla="*/ 3131 w 3131"/>
                <a:gd name="T7" fmla="*/ 4 h 753"/>
                <a:gd name="T8" fmla="*/ 0 60000 65536"/>
                <a:gd name="T9" fmla="*/ 0 60000 65536"/>
                <a:gd name="T10" fmla="*/ 0 60000 65536"/>
                <a:gd name="T11" fmla="*/ 0 60000 65536"/>
                <a:gd name="T12" fmla="*/ 0 w 3131"/>
                <a:gd name="T13" fmla="*/ 0 h 753"/>
                <a:gd name="T14" fmla="*/ 3131 w 3131"/>
                <a:gd name="T15" fmla="*/ 753 h 753"/>
              </a:gdLst>
              <a:ahLst/>
              <a:cxnLst>
                <a:cxn ang="T8">
                  <a:pos x="T0" y="T1"/>
                </a:cxn>
                <a:cxn ang="T9">
                  <a:pos x="T2" y="T3"/>
                </a:cxn>
                <a:cxn ang="T10">
                  <a:pos x="T4" y="T5"/>
                </a:cxn>
                <a:cxn ang="T11">
                  <a:pos x="T6" y="T7"/>
                </a:cxn>
              </a:cxnLst>
              <a:rect l="T12" t="T13" r="T14" b="T15"/>
              <a:pathLst>
                <a:path w="3131" h="753">
                  <a:moveTo>
                    <a:pt x="3131" y="0"/>
                  </a:moveTo>
                  <a:lnTo>
                    <a:pt x="0" y="0"/>
                  </a:lnTo>
                  <a:lnTo>
                    <a:pt x="0" y="753"/>
                  </a:lnTo>
                  <a:lnTo>
                    <a:pt x="3131" y="753"/>
                  </a:lnTo>
                </a:path>
              </a:pathLst>
            </a:custGeom>
            <a:noFill/>
            <a:ln w="28575" cap="rnd">
              <a:solidFill>
                <a:srgbClr val="16276C"/>
              </a:solidFill>
              <a:round/>
              <a:headEnd/>
              <a:tailEnd type="none" w="med" len="lg"/>
            </a:ln>
          </p:spPr>
          <p:txBody>
            <a:bodyPr/>
            <a:lstStyle/>
            <a:p>
              <a:endParaRPr lang="en-US"/>
            </a:p>
          </p:txBody>
        </p:sp>
        <p:sp>
          <p:nvSpPr>
            <p:cNvPr id="97302" name="Rectangle 21"/>
            <p:cNvSpPr>
              <a:spLocks noChangeArrowheads="1"/>
            </p:cNvSpPr>
            <p:nvPr/>
          </p:nvSpPr>
          <p:spPr bwMode="auto">
            <a:xfrm>
              <a:off x="797" y="3169"/>
              <a:ext cx="1311" cy="614"/>
            </a:xfrm>
            <a:prstGeom prst="rect">
              <a:avLst/>
            </a:prstGeom>
            <a:gradFill rotWithShape="1">
              <a:gsLst>
                <a:gs pos="0">
                  <a:srgbClr val="283C6A"/>
                </a:gs>
                <a:gs pos="100000">
                  <a:srgbClr val="283C6A">
                    <a:alpha val="0"/>
                  </a:srgbClr>
                </a:gs>
              </a:gsLst>
              <a:lin ang="0" scaled="1"/>
            </a:gradFill>
            <a:ln w="28575" cap="rnd" algn="ctr">
              <a:noFill/>
              <a:miter lim="800000"/>
              <a:headEnd/>
              <a:tailEnd type="none" w="med" len="lg"/>
            </a:ln>
          </p:spPr>
          <p:txBody>
            <a:bodyPr wrap="none" anchor="ctr"/>
            <a:lstStyle/>
            <a:p>
              <a:endParaRPr lang="en-US"/>
            </a:p>
          </p:txBody>
        </p:sp>
      </p:grpSp>
      <p:sp>
        <p:nvSpPr>
          <p:cNvPr id="97294" name="Rectangle 22"/>
          <p:cNvSpPr>
            <a:spLocks noChangeArrowheads="1"/>
          </p:cNvSpPr>
          <p:nvPr/>
        </p:nvSpPr>
        <p:spPr bwMode="auto">
          <a:xfrm>
            <a:off x="742950" y="5511800"/>
            <a:ext cx="1148263" cy="369332"/>
          </a:xfrm>
          <a:prstGeom prst="rect">
            <a:avLst/>
          </a:prstGeom>
          <a:noFill/>
          <a:ln w="28575" cap="rnd" algn="ctr">
            <a:noFill/>
            <a:miter lim="800000"/>
            <a:headEnd/>
            <a:tailEnd type="none" w="med" len="lg"/>
          </a:ln>
        </p:spPr>
        <p:txBody>
          <a:bodyPr wrap="none">
            <a:spAutoFit/>
          </a:bodyPr>
          <a:lstStyle/>
          <a:p>
            <a:r>
              <a:rPr lang="fr-FR" b="1">
                <a:solidFill>
                  <a:srgbClr val="FF0000"/>
                </a:solidFill>
              </a:rPr>
              <a:t>MONITOR</a:t>
            </a:r>
          </a:p>
        </p:txBody>
      </p:sp>
      <p:grpSp>
        <p:nvGrpSpPr>
          <p:cNvPr id="5" name="Group 23"/>
          <p:cNvGrpSpPr>
            <a:grpSpLocks/>
          </p:cNvGrpSpPr>
          <p:nvPr/>
        </p:nvGrpSpPr>
        <p:grpSpPr bwMode="auto">
          <a:xfrm>
            <a:off x="5791200" y="3276600"/>
            <a:ext cx="819150" cy="1471083"/>
            <a:chOff x="3418" y="2154"/>
            <a:chExt cx="516" cy="798"/>
          </a:xfrm>
        </p:grpSpPr>
        <p:sp>
          <p:nvSpPr>
            <p:cNvPr id="97299" name="AutoShape 24"/>
            <p:cNvSpPr>
              <a:spLocks noChangeArrowheads="1"/>
            </p:cNvSpPr>
            <p:nvPr/>
          </p:nvSpPr>
          <p:spPr bwMode="auto">
            <a:xfrm>
              <a:off x="3418" y="2154"/>
              <a:ext cx="515" cy="791"/>
            </a:xfrm>
            <a:prstGeom prst="rightArrow">
              <a:avLst>
                <a:gd name="adj1" fmla="val 75981"/>
                <a:gd name="adj2" fmla="val 42134"/>
              </a:avLst>
            </a:prstGeom>
            <a:solidFill>
              <a:schemeClr val="accent6">
                <a:lumMod val="40000"/>
                <a:lumOff val="60000"/>
              </a:schemeClr>
            </a:solidFill>
            <a:ln w="28575" cap="rnd" algn="ctr">
              <a:noFill/>
              <a:miter lim="800000"/>
              <a:headEnd/>
              <a:tailEnd type="none" w="med" len="lg"/>
            </a:ln>
          </p:spPr>
          <p:txBody>
            <a:bodyPr wrap="none" anchor="ctr"/>
            <a:lstStyle/>
            <a:p>
              <a:endParaRPr lang="en-US"/>
            </a:p>
          </p:txBody>
        </p:sp>
        <p:sp>
          <p:nvSpPr>
            <p:cNvPr id="97300" name="Freeform 25"/>
            <p:cNvSpPr>
              <a:spLocks/>
            </p:cNvSpPr>
            <p:nvPr/>
          </p:nvSpPr>
          <p:spPr bwMode="auto">
            <a:xfrm>
              <a:off x="3712" y="2154"/>
              <a:ext cx="222" cy="798"/>
            </a:xfrm>
            <a:custGeom>
              <a:avLst/>
              <a:gdLst>
                <a:gd name="T0" fmla="*/ 4 w 222"/>
                <a:gd name="T1" fmla="*/ 96 h 798"/>
                <a:gd name="T2" fmla="*/ 4 w 222"/>
                <a:gd name="T3" fmla="*/ 0 h 798"/>
                <a:gd name="T4" fmla="*/ 222 w 222"/>
                <a:gd name="T5" fmla="*/ 398 h 798"/>
                <a:gd name="T6" fmla="*/ 0 w 222"/>
                <a:gd name="T7" fmla="*/ 798 h 798"/>
                <a:gd name="T8" fmla="*/ 0 w 222"/>
                <a:gd name="T9" fmla="*/ 694 h 798"/>
                <a:gd name="T10" fmla="*/ 0 60000 65536"/>
                <a:gd name="T11" fmla="*/ 0 60000 65536"/>
                <a:gd name="T12" fmla="*/ 0 60000 65536"/>
                <a:gd name="T13" fmla="*/ 0 60000 65536"/>
                <a:gd name="T14" fmla="*/ 0 60000 65536"/>
                <a:gd name="T15" fmla="*/ 0 w 222"/>
                <a:gd name="T16" fmla="*/ 0 h 798"/>
                <a:gd name="T17" fmla="*/ 222 w 222"/>
                <a:gd name="T18" fmla="*/ 798 h 798"/>
              </a:gdLst>
              <a:ahLst/>
              <a:cxnLst>
                <a:cxn ang="T10">
                  <a:pos x="T0" y="T1"/>
                </a:cxn>
                <a:cxn ang="T11">
                  <a:pos x="T2" y="T3"/>
                </a:cxn>
                <a:cxn ang="T12">
                  <a:pos x="T4" y="T5"/>
                </a:cxn>
                <a:cxn ang="T13">
                  <a:pos x="T6" y="T7"/>
                </a:cxn>
                <a:cxn ang="T14">
                  <a:pos x="T8" y="T9"/>
                </a:cxn>
              </a:cxnLst>
              <a:rect l="T15" t="T16" r="T17" b="T18"/>
              <a:pathLst>
                <a:path w="222" h="798">
                  <a:moveTo>
                    <a:pt x="4" y="96"/>
                  </a:moveTo>
                  <a:lnTo>
                    <a:pt x="4" y="0"/>
                  </a:lnTo>
                  <a:lnTo>
                    <a:pt x="222" y="398"/>
                  </a:lnTo>
                  <a:lnTo>
                    <a:pt x="0" y="798"/>
                  </a:lnTo>
                  <a:lnTo>
                    <a:pt x="0" y="694"/>
                  </a:lnTo>
                </a:path>
              </a:pathLst>
            </a:custGeom>
            <a:solidFill>
              <a:schemeClr val="accent6">
                <a:lumMod val="40000"/>
                <a:lumOff val="60000"/>
              </a:schemeClr>
            </a:solidFill>
            <a:ln w="12700" cap="rnd">
              <a:solidFill>
                <a:srgbClr val="16276C"/>
              </a:solidFill>
              <a:round/>
              <a:headEnd/>
              <a:tailEnd type="none" w="med" len="lg"/>
            </a:ln>
          </p:spPr>
          <p:txBody>
            <a:bodyPr/>
            <a:lstStyle/>
            <a:p>
              <a:endParaRPr lang="en-US"/>
            </a:p>
          </p:txBody>
        </p:sp>
      </p:grpSp>
      <p:sp>
        <p:nvSpPr>
          <p:cNvPr id="97296" name="AutoShape 26"/>
          <p:cNvSpPr>
            <a:spLocks noChangeArrowheads="1"/>
          </p:cNvSpPr>
          <p:nvPr/>
        </p:nvSpPr>
        <p:spPr bwMode="auto">
          <a:xfrm rot="5400000">
            <a:off x="3168386" y="4394995"/>
            <a:ext cx="529167" cy="1166812"/>
          </a:xfrm>
          <a:prstGeom prst="rightArrow">
            <a:avLst>
              <a:gd name="adj1" fmla="val 75981"/>
              <a:gd name="adj2" fmla="val 42134"/>
            </a:avLst>
          </a:prstGeom>
          <a:solidFill>
            <a:schemeClr val="accent6">
              <a:lumMod val="40000"/>
              <a:lumOff val="60000"/>
            </a:schemeClr>
          </a:solidFill>
          <a:ln w="28575" cap="rnd" algn="ctr">
            <a:noFill/>
            <a:miter lim="800000"/>
            <a:headEnd/>
            <a:tailEnd type="none" w="med" len="lg"/>
          </a:ln>
        </p:spPr>
        <p:txBody>
          <a:bodyPr wrap="none" anchor="ctr"/>
          <a:lstStyle/>
          <a:p>
            <a:endParaRPr lang="en-US"/>
          </a:p>
        </p:txBody>
      </p:sp>
      <p:sp>
        <p:nvSpPr>
          <p:cNvPr id="97297" name="Freeform 27"/>
          <p:cNvSpPr>
            <a:spLocks/>
          </p:cNvSpPr>
          <p:nvPr/>
        </p:nvSpPr>
        <p:spPr bwMode="auto">
          <a:xfrm rot="5400000">
            <a:off x="3314701" y="4539722"/>
            <a:ext cx="228600" cy="1177925"/>
          </a:xfrm>
          <a:custGeom>
            <a:avLst/>
            <a:gdLst>
              <a:gd name="T0" fmla="*/ 2147483647 w 222"/>
              <a:gd name="T1" fmla="*/ 2147483647 h 798"/>
              <a:gd name="T2" fmla="*/ 2147483647 w 222"/>
              <a:gd name="T3" fmla="*/ 0 h 798"/>
              <a:gd name="T4" fmla="*/ 2147483647 w 222"/>
              <a:gd name="T5" fmla="*/ 2147483647 h 798"/>
              <a:gd name="T6" fmla="*/ 0 w 222"/>
              <a:gd name="T7" fmla="*/ 2147483647 h 798"/>
              <a:gd name="T8" fmla="*/ 0 w 222"/>
              <a:gd name="T9" fmla="*/ 2147483647 h 798"/>
              <a:gd name="T10" fmla="*/ 0 60000 65536"/>
              <a:gd name="T11" fmla="*/ 0 60000 65536"/>
              <a:gd name="T12" fmla="*/ 0 60000 65536"/>
              <a:gd name="T13" fmla="*/ 0 60000 65536"/>
              <a:gd name="T14" fmla="*/ 0 60000 65536"/>
              <a:gd name="T15" fmla="*/ 0 w 222"/>
              <a:gd name="T16" fmla="*/ 0 h 798"/>
              <a:gd name="T17" fmla="*/ 222 w 222"/>
              <a:gd name="T18" fmla="*/ 798 h 798"/>
            </a:gdLst>
            <a:ahLst/>
            <a:cxnLst>
              <a:cxn ang="T10">
                <a:pos x="T0" y="T1"/>
              </a:cxn>
              <a:cxn ang="T11">
                <a:pos x="T2" y="T3"/>
              </a:cxn>
              <a:cxn ang="T12">
                <a:pos x="T4" y="T5"/>
              </a:cxn>
              <a:cxn ang="T13">
                <a:pos x="T6" y="T7"/>
              </a:cxn>
              <a:cxn ang="T14">
                <a:pos x="T8" y="T9"/>
              </a:cxn>
            </a:cxnLst>
            <a:rect l="T15" t="T16" r="T17" b="T18"/>
            <a:pathLst>
              <a:path w="222" h="798">
                <a:moveTo>
                  <a:pt x="4" y="96"/>
                </a:moveTo>
                <a:lnTo>
                  <a:pt x="4" y="0"/>
                </a:lnTo>
                <a:lnTo>
                  <a:pt x="222" y="398"/>
                </a:lnTo>
                <a:lnTo>
                  <a:pt x="0" y="798"/>
                </a:lnTo>
                <a:lnTo>
                  <a:pt x="0" y="694"/>
                </a:lnTo>
              </a:path>
            </a:pathLst>
          </a:custGeom>
          <a:noFill/>
          <a:ln w="12700" cap="rnd">
            <a:solidFill>
              <a:srgbClr val="16276C"/>
            </a:solidFill>
            <a:round/>
            <a:headEnd/>
            <a:tailEnd type="none" w="med" len="lg"/>
          </a:ln>
        </p:spPr>
        <p:txBody>
          <a:bodyPr/>
          <a:lstStyle/>
          <a:p>
            <a:endParaRPr lang="en-US"/>
          </a:p>
        </p:txBody>
      </p:sp>
      <p:sp>
        <p:nvSpPr>
          <p:cNvPr id="97298" name="Rectangle 26"/>
          <p:cNvSpPr>
            <a:spLocks noChangeArrowheads="1"/>
          </p:cNvSpPr>
          <p:nvPr/>
        </p:nvSpPr>
        <p:spPr bwMode="auto">
          <a:xfrm>
            <a:off x="838200" y="381000"/>
            <a:ext cx="8839200" cy="584775"/>
          </a:xfrm>
          <a:prstGeom prst="rect">
            <a:avLst/>
          </a:prstGeom>
          <a:noFill/>
          <a:ln w="9525">
            <a:noFill/>
            <a:miter lim="800000"/>
            <a:headEnd/>
            <a:tailEnd/>
          </a:ln>
        </p:spPr>
        <p:txBody>
          <a:bodyPr>
            <a:spAutoFit/>
          </a:bodyPr>
          <a:lstStyle/>
          <a:p>
            <a:r>
              <a:rPr lang="en-GB" sz="3200" b="1" dirty="0">
                <a:solidFill>
                  <a:srgbClr val="002060"/>
                </a:solidFill>
              </a:rPr>
              <a:t>Titrate basal insulin as long as FPG &gt; target</a:t>
            </a:r>
            <a:endParaRPr lang="en-US" sz="3200" b="1" dirty="0">
              <a:solidFill>
                <a:srgbClr val="00206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762000"/>
            <a:ext cx="9144000" cy="484717"/>
          </a:xfrm>
          <a:noFill/>
        </p:spPr>
        <p:txBody>
          <a:bodyPr lIns="92075" tIns="46038" rIns="92075" bIns="46038">
            <a:noAutofit/>
          </a:bodyPr>
          <a:lstStyle/>
          <a:p>
            <a:pPr eaLnBrk="1" hangingPunct="1"/>
            <a:r>
              <a:rPr lang="en-US" sz="3600" dirty="0" smtClean="0">
                <a:solidFill>
                  <a:srgbClr val="0070C0"/>
                </a:solidFill>
              </a:rPr>
              <a:t>Specific Goals in Management of Diabetes</a:t>
            </a:r>
          </a:p>
        </p:txBody>
      </p:sp>
      <p:sp>
        <p:nvSpPr>
          <p:cNvPr id="2382851" name="Rectangle 3"/>
          <p:cNvSpPr>
            <a:spLocks noGrp="1" noChangeArrowheads="1"/>
          </p:cNvSpPr>
          <p:nvPr>
            <p:ph type="body" idx="4294967295"/>
          </p:nvPr>
        </p:nvSpPr>
        <p:spPr>
          <a:xfrm>
            <a:off x="685800" y="1905000"/>
            <a:ext cx="7824787" cy="4800600"/>
          </a:xfrm>
          <a:noFill/>
          <a:ln>
            <a:solidFill>
              <a:srgbClr val="FF0000"/>
            </a:solidFill>
          </a:ln>
        </p:spPr>
        <p:txBody>
          <a:bodyPr lIns="92075" tIns="46038" rIns="92075" bIns="46038"/>
          <a:lstStyle/>
          <a:p>
            <a:pPr eaLnBrk="1" hangingPunct="1">
              <a:spcBef>
                <a:spcPct val="50000"/>
              </a:spcBef>
            </a:pPr>
            <a:r>
              <a:rPr lang="en-US" dirty="0" smtClean="0"/>
              <a:t>Fasting &lt; 80 -130 mg/</a:t>
            </a:r>
            <a:r>
              <a:rPr lang="en-US" dirty="0" err="1" smtClean="0"/>
              <a:t>dL</a:t>
            </a:r>
            <a:r>
              <a:rPr lang="en-US" dirty="0" smtClean="0"/>
              <a:t>  </a:t>
            </a:r>
          </a:p>
          <a:p>
            <a:pPr eaLnBrk="1" hangingPunct="1">
              <a:spcBef>
                <a:spcPct val="50000"/>
              </a:spcBef>
            </a:pPr>
            <a:r>
              <a:rPr lang="en-US" dirty="0" smtClean="0"/>
              <a:t>Post-meal   &lt; 180 mg/</a:t>
            </a:r>
            <a:r>
              <a:rPr lang="en-US" dirty="0" err="1" smtClean="0"/>
              <a:t>dL</a:t>
            </a:r>
            <a:endParaRPr lang="en-US" dirty="0" smtClean="0"/>
          </a:p>
          <a:p>
            <a:pPr eaLnBrk="1" hangingPunct="1">
              <a:spcBef>
                <a:spcPct val="50000"/>
              </a:spcBef>
            </a:pPr>
            <a:r>
              <a:rPr lang="en-US" dirty="0" smtClean="0"/>
              <a:t>A1C   &lt; 7%</a:t>
            </a:r>
          </a:p>
          <a:p>
            <a:pPr eaLnBrk="1" hangingPunct="1">
              <a:spcBef>
                <a:spcPct val="50000"/>
              </a:spcBef>
            </a:pPr>
            <a:r>
              <a:rPr lang="en-US" dirty="0" smtClean="0"/>
              <a:t>Blood Pressure &lt; 130 -140/80 – 90 mmHg</a:t>
            </a:r>
          </a:p>
          <a:p>
            <a:pPr eaLnBrk="1" hangingPunct="1">
              <a:spcBef>
                <a:spcPct val="50000"/>
              </a:spcBef>
            </a:pPr>
            <a:r>
              <a:rPr lang="en-US" dirty="0" smtClean="0"/>
              <a:t>LDL &lt; 100 mg/</a:t>
            </a:r>
            <a:r>
              <a:rPr lang="en-US" dirty="0" err="1" smtClean="0"/>
              <a:t>dL</a:t>
            </a:r>
            <a:r>
              <a:rPr lang="en-US" dirty="0" smtClean="0"/>
              <a:t>; HDL &gt; 45 mg/</a:t>
            </a:r>
            <a:r>
              <a:rPr lang="en-US" dirty="0" err="1" smtClean="0"/>
              <a:t>dL</a:t>
            </a:r>
            <a:endParaRPr lang="en-US" dirty="0" smtClean="0"/>
          </a:p>
          <a:p>
            <a:pPr eaLnBrk="1" hangingPunct="1">
              <a:spcBef>
                <a:spcPct val="50000"/>
              </a:spcBef>
            </a:pPr>
            <a:r>
              <a:rPr lang="en-US" dirty="0" smtClean="0"/>
              <a:t>Triglycerides &lt; 150 mg/</a:t>
            </a:r>
            <a:r>
              <a:rPr lang="en-US" dirty="0" err="1" smtClean="0"/>
              <a:t>dL</a:t>
            </a:r>
            <a:endParaRPr lang="en-US" dirty="0" smtClean="0"/>
          </a:p>
          <a:p>
            <a:pPr eaLnBrk="1" hangingPunct="1">
              <a:spcBef>
                <a:spcPct val="50000"/>
              </a:spcBef>
            </a:pPr>
            <a:endParaRPr lang="en-US" dirty="0" smtClean="0"/>
          </a:p>
        </p:txBody>
      </p:sp>
      <p:sp>
        <p:nvSpPr>
          <p:cNvPr id="4" name="Minus 3"/>
          <p:cNvSpPr/>
          <p:nvPr/>
        </p:nvSpPr>
        <p:spPr>
          <a:xfrm>
            <a:off x="-1066800" y="1143000"/>
            <a:ext cx="7848600" cy="9144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82851">
                                            <p:bg/>
                                          </p:spTgt>
                                        </p:tgtEl>
                                        <p:attrNameLst>
                                          <p:attrName>style.visibility</p:attrName>
                                        </p:attrNameLst>
                                      </p:cBhvr>
                                      <p:to>
                                        <p:strVal val="visible"/>
                                      </p:to>
                                    </p:set>
                                    <p:animEffect transition="in" filter="wipe(left)">
                                      <p:cBhvr>
                                        <p:cTn id="7" dur="500"/>
                                        <p:tgtEl>
                                          <p:spTgt spid="238285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82851">
                                            <p:txEl>
                                              <p:pRg st="0" end="0"/>
                                            </p:txEl>
                                          </p:spTgt>
                                        </p:tgtEl>
                                        <p:attrNameLst>
                                          <p:attrName>style.visibility</p:attrName>
                                        </p:attrNameLst>
                                      </p:cBhvr>
                                      <p:to>
                                        <p:strVal val="visible"/>
                                      </p:to>
                                    </p:set>
                                    <p:animEffect transition="in" filter="wipe(left)">
                                      <p:cBhvr>
                                        <p:cTn id="12" dur="500"/>
                                        <p:tgtEl>
                                          <p:spTgt spid="23828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82851">
                                            <p:txEl>
                                              <p:pRg st="1" end="1"/>
                                            </p:txEl>
                                          </p:spTgt>
                                        </p:tgtEl>
                                        <p:attrNameLst>
                                          <p:attrName>style.visibility</p:attrName>
                                        </p:attrNameLst>
                                      </p:cBhvr>
                                      <p:to>
                                        <p:strVal val="visible"/>
                                      </p:to>
                                    </p:set>
                                    <p:animEffect transition="in" filter="wipe(left)">
                                      <p:cBhvr>
                                        <p:cTn id="17" dur="500"/>
                                        <p:tgtEl>
                                          <p:spTgt spid="23828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82851">
                                            <p:txEl>
                                              <p:pRg st="2" end="2"/>
                                            </p:txEl>
                                          </p:spTgt>
                                        </p:tgtEl>
                                        <p:attrNameLst>
                                          <p:attrName>style.visibility</p:attrName>
                                        </p:attrNameLst>
                                      </p:cBhvr>
                                      <p:to>
                                        <p:strVal val="visible"/>
                                      </p:to>
                                    </p:set>
                                    <p:animEffect transition="in" filter="wipe(left)">
                                      <p:cBhvr>
                                        <p:cTn id="22" dur="500"/>
                                        <p:tgtEl>
                                          <p:spTgt spid="23828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82851">
                                            <p:txEl>
                                              <p:pRg st="3" end="3"/>
                                            </p:txEl>
                                          </p:spTgt>
                                        </p:tgtEl>
                                        <p:attrNameLst>
                                          <p:attrName>style.visibility</p:attrName>
                                        </p:attrNameLst>
                                      </p:cBhvr>
                                      <p:to>
                                        <p:strVal val="visible"/>
                                      </p:to>
                                    </p:set>
                                    <p:animEffect transition="in" filter="wipe(left)">
                                      <p:cBhvr>
                                        <p:cTn id="27" dur="500"/>
                                        <p:tgtEl>
                                          <p:spTgt spid="23828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82851">
                                            <p:txEl>
                                              <p:pRg st="4" end="4"/>
                                            </p:txEl>
                                          </p:spTgt>
                                        </p:tgtEl>
                                        <p:attrNameLst>
                                          <p:attrName>style.visibility</p:attrName>
                                        </p:attrNameLst>
                                      </p:cBhvr>
                                      <p:to>
                                        <p:strVal val="visible"/>
                                      </p:to>
                                    </p:set>
                                    <p:animEffect transition="in" filter="wipe(left)">
                                      <p:cBhvr>
                                        <p:cTn id="32" dur="500"/>
                                        <p:tgtEl>
                                          <p:spTgt spid="238285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82851">
                                            <p:txEl>
                                              <p:pRg st="5" end="5"/>
                                            </p:txEl>
                                          </p:spTgt>
                                        </p:tgtEl>
                                        <p:attrNameLst>
                                          <p:attrName>style.visibility</p:attrName>
                                        </p:attrNameLst>
                                      </p:cBhvr>
                                      <p:to>
                                        <p:strVal val="visible"/>
                                      </p:to>
                                    </p:set>
                                    <p:animEffect transition="in" filter="wipe(left)">
                                      <p:cBhvr>
                                        <p:cTn id="37" dur="500"/>
                                        <p:tgtEl>
                                          <p:spTgt spid="23828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2851"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6200"/>
            <a:ext cx="8915400" cy="1143000"/>
          </a:xfrm>
        </p:spPr>
        <p:txBody>
          <a:bodyPr>
            <a:noAutofit/>
          </a:bodyPr>
          <a:lstStyle/>
          <a:p>
            <a:r>
              <a:rPr lang="fr-FR" sz="3200" b="1" dirty="0">
                <a:solidFill>
                  <a:srgbClr val="002060"/>
                </a:solidFill>
              </a:rPr>
              <a:t>Once </a:t>
            </a:r>
            <a:r>
              <a:rPr lang="fr-FR" sz="3200" b="1" dirty="0" err="1">
                <a:solidFill>
                  <a:srgbClr val="002060"/>
                </a:solidFill>
              </a:rPr>
              <a:t>daily</a:t>
            </a:r>
            <a:r>
              <a:rPr lang="fr-FR" sz="3200" b="1" dirty="0">
                <a:solidFill>
                  <a:srgbClr val="002060"/>
                </a:solidFill>
              </a:rPr>
              <a:t> </a:t>
            </a:r>
            <a:r>
              <a:rPr lang="fr-FR" sz="3200" b="1" dirty="0" smtClean="0">
                <a:solidFill>
                  <a:srgbClr val="002060"/>
                </a:solidFill>
              </a:rPr>
              <a:t>basal </a:t>
            </a:r>
            <a:r>
              <a:rPr lang="fr-FR" sz="3200" b="1" dirty="0" err="1" smtClean="0">
                <a:solidFill>
                  <a:srgbClr val="002060"/>
                </a:solidFill>
              </a:rPr>
              <a:t>insulin</a:t>
            </a:r>
            <a:r>
              <a:rPr lang="fr-FR" sz="3200" b="1" dirty="0" smtClean="0">
                <a:solidFill>
                  <a:srgbClr val="002060"/>
                </a:solidFill>
              </a:rPr>
              <a:t> </a:t>
            </a:r>
            <a:r>
              <a:rPr lang="fr-FR" sz="3200" b="1" dirty="0" err="1" smtClean="0">
                <a:solidFill>
                  <a:srgbClr val="002060"/>
                </a:solidFill>
              </a:rPr>
              <a:t>maintains</a:t>
            </a:r>
            <a:r>
              <a:rPr lang="fr-FR" sz="3200" b="1" dirty="0" smtClean="0">
                <a:solidFill>
                  <a:srgbClr val="002060"/>
                </a:solidFill>
              </a:rPr>
              <a:t> HbA1c </a:t>
            </a:r>
            <a:r>
              <a:rPr lang="fr-FR" sz="3200" b="1" dirty="0" err="1" smtClean="0">
                <a:solidFill>
                  <a:srgbClr val="002060"/>
                </a:solidFill>
              </a:rPr>
              <a:t>target</a:t>
            </a:r>
            <a:r>
              <a:rPr lang="fr-FR" sz="3200" b="1" dirty="0" smtClean="0">
                <a:solidFill>
                  <a:srgbClr val="002060"/>
                </a:solidFill>
              </a:rPr>
              <a:t> </a:t>
            </a:r>
            <a:r>
              <a:rPr lang="fr-FR" sz="3200" b="1" dirty="0">
                <a:solidFill>
                  <a:srgbClr val="002060"/>
                </a:solidFill>
              </a:rPr>
              <a:t>for </a:t>
            </a:r>
            <a:r>
              <a:rPr lang="fr-FR" sz="3200" b="1" dirty="0" err="1">
                <a:solidFill>
                  <a:srgbClr val="002060"/>
                </a:solidFill>
              </a:rPr>
              <a:t>at</a:t>
            </a:r>
            <a:r>
              <a:rPr lang="fr-FR" sz="3200" b="1" dirty="0">
                <a:solidFill>
                  <a:srgbClr val="002060"/>
                </a:solidFill>
              </a:rPr>
              <a:t> least 2.5 </a:t>
            </a:r>
            <a:r>
              <a:rPr lang="fr-FR" sz="3200" b="1" dirty="0" err="1">
                <a:solidFill>
                  <a:srgbClr val="002060"/>
                </a:solidFill>
              </a:rPr>
              <a:t>years</a:t>
            </a:r>
            <a:endParaRPr lang="en-US" sz="3200" b="1" dirty="0">
              <a:solidFill>
                <a:srgbClr val="002060"/>
              </a:solidFill>
            </a:endParaRPr>
          </a:p>
        </p:txBody>
      </p:sp>
      <p:sp>
        <p:nvSpPr>
          <p:cNvPr id="37" name="Text Box 3"/>
          <p:cNvSpPr txBox="1">
            <a:spLocks noChangeArrowheads="1"/>
          </p:cNvSpPr>
          <p:nvPr/>
        </p:nvSpPr>
        <p:spPr bwMode="auto">
          <a:xfrm>
            <a:off x="1887537" y="6368870"/>
            <a:ext cx="6965949" cy="193855"/>
          </a:xfrm>
          <a:prstGeom prst="rect">
            <a:avLst/>
          </a:prstGeom>
          <a:noFill/>
          <a:ln w="9525" algn="ctr">
            <a:noFill/>
            <a:miter lim="800000"/>
            <a:headEnd/>
            <a:tailEnd/>
          </a:ln>
        </p:spPr>
        <p:txBody>
          <a:bodyPr wrap="square" lIns="91395" tIns="45698" rIns="91395" bIns="45698">
            <a:spAutoFit/>
          </a:bodyPr>
          <a:lstStyle/>
          <a:p>
            <a:pPr algn="r" eaLnBrk="0" hangingPunct="0">
              <a:lnSpc>
                <a:spcPct val="60000"/>
              </a:lnSpc>
              <a:spcAft>
                <a:spcPts val="1200"/>
              </a:spcAft>
            </a:pPr>
            <a:r>
              <a:rPr lang="fr-FR" sz="1100" dirty="0">
                <a:solidFill>
                  <a:schemeClr val="accent5">
                    <a:lumMod val="10000"/>
                  </a:schemeClr>
                </a:solidFill>
                <a:latin typeface="Helvetica" pitchFamily="34" charset="0"/>
                <a:cs typeface="Arial" pitchFamily="34" charset="0"/>
              </a:rPr>
              <a:t>Schreiber S </a:t>
            </a:r>
            <a:r>
              <a:rPr lang="fr-FR" sz="1100" i="1" dirty="0">
                <a:solidFill>
                  <a:schemeClr val="accent5">
                    <a:lumMod val="10000"/>
                  </a:schemeClr>
                </a:solidFill>
                <a:latin typeface="Helvetica" pitchFamily="34" charset="0"/>
                <a:cs typeface="Arial" pitchFamily="34" charset="0"/>
              </a:rPr>
              <a:t>et al</a:t>
            </a:r>
            <a:r>
              <a:rPr lang="fr-FR" sz="1100" dirty="0">
                <a:solidFill>
                  <a:schemeClr val="accent5">
                    <a:lumMod val="10000"/>
                  </a:schemeClr>
                </a:solidFill>
                <a:latin typeface="Helvetica" pitchFamily="34" charset="0"/>
                <a:cs typeface="Arial" pitchFamily="34" charset="0"/>
              </a:rPr>
              <a:t>. . </a:t>
            </a:r>
            <a:r>
              <a:rPr lang="fr-FR" sz="1100" i="1" dirty="0" err="1">
                <a:solidFill>
                  <a:schemeClr val="accent5">
                    <a:lumMod val="10000"/>
                  </a:schemeClr>
                </a:solidFill>
                <a:latin typeface="Helvetica" pitchFamily="34" charset="0"/>
                <a:cs typeface="Arial" pitchFamily="34" charset="0"/>
              </a:rPr>
              <a:t>Curr</a:t>
            </a:r>
            <a:r>
              <a:rPr lang="fr-FR" sz="1100" i="1" dirty="0">
                <a:solidFill>
                  <a:schemeClr val="accent5">
                    <a:lumMod val="10000"/>
                  </a:schemeClr>
                </a:solidFill>
                <a:latin typeface="Helvetica" pitchFamily="34" charset="0"/>
                <a:cs typeface="Arial" pitchFamily="34" charset="0"/>
              </a:rPr>
              <a:t> Med </a:t>
            </a:r>
            <a:r>
              <a:rPr lang="fr-FR" sz="1100" i="1" dirty="0" err="1">
                <a:solidFill>
                  <a:schemeClr val="accent5">
                    <a:lumMod val="10000"/>
                  </a:schemeClr>
                </a:solidFill>
                <a:latin typeface="Helvetica" pitchFamily="34" charset="0"/>
                <a:cs typeface="Arial" pitchFamily="34" charset="0"/>
              </a:rPr>
              <a:t>Res</a:t>
            </a:r>
            <a:r>
              <a:rPr lang="fr-FR" sz="1100" i="1" dirty="0">
                <a:solidFill>
                  <a:schemeClr val="accent5">
                    <a:lumMod val="10000"/>
                  </a:schemeClr>
                </a:solidFill>
                <a:latin typeface="Helvetica" pitchFamily="34" charset="0"/>
                <a:cs typeface="Arial" pitchFamily="34" charset="0"/>
              </a:rPr>
              <a:t> </a:t>
            </a:r>
            <a:r>
              <a:rPr lang="fr-FR" sz="1100" i="1" dirty="0" err="1">
                <a:solidFill>
                  <a:schemeClr val="accent5">
                    <a:lumMod val="10000"/>
                  </a:schemeClr>
                </a:solidFill>
                <a:latin typeface="Helvetica" pitchFamily="34" charset="0"/>
                <a:cs typeface="Arial" pitchFamily="34" charset="0"/>
              </a:rPr>
              <a:t>Opin</a:t>
            </a:r>
            <a:r>
              <a:rPr lang="fr-FR" sz="1100" dirty="0">
                <a:solidFill>
                  <a:schemeClr val="accent5">
                    <a:lumMod val="10000"/>
                  </a:schemeClr>
                </a:solidFill>
                <a:latin typeface="Helvetica" pitchFamily="34" charset="0"/>
                <a:cs typeface="Arial" pitchFamily="34" charset="0"/>
              </a:rPr>
              <a:t> 2007 Dec;23(12):3131-6.</a:t>
            </a:r>
          </a:p>
        </p:txBody>
      </p:sp>
      <p:grpSp>
        <p:nvGrpSpPr>
          <p:cNvPr id="3" name="Group 4"/>
          <p:cNvGrpSpPr>
            <a:grpSpLocks/>
          </p:cNvGrpSpPr>
          <p:nvPr/>
        </p:nvGrpSpPr>
        <p:grpSpPr bwMode="auto">
          <a:xfrm>
            <a:off x="6418262" y="2776537"/>
            <a:ext cx="1196975" cy="1531938"/>
            <a:chOff x="3912" y="1604"/>
            <a:chExt cx="754" cy="965"/>
          </a:xfrm>
        </p:grpSpPr>
        <p:sp>
          <p:nvSpPr>
            <p:cNvPr id="39" name="AutoShape 5"/>
            <p:cNvSpPr>
              <a:spLocks noChangeArrowheads="1"/>
            </p:cNvSpPr>
            <p:nvPr/>
          </p:nvSpPr>
          <p:spPr bwMode="auto">
            <a:xfrm rot="10800000">
              <a:off x="3912" y="1604"/>
              <a:ext cx="754" cy="965"/>
            </a:xfrm>
            <a:prstGeom prst="triangle">
              <a:avLst>
                <a:gd name="adj" fmla="val 50000"/>
              </a:avLst>
            </a:prstGeom>
            <a:solidFill>
              <a:srgbClr val="333399"/>
            </a:solidFill>
            <a:ln w="9525">
              <a:solidFill>
                <a:srgbClr val="333399"/>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 Box 6"/>
            <p:cNvSpPr txBox="1">
              <a:spLocks noChangeArrowheads="1"/>
            </p:cNvSpPr>
            <p:nvPr/>
          </p:nvSpPr>
          <p:spPr bwMode="auto">
            <a:xfrm>
              <a:off x="4058" y="1663"/>
              <a:ext cx="453" cy="294"/>
            </a:xfrm>
            <a:prstGeom prst="rect">
              <a:avLst/>
            </a:prstGeom>
            <a:solidFill>
              <a:srgbClr val="333399"/>
            </a:solidFill>
            <a:ln w="9525">
              <a:solidFill>
                <a:srgbClr val="333399"/>
              </a:solidFill>
              <a:miter lim="800000"/>
              <a:headEnd/>
              <a:tailEnd/>
            </a:ln>
          </p:spPr>
          <p:txBody>
            <a:bodyPr wrap="none" lIns="91395" tIns="45698" rIns="91395" bIns="45698"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a:ln>
                    <a:noFill/>
                  </a:ln>
                  <a:solidFill>
                    <a:srgbClr val="FFFFFF"/>
                  </a:solidFill>
                  <a:effectLst/>
                  <a:uLnTx/>
                  <a:uFillTx/>
                  <a:latin typeface="Helvetica" pitchFamily="34" charset="0"/>
                  <a:cs typeface="Arial" pitchFamily="34" charset="0"/>
                </a:rPr>
                <a:t>-1.6</a:t>
              </a:r>
            </a:p>
          </p:txBody>
        </p:sp>
      </p:grpSp>
      <p:grpSp>
        <p:nvGrpSpPr>
          <p:cNvPr id="4" name="Group 7"/>
          <p:cNvGrpSpPr>
            <a:grpSpLocks/>
          </p:cNvGrpSpPr>
          <p:nvPr/>
        </p:nvGrpSpPr>
        <p:grpSpPr bwMode="auto">
          <a:xfrm>
            <a:off x="4619625" y="2776537"/>
            <a:ext cx="1196975" cy="1531938"/>
            <a:chOff x="2779" y="1604"/>
            <a:chExt cx="754" cy="965"/>
          </a:xfrm>
        </p:grpSpPr>
        <p:sp>
          <p:nvSpPr>
            <p:cNvPr id="42" name="AutoShape 8"/>
            <p:cNvSpPr>
              <a:spLocks noChangeArrowheads="1"/>
            </p:cNvSpPr>
            <p:nvPr/>
          </p:nvSpPr>
          <p:spPr bwMode="auto">
            <a:xfrm rot="10800000">
              <a:off x="2779" y="1604"/>
              <a:ext cx="754" cy="965"/>
            </a:xfrm>
            <a:prstGeom prst="triangle">
              <a:avLst>
                <a:gd name="adj" fmla="val 50000"/>
              </a:avLst>
            </a:prstGeom>
            <a:solidFill>
              <a:srgbClr val="333399"/>
            </a:solidFill>
            <a:ln w="9525">
              <a:solidFill>
                <a:srgbClr val="333399"/>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Text Box 9"/>
            <p:cNvSpPr txBox="1">
              <a:spLocks noChangeArrowheads="1"/>
            </p:cNvSpPr>
            <p:nvPr/>
          </p:nvSpPr>
          <p:spPr bwMode="auto">
            <a:xfrm>
              <a:off x="2925" y="1663"/>
              <a:ext cx="453" cy="294"/>
            </a:xfrm>
            <a:prstGeom prst="rect">
              <a:avLst/>
            </a:prstGeom>
            <a:solidFill>
              <a:srgbClr val="333399"/>
            </a:solidFill>
            <a:ln w="9525">
              <a:solidFill>
                <a:srgbClr val="333399"/>
              </a:solidFill>
              <a:miter lim="800000"/>
              <a:headEnd/>
              <a:tailEnd/>
            </a:ln>
          </p:spPr>
          <p:txBody>
            <a:bodyPr wrap="none" lIns="91395" tIns="45698" rIns="91395" bIns="45698"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a:ln>
                    <a:noFill/>
                  </a:ln>
                  <a:solidFill>
                    <a:srgbClr val="FFFFFF"/>
                  </a:solidFill>
                  <a:effectLst/>
                  <a:uLnTx/>
                  <a:uFillTx/>
                  <a:latin typeface="Helvetica" pitchFamily="34" charset="0"/>
                  <a:cs typeface="Arial" pitchFamily="34" charset="0"/>
                </a:rPr>
                <a:t>-1.6</a:t>
              </a:r>
            </a:p>
          </p:txBody>
        </p:sp>
      </p:grpSp>
      <p:sp>
        <p:nvSpPr>
          <p:cNvPr id="44" name="Rectangle 10"/>
          <p:cNvSpPr>
            <a:spLocks noChangeArrowheads="1"/>
          </p:cNvSpPr>
          <p:nvPr/>
        </p:nvSpPr>
        <p:spPr bwMode="auto">
          <a:xfrm>
            <a:off x="3095625" y="3040062"/>
            <a:ext cx="884237" cy="2176463"/>
          </a:xfrm>
          <a:prstGeom prst="rect">
            <a:avLst/>
          </a:prstGeom>
          <a:solidFill>
            <a:srgbClr val="99CCFF"/>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Rectangle 11"/>
          <p:cNvSpPr>
            <a:spLocks noChangeArrowheads="1"/>
          </p:cNvSpPr>
          <p:nvPr/>
        </p:nvSpPr>
        <p:spPr bwMode="auto">
          <a:xfrm>
            <a:off x="4772025" y="4343400"/>
            <a:ext cx="884237" cy="873125"/>
          </a:xfrm>
          <a:prstGeom prst="rect">
            <a:avLst/>
          </a:prstGeom>
          <a:solidFill>
            <a:srgbClr val="99CCFF"/>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Rectangle 12"/>
          <p:cNvSpPr>
            <a:spLocks noChangeArrowheads="1"/>
          </p:cNvSpPr>
          <p:nvPr/>
        </p:nvSpPr>
        <p:spPr bwMode="auto">
          <a:xfrm>
            <a:off x="6565900" y="4343400"/>
            <a:ext cx="885825" cy="873125"/>
          </a:xfrm>
          <a:prstGeom prst="rect">
            <a:avLst/>
          </a:prstGeom>
          <a:solidFill>
            <a:srgbClr val="99CCFF"/>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Text Box 13"/>
          <p:cNvSpPr txBox="1">
            <a:spLocks noChangeArrowheads="1"/>
          </p:cNvSpPr>
          <p:nvPr/>
        </p:nvSpPr>
        <p:spPr bwMode="auto">
          <a:xfrm>
            <a:off x="3232150" y="3230562"/>
            <a:ext cx="604837" cy="457200"/>
          </a:xfrm>
          <a:prstGeom prst="rect">
            <a:avLst/>
          </a:prstGeom>
          <a:noFill/>
          <a:ln w="9525">
            <a:noFill/>
            <a:miter lim="800000"/>
            <a:headEnd/>
            <a:tailEnd/>
          </a:ln>
        </p:spPr>
        <p:txBody>
          <a:bodyPr wrap="none" lIns="91395" tIns="45698" rIns="91395" bIns="45698" anchor="ctr">
            <a:spAutoFit/>
          </a:bodyPr>
          <a:lstStyle/>
          <a:p>
            <a:pPr algn="ctr"/>
            <a:r>
              <a:rPr lang="fr-FR" sz="2400" b="1">
                <a:solidFill>
                  <a:srgbClr val="003399"/>
                </a:solidFill>
                <a:latin typeface="Helvetica" pitchFamily="34" charset="0"/>
                <a:cs typeface="Arial" pitchFamily="34" charset="0"/>
              </a:rPr>
              <a:t>8.6</a:t>
            </a:r>
          </a:p>
        </p:txBody>
      </p:sp>
      <p:sp>
        <p:nvSpPr>
          <p:cNvPr id="48" name="Text Box 14"/>
          <p:cNvSpPr txBox="1">
            <a:spLocks noChangeArrowheads="1"/>
          </p:cNvSpPr>
          <p:nvPr/>
        </p:nvSpPr>
        <p:spPr bwMode="auto">
          <a:xfrm>
            <a:off x="4905375" y="4521200"/>
            <a:ext cx="606425" cy="457200"/>
          </a:xfrm>
          <a:prstGeom prst="rect">
            <a:avLst/>
          </a:prstGeom>
          <a:noFill/>
          <a:ln w="9525">
            <a:noFill/>
            <a:miter lim="800000"/>
            <a:headEnd/>
            <a:tailEnd/>
          </a:ln>
        </p:spPr>
        <p:txBody>
          <a:bodyPr wrap="none" lIns="91395" tIns="45698" rIns="91395" bIns="45698" anchor="ctr">
            <a:spAutoFit/>
          </a:bodyPr>
          <a:lstStyle/>
          <a:p>
            <a:pPr algn="ctr"/>
            <a:r>
              <a:rPr lang="fr-FR" sz="2400" b="1">
                <a:solidFill>
                  <a:srgbClr val="003399"/>
                </a:solidFill>
                <a:latin typeface="Helvetica" pitchFamily="34" charset="0"/>
                <a:cs typeface="Arial" pitchFamily="34" charset="0"/>
              </a:rPr>
              <a:t>7.0</a:t>
            </a:r>
          </a:p>
        </p:txBody>
      </p:sp>
      <p:sp>
        <p:nvSpPr>
          <p:cNvPr id="49" name="Text Box 15"/>
          <p:cNvSpPr txBox="1">
            <a:spLocks noChangeArrowheads="1"/>
          </p:cNvSpPr>
          <p:nvPr/>
        </p:nvSpPr>
        <p:spPr bwMode="auto">
          <a:xfrm>
            <a:off x="6704012" y="4521200"/>
            <a:ext cx="606425" cy="457200"/>
          </a:xfrm>
          <a:prstGeom prst="rect">
            <a:avLst/>
          </a:prstGeom>
          <a:noFill/>
          <a:ln w="9525">
            <a:noFill/>
            <a:miter lim="800000"/>
            <a:headEnd/>
            <a:tailEnd/>
          </a:ln>
        </p:spPr>
        <p:txBody>
          <a:bodyPr wrap="none" lIns="91395" tIns="45698" rIns="91395" bIns="45698" anchor="ctr">
            <a:spAutoFit/>
          </a:bodyPr>
          <a:lstStyle/>
          <a:p>
            <a:pPr algn="ctr"/>
            <a:r>
              <a:rPr lang="fr-FR" sz="2400" b="1">
                <a:solidFill>
                  <a:srgbClr val="003399"/>
                </a:solidFill>
                <a:latin typeface="Helvetica" pitchFamily="34" charset="0"/>
                <a:cs typeface="Arial" pitchFamily="34" charset="0"/>
              </a:rPr>
              <a:t>7.0</a:t>
            </a:r>
          </a:p>
        </p:txBody>
      </p:sp>
      <p:sp>
        <p:nvSpPr>
          <p:cNvPr id="50" name="Line 16"/>
          <p:cNvSpPr>
            <a:spLocks noChangeShapeType="1"/>
          </p:cNvSpPr>
          <p:nvPr/>
        </p:nvSpPr>
        <p:spPr bwMode="auto">
          <a:xfrm>
            <a:off x="2170112" y="5222875"/>
            <a:ext cx="6115050" cy="0"/>
          </a:xfrm>
          <a:prstGeom prst="line">
            <a:avLst/>
          </a:prstGeom>
          <a:noFill/>
          <a:ln w="19050">
            <a:solidFill>
              <a:srgbClr val="00339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5" name="Group 17"/>
          <p:cNvGrpSpPr>
            <a:grpSpLocks/>
          </p:cNvGrpSpPr>
          <p:nvPr/>
        </p:nvGrpSpPr>
        <p:grpSpPr bwMode="auto">
          <a:xfrm>
            <a:off x="2127250" y="1824037"/>
            <a:ext cx="112712" cy="2578100"/>
            <a:chOff x="1315" y="991"/>
            <a:chExt cx="3261" cy="1360"/>
          </a:xfrm>
        </p:grpSpPr>
        <p:sp>
          <p:nvSpPr>
            <p:cNvPr id="52" name="Line 18"/>
            <p:cNvSpPr>
              <a:spLocks noChangeShapeType="1"/>
            </p:cNvSpPr>
            <p:nvPr/>
          </p:nvSpPr>
          <p:spPr bwMode="auto">
            <a:xfrm>
              <a:off x="1315" y="2351"/>
              <a:ext cx="3261" cy="0"/>
            </a:xfrm>
            <a:prstGeom prst="line">
              <a:avLst/>
            </a:prstGeom>
            <a:noFill/>
            <a:ln w="19050">
              <a:solidFill>
                <a:srgbClr val="00339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Line 19"/>
            <p:cNvSpPr>
              <a:spLocks noChangeShapeType="1"/>
            </p:cNvSpPr>
            <p:nvPr/>
          </p:nvSpPr>
          <p:spPr bwMode="auto">
            <a:xfrm>
              <a:off x="1315" y="1888"/>
              <a:ext cx="3261" cy="0"/>
            </a:xfrm>
            <a:prstGeom prst="line">
              <a:avLst/>
            </a:prstGeom>
            <a:noFill/>
            <a:ln w="19050">
              <a:solidFill>
                <a:srgbClr val="00339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Line 20"/>
            <p:cNvSpPr>
              <a:spLocks noChangeShapeType="1"/>
            </p:cNvSpPr>
            <p:nvPr/>
          </p:nvSpPr>
          <p:spPr bwMode="auto">
            <a:xfrm>
              <a:off x="1315" y="1444"/>
              <a:ext cx="3261" cy="0"/>
            </a:xfrm>
            <a:prstGeom prst="line">
              <a:avLst/>
            </a:prstGeom>
            <a:noFill/>
            <a:ln w="19050">
              <a:solidFill>
                <a:srgbClr val="00339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Line 21"/>
            <p:cNvSpPr>
              <a:spLocks noChangeShapeType="1"/>
            </p:cNvSpPr>
            <p:nvPr/>
          </p:nvSpPr>
          <p:spPr bwMode="auto">
            <a:xfrm>
              <a:off x="1315" y="991"/>
              <a:ext cx="3261" cy="0"/>
            </a:xfrm>
            <a:prstGeom prst="line">
              <a:avLst/>
            </a:prstGeom>
            <a:noFill/>
            <a:ln w="19050">
              <a:solidFill>
                <a:srgbClr val="00339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56" name="Line 22"/>
          <p:cNvSpPr>
            <a:spLocks noChangeShapeType="1"/>
          </p:cNvSpPr>
          <p:nvPr/>
        </p:nvSpPr>
        <p:spPr bwMode="auto">
          <a:xfrm>
            <a:off x="2241550" y="1811337"/>
            <a:ext cx="0" cy="3411538"/>
          </a:xfrm>
          <a:prstGeom prst="line">
            <a:avLst/>
          </a:prstGeom>
          <a:noFill/>
          <a:ln w="19050">
            <a:solidFill>
              <a:srgbClr val="00339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Line 23"/>
          <p:cNvSpPr>
            <a:spLocks noChangeShapeType="1"/>
          </p:cNvSpPr>
          <p:nvPr/>
        </p:nvSpPr>
        <p:spPr bwMode="auto">
          <a:xfrm>
            <a:off x="4367212" y="5211762"/>
            <a:ext cx="0" cy="80963"/>
          </a:xfrm>
          <a:prstGeom prst="line">
            <a:avLst/>
          </a:prstGeom>
          <a:noFill/>
          <a:ln w="19050">
            <a:solidFill>
              <a:srgbClr val="00339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Line 24"/>
          <p:cNvSpPr>
            <a:spLocks noChangeShapeType="1"/>
          </p:cNvSpPr>
          <p:nvPr/>
        </p:nvSpPr>
        <p:spPr bwMode="auto">
          <a:xfrm>
            <a:off x="6081712" y="5211762"/>
            <a:ext cx="0" cy="80963"/>
          </a:xfrm>
          <a:prstGeom prst="line">
            <a:avLst/>
          </a:prstGeom>
          <a:noFill/>
          <a:ln w="19050">
            <a:solidFill>
              <a:srgbClr val="00339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Text Box 25"/>
          <p:cNvSpPr txBox="1">
            <a:spLocks noChangeArrowheads="1"/>
          </p:cNvSpPr>
          <p:nvPr/>
        </p:nvSpPr>
        <p:spPr bwMode="auto">
          <a:xfrm rot="-5400000">
            <a:off x="415925" y="3397250"/>
            <a:ext cx="2003425" cy="396875"/>
          </a:xfrm>
          <a:prstGeom prst="rect">
            <a:avLst/>
          </a:prstGeom>
          <a:noFill/>
          <a:ln w="9525">
            <a:noFill/>
            <a:miter lim="800000"/>
            <a:headEnd/>
            <a:tailEnd/>
          </a:ln>
        </p:spPr>
        <p:txBody>
          <a:bodyPr lIns="91395" tIns="45698" rIns="91395" bIns="45698" anchor="ctr">
            <a:spAutoFit/>
          </a:bodyPr>
          <a:lstStyle/>
          <a:p>
            <a:pPr algn="ctr"/>
            <a:r>
              <a:rPr lang="fr-FR" sz="2000">
                <a:solidFill>
                  <a:srgbClr val="003399"/>
                </a:solidFill>
                <a:latin typeface="Helvetica" pitchFamily="34" charset="0"/>
                <a:cs typeface="Arial" pitchFamily="34" charset="0"/>
              </a:rPr>
              <a:t>HbA</a:t>
            </a:r>
            <a:r>
              <a:rPr lang="fr-FR" sz="2000" baseline="-25000">
                <a:solidFill>
                  <a:srgbClr val="003399"/>
                </a:solidFill>
                <a:latin typeface="Helvetica" pitchFamily="34" charset="0"/>
                <a:cs typeface="Arial" pitchFamily="34" charset="0"/>
              </a:rPr>
              <a:t>1C</a:t>
            </a:r>
            <a:r>
              <a:rPr lang="fr-FR" sz="2000">
                <a:solidFill>
                  <a:srgbClr val="003399"/>
                </a:solidFill>
                <a:latin typeface="Helvetica" pitchFamily="34" charset="0"/>
                <a:cs typeface="Arial" pitchFamily="34" charset="0"/>
              </a:rPr>
              <a:t> (%)</a:t>
            </a:r>
          </a:p>
        </p:txBody>
      </p:sp>
      <p:sp>
        <p:nvSpPr>
          <p:cNvPr id="60" name="Text Box 26"/>
          <p:cNvSpPr txBox="1">
            <a:spLocks noChangeArrowheads="1"/>
          </p:cNvSpPr>
          <p:nvPr/>
        </p:nvSpPr>
        <p:spPr bwMode="auto">
          <a:xfrm>
            <a:off x="1316037" y="1635125"/>
            <a:ext cx="811213" cy="366712"/>
          </a:xfrm>
          <a:prstGeom prst="rect">
            <a:avLst/>
          </a:prstGeom>
          <a:noFill/>
          <a:ln w="9525">
            <a:noFill/>
            <a:miter lim="800000"/>
            <a:headEnd/>
            <a:tailEnd/>
          </a:ln>
        </p:spPr>
        <p:txBody>
          <a:bodyPr lIns="91395" tIns="45698" rIns="91395" bIns="45698" anchor="ctr">
            <a:spAutoFit/>
          </a:bodyPr>
          <a:lstStyle/>
          <a:p>
            <a:pPr algn="r"/>
            <a:r>
              <a:rPr lang="fr-FR">
                <a:solidFill>
                  <a:srgbClr val="003399"/>
                </a:solidFill>
                <a:latin typeface="Helvetica" pitchFamily="34" charset="0"/>
                <a:cs typeface="Arial" pitchFamily="34" charset="0"/>
              </a:rPr>
              <a:t>10</a:t>
            </a:r>
          </a:p>
        </p:txBody>
      </p:sp>
      <p:sp>
        <p:nvSpPr>
          <p:cNvPr id="61" name="Text Box 27"/>
          <p:cNvSpPr txBox="1">
            <a:spLocks noChangeArrowheads="1"/>
          </p:cNvSpPr>
          <p:nvPr/>
        </p:nvSpPr>
        <p:spPr bwMode="auto">
          <a:xfrm>
            <a:off x="1316037" y="2490787"/>
            <a:ext cx="811213" cy="366713"/>
          </a:xfrm>
          <a:prstGeom prst="rect">
            <a:avLst/>
          </a:prstGeom>
          <a:noFill/>
          <a:ln w="9525">
            <a:noFill/>
            <a:miter lim="800000"/>
            <a:headEnd/>
            <a:tailEnd/>
          </a:ln>
        </p:spPr>
        <p:txBody>
          <a:bodyPr lIns="91395" tIns="45698" rIns="91395" bIns="45698" anchor="ctr">
            <a:spAutoFit/>
          </a:bodyPr>
          <a:lstStyle/>
          <a:p>
            <a:pPr algn="r"/>
            <a:r>
              <a:rPr lang="fr-FR">
                <a:solidFill>
                  <a:srgbClr val="003399"/>
                </a:solidFill>
                <a:latin typeface="Helvetica" pitchFamily="34" charset="0"/>
                <a:cs typeface="Arial" pitchFamily="34" charset="0"/>
              </a:rPr>
              <a:t>9</a:t>
            </a:r>
          </a:p>
        </p:txBody>
      </p:sp>
      <p:sp>
        <p:nvSpPr>
          <p:cNvPr id="62" name="Text Box 28"/>
          <p:cNvSpPr txBox="1">
            <a:spLocks noChangeArrowheads="1"/>
          </p:cNvSpPr>
          <p:nvPr/>
        </p:nvSpPr>
        <p:spPr bwMode="auto">
          <a:xfrm>
            <a:off x="1316037" y="3336925"/>
            <a:ext cx="811213" cy="366712"/>
          </a:xfrm>
          <a:prstGeom prst="rect">
            <a:avLst/>
          </a:prstGeom>
          <a:noFill/>
          <a:ln w="9525">
            <a:noFill/>
            <a:miter lim="800000"/>
            <a:headEnd/>
            <a:tailEnd/>
          </a:ln>
        </p:spPr>
        <p:txBody>
          <a:bodyPr lIns="91395" tIns="45698" rIns="91395" bIns="45698" anchor="ctr">
            <a:spAutoFit/>
          </a:bodyPr>
          <a:lstStyle/>
          <a:p>
            <a:pPr algn="r"/>
            <a:r>
              <a:rPr lang="fr-FR">
                <a:solidFill>
                  <a:srgbClr val="003399"/>
                </a:solidFill>
                <a:latin typeface="Helvetica" pitchFamily="34" charset="0"/>
                <a:cs typeface="Arial" pitchFamily="34" charset="0"/>
              </a:rPr>
              <a:t>8</a:t>
            </a:r>
          </a:p>
        </p:txBody>
      </p:sp>
      <p:sp>
        <p:nvSpPr>
          <p:cNvPr id="63" name="Text Box 29"/>
          <p:cNvSpPr txBox="1">
            <a:spLocks noChangeArrowheads="1"/>
          </p:cNvSpPr>
          <p:nvPr/>
        </p:nvSpPr>
        <p:spPr bwMode="auto">
          <a:xfrm>
            <a:off x="1316037" y="4214812"/>
            <a:ext cx="811213" cy="366713"/>
          </a:xfrm>
          <a:prstGeom prst="rect">
            <a:avLst/>
          </a:prstGeom>
          <a:noFill/>
          <a:ln w="9525">
            <a:noFill/>
            <a:miter lim="800000"/>
            <a:headEnd/>
            <a:tailEnd/>
          </a:ln>
        </p:spPr>
        <p:txBody>
          <a:bodyPr lIns="91395" tIns="45698" rIns="91395" bIns="45698" anchor="ctr">
            <a:spAutoFit/>
          </a:bodyPr>
          <a:lstStyle/>
          <a:p>
            <a:pPr algn="r"/>
            <a:r>
              <a:rPr lang="fr-FR">
                <a:solidFill>
                  <a:srgbClr val="003399"/>
                </a:solidFill>
                <a:latin typeface="Helvetica" pitchFamily="34" charset="0"/>
                <a:cs typeface="Arial" pitchFamily="34" charset="0"/>
              </a:rPr>
              <a:t>7</a:t>
            </a:r>
          </a:p>
        </p:txBody>
      </p:sp>
      <p:sp>
        <p:nvSpPr>
          <p:cNvPr id="64" name="Text Box 30"/>
          <p:cNvSpPr txBox="1">
            <a:spLocks noChangeArrowheads="1"/>
          </p:cNvSpPr>
          <p:nvPr/>
        </p:nvSpPr>
        <p:spPr bwMode="auto">
          <a:xfrm>
            <a:off x="1316037" y="5076825"/>
            <a:ext cx="811213" cy="366712"/>
          </a:xfrm>
          <a:prstGeom prst="rect">
            <a:avLst/>
          </a:prstGeom>
          <a:noFill/>
          <a:ln w="9525">
            <a:noFill/>
            <a:miter lim="800000"/>
            <a:headEnd/>
            <a:tailEnd/>
          </a:ln>
        </p:spPr>
        <p:txBody>
          <a:bodyPr lIns="91395" tIns="45698" rIns="91395" bIns="45698" anchor="ctr">
            <a:spAutoFit/>
          </a:bodyPr>
          <a:lstStyle/>
          <a:p>
            <a:pPr algn="r"/>
            <a:r>
              <a:rPr lang="fr-FR">
                <a:solidFill>
                  <a:srgbClr val="003399"/>
                </a:solidFill>
                <a:latin typeface="Helvetica" pitchFamily="34" charset="0"/>
                <a:cs typeface="Arial" pitchFamily="34" charset="0"/>
              </a:rPr>
              <a:t>6</a:t>
            </a:r>
          </a:p>
        </p:txBody>
      </p:sp>
      <p:sp>
        <p:nvSpPr>
          <p:cNvPr id="65" name="Text Box 31"/>
          <p:cNvSpPr txBox="1">
            <a:spLocks noChangeArrowheads="1"/>
          </p:cNvSpPr>
          <p:nvPr/>
        </p:nvSpPr>
        <p:spPr bwMode="auto">
          <a:xfrm>
            <a:off x="3276600" y="5281612"/>
            <a:ext cx="493712" cy="366713"/>
          </a:xfrm>
          <a:prstGeom prst="rect">
            <a:avLst/>
          </a:prstGeom>
          <a:noFill/>
          <a:ln w="9525">
            <a:noFill/>
            <a:miter lim="800000"/>
            <a:headEnd/>
            <a:tailEnd/>
          </a:ln>
        </p:spPr>
        <p:txBody>
          <a:bodyPr lIns="91395" tIns="45698" rIns="91395" bIns="45698" anchor="ctr">
            <a:spAutoFit/>
          </a:bodyPr>
          <a:lstStyle/>
          <a:p>
            <a:pPr algn="ctr"/>
            <a:r>
              <a:rPr lang="fr-FR">
                <a:solidFill>
                  <a:srgbClr val="003399"/>
                </a:solidFill>
                <a:latin typeface="Helvetica" pitchFamily="34" charset="0"/>
                <a:cs typeface="Arial" pitchFamily="34" charset="0"/>
              </a:rPr>
              <a:t>0</a:t>
            </a:r>
          </a:p>
        </p:txBody>
      </p:sp>
      <p:sp>
        <p:nvSpPr>
          <p:cNvPr id="66" name="Text Box 32"/>
          <p:cNvSpPr txBox="1">
            <a:spLocks noChangeArrowheads="1"/>
          </p:cNvSpPr>
          <p:nvPr/>
        </p:nvSpPr>
        <p:spPr bwMode="auto">
          <a:xfrm>
            <a:off x="5059362" y="5319712"/>
            <a:ext cx="311150" cy="366713"/>
          </a:xfrm>
          <a:prstGeom prst="rect">
            <a:avLst/>
          </a:prstGeom>
          <a:noFill/>
          <a:ln w="9525">
            <a:noFill/>
            <a:miter lim="800000"/>
            <a:headEnd/>
            <a:tailEnd/>
          </a:ln>
        </p:spPr>
        <p:txBody>
          <a:bodyPr wrap="none" lIns="91395" tIns="45698" rIns="91395" bIns="45698" anchor="ctr">
            <a:spAutoFit/>
          </a:bodyPr>
          <a:lstStyle/>
          <a:p>
            <a:pPr algn="ctr"/>
            <a:r>
              <a:rPr lang="fr-FR">
                <a:solidFill>
                  <a:srgbClr val="003399"/>
                </a:solidFill>
                <a:latin typeface="Helvetica" pitchFamily="34" charset="0"/>
                <a:cs typeface="Arial" pitchFamily="34" charset="0"/>
              </a:rPr>
              <a:t>9</a:t>
            </a:r>
          </a:p>
        </p:txBody>
      </p:sp>
      <p:sp>
        <p:nvSpPr>
          <p:cNvPr id="67" name="Text Box 33"/>
          <p:cNvSpPr txBox="1">
            <a:spLocks noChangeArrowheads="1"/>
          </p:cNvSpPr>
          <p:nvPr/>
        </p:nvSpPr>
        <p:spPr bwMode="auto">
          <a:xfrm>
            <a:off x="6805612" y="5319712"/>
            <a:ext cx="438150" cy="366713"/>
          </a:xfrm>
          <a:prstGeom prst="rect">
            <a:avLst/>
          </a:prstGeom>
          <a:noFill/>
          <a:ln w="9525">
            <a:noFill/>
            <a:miter lim="800000"/>
            <a:headEnd/>
            <a:tailEnd/>
          </a:ln>
        </p:spPr>
        <p:txBody>
          <a:bodyPr wrap="none" lIns="91395" tIns="45698" rIns="91395" bIns="45698" anchor="ctr">
            <a:spAutoFit/>
          </a:bodyPr>
          <a:lstStyle/>
          <a:p>
            <a:pPr algn="ctr"/>
            <a:r>
              <a:rPr lang="fr-FR">
                <a:solidFill>
                  <a:srgbClr val="003399"/>
                </a:solidFill>
                <a:latin typeface="Helvetica" pitchFamily="34" charset="0"/>
                <a:cs typeface="Arial" pitchFamily="34" charset="0"/>
              </a:rPr>
              <a:t>30</a:t>
            </a:r>
          </a:p>
        </p:txBody>
      </p:sp>
      <p:sp>
        <p:nvSpPr>
          <p:cNvPr id="68" name="Text Box 5"/>
          <p:cNvSpPr txBox="1">
            <a:spLocks noChangeArrowheads="1"/>
          </p:cNvSpPr>
          <p:nvPr/>
        </p:nvSpPr>
        <p:spPr bwMode="auto">
          <a:xfrm>
            <a:off x="3382962" y="1587500"/>
            <a:ext cx="3467100" cy="396875"/>
          </a:xfrm>
          <a:prstGeom prst="rect">
            <a:avLst/>
          </a:prstGeom>
          <a:noFill/>
          <a:ln w="9525" algn="ctr">
            <a:noFill/>
            <a:miter lim="800000"/>
            <a:headEnd/>
            <a:tailEnd/>
          </a:ln>
        </p:spPr>
        <p:txBody>
          <a:bodyPr lIns="91395" tIns="45698" rIns="91395" bIns="45698">
            <a:spAutoFit/>
          </a:bodyPr>
          <a:lstStyle/>
          <a:p>
            <a:pPr algn="ctr" eaLnBrk="0" hangingPunct="0">
              <a:spcBef>
                <a:spcPct val="50000"/>
              </a:spcBef>
            </a:pPr>
            <a:r>
              <a:rPr lang="en-US" sz="2000" dirty="0">
                <a:solidFill>
                  <a:srgbClr val="003399"/>
                </a:solidFill>
                <a:latin typeface="Helvetica" pitchFamily="34" charset="0"/>
                <a:cs typeface="Tahoma" pitchFamily="34" charset="0"/>
              </a:rPr>
              <a:t>Reduced </a:t>
            </a:r>
            <a:r>
              <a:rPr lang="en-US" sz="2000" dirty="0" err="1">
                <a:solidFill>
                  <a:srgbClr val="003399"/>
                </a:solidFill>
                <a:latin typeface="Helvetica" pitchFamily="34" charset="0"/>
                <a:cs typeface="Tahoma" pitchFamily="34" charset="0"/>
              </a:rPr>
              <a:t>Hypoglycaemia</a:t>
            </a:r>
            <a:r>
              <a:rPr lang="en-US" sz="2000" dirty="0">
                <a:solidFill>
                  <a:srgbClr val="003399"/>
                </a:solidFill>
                <a:latin typeface="Helvetica" pitchFamily="34" charset="0"/>
                <a:cs typeface="Tahoma" pitchFamily="34" charset="0"/>
              </a:rPr>
              <a:t> </a:t>
            </a:r>
          </a:p>
        </p:txBody>
      </p:sp>
      <p:sp>
        <p:nvSpPr>
          <p:cNvPr id="69" name="Text Box 5"/>
          <p:cNvSpPr txBox="1">
            <a:spLocks noChangeArrowheads="1"/>
          </p:cNvSpPr>
          <p:nvPr/>
        </p:nvSpPr>
        <p:spPr bwMode="auto">
          <a:xfrm>
            <a:off x="3497262" y="5600700"/>
            <a:ext cx="3467100" cy="396875"/>
          </a:xfrm>
          <a:prstGeom prst="rect">
            <a:avLst/>
          </a:prstGeom>
          <a:noFill/>
          <a:ln w="9525" algn="ctr">
            <a:noFill/>
            <a:miter lim="800000"/>
            <a:headEnd/>
            <a:tailEnd/>
          </a:ln>
        </p:spPr>
        <p:txBody>
          <a:bodyPr lIns="91395" tIns="45698" rIns="91395" bIns="45698">
            <a:spAutoFit/>
          </a:bodyPr>
          <a:lstStyle/>
          <a:p>
            <a:pPr algn="ctr" eaLnBrk="0" hangingPunct="0">
              <a:spcBef>
                <a:spcPct val="50000"/>
              </a:spcBef>
            </a:pPr>
            <a:r>
              <a:rPr lang="en-US" sz="2000" dirty="0">
                <a:solidFill>
                  <a:srgbClr val="003399"/>
                </a:solidFill>
                <a:latin typeface="Helvetica" pitchFamily="34" charset="0"/>
                <a:cs typeface="Tahoma" pitchFamily="34" charset="0"/>
              </a:rPr>
              <a:t>Time (months) </a:t>
            </a:r>
          </a:p>
        </p:txBody>
      </p:sp>
    </p:spTree>
    <p:extLst>
      <p:ext uri="{BB962C8B-B14F-4D97-AF65-F5344CB8AC3E}">
        <p14:creationId xmlns:p14="http://schemas.microsoft.com/office/powerpoint/2010/main" xmlns="" val="141700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1000"/>
                                        <p:tgtEl>
                                          <p:spTgt spid="4"/>
                                        </p:tgtEl>
                                      </p:cBhvr>
                                    </p:animEffect>
                                  </p:childTnLst>
                                </p:cTn>
                              </p:par>
                            </p:childTnLst>
                          </p:cTn>
                        </p:par>
                        <p:par>
                          <p:cTn id="8" fill="hold">
                            <p:stCondLst>
                              <p:cond delay="1000"/>
                            </p:stCondLst>
                            <p:childTnLst>
                              <p:par>
                                <p:cTn id="9" presetID="1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457200"/>
            <a:ext cx="63246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t>Initiate Basal Insulin</a:t>
            </a:r>
          </a:p>
          <a:p>
            <a:pPr algn="ctr"/>
            <a:r>
              <a:rPr lang="en-US" dirty="0" smtClean="0"/>
              <a:t>Usually with </a:t>
            </a:r>
            <a:r>
              <a:rPr lang="en-US" dirty="0" err="1" smtClean="0"/>
              <a:t>Metformin</a:t>
            </a:r>
            <a:r>
              <a:rPr lang="en-US" dirty="0" smtClean="0"/>
              <a:t> +/- other noninsulin agent</a:t>
            </a:r>
            <a:endParaRPr lang="en-US" dirty="0"/>
          </a:p>
        </p:txBody>
      </p:sp>
      <p:sp>
        <p:nvSpPr>
          <p:cNvPr id="3" name="Rectangle 2"/>
          <p:cNvSpPr/>
          <p:nvPr/>
        </p:nvSpPr>
        <p:spPr>
          <a:xfrm>
            <a:off x="1143000" y="1371600"/>
            <a:ext cx="63246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a:t>
            </a:r>
            <a:r>
              <a:rPr lang="en-US" b="1" dirty="0" smtClean="0">
                <a:solidFill>
                  <a:schemeClr val="tx1"/>
                </a:solidFill>
              </a:rPr>
              <a:t>Start:</a:t>
            </a:r>
            <a:r>
              <a:rPr lang="en-US" dirty="0" smtClean="0">
                <a:solidFill>
                  <a:schemeClr val="tx1"/>
                </a:solidFill>
              </a:rPr>
              <a:t>  0.1 – 0.2 U/kg/day</a:t>
            </a:r>
          </a:p>
          <a:p>
            <a:r>
              <a:rPr lang="en-US" dirty="0" smtClean="0">
                <a:solidFill>
                  <a:schemeClr val="tx1"/>
                </a:solidFill>
              </a:rPr>
              <a:t>         </a:t>
            </a:r>
            <a:r>
              <a:rPr lang="en-US" b="1" dirty="0" smtClean="0">
                <a:solidFill>
                  <a:schemeClr val="tx1"/>
                </a:solidFill>
              </a:rPr>
              <a:t>Adjust :</a:t>
            </a:r>
            <a:r>
              <a:rPr lang="en-US" dirty="0" smtClean="0">
                <a:solidFill>
                  <a:schemeClr val="tx1"/>
                </a:solidFill>
              </a:rPr>
              <a:t> 2 – 4 U once or twice weekly to reach FBG target </a:t>
            </a:r>
            <a:endParaRPr lang="en-US" dirty="0">
              <a:solidFill>
                <a:schemeClr val="tx1"/>
              </a:solidFill>
            </a:endParaRPr>
          </a:p>
        </p:txBody>
      </p:sp>
      <p:sp>
        <p:nvSpPr>
          <p:cNvPr id="4" name="TextBox 3"/>
          <p:cNvSpPr txBox="1"/>
          <p:nvPr/>
        </p:nvSpPr>
        <p:spPr>
          <a:xfrm>
            <a:off x="3276600" y="2667000"/>
            <a:ext cx="2095702" cy="369332"/>
          </a:xfrm>
          <a:prstGeom prst="rect">
            <a:avLst/>
          </a:prstGeom>
          <a:noFill/>
          <a:ln>
            <a:solidFill>
              <a:srgbClr val="FF0000"/>
            </a:solidFill>
          </a:ln>
        </p:spPr>
        <p:txBody>
          <a:bodyPr wrap="none" rtlCol="0">
            <a:spAutoFit/>
          </a:bodyPr>
          <a:lstStyle/>
          <a:p>
            <a:r>
              <a:rPr lang="en-US" dirty="0" smtClean="0"/>
              <a:t>If A1c not controlled</a:t>
            </a:r>
            <a:endParaRPr lang="en-US" dirty="0"/>
          </a:p>
        </p:txBody>
      </p:sp>
      <p:sp>
        <p:nvSpPr>
          <p:cNvPr id="5" name="Rectangle 4"/>
          <p:cNvSpPr/>
          <p:nvPr/>
        </p:nvSpPr>
        <p:spPr>
          <a:xfrm>
            <a:off x="838200" y="3352800"/>
            <a:ext cx="2667000" cy="685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smtClean="0"/>
          </a:p>
          <a:p>
            <a:pPr algn="ctr"/>
            <a:r>
              <a:rPr lang="en-US" b="1" dirty="0" smtClean="0"/>
              <a:t>Add 1 rapid-acting insulin before largest meal</a:t>
            </a:r>
          </a:p>
          <a:p>
            <a:pPr algn="ctr"/>
            <a:r>
              <a:rPr lang="en-US" dirty="0" smtClean="0"/>
              <a:t> </a:t>
            </a:r>
            <a:endParaRPr lang="en-US" dirty="0"/>
          </a:p>
        </p:txBody>
      </p:sp>
      <p:sp>
        <p:nvSpPr>
          <p:cNvPr id="6" name="Rectangle 5"/>
          <p:cNvSpPr/>
          <p:nvPr/>
        </p:nvSpPr>
        <p:spPr>
          <a:xfrm>
            <a:off x="838200" y="4038600"/>
            <a:ext cx="2667000" cy="990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solidFill>
                  <a:schemeClr val="tx1"/>
                </a:solidFill>
              </a:rPr>
              <a:t>  </a:t>
            </a:r>
            <a:r>
              <a:rPr lang="en-US" sz="1400" b="1" dirty="0" smtClean="0">
                <a:solidFill>
                  <a:schemeClr val="tx1"/>
                </a:solidFill>
              </a:rPr>
              <a:t>Start:</a:t>
            </a:r>
            <a:r>
              <a:rPr lang="en-US" sz="1400" dirty="0" smtClean="0">
                <a:solidFill>
                  <a:schemeClr val="tx1"/>
                </a:solidFill>
              </a:rPr>
              <a:t>  0.1 U/kg  or 4 units</a:t>
            </a:r>
          </a:p>
          <a:p>
            <a:r>
              <a:rPr lang="en-US" sz="1400" dirty="0" smtClean="0">
                <a:solidFill>
                  <a:schemeClr val="tx1"/>
                </a:solidFill>
              </a:rPr>
              <a:t>   </a:t>
            </a:r>
            <a:r>
              <a:rPr lang="en-US" sz="1400" b="1" dirty="0" smtClean="0">
                <a:solidFill>
                  <a:schemeClr val="tx1"/>
                </a:solidFill>
              </a:rPr>
              <a:t>Adjust :</a:t>
            </a:r>
            <a:r>
              <a:rPr lang="en-US" sz="1400" dirty="0" smtClean="0">
                <a:solidFill>
                  <a:schemeClr val="tx1"/>
                </a:solidFill>
              </a:rPr>
              <a:t> 1– 2 U once or twice weekly until SMBG target reached</a:t>
            </a:r>
            <a:endParaRPr lang="en-US" sz="1400" dirty="0">
              <a:solidFill>
                <a:schemeClr val="tx1"/>
              </a:solidFill>
            </a:endParaRPr>
          </a:p>
        </p:txBody>
      </p:sp>
      <p:sp>
        <p:nvSpPr>
          <p:cNvPr id="7" name="TextBox 6"/>
          <p:cNvSpPr txBox="1"/>
          <p:nvPr/>
        </p:nvSpPr>
        <p:spPr>
          <a:xfrm>
            <a:off x="1219200" y="5334000"/>
            <a:ext cx="2095702" cy="369332"/>
          </a:xfrm>
          <a:prstGeom prst="rect">
            <a:avLst/>
          </a:prstGeom>
          <a:ln/>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If A1c not controlled</a:t>
            </a:r>
            <a:endParaRPr lang="en-US" dirty="0"/>
          </a:p>
        </p:txBody>
      </p:sp>
      <p:sp>
        <p:nvSpPr>
          <p:cNvPr id="8" name="Rectangle 7"/>
          <p:cNvSpPr/>
          <p:nvPr/>
        </p:nvSpPr>
        <p:spPr>
          <a:xfrm>
            <a:off x="914400" y="5943600"/>
            <a:ext cx="2667000" cy="685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smtClean="0"/>
          </a:p>
          <a:p>
            <a:pPr algn="ctr"/>
            <a:r>
              <a:rPr lang="en-US" b="1" dirty="0" smtClean="0"/>
              <a:t>Add ≥ 2 rapid-acting insulin before   meal</a:t>
            </a:r>
          </a:p>
          <a:p>
            <a:pPr algn="ctr"/>
            <a:r>
              <a:rPr lang="en-US" dirty="0" smtClean="0"/>
              <a:t> </a:t>
            </a:r>
            <a:endParaRPr lang="en-US" dirty="0"/>
          </a:p>
        </p:txBody>
      </p:sp>
      <p:sp>
        <p:nvSpPr>
          <p:cNvPr id="9" name="Rectangle 8"/>
          <p:cNvSpPr/>
          <p:nvPr/>
        </p:nvSpPr>
        <p:spPr>
          <a:xfrm>
            <a:off x="5334000" y="3352800"/>
            <a:ext cx="26670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smtClean="0"/>
          </a:p>
          <a:p>
            <a:pPr algn="ctr"/>
            <a:r>
              <a:rPr lang="en-US" b="1" dirty="0" smtClean="0"/>
              <a:t>Change to premixed insulin twice daily</a:t>
            </a:r>
          </a:p>
          <a:p>
            <a:pPr algn="ctr"/>
            <a:r>
              <a:rPr lang="en-US" dirty="0" smtClean="0"/>
              <a:t> </a:t>
            </a:r>
            <a:endParaRPr lang="en-US" dirty="0"/>
          </a:p>
        </p:txBody>
      </p:sp>
      <p:sp>
        <p:nvSpPr>
          <p:cNvPr id="11" name="Rectangle 10"/>
          <p:cNvSpPr/>
          <p:nvPr/>
        </p:nvSpPr>
        <p:spPr>
          <a:xfrm>
            <a:off x="5334000" y="4038600"/>
            <a:ext cx="2667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a:t>
            </a:r>
            <a:r>
              <a:rPr lang="en-US" sz="1400" b="1" dirty="0" smtClean="0">
                <a:solidFill>
                  <a:schemeClr val="tx1"/>
                </a:solidFill>
              </a:rPr>
              <a:t>Start:</a:t>
            </a:r>
            <a:r>
              <a:rPr lang="en-US" sz="1400" dirty="0" smtClean="0">
                <a:solidFill>
                  <a:schemeClr val="tx1"/>
                </a:solidFill>
              </a:rPr>
              <a:t>  divide current basal dose into 2/3 AM, 1/3 PM or 1/2</a:t>
            </a:r>
            <a:r>
              <a:rPr lang="en-US" sz="2000" dirty="0" smtClean="0">
                <a:solidFill>
                  <a:schemeClr val="tx1"/>
                </a:solidFill>
              </a:rPr>
              <a:t> </a:t>
            </a:r>
            <a:r>
              <a:rPr lang="en-US" sz="1400" dirty="0" smtClean="0">
                <a:solidFill>
                  <a:schemeClr val="tx1"/>
                </a:solidFill>
              </a:rPr>
              <a:t>+ 1/2</a:t>
            </a:r>
          </a:p>
          <a:p>
            <a:r>
              <a:rPr lang="en-US" sz="1400" dirty="0" smtClean="0">
                <a:solidFill>
                  <a:schemeClr val="tx1"/>
                </a:solidFill>
              </a:rPr>
              <a:t>   </a:t>
            </a:r>
            <a:r>
              <a:rPr lang="en-US" sz="1400" b="1" dirty="0" smtClean="0">
                <a:solidFill>
                  <a:schemeClr val="tx1"/>
                </a:solidFill>
              </a:rPr>
              <a:t>Adjust :</a:t>
            </a:r>
            <a:r>
              <a:rPr lang="en-US" sz="1400" dirty="0" smtClean="0">
                <a:solidFill>
                  <a:schemeClr val="tx1"/>
                </a:solidFill>
              </a:rPr>
              <a:t> 1– 2 U once or twice weekly until SMBG target reached</a:t>
            </a:r>
            <a:endParaRPr lang="en-US" sz="1400" dirty="0">
              <a:solidFill>
                <a:schemeClr val="tx1"/>
              </a:solidFill>
            </a:endParaRPr>
          </a:p>
        </p:txBody>
      </p:sp>
      <p:sp>
        <p:nvSpPr>
          <p:cNvPr id="12" name="TextBox 11"/>
          <p:cNvSpPr txBox="1"/>
          <p:nvPr/>
        </p:nvSpPr>
        <p:spPr>
          <a:xfrm>
            <a:off x="5638800" y="5334000"/>
            <a:ext cx="2095702" cy="369332"/>
          </a:xfrm>
          <a:prstGeom prst="rect">
            <a:avLst/>
          </a:prstGeom>
          <a:noFill/>
          <a:ln>
            <a:solidFill>
              <a:srgbClr val="FF0000"/>
            </a:solidFill>
          </a:ln>
        </p:spPr>
        <p:txBody>
          <a:bodyPr wrap="none" rtlCol="0">
            <a:spAutoFit/>
          </a:bodyPr>
          <a:lstStyle/>
          <a:p>
            <a:r>
              <a:rPr lang="en-US" dirty="0" smtClean="0"/>
              <a:t>If A1c not controlled</a:t>
            </a:r>
            <a:endParaRPr lang="en-US" dirty="0"/>
          </a:p>
        </p:txBody>
      </p:sp>
      <p:sp>
        <p:nvSpPr>
          <p:cNvPr id="13" name="Rectangle 12"/>
          <p:cNvSpPr/>
          <p:nvPr/>
        </p:nvSpPr>
        <p:spPr>
          <a:xfrm>
            <a:off x="5410200" y="5943600"/>
            <a:ext cx="26670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t>Change to premixed insulin 3 times daily</a:t>
            </a:r>
          </a:p>
        </p:txBody>
      </p:sp>
      <p:cxnSp>
        <p:nvCxnSpPr>
          <p:cNvPr id="24" name="Straight Connector 23"/>
          <p:cNvCxnSpPr/>
          <p:nvPr/>
        </p:nvCxnSpPr>
        <p:spPr>
          <a:xfrm>
            <a:off x="5410200" y="2819400"/>
            <a:ext cx="10668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2209800" y="2819400"/>
            <a:ext cx="10668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rot="5400000">
            <a:off x="6211094" y="3085306"/>
            <a:ext cx="533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rot="5400000">
            <a:off x="1943894" y="3085306"/>
            <a:ext cx="533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rot="5400000">
            <a:off x="4038600" y="2514600"/>
            <a:ext cx="304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p:nvPr/>
        </p:nvCxnSpPr>
        <p:spPr>
          <a:xfrm rot="5400000">
            <a:off x="6477794" y="5790406"/>
            <a:ext cx="304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rot="5400000">
            <a:off x="6477794" y="5180806"/>
            <a:ext cx="304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p:nvPr/>
        </p:nvCxnSpPr>
        <p:spPr>
          <a:xfrm rot="5400000">
            <a:off x="2058194" y="5790406"/>
            <a:ext cx="304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p:nvPr/>
        </p:nvCxnSpPr>
        <p:spPr>
          <a:xfrm rot="5400000">
            <a:off x="2058194" y="5180806"/>
            <a:ext cx="304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6"/>
          <p:cNvSpPr txBox="1">
            <a:spLocks noChangeArrowheads="1"/>
          </p:cNvSpPr>
          <p:nvPr/>
        </p:nvSpPr>
        <p:spPr bwMode="auto">
          <a:xfrm>
            <a:off x="1301750" y="457200"/>
            <a:ext cx="6997700" cy="830997"/>
          </a:xfrm>
          <a:prstGeom prst="rect">
            <a:avLst/>
          </a:prstGeom>
          <a:noFill/>
          <a:ln w="9525">
            <a:noFill/>
            <a:miter lim="800000"/>
            <a:headEnd/>
            <a:tailEnd/>
          </a:ln>
        </p:spPr>
        <p:txBody>
          <a:bodyPr>
            <a:spAutoFit/>
          </a:bodyPr>
          <a:lstStyle/>
          <a:p>
            <a:pPr algn="ctr"/>
            <a:r>
              <a:rPr lang="en-US" sz="2400" b="1" dirty="0">
                <a:solidFill>
                  <a:srgbClr val="001965"/>
                </a:solidFill>
                <a:latin typeface="Verdana" pitchFamily="34" charset="0"/>
                <a:cs typeface="Arial" pitchFamily="34" charset="0"/>
              </a:rPr>
              <a:t>Change from </a:t>
            </a:r>
            <a:r>
              <a:rPr lang="en-US" sz="2400" b="1" dirty="0">
                <a:solidFill>
                  <a:schemeClr val="tx2">
                    <a:lumMod val="60000"/>
                    <a:lumOff val="40000"/>
                  </a:schemeClr>
                </a:solidFill>
                <a:latin typeface="Verdana" pitchFamily="34" charset="0"/>
                <a:cs typeface="Arial" pitchFamily="34" charset="0"/>
              </a:rPr>
              <a:t>Basal</a:t>
            </a:r>
            <a:r>
              <a:rPr lang="en-US" sz="2400" b="1" dirty="0">
                <a:solidFill>
                  <a:srgbClr val="001965"/>
                </a:solidFill>
                <a:latin typeface="Verdana" pitchFamily="34" charset="0"/>
                <a:cs typeface="Arial" pitchFamily="34" charset="0"/>
              </a:rPr>
              <a:t> to </a:t>
            </a:r>
            <a:r>
              <a:rPr lang="en-US" sz="2400" b="1" dirty="0">
                <a:solidFill>
                  <a:schemeClr val="tx2">
                    <a:lumMod val="60000"/>
                    <a:lumOff val="40000"/>
                  </a:schemeClr>
                </a:solidFill>
                <a:latin typeface="Verdana" pitchFamily="34" charset="0"/>
                <a:cs typeface="Arial" pitchFamily="34" charset="0"/>
              </a:rPr>
              <a:t>Premixed</a:t>
            </a:r>
            <a:r>
              <a:rPr lang="en-US" sz="2400" b="1" dirty="0">
                <a:solidFill>
                  <a:srgbClr val="001965"/>
                </a:solidFill>
                <a:latin typeface="Verdana" pitchFamily="34" charset="0"/>
                <a:cs typeface="Arial" pitchFamily="34" charset="0"/>
              </a:rPr>
              <a:t> Insulin twice daily</a:t>
            </a:r>
            <a:endParaRPr lang="en-US" dirty="0">
              <a:latin typeface="Verdana" pitchFamily="34" charset="0"/>
              <a:cs typeface="Arial" pitchFamily="34" charset="0"/>
            </a:endParaRPr>
          </a:p>
        </p:txBody>
      </p:sp>
      <p:sp>
        <p:nvSpPr>
          <p:cNvPr id="39940" name="TextBox 8"/>
          <p:cNvSpPr txBox="1">
            <a:spLocks noChangeArrowheads="1"/>
          </p:cNvSpPr>
          <p:nvPr/>
        </p:nvSpPr>
        <p:spPr bwMode="auto">
          <a:xfrm>
            <a:off x="1555750" y="6108700"/>
            <a:ext cx="5773738" cy="261610"/>
          </a:xfrm>
          <a:prstGeom prst="rect">
            <a:avLst/>
          </a:prstGeom>
          <a:noFill/>
          <a:ln w="9525">
            <a:noFill/>
            <a:miter lim="800000"/>
            <a:headEnd/>
            <a:tailEnd/>
          </a:ln>
        </p:spPr>
        <p:txBody>
          <a:bodyPr>
            <a:spAutoFit/>
          </a:bodyPr>
          <a:lstStyle/>
          <a:p>
            <a:r>
              <a:rPr lang="it-IT" altLang="en-US" sz="1100" dirty="0">
                <a:solidFill>
                  <a:srgbClr val="001965"/>
                </a:solidFill>
                <a:latin typeface="Verdana" pitchFamily="34" charset="0"/>
                <a:ea typeface="ＭＳ Ｐゴシック" pitchFamily="34" charset="-128"/>
                <a:cs typeface="Arial" pitchFamily="34" charset="0"/>
              </a:rPr>
              <a:t>Inzucchi et al. </a:t>
            </a:r>
            <a:r>
              <a:rPr lang="en-US" sz="1100" dirty="0">
                <a:latin typeface="Verdana" pitchFamily="34" charset="0"/>
                <a:ea typeface="ＭＳ Ｐゴシック" pitchFamily="34" charset="-128"/>
                <a:cs typeface="Arial" pitchFamily="34" charset="0"/>
              </a:rPr>
              <a:t>Diabetes Care 2015;38:140–149</a:t>
            </a:r>
          </a:p>
        </p:txBody>
      </p:sp>
      <p:sp>
        <p:nvSpPr>
          <p:cNvPr id="6" name="Minus 5"/>
          <p:cNvSpPr/>
          <p:nvPr/>
        </p:nvSpPr>
        <p:spPr>
          <a:xfrm>
            <a:off x="-1066800" y="1066800"/>
            <a:ext cx="7848600" cy="9144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ounded Rectangle 7"/>
          <p:cNvSpPr/>
          <p:nvPr/>
        </p:nvSpPr>
        <p:spPr>
          <a:xfrm>
            <a:off x="1416050" y="2230967"/>
            <a:ext cx="6523038" cy="3484033"/>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defRPr/>
            </a:pPr>
            <a:r>
              <a:rPr lang="en-US" sz="2800" b="1" dirty="0">
                <a:solidFill>
                  <a:srgbClr val="FF0000"/>
                </a:solidFill>
              </a:rPr>
              <a:t>Start</a:t>
            </a:r>
            <a:r>
              <a:rPr lang="en-US" sz="2800" dirty="0"/>
              <a:t>: Divide current basal dose into 2/3 AM &amp; 1/3 PM or 1/2 AM &amp; 1/2 PM</a:t>
            </a:r>
          </a:p>
          <a:p>
            <a:pPr>
              <a:defRPr/>
            </a:pPr>
            <a:r>
              <a:rPr lang="en-US" sz="2800" b="1" dirty="0">
                <a:solidFill>
                  <a:srgbClr val="FF0000"/>
                </a:solidFill>
              </a:rPr>
              <a:t>Adjust</a:t>
            </a:r>
            <a:r>
              <a:rPr lang="en-US" sz="2800" dirty="0">
                <a:solidFill>
                  <a:srgbClr val="FF0000"/>
                </a:solidFill>
              </a:rPr>
              <a:t>:</a:t>
            </a:r>
            <a:r>
              <a:rPr lang="en-US" sz="2800" dirty="0"/>
              <a:t> Increase the dose 1-2U or 10-15% once-twice weekly until SMBG target is reached.</a:t>
            </a:r>
          </a:p>
          <a:p>
            <a:pPr>
              <a:defRPr/>
            </a:pPr>
            <a:r>
              <a:rPr lang="en-US" sz="2800" b="1" dirty="0">
                <a:solidFill>
                  <a:srgbClr val="FF0000"/>
                </a:solidFill>
              </a:rPr>
              <a:t>For Hypo</a:t>
            </a:r>
            <a:r>
              <a:rPr lang="en-US" sz="2800" dirty="0"/>
              <a:t>: Determine and address cause; decrease corresponding dose 2-4U or 10-20%</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a:xfrm>
            <a:off x="381000" y="152400"/>
            <a:ext cx="8313737" cy="952500"/>
          </a:xfrm>
        </p:spPr>
        <p:txBody>
          <a:bodyPr>
            <a:normAutofit/>
          </a:bodyPr>
          <a:lstStyle/>
          <a:p>
            <a:pPr algn="ctr"/>
            <a:r>
              <a:rPr lang="en-GB" sz="3200" b="1" dirty="0" smtClean="0">
                <a:solidFill>
                  <a:srgbClr val="002060"/>
                </a:solidFill>
                <a:ea typeface="ＭＳ Ｐゴシック" pitchFamily="34" charset="-128"/>
              </a:rPr>
              <a:t>Intensifying from </a:t>
            </a:r>
            <a:r>
              <a:rPr lang="en-GB" sz="3200" b="1" dirty="0" err="1" smtClean="0">
                <a:solidFill>
                  <a:srgbClr val="002060"/>
                </a:solidFill>
                <a:ea typeface="ＭＳ Ｐゴシック" pitchFamily="34" charset="-128"/>
              </a:rPr>
              <a:t>BIAsp</a:t>
            </a:r>
            <a:r>
              <a:rPr lang="en-GB" sz="3200" b="1" dirty="0" smtClean="0">
                <a:solidFill>
                  <a:srgbClr val="002060"/>
                </a:solidFill>
                <a:ea typeface="ＭＳ Ｐゴシック" pitchFamily="34" charset="-128"/>
              </a:rPr>
              <a:t> OD to BID</a:t>
            </a:r>
            <a:endParaRPr lang="en-GB" sz="3200" b="1" dirty="0" smtClean="0">
              <a:solidFill>
                <a:srgbClr val="002060"/>
              </a:solidFill>
            </a:endParaRPr>
          </a:p>
        </p:txBody>
      </p:sp>
      <p:sp>
        <p:nvSpPr>
          <p:cNvPr id="40963" name="Rectangle 12"/>
          <p:cNvSpPr>
            <a:spLocks noChangeArrowheads="1"/>
          </p:cNvSpPr>
          <p:nvPr/>
        </p:nvSpPr>
        <p:spPr bwMode="auto">
          <a:xfrm>
            <a:off x="309563" y="6481234"/>
            <a:ext cx="6858000" cy="238525"/>
          </a:xfrm>
          <a:prstGeom prst="rect">
            <a:avLst/>
          </a:prstGeom>
          <a:noFill/>
          <a:ln w="9525">
            <a:noFill/>
            <a:miter lim="800000"/>
            <a:headEnd/>
            <a:tailEnd/>
          </a:ln>
        </p:spPr>
        <p:txBody>
          <a:bodyPr lIns="68571" tIns="34289" rIns="68571" bIns="34289">
            <a:spAutoFit/>
          </a:bodyPr>
          <a:lstStyle/>
          <a:p>
            <a:r>
              <a:rPr lang="en-GB" altLang="en-US" sz="1100" dirty="0" err="1">
                <a:solidFill>
                  <a:srgbClr val="001965"/>
                </a:solidFill>
              </a:rPr>
              <a:t>Unnikrishnan</a:t>
            </a:r>
            <a:r>
              <a:rPr lang="en-GB" altLang="en-US" sz="1100" dirty="0">
                <a:solidFill>
                  <a:srgbClr val="001965"/>
                </a:solidFill>
              </a:rPr>
              <a:t> </a:t>
            </a:r>
            <a:r>
              <a:rPr lang="en-GB" altLang="en-US" sz="1100" i="1" dirty="0">
                <a:solidFill>
                  <a:srgbClr val="001965"/>
                </a:solidFill>
              </a:rPr>
              <a:t>et al. </a:t>
            </a:r>
            <a:r>
              <a:rPr lang="en-GB" altLang="en-US" sz="1100" i="1" dirty="0" err="1">
                <a:solidFill>
                  <a:srgbClr val="001965"/>
                </a:solidFill>
              </a:rPr>
              <a:t>Int</a:t>
            </a:r>
            <a:r>
              <a:rPr lang="en-GB" altLang="en-US" sz="1100" i="1" dirty="0">
                <a:solidFill>
                  <a:srgbClr val="001965"/>
                </a:solidFill>
              </a:rPr>
              <a:t> J </a:t>
            </a:r>
            <a:r>
              <a:rPr lang="en-GB" altLang="en-US" sz="1100" i="1" dirty="0" err="1">
                <a:solidFill>
                  <a:srgbClr val="001965"/>
                </a:solidFill>
              </a:rPr>
              <a:t>Clin</a:t>
            </a:r>
            <a:r>
              <a:rPr lang="en-GB" altLang="en-US" sz="1100" i="1" dirty="0">
                <a:solidFill>
                  <a:srgbClr val="001965"/>
                </a:solidFill>
              </a:rPr>
              <a:t> </a:t>
            </a:r>
            <a:r>
              <a:rPr lang="en-GB" altLang="en-US" sz="1100" i="1" dirty="0" err="1">
                <a:solidFill>
                  <a:srgbClr val="001965"/>
                </a:solidFill>
              </a:rPr>
              <a:t>Pract</a:t>
            </a:r>
            <a:r>
              <a:rPr lang="en-GB" altLang="en-US" sz="1100" i="1" dirty="0">
                <a:solidFill>
                  <a:srgbClr val="001965"/>
                </a:solidFill>
              </a:rPr>
              <a:t> </a:t>
            </a:r>
            <a:r>
              <a:rPr lang="en-GB" altLang="en-US" sz="1100" dirty="0">
                <a:solidFill>
                  <a:srgbClr val="001965"/>
                </a:solidFill>
              </a:rPr>
              <a:t>2009;63:1571–7</a:t>
            </a:r>
          </a:p>
        </p:txBody>
      </p:sp>
      <p:pic>
        <p:nvPicPr>
          <p:cNvPr id="40965" name="Picture 1"/>
          <p:cNvPicPr>
            <a:picLocks noChangeAspect="1"/>
          </p:cNvPicPr>
          <p:nvPr/>
        </p:nvPicPr>
        <p:blipFill>
          <a:blip r:embed="rId3"/>
          <a:srcRect r="50571"/>
          <a:stretch>
            <a:fillRect/>
          </a:stretch>
        </p:blipFill>
        <p:spPr bwMode="auto">
          <a:xfrm>
            <a:off x="2667001" y="1029802"/>
            <a:ext cx="4038600" cy="5293669"/>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a:xfrm>
            <a:off x="381000" y="228600"/>
            <a:ext cx="8313737" cy="952500"/>
          </a:xfrm>
        </p:spPr>
        <p:txBody>
          <a:bodyPr>
            <a:normAutofit/>
          </a:bodyPr>
          <a:lstStyle/>
          <a:p>
            <a:pPr algn="ctr"/>
            <a:r>
              <a:rPr lang="en-GB" sz="2800" b="1" dirty="0" smtClean="0">
                <a:solidFill>
                  <a:srgbClr val="002060"/>
                </a:solidFill>
                <a:ea typeface="ＭＳ Ｐゴシック" pitchFamily="34" charset="-128"/>
              </a:rPr>
              <a:t>Intensifying from </a:t>
            </a:r>
            <a:r>
              <a:rPr lang="en-GB" sz="2800" b="1" dirty="0" err="1" smtClean="0">
                <a:solidFill>
                  <a:srgbClr val="002060"/>
                </a:solidFill>
                <a:ea typeface="ＭＳ Ｐゴシック" pitchFamily="34" charset="-128"/>
              </a:rPr>
              <a:t>BIAsp</a:t>
            </a:r>
            <a:r>
              <a:rPr lang="en-GB" sz="2800" b="1" dirty="0" smtClean="0">
                <a:solidFill>
                  <a:srgbClr val="002060"/>
                </a:solidFill>
                <a:ea typeface="ＭＳ Ｐゴシック" pitchFamily="34" charset="-128"/>
              </a:rPr>
              <a:t> BID to TID</a:t>
            </a:r>
            <a:endParaRPr lang="en-GB" sz="2800" b="1" dirty="0" smtClean="0">
              <a:solidFill>
                <a:srgbClr val="002060"/>
              </a:solidFill>
            </a:endParaRPr>
          </a:p>
        </p:txBody>
      </p:sp>
      <p:sp>
        <p:nvSpPr>
          <p:cNvPr id="41987" name="Rectangle 12"/>
          <p:cNvSpPr>
            <a:spLocks noChangeArrowheads="1"/>
          </p:cNvSpPr>
          <p:nvPr/>
        </p:nvSpPr>
        <p:spPr bwMode="auto">
          <a:xfrm>
            <a:off x="309563" y="6481234"/>
            <a:ext cx="6858000" cy="238525"/>
          </a:xfrm>
          <a:prstGeom prst="rect">
            <a:avLst/>
          </a:prstGeom>
          <a:noFill/>
          <a:ln w="9525">
            <a:noFill/>
            <a:miter lim="800000"/>
            <a:headEnd/>
            <a:tailEnd/>
          </a:ln>
        </p:spPr>
        <p:txBody>
          <a:bodyPr lIns="68571" tIns="34289" rIns="68571" bIns="34289">
            <a:spAutoFit/>
          </a:bodyPr>
          <a:lstStyle/>
          <a:p>
            <a:r>
              <a:rPr lang="en-GB" altLang="en-US" sz="1100" dirty="0" err="1">
                <a:solidFill>
                  <a:srgbClr val="001965"/>
                </a:solidFill>
              </a:rPr>
              <a:t>Unnikrishnan</a:t>
            </a:r>
            <a:r>
              <a:rPr lang="en-GB" altLang="en-US" sz="1100" dirty="0">
                <a:solidFill>
                  <a:srgbClr val="001965"/>
                </a:solidFill>
              </a:rPr>
              <a:t> </a:t>
            </a:r>
            <a:r>
              <a:rPr lang="en-GB" altLang="en-US" sz="1100" i="1" dirty="0">
                <a:solidFill>
                  <a:srgbClr val="001965"/>
                </a:solidFill>
              </a:rPr>
              <a:t>et al. </a:t>
            </a:r>
            <a:r>
              <a:rPr lang="en-GB" altLang="en-US" sz="1100" i="1" dirty="0" err="1">
                <a:solidFill>
                  <a:srgbClr val="001965"/>
                </a:solidFill>
              </a:rPr>
              <a:t>Int</a:t>
            </a:r>
            <a:r>
              <a:rPr lang="en-GB" altLang="en-US" sz="1100" i="1" dirty="0">
                <a:solidFill>
                  <a:srgbClr val="001965"/>
                </a:solidFill>
              </a:rPr>
              <a:t> J </a:t>
            </a:r>
            <a:r>
              <a:rPr lang="en-GB" altLang="en-US" sz="1100" i="1" dirty="0" err="1">
                <a:solidFill>
                  <a:srgbClr val="001965"/>
                </a:solidFill>
              </a:rPr>
              <a:t>Clin</a:t>
            </a:r>
            <a:r>
              <a:rPr lang="en-GB" altLang="en-US" sz="1100" i="1" dirty="0">
                <a:solidFill>
                  <a:srgbClr val="001965"/>
                </a:solidFill>
              </a:rPr>
              <a:t> </a:t>
            </a:r>
            <a:r>
              <a:rPr lang="en-GB" altLang="en-US" sz="1100" i="1" dirty="0" err="1">
                <a:solidFill>
                  <a:srgbClr val="001965"/>
                </a:solidFill>
              </a:rPr>
              <a:t>Pract</a:t>
            </a:r>
            <a:r>
              <a:rPr lang="en-GB" altLang="en-US" sz="1100" i="1" dirty="0">
                <a:solidFill>
                  <a:srgbClr val="001965"/>
                </a:solidFill>
              </a:rPr>
              <a:t> </a:t>
            </a:r>
            <a:r>
              <a:rPr lang="en-GB" altLang="en-US" sz="1100" dirty="0">
                <a:solidFill>
                  <a:srgbClr val="001965"/>
                </a:solidFill>
              </a:rPr>
              <a:t>2009;63:1571–7</a:t>
            </a:r>
          </a:p>
        </p:txBody>
      </p:sp>
      <p:pic>
        <p:nvPicPr>
          <p:cNvPr id="41989" name="Picture 1"/>
          <p:cNvPicPr>
            <a:picLocks noChangeAspect="1"/>
          </p:cNvPicPr>
          <p:nvPr/>
        </p:nvPicPr>
        <p:blipFill>
          <a:blip r:embed="rId3"/>
          <a:srcRect l="50606"/>
          <a:stretch>
            <a:fillRect/>
          </a:stretch>
        </p:blipFill>
        <p:spPr bwMode="auto">
          <a:xfrm>
            <a:off x="2895600" y="1171639"/>
            <a:ext cx="3886200" cy="509898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normAutofit/>
          </a:bodyPr>
          <a:lstStyle/>
          <a:p>
            <a:r>
              <a:rPr lang="en-GB" altLang="en-US" sz="5400" dirty="0" smtClean="0"/>
              <a:t>BIAsp-30  dose titration</a:t>
            </a:r>
            <a:r>
              <a:rPr lang="en-GB" altLang="en-US" sz="5400" b="1" dirty="0" smtClean="0">
                <a:solidFill>
                  <a:srgbClr val="C00000"/>
                </a:solidFill>
              </a:rPr>
              <a:t> </a:t>
            </a:r>
          </a:p>
        </p:txBody>
      </p:sp>
      <p:sp>
        <p:nvSpPr>
          <p:cNvPr id="43011" name="Content Placeholder 1"/>
          <p:cNvSpPr>
            <a:spLocks noGrp="1"/>
          </p:cNvSpPr>
          <p:nvPr>
            <p:ph idx="1"/>
          </p:nvPr>
        </p:nvSpPr>
        <p:spPr>
          <a:xfrm>
            <a:off x="457200" y="1397001"/>
            <a:ext cx="7894638" cy="4525433"/>
          </a:xfrm>
          <a:ln>
            <a:solidFill>
              <a:schemeClr val="tx2">
                <a:lumMod val="50000"/>
              </a:schemeClr>
            </a:solidFill>
          </a:ln>
        </p:spPr>
        <p:txBody>
          <a:bodyPr>
            <a:normAutofit/>
          </a:bodyPr>
          <a:lstStyle/>
          <a:p>
            <a:r>
              <a:rPr lang="en-GB" altLang="en-US" sz="2400" dirty="0" err="1" smtClean="0"/>
              <a:t>BIAsp</a:t>
            </a:r>
            <a:r>
              <a:rPr lang="en-GB" altLang="en-US" sz="2400" dirty="0" smtClean="0"/>
              <a:t> 30 offers a simple dose titration based on FBG or pre-dinner SMBG</a:t>
            </a:r>
          </a:p>
          <a:p>
            <a:pPr lvl="1"/>
            <a:r>
              <a:rPr lang="en-US" altLang="en-US" sz="2400" dirty="0" smtClean="0">
                <a:solidFill>
                  <a:srgbClr val="FF0000"/>
                </a:solidFill>
              </a:rPr>
              <a:t>For once-daily dosing, the evening dose titration is done based on pre-breakfast blood glucose level</a:t>
            </a:r>
          </a:p>
          <a:p>
            <a:pPr lvl="1"/>
            <a:r>
              <a:rPr lang="en-US" altLang="en-US" sz="2400" dirty="0" smtClean="0"/>
              <a:t>For twice-daily </a:t>
            </a:r>
            <a:r>
              <a:rPr lang="en-GB" altLang="en-US" sz="2400" dirty="0" err="1" smtClean="0"/>
              <a:t>BIAsp</a:t>
            </a:r>
            <a:r>
              <a:rPr lang="en-GB" altLang="en-US" sz="2400" dirty="0" smtClean="0"/>
              <a:t> 30, </a:t>
            </a:r>
            <a:r>
              <a:rPr lang="en-US" altLang="en-US" sz="2400" dirty="0" smtClean="0"/>
              <a:t>the morning dose is titrated on pre-dinner blood glucose level and evening dose is titrated based on pre-breakfast blood glucose level</a:t>
            </a:r>
          </a:p>
          <a:p>
            <a:pPr lvl="1"/>
            <a:r>
              <a:rPr lang="en-US" altLang="en-US" sz="2400" dirty="0" smtClean="0">
                <a:solidFill>
                  <a:srgbClr val="FF0000"/>
                </a:solidFill>
              </a:rPr>
              <a:t>For three-times daily </a:t>
            </a:r>
            <a:r>
              <a:rPr lang="en-GB" altLang="en-US" sz="2400" dirty="0" err="1" smtClean="0">
                <a:solidFill>
                  <a:srgbClr val="FF0000"/>
                </a:solidFill>
              </a:rPr>
              <a:t>BIAsp</a:t>
            </a:r>
            <a:r>
              <a:rPr lang="en-GB" altLang="en-US" sz="2400" dirty="0" smtClean="0">
                <a:solidFill>
                  <a:srgbClr val="FF0000"/>
                </a:solidFill>
              </a:rPr>
              <a:t> 30</a:t>
            </a:r>
            <a:r>
              <a:rPr lang="en-US" altLang="en-US" sz="2400" dirty="0" smtClean="0">
                <a:solidFill>
                  <a:srgbClr val="FF0000"/>
                </a:solidFill>
              </a:rPr>
              <a:t>, the morning dose is titrated based on the pre-lunch blood glucose, midday dose is titrated on pre-dinner blood glucose and evening dose is titrated on pre-breakfast blood glucose</a:t>
            </a:r>
            <a:endParaRPr lang="en-GB" altLang="en-US" sz="2400" dirty="0" smtClean="0">
              <a:solidFill>
                <a:srgbClr val="FF0000"/>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381000" y="685800"/>
            <a:ext cx="8593138" cy="804333"/>
          </a:xfrm>
          <a:prstGeom prst="rect">
            <a:avLst/>
          </a:prstGeom>
          <a:noFill/>
          <a:ln w="9525">
            <a:noFill/>
            <a:round/>
            <a:headEnd/>
            <a:tailEnd/>
          </a:ln>
        </p:spPr>
        <p:txBody>
          <a:bodyPr lIns="51480" tIns="25560" rIns="51480" bIns="25560" anchor="ctr"/>
          <a:lstStyle/>
          <a:p>
            <a:pPr algn="ctr">
              <a:tabLst>
                <a:tab pos="0" algn="l"/>
                <a:tab pos="452438" algn="l"/>
                <a:tab pos="906463" algn="l"/>
                <a:tab pos="1360488" algn="l"/>
                <a:tab pos="1814513" algn="l"/>
                <a:tab pos="2268538" algn="l"/>
                <a:tab pos="2722563" algn="l"/>
                <a:tab pos="3176588" algn="l"/>
                <a:tab pos="3630613" algn="l"/>
                <a:tab pos="4084638" algn="l"/>
                <a:tab pos="4538663" algn="l"/>
                <a:tab pos="4992688" algn="l"/>
                <a:tab pos="5446713" algn="l"/>
                <a:tab pos="5900738" algn="l"/>
                <a:tab pos="6354763" algn="l"/>
                <a:tab pos="6808788" algn="l"/>
                <a:tab pos="7262813" algn="l"/>
                <a:tab pos="7716838" algn="l"/>
                <a:tab pos="8170863" algn="l"/>
                <a:tab pos="8624888" algn="l"/>
                <a:tab pos="9078913" algn="l"/>
              </a:tabLst>
            </a:pPr>
            <a:r>
              <a:rPr lang="en-US" sz="2400" b="1" dirty="0">
                <a:solidFill>
                  <a:srgbClr val="001965"/>
                </a:solidFill>
                <a:latin typeface="Verdana" pitchFamily="34" charset="0"/>
                <a:cs typeface="Arial" pitchFamily="34" charset="0"/>
              </a:rPr>
              <a:t>Which patient should be offered a premix versus                            basal- bolus/basal plus regimen?</a:t>
            </a:r>
          </a:p>
        </p:txBody>
      </p:sp>
      <p:sp>
        <p:nvSpPr>
          <p:cNvPr id="25603" name="Rectangle 2"/>
          <p:cNvSpPr>
            <a:spLocks noChangeArrowheads="1"/>
          </p:cNvSpPr>
          <p:nvPr/>
        </p:nvSpPr>
        <p:spPr bwMode="auto">
          <a:xfrm>
            <a:off x="152400" y="6400800"/>
            <a:ext cx="3699304" cy="253734"/>
          </a:xfrm>
          <a:prstGeom prst="rect">
            <a:avLst/>
          </a:prstGeom>
          <a:noFill/>
          <a:ln w="9525">
            <a:noFill/>
            <a:round/>
            <a:headEnd/>
            <a:tailEnd/>
          </a:ln>
        </p:spPr>
        <p:txBody>
          <a:bodyPr wrap="none" lIns="68400" tIns="34200" rIns="68400" bIns="342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err="1">
                <a:solidFill>
                  <a:srgbClr val="001965"/>
                </a:solidFill>
              </a:rPr>
              <a:t>Mosenzon</a:t>
            </a:r>
            <a:r>
              <a:rPr lang="en-US" sz="1200" dirty="0">
                <a:solidFill>
                  <a:srgbClr val="001965"/>
                </a:solidFill>
              </a:rPr>
              <a:t> O, et al. </a:t>
            </a:r>
            <a:r>
              <a:rPr lang="en-US" sz="1200" i="1" dirty="0">
                <a:solidFill>
                  <a:srgbClr val="001965"/>
                </a:solidFill>
              </a:rPr>
              <a:t>Diabetes Care </a:t>
            </a:r>
            <a:r>
              <a:rPr lang="en-US" sz="1200" dirty="0">
                <a:solidFill>
                  <a:srgbClr val="001965"/>
                </a:solidFill>
              </a:rPr>
              <a:t>2013; 36(2):S212-S218.</a:t>
            </a:r>
          </a:p>
        </p:txBody>
      </p:sp>
      <p:graphicFrame>
        <p:nvGraphicFramePr>
          <p:cNvPr id="130051" name="Group 3"/>
          <p:cNvGraphicFramePr>
            <a:graphicFrameLocks noGrp="1"/>
          </p:cNvGraphicFramePr>
          <p:nvPr/>
        </p:nvGraphicFramePr>
        <p:xfrm>
          <a:off x="762000" y="2133600"/>
          <a:ext cx="7545387" cy="3640945"/>
        </p:xfrm>
        <a:graphic>
          <a:graphicData uri="http://schemas.openxmlformats.org/drawingml/2006/table">
            <a:tbl>
              <a:tblPr/>
              <a:tblGrid>
                <a:gridCol w="3963987"/>
                <a:gridCol w="3581400"/>
              </a:tblGrid>
              <a:tr h="809472">
                <a:tc>
                  <a:txBody>
                    <a:bodyPr/>
                    <a:lstStyle/>
                    <a:p>
                      <a:pPr marL="0" marR="0" lvl="0" indent="0" algn="ctr" defTabSz="457200" rtl="0" eaLnBrk="1" fontAlgn="base" latinLnBrk="0" hangingPunct="1">
                        <a:lnSpc>
                          <a:spcPct val="9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i="0" u="none" strike="noStrike" cap="none" normalizeH="0" baseline="0" dirty="0" smtClean="0">
                          <a:ln>
                            <a:noFill/>
                          </a:ln>
                          <a:solidFill>
                            <a:srgbClr val="FFFF00"/>
                          </a:solidFill>
                          <a:effectLst/>
                          <a:latin typeface="Verdana" pitchFamily="34" charset="0"/>
                          <a:cs typeface="Arial" pitchFamily="34" charset="0"/>
                        </a:rPr>
                        <a:t>Premix insulin analogs </a:t>
                      </a:r>
                    </a:p>
                  </a:txBody>
                  <a:tcPr marL="90000" marR="90000" marT="54633" marB="45569"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2D2D8A"/>
                    </a:solidFill>
                  </a:tcPr>
                </a:tc>
                <a:tc>
                  <a:txBody>
                    <a:bodyPr/>
                    <a:lstStyle/>
                    <a:p>
                      <a:pPr marL="0" marR="0" lvl="0" indent="0" algn="ctr" defTabSz="457200" rtl="0" eaLnBrk="1" fontAlgn="base" latinLnBrk="0" hangingPunct="1">
                        <a:lnSpc>
                          <a:spcPct val="9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i="0" u="none" strike="noStrike" cap="none" normalizeH="0" baseline="0" smtClean="0">
                          <a:ln>
                            <a:noFill/>
                          </a:ln>
                          <a:solidFill>
                            <a:srgbClr val="FFFF00"/>
                          </a:solidFill>
                          <a:effectLst/>
                          <a:latin typeface="Verdana" pitchFamily="34" charset="0"/>
                          <a:cs typeface="Arial" pitchFamily="34" charset="0"/>
                        </a:rPr>
                        <a:t>Basal plus/basal bolus </a:t>
                      </a:r>
                    </a:p>
                  </a:txBody>
                  <a:tcPr marL="90000" marR="90000" marT="54633" marB="45569"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2D2D8A"/>
                    </a:solidFill>
                  </a:tcPr>
                </a:tc>
              </a:tr>
              <a:tr h="573213">
                <a:tc>
                  <a:txBody>
                    <a:bodyPr/>
                    <a:lstStyle/>
                    <a:p>
                      <a:pPr marL="0" marR="0" lvl="0" indent="0" algn="l" defTabSz="457200" rtl="0" eaLnBrk="1" fontAlgn="base" latinLnBrk="0" hangingPunct="1">
                        <a:lnSpc>
                          <a:spcPct val="9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600" b="1" i="0" u="none" strike="noStrike" cap="none" normalizeH="0" baseline="0" dirty="0" smtClean="0">
                          <a:ln>
                            <a:noFill/>
                          </a:ln>
                          <a:solidFill>
                            <a:srgbClr val="002774"/>
                          </a:solidFill>
                          <a:effectLst/>
                          <a:latin typeface="Times New Roman" pitchFamily="18" charset="0"/>
                          <a:cs typeface="Times New Roman" pitchFamily="18" charset="0"/>
                        </a:rPr>
                        <a:t>Patient preference </a:t>
                      </a:r>
                    </a:p>
                  </a:txBody>
                  <a:tcPr marL="90000" marR="90000" marT="51612" marB="45569"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p>
                      <a:pPr marL="0" marR="0" lvl="0" indent="0" algn="l" defTabSz="457200" rtl="0" eaLnBrk="1" fontAlgn="base" latinLnBrk="0" hangingPunct="1">
                        <a:lnSpc>
                          <a:spcPct val="9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600" b="1" i="0" u="none" strike="noStrike" cap="none" normalizeH="0" baseline="0" smtClean="0">
                          <a:ln>
                            <a:noFill/>
                          </a:ln>
                          <a:solidFill>
                            <a:srgbClr val="002774"/>
                          </a:solidFill>
                          <a:effectLst/>
                          <a:latin typeface="Times New Roman" pitchFamily="18" charset="0"/>
                          <a:cs typeface="Times New Roman" pitchFamily="18" charset="0"/>
                        </a:rPr>
                        <a:t>Type 1 diabetes (any age) </a:t>
                      </a:r>
                    </a:p>
                  </a:txBody>
                  <a:tcPr marL="90000" marR="90000" marT="51612" marB="45569"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CDCDDA"/>
                    </a:solidFill>
                  </a:tcPr>
                </a:tc>
              </a:tr>
              <a:tr h="541485">
                <a:tc>
                  <a:txBody>
                    <a:bodyPr/>
                    <a:lstStyle/>
                    <a:p>
                      <a:pPr marL="0" marR="0" lvl="0" indent="0" algn="l" defTabSz="457200" rtl="0" eaLnBrk="1" fontAlgn="base" latinLnBrk="0" hangingPunct="1">
                        <a:lnSpc>
                          <a:spcPct val="9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600" b="1" i="0" u="none" strike="noStrike" cap="none" normalizeH="0" baseline="0" dirty="0" smtClean="0">
                          <a:ln>
                            <a:noFill/>
                          </a:ln>
                          <a:solidFill>
                            <a:srgbClr val="002774"/>
                          </a:solidFill>
                          <a:effectLst/>
                          <a:latin typeface="Times New Roman" pitchFamily="18" charset="0"/>
                          <a:cs typeface="Times New Roman" pitchFamily="18" charset="0"/>
                        </a:rPr>
                        <a:t>Older age </a:t>
                      </a:r>
                    </a:p>
                  </a:txBody>
                  <a:tcPr marL="90000" marR="90000" marT="51612" marB="45569"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p>
                      <a:pPr marL="0" marR="0" lvl="0" indent="0" algn="l" defTabSz="457200" rtl="0" eaLnBrk="1" fontAlgn="base" latinLnBrk="0" hangingPunct="1">
                        <a:lnSpc>
                          <a:spcPct val="9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600" b="1" i="0" u="none" strike="noStrike" cap="none" normalizeH="0" baseline="0" smtClean="0">
                          <a:ln>
                            <a:noFill/>
                          </a:ln>
                          <a:solidFill>
                            <a:srgbClr val="002774"/>
                          </a:solidFill>
                          <a:effectLst/>
                          <a:latin typeface="Times New Roman" pitchFamily="18" charset="0"/>
                          <a:cs typeface="Times New Roman" pitchFamily="18" charset="0"/>
                        </a:rPr>
                        <a:t>Younger age </a:t>
                      </a:r>
                    </a:p>
                  </a:txBody>
                  <a:tcPr marL="90000" marR="90000" marT="51612" marB="45569"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8E8ED"/>
                    </a:solidFill>
                  </a:tcPr>
                </a:tc>
              </a:tr>
              <a:tr h="570068">
                <a:tc>
                  <a:txBody>
                    <a:bodyPr/>
                    <a:lstStyle/>
                    <a:p>
                      <a:pPr marL="0" marR="0" lvl="0" indent="0" algn="l" defTabSz="457200" rtl="0" eaLnBrk="1" fontAlgn="base" latinLnBrk="0" hangingPunct="1">
                        <a:lnSpc>
                          <a:spcPct val="9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600" b="1" i="0" u="none" strike="noStrike" cap="none" normalizeH="0" baseline="0" dirty="0" smtClean="0">
                          <a:ln>
                            <a:noFill/>
                          </a:ln>
                          <a:solidFill>
                            <a:srgbClr val="002774"/>
                          </a:solidFill>
                          <a:effectLst/>
                          <a:latin typeface="Times New Roman" pitchFamily="18" charset="0"/>
                          <a:cs typeface="Times New Roman" pitchFamily="18" charset="0"/>
                        </a:rPr>
                        <a:t>Need assistance with injections</a:t>
                      </a:r>
                    </a:p>
                  </a:txBody>
                  <a:tcPr marL="90000" marR="90000" marT="51612" marB="45569"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p>
                      <a:pPr marL="0" marR="0" lvl="0" indent="0" algn="l" defTabSz="457200" rtl="0" eaLnBrk="1" fontAlgn="base" latinLnBrk="0" hangingPunct="1">
                        <a:lnSpc>
                          <a:spcPct val="9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600" b="1" i="0" u="none" strike="noStrike" cap="none" normalizeH="0" baseline="0" dirty="0" smtClean="0">
                          <a:ln>
                            <a:noFill/>
                          </a:ln>
                          <a:solidFill>
                            <a:srgbClr val="002774"/>
                          </a:solidFill>
                          <a:effectLst/>
                          <a:latin typeface="Times New Roman" pitchFamily="18" charset="0"/>
                          <a:cs typeface="Times New Roman" pitchFamily="18" charset="0"/>
                        </a:rPr>
                        <a:t>Highly motivated and compliant</a:t>
                      </a:r>
                    </a:p>
                  </a:txBody>
                  <a:tcPr marL="90000" marR="90000" marT="51612" marB="45569"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CDCDDA"/>
                    </a:solidFill>
                  </a:tcPr>
                </a:tc>
              </a:tr>
              <a:tr h="558408">
                <a:tc>
                  <a:txBody>
                    <a:bodyPr/>
                    <a:lstStyle/>
                    <a:p>
                      <a:pPr marL="0" marR="0" lvl="0" indent="0" algn="l" defTabSz="457200" rtl="0" eaLnBrk="1" fontAlgn="base" latinLnBrk="0" hangingPunct="1">
                        <a:lnSpc>
                          <a:spcPct val="9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600" b="1" i="0" u="none" strike="noStrike" cap="none" normalizeH="0" baseline="0" smtClean="0">
                          <a:ln>
                            <a:noFill/>
                          </a:ln>
                          <a:solidFill>
                            <a:srgbClr val="002774"/>
                          </a:solidFill>
                          <a:effectLst/>
                          <a:latin typeface="Times New Roman" pitchFamily="18" charset="0"/>
                          <a:cs typeface="Times New Roman" pitchFamily="18" charset="0"/>
                        </a:rPr>
                        <a:t>Organized lifestyle </a:t>
                      </a:r>
                    </a:p>
                  </a:txBody>
                  <a:tcPr marL="90000" marR="90000" marT="51612" marB="45569"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p>
                      <a:pPr marL="0" marR="0" lvl="0" indent="0" algn="l" defTabSz="457200" rtl="0" eaLnBrk="1" fontAlgn="base" latinLnBrk="0" hangingPunct="1">
                        <a:lnSpc>
                          <a:spcPct val="9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600" b="1" i="0" u="none" strike="noStrike" cap="none" normalizeH="0" baseline="0" dirty="0" smtClean="0">
                          <a:ln>
                            <a:noFill/>
                          </a:ln>
                          <a:solidFill>
                            <a:srgbClr val="002774"/>
                          </a:solidFill>
                          <a:effectLst/>
                          <a:latin typeface="Times New Roman" pitchFamily="18" charset="0"/>
                          <a:cs typeface="Times New Roman" pitchFamily="18" charset="0"/>
                        </a:rPr>
                        <a:t>Active lifestyle </a:t>
                      </a:r>
                    </a:p>
                  </a:txBody>
                  <a:tcPr marL="90000" marR="90000" marT="51612" marB="45569"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8E8ED"/>
                    </a:solidFill>
                  </a:tcPr>
                </a:tc>
              </a:tr>
              <a:tr h="588020">
                <a:tc>
                  <a:txBody>
                    <a:bodyPr/>
                    <a:lstStyle/>
                    <a:p>
                      <a:pPr marL="0" marR="0" lvl="0" indent="0" algn="l" defTabSz="457200" rtl="0" eaLnBrk="1" fontAlgn="base" latinLnBrk="0" hangingPunct="1">
                        <a:lnSpc>
                          <a:spcPct val="9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600" b="1" i="0" u="none" strike="noStrike" cap="none" normalizeH="0" baseline="0" smtClean="0">
                          <a:ln>
                            <a:noFill/>
                          </a:ln>
                          <a:solidFill>
                            <a:srgbClr val="002774"/>
                          </a:solidFill>
                          <a:effectLst/>
                          <a:latin typeface="Times New Roman" pitchFamily="18" charset="0"/>
                          <a:cs typeface="Times New Roman" pitchFamily="18" charset="0"/>
                        </a:rPr>
                        <a:t>Two meals a day or evening main meal </a:t>
                      </a:r>
                    </a:p>
                  </a:txBody>
                  <a:tcPr marL="90000" marR="90000" marT="45569" marB="45569"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p>
                      <a:pPr marL="0" marR="0" lvl="0" indent="0" algn="l" defTabSz="457200" rtl="0" eaLnBrk="1" fontAlgn="base" latinLnBrk="0" hangingPunct="1">
                        <a:lnSpc>
                          <a:spcPct val="9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600" b="1" i="0" u="none" strike="noStrike" cap="none" normalizeH="0" baseline="0" dirty="0" smtClean="0">
                          <a:ln>
                            <a:noFill/>
                          </a:ln>
                          <a:solidFill>
                            <a:srgbClr val="002774"/>
                          </a:solidFill>
                          <a:effectLst/>
                          <a:latin typeface="Times New Roman" pitchFamily="18" charset="0"/>
                          <a:cs typeface="Times New Roman" pitchFamily="18" charset="0"/>
                        </a:rPr>
                        <a:t>High variability in eating habits </a:t>
                      </a:r>
                    </a:p>
                  </a:txBody>
                  <a:tcPr marL="90000" marR="90000" marT="51612" marB="45569"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CDCDDA"/>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200400"/>
            <a:ext cx="8001000" cy="2667000"/>
          </a:xfrm>
          <a:ln>
            <a:solidFill>
              <a:schemeClr val="tx1"/>
            </a:solidFill>
          </a:ln>
        </p:spPr>
        <p:txBody>
          <a:bodyPr>
            <a:normAutofit/>
          </a:bodyPr>
          <a:lstStyle/>
          <a:p>
            <a:pPr marL="0" indent="0">
              <a:lnSpc>
                <a:spcPct val="150000"/>
              </a:lnSpc>
              <a:buNone/>
            </a:pPr>
            <a:r>
              <a:rPr lang="en-US" sz="3600" dirty="0" smtClean="0">
                <a:solidFill>
                  <a:srgbClr val="FF0000"/>
                </a:solidFill>
              </a:rPr>
              <a:t>● </a:t>
            </a:r>
            <a:r>
              <a:rPr lang="en-US" sz="2500" dirty="0" smtClean="0">
                <a:solidFill>
                  <a:schemeClr val="tx1"/>
                </a:solidFill>
              </a:rPr>
              <a:t>60 </a:t>
            </a:r>
            <a:r>
              <a:rPr lang="en-US" sz="2500" dirty="0">
                <a:solidFill>
                  <a:schemeClr val="tx1"/>
                </a:solidFill>
              </a:rPr>
              <a:t>weeks randomized, open label </a:t>
            </a:r>
            <a:r>
              <a:rPr lang="en-US" sz="2500" dirty="0" smtClean="0">
                <a:solidFill>
                  <a:schemeClr val="tx1"/>
                </a:solidFill>
              </a:rPr>
              <a:t>:</a:t>
            </a:r>
          </a:p>
          <a:p>
            <a:pPr marL="0" indent="0">
              <a:lnSpc>
                <a:spcPct val="150000"/>
              </a:lnSpc>
              <a:buNone/>
            </a:pPr>
            <a:r>
              <a:rPr lang="en-US" sz="2500" dirty="0" smtClean="0">
                <a:solidFill>
                  <a:schemeClr val="tx1"/>
                </a:solidFill>
              </a:rPr>
              <a:t>     Basal plus vs</a:t>
            </a:r>
            <a:r>
              <a:rPr lang="en-US" sz="2500" dirty="0">
                <a:solidFill>
                  <a:schemeClr val="tx1"/>
                </a:solidFill>
              </a:rPr>
              <a:t>. Basal </a:t>
            </a:r>
            <a:r>
              <a:rPr lang="en-US" sz="2500" dirty="0" smtClean="0">
                <a:solidFill>
                  <a:schemeClr val="tx1"/>
                </a:solidFill>
              </a:rPr>
              <a:t>stepwise </a:t>
            </a:r>
            <a:r>
              <a:rPr lang="en-US" sz="2500" dirty="0">
                <a:solidFill>
                  <a:schemeClr val="tx1"/>
                </a:solidFill>
              </a:rPr>
              <a:t>bolus, vs. 2 premixed </a:t>
            </a:r>
            <a:r>
              <a:rPr lang="en-US" sz="2500" dirty="0" smtClean="0">
                <a:solidFill>
                  <a:schemeClr val="tx1"/>
                </a:solidFill>
              </a:rPr>
              <a:t> </a:t>
            </a:r>
            <a:endParaRPr lang="en-US" sz="2500" dirty="0">
              <a:solidFill>
                <a:schemeClr val="tx1"/>
              </a:solidFill>
            </a:endParaRPr>
          </a:p>
          <a:p>
            <a:pPr marL="0" indent="0">
              <a:buNone/>
            </a:pPr>
            <a:endParaRPr lang="en-CA" sz="3500" b="1" dirty="0"/>
          </a:p>
        </p:txBody>
      </p:sp>
      <p:sp>
        <p:nvSpPr>
          <p:cNvPr id="2" name="Rectangle 1"/>
          <p:cNvSpPr/>
          <p:nvPr/>
        </p:nvSpPr>
        <p:spPr>
          <a:xfrm>
            <a:off x="1371600" y="2057400"/>
            <a:ext cx="5715000" cy="646331"/>
          </a:xfrm>
          <a:prstGeom prst="rect">
            <a:avLst/>
          </a:prstGeom>
          <a:ln>
            <a:solidFill>
              <a:srgbClr val="FF0000"/>
            </a:solidFill>
          </a:ln>
        </p:spPr>
        <p:txBody>
          <a:bodyPr wrap="square">
            <a:spAutoFit/>
          </a:bodyPr>
          <a:lstStyle/>
          <a:p>
            <a:pPr algn="ctr"/>
            <a:r>
              <a:rPr lang="en-GB" sz="3600" b="1" i="1" dirty="0" smtClean="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GB" sz="3200" b="1" dirty="0" smtClean="0">
                <a:solidFill>
                  <a:srgbClr val="002060"/>
                </a:solidFill>
                <a:latin typeface="Calibri" panose="020F0502020204030204" pitchFamily="34" charset="0"/>
                <a:cs typeface="Calibri" panose="020F0502020204030204" pitchFamily="34" charset="0"/>
              </a:rPr>
              <a:t>All </a:t>
            </a:r>
            <a:r>
              <a:rPr lang="en-GB" sz="3200" b="1" dirty="0">
                <a:solidFill>
                  <a:srgbClr val="002060"/>
                </a:solidFill>
                <a:latin typeface="Calibri" panose="020F0502020204030204" pitchFamily="34" charset="0"/>
                <a:cs typeface="Calibri" panose="020F0502020204030204" pitchFamily="34" charset="0"/>
              </a:rPr>
              <a:t>to Target Study</a:t>
            </a:r>
          </a:p>
        </p:txBody>
      </p:sp>
      <p:sp>
        <p:nvSpPr>
          <p:cNvPr id="4" name="Rectangle 3"/>
          <p:cNvSpPr/>
          <p:nvPr/>
        </p:nvSpPr>
        <p:spPr>
          <a:xfrm>
            <a:off x="4648200" y="6234751"/>
            <a:ext cx="4196468" cy="276999"/>
          </a:xfrm>
          <a:prstGeom prst="rect">
            <a:avLst/>
          </a:prstGeom>
        </p:spPr>
        <p:txBody>
          <a:bodyPr wrap="square">
            <a:spAutoFit/>
          </a:bodyPr>
          <a:lstStyle/>
          <a:p>
            <a:r>
              <a:rPr lang="en-US" sz="1200" dirty="0" smtClean="0">
                <a:latin typeface="Calibri" panose="020F0502020204030204" pitchFamily="34" charset="0"/>
                <a:cs typeface="Calibri" panose="020F0502020204030204" pitchFamily="34" charset="0"/>
              </a:rPr>
              <a:t>Riddle</a:t>
            </a:r>
            <a:r>
              <a:rPr lang="en-CA" sz="1200" dirty="0" smtClean="0">
                <a:latin typeface="Calibri" panose="020F0502020204030204" pitchFamily="34" charset="0"/>
                <a:cs typeface="Calibri" panose="020F0502020204030204" pitchFamily="34" charset="0"/>
              </a:rPr>
              <a:t> M.C, </a:t>
            </a:r>
            <a:r>
              <a:rPr lang="en-CA" sz="1200" dirty="0">
                <a:latin typeface="Calibri" panose="020F0502020204030204" pitchFamily="34" charset="0"/>
                <a:cs typeface="Calibri" panose="020F0502020204030204" pitchFamily="34" charset="0"/>
              </a:rPr>
              <a:t>et al, Diabetes, Obesity and </a:t>
            </a:r>
            <a:r>
              <a:rPr lang="en-CA" sz="1200" dirty="0" smtClean="0">
                <a:latin typeface="Calibri" panose="020F0502020204030204" pitchFamily="34" charset="0"/>
                <a:cs typeface="Calibri" panose="020F0502020204030204" pitchFamily="34" charset="0"/>
              </a:rPr>
              <a:t>Metabolism, 2014</a:t>
            </a:r>
            <a:endParaRPr lang="en-US" sz="1200" dirty="0">
              <a:latin typeface="Calibri" panose="020F0502020204030204" pitchFamily="34" charset="0"/>
              <a:cs typeface="Calibri" panose="020F0502020204030204" pitchFamily="34" charset="0"/>
            </a:endParaRPr>
          </a:p>
        </p:txBody>
      </p:sp>
      <p:sp>
        <p:nvSpPr>
          <p:cNvPr id="5" name="Rectangle 4"/>
          <p:cNvSpPr/>
          <p:nvPr/>
        </p:nvSpPr>
        <p:spPr>
          <a:xfrm>
            <a:off x="533400" y="304800"/>
            <a:ext cx="8001000" cy="1754326"/>
          </a:xfrm>
          <a:prstGeom prst="rect">
            <a:avLst/>
          </a:prstGeom>
        </p:spPr>
        <p:txBody>
          <a:bodyPr wrap="square">
            <a:spAutoFit/>
          </a:bodyPr>
          <a:lstStyle/>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Basal-plus therapy Vs. premixed insulin</a:t>
            </a:r>
            <a:r>
              <a:rPr lang="en-US" sz="4400" dirty="0" smtClean="0"/>
              <a:t/>
            </a:r>
            <a:br>
              <a:rPr lang="en-US" sz="4400" dirty="0" smtClean="0"/>
            </a:br>
            <a:endParaRPr lang="en-GB" sz="4400" b="1" dirty="0"/>
          </a:p>
        </p:txBody>
      </p:sp>
    </p:spTree>
    <p:extLst>
      <p:ext uri="{BB962C8B-B14F-4D97-AF65-F5344CB8AC3E}">
        <p14:creationId xmlns:p14="http://schemas.microsoft.com/office/powerpoint/2010/main" xmlns="" val="33736708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srgbClr val="002060"/>
                </a:solidFill>
              </a:rPr>
              <a:t>All to Target Study</a:t>
            </a:r>
            <a:endParaRPr lang="en-US" sz="3200" dirty="0"/>
          </a:p>
        </p:txBody>
      </p:sp>
      <p:pic>
        <p:nvPicPr>
          <p:cNvPr id="1026" name="Picture 2" descr="C:\Users\i0143862\Desktop\Untitle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0692" y="1371600"/>
            <a:ext cx="5315189" cy="45869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663931" y="6345956"/>
            <a:ext cx="3815468" cy="276999"/>
          </a:xfrm>
          <a:prstGeom prst="rect">
            <a:avLst/>
          </a:prstGeom>
        </p:spPr>
        <p:txBody>
          <a:bodyPr wrap="none">
            <a:spAutoFit/>
          </a:bodyPr>
          <a:lstStyle/>
          <a:p>
            <a:r>
              <a:rPr lang="en-US" sz="1200" dirty="0" smtClean="0">
                <a:latin typeface="Calibri" panose="020F0502020204030204" pitchFamily="34" charset="0"/>
                <a:cs typeface="Calibri" panose="020F0502020204030204" pitchFamily="34" charset="0"/>
              </a:rPr>
              <a:t>Riddle</a:t>
            </a:r>
            <a:r>
              <a:rPr lang="en-CA" sz="1200" dirty="0" smtClean="0">
                <a:latin typeface="Calibri" panose="020F0502020204030204" pitchFamily="34" charset="0"/>
                <a:cs typeface="Calibri" panose="020F0502020204030204" pitchFamily="34" charset="0"/>
              </a:rPr>
              <a:t> M.C, </a:t>
            </a:r>
            <a:r>
              <a:rPr lang="en-CA" sz="1200" dirty="0">
                <a:latin typeface="Calibri" panose="020F0502020204030204" pitchFamily="34" charset="0"/>
                <a:cs typeface="Calibri" panose="020F0502020204030204" pitchFamily="34" charset="0"/>
              </a:rPr>
              <a:t>et al, Diabetes, Obesity and </a:t>
            </a:r>
            <a:r>
              <a:rPr lang="en-CA" sz="1200" dirty="0" smtClean="0">
                <a:latin typeface="Calibri" panose="020F0502020204030204" pitchFamily="34" charset="0"/>
                <a:cs typeface="Calibri" panose="020F0502020204030204" pitchFamily="34" charset="0"/>
              </a:rPr>
              <a:t>Metabolism, 2014</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7711246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srgbClr val="002060"/>
                </a:solidFill>
              </a:rPr>
              <a:t>All to Target Study</a:t>
            </a:r>
            <a:endParaRPr lang="en-US" sz="3200" dirty="0"/>
          </a:p>
        </p:txBody>
      </p:sp>
      <p:pic>
        <p:nvPicPr>
          <p:cNvPr id="2052" name="Picture 4" descr="C:\Users\i0143862\Desktop\Untitled1.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981200" y="1252504"/>
            <a:ext cx="5800711" cy="41148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33800" y="5346832"/>
            <a:ext cx="4642273" cy="1415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78781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533401" y="533400"/>
            <a:ext cx="8480425" cy="878417"/>
          </a:xfrm>
        </p:spPr>
        <p:txBody>
          <a:bodyPr anchor="b">
            <a:noAutofit/>
          </a:bodyPr>
          <a:lstStyle/>
          <a:p>
            <a:pPr algn="ctr" eaLnBrk="1" hangingPunct="1"/>
            <a:r>
              <a:rPr lang="en-US" sz="3600" dirty="0" smtClean="0"/>
              <a:t>Relative Risk of Progression of  Diabetes Complications (DCCT)</a:t>
            </a:r>
            <a:endParaRPr lang="en-US" sz="2800" baseline="-25000" dirty="0" smtClean="0"/>
          </a:p>
        </p:txBody>
      </p:sp>
      <p:sp>
        <p:nvSpPr>
          <p:cNvPr id="3076" name="Rectangle 3"/>
          <p:cNvSpPr>
            <a:spLocks noChangeArrowheads="1"/>
          </p:cNvSpPr>
          <p:nvPr/>
        </p:nvSpPr>
        <p:spPr bwMode="auto">
          <a:xfrm>
            <a:off x="-1524000" y="6324600"/>
            <a:ext cx="6934201" cy="304800"/>
          </a:xfrm>
          <a:prstGeom prst="rect">
            <a:avLst/>
          </a:prstGeom>
          <a:noFill/>
          <a:ln w="9525">
            <a:noFill/>
            <a:miter lim="800000"/>
            <a:headEnd/>
            <a:tailEnd/>
          </a:ln>
        </p:spPr>
        <p:txBody>
          <a:bodyPr lIns="92075" tIns="46038" rIns="92075" bIns="46038"/>
          <a:lstStyle/>
          <a:p>
            <a:pPr marL="1484313" lvl="4" algn="r" eaLnBrk="0" hangingPunct="0">
              <a:lnSpc>
                <a:spcPct val="80000"/>
              </a:lnSpc>
              <a:spcBef>
                <a:spcPct val="20000"/>
              </a:spcBef>
              <a:tabLst>
                <a:tab pos="1201738" algn="l"/>
                <a:tab pos="1544638" algn="l"/>
                <a:tab pos="2111375" algn="l"/>
              </a:tabLst>
            </a:pPr>
            <a:r>
              <a:rPr lang="en-US" sz="1600" dirty="0">
                <a:latin typeface="Franklin Gothic Book" pitchFamily="34" charset="0"/>
              </a:rPr>
              <a:t>DCCT Research Group, </a:t>
            </a:r>
            <a:r>
              <a:rPr lang="en-US" sz="1600" i="1" dirty="0">
                <a:latin typeface="Franklin Gothic Book" pitchFamily="34" charset="0"/>
              </a:rPr>
              <a:t>N </a:t>
            </a:r>
            <a:r>
              <a:rPr lang="en-US" sz="1600" i="1" dirty="0" err="1">
                <a:latin typeface="Franklin Gothic Book" pitchFamily="34" charset="0"/>
              </a:rPr>
              <a:t>Engl</a:t>
            </a:r>
            <a:r>
              <a:rPr lang="en-US" sz="1600" i="1" dirty="0">
                <a:latin typeface="Franklin Gothic Book" pitchFamily="34" charset="0"/>
              </a:rPr>
              <a:t> J Med</a:t>
            </a:r>
            <a:r>
              <a:rPr lang="en-US" sz="1600" dirty="0">
                <a:latin typeface="Franklin Gothic Book" pitchFamily="34" charset="0"/>
              </a:rPr>
              <a:t> 1993, 329:977-986</a:t>
            </a:r>
            <a:r>
              <a:rPr lang="en-US" sz="2000" dirty="0">
                <a:latin typeface="Franklin Gothic Book" pitchFamily="34" charset="0"/>
              </a:rPr>
              <a:t>.</a:t>
            </a:r>
          </a:p>
        </p:txBody>
      </p:sp>
      <p:graphicFrame>
        <p:nvGraphicFramePr>
          <p:cNvPr id="3074" name="Object 4"/>
          <p:cNvGraphicFramePr>
            <a:graphicFrameLocks/>
          </p:cNvGraphicFramePr>
          <p:nvPr>
            <p:ph type="chart" idx="4294967295"/>
          </p:nvPr>
        </p:nvGraphicFramePr>
        <p:xfrm>
          <a:off x="1295400" y="2133600"/>
          <a:ext cx="6951662" cy="3962400"/>
        </p:xfrm>
        <a:graphic>
          <a:graphicData uri="http://schemas.openxmlformats.org/presentationml/2006/ole">
            <p:oleObj spid="_x0000_s4098" name="Chart" r:id="rId4" imgW="8591550" imgH="4352925" progId="MSGraph.Chart.8">
              <p:embed followColorScheme="full"/>
            </p:oleObj>
          </a:graphicData>
        </a:graphic>
      </p:graphicFrame>
      <p:sp>
        <p:nvSpPr>
          <p:cNvPr id="3077" name="Rectangle 5"/>
          <p:cNvSpPr>
            <a:spLocks noChangeArrowheads="1"/>
          </p:cNvSpPr>
          <p:nvPr/>
        </p:nvSpPr>
        <p:spPr bwMode="auto">
          <a:xfrm rot="-5400000">
            <a:off x="-134144" y="3413833"/>
            <a:ext cx="1936751" cy="400752"/>
          </a:xfrm>
          <a:prstGeom prst="rect">
            <a:avLst/>
          </a:prstGeom>
          <a:noFill/>
          <a:ln w="9525">
            <a:noFill/>
            <a:miter lim="800000"/>
            <a:headEnd/>
            <a:tailEnd/>
          </a:ln>
        </p:spPr>
        <p:txBody>
          <a:bodyPr lIns="92075" tIns="46038" rIns="92075" bIns="46038">
            <a:spAutoFit/>
          </a:bodyPr>
          <a:lstStyle/>
          <a:p>
            <a:pPr eaLnBrk="0" hangingPunct="0"/>
            <a:r>
              <a:rPr lang="en-US" sz="2000">
                <a:latin typeface="Century Gothic" pitchFamily="34" charset="0"/>
              </a:rPr>
              <a:t>Relative </a:t>
            </a:r>
            <a:r>
              <a:rPr lang="en-US">
                <a:latin typeface="Century Gothic" pitchFamily="34" charset="0"/>
              </a:rPr>
              <a:t> </a:t>
            </a:r>
            <a:r>
              <a:rPr lang="en-US" sz="2000">
                <a:latin typeface="Century Gothic" pitchFamily="34" charset="0"/>
              </a:rPr>
              <a:t>Risk</a:t>
            </a:r>
          </a:p>
        </p:txBody>
      </p:sp>
      <p:sp>
        <p:nvSpPr>
          <p:cNvPr id="3078" name="Rectangle 6"/>
          <p:cNvSpPr>
            <a:spLocks noChangeArrowheads="1"/>
          </p:cNvSpPr>
          <p:nvPr/>
        </p:nvSpPr>
        <p:spPr bwMode="auto">
          <a:xfrm>
            <a:off x="3276600" y="5867400"/>
            <a:ext cx="2535237" cy="462307"/>
          </a:xfrm>
          <a:prstGeom prst="rect">
            <a:avLst/>
          </a:prstGeom>
          <a:noFill/>
          <a:ln w="9525">
            <a:noFill/>
            <a:miter lim="800000"/>
            <a:headEnd/>
            <a:tailEnd/>
          </a:ln>
        </p:spPr>
        <p:txBody>
          <a:bodyPr lIns="92075" tIns="46038" rIns="92075" bIns="46038">
            <a:spAutoFit/>
          </a:bodyPr>
          <a:lstStyle/>
          <a:p>
            <a:pPr eaLnBrk="0" hangingPunct="0"/>
            <a:r>
              <a:rPr lang="en-US" sz="2400" b="1" dirty="0">
                <a:latin typeface="Century Gothic" pitchFamily="34" charset="0"/>
              </a:rPr>
              <a:t>Mean A1C</a:t>
            </a:r>
            <a:endParaRPr lang="en-US" sz="2400" b="1" baseline="-25000" dirty="0">
              <a:latin typeface="Century Gothic" pitchFamily="34" charset="0"/>
            </a:endParaRPr>
          </a:p>
        </p:txBody>
      </p:sp>
      <p:cxnSp>
        <p:nvCxnSpPr>
          <p:cNvPr id="8" name="Straight Connector 7"/>
          <p:cNvCxnSpPr/>
          <p:nvPr/>
        </p:nvCxnSpPr>
        <p:spPr>
          <a:xfrm>
            <a:off x="838200" y="1600200"/>
            <a:ext cx="7620000" cy="1588"/>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66700" y="112184"/>
            <a:ext cx="8413750" cy="988483"/>
          </a:xfrm>
        </p:spPr>
        <p:txBody>
          <a:bodyPr>
            <a:normAutofit/>
          </a:bodyPr>
          <a:lstStyle/>
          <a:p>
            <a:r>
              <a:rPr lang="en-US" altLang="ja-JP" sz="3200" b="1" dirty="0" smtClean="0">
                <a:ea typeface="ＭＳ Ｐゴシック" pitchFamily="34" charset="-128"/>
              </a:rPr>
              <a:t>Glucose triad of diabetes management</a:t>
            </a:r>
            <a:endParaRPr lang="en-GB" sz="3200" b="1" dirty="0" smtClean="0"/>
          </a:p>
        </p:txBody>
      </p:sp>
      <p:sp>
        <p:nvSpPr>
          <p:cNvPr id="14339" name="AutoShape 5"/>
          <p:cNvSpPr>
            <a:spLocks noChangeArrowheads="1"/>
          </p:cNvSpPr>
          <p:nvPr/>
        </p:nvSpPr>
        <p:spPr bwMode="auto">
          <a:xfrm rot="10800000" flipV="1">
            <a:off x="2438400" y="2514599"/>
            <a:ext cx="3657599" cy="2971800"/>
          </a:xfrm>
          <a:prstGeom prst="triangle">
            <a:avLst>
              <a:gd name="adj" fmla="val 50000"/>
            </a:avLst>
          </a:prstGeom>
          <a:ln>
            <a:headEnd/>
            <a:tailEnd/>
          </a:ln>
        </p:spPr>
        <p:style>
          <a:lnRef idx="0">
            <a:schemeClr val="accent2"/>
          </a:lnRef>
          <a:fillRef idx="3">
            <a:schemeClr val="accent2"/>
          </a:fillRef>
          <a:effectRef idx="3">
            <a:schemeClr val="accent2"/>
          </a:effectRef>
          <a:fontRef idx="minor">
            <a:schemeClr val="lt1"/>
          </a:fontRef>
        </p:style>
        <p:txBody>
          <a:bodyPr wrap="none" lIns="68580" tIns="34290" rIns="68580" bIns="34290" anchor="ctr"/>
          <a:lstStyle/>
          <a:p>
            <a:pPr algn="ctr" defTabSz="341313"/>
            <a:endParaRPr lang="es-ES" sz="2300">
              <a:solidFill>
                <a:srgbClr val="092F5E"/>
              </a:solidFill>
              <a:latin typeface="Verdana" pitchFamily="34" charset="0"/>
              <a:ea typeface="ＭＳ Ｐゴシック" pitchFamily="34" charset="-128"/>
              <a:cs typeface="Arial" pitchFamily="34" charset="0"/>
            </a:endParaRPr>
          </a:p>
        </p:txBody>
      </p:sp>
      <p:sp>
        <p:nvSpPr>
          <p:cNvPr id="14340" name="Rectangle 2"/>
          <p:cNvSpPr>
            <a:spLocks noChangeArrowheads="1"/>
          </p:cNvSpPr>
          <p:nvPr/>
        </p:nvSpPr>
        <p:spPr bwMode="auto">
          <a:xfrm>
            <a:off x="1646239" y="4734984"/>
            <a:ext cx="1760537" cy="346249"/>
          </a:xfrm>
          <a:prstGeom prst="rect">
            <a:avLst/>
          </a:prstGeom>
          <a:noFill/>
          <a:ln w="9525">
            <a:noFill/>
            <a:miter lim="800000"/>
            <a:headEnd/>
            <a:tailEnd/>
          </a:ln>
        </p:spPr>
        <p:txBody>
          <a:bodyPr lIns="68580" tIns="34290" rIns="68580" bIns="34290">
            <a:spAutoFit/>
          </a:bodyPr>
          <a:lstStyle/>
          <a:p>
            <a:pPr marL="171450" indent="-171450" algn="ctr" defTabSz="341313"/>
            <a:r>
              <a:rPr lang="en-US" dirty="0" smtClean="0">
                <a:solidFill>
                  <a:srgbClr val="002060"/>
                </a:solidFill>
                <a:latin typeface="Verdana" pitchFamily="34" charset="0"/>
                <a:ea typeface="ＭＳ Ｐゴシック" pitchFamily="34" charset="-128"/>
              </a:rPr>
              <a:t> </a:t>
            </a:r>
            <a:endParaRPr lang="en-US" dirty="0">
              <a:solidFill>
                <a:srgbClr val="002060"/>
              </a:solidFill>
              <a:latin typeface="Verdana" pitchFamily="34" charset="0"/>
              <a:ea typeface="ＭＳ Ｐゴシック" pitchFamily="34" charset="-128"/>
            </a:endParaRPr>
          </a:p>
        </p:txBody>
      </p:sp>
      <p:sp>
        <p:nvSpPr>
          <p:cNvPr id="14341" name="Rectangle 3"/>
          <p:cNvSpPr>
            <a:spLocks noChangeArrowheads="1"/>
          </p:cNvSpPr>
          <p:nvPr/>
        </p:nvSpPr>
        <p:spPr bwMode="auto">
          <a:xfrm>
            <a:off x="6324600" y="5257800"/>
            <a:ext cx="1457325" cy="463204"/>
          </a:xfrm>
          <a:prstGeom prst="rect">
            <a:avLst/>
          </a:prstGeom>
          <a:noFill/>
          <a:ln w="9525">
            <a:noFill/>
            <a:miter lim="800000"/>
            <a:headEnd/>
            <a:tailEnd/>
          </a:ln>
        </p:spPr>
        <p:txBody>
          <a:bodyPr wrap="square" lIns="68580" tIns="34290" rIns="68580" bIns="34290">
            <a:spAutoFit/>
          </a:bodyPr>
          <a:lstStyle/>
          <a:p>
            <a:pPr algn="ctr" defTabSz="341313">
              <a:lnSpc>
                <a:spcPct val="80000"/>
              </a:lnSpc>
              <a:spcBef>
                <a:spcPct val="50000"/>
              </a:spcBef>
              <a:buClr>
                <a:srgbClr val="000000"/>
              </a:buClr>
            </a:pPr>
            <a:r>
              <a:rPr lang="en-US" sz="3200" b="1" dirty="0">
                <a:solidFill>
                  <a:srgbClr val="002060"/>
                </a:solidFill>
                <a:latin typeface="Verdana" pitchFamily="34" charset="0"/>
                <a:ea typeface="ＭＳ Ｐゴシック" pitchFamily="34" charset="-128"/>
              </a:rPr>
              <a:t>HbA</a:t>
            </a:r>
            <a:r>
              <a:rPr lang="en-US" sz="3200" b="1" baseline="-25000" dirty="0">
                <a:solidFill>
                  <a:srgbClr val="002060"/>
                </a:solidFill>
                <a:latin typeface="Verdana" pitchFamily="34" charset="0"/>
                <a:ea typeface="ＭＳ Ｐゴシック" pitchFamily="34" charset="-128"/>
              </a:rPr>
              <a:t>1c</a:t>
            </a:r>
            <a:endParaRPr lang="en-US" sz="3200" dirty="0">
              <a:solidFill>
                <a:srgbClr val="002060"/>
              </a:solidFill>
              <a:latin typeface="Verdana" pitchFamily="34" charset="0"/>
              <a:ea typeface="ＭＳ Ｐゴシック" pitchFamily="34" charset="-128"/>
            </a:endParaRPr>
          </a:p>
        </p:txBody>
      </p:sp>
      <p:sp>
        <p:nvSpPr>
          <p:cNvPr id="14342" name="Rectangle 4"/>
          <p:cNvSpPr>
            <a:spLocks noChangeArrowheads="1"/>
          </p:cNvSpPr>
          <p:nvPr/>
        </p:nvSpPr>
        <p:spPr bwMode="auto">
          <a:xfrm>
            <a:off x="3124200" y="1828800"/>
            <a:ext cx="2114550" cy="684803"/>
          </a:xfrm>
          <a:prstGeom prst="rect">
            <a:avLst/>
          </a:prstGeom>
          <a:noFill/>
          <a:ln w="9525">
            <a:noFill/>
            <a:miter lim="800000"/>
            <a:headEnd/>
            <a:tailEnd/>
          </a:ln>
        </p:spPr>
        <p:txBody>
          <a:bodyPr lIns="68580" tIns="34290" rIns="68580" bIns="34290">
            <a:spAutoFit/>
          </a:bodyPr>
          <a:lstStyle/>
          <a:p>
            <a:pPr algn="ctr" defTabSz="341313"/>
            <a:r>
              <a:rPr lang="en-US" sz="4000" b="1" dirty="0">
                <a:solidFill>
                  <a:srgbClr val="002060"/>
                </a:solidFill>
                <a:latin typeface="Verdana" pitchFamily="34" charset="0"/>
                <a:ea typeface="ＭＳ Ｐゴシック" pitchFamily="34" charset="-128"/>
              </a:rPr>
              <a:t>PPG</a:t>
            </a:r>
          </a:p>
        </p:txBody>
      </p:sp>
      <p:sp>
        <p:nvSpPr>
          <p:cNvPr id="14343" name="Text Box 7"/>
          <p:cNvSpPr txBox="1">
            <a:spLocks noChangeArrowheads="1"/>
          </p:cNvSpPr>
          <p:nvPr/>
        </p:nvSpPr>
        <p:spPr bwMode="auto">
          <a:xfrm>
            <a:off x="762000" y="5257800"/>
            <a:ext cx="1447800" cy="561692"/>
          </a:xfrm>
          <a:prstGeom prst="rect">
            <a:avLst/>
          </a:prstGeom>
          <a:noFill/>
          <a:ln w="9525">
            <a:noFill/>
            <a:miter lim="800000"/>
            <a:headEnd/>
            <a:tailEnd/>
          </a:ln>
        </p:spPr>
        <p:txBody>
          <a:bodyPr wrap="square" lIns="68580" tIns="34290" rIns="68580" bIns="34290">
            <a:spAutoFit/>
          </a:bodyPr>
          <a:lstStyle/>
          <a:p>
            <a:pPr algn="ctr" defTabSz="455613">
              <a:spcBef>
                <a:spcPct val="50000"/>
              </a:spcBef>
            </a:pPr>
            <a:r>
              <a:rPr lang="en-US" sz="3200" b="1" dirty="0">
                <a:solidFill>
                  <a:srgbClr val="002060"/>
                </a:solidFill>
                <a:latin typeface="Verdana" pitchFamily="34" charset="0"/>
                <a:ea typeface="ＭＳ Ｐゴシック" pitchFamily="34" charset="-128"/>
              </a:rPr>
              <a:t>FPG</a:t>
            </a:r>
          </a:p>
        </p:txBody>
      </p:sp>
      <p:sp>
        <p:nvSpPr>
          <p:cNvPr id="14344" name="Text Box 8"/>
          <p:cNvSpPr txBox="1">
            <a:spLocks noChangeArrowheads="1"/>
          </p:cNvSpPr>
          <p:nvPr/>
        </p:nvSpPr>
        <p:spPr bwMode="auto">
          <a:xfrm>
            <a:off x="4973638" y="4734984"/>
            <a:ext cx="1809750" cy="346249"/>
          </a:xfrm>
          <a:prstGeom prst="rect">
            <a:avLst/>
          </a:prstGeom>
          <a:noFill/>
          <a:ln w="9525">
            <a:noFill/>
            <a:miter lim="800000"/>
            <a:headEnd/>
            <a:tailEnd/>
          </a:ln>
        </p:spPr>
        <p:txBody>
          <a:bodyPr lIns="68580" tIns="34290" rIns="68580" bIns="34290">
            <a:spAutoFit/>
          </a:bodyPr>
          <a:lstStyle/>
          <a:p>
            <a:pPr algn="ctr" defTabSz="455613"/>
            <a:r>
              <a:rPr lang="en-US" dirty="0" smtClean="0">
                <a:solidFill>
                  <a:srgbClr val="002060"/>
                </a:solidFill>
                <a:latin typeface="Verdana" pitchFamily="34" charset="0"/>
                <a:ea typeface="ＭＳ Ｐゴシック" pitchFamily="34" charset="-128"/>
              </a:rPr>
              <a:t> </a:t>
            </a:r>
            <a:endParaRPr lang="en-US" dirty="0">
              <a:solidFill>
                <a:srgbClr val="002060"/>
              </a:solidFill>
              <a:latin typeface="Verdana" pitchFamily="34" charset="0"/>
              <a:ea typeface="ＭＳ Ｐゴシック" pitchFamily="34" charset="-128"/>
            </a:endParaRPr>
          </a:p>
        </p:txBody>
      </p:sp>
      <p:sp>
        <p:nvSpPr>
          <p:cNvPr id="14345" name="TextBox 1"/>
          <p:cNvSpPr txBox="1">
            <a:spLocks noChangeArrowheads="1"/>
          </p:cNvSpPr>
          <p:nvPr/>
        </p:nvSpPr>
        <p:spPr bwMode="auto">
          <a:xfrm>
            <a:off x="3046413" y="1919817"/>
            <a:ext cx="2286000" cy="914400"/>
          </a:xfrm>
          <a:prstGeom prst="rect">
            <a:avLst/>
          </a:prstGeom>
          <a:noFill/>
          <a:ln w="9525">
            <a:noFill/>
            <a:miter lim="800000"/>
            <a:headEnd/>
            <a:tailEnd/>
          </a:ln>
        </p:spPr>
        <p:txBody>
          <a:bodyPr wrap="none" lIns="0" tIns="0" rIns="0" bIns="0"/>
          <a:lstStyle/>
          <a:p>
            <a:pPr algn="ctr" defTabSz="455613">
              <a:lnSpc>
                <a:spcPts val="2250"/>
              </a:lnSpc>
            </a:pPr>
            <a:r>
              <a:rPr lang="en-GB" dirty="0" smtClean="0">
                <a:solidFill>
                  <a:srgbClr val="002060"/>
                </a:solidFill>
                <a:latin typeface="Verdana" pitchFamily="34" charset="0"/>
                <a:ea typeface="ＭＳ Ｐゴシック" pitchFamily="34" charset="-128"/>
              </a:rPr>
              <a:t> </a:t>
            </a:r>
            <a:endParaRPr lang="en-GB" dirty="0">
              <a:solidFill>
                <a:srgbClr val="002060"/>
              </a:solidFill>
              <a:latin typeface="Verdana" pitchFamily="34" charset="0"/>
              <a:ea typeface="ＭＳ Ｐゴシック" pitchFamily="34" charset="-128"/>
            </a:endParaRPr>
          </a:p>
        </p:txBody>
      </p:sp>
      <p:sp>
        <p:nvSpPr>
          <p:cNvPr id="14346" name="TextBox 14"/>
          <p:cNvSpPr txBox="1">
            <a:spLocks noChangeArrowheads="1"/>
          </p:cNvSpPr>
          <p:nvPr/>
        </p:nvSpPr>
        <p:spPr bwMode="auto">
          <a:xfrm>
            <a:off x="211138" y="6477000"/>
            <a:ext cx="8813800" cy="223138"/>
          </a:xfrm>
          <a:prstGeom prst="rect">
            <a:avLst/>
          </a:prstGeom>
          <a:noFill/>
          <a:ln w="9525">
            <a:noFill/>
            <a:miter lim="800000"/>
            <a:headEnd/>
            <a:tailEnd/>
          </a:ln>
        </p:spPr>
        <p:txBody>
          <a:bodyPr lIns="68580" tIns="34290" rIns="68580" bIns="34290">
            <a:spAutoFit/>
          </a:bodyPr>
          <a:lstStyle/>
          <a:p>
            <a:pPr defTabSz="455613"/>
            <a:r>
              <a:rPr lang="fr-FR" sz="1000" dirty="0">
                <a:solidFill>
                  <a:srgbClr val="001965"/>
                </a:solidFill>
                <a:latin typeface="Verdana" pitchFamily="34" charset="0"/>
                <a:ea typeface="ＭＳ Ｐゴシック" pitchFamily="34" charset="-128"/>
              </a:rPr>
              <a:t>Monnier </a:t>
            </a:r>
            <a:r>
              <a:rPr lang="fr-FR" sz="1000" i="1" dirty="0">
                <a:solidFill>
                  <a:srgbClr val="001965"/>
                </a:solidFill>
                <a:latin typeface="Verdana" pitchFamily="34" charset="0"/>
                <a:ea typeface="ＭＳ Ｐゴシック" pitchFamily="34" charset="-128"/>
              </a:rPr>
              <a:t>et al. </a:t>
            </a:r>
            <a:r>
              <a:rPr lang="fr-FR" sz="1000" i="1" dirty="0" err="1">
                <a:solidFill>
                  <a:srgbClr val="001965"/>
                </a:solidFill>
                <a:latin typeface="Verdana" pitchFamily="34" charset="0"/>
                <a:ea typeface="ＭＳ Ｐゴシック" pitchFamily="34" charset="-128"/>
              </a:rPr>
              <a:t>Diabetes</a:t>
            </a:r>
            <a:r>
              <a:rPr lang="fr-FR" sz="1000" i="1" dirty="0">
                <a:solidFill>
                  <a:srgbClr val="001965"/>
                </a:solidFill>
                <a:latin typeface="Verdana" pitchFamily="34" charset="0"/>
                <a:ea typeface="ＭＳ Ｐゴシック" pitchFamily="34" charset="-128"/>
              </a:rPr>
              <a:t> Care </a:t>
            </a:r>
            <a:r>
              <a:rPr lang="fr-FR" sz="1000" dirty="0">
                <a:solidFill>
                  <a:srgbClr val="001965"/>
                </a:solidFill>
                <a:latin typeface="Verdana" pitchFamily="34" charset="0"/>
                <a:ea typeface="ＭＳ Ｐゴシック" pitchFamily="34" charset="-128"/>
              </a:rPr>
              <a:t>2007;30:263</a:t>
            </a:r>
            <a:r>
              <a:rPr lang="fr-FR" sz="1000" dirty="0">
                <a:solidFill>
                  <a:srgbClr val="001965"/>
                </a:solidFill>
                <a:latin typeface="Verdana" pitchFamily="34" charset="0"/>
                <a:ea typeface="Verdana" pitchFamily="34" charset="0"/>
                <a:cs typeface="Verdana" pitchFamily="34" charset="0"/>
              </a:rPr>
              <a:t>–</a:t>
            </a:r>
            <a:r>
              <a:rPr lang="fr-FR" sz="1000" dirty="0">
                <a:solidFill>
                  <a:srgbClr val="001965"/>
                </a:solidFill>
                <a:latin typeface="Verdana" pitchFamily="34" charset="0"/>
                <a:ea typeface="ＭＳ Ｐゴシック" pitchFamily="34" charset="-128"/>
              </a:rPr>
              <a:t>9; Monnier </a:t>
            </a:r>
            <a:r>
              <a:rPr lang="fr-FR" sz="1000" i="1" dirty="0">
                <a:solidFill>
                  <a:srgbClr val="001965"/>
                </a:solidFill>
                <a:latin typeface="Verdana" pitchFamily="34" charset="0"/>
                <a:ea typeface="ＭＳ Ｐゴシック" pitchFamily="34" charset="-128"/>
              </a:rPr>
              <a:t>et al. </a:t>
            </a:r>
            <a:r>
              <a:rPr lang="fr-FR" sz="1000" i="1" dirty="0" err="1">
                <a:solidFill>
                  <a:srgbClr val="001965"/>
                </a:solidFill>
                <a:latin typeface="Verdana" pitchFamily="34" charset="0"/>
                <a:ea typeface="ＭＳ Ｐゴシック" pitchFamily="34" charset="-128"/>
              </a:rPr>
              <a:t>Diabetes</a:t>
            </a:r>
            <a:r>
              <a:rPr lang="fr-FR" sz="1000" i="1" dirty="0">
                <a:solidFill>
                  <a:srgbClr val="001965"/>
                </a:solidFill>
                <a:latin typeface="Verdana" pitchFamily="34" charset="0"/>
                <a:ea typeface="ＭＳ Ｐゴシック" pitchFamily="34" charset="-128"/>
              </a:rPr>
              <a:t> Care </a:t>
            </a:r>
            <a:r>
              <a:rPr lang="fr-FR" sz="1000" dirty="0">
                <a:solidFill>
                  <a:srgbClr val="001965"/>
                </a:solidFill>
                <a:latin typeface="Verdana" pitchFamily="34" charset="0"/>
                <a:ea typeface="ＭＳ Ｐゴシック" pitchFamily="34" charset="-128"/>
              </a:rPr>
              <a:t>2003;26:881</a:t>
            </a:r>
            <a:r>
              <a:rPr lang="fr-FR" sz="1000" dirty="0">
                <a:solidFill>
                  <a:srgbClr val="001965"/>
                </a:solidFill>
                <a:latin typeface="Verdana" pitchFamily="34" charset="0"/>
                <a:ea typeface="Verdana" pitchFamily="34" charset="0"/>
                <a:cs typeface="Verdana" pitchFamily="34" charset="0"/>
              </a:rPr>
              <a:t>–</a:t>
            </a:r>
            <a:r>
              <a:rPr lang="fr-FR" sz="1000" dirty="0">
                <a:solidFill>
                  <a:srgbClr val="001965"/>
                </a:solidFill>
                <a:latin typeface="Verdana" pitchFamily="34" charset="0"/>
                <a:ea typeface="ＭＳ Ｐゴシック" pitchFamily="34" charset="-128"/>
              </a:rPr>
              <a:t>5 </a:t>
            </a:r>
          </a:p>
        </p:txBody>
      </p:sp>
      <p:sp>
        <p:nvSpPr>
          <p:cNvPr id="12" name="Minus 11"/>
          <p:cNvSpPr/>
          <p:nvPr/>
        </p:nvSpPr>
        <p:spPr>
          <a:xfrm>
            <a:off x="-1066800" y="838200"/>
            <a:ext cx="7848600" cy="9144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 y="304800"/>
            <a:ext cx="8413750" cy="988483"/>
          </a:xfrm>
        </p:spPr>
        <p:txBody>
          <a:bodyPr>
            <a:normAutofit/>
          </a:bodyPr>
          <a:lstStyle/>
          <a:p>
            <a:r>
              <a:rPr lang="en-US" b="1" dirty="0" smtClean="0"/>
              <a:t>Type 2 DM Treatment: </a:t>
            </a:r>
            <a:r>
              <a:rPr lang="en-GB" b="1" dirty="0" smtClean="0">
                <a:solidFill>
                  <a:srgbClr val="FF0000"/>
                </a:solidFill>
              </a:rPr>
              <a:t>Key points </a:t>
            </a:r>
          </a:p>
        </p:txBody>
      </p:sp>
      <p:sp>
        <p:nvSpPr>
          <p:cNvPr id="16387" name="Content Placeholder 2"/>
          <p:cNvSpPr>
            <a:spLocks noGrp="1"/>
          </p:cNvSpPr>
          <p:nvPr>
            <p:ph idx="1"/>
          </p:nvPr>
        </p:nvSpPr>
        <p:spPr>
          <a:xfrm>
            <a:off x="0" y="2286000"/>
            <a:ext cx="8840787" cy="3962400"/>
          </a:xfrm>
        </p:spPr>
        <p:txBody>
          <a:bodyPr>
            <a:normAutofit/>
          </a:bodyPr>
          <a:lstStyle/>
          <a:p>
            <a:r>
              <a:rPr lang="en-GB" sz="2800" dirty="0" err="1" smtClean="0"/>
              <a:t>Glycaemic</a:t>
            </a:r>
            <a:r>
              <a:rPr lang="en-GB" sz="2800" dirty="0" smtClean="0"/>
              <a:t> control is dependent on adequate regulation of FPG and PPG levels</a:t>
            </a:r>
          </a:p>
          <a:p>
            <a:r>
              <a:rPr lang="en-GB" sz="2800" dirty="0" smtClean="0">
                <a:solidFill>
                  <a:srgbClr val="0070C0"/>
                </a:solidFill>
              </a:rPr>
              <a:t>Fasting and postprandial hyperglycaemia are associated with overall and CV mortality</a:t>
            </a:r>
          </a:p>
          <a:p>
            <a:r>
              <a:rPr lang="en-US" altLang="zh-CN" sz="2800" dirty="0" smtClean="0">
                <a:ea typeface="SimSun" pitchFamily="2" charset="-122"/>
              </a:rPr>
              <a:t>Reducing </a:t>
            </a:r>
            <a:r>
              <a:rPr lang="en-US" altLang="zh-CN" sz="2800" dirty="0" smtClean="0">
                <a:solidFill>
                  <a:srgbClr val="C00000"/>
                </a:solidFill>
                <a:ea typeface="SimSun" pitchFamily="2" charset="-122"/>
              </a:rPr>
              <a:t>PPG</a:t>
            </a:r>
            <a:r>
              <a:rPr lang="en-US" altLang="zh-CN" sz="2800" dirty="0" smtClean="0">
                <a:ea typeface="SimSun" pitchFamily="2" charset="-122"/>
              </a:rPr>
              <a:t> levels may lower CV risk, while reducing </a:t>
            </a:r>
            <a:r>
              <a:rPr lang="en-US" altLang="zh-CN" sz="2800" dirty="0" smtClean="0">
                <a:solidFill>
                  <a:srgbClr val="C00000"/>
                </a:solidFill>
                <a:ea typeface="SimSun" pitchFamily="2" charset="-122"/>
              </a:rPr>
              <a:t>FPG</a:t>
            </a:r>
            <a:r>
              <a:rPr lang="en-US" altLang="zh-CN" sz="2800" dirty="0" smtClean="0">
                <a:ea typeface="SimSun" pitchFamily="2" charset="-122"/>
              </a:rPr>
              <a:t> can reduce the risk of </a:t>
            </a:r>
            <a:r>
              <a:rPr lang="en-US" altLang="zh-CN" sz="2800" dirty="0" err="1" smtClean="0">
                <a:ea typeface="SimSun" pitchFamily="2" charset="-122"/>
              </a:rPr>
              <a:t>microvascular</a:t>
            </a:r>
            <a:r>
              <a:rPr lang="en-US" altLang="zh-CN" sz="2800" dirty="0" smtClean="0">
                <a:ea typeface="SimSun" pitchFamily="2" charset="-122"/>
              </a:rPr>
              <a:t> complications </a:t>
            </a:r>
          </a:p>
          <a:p>
            <a:pPr>
              <a:buNone/>
            </a:pPr>
            <a:r>
              <a:rPr lang="en-US" altLang="zh-CN" sz="2800" dirty="0">
                <a:ea typeface="SimSun" pitchFamily="2" charset="-122"/>
              </a:rPr>
              <a:t> </a:t>
            </a:r>
            <a:r>
              <a:rPr lang="en-US" altLang="zh-CN" sz="2800" dirty="0" smtClean="0">
                <a:ea typeface="SimSun" pitchFamily="2" charset="-122"/>
              </a:rPr>
              <a:t>    in poorly controlled patients</a:t>
            </a:r>
          </a:p>
          <a:p>
            <a:pPr>
              <a:buNone/>
            </a:pPr>
            <a:endParaRPr lang="en-GB" sz="2800" dirty="0" smtClean="0"/>
          </a:p>
        </p:txBody>
      </p:sp>
      <p:sp>
        <p:nvSpPr>
          <p:cNvPr id="5" name="Minus 4"/>
          <p:cNvSpPr/>
          <p:nvPr/>
        </p:nvSpPr>
        <p:spPr>
          <a:xfrm>
            <a:off x="-1066800" y="1066800"/>
            <a:ext cx="7848600" cy="9144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p:txBody>
          <a:bodyPr>
            <a:normAutofit/>
          </a:bodyPr>
          <a:lstStyle/>
          <a:p>
            <a:r>
              <a:rPr lang="en-GB" sz="3600" b="1" dirty="0" smtClean="0"/>
              <a:t>Maintain control as diabetes progresses</a:t>
            </a:r>
          </a:p>
        </p:txBody>
      </p:sp>
      <p:sp>
        <p:nvSpPr>
          <p:cNvPr id="13316" name="Rectangle 4"/>
          <p:cNvSpPr>
            <a:spLocks noGrp="1" noChangeArrowheads="1"/>
          </p:cNvSpPr>
          <p:nvPr>
            <p:ph type="body" idx="1"/>
          </p:nvPr>
        </p:nvSpPr>
        <p:spPr>
          <a:xfrm>
            <a:off x="533400" y="1828800"/>
            <a:ext cx="8229600" cy="4525963"/>
          </a:xfrm>
        </p:spPr>
        <p:txBody>
          <a:bodyPr/>
          <a:lstStyle/>
          <a:p>
            <a:r>
              <a:rPr lang="en-GB" sz="2400" dirty="0" smtClean="0"/>
              <a:t>Long-term diabetes management aims to:</a:t>
            </a:r>
          </a:p>
          <a:p>
            <a:pPr lvl="1"/>
            <a:endParaRPr lang="en-GB" sz="2400" dirty="0" smtClean="0"/>
          </a:p>
          <a:p>
            <a:pPr lvl="1"/>
            <a:r>
              <a:rPr lang="en-GB" sz="2400" dirty="0" smtClean="0"/>
              <a:t>Keep HbA</a:t>
            </a:r>
            <a:r>
              <a:rPr lang="en-GB" sz="2400" baseline="-25000" dirty="0" smtClean="0"/>
              <a:t>1c</a:t>
            </a:r>
            <a:r>
              <a:rPr lang="en-GB" sz="2400" dirty="0" smtClean="0"/>
              <a:t> below 7%</a:t>
            </a:r>
            <a:r>
              <a:rPr lang="fa-IR" sz="2400" baseline="30000" dirty="0" smtClean="0"/>
              <a:t> </a:t>
            </a:r>
            <a:endParaRPr lang="en-GB" sz="2400" baseline="30000" dirty="0" smtClean="0"/>
          </a:p>
          <a:p>
            <a:pPr lvl="1"/>
            <a:r>
              <a:rPr lang="en-GB" sz="2400" dirty="0" smtClean="0"/>
              <a:t>Control PPG  as well as FPG</a:t>
            </a:r>
            <a:r>
              <a:rPr lang="en-GB" sz="2400" baseline="30000" dirty="0" smtClean="0">
                <a:sym typeface="Wingdings 2" pitchFamily="18" charset="2"/>
              </a:rPr>
              <a:t> </a:t>
            </a:r>
            <a:r>
              <a:rPr lang="en-GB" sz="2400" dirty="0" smtClean="0"/>
              <a:t> :</a:t>
            </a:r>
          </a:p>
          <a:p>
            <a:pPr lvl="1">
              <a:buNone/>
            </a:pPr>
            <a:r>
              <a:rPr lang="en-GB" sz="2400" dirty="0"/>
              <a:t> </a:t>
            </a:r>
            <a:r>
              <a:rPr lang="en-GB" sz="2400" dirty="0" smtClean="0"/>
              <a:t>         both are important in overall glycaemia</a:t>
            </a:r>
          </a:p>
          <a:p>
            <a:endParaRPr lang="en-GB" sz="2400" dirty="0" smtClean="0"/>
          </a:p>
          <a:p>
            <a:r>
              <a:rPr lang="en-GB" sz="2400" dirty="0" smtClean="0"/>
              <a:t>Patients spend 50% of the day in the postprandial state</a:t>
            </a:r>
            <a:r>
              <a:rPr lang="en-GB" sz="2400" baseline="30000" dirty="0" smtClean="0"/>
              <a:t> </a:t>
            </a:r>
            <a:endParaRPr lang="en-GB" sz="2400" dirty="0" smtClean="0"/>
          </a:p>
          <a:p>
            <a:r>
              <a:rPr lang="en-GB" sz="2400" dirty="0" smtClean="0"/>
              <a:t>PPG is not directly targeted by basal insulin</a:t>
            </a:r>
            <a:r>
              <a:rPr lang="en-GB" sz="2400" baseline="30000" dirty="0" smtClean="0"/>
              <a:t> </a:t>
            </a:r>
            <a:endParaRPr lang="en-GB" sz="1800" baseline="30000" dirty="0" smtClean="0"/>
          </a:p>
        </p:txBody>
      </p:sp>
      <p:sp>
        <p:nvSpPr>
          <p:cNvPr id="13317" name="Text Box 8"/>
          <p:cNvSpPr txBox="1">
            <a:spLocks noChangeArrowheads="1"/>
          </p:cNvSpPr>
          <p:nvPr/>
        </p:nvSpPr>
        <p:spPr bwMode="auto">
          <a:xfrm>
            <a:off x="304800" y="5791200"/>
            <a:ext cx="5334000" cy="853292"/>
          </a:xfrm>
          <a:prstGeom prst="rect">
            <a:avLst/>
          </a:prstGeom>
          <a:noFill/>
          <a:ln w="3175" algn="ctr">
            <a:noFill/>
            <a:miter lim="800000"/>
            <a:headEnd/>
            <a:tailEnd/>
          </a:ln>
        </p:spPr>
        <p:txBody>
          <a:bodyPr wrap="square" lIns="72000" tIns="72000" rIns="72000" bIns="72000">
            <a:spAutoFit/>
          </a:bodyPr>
          <a:lstStyle/>
          <a:p>
            <a:pPr marL="342900" indent="-342900">
              <a:spcBef>
                <a:spcPct val="20000"/>
              </a:spcBef>
            </a:pPr>
            <a:r>
              <a:rPr lang="en-GB" sz="1000" dirty="0">
                <a:latin typeface="Verdana" pitchFamily="34" charset="0"/>
              </a:rPr>
              <a:t>1.American Diabetes Association. </a:t>
            </a:r>
            <a:r>
              <a:rPr lang="en-GB" sz="1000" i="1" dirty="0">
                <a:latin typeface="Verdana" pitchFamily="34" charset="0"/>
              </a:rPr>
              <a:t>Diabetes Care </a:t>
            </a:r>
            <a:r>
              <a:rPr lang="en-GB" sz="1000" dirty="0">
                <a:latin typeface="Verdana" pitchFamily="34" charset="0"/>
              </a:rPr>
              <a:t>2007; 30(Suppl1): </a:t>
            </a:r>
            <a:r>
              <a:rPr lang="en-GB" sz="1000" dirty="0" smtClean="0">
                <a:latin typeface="Verdana" pitchFamily="34" charset="0"/>
              </a:rPr>
              <a:t>S4–S41</a:t>
            </a:r>
          </a:p>
          <a:p>
            <a:pPr marL="342900" indent="-342900">
              <a:spcBef>
                <a:spcPct val="20000"/>
              </a:spcBef>
            </a:pPr>
            <a:r>
              <a:rPr lang="en-GB" sz="1000" dirty="0" smtClean="0">
                <a:latin typeface="Verdana" pitchFamily="34" charset="0"/>
              </a:rPr>
              <a:t> </a:t>
            </a:r>
            <a:r>
              <a:rPr lang="en-GB" sz="1000" dirty="0">
                <a:latin typeface="Verdana" pitchFamily="34" charset="0"/>
              </a:rPr>
              <a:t>2.Monnier L. </a:t>
            </a:r>
            <a:r>
              <a:rPr lang="en-GB" sz="1000" i="1" dirty="0" err="1">
                <a:latin typeface="Verdana" pitchFamily="34" charset="0"/>
              </a:rPr>
              <a:t>Eur</a:t>
            </a:r>
            <a:r>
              <a:rPr lang="en-GB" sz="1000" i="1" dirty="0">
                <a:latin typeface="Verdana" pitchFamily="34" charset="0"/>
              </a:rPr>
              <a:t> J </a:t>
            </a:r>
            <a:r>
              <a:rPr lang="en-GB" sz="1000" i="1" dirty="0" err="1">
                <a:latin typeface="Verdana" pitchFamily="34" charset="0"/>
              </a:rPr>
              <a:t>Clin</a:t>
            </a:r>
            <a:r>
              <a:rPr lang="en-GB" sz="1000" i="1" dirty="0">
                <a:latin typeface="Verdana" pitchFamily="34" charset="0"/>
              </a:rPr>
              <a:t> Invest </a:t>
            </a:r>
            <a:r>
              <a:rPr lang="en-GB" sz="1000" dirty="0">
                <a:latin typeface="Verdana" pitchFamily="34" charset="0"/>
              </a:rPr>
              <a:t>2000; 30(Suppl2):3–11.</a:t>
            </a:r>
          </a:p>
          <a:p>
            <a:pPr marL="342900" indent="-342900">
              <a:spcBef>
                <a:spcPct val="20000"/>
              </a:spcBef>
            </a:pPr>
            <a:r>
              <a:rPr lang="en-GB" sz="1000" dirty="0">
                <a:latin typeface="Verdana" pitchFamily="34" charset="0"/>
              </a:rPr>
              <a:t>3.Hirsch IB </a:t>
            </a:r>
            <a:r>
              <a:rPr lang="en-GB" sz="1000" i="1" dirty="0">
                <a:latin typeface="Verdana" pitchFamily="34" charset="0"/>
              </a:rPr>
              <a:t>et al. Clinical Diabetes </a:t>
            </a:r>
            <a:r>
              <a:rPr lang="en-GB" sz="1000" dirty="0">
                <a:latin typeface="Verdana" pitchFamily="34" charset="0"/>
              </a:rPr>
              <a:t>2005; 23(2): 78–86. </a:t>
            </a:r>
          </a:p>
          <a:p>
            <a:pPr marL="342900" indent="-342900" algn="ctr">
              <a:spcBef>
                <a:spcPct val="50000"/>
              </a:spcBef>
            </a:pPr>
            <a:endParaRPr lang="en-GB" sz="800" dirty="0">
              <a:solidFill>
                <a:srgbClr val="001965"/>
              </a:solidFill>
              <a:latin typeface="Verdana" pitchFamily="34" charset="0"/>
            </a:endParaRPr>
          </a:p>
        </p:txBody>
      </p:sp>
      <p:sp>
        <p:nvSpPr>
          <p:cNvPr id="6" name="Minus 5"/>
          <p:cNvSpPr/>
          <p:nvPr/>
        </p:nvSpPr>
        <p:spPr>
          <a:xfrm>
            <a:off x="-1066800" y="838200"/>
            <a:ext cx="7848600" cy="9144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1450" y="182034"/>
            <a:ext cx="9144000" cy="988484"/>
          </a:xfrm>
        </p:spPr>
        <p:txBody>
          <a:bodyPr>
            <a:noAutofit/>
          </a:bodyPr>
          <a:lstStyle/>
          <a:p>
            <a:r>
              <a:rPr lang="en-GB" altLang="en-US" sz="3600" dirty="0" smtClean="0">
                <a:solidFill>
                  <a:srgbClr val="002060"/>
                </a:solidFill>
              </a:rPr>
              <a:t>Relative contributions of PPG and FPG</a:t>
            </a:r>
            <a:br>
              <a:rPr lang="en-GB" altLang="en-US" sz="3600" dirty="0" smtClean="0">
                <a:solidFill>
                  <a:srgbClr val="002060"/>
                </a:solidFill>
              </a:rPr>
            </a:br>
            <a:r>
              <a:rPr lang="en-GB" altLang="en-US" sz="3600" dirty="0" smtClean="0">
                <a:solidFill>
                  <a:srgbClr val="002060"/>
                </a:solidFill>
              </a:rPr>
              <a:t> to diurnal hyperglycaemia</a:t>
            </a:r>
          </a:p>
        </p:txBody>
      </p:sp>
      <p:sp>
        <p:nvSpPr>
          <p:cNvPr id="15363" name="Text Box 3"/>
          <p:cNvSpPr txBox="1">
            <a:spLocks noChangeArrowheads="1"/>
          </p:cNvSpPr>
          <p:nvPr/>
        </p:nvSpPr>
        <p:spPr bwMode="auto">
          <a:xfrm>
            <a:off x="1839914" y="6405034"/>
            <a:ext cx="5464175" cy="276999"/>
          </a:xfrm>
          <a:prstGeom prst="rect">
            <a:avLst/>
          </a:prstGeom>
          <a:noFill/>
          <a:ln w="9525">
            <a:noFill/>
            <a:miter lim="800000"/>
            <a:headEnd/>
            <a:tailEnd/>
          </a:ln>
        </p:spPr>
        <p:txBody>
          <a:bodyPr>
            <a:spAutoFit/>
          </a:bodyPr>
          <a:lstStyle/>
          <a:p>
            <a:pPr algn="ctr"/>
            <a:r>
              <a:rPr lang="en-GB" altLang="en-US" sz="1200">
                <a:solidFill>
                  <a:srgbClr val="002060"/>
                </a:solidFill>
                <a:latin typeface="Verdana" pitchFamily="34" charset="0"/>
              </a:rPr>
              <a:t>Monnier </a:t>
            </a:r>
            <a:r>
              <a:rPr lang="en-GB" altLang="en-US" sz="1200" i="1">
                <a:solidFill>
                  <a:srgbClr val="002060"/>
                </a:solidFill>
                <a:latin typeface="Verdana" pitchFamily="34" charset="0"/>
              </a:rPr>
              <a:t>et al. Diabetes Care</a:t>
            </a:r>
            <a:r>
              <a:rPr lang="en-GB" altLang="en-US" sz="1200">
                <a:solidFill>
                  <a:srgbClr val="002060"/>
                </a:solidFill>
                <a:latin typeface="Verdana" pitchFamily="34" charset="0"/>
              </a:rPr>
              <a:t> 2003;26:881–5 </a:t>
            </a:r>
          </a:p>
        </p:txBody>
      </p:sp>
      <p:sp>
        <p:nvSpPr>
          <p:cNvPr id="455684" name="Rectangle 4"/>
          <p:cNvSpPr>
            <a:spLocks noChangeArrowheads="1"/>
          </p:cNvSpPr>
          <p:nvPr/>
        </p:nvSpPr>
        <p:spPr bwMode="auto">
          <a:xfrm>
            <a:off x="1903413" y="4254502"/>
            <a:ext cx="450850" cy="993775"/>
          </a:xfrm>
          <a:prstGeom prst="rect">
            <a:avLst/>
          </a:prstGeom>
          <a:solidFill>
            <a:srgbClr val="FFC000"/>
          </a:solidFill>
          <a:ln>
            <a:noFill/>
          </a:ln>
          <a:scene3d>
            <a:camera prst="orthographicFront"/>
            <a:lightRig rig="threePt" dir="t"/>
          </a:scene3d>
          <a:sp3d>
            <a:bevelT prst="angle"/>
          </a:sp3d>
          <a:extLst/>
        </p:spPr>
        <p:txBody>
          <a:bodyPr/>
          <a:lstStyle/>
          <a:p>
            <a:pPr>
              <a:defRPr/>
            </a:pPr>
            <a:endParaRPr lang="en-AU">
              <a:solidFill>
                <a:srgbClr val="000000"/>
              </a:solidFill>
              <a:latin typeface="+mn-lt"/>
            </a:endParaRPr>
          </a:p>
        </p:txBody>
      </p:sp>
      <p:sp>
        <p:nvSpPr>
          <p:cNvPr id="455685" name="Rectangle 5"/>
          <p:cNvSpPr>
            <a:spLocks noChangeArrowheads="1"/>
          </p:cNvSpPr>
          <p:nvPr/>
        </p:nvSpPr>
        <p:spPr bwMode="auto">
          <a:xfrm>
            <a:off x="3033713" y="3636963"/>
            <a:ext cx="450850" cy="1611312"/>
          </a:xfrm>
          <a:prstGeom prst="rect">
            <a:avLst/>
          </a:prstGeom>
          <a:solidFill>
            <a:srgbClr val="FFC000"/>
          </a:solidFill>
          <a:ln>
            <a:noFill/>
          </a:ln>
          <a:scene3d>
            <a:camera prst="orthographicFront"/>
            <a:lightRig rig="threePt" dir="t"/>
          </a:scene3d>
          <a:sp3d>
            <a:bevelT prst="angle"/>
          </a:sp3d>
          <a:extLst/>
        </p:spPr>
        <p:txBody>
          <a:bodyPr/>
          <a:lstStyle/>
          <a:p>
            <a:pPr>
              <a:defRPr/>
            </a:pPr>
            <a:endParaRPr lang="en-AU">
              <a:solidFill>
                <a:srgbClr val="000000"/>
              </a:solidFill>
              <a:latin typeface="+mn-lt"/>
            </a:endParaRPr>
          </a:p>
        </p:txBody>
      </p:sp>
      <p:sp>
        <p:nvSpPr>
          <p:cNvPr id="455686" name="Rectangle 6"/>
          <p:cNvSpPr>
            <a:spLocks noChangeArrowheads="1"/>
          </p:cNvSpPr>
          <p:nvPr/>
        </p:nvSpPr>
        <p:spPr bwMode="auto">
          <a:xfrm>
            <a:off x="4160838" y="3432175"/>
            <a:ext cx="450850" cy="1816100"/>
          </a:xfrm>
          <a:prstGeom prst="rect">
            <a:avLst/>
          </a:prstGeom>
          <a:solidFill>
            <a:srgbClr val="FFC000"/>
          </a:solidFill>
          <a:ln>
            <a:noFill/>
          </a:ln>
          <a:scene3d>
            <a:camera prst="orthographicFront"/>
            <a:lightRig rig="threePt" dir="t"/>
          </a:scene3d>
          <a:sp3d>
            <a:bevelT prst="angle"/>
          </a:sp3d>
          <a:extLst/>
        </p:spPr>
        <p:txBody>
          <a:bodyPr/>
          <a:lstStyle/>
          <a:p>
            <a:pPr>
              <a:defRPr/>
            </a:pPr>
            <a:endParaRPr lang="en-AU">
              <a:solidFill>
                <a:srgbClr val="000000"/>
              </a:solidFill>
              <a:latin typeface="+mn-lt"/>
            </a:endParaRPr>
          </a:p>
        </p:txBody>
      </p:sp>
      <p:sp>
        <p:nvSpPr>
          <p:cNvPr id="455687" name="Rectangle 7"/>
          <p:cNvSpPr>
            <a:spLocks noChangeArrowheads="1"/>
          </p:cNvSpPr>
          <p:nvPr/>
        </p:nvSpPr>
        <p:spPr bwMode="auto">
          <a:xfrm>
            <a:off x="5287965" y="3298825"/>
            <a:ext cx="452437" cy="1949451"/>
          </a:xfrm>
          <a:prstGeom prst="rect">
            <a:avLst/>
          </a:prstGeom>
          <a:solidFill>
            <a:srgbClr val="FFC000"/>
          </a:solidFill>
          <a:ln>
            <a:noFill/>
          </a:ln>
          <a:scene3d>
            <a:camera prst="orthographicFront"/>
            <a:lightRig rig="threePt" dir="t"/>
          </a:scene3d>
          <a:sp3d>
            <a:bevelT prst="angle"/>
          </a:sp3d>
          <a:extLst/>
        </p:spPr>
        <p:txBody>
          <a:bodyPr/>
          <a:lstStyle/>
          <a:p>
            <a:pPr>
              <a:defRPr/>
            </a:pPr>
            <a:endParaRPr lang="en-AU">
              <a:solidFill>
                <a:srgbClr val="000000"/>
              </a:solidFill>
              <a:latin typeface="+mn-lt"/>
            </a:endParaRPr>
          </a:p>
        </p:txBody>
      </p:sp>
      <p:sp>
        <p:nvSpPr>
          <p:cNvPr id="455688" name="Rectangle 8"/>
          <p:cNvSpPr>
            <a:spLocks noChangeArrowheads="1"/>
          </p:cNvSpPr>
          <p:nvPr/>
        </p:nvSpPr>
        <p:spPr bwMode="auto">
          <a:xfrm>
            <a:off x="6418263" y="2965452"/>
            <a:ext cx="450850" cy="2282825"/>
          </a:xfrm>
          <a:prstGeom prst="rect">
            <a:avLst/>
          </a:prstGeom>
          <a:solidFill>
            <a:srgbClr val="FFC000"/>
          </a:solidFill>
          <a:ln>
            <a:noFill/>
          </a:ln>
          <a:scene3d>
            <a:camera prst="orthographicFront"/>
            <a:lightRig rig="threePt" dir="t"/>
          </a:scene3d>
          <a:sp3d>
            <a:bevelT prst="angle"/>
          </a:sp3d>
          <a:extLst/>
        </p:spPr>
        <p:txBody>
          <a:bodyPr/>
          <a:lstStyle/>
          <a:p>
            <a:pPr>
              <a:defRPr/>
            </a:pPr>
            <a:endParaRPr lang="en-AU">
              <a:solidFill>
                <a:srgbClr val="000000"/>
              </a:solidFill>
              <a:latin typeface="+mn-lt"/>
            </a:endParaRPr>
          </a:p>
        </p:txBody>
      </p:sp>
      <p:sp>
        <p:nvSpPr>
          <p:cNvPr id="455689" name="Rectangle 9"/>
          <p:cNvSpPr>
            <a:spLocks noChangeArrowheads="1"/>
          </p:cNvSpPr>
          <p:nvPr/>
        </p:nvSpPr>
        <p:spPr bwMode="auto">
          <a:xfrm>
            <a:off x="1903413" y="1965326"/>
            <a:ext cx="450850" cy="2289175"/>
          </a:xfrm>
          <a:prstGeom prst="rect">
            <a:avLst/>
          </a:prstGeom>
          <a:solidFill>
            <a:srgbClr val="003366"/>
          </a:solidFill>
          <a:ln>
            <a:noFill/>
          </a:ln>
          <a:scene3d>
            <a:camera prst="orthographicFront"/>
            <a:lightRig rig="threePt" dir="t"/>
          </a:scene3d>
          <a:sp3d>
            <a:bevelT prst="angle"/>
          </a:sp3d>
          <a:extLst/>
        </p:spPr>
        <p:txBody>
          <a:bodyPr/>
          <a:lstStyle/>
          <a:p>
            <a:pPr>
              <a:defRPr/>
            </a:pPr>
            <a:endParaRPr lang="en-AU">
              <a:solidFill>
                <a:srgbClr val="000000"/>
              </a:solidFill>
              <a:latin typeface="+mn-lt"/>
            </a:endParaRPr>
          </a:p>
        </p:txBody>
      </p:sp>
      <p:sp>
        <p:nvSpPr>
          <p:cNvPr id="455690" name="Rectangle 10"/>
          <p:cNvSpPr>
            <a:spLocks noChangeArrowheads="1"/>
          </p:cNvSpPr>
          <p:nvPr/>
        </p:nvSpPr>
        <p:spPr bwMode="auto">
          <a:xfrm>
            <a:off x="3033713" y="1965326"/>
            <a:ext cx="450850" cy="1671639"/>
          </a:xfrm>
          <a:prstGeom prst="rect">
            <a:avLst/>
          </a:prstGeom>
          <a:solidFill>
            <a:srgbClr val="003366"/>
          </a:solidFill>
          <a:ln>
            <a:noFill/>
          </a:ln>
          <a:scene3d>
            <a:camera prst="orthographicFront"/>
            <a:lightRig rig="threePt" dir="t"/>
          </a:scene3d>
          <a:sp3d>
            <a:bevelT prst="angle"/>
          </a:sp3d>
          <a:extLst/>
        </p:spPr>
        <p:txBody>
          <a:bodyPr/>
          <a:lstStyle/>
          <a:p>
            <a:pPr>
              <a:defRPr/>
            </a:pPr>
            <a:endParaRPr lang="en-AU">
              <a:solidFill>
                <a:srgbClr val="000000"/>
              </a:solidFill>
              <a:latin typeface="+mn-lt"/>
            </a:endParaRPr>
          </a:p>
        </p:txBody>
      </p:sp>
      <p:sp>
        <p:nvSpPr>
          <p:cNvPr id="455691" name="Rectangle 11"/>
          <p:cNvSpPr>
            <a:spLocks noChangeArrowheads="1"/>
          </p:cNvSpPr>
          <p:nvPr/>
        </p:nvSpPr>
        <p:spPr bwMode="auto">
          <a:xfrm>
            <a:off x="4160838" y="1965325"/>
            <a:ext cx="450850" cy="1466851"/>
          </a:xfrm>
          <a:prstGeom prst="rect">
            <a:avLst/>
          </a:prstGeom>
          <a:solidFill>
            <a:srgbClr val="003366"/>
          </a:solidFill>
          <a:ln>
            <a:noFill/>
          </a:ln>
          <a:scene3d>
            <a:camera prst="orthographicFront"/>
            <a:lightRig rig="threePt" dir="t"/>
          </a:scene3d>
          <a:sp3d>
            <a:bevelT prst="angle"/>
          </a:sp3d>
          <a:extLst/>
        </p:spPr>
        <p:txBody>
          <a:bodyPr/>
          <a:lstStyle/>
          <a:p>
            <a:pPr>
              <a:defRPr/>
            </a:pPr>
            <a:endParaRPr lang="en-AU">
              <a:solidFill>
                <a:srgbClr val="000000"/>
              </a:solidFill>
              <a:latin typeface="+mn-lt"/>
            </a:endParaRPr>
          </a:p>
        </p:txBody>
      </p:sp>
      <p:sp>
        <p:nvSpPr>
          <p:cNvPr id="455692" name="Rectangle 12"/>
          <p:cNvSpPr>
            <a:spLocks noChangeArrowheads="1"/>
          </p:cNvSpPr>
          <p:nvPr/>
        </p:nvSpPr>
        <p:spPr bwMode="auto">
          <a:xfrm>
            <a:off x="5287965" y="1965326"/>
            <a:ext cx="452437" cy="1333500"/>
          </a:xfrm>
          <a:prstGeom prst="rect">
            <a:avLst/>
          </a:prstGeom>
          <a:solidFill>
            <a:srgbClr val="003366"/>
          </a:solidFill>
          <a:ln>
            <a:noFill/>
          </a:ln>
          <a:scene3d>
            <a:camera prst="orthographicFront"/>
            <a:lightRig rig="threePt" dir="t"/>
          </a:scene3d>
          <a:sp3d>
            <a:bevelT prst="angle"/>
          </a:sp3d>
          <a:extLst/>
        </p:spPr>
        <p:txBody>
          <a:bodyPr/>
          <a:lstStyle/>
          <a:p>
            <a:pPr>
              <a:defRPr/>
            </a:pPr>
            <a:endParaRPr lang="en-AU">
              <a:solidFill>
                <a:srgbClr val="000000"/>
              </a:solidFill>
              <a:latin typeface="+mn-lt"/>
            </a:endParaRPr>
          </a:p>
        </p:txBody>
      </p:sp>
      <p:sp>
        <p:nvSpPr>
          <p:cNvPr id="455693" name="Rectangle 13"/>
          <p:cNvSpPr>
            <a:spLocks noChangeArrowheads="1"/>
          </p:cNvSpPr>
          <p:nvPr/>
        </p:nvSpPr>
        <p:spPr bwMode="auto">
          <a:xfrm>
            <a:off x="6418263" y="1965326"/>
            <a:ext cx="450850" cy="1000125"/>
          </a:xfrm>
          <a:prstGeom prst="rect">
            <a:avLst/>
          </a:prstGeom>
          <a:solidFill>
            <a:srgbClr val="003366"/>
          </a:solidFill>
          <a:ln>
            <a:noFill/>
          </a:ln>
          <a:scene3d>
            <a:camera prst="orthographicFront"/>
            <a:lightRig rig="threePt" dir="t"/>
          </a:scene3d>
          <a:sp3d>
            <a:bevelT prst="angle"/>
          </a:sp3d>
          <a:extLst/>
        </p:spPr>
        <p:txBody>
          <a:bodyPr/>
          <a:lstStyle/>
          <a:p>
            <a:pPr>
              <a:defRPr/>
            </a:pPr>
            <a:endParaRPr lang="en-AU">
              <a:solidFill>
                <a:srgbClr val="000000"/>
              </a:solidFill>
              <a:latin typeface="+mn-lt"/>
            </a:endParaRPr>
          </a:p>
        </p:txBody>
      </p:sp>
      <p:sp>
        <p:nvSpPr>
          <p:cNvPr id="15394" name="Line 14"/>
          <p:cNvSpPr>
            <a:spLocks noChangeShapeType="1"/>
          </p:cNvSpPr>
          <p:nvPr/>
        </p:nvSpPr>
        <p:spPr bwMode="auto">
          <a:xfrm>
            <a:off x="1566863" y="1966384"/>
            <a:ext cx="0" cy="3282949"/>
          </a:xfrm>
          <a:prstGeom prst="line">
            <a:avLst/>
          </a:prstGeom>
          <a:noFill/>
          <a:ln w="0">
            <a:solidFill>
              <a:srgbClr val="000000"/>
            </a:solidFill>
            <a:round/>
            <a:headEnd/>
            <a:tailEnd/>
          </a:ln>
        </p:spPr>
        <p:txBody>
          <a:bodyPr/>
          <a:lstStyle/>
          <a:p>
            <a:endParaRPr lang="en-US"/>
          </a:p>
        </p:txBody>
      </p:sp>
      <p:sp>
        <p:nvSpPr>
          <p:cNvPr id="15395" name="Line 15"/>
          <p:cNvSpPr>
            <a:spLocks noChangeShapeType="1"/>
          </p:cNvSpPr>
          <p:nvPr/>
        </p:nvSpPr>
        <p:spPr bwMode="auto">
          <a:xfrm>
            <a:off x="1511301" y="5247218"/>
            <a:ext cx="55563" cy="2116"/>
          </a:xfrm>
          <a:prstGeom prst="line">
            <a:avLst/>
          </a:prstGeom>
          <a:noFill/>
          <a:ln w="0">
            <a:solidFill>
              <a:srgbClr val="000000"/>
            </a:solidFill>
            <a:round/>
            <a:headEnd/>
            <a:tailEnd/>
          </a:ln>
        </p:spPr>
        <p:txBody>
          <a:bodyPr/>
          <a:lstStyle/>
          <a:p>
            <a:endParaRPr lang="en-US"/>
          </a:p>
        </p:txBody>
      </p:sp>
      <p:sp>
        <p:nvSpPr>
          <p:cNvPr id="15396" name="Line 16"/>
          <p:cNvSpPr>
            <a:spLocks noChangeShapeType="1"/>
          </p:cNvSpPr>
          <p:nvPr/>
        </p:nvSpPr>
        <p:spPr bwMode="auto">
          <a:xfrm>
            <a:off x="1511301" y="4921251"/>
            <a:ext cx="55563" cy="2116"/>
          </a:xfrm>
          <a:prstGeom prst="line">
            <a:avLst/>
          </a:prstGeom>
          <a:noFill/>
          <a:ln w="0">
            <a:solidFill>
              <a:srgbClr val="000000"/>
            </a:solidFill>
            <a:round/>
            <a:headEnd/>
            <a:tailEnd/>
          </a:ln>
        </p:spPr>
        <p:txBody>
          <a:bodyPr/>
          <a:lstStyle/>
          <a:p>
            <a:endParaRPr lang="en-US"/>
          </a:p>
        </p:txBody>
      </p:sp>
      <p:sp>
        <p:nvSpPr>
          <p:cNvPr id="15397" name="Line 17"/>
          <p:cNvSpPr>
            <a:spLocks noChangeShapeType="1"/>
          </p:cNvSpPr>
          <p:nvPr/>
        </p:nvSpPr>
        <p:spPr bwMode="auto">
          <a:xfrm>
            <a:off x="1511301" y="4593167"/>
            <a:ext cx="55563" cy="2117"/>
          </a:xfrm>
          <a:prstGeom prst="line">
            <a:avLst/>
          </a:prstGeom>
          <a:noFill/>
          <a:ln w="0">
            <a:solidFill>
              <a:srgbClr val="000000"/>
            </a:solidFill>
            <a:round/>
            <a:headEnd/>
            <a:tailEnd/>
          </a:ln>
        </p:spPr>
        <p:txBody>
          <a:bodyPr/>
          <a:lstStyle/>
          <a:p>
            <a:endParaRPr lang="en-US"/>
          </a:p>
        </p:txBody>
      </p:sp>
      <p:sp>
        <p:nvSpPr>
          <p:cNvPr id="15398" name="Line 18"/>
          <p:cNvSpPr>
            <a:spLocks noChangeShapeType="1"/>
          </p:cNvSpPr>
          <p:nvPr/>
        </p:nvSpPr>
        <p:spPr bwMode="auto">
          <a:xfrm>
            <a:off x="1511301" y="4262967"/>
            <a:ext cx="55563" cy="2117"/>
          </a:xfrm>
          <a:prstGeom prst="line">
            <a:avLst/>
          </a:prstGeom>
          <a:noFill/>
          <a:ln w="0">
            <a:solidFill>
              <a:srgbClr val="000000"/>
            </a:solidFill>
            <a:round/>
            <a:headEnd/>
            <a:tailEnd/>
          </a:ln>
        </p:spPr>
        <p:txBody>
          <a:bodyPr/>
          <a:lstStyle/>
          <a:p>
            <a:endParaRPr lang="en-US"/>
          </a:p>
        </p:txBody>
      </p:sp>
      <p:sp>
        <p:nvSpPr>
          <p:cNvPr id="15399" name="Line 19"/>
          <p:cNvSpPr>
            <a:spLocks noChangeShapeType="1"/>
          </p:cNvSpPr>
          <p:nvPr/>
        </p:nvSpPr>
        <p:spPr bwMode="auto">
          <a:xfrm>
            <a:off x="1511301" y="3934885"/>
            <a:ext cx="55563" cy="2116"/>
          </a:xfrm>
          <a:prstGeom prst="line">
            <a:avLst/>
          </a:prstGeom>
          <a:noFill/>
          <a:ln w="0">
            <a:solidFill>
              <a:srgbClr val="000000"/>
            </a:solidFill>
            <a:round/>
            <a:headEnd/>
            <a:tailEnd/>
          </a:ln>
        </p:spPr>
        <p:txBody>
          <a:bodyPr/>
          <a:lstStyle/>
          <a:p>
            <a:endParaRPr lang="en-US"/>
          </a:p>
        </p:txBody>
      </p:sp>
      <p:sp>
        <p:nvSpPr>
          <p:cNvPr id="15400" name="Line 20"/>
          <p:cNvSpPr>
            <a:spLocks noChangeShapeType="1"/>
          </p:cNvSpPr>
          <p:nvPr/>
        </p:nvSpPr>
        <p:spPr bwMode="auto">
          <a:xfrm>
            <a:off x="1511301" y="3606800"/>
            <a:ext cx="55563" cy="2117"/>
          </a:xfrm>
          <a:prstGeom prst="line">
            <a:avLst/>
          </a:prstGeom>
          <a:noFill/>
          <a:ln w="0">
            <a:solidFill>
              <a:srgbClr val="000000"/>
            </a:solidFill>
            <a:round/>
            <a:headEnd/>
            <a:tailEnd/>
          </a:ln>
        </p:spPr>
        <p:txBody>
          <a:bodyPr/>
          <a:lstStyle/>
          <a:p>
            <a:endParaRPr lang="en-US"/>
          </a:p>
        </p:txBody>
      </p:sp>
      <p:sp>
        <p:nvSpPr>
          <p:cNvPr id="15401" name="Line 21"/>
          <p:cNvSpPr>
            <a:spLocks noChangeShapeType="1"/>
          </p:cNvSpPr>
          <p:nvPr/>
        </p:nvSpPr>
        <p:spPr bwMode="auto">
          <a:xfrm>
            <a:off x="1511301" y="3278718"/>
            <a:ext cx="55563" cy="2116"/>
          </a:xfrm>
          <a:prstGeom prst="line">
            <a:avLst/>
          </a:prstGeom>
          <a:noFill/>
          <a:ln w="0">
            <a:solidFill>
              <a:srgbClr val="000000"/>
            </a:solidFill>
            <a:round/>
            <a:headEnd/>
            <a:tailEnd/>
          </a:ln>
        </p:spPr>
        <p:txBody>
          <a:bodyPr/>
          <a:lstStyle/>
          <a:p>
            <a:endParaRPr lang="en-US"/>
          </a:p>
        </p:txBody>
      </p:sp>
      <p:sp>
        <p:nvSpPr>
          <p:cNvPr id="15402" name="Line 22"/>
          <p:cNvSpPr>
            <a:spLocks noChangeShapeType="1"/>
          </p:cNvSpPr>
          <p:nvPr/>
        </p:nvSpPr>
        <p:spPr bwMode="auto">
          <a:xfrm>
            <a:off x="1511301" y="2950634"/>
            <a:ext cx="55563" cy="2117"/>
          </a:xfrm>
          <a:prstGeom prst="line">
            <a:avLst/>
          </a:prstGeom>
          <a:noFill/>
          <a:ln w="0">
            <a:solidFill>
              <a:srgbClr val="000000"/>
            </a:solidFill>
            <a:round/>
            <a:headEnd/>
            <a:tailEnd/>
          </a:ln>
        </p:spPr>
        <p:txBody>
          <a:bodyPr/>
          <a:lstStyle/>
          <a:p>
            <a:endParaRPr lang="en-US"/>
          </a:p>
        </p:txBody>
      </p:sp>
      <p:sp>
        <p:nvSpPr>
          <p:cNvPr id="15403" name="Line 23"/>
          <p:cNvSpPr>
            <a:spLocks noChangeShapeType="1"/>
          </p:cNvSpPr>
          <p:nvPr/>
        </p:nvSpPr>
        <p:spPr bwMode="auto">
          <a:xfrm>
            <a:off x="1511301" y="2620434"/>
            <a:ext cx="55563" cy="2117"/>
          </a:xfrm>
          <a:prstGeom prst="line">
            <a:avLst/>
          </a:prstGeom>
          <a:noFill/>
          <a:ln w="0">
            <a:solidFill>
              <a:srgbClr val="000000"/>
            </a:solidFill>
            <a:round/>
            <a:headEnd/>
            <a:tailEnd/>
          </a:ln>
        </p:spPr>
        <p:txBody>
          <a:bodyPr/>
          <a:lstStyle/>
          <a:p>
            <a:endParaRPr lang="en-US"/>
          </a:p>
        </p:txBody>
      </p:sp>
      <p:sp>
        <p:nvSpPr>
          <p:cNvPr id="15404" name="Line 24"/>
          <p:cNvSpPr>
            <a:spLocks noChangeShapeType="1"/>
          </p:cNvSpPr>
          <p:nvPr/>
        </p:nvSpPr>
        <p:spPr bwMode="auto">
          <a:xfrm>
            <a:off x="1511301" y="2292351"/>
            <a:ext cx="55563" cy="2116"/>
          </a:xfrm>
          <a:prstGeom prst="line">
            <a:avLst/>
          </a:prstGeom>
          <a:noFill/>
          <a:ln w="0">
            <a:solidFill>
              <a:srgbClr val="000000"/>
            </a:solidFill>
            <a:round/>
            <a:headEnd/>
            <a:tailEnd/>
          </a:ln>
        </p:spPr>
        <p:txBody>
          <a:bodyPr/>
          <a:lstStyle/>
          <a:p>
            <a:endParaRPr lang="en-US"/>
          </a:p>
        </p:txBody>
      </p:sp>
      <p:sp>
        <p:nvSpPr>
          <p:cNvPr id="15405" name="Line 25"/>
          <p:cNvSpPr>
            <a:spLocks noChangeShapeType="1"/>
          </p:cNvSpPr>
          <p:nvPr/>
        </p:nvSpPr>
        <p:spPr bwMode="auto">
          <a:xfrm>
            <a:off x="1511301" y="1966384"/>
            <a:ext cx="55563" cy="0"/>
          </a:xfrm>
          <a:prstGeom prst="line">
            <a:avLst/>
          </a:prstGeom>
          <a:noFill/>
          <a:ln w="0">
            <a:solidFill>
              <a:srgbClr val="000000"/>
            </a:solidFill>
            <a:round/>
            <a:headEnd/>
            <a:tailEnd/>
          </a:ln>
        </p:spPr>
        <p:txBody>
          <a:bodyPr/>
          <a:lstStyle/>
          <a:p>
            <a:endParaRPr lang="en-US"/>
          </a:p>
        </p:txBody>
      </p:sp>
      <p:sp>
        <p:nvSpPr>
          <p:cNvPr id="15406" name="Line 26"/>
          <p:cNvSpPr>
            <a:spLocks noChangeShapeType="1"/>
          </p:cNvSpPr>
          <p:nvPr/>
        </p:nvSpPr>
        <p:spPr bwMode="auto">
          <a:xfrm>
            <a:off x="1566864" y="5247218"/>
            <a:ext cx="5640387" cy="2116"/>
          </a:xfrm>
          <a:prstGeom prst="line">
            <a:avLst/>
          </a:prstGeom>
          <a:noFill/>
          <a:ln w="0">
            <a:solidFill>
              <a:srgbClr val="000000"/>
            </a:solidFill>
            <a:round/>
            <a:headEnd/>
            <a:tailEnd/>
          </a:ln>
        </p:spPr>
        <p:txBody>
          <a:bodyPr/>
          <a:lstStyle/>
          <a:p>
            <a:endParaRPr lang="en-US"/>
          </a:p>
        </p:txBody>
      </p:sp>
      <p:sp>
        <p:nvSpPr>
          <p:cNvPr id="15407" name="Line 27"/>
          <p:cNvSpPr>
            <a:spLocks noChangeShapeType="1"/>
          </p:cNvSpPr>
          <p:nvPr/>
        </p:nvSpPr>
        <p:spPr bwMode="auto">
          <a:xfrm flipV="1">
            <a:off x="1566863" y="5249333"/>
            <a:ext cx="0" cy="59267"/>
          </a:xfrm>
          <a:prstGeom prst="line">
            <a:avLst/>
          </a:prstGeom>
          <a:noFill/>
          <a:ln w="0">
            <a:solidFill>
              <a:srgbClr val="000000"/>
            </a:solidFill>
            <a:round/>
            <a:headEnd/>
            <a:tailEnd/>
          </a:ln>
        </p:spPr>
        <p:txBody>
          <a:bodyPr/>
          <a:lstStyle/>
          <a:p>
            <a:endParaRPr lang="en-US"/>
          </a:p>
        </p:txBody>
      </p:sp>
      <p:sp>
        <p:nvSpPr>
          <p:cNvPr id="15408" name="Line 28"/>
          <p:cNvSpPr>
            <a:spLocks noChangeShapeType="1"/>
          </p:cNvSpPr>
          <p:nvPr/>
        </p:nvSpPr>
        <p:spPr bwMode="auto">
          <a:xfrm flipV="1">
            <a:off x="2693988" y="5249333"/>
            <a:ext cx="0" cy="59267"/>
          </a:xfrm>
          <a:prstGeom prst="line">
            <a:avLst/>
          </a:prstGeom>
          <a:noFill/>
          <a:ln w="0">
            <a:solidFill>
              <a:srgbClr val="000000"/>
            </a:solidFill>
            <a:round/>
            <a:headEnd/>
            <a:tailEnd/>
          </a:ln>
        </p:spPr>
        <p:txBody>
          <a:bodyPr/>
          <a:lstStyle/>
          <a:p>
            <a:endParaRPr lang="en-US"/>
          </a:p>
        </p:txBody>
      </p:sp>
      <p:sp>
        <p:nvSpPr>
          <p:cNvPr id="15409" name="Line 29"/>
          <p:cNvSpPr>
            <a:spLocks noChangeShapeType="1"/>
          </p:cNvSpPr>
          <p:nvPr/>
        </p:nvSpPr>
        <p:spPr bwMode="auto">
          <a:xfrm flipV="1">
            <a:off x="3822700" y="5249333"/>
            <a:ext cx="1588" cy="59267"/>
          </a:xfrm>
          <a:prstGeom prst="line">
            <a:avLst/>
          </a:prstGeom>
          <a:noFill/>
          <a:ln w="0">
            <a:solidFill>
              <a:srgbClr val="000000"/>
            </a:solidFill>
            <a:round/>
            <a:headEnd/>
            <a:tailEnd/>
          </a:ln>
        </p:spPr>
        <p:txBody>
          <a:bodyPr/>
          <a:lstStyle/>
          <a:p>
            <a:endParaRPr lang="en-US"/>
          </a:p>
        </p:txBody>
      </p:sp>
      <p:sp>
        <p:nvSpPr>
          <p:cNvPr id="15410" name="Line 30"/>
          <p:cNvSpPr>
            <a:spLocks noChangeShapeType="1"/>
          </p:cNvSpPr>
          <p:nvPr/>
        </p:nvSpPr>
        <p:spPr bwMode="auto">
          <a:xfrm flipV="1">
            <a:off x="4951414" y="5249333"/>
            <a:ext cx="1587" cy="59267"/>
          </a:xfrm>
          <a:prstGeom prst="line">
            <a:avLst/>
          </a:prstGeom>
          <a:noFill/>
          <a:ln w="0">
            <a:solidFill>
              <a:srgbClr val="000000"/>
            </a:solidFill>
            <a:round/>
            <a:headEnd/>
            <a:tailEnd/>
          </a:ln>
        </p:spPr>
        <p:txBody>
          <a:bodyPr/>
          <a:lstStyle/>
          <a:p>
            <a:endParaRPr lang="en-US"/>
          </a:p>
        </p:txBody>
      </p:sp>
      <p:sp>
        <p:nvSpPr>
          <p:cNvPr id="15411" name="Line 31"/>
          <p:cNvSpPr>
            <a:spLocks noChangeShapeType="1"/>
          </p:cNvSpPr>
          <p:nvPr/>
        </p:nvSpPr>
        <p:spPr bwMode="auto">
          <a:xfrm flipV="1">
            <a:off x="6081713" y="5249333"/>
            <a:ext cx="0" cy="59267"/>
          </a:xfrm>
          <a:prstGeom prst="line">
            <a:avLst/>
          </a:prstGeom>
          <a:noFill/>
          <a:ln w="0">
            <a:solidFill>
              <a:srgbClr val="000000"/>
            </a:solidFill>
            <a:round/>
            <a:headEnd/>
            <a:tailEnd/>
          </a:ln>
        </p:spPr>
        <p:txBody>
          <a:bodyPr/>
          <a:lstStyle/>
          <a:p>
            <a:endParaRPr lang="en-US"/>
          </a:p>
        </p:txBody>
      </p:sp>
      <p:sp>
        <p:nvSpPr>
          <p:cNvPr id="15412" name="Line 32"/>
          <p:cNvSpPr>
            <a:spLocks noChangeShapeType="1"/>
          </p:cNvSpPr>
          <p:nvPr/>
        </p:nvSpPr>
        <p:spPr bwMode="auto">
          <a:xfrm flipV="1">
            <a:off x="7207250" y="5249333"/>
            <a:ext cx="1588" cy="59267"/>
          </a:xfrm>
          <a:prstGeom prst="line">
            <a:avLst/>
          </a:prstGeom>
          <a:noFill/>
          <a:ln w="0">
            <a:solidFill>
              <a:srgbClr val="000000"/>
            </a:solidFill>
            <a:round/>
            <a:headEnd/>
            <a:tailEnd/>
          </a:ln>
        </p:spPr>
        <p:txBody>
          <a:bodyPr/>
          <a:lstStyle/>
          <a:p>
            <a:endParaRPr lang="en-US"/>
          </a:p>
        </p:txBody>
      </p:sp>
      <p:sp>
        <p:nvSpPr>
          <p:cNvPr id="15413" name="Rectangle 33"/>
          <p:cNvSpPr>
            <a:spLocks noChangeArrowheads="1"/>
          </p:cNvSpPr>
          <p:nvPr/>
        </p:nvSpPr>
        <p:spPr bwMode="auto">
          <a:xfrm>
            <a:off x="1328739" y="5141384"/>
            <a:ext cx="129844" cy="246221"/>
          </a:xfrm>
          <a:prstGeom prst="rect">
            <a:avLst/>
          </a:prstGeom>
          <a:noFill/>
          <a:ln w="9525">
            <a:noFill/>
            <a:miter lim="800000"/>
            <a:headEnd/>
            <a:tailEnd/>
          </a:ln>
        </p:spPr>
        <p:txBody>
          <a:bodyPr wrap="none" lIns="0" tIns="0" rIns="0" bIns="0">
            <a:spAutoFit/>
          </a:bodyPr>
          <a:lstStyle/>
          <a:p>
            <a:r>
              <a:rPr lang="en-US" altLang="en-US" sz="1600">
                <a:solidFill>
                  <a:srgbClr val="002060"/>
                </a:solidFill>
                <a:latin typeface="Verdana" pitchFamily="34" charset="0"/>
              </a:rPr>
              <a:t>0</a:t>
            </a:r>
          </a:p>
        </p:txBody>
      </p:sp>
      <p:sp>
        <p:nvSpPr>
          <p:cNvPr id="15414" name="Rectangle 34"/>
          <p:cNvSpPr>
            <a:spLocks noChangeArrowheads="1"/>
          </p:cNvSpPr>
          <p:nvPr/>
        </p:nvSpPr>
        <p:spPr bwMode="auto">
          <a:xfrm>
            <a:off x="1230313" y="4811184"/>
            <a:ext cx="259686" cy="246221"/>
          </a:xfrm>
          <a:prstGeom prst="rect">
            <a:avLst/>
          </a:prstGeom>
          <a:noFill/>
          <a:ln w="9525">
            <a:noFill/>
            <a:miter lim="800000"/>
            <a:headEnd/>
            <a:tailEnd/>
          </a:ln>
        </p:spPr>
        <p:txBody>
          <a:bodyPr wrap="none" lIns="0" tIns="0" rIns="0" bIns="0">
            <a:spAutoFit/>
          </a:bodyPr>
          <a:lstStyle/>
          <a:p>
            <a:r>
              <a:rPr lang="en-US" altLang="en-US" sz="1600">
                <a:solidFill>
                  <a:srgbClr val="002060"/>
                </a:solidFill>
                <a:latin typeface="Verdana" pitchFamily="34" charset="0"/>
              </a:rPr>
              <a:t>10</a:t>
            </a:r>
          </a:p>
        </p:txBody>
      </p:sp>
      <p:sp>
        <p:nvSpPr>
          <p:cNvPr id="15415" name="Rectangle 35"/>
          <p:cNvSpPr>
            <a:spLocks noChangeArrowheads="1"/>
          </p:cNvSpPr>
          <p:nvPr/>
        </p:nvSpPr>
        <p:spPr bwMode="auto">
          <a:xfrm>
            <a:off x="1230313" y="4483101"/>
            <a:ext cx="259686" cy="246221"/>
          </a:xfrm>
          <a:prstGeom prst="rect">
            <a:avLst/>
          </a:prstGeom>
          <a:noFill/>
          <a:ln w="9525">
            <a:noFill/>
            <a:miter lim="800000"/>
            <a:headEnd/>
            <a:tailEnd/>
          </a:ln>
        </p:spPr>
        <p:txBody>
          <a:bodyPr wrap="none" lIns="0" tIns="0" rIns="0" bIns="0">
            <a:spAutoFit/>
          </a:bodyPr>
          <a:lstStyle/>
          <a:p>
            <a:r>
              <a:rPr lang="en-US" altLang="en-US" sz="1600">
                <a:solidFill>
                  <a:srgbClr val="002060"/>
                </a:solidFill>
                <a:latin typeface="Verdana" pitchFamily="34" charset="0"/>
              </a:rPr>
              <a:t>20</a:t>
            </a:r>
          </a:p>
        </p:txBody>
      </p:sp>
      <p:sp>
        <p:nvSpPr>
          <p:cNvPr id="15416" name="Rectangle 36"/>
          <p:cNvSpPr>
            <a:spLocks noChangeArrowheads="1"/>
          </p:cNvSpPr>
          <p:nvPr/>
        </p:nvSpPr>
        <p:spPr bwMode="auto">
          <a:xfrm>
            <a:off x="1230313" y="4155017"/>
            <a:ext cx="259686" cy="246221"/>
          </a:xfrm>
          <a:prstGeom prst="rect">
            <a:avLst/>
          </a:prstGeom>
          <a:noFill/>
          <a:ln w="9525">
            <a:noFill/>
            <a:miter lim="800000"/>
            <a:headEnd/>
            <a:tailEnd/>
          </a:ln>
        </p:spPr>
        <p:txBody>
          <a:bodyPr wrap="none" lIns="0" tIns="0" rIns="0" bIns="0">
            <a:spAutoFit/>
          </a:bodyPr>
          <a:lstStyle/>
          <a:p>
            <a:r>
              <a:rPr lang="en-US" altLang="en-US" sz="1600">
                <a:solidFill>
                  <a:srgbClr val="002060"/>
                </a:solidFill>
                <a:latin typeface="Verdana" pitchFamily="34" charset="0"/>
              </a:rPr>
              <a:t>30</a:t>
            </a:r>
          </a:p>
        </p:txBody>
      </p:sp>
      <p:sp>
        <p:nvSpPr>
          <p:cNvPr id="15417" name="Rectangle 37"/>
          <p:cNvSpPr>
            <a:spLocks noChangeArrowheads="1"/>
          </p:cNvSpPr>
          <p:nvPr/>
        </p:nvSpPr>
        <p:spPr bwMode="auto">
          <a:xfrm>
            <a:off x="1230313" y="3826934"/>
            <a:ext cx="259686" cy="246221"/>
          </a:xfrm>
          <a:prstGeom prst="rect">
            <a:avLst/>
          </a:prstGeom>
          <a:noFill/>
          <a:ln w="9525">
            <a:noFill/>
            <a:miter lim="800000"/>
            <a:headEnd/>
            <a:tailEnd/>
          </a:ln>
        </p:spPr>
        <p:txBody>
          <a:bodyPr wrap="none" lIns="0" tIns="0" rIns="0" bIns="0">
            <a:spAutoFit/>
          </a:bodyPr>
          <a:lstStyle/>
          <a:p>
            <a:r>
              <a:rPr lang="en-US" altLang="en-US" sz="1600">
                <a:solidFill>
                  <a:srgbClr val="002060"/>
                </a:solidFill>
                <a:latin typeface="Verdana" pitchFamily="34" charset="0"/>
              </a:rPr>
              <a:t>40</a:t>
            </a:r>
          </a:p>
        </p:txBody>
      </p:sp>
      <p:sp>
        <p:nvSpPr>
          <p:cNvPr id="15418" name="Rectangle 38"/>
          <p:cNvSpPr>
            <a:spLocks noChangeArrowheads="1"/>
          </p:cNvSpPr>
          <p:nvPr/>
        </p:nvSpPr>
        <p:spPr bwMode="auto">
          <a:xfrm>
            <a:off x="1230313" y="3496734"/>
            <a:ext cx="259686" cy="246221"/>
          </a:xfrm>
          <a:prstGeom prst="rect">
            <a:avLst/>
          </a:prstGeom>
          <a:noFill/>
          <a:ln w="9525">
            <a:noFill/>
            <a:miter lim="800000"/>
            <a:headEnd/>
            <a:tailEnd/>
          </a:ln>
        </p:spPr>
        <p:txBody>
          <a:bodyPr wrap="none" lIns="0" tIns="0" rIns="0" bIns="0">
            <a:spAutoFit/>
          </a:bodyPr>
          <a:lstStyle/>
          <a:p>
            <a:r>
              <a:rPr lang="en-US" altLang="en-US" sz="1600">
                <a:solidFill>
                  <a:srgbClr val="002060"/>
                </a:solidFill>
                <a:latin typeface="Verdana" pitchFamily="34" charset="0"/>
              </a:rPr>
              <a:t>50</a:t>
            </a:r>
          </a:p>
        </p:txBody>
      </p:sp>
      <p:sp>
        <p:nvSpPr>
          <p:cNvPr id="15419" name="Rectangle 39"/>
          <p:cNvSpPr>
            <a:spLocks noChangeArrowheads="1"/>
          </p:cNvSpPr>
          <p:nvPr/>
        </p:nvSpPr>
        <p:spPr bwMode="auto">
          <a:xfrm>
            <a:off x="1230313" y="3170767"/>
            <a:ext cx="259686" cy="246221"/>
          </a:xfrm>
          <a:prstGeom prst="rect">
            <a:avLst/>
          </a:prstGeom>
          <a:noFill/>
          <a:ln w="9525">
            <a:noFill/>
            <a:miter lim="800000"/>
            <a:headEnd/>
            <a:tailEnd/>
          </a:ln>
        </p:spPr>
        <p:txBody>
          <a:bodyPr wrap="none" lIns="0" tIns="0" rIns="0" bIns="0">
            <a:spAutoFit/>
          </a:bodyPr>
          <a:lstStyle/>
          <a:p>
            <a:r>
              <a:rPr lang="en-US" altLang="en-US" sz="1600">
                <a:solidFill>
                  <a:srgbClr val="002060"/>
                </a:solidFill>
                <a:latin typeface="Verdana" pitchFamily="34" charset="0"/>
              </a:rPr>
              <a:t>60</a:t>
            </a:r>
          </a:p>
        </p:txBody>
      </p:sp>
      <p:sp>
        <p:nvSpPr>
          <p:cNvPr id="15420" name="Rectangle 40"/>
          <p:cNvSpPr>
            <a:spLocks noChangeArrowheads="1"/>
          </p:cNvSpPr>
          <p:nvPr/>
        </p:nvSpPr>
        <p:spPr bwMode="auto">
          <a:xfrm>
            <a:off x="1230313" y="2842684"/>
            <a:ext cx="259686" cy="246221"/>
          </a:xfrm>
          <a:prstGeom prst="rect">
            <a:avLst/>
          </a:prstGeom>
          <a:noFill/>
          <a:ln w="9525">
            <a:noFill/>
            <a:miter lim="800000"/>
            <a:headEnd/>
            <a:tailEnd/>
          </a:ln>
        </p:spPr>
        <p:txBody>
          <a:bodyPr wrap="none" lIns="0" tIns="0" rIns="0" bIns="0">
            <a:spAutoFit/>
          </a:bodyPr>
          <a:lstStyle/>
          <a:p>
            <a:r>
              <a:rPr lang="en-US" altLang="en-US" sz="1600">
                <a:solidFill>
                  <a:srgbClr val="002060"/>
                </a:solidFill>
                <a:latin typeface="Verdana" pitchFamily="34" charset="0"/>
              </a:rPr>
              <a:t>70</a:t>
            </a:r>
          </a:p>
        </p:txBody>
      </p:sp>
      <p:sp>
        <p:nvSpPr>
          <p:cNvPr id="15421" name="Rectangle 41"/>
          <p:cNvSpPr>
            <a:spLocks noChangeArrowheads="1"/>
          </p:cNvSpPr>
          <p:nvPr/>
        </p:nvSpPr>
        <p:spPr bwMode="auto">
          <a:xfrm>
            <a:off x="1230313" y="2512484"/>
            <a:ext cx="259686" cy="246221"/>
          </a:xfrm>
          <a:prstGeom prst="rect">
            <a:avLst/>
          </a:prstGeom>
          <a:noFill/>
          <a:ln w="9525">
            <a:noFill/>
            <a:miter lim="800000"/>
            <a:headEnd/>
            <a:tailEnd/>
          </a:ln>
        </p:spPr>
        <p:txBody>
          <a:bodyPr wrap="none" lIns="0" tIns="0" rIns="0" bIns="0">
            <a:spAutoFit/>
          </a:bodyPr>
          <a:lstStyle/>
          <a:p>
            <a:r>
              <a:rPr lang="en-US" altLang="en-US" sz="1600">
                <a:solidFill>
                  <a:srgbClr val="002060"/>
                </a:solidFill>
                <a:latin typeface="Verdana" pitchFamily="34" charset="0"/>
              </a:rPr>
              <a:t>80</a:t>
            </a:r>
          </a:p>
        </p:txBody>
      </p:sp>
      <p:sp>
        <p:nvSpPr>
          <p:cNvPr id="15422" name="Rectangle 42"/>
          <p:cNvSpPr>
            <a:spLocks noChangeArrowheads="1"/>
          </p:cNvSpPr>
          <p:nvPr/>
        </p:nvSpPr>
        <p:spPr bwMode="auto">
          <a:xfrm>
            <a:off x="1230313" y="2184401"/>
            <a:ext cx="259686" cy="246221"/>
          </a:xfrm>
          <a:prstGeom prst="rect">
            <a:avLst/>
          </a:prstGeom>
          <a:noFill/>
          <a:ln w="9525">
            <a:noFill/>
            <a:miter lim="800000"/>
            <a:headEnd/>
            <a:tailEnd/>
          </a:ln>
        </p:spPr>
        <p:txBody>
          <a:bodyPr wrap="none" lIns="0" tIns="0" rIns="0" bIns="0">
            <a:spAutoFit/>
          </a:bodyPr>
          <a:lstStyle/>
          <a:p>
            <a:r>
              <a:rPr lang="en-US" altLang="en-US" sz="1600">
                <a:solidFill>
                  <a:srgbClr val="002060"/>
                </a:solidFill>
                <a:latin typeface="Verdana" pitchFamily="34" charset="0"/>
              </a:rPr>
              <a:t>90</a:t>
            </a:r>
          </a:p>
        </p:txBody>
      </p:sp>
      <p:sp>
        <p:nvSpPr>
          <p:cNvPr id="15423" name="Rectangle 43"/>
          <p:cNvSpPr>
            <a:spLocks noChangeArrowheads="1"/>
          </p:cNvSpPr>
          <p:nvPr/>
        </p:nvSpPr>
        <p:spPr bwMode="auto">
          <a:xfrm>
            <a:off x="1128714" y="1856317"/>
            <a:ext cx="389530" cy="246221"/>
          </a:xfrm>
          <a:prstGeom prst="rect">
            <a:avLst/>
          </a:prstGeom>
          <a:noFill/>
          <a:ln w="9525">
            <a:noFill/>
            <a:miter lim="800000"/>
            <a:headEnd/>
            <a:tailEnd/>
          </a:ln>
        </p:spPr>
        <p:txBody>
          <a:bodyPr wrap="none" lIns="0" tIns="0" rIns="0" bIns="0">
            <a:spAutoFit/>
          </a:bodyPr>
          <a:lstStyle/>
          <a:p>
            <a:r>
              <a:rPr lang="en-US" altLang="en-US" sz="1600">
                <a:solidFill>
                  <a:srgbClr val="002060"/>
                </a:solidFill>
                <a:latin typeface="Verdana" pitchFamily="34" charset="0"/>
              </a:rPr>
              <a:t>100</a:t>
            </a:r>
          </a:p>
        </p:txBody>
      </p:sp>
      <p:sp>
        <p:nvSpPr>
          <p:cNvPr id="15424" name="Rectangle 44"/>
          <p:cNvSpPr>
            <a:spLocks noChangeArrowheads="1"/>
          </p:cNvSpPr>
          <p:nvPr/>
        </p:nvSpPr>
        <p:spPr bwMode="auto">
          <a:xfrm>
            <a:off x="1884364" y="5391151"/>
            <a:ext cx="503343" cy="246221"/>
          </a:xfrm>
          <a:prstGeom prst="rect">
            <a:avLst/>
          </a:prstGeom>
          <a:noFill/>
          <a:ln w="9525">
            <a:noFill/>
            <a:miter lim="800000"/>
            <a:headEnd/>
            <a:tailEnd/>
          </a:ln>
        </p:spPr>
        <p:txBody>
          <a:bodyPr wrap="none" lIns="0" tIns="0" rIns="0" bIns="0">
            <a:spAutoFit/>
          </a:bodyPr>
          <a:lstStyle/>
          <a:p>
            <a:r>
              <a:rPr lang="en-US" altLang="en-US" sz="1600">
                <a:solidFill>
                  <a:srgbClr val="002060"/>
                </a:solidFill>
                <a:latin typeface="Verdana" pitchFamily="34" charset="0"/>
              </a:rPr>
              <a:t>&lt;7.3</a:t>
            </a:r>
          </a:p>
        </p:txBody>
      </p:sp>
      <p:sp>
        <p:nvSpPr>
          <p:cNvPr id="15425" name="Rectangle 45"/>
          <p:cNvSpPr>
            <a:spLocks noChangeArrowheads="1"/>
          </p:cNvSpPr>
          <p:nvPr/>
        </p:nvSpPr>
        <p:spPr bwMode="auto">
          <a:xfrm>
            <a:off x="2876550" y="5384801"/>
            <a:ext cx="799899" cy="246221"/>
          </a:xfrm>
          <a:prstGeom prst="rect">
            <a:avLst/>
          </a:prstGeom>
          <a:noFill/>
          <a:ln w="9525">
            <a:noFill/>
            <a:miter lim="800000"/>
            <a:headEnd/>
            <a:tailEnd/>
          </a:ln>
        </p:spPr>
        <p:txBody>
          <a:bodyPr wrap="none" lIns="0" tIns="0" rIns="0" bIns="0">
            <a:spAutoFit/>
          </a:bodyPr>
          <a:lstStyle/>
          <a:p>
            <a:r>
              <a:rPr lang="en-US" altLang="en-US" sz="1600">
                <a:solidFill>
                  <a:srgbClr val="002060"/>
                </a:solidFill>
                <a:latin typeface="Verdana" pitchFamily="34" charset="0"/>
              </a:rPr>
              <a:t>7.3–8.4</a:t>
            </a:r>
          </a:p>
        </p:txBody>
      </p:sp>
      <p:sp>
        <p:nvSpPr>
          <p:cNvPr id="15426" name="Rectangle 46"/>
          <p:cNvSpPr>
            <a:spLocks noChangeArrowheads="1"/>
          </p:cNvSpPr>
          <p:nvPr/>
        </p:nvSpPr>
        <p:spPr bwMode="auto">
          <a:xfrm>
            <a:off x="3998913" y="5395384"/>
            <a:ext cx="799899" cy="246221"/>
          </a:xfrm>
          <a:prstGeom prst="rect">
            <a:avLst/>
          </a:prstGeom>
          <a:noFill/>
          <a:ln w="9525">
            <a:noFill/>
            <a:miter lim="800000"/>
            <a:headEnd/>
            <a:tailEnd/>
          </a:ln>
        </p:spPr>
        <p:txBody>
          <a:bodyPr wrap="none" lIns="0" tIns="0" rIns="0" bIns="0">
            <a:spAutoFit/>
          </a:bodyPr>
          <a:lstStyle/>
          <a:p>
            <a:r>
              <a:rPr lang="en-US" altLang="en-US" sz="1600">
                <a:solidFill>
                  <a:srgbClr val="002060"/>
                </a:solidFill>
                <a:latin typeface="Verdana" pitchFamily="34" charset="0"/>
              </a:rPr>
              <a:t>8.5–9.2</a:t>
            </a:r>
          </a:p>
        </p:txBody>
      </p:sp>
      <p:sp>
        <p:nvSpPr>
          <p:cNvPr id="15427" name="Rectangle 47"/>
          <p:cNvSpPr>
            <a:spLocks noChangeArrowheads="1"/>
          </p:cNvSpPr>
          <p:nvPr/>
        </p:nvSpPr>
        <p:spPr bwMode="auto">
          <a:xfrm>
            <a:off x="5097464" y="5395384"/>
            <a:ext cx="929742" cy="246221"/>
          </a:xfrm>
          <a:prstGeom prst="rect">
            <a:avLst/>
          </a:prstGeom>
          <a:noFill/>
          <a:ln w="9525">
            <a:noFill/>
            <a:miter lim="800000"/>
            <a:headEnd/>
            <a:tailEnd/>
          </a:ln>
        </p:spPr>
        <p:txBody>
          <a:bodyPr wrap="none" lIns="0" tIns="0" rIns="0" bIns="0">
            <a:spAutoFit/>
          </a:bodyPr>
          <a:lstStyle/>
          <a:p>
            <a:r>
              <a:rPr lang="en-US" altLang="en-US" sz="1600">
                <a:solidFill>
                  <a:srgbClr val="002060"/>
                </a:solidFill>
                <a:latin typeface="Verdana" pitchFamily="34" charset="0"/>
              </a:rPr>
              <a:t>9.3–10.2</a:t>
            </a:r>
          </a:p>
        </p:txBody>
      </p:sp>
      <p:sp>
        <p:nvSpPr>
          <p:cNvPr id="15428" name="Rectangle 48"/>
          <p:cNvSpPr>
            <a:spLocks noChangeArrowheads="1"/>
          </p:cNvSpPr>
          <p:nvPr/>
        </p:nvSpPr>
        <p:spPr bwMode="auto">
          <a:xfrm>
            <a:off x="6351588" y="5389034"/>
            <a:ext cx="633187" cy="246221"/>
          </a:xfrm>
          <a:prstGeom prst="rect">
            <a:avLst/>
          </a:prstGeom>
          <a:noFill/>
          <a:ln w="9525">
            <a:noFill/>
            <a:miter lim="800000"/>
            <a:headEnd/>
            <a:tailEnd/>
          </a:ln>
        </p:spPr>
        <p:txBody>
          <a:bodyPr wrap="none" lIns="0" tIns="0" rIns="0" bIns="0">
            <a:spAutoFit/>
          </a:bodyPr>
          <a:lstStyle/>
          <a:p>
            <a:r>
              <a:rPr lang="en-US" altLang="en-US" sz="1600">
                <a:solidFill>
                  <a:srgbClr val="002060"/>
                </a:solidFill>
                <a:latin typeface="Verdana" pitchFamily="34" charset="0"/>
              </a:rPr>
              <a:t>&gt;10.2</a:t>
            </a:r>
          </a:p>
        </p:txBody>
      </p:sp>
      <p:sp>
        <p:nvSpPr>
          <p:cNvPr id="15429" name="Rectangle 49"/>
          <p:cNvSpPr>
            <a:spLocks noChangeArrowheads="1"/>
          </p:cNvSpPr>
          <p:nvPr/>
        </p:nvSpPr>
        <p:spPr bwMode="auto">
          <a:xfrm>
            <a:off x="3198814" y="5795434"/>
            <a:ext cx="2352675" cy="246221"/>
          </a:xfrm>
          <a:prstGeom prst="rect">
            <a:avLst/>
          </a:prstGeom>
          <a:noFill/>
          <a:ln w="9525">
            <a:noFill/>
            <a:miter lim="800000"/>
            <a:headEnd/>
            <a:tailEnd/>
          </a:ln>
        </p:spPr>
        <p:txBody>
          <a:bodyPr lIns="0" tIns="0" rIns="0" bIns="0">
            <a:spAutoFit/>
          </a:bodyPr>
          <a:lstStyle/>
          <a:p>
            <a:pPr algn="ctr"/>
            <a:r>
              <a:rPr lang="en-US" altLang="en-US" sz="1600">
                <a:solidFill>
                  <a:srgbClr val="002060"/>
                </a:solidFill>
                <a:latin typeface="Verdana" pitchFamily="34" charset="0"/>
              </a:rPr>
              <a:t>HbA</a:t>
            </a:r>
            <a:r>
              <a:rPr lang="en-US" altLang="en-US" sz="1600" baseline="-25000">
                <a:solidFill>
                  <a:srgbClr val="002060"/>
                </a:solidFill>
                <a:latin typeface="Verdana" pitchFamily="34" charset="0"/>
              </a:rPr>
              <a:t>1c</a:t>
            </a:r>
            <a:r>
              <a:rPr lang="en-US" altLang="en-US" sz="1600">
                <a:solidFill>
                  <a:srgbClr val="002060"/>
                </a:solidFill>
                <a:latin typeface="Verdana" pitchFamily="34" charset="0"/>
              </a:rPr>
              <a:t> quintiles</a:t>
            </a:r>
            <a:r>
              <a:rPr lang="en-US" altLang="en-US" sz="1500">
                <a:solidFill>
                  <a:srgbClr val="002060"/>
                </a:solidFill>
                <a:latin typeface="Verdana" pitchFamily="34" charset="0"/>
              </a:rPr>
              <a:t> </a:t>
            </a:r>
            <a:endParaRPr lang="en-US" altLang="en-US">
              <a:solidFill>
                <a:srgbClr val="002060"/>
              </a:solidFill>
              <a:latin typeface="Verdana" pitchFamily="34" charset="0"/>
            </a:endParaRPr>
          </a:p>
        </p:txBody>
      </p:sp>
      <p:sp>
        <p:nvSpPr>
          <p:cNvPr id="15430" name="Rectangle 50"/>
          <p:cNvSpPr>
            <a:spLocks noChangeArrowheads="1"/>
          </p:cNvSpPr>
          <p:nvPr/>
        </p:nvSpPr>
        <p:spPr bwMode="auto">
          <a:xfrm rot="-5400000">
            <a:off x="-979487" y="3175027"/>
            <a:ext cx="3841749" cy="738664"/>
          </a:xfrm>
          <a:prstGeom prst="rect">
            <a:avLst/>
          </a:prstGeom>
          <a:noFill/>
          <a:ln w="9525">
            <a:noFill/>
            <a:miter lim="800000"/>
            <a:headEnd/>
            <a:tailEnd/>
          </a:ln>
        </p:spPr>
        <p:txBody>
          <a:bodyPr lIns="0" tIns="0" rIns="0" bIns="0">
            <a:spAutoFit/>
          </a:bodyPr>
          <a:lstStyle/>
          <a:p>
            <a:pPr algn="ctr"/>
            <a:r>
              <a:rPr lang="en-US" altLang="en-US" sz="1600">
                <a:solidFill>
                  <a:srgbClr val="002060"/>
                </a:solidFill>
                <a:latin typeface="Verdana" pitchFamily="34" charset="0"/>
              </a:rPr>
              <a:t>Relative contribution of PPG and FPG</a:t>
            </a:r>
          </a:p>
          <a:p>
            <a:pPr algn="ctr"/>
            <a:r>
              <a:rPr lang="en-US" altLang="en-US" sz="1600">
                <a:solidFill>
                  <a:srgbClr val="002060"/>
                </a:solidFill>
                <a:latin typeface="Verdana" pitchFamily="34" charset="0"/>
              </a:rPr>
              <a:t>to diurnal hyperglycaemia (%)</a:t>
            </a:r>
          </a:p>
          <a:p>
            <a:pPr algn="ctr"/>
            <a:endParaRPr lang="en-US" altLang="en-US" sz="1600">
              <a:solidFill>
                <a:srgbClr val="002060"/>
              </a:solidFill>
              <a:latin typeface="Verdana" pitchFamily="34" charset="0"/>
            </a:endParaRPr>
          </a:p>
        </p:txBody>
      </p:sp>
      <p:grpSp>
        <p:nvGrpSpPr>
          <p:cNvPr id="2" name="Group 51"/>
          <p:cNvGrpSpPr>
            <a:grpSpLocks/>
          </p:cNvGrpSpPr>
          <p:nvPr/>
        </p:nvGrpSpPr>
        <p:grpSpPr bwMode="auto">
          <a:xfrm>
            <a:off x="7100889" y="1949450"/>
            <a:ext cx="1654175" cy="831055"/>
            <a:chOff x="4605" y="1228"/>
            <a:chExt cx="1042" cy="523"/>
          </a:xfrm>
        </p:grpSpPr>
        <p:sp>
          <p:nvSpPr>
            <p:cNvPr id="455732" name="Rectangle 52"/>
            <p:cNvSpPr>
              <a:spLocks noChangeArrowheads="1"/>
            </p:cNvSpPr>
            <p:nvPr/>
          </p:nvSpPr>
          <p:spPr bwMode="auto">
            <a:xfrm>
              <a:off x="4605" y="1257"/>
              <a:ext cx="96" cy="123"/>
            </a:xfrm>
            <a:prstGeom prst="rect">
              <a:avLst/>
            </a:prstGeom>
            <a:solidFill>
              <a:srgbClr val="003366"/>
            </a:solidFill>
            <a:ln>
              <a:noFill/>
            </a:ln>
            <a:scene3d>
              <a:camera prst="orthographicFront"/>
              <a:lightRig rig="threePt" dir="t"/>
            </a:scene3d>
            <a:sp3d>
              <a:bevelT prst="angle"/>
            </a:sp3d>
            <a:extLst/>
          </p:spPr>
          <p:txBody>
            <a:bodyPr/>
            <a:lstStyle/>
            <a:p>
              <a:pPr>
                <a:defRPr/>
              </a:pPr>
              <a:endParaRPr lang="en-AU">
                <a:solidFill>
                  <a:srgbClr val="002060"/>
                </a:solidFill>
                <a:latin typeface="Verdana" pitchFamily="34" charset="0"/>
                <a:ea typeface="Verdana" pitchFamily="34" charset="0"/>
                <a:cs typeface="Verdana" pitchFamily="34" charset="0"/>
              </a:endParaRPr>
            </a:p>
          </p:txBody>
        </p:sp>
        <p:sp>
          <p:nvSpPr>
            <p:cNvPr id="15440" name="Rectangle 53"/>
            <p:cNvSpPr>
              <a:spLocks noChangeArrowheads="1"/>
            </p:cNvSpPr>
            <p:nvPr/>
          </p:nvSpPr>
          <p:spPr bwMode="auto">
            <a:xfrm>
              <a:off x="4754" y="1228"/>
              <a:ext cx="893" cy="523"/>
            </a:xfrm>
            <a:prstGeom prst="rect">
              <a:avLst/>
            </a:prstGeom>
            <a:noFill/>
            <a:ln w="9525">
              <a:noFill/>
              <a:miter lim="800000"/>
              <a:headEnd/>
              <a:tailEnd/>
            </a:ln>
          </p:spPr>
          <p:txBody>
            <a:bodyPr wrap="none" lIns="0" tIns="0" rIns="0" bIns="0">
              <a:spAutoFit/>
            </a:bodyPr>
            <a:lstStyle/>
            <a:p>
              <a:r>
                <a:rPr lang="en-US" altLang="en-US" dirty="0">
                  <a:solidFill>
                    <a:srgbClr val="002060"/>
                  </a:solidFill>
                  <a:latin typeface="Verdana" pitchFamily="34" charset="0"/>
                </a:rPr>
                <a:t>Postprandial</a:t>
              </a:r>
            </a:p>
            <a:p>
              <a:r>
                <a:rPr lang="en-US" altLang="en-US" dirty="0">
                  <a:solidFill>
                    <a:srgbClr val="002060"/>
                  </a:solidFill>
                  <a:latin typeface="Verdana" pitchFamily="34" charset="0"/>
                </a:rPr>
                <a:t>glucose </a:t>
              </a:r>
            </a:p>
            <a:p>
              <a:r>
                <a:rPr lang="en-US" altLang="en-US" dirty="0" smtClean="0">
                  <a:solidFill>
                    <a:srgbClr val="002060"/>
                  </a:solidFill>
                  <a:latin typeface="Verdana" pitchFamily="34" charset="0"/>
                </a:rPr>
                <a:t> </a:t>
              </a:r>
              <a:endParaRPr lang="en-US" altLang="en-US" dirty="0">
                <a:solidFill>
                  <a:srgbClr val="002060"/>
                </a:solidFill>
                <a:latin typeface="Verdana" pitchFamily="34" charset="0"/>
              </a:endParaRPr>
            </a:p>
          </p:txBody>
        </p:sp>
      </p:grpSp>
      <p:grpSp>
        <p:nvGrpSpPr>
          <p:cNvPr id="3" name="Group 54"/>
          <p:cNvGrpSpPr>
            <a:grpSpLocks/>
          </p:cNvGrpSpPr>
          <p:nvPr/>
        </p:nvGrpSpPr>
        <p:grpSpPr bwMode="auto">
          <a:xfrm>
            <a:off x="7110413" y="3096685"/>
            <a:ext cx="1176337" cy="1107678"/>
            <a:chOff x="4614" y="1950"/>
            <a:chExt cx="740" cy="698"/>
          </a:xfrm>
        </p:grpSpPr>
        <p:sp>
          <p:nvSpPr>
            <p:cNvPr id="455735" name="Rectangle 55"/>
            <p:cNvSpPr>
              <a:spLocks noChangeArrowheads="1"/>
            </p:cNvSpPr>
            <p:nvPr/>
          </p:nvSpPr>
          <p:spPr bwMode="auto">
            <a:xfrm>
              <a:off x="4614" y="1981"/>
              <a:ext cx="97" cy="134"/>
            </a:xfrm>
            <a:prstGeom prst="rect">
              <a:avLst/>
            </a:prstGeom>
            <a:solidFill>
              <a:srgbClr val="FFC000"/>
            </a:solidFill>
            <a:ln>
              <a:noFill/>
            </a:ln>
            <a:scene3d>
              <a:camera prst="orthographicFront"/>
              <a:lightRig rig="threePt" dir="t"/>
            </a:scene3d>
            <a:sp3d>
              <a:bevelT prst="angle"/>
            </a:sp3d>
            <a:extLst/>
          </p:spPr>
          <p:txBody>
            <a:bodyPr/>
            <a:lstStyle/>
            <a:p>
              <a:pPr>
                <a:defRPr/>
              </a:pPr>
              <a:endParaRPr lang="en-AU">
                <a:solidFill>
                  <a:srgbClr val="002060"/>
                </a:solidFill>
                <a:latin typeface="Verdana" pitchFamily="34" charset="0"/>
                <a:ea typeface="Verdana" pitchFamily="34" charset="0"/>
                <a:cs typeface="Verdana" pitchFamily="34" charset="0"/>
              </a:endParaRPr>
            </a:p>
          </p:txBody>
        </p:sp>
        <p:sp>
          <p:nvSpPr>
            <p:cNvPr id="15436" name="Rectangle 56"/>
            <p:cNvSpPr>
              <a:spLocks noChangeArrowheads="1"/>
            </p:cNvSpPr>
            <p:nvPr/>
          </p:nvSpPr>
          <p:spPr bwMode="auto">
            <a:xfrm>
              <a:off x="4754" y="1950"/>
              <a:ext cx="600" cy="698"/>
            </a:xfrm>
            <a:prstGeom prst="rect">
              <a:avLst/>
            </a:prstGeom>
            <a:noFill/>
            <a:ln w="9525">
              <a:noFill/>
              <a:miter lim="800000"/>
              <a:headEnd/>
              <a:tailEnd/>
            </a:ln>
          </p:spPr>
          <p:txBody>
            <a:bodyPr wrap="none" lIns="0" tIns="0" rIns="0" bIns="0">
              <a:spAutoFit/>
            </a:bodyPr>
            <a:lstStyle/>
            <a:p>
              <a:r>
                <a:rPr lang="en-US" altLang="en-US" dirty="0">
                  <a:solidFill>
                    <a:srgbClr val="002060"/>
                  </a:solidFill>
                  <a:latin typeface="Verdana" pitchFamily="34" charset="0"/>
                </a:rPr>
                <a:t>Fasting </a:t>
              </a:r>
            </a:p>
            <a:p>
              <a:r>
                <a:rPr lang="en-US" altLang="en-US" dirty="0">
                  <a:solidFill>
                    <a:srgbClr val="002060"/>
                  </a:solidFill>
                  <a:latin typeface="Verdana" pitchFamily="34" charset="0"/>
                </a:rPr>
                <a:t>plasma </a:t>
              </a:r>
            </a:p>
            <a:p>
              <a:r>
                <a:rPr lang="en-US" altLang="en-US" dirty="0">
                  <a:solidFill>
                    <a:srgbClr val="002060"/>
                  </a:solidFill>
                  <a:latin typeface="Verdana" pitchFamily="34" charset="0"/>
                </a:rPr>
                <a:t>glucose </a:t>
              </a:r>
            </a:p>
            <a:p>
              <a:r>
                <a:rPr lang="en-US" altLang="en-US" dirty="0" smtClean="0">
                  <a:solidFill>
                    <a:srgbClr val="002060"/>
                  </a:solidFill>
                  <a:latin typeface="Verdana" pitchFamily="34" charset="0"/>
                </a:rPr>
                <a:t> </a:t>
              </a:r>
              <a:endParaRPr lang="en-US" altLang="en-US" dirty="0">
                <a:solidFill>
                  <a:srgbClr val="002060"/>
                </a:solidFill>
                <a:latin typeface="Verdana" pitchFamily="34" charset="0"/>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Treatment intensification routes as the diabetes progresses</a:t>
            </a:r>
            <a:endParaRPr lang="en-US" dirty="0"/>
          </a:p>
        </p:txBody>
      </p:sp>
      <p:cxnSp>
        <p:nvCxnSpPr>
          <p:cNvPr id="4" name="Straight Connector 3"/>
          <p:cNvCxnSpPr/>
          <p:nvPr/>
        </p:nvCxnSpPr>
        <p:spPr>
          <a:xfrm>
            <a:off x="1143000" y="6096000"/>
            <a:ext cx="7315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66800" y="5181600"/>
            <a:ext cx="15240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sz="2800" dirty="0" smtClean="0"/>
              <a:t>1</a:t>
            </a:r>
            <a:endParaRPr lang="en-US" sz="2800" dirty="0"/>
          </a:p>
        </p:txBody>
      </p:sp>
      <p:sp>
        <p:nvSpPr>
          <p:cNvPr id="7" name="Rectangle 6"/>
          <p:cNvSpPr/>
          <p:nvPr/>
        </p:nvSpPr>
        <p:spPr>
          <a:xfrm>
            <a:off x="2590800" y="4724400"/>
            <a:ext cx="1524000" cy="1371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sz="2800" dirty="0" smtClean="0"/>
              <a:t>2</a:t>
            </a:r>
            <a:endParaRPr lang="en-US" sz="2800" dirty="0"/>
          </a:p>
        </p:txBody>
      </p:sp>
      <p:sp>
        <p:nvSpPr>
          <p:cNvPr id="8" name="Rectangle 7"/>
          <p:cNvSpPr/>
          <p:nvPr/>
        </p:nvSpPr>
        <p:spPr>
          <a:xfrm>
            <a:off x="4114800" y="4114800"/>
            <a:ext cx="1524000" cy="1981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sz="2800" dirty="0" smtClean="0"/>
              <a:t>3</a:t>
            </a:r>
            <a:endParaRPr lang="en-US" sz="2800" dirty="0"/>
          </a:p>
        </p:txBody>
      </p:sp>
      <p:sp>
        <p:nvSpPr>
          <p:cNvPr id="9" name="Rectangle 8"/>
          <p:cNvSpPr/>
          <p:nvPr/>
        </p:nvSpPr>
        <p:spPr>
          <a:xfrm>
            <a:off x="5638800" y="3505200"/>
            <a:ext cx="1524000" cy="2590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t>4</a:t>
            </a:r>
            <a:endParaRPr lang="en-US" sz="4000" dirty="0"/>
          </a:p>
        </p:txBody>
      </p:sp>
      <p:sp>
        <p:nvSpPr>
          <p:cNvPr id="10" name="Rectangle 9"/>
          <p:cNvSpPr/>
          <p:nvPr/>
        </p:nvSpPr>
        <p:spPr>
          <a:xfrm>
            <a:off x="7162800" y="2819400"/>
            <a:ext cx="1524000" cy="3276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a-IR" sz="4000" dirty="0" smtClean="0"/>
              <a:t>5</a:t>
            </a:r>
            <a:endParaRPr lang="en-US" sz="4000" dirty="0"/>
          </a:p>
        </p:txBody>
      </p:sp>
      <p:sp>
        <p:nvSpPr>
          <p:cNvPr id="12" name="TextBox 11"/>
          <p:cNvSpPr txBox="1"/>
          <p:nvPr/>
        </p:nvSpPr>
        <p:spPr>
          <a:xfrm>
            <a:off x="1143000" y="4114800"/>
            <a:ext cx="1252587" cy="923330"/>
          </a:xfrm>
          <a:prstGeom prst="rect">
            <a:avLst/>
          </a:prstGeom>
          <a:noFill/>
        </p:spPr>
        <p:txBody>
          <a:bodyPr wrap="none" rtlCol="0">
            <a:spAutoFit/>
          </a:bodyPr>
          <a:lstStyle/>
          <a:p>
            <a:r>
              <a:rPr lang="en-US" dirty="0" smtClean="0"/>
              <a:t>Lifestyle</a:t>
            </a:r>
          </a:p>
          <a:p>
            <a:r>
              <a:rPr lang="en-US" dirty="0" smtClean="0"/>
              <a:t>        +</a:t>
            </a:r>
          </a:p>
          <a:p>
            <a:r>
              <a:rPr lang="en-US" dirty="0" err="1" smtClean="0"/>
              <a:t>Metformin</a:t>
            </a:r>
            <a:r>
              <a:rPr lang="en-US" dirty="0" smtClean="0"/>
              <a:t> </a:t>
            </a:r>
            <a:endParaRPr lang="en-US" dirty="0"/>
          </a:p>
        </p:txBody>
      </p:sp>
      <p:sp>
        <p:nvSpPr>
          <p:cNvPr id="13" name="TextBox 12"/>
          <p:cNvSpPr txBox="1"/>
          <p:nvPr/>
        </p:nvSpPr>
        <p:spPr>
          <a:xfrm>
            <a:off x="2667000" y="3925669"/>
            <a:ext cx="1204176" cy="646331"/>
          </a:xfrm>
          <a:prstGeom prst="rect">
            <a:avLst/>
          </a:prstGeom>
          <a:noFill/>
        </p:spPr>
        <p:txBody>
          <a:bodyPr wrap="none" rtlCol="0">
            <a:spAutoFit/>
          </a:bodyPr>
          <a:lstStyle/>
          <a:p>
            <a:pPr algn="ctr"/>
            <a:r>
              <a:rPr lang="en-US" dirty="0" smtClean="0"/>
              <a:t>Additional </a:t>
            </a:r>
          </a:p>
          <a:p>
            <a:pPr algn="ctr"/>
            <a:r>
              <a:rPr lang="en-US" dirty="0" smtClean="0"/>
              <a:t>  OADs</a:t>
            </a:r>
            <a:endParaRPr lang="en-US" dirty="0"/>
          </a:p>
        </p:txBody>
      </p:sp>
      <p:sp>
        <p:nvSpPr>
          <p:cNvPr id="14" name="TextBox 13"/>
          <p:cNvSpPr txBox="1"/>
          <p:nvPr/>
        </p:nvSpPr>
        <p:spPr>
          <a:xfrm>
            <a:off x="3962400" y="3163669"/>
            <a:ext cx="1590692" cy="646331"/>
          </a:xfrm>
          <a:prstGeom prst="rect">
            <a:avLst/>
          </a:prstGeom>
          <a:noFill/>
        </p:spPr>
        <p:txBody>
          <a:bodyPr wrap="none" rtlCol="0">
            <a:spAutoFit/>
          </a:bodyPr>
          <a:lstStyle/>
          <a:p>
            <a:pPr algn="ctr"/>
            <a:r>
              <a:rPr lang="en-US" dirty="0" smtClean="0"/>
              <a:t>Basal Insulin</a:t>
            </a:r>
          </a:p>
          <a:p>
            <a:pPr algn="ctr"/>
            <a:r>
              <a:rPr lang="en-US" dirty="0" smtClean="0"/>
              <a:t>BID Premix Ins.</a:t>
            </a:r>
            <a:endParaRPr lang="en-US" dirty="0"/>
          </a:p>
        </p:txBody>
      </p:sp>
      <p:sp>
        <p:nvSpPr>
          <p:cNvPr id="15" name="TextBox 14"/>
          <p:cNvSpPr txBox="1"/>
          <p:nvPr/>
        </p:nvSpPr>
        <p:spPr>
          <a:xfrm>
            <a:off x="5764353" y="2554069"/>
            <a:ext cx="1246047" cy="646331"/>
          </a:xfrm>
          <a:prstGeom prst="rect">
            <a:avLst/>
          </a:prstGeom>
          <a:noFill/>
        </p:spPr>
        <p:txBody>
          <a:bodyPr wrap="none" rtlCol="0">
            <a:spAutoFit/>
          </a:bodyPr>
          <a:lstStyle/>
          <a:p>
            <a:r>
              <a:rPr lang="en-US" dirty="0" smtClean="0"/>
              <a:t>Basal-plus</a:t>
            </a:r>
          </a:p>
          <a:p>
            <a:r>
              <a:rPr lang="en-US" dirty="0" smtClean="0"/>
              <a:t>TDS Premix</a:t>
            </a:r>
            <a:endParaRPr lang="en-US" dirty="0"/>
          </a:p>
        </p:txBody>
      </p:sp>
      <p:sp>
        <p:nvSpPr>
          <p:cNvPr id="16" name="TextBox 15"/>
          <p:cNvSpPr txBox="1"/>
          <p:nvPr/>
        </p:nvSpPr>
        <p:spPr>
          <a:xfrm>
            <a:off x="7239000" y="1905000"/>
            <a:ext cx="1252266" cy="646331"/>
          </a:xfrm>
          <a:prstGeom prst="rect">
            <a:avLst/>
          </a:prstGeom>
          <a:noFill/>
        </p:spPr>
        <p:txBody>
          <a:bodyPr wrap="none" rtlCol="0">
            <a:spAutoFit/>
          </a:bodyPr>
          <a:lstStyle/>
          <a:p>
            <a:pPr algn="ctr"/>
            <a:r>
              <a:rPr lang="en-US" dirty="0" smtClean="0"/>
              <a:t>Full </a:t>
            </a:r>
          </a:p>
          <a:p>
            <a:pPr algn="ctr"/>
            <a:r>
              <a:rPr lang="en-US" dirty="0" smtClean="0"/>
              <a:t>Basal-bolus</a:t>
            </a:r>
            <a:endParaRPr lang="en-US" dirty="0"/>
          </a:p>
        </p:txBody>
      </p:sp>
      <p:cxnSp>
        <p:nvCxnSpPr>
          <p:cNvPr id="18" name="Straight Connector 17"/>
          <p:cNvCxnSpPr/>
          <p:nvPr/>
        </p:nvCxnSpPr>
        <p:spPr>
          <a:xfrm>
            <a:off x="762000" y="1752600"/>
            <a:ext cx="8077200" cy="1588"/>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381001"/>
            <a:ext cx="8229600" cy="615951"/>
          </a:xfrm>
        </p:spPr>
        <p:txBody>
          <a:bodyPr>
            <a:noAutofit/>
          </a:bodyPr>
          <a:lstStyle/>
          <a:p>
            <a:pPr algn="ctr"/>
            <a:r>
              <a:rPr lang="en-US" b="1" dirty="0" smtClean="0">
                <a:solidFill>
                  <a:srgbClr val="0070C0"/>
                </a:solidFill>
              </a:rPr>
              <a:t>Basal Insulin</a:t>
            </a:r>
            <a:br>
              <a:rPr lang="en-US" b="1" dirty="0" smtClean="0">
                <a:solidFill>
                  <a:srgbClr val="0070C0"/>
                </a:solidFill>
              </a:rPr>
            </a:br>
            <a:r>
              <a:rPr lang="en-US" b="1" dirty="0" smtClean="0">
                <a:solidFill>
                  <a:srgbClr val="0070C0"/>
                </a:solidFill>
              </a:rPr>
              <a:t>Long acting analogous </a:t>
            </a:r>
          </a:p>
        </p:txBody>
      </p:sp>
      <p:sp>
        <p:nvSpPr>
          <p:cNvPr id="3" name="Rectangle 2"/>
          <p:cNvSpPr/>
          <p:nvPr/>
        </p:nvSpPr>
        <p:spPr>
          <a:xfrm>
            <a:off x="381000" y="2286000"/>
            <a:ext cx="8458200" cy="3693319"/>
          </a:xfrm>
          <a:prstGeom prst="rect">
            <a:avLst/>
          </a:prstGeom>
          <a:ln>
            <a:solidFill>
              <a:srgbClr val="FF0000"/>
            </a:solidFill>
          </a:ln>
        </p:spPr>
        <p:txBody>
          <a:bodyPr wrap="square">
            <a:spAutoFit/>
          </a:bodyPr>
          <a:lstStyle/>
          <a:p>
            <a:pPr>
              <a:lnSpc>
                <a:spcPct val="90000"/>
              </a:lnSpc>
              <a:defRPr/>
            </a:pPr>
            <a:r>
              <a:rPr lang="en-GB" sz="4400" b="1" dirty="0" smtClean="0">
                <a:solidFill>
                  <a:schemeClr val="tx2">
                    <a:lumMod val="75000"/>
                  </a:schemeClr>
                </a:solidFill>
                <a:ea typeface="MS PGothic" pitchFamily="34" charset="-128"/>
              </a:rPr>
              <a:t>    </a:t>
            </a:r>
            <a:r>
              <a:rPr lang="en-GB" sz="4400" b="1" dirty="0" err="1" smtClean="0">
                <a:solidFill>
                  <a:schemeClr val="tx2">
                    <a:lumMod val="75000"/>
                  </a:schemeClr>
                </a:solidFill>
                <a:ea typeface="MS PGothic" pitchFamily="34" charset="-128"/>
              </a:rPr>
              <a:t>Glargine</a:t>
            </a:r>
            <a:r>
              <a:rPr lang="en-GB" sz="4400" b="1" dirty="0" smtClean="0">
                <a:solidFill>
                  <a:schemeClr val="tx2">
                    <a:lumMod val="75000"/>
                  </a:schemeClr>
                </a:solidFill>
                <a:ea typeface="MS PGothic" pitchFamily="34" charset="-128"/>
              </a:rPr>
              <a:t> </a:t>
            </a:r>
            <a:r>
              <a:rPr lang="en-US" sz="4400" b="1" dirty="0" smtClean="0">
                <a:solidFill>
                  <a:schemeClr val="tx2">
                    <a:lumMod val="75000"/>
                  </a:schemeClr>
                </a:solidFill>
                <a:ea typeface="MS PGothic" pitchFamily="34" charset="-128"/>
              </a:rPr>
              <a:t>,</a:t>
            </a:r>
            <a:r>
              <a:rPr lang="en-GB" sz="4400" b="1" dirty="0" smtClean="0">
                <a:solidFill>
                  <a:schemeClr val="tx2">
                    <a:lumMod val="75000"/>
                  </a:schemeClr>
                </a:solidFill>
                <a:ea typeface="MS PGothic" pitchFamily="34" charset="-128"/>
              </a:rPr>
              <a:t> </a:t>
            </a:r>
            <a:r>
              <a:rPr lang="en-GB" sz="4400" b="1" dirty="0" err="1">
                <a:solidFill>
                  <a:schemeClr val="tx2">
                    <a:lumMod val="75000"/>
                  </a:schemeClr>
                </a:solidFill>
                <a:ea typeface="MS PGothic" pitchFamily="34" charset="-128"/>
              </a:rPr>
              <a:t>Detemir</a:t>
            </a:r>
            <a:r>
              <a:rPr lang="en-GB" sz="4400" b="1" dirty="0">
                <a:solidFill>
                  <a:schemeClr val="tx2">
                    <a:lumMod val="75000"/>
                  </a:schemeClr>
                </a:solidFill>
                <a:ea typeface="MS PGothic" pitchFamily="34" charset="-128"/>
              </a:rPr>
              <a:t> </a:t>
            </a:r>
            <a:r>
              <a:rPr lang="en-GB" sz="4400" b="1" dirty="0" smtClean="0">
                <a:solidFill>
                  <a:schemeClr val="tx2">
                    <a:lumMod val="75000"/>
                  </a:schemeClr>
                </a:solidFill>
                <a:ea typeface="MS PGothic" pitchFamily="34" charset="-128"/>
              </a:rPr>
              <a:t>,</a:t>
            </a:r>
            <a:r>
              <a:rPr lang="en-GB" sz="4400" b="1" dirty="0" err="1" smtClean="0">
                <a:solidFill>
                  <a:schemeClr val="tx2">
                    <a:lumMod val="75000"/>
                  </a:schemeClr>
                </a:solidFill>
                <a:ea typeface="MS PGothic" pitchFamily="34" charset="-128"/>
              </a:rPr>
              <a:t>Degludeg</a:t>
            </a:r>
            <a:endParaRPr lang="en-GB" sz="3600" dirty="0">
              <a:ea typeface="MS PGothic" pitchFamily="34" charset="-128"/>
            </a:endParaRPr>
          </a:p>
          <a:p>
            <a:pPr>
              <a:lnSpc>
                <a:spcPct val="90000"/>
              </a:lnSpc>
              <a:defRPr/>
            </a:pPr>
            <a:endParaRPr lang="en-GB" sz="3600" dirty="0">
              <a:ea typeface="MS PGothic" pitchFamily="34" charset="-128"/>
            </a:endParaRPr>
          </a:p>
          <a:p>
            <a:pPr>
              <a:lnSpc>
                <a:spcPct val="90000"/>
              </a:lnSpc>
              <a:buFont typeface="Arial" pitchFamily="34" charset="0"/>
              <a:buChar char="•"/>
              <a:defRPr/>
            </a:pPr>
            <a:r>
              <a:rPr lang="en-GB" sz="3600" dirty="0">
                <a:ea typeface="MS PGothic" pitchFamily="34" charset="-128"/>
              </a:rPr>
              <a:t> They are more predictable than </a:t>
            </a:r>
            <a:endParaRPr lang="en-GB" sz="3600" dirty="0" smtClean="0">
              <a:ea typeface="MS PGothic" pitchFamily="34" charset="-128"/>
            </a:endParaRPr>
          </a:p>
          <a:p>
            <a:pPr>
              <a:lnSpc>
                <a:spcPct val="90000"/>
              </a:lnSpc>
              <a:defRPr/>
            </a:pPr>
            <a:r>
              <a:rPr lang="en-GB" sz="3600" dirty="0" smtClean="0">
                <a:ea typeface="MS PGothic" pitchFamily="34" charset="-128"/>
              </a:rPr>
              <a:t>   conventional  </a:t>
            </a:r>
            <a:r>
              <a:rPr lang="en-GB" sz="3600" dirty="0" err="1" smtClean="0">
                <a:ea typeface="MS PGothic" pitchFamily="34" charset="-128"/>
              </a:rPr>
              <a:t>insulins</a:t>
            </a:r>
            <a:r>
              <a:rPr lang="en-GB" sz="3600" dirty="0" smtClean="0">
                <a:ea typeface="MS PGothic" pitchFamily="34" charset="-128"/>
              </a:rPr>
              <a:t>  </a:t>
            </a:r>
            <a:r>
              <a:rPr lang="en-GB" sz="3600" dirty="0">
                <a:ea typeface="MS PGothic" pitchFamily="34" charset="-128"/>
              </a:rPr>
              <a:t>and </a:t>
            </a:r>
            <a:r>
              <a:rPr lang="en-GB" sz="3600" dirty="0" smtClean="0">
                <a:ea typeface="MS PGothic" pitchFamily="34" charset="-128"/>
              </a:rPr>
              <a:t> allow </a:t>
            </a:r>
          </a:p>
          <a:p>
            <a:pPr>
              <a:lnSpc>
                <a:spcPct val="90000"/>
              </a:lnSpc>
              <a:defRPr/>
            </a:pPr>
            <a:r>
              <a:rPr lang="en-GB" sz="3600" dirty="0" smtClean="0">
                <a:ea typeface="MS PGothic" pitchFamily="34" charset="-128"/>
              </a:rPr>
              <a:t>   simplified </a:t>
            </a:r>
            <a:r>
              <a:rPr lang="en-GB" sz="3600" dirty="0">
                <a:ea typeface="MS PGothic" pitchFamily="34" charset="-128"/>
              </a:rPr>
              <a:t>insulin-replacement </a:t>
            </a:r>
            <a:r>
              <a:rPr lang="en-GB" sz="3600" dirty="0" smtClean="0">
                <a:ea typeface="MS PGothic" pitchFamily="34" charset="-128"/>
              </a:rPr>
              <a:t>strategies.</a:t>
            </a:r>
            <a:endParaRPr lang="en-GB" sz="3600" dirty="0">
              <a:ea typeface="MS PGothic" pitchFamily="34" charset="-128"/>
            </a:endParaRPr>
          </a:p>
          <a:p>
            <a:pPr>
              <a:lnSpc>
                <a:spcPct val="90000"/>
              </a:lnSpc>
              <a:defRPr/>
            </a:pPr>
            <a:endParaRPr lang="en-GB" sz="3600" b="1" dirty="0">
              <a:ea typeface="MS PGothic" pitchFamily="34" charset="-128"/>
            </a:endParaRPr>
          </a:p>
          <a:p>
            <a:pPr>
              <a:lnSpc>
                <a:spcPct val="90000"/>
              </a:lnSpc>
              <a:defRPr/>
            </a:pPr>
            <a:endParaRPr lang="fr-FR" sz="3600" b="1" dirty="0">
              <a:ea typeface="MS PGothic" pitchFamily="34" charset="-128"/>
            </a:endParaRPr>
          </a:p>
        </p:txBody>
      </p:sp>
      <p:sp>
        <p:nvSpPr>
          <p:cNvPr id="4" name="Minus 3"/>
          <p:cNvSpPr/>
          <p:nvPr/>
        </p:nvSpPr>
        <p:spPr>
          <a:xfrm>
            <a:off x="-1066800" y="1295400"/>
            <a:ext cx="7848600" cy="9144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228600" y="715434"/>
            <a:ext cx="8763000" cy="905933"/>
          </a:xfrm>
        </p:spPr>
        <p:txBody>
          <a:bodyPr>
            <a:normAutofit fontScale="90000"/>
          </a:bodyPr>
          <a:lstStyle/>
          <a:p>
            <a:pPr algn="ctr"/>
            <a:r>
              <a:rPr lang="en-US" b="1" i="1" dirty="0" smtClean="0">
                <a:solidFill>
                  <a:srgbClr val="C00000"/>
                </a:solidFill>
              </a:rPr>
              <a:t>Basal plus </a:t>
            </a:r>
            <a:r>
              <a:rPr lang="en-US" b="1" i="1" dirty="0" err="1" smtClean="0">
                <a:solidFill>
                  <a:srgbClr val="C00000"/>
                </a:solidFill>
              </a:rPr>
              <a:t>Prandial</a:t>
            </a:r>
            <a:r>
              <a:rPr lang="en-US" b="1" i="1" dirty="0" smtClean="0">
                <a:solidFill>
                  <a:srgbClr val="C00000"/>
                </a:solidFill>
              </a:rPr>
              <a:t> Insulin</a:t>
            </a:r>
            <a:r>
              <a:rPr lang="en-US" b="1" dirty="0" smtClean="0">
                <a:solidFill>
                  <a:srgbClr val="C00000"/>
                </a:solidFill>
              </a:rPr>
              <a:t> </a:t>
            </a:r>
            <a:r>
              <a:rPr lang="en-US" dirty="0" smtClean="0"/>
              <a:t/>
            </a:r>
            <a:br>
              <a:rPr lang="en-US" dirty="0" smtClean="0"/>
            </a:br>
            <a:endParaRPr lang="en-US" dirty="0" smtClean="0"/>
          </a:p>
        </p:txBody>
      </p:sp>
      <p:sp>
        <p:nvSpPr>
          <p:cNvPr id="4" name="Rectangle 3"/>
          <p:cNvSpPr/>
          <p:nvPr/>
        </p:nvSpPr>
        <p:spPr>
          <a:xfrm>
            <a:off x="609600" y="1524000"/>
            <a:ext cx="8153400" cy="4401205"/>
          </a:xfrm>
          <a:prstGeom prst="rect">
            <a:avLst/>
          </a:prstGeom>
          <a:ln>
            <a:solidFill>
              <a:schemeClr val="tx2">
                <a:lumMod val="75000"/>
              </a:schemeClr>
            </a:solidFill>
          </a:ln>
        </p:spPr>
        <p:txBody>
          <a:bodyPr wrap="square">
            <a:spAutoFit/>
          </a:bodyPr>
          <a:lstStyle/>
          <a:p>
            <a:pPr>
              <a:defRPr/>
            </a:pPr>
            <a:endParaRPr lang="en-US" dirty="0">
              <a:latin typeface="Arial" charset="0"/>
              <a:ea typeface="ＭＳ Ｐゴシック" charset="-128"/>
            </a:endParaRPr>
          </a:p>
          <a:p>
            <a:pPr>
              <a:defRPr/>
            </a:pPr>
            <a:r>
              <a:rPr lang="en-US" sz="2000" dirty="0">
                <a:solidFill>
                  <a:srgbClr val="FFFF00"/>
                </a:solidFill>
                <a:latin typeface="Arial" charset="0"/>
                <a:ea typeface="ＭＳ Ｐゴシック" charset="-128"/>
              </a:rPr>
              <a:t>  </a:t>
            </a:r>
            <a:r>
              <a:rPr lang="en-US" sz="2800" b="1" dirty="0">
                <a:solidFill>
                  <a:srgbClr val="002060"/>
                </a:solidFill>
                <a:latin typeface="Arial" charset="0"/>
                <a:ea typeface="ＭＳ Ｐゴシック" charset="-128"/>
              </a:rPr>
              <a:t>Different types of regimens : </a:t>
            </a:r>
            <a:endParaRPr lang="en-US" sz="2400" b="1" dirty="0">
              <a:solidFill>
                <a:srgbClr val="002060"/>
              </a:solidFill>
              <a:latin typeface="Arial" charset="0"/>
              <a:ea typeface="ＭＳ Ｐゴシック" charset="-128"/>
            </a:endParaRPr>
          </a:p>
          <a:p>
            <a:pPr>
              <a:defRPr/>
            </a:pPr>
            <a:endParaRPr lang="en-US" dirty="0">
              <a:latin typeface="Arial" charset="0"/>
              <a:ea typeface="ＭＳ Ｐゴシック" charset="-128"/>
            </a:endParaRPr>
          </a:p>
          <a:p>
            <a:pPr>
              <a:defRPr/>
            </a:pPr>
            <a:r>
              <a:rPr lang="en-US" dirty="0">
                <a:latin typeface="Arial" charset="0"/>
                <a:ea typeface="ＭＳ Ｐゴシック" charset="-128"/>
              </a:rPr>
              <a:t> </a:t>
            </a:r>
            <a:r>
              <a:rPr lang="en-US" sz="4000" dirty="0">
                <a:solidFill>
                  <a:srgbClr val="FF0000"/>
                </a:solidFill>
                <a:latin typeface="Arial" charset="0"/>
                <a:ea typeface="ＭＳ Ｐゴシック" charset="-128"/>
              </a:rPr>
              <a:t>•</a:t>
            </a:r>
            <a:r>
              <a:rPr lang="en-US" dirty="0">
                <a:latin typeface="Arial" charset="0"/>
                <a:ea typeface="ＭＳ Ｐゴシック" charset="-128"/>
              </a:rPr>
              <a:t> </a:t>
            </a:r>
            <a:r>
              <a:rPr lang="en-US" sz="4000" dirty="0" err="1">
                <a:solidFill>
                  <a:srgbClr val="FF0000"/>
                </a:solidFill>
                <a:latin typeface="Arial" charset="0"/>
                <a:ea typeface="ＭＳ Ｐゴシック" charset="-128"/>
              </a:rPr>
              <a:t>Aspart</a:t>
            </a:r>
            <a:r>
              <a:rPr lang="en-US" sz="4000" dirty="0">
                <a:solidFill>
                  <a:srgbClr val="FF0000"/>
                </a:solidFill>
                <a:latin typeface="Arial" charset="0"/>
                <a:ea typeface="ＭＳ Ｐゴシック" charset="-128"/>
              </a:rPr>
              <a:t>, </a:t>
            </a:r>
            <a:r>
              <a:rPr lang="en-US" sz="4000" dirty="0" err="1">
                <a:solidFill>
                  <a:srgbClr val="FF0000"/>
                </a:solidFill>
                <a:latin typeface="Arial" charset="0"/>
                <a:ea typeface="ＭＳ Ｐゴシック" charset="-128"/>
              </a:rPr>
              <a:t>Glulisine</a:t>
            </a:r>
            <a:r>
              <a:rPr lang="en-US" sz="4000" dirty="0">
                <a:solidFill>
                  <a:srgbClr val="FF0000"/>
                </a:solidFill>
                <a:latin typeface="Arial" charset="0"/>
                <a:ea typeface="ＭＳ Ｐゴシック" charset="-128"/>
              </a:rPr>
              <a:t> and </a:t>
            </a:r>
            <a:r>
              <a:rPr lang="en-US" sz="4000" dirty="0" err="1">
                <a:solidFill>
                  <a:srgbClr val="FF0000"/>
                </a:solidFill>
                <a:latin typeface="Arial" charset="0"/>
                <a:ea typeface="ＭＳ Ｐゴシック" charset="-128"/>
              </a:rPr>
              <a:t>Lispro</a:t>
            </a:r>
            <a:r>
              <a:rPr lang="en-US" sz="4000" dirty="0">
                <a:latin typeface="Arial" charset="0"/>
                <a:ea typeface="ＭＳ Ｐゴシック" charset="-128"/>
              </a:rPr>
              <a:t> </a:t>
            </a:r>
            <a:endParaRPr lang="en-US" sz="3200" dirty="0">
              <a:latin typeface="Arial" charset="0"/>
              <a:ea typeface="ＭＳ Ｐゴシック" charset="-128"/>
            </a:endParaRPr>
          </a:p>
          <a:p>
            <a:pPr>
              <a:defRPr/>
            </a:pPr>
            <a:r>
              <a:rPr lang="en-US" sz="3200" dirty="0">
                <a:latin typeface="Arial" charset="0"/>
                <a:ea typeface="ＭＳ Ｐゴシック" charset="-128"/>
              </a:rPr>
              <a:t>       </a:t>
            </a:r>
            <a:r>
              <a:rPr lang="en-US" sz="3200" dirty="0" err="1">
                <a:solidFill>
                  <a:schemeClr val="tx2">
                    <a:lumMod val="50000"/>
                  </a:schemeClr>
                </a:solidFill>
                <a:latin typeface="Arial" charset="0"/>
                <a:ea typeface="ＭＳ Ｐゴシック" charset="-128"/>
              </a:rPr>
              <a:t>Prandial</a:t>
            </a:r>
            <a:r>
              <a:rPr lang="en-US" sz="3200" dirty="0">
                <a:solidFill>
                  <a:schemeClr val="tx2">
                    <a:lumMod val="50000"/>
                  </a:schemeClr>
                </a:solidFill>
                <a:latin typeface="Arial" charset="0"/>
                <a:ea typeface="ＭＳ Ｐゴシック" charset="-128"/>
              </a:rPr>
              <a:t>  insulin (before meals )  </a:t>
            </a:r>
          </a:p>
          <a:p>
            <a:pPr>
              <a:defRPr/>
            </a:pPr>
            <a:endParaRPr lang="en-US" sz="3200" dirty="0">
              <a:latin typeface="Arial" charset="0"/>
              <a:ea typeface="ＭＳ Ｐゴシック" charset="-128"/>
            </a:endParaRPr>
          </a:p>
          <a:p>
            <a:pPr>
              <a:defRPr/>
            </a:pPr>
            <a:r>
              <a:rPr lang="en-US" sz="3200" dirty="0">
                <a:latin typeface="Arial" charset="0"/>
                <a:ea typeface="ＭＳ Ｐゴシック" charset="-128"/>
              </a:rPr>
              <a:t> </a:t>
            </a:r>
            <a:r>
              <a:rPr lang="en-US" sz="4800" dirty="0">
                <a:solidFill>
                  <a:srgbClr val="FF0000"/>
                </a:solidFill>
                <a:latin typeface="Arial" charset="0"/>
                <a:ea typeface="ＭＳ Ｐゴシック" charset="-128"/>
              </a:rPr>
              <a:t>•</a:t>
            </a:r>
            <a:r>
              <a:rPr lang="en-US" sz="3200" dirty="0">
                <a:solidFill>
                  <a:srgbClr val="FF0000"/>
                </a:solidFill>
                <a:latin typeface="Arial" charset="0"/>
                <a:ea typeface="ＭＳ Ｐゴシック" charset="-128"/>
              </a:rPr>
              <a:t> </a:t>
            </a:r>
            <a:r>
              <a:rPr lang="en-US" sz="4000" dirty="0" err="1">
                <a:solidFill>
                  <a:srgbClr val="FF0000"/>
                </a:solidFill>
                <a:latin typeface="Arial" charset="0"/>
                <a:ea typeface="ＭＳ Ｐゴシック" charset="-128"/>
              </a:rPr>
              <a:t>Glargine</a:t>
            </a:r>
            <a:r>
              <a:rPr lang="en-US" sz="4000" dirty="0">
                <a:solidFill>
                  <a:srgbClr val="FF0000"/>
                </a:solidFill>
                <a:latin typeface="Arial" charset="0"/>
                <a:ea typeface="ＭＳ Ｐゴシック" charset="-128"/>
              </a:rPr>
              <a:t>, </a:t>
            </a:r>
            <a:r>
              <a:rPr lang="en-US" sz="4000" dirty="0" smtClean="0">
                <a:solidFill>
                  <a:srgbClr val="FF0000"/>
                </a:solidFill>
                <a:latin typeface="Arial" charset="0"/>
                <a:ea typeface="ＭＳ Ｐゴシック" charset="-128"/>
              </a:rPr>
              <a:t>, </a:t>
            </a:r>
            <a:r>
              <a:rPr lang="en-US" sz="4000" dirty="0" err="1">
                <a:solidFill>
                  <a:srgbClr val="FF0000"/>
                </a:solidFill>
                <a:latin typeface="Arial" charset="0"/>
                <a:ea typeface="ＭＳ Ｐゴシック" charset="-128"/>
              </a:rPr>
              <a:t>Detemir</a:t>
            </a:r>
            <a:r>
              <a:rPr lang="en-US" sz="4000" dirty="0">
                <a:solidFill>
                  <a:srgbClr val="FF0000"/>
                </a:solidFill>
                <a:latin typeface="Arial" charset="0"/>
                <a:ea typeface="ＭＳ Ｐゴシック" charset="-128"/>
              </a:rPr>
              <a:t> </a:t>
            </a:r>
            <a:r>
              <a:rPr lang="en-US" sz="4000" dirty="0" smtClean="0">
                <a:solidFill>
                  <a:srgbClr val="FF0000"/>
                </a:solidFill>
                <a:latin typeface="Arial" charset="0"/>
                <a:ea typeface="ＭＳ Ｐゴシック" charset="-128"/>
              </a:rPr>
              <a:t>, </a:t>
            </a:r>
            <a:r>
              <a:rPr lang="en-US" sz="4000" dirty="0" err="1" smtClean="0">
                <a:solidFill>
                  <a:srgbClr val="FF0000"/>
                </a:solidFill>
                <a:latin typeface="Arial" charset="0"/>
                <a:ea typeface="ＭＳ Ｐゴシック" charset="-128"/>
              </a:rPr>
              <a:t>Degludeg</a:t>
            </a:r>
            <a:endParaRPr lang="en-US" sz="3200" dirty="0">
              <a:solidFill>
                <a:srgbClr val="FF0000"/>
              </a:solidFill>
              <a:latin typeface="Arial" charset="0"/>
              <a:ea typeface="ＭＳ Ｐゴシック" charset="-128"/>
            </a:endParaRPr>
          </a:p>
          <a:p>
            <a:pPr>
              <a:defRPr/>
            </a:pPr>
            <a:r>
              <a:rPr lang="en-US" sz="3200" dirty="0">
                <a:solidFill>
                  <a:schemeClr val="tx2">
                    <a:lumMod val="50000"/>
                  </a:schemeClr>
                </a:solidFill>
                <a:latin typeface="Arial" charset="0"/>
                <a:ea typeface="ＭＳ Ｐゴシック" charset="-128"/>
              </a:rPr>
              <a:t>       Basal  insulin </a:t>
            </a:r>
            <a:r>
              <a:rPr lang="en-US" sz="3200" dirty="0" smtClean="0">
                <a:solidFill>
                  <a:schemeClr val="tx2">
                    <a:lumMod val="50000"/>
                  </a:schemeClr>
                </a:solidFill>
                <a:latin typeface="Arial" charset="0"/>
                <a:ea typeface="ＭＳ Ｐゴシック" charset="-128"/>
              </a:rPr>
              <a:t>( </a:t>
            </a:r>
            <a:r>
              <a:rPr lang="en-US" sz="2400" dirty="0" smtClean="0">
                <a:solidFill>
                  <a:schemeClr val="tx2">
                    <a:lumMod val="50000"/>
                  </a:schemeClr>
                </a:solidFill>
                <a:latin typeface="Arial" charset="0"/>
                <a:ea typeface="ＭＳ Ｐゴシック" charset="-128"/>
              </a:rPr>
              <a:t>at bedtime or in the morning )</a:t>
            </a:r>
            <a:endParaRPr lang="en-US" sz="3200" dirty="0">
              <a:solidFill>
                <a:schemeClr val="tx2">
                  <a:lumMod val="50000"/>
                </a:schemeClr>
              </a:solidFill>
              <a:latin typeface="Arial" charset="0"/>
              <a:ea typeface="ＭＳ Ｐゴシック" charset="-128"/>
            </a:endParaRPr>
          </a:p>
          <a:p>
            <a:pPr>
              <a:defRPr/>
            </a:pPr>
            <a:endParaRPr lang="en-US" sz="3200" dirty="0">
              <a:latin typeface="Arial" charset="0"/>
              <a:ea typeface="ＭＳ Ｐゴシック" charset="-128"/>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hidden="1"/>
          <p:cNvSpPr>
            <a:spLocks noGrp="1"/>
          </p:cNvSpPr>
          <p:nvPr>
            <p:ph type="title"/>
          </p:nvPr>
        </p:nvSpPr>
        <p:spPr/>
        <p:txBody>
          <a:bodyPr>
            <a:normAutofit fontScale="90000"/>
          </a:bodyPr>
          <a:lstStyle/>
          <a:p>
            <a:r>
              <a:rPr lang="en-US" smtClean="0"/>
              <a:t>Fewer Nocturnal Hypoglycemic Events With Aspart vs Regular Human Insulin</a:t>
            </a:r>
            <a:endParaRPr lang="en-US" b="0" smtClean="0">
              <a:solidFill>
                <a:srgbClr val="006195"/>
              </a:solidFill>
            </a:endParaRPr>
          </a:p>
        </p:txBody>
      </p:sp>
      <p:pic>
        <p:nvPicPr>
          <p:cNvPr id="114691" name="Picture 2"/>
          <p:cNvPicPr>
            <a:picLocks noChangeAspect="1" noChangeArrowheads="1"/>
          </p:cNvPicPr>
          <p:nvPr/>
        </p:nvPicPr>
        <p:blipFill>
          <a:blip r:embed="rId2"/>
          <a:srcRect/>
          <a:stretch>
            <a:fillRect/>
          </a:stretch>
        </p:blipFill>
        <p:spPr bwMode="auto">
          <a:xfrm>
            <a:off x="406400" y="304800"/>
            <a:ext cx="8280400" cy="6210300"/>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9"/>
          <p:cNvSpPr txBox="1">
            <a:spLocks noGrp="1" noChangeArrowheads="1"/>
          </p:cNvSpPr>
          <p:nvPr>
            <p:ph type="title"/>
          </p:nvPr>
        </p:nvSpPr>
        <p:spPr>
          <a:xfrm>
            <a:off x="304800" y="313729"/>
            <a:ext cx="8610600" cy="615553"/>
          </a:xfrm>
          <a:solidFill>
            <a:schemeClr val="accent2"/>
          </a:solidFill>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defRPr/>
            </a:pPr>
            <a:r>
              <a:rPr lang="en-US" sz="4000" dirty="0" smtClean="0">
                <a:solidFill>
                  <a:schemeClr val="bg1"/>
                </a:solidFill>
              </a:rPr>
              <a:t>How </a:t>
            </a:r>
            <a:r>
              <a:rPr lang="en-US" sz="4000" dirty="0">
                <a:solidFill>
                  <a:schemeClr val="bg1"/>
                </a:solidFill>
              </a:rPr>
              <a:t>is insulin normally secreted ? </a:t>
            </a:r>
          </a:p>
        </p:txBody>
      </p:sp>
      <p:sp>
        <p:nvSpPr>
          <p:cNvPr id="6" name="Freeform 17"/>
          <p:cNvSpPr>
            <a:spLocks/>
          </p:cNvSpPr>
          <p:nvPr/>
        </p:nvSpPr>
        <p:spPr bwMode="gray">
          <a:xfrm>
            <a:off x="1600200" y="1524000"/>
            <a:ext cx="5340350" cy="2874963"/>
          </a:xfrm>
          <a:custGeom>
            <a:avLst/>
            <a:gdLst>
              <a:gd name="T0" fmla="*/ 2147483647 w 3656"/>
              <a:gd name="T1" fmla="*/ 2147483647 h 2016"/>
              <a:gd name="T2" fmla="*/ 2147483647 w 3656"/>
              <a:gd name="T3" fmla="*/ 2147483647 h 2016"/>
              <a:gd name="T4" fmla="*/ 2147483647 w 3656"/>
              <a:gd name="T5" fmla="*/ 2147483647 h 2016"/>
              <a:gd name="T6" fmla="*/ 2147483647 w 3656"/>
              <a:gd name="T7" fmla="*/ 2147483647 h 2016"/>
              <a:gd name="T8" fmla="*/ 2147483647 w 3656"/>
              <a:gd name="T9" fmla="*/ 2147483647 h 2016"/>
              <a:gd name="T10" fmla="*/ 2147483647 w 3656"/>
              <a:gd name="T11" fmla="*/ 2147483647 h 2016"/>
              <a:gd name="T12" fmla="*/ 2147483647 w 3656"/>
              <a:gd name="T13" fmla="*/ 2147483647 h 2016"/>
              <a:gd name="T14" fmla="*/ 2147483647 w 3656"/>
              <a:gd name="T15" fmla="*/ 2147483647 h 2016"/>
              <a:gd name="T16" fmla="*/ 2147483647 w 3656"/>
              <a:gd name="T17" fmla="*/ 2147483647 h 2016"/>
              <a:gd name="T18" fmla="*/ 2147483647 w 3656"/>
              <a:gd name="T19" fmla="*/ 2147483647 h 2016"/>
              <a:gd name="T20" fmla="*/ 2147483647 w 3656"/>
              <a:gd name="T21" fmla="*/ 2147483647 h 2016"/>
              <a:gd name="T22" fmla="*/ 2147483647 w 3656"/>
              <a:gd name="T23" fmla="*/ 2147483647 h 2016"/>
              <a:gd name="T24" fmla="*/ 2147483647 w 3656"/>
              <a:gd name="T25" fmla="*/ 2147483647 h 2016"/>
              <a:gd name="T26" fmla="*/ 2147483647 w 3656"/>
              <a:gd name="T27" fmla="*/ 2147483647 h 2016"/>
              <a:gd name="T28" fmla="*/ 2147483647 w 3656"/>
              <a:gd name="T29" fmla="*/ 2147483647 h 2016"/>
              <a:gd name="T30" fmla="*/ 2147483647 w 3656"/>
              <a:gd name="T31" fmla="*/ 2147483647 h 2016"/>
              <a:gd name="T32" fmla="*/ 2147483647 w 3656"/>
              <a:gd name="T33" fmla="*/ 2147483647 h 2016"/>
              <a:gd name="T34" fmla="*/ 2147483647 w 3656"/>
              <a:gd name="T35" fmla="*/ 2147483647 h 2016"/>
              <a:gd name="T36" fmla="*/ 2147483647 w 3656"/>
              <a:gd name="T37" fmla="*/ 2147483647 h 2016"/>
              <a:gd name="T38" fmla="*/ 2147483647 w 3656"/>
              <a:gd name="T39" fmla="*/ 2147483647 h 2016"/>
              <a:gd name="T40" fmla="*/ 2147483647 w 3656"/>
              <a:gd name="T41" fmla="*/ 2147483647 h 2016"/>
              <a:gd name="T42" fmla="*/ 2147483647 w 3656"/>
              <a:gd name="T43" fmla="*/ 2147483647 h 2016"/>
              <a:gd name="T44" fmla="*/ 2147483647 w 3656"/>
              <a:gd name="T45" fmla="*/ 2147483647 h 2016"/>
              <a:gd name="T46" fmla="*/ 2147483647 w 3656"/>
              <a:gd name="T47" fmla="*/ 2147483647 h 2016"/>
              <a:gd name="T48" fmla="*/ 2147483647 w 3656"/>
              <a:gd name="T49" fmla="*/ 2147483647 h 2016"/>
              <a:gd name="T50" fmla="*/ 2147483647 w 3656"/>
              <a:gd name="T51" fmla="*/ 2147483647 h 2016"/>
              <a:gd name="T52" fmla="*/ 2147483647 w 3656"/>
              <a:gd name="T53" fmla="*/ 2147483647 h 2016"/>
              <a:gd name="T54" fmla="*/ 2147483647 w 3656"/>
              <a:gd name="T55" fmla="*/ 2147483647 h 2016"/>
              <a:gd name="T56" fmla="*/ 2147483647 w 3656"/>
              <a:gd name="T57" fmla="*/ 2147483647 h 2016"/>
              <a:gd name="T58" fmla="*/ 2147483647 w 3656"/>
              <a:gd name="T59" fmla="*/ 2147483647 h 2016"/>
              <a:gd name="T60" fmla="*/ 2147483647 w 3656"/>
              <a:gd name="T61" fmla="*/ 2147483647 h 2016"/>
              <a:gd name="T62" fmla="*/ 2147483647 w 3656"/>
              <a:gd name="T63" fmla="*/ 2147483647 h 2016"/>
              <a:gd name="T64" fmla="*/ 2147483647 w 3656"/>
              <a:gd name="T65" fmla="*/ 2147483647 h 2016"/>
              <a:gd name="T66" fmla="*/ 2147483647 w 3656"/>
              <a:gd name="T67" fmla="*/ 2147483647 h 2016"/>
              <a:gd name="T68" fmla="*/ 2147483647 w 3656"/>
              <a:gd name="T69" fmla="*/ 2147483647 h 2016"/>
              <a:gd name="T70" fmla="*/ 2147483647 w 3656"/>
              <a:gd name="T71" fmla="*/ 2147483647 h 2016"/>
              <a:gd name="T72" fmla="*/ 2147483647 w 3656"/>
              <a:gd name="T73" fmla="*/ 2147483647 h 2016"/>
              <a:gd name="T74" fmla="*/ 2147483647 w 3656"/>
              <a:gd name="T75" fmla="*/ 2147483647 h 2016"/>
              <a:gd name="T76" fmla="*/ 2147483647 w 3656"/>
              <a:gd name="T77" fmla="*/ 2147483647 h 2016"/>
              <a:gd name="T78" fmla="*/ 2147483647 w 3656"/>
              <a:gd name="T79" fmla="*/ 2147483647 h 2016"/>
              <a:gd name="T80" fmla="*/ 2147483647 w 3656"/>
              <a:gd name="T81" fmla="*/ 2147483647 h 2016"/>
              <a:gd name="T82" fmla="*/ 2147483647 w 3656"/>
              <a:gd name="T83" fmla="*/ 2147483647 h 2016"/>
              <a:gd name="T84" fmla="*/ 2147483647 w 3656"/>
              <a:gd name="T85" fmla="*/ 2147483647 h 2016"/>
              <a:gd name="T86" fmla="*/ 2147483647 w 3656"/>
              <a:gd name="T87" fmla="*/ 2147483647 h 2016"/>
              <a:gd name="T88" fmla="*/ 2147483647 w 3656"/>
              <a:gd name="T89" fmla="*/ 2147483647 h 2016"/>
              <a:gd name="T90" fmla="*/ 2147483647 w 3656"/>
              <a:gd name="T91" fmla="*/ 2147483647 h 2016"/>
              <a:gd name="T92" fmla="*/ 2147483647 w 3656"/>
              <a:gd name="T93" fmla="*/ 2147483647 h 2016"/>
              <a:gd name="T94" fmla="*/ 2147483647 w 3656"/>
              <a:gd name="T95" fmla="*/ 2147483647 h 2016"/>
              <a:gd name="T96" fmla="*/ 2147483647 w 3656"/>
              <a:gd name="T97" fmla="*/ 2147483647 h 2016"/>
              <a:gd name="T98" fmla="*/ 2147483647 w 3656"/>
              <a:gd name="T99" fmla="*/ 2147483647 h 2016"/>
              <a:gd name="T100" fmla="*/ 2147483647 w 3656"/>
              <a:gd name="T101" fmla="*/ 2147483647 h 2016"/>
              <a:gd name="T102" fmla="*/ 2147483647 w 3656"/>
              <a:gd name="T103" fmla="*/ 2147483647 h 2016"/>
              <a:gd name="T104" fmla="*/ 2147483647 w 3656"/>
              <a:gd name="T105" fmla="*/ 2147483647 h 2016"/>
              <a:gd name="T106" fmla="*/ 2147483647 w 3656"/>
              <a:gd name="T107" fmla="*/ 2147483647 h 2016"/>
              <a:gd name="T108" fmla="*/ 2147483647 w 3656"/>
              <a:gd name="T109" fmla="*/ 2147483647 h 2016"/>
              <a:gd name="T110" fmla="*/ 0 w 3656"/>
              <a:gd name="T111" fmla="*/ 2147483647 h 20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56"/>
              <a:gd name="T169" fmla="*/ 0 h 2016"/>
              <a:gd name="T170" fmla="*/ 3656 w 3656"/>
              <a:gd name="T171" fmla="*/ 2016 h 20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56" h="2016">
                <a:moveTo>
                  <a:pt x="0" y="1768"/>
                </a:moveTo>
                <a:lnTo>
                  <a:pt x="30" y="1680"/>
                </a:lnTo>
                <a:lnTo>
                  <a:pt x="53" y="1320"/>
                </a:lnTo>
                <a:lnTo>
                  <a:pt x="61" y="984"/>
                </a:lnTo>
                <a:lnTo>
                  <a:pt x="84" y="624"/>
                </a:lnTo>
                <a:lnTo>
                  <a:pt x="122" y="424"/>
                </a:lnTo>
                <a:lnTo>
                  <a:pt x="145" y="368"/>
                </a:lnTo>
                <a:lnTo>
                  <a:pt x="107" y="256"/>
                </a:lnTo>
                <a:lnTo>
                  <a:pt x="114" y="248"/>
                </a:lnTo>
                <a:lnTo>
                  <a:pt x="114" y="216"/>
                </a:lnTo>
                <a:lnTo>
                  <a:pt x="122" y="168"/>
                </a:lnTo>
                <a:lnTo>
                  <a:pt x="129" y="128"/>
                </a:lnTo>
                <a:lnTo>
                  <a:pt x="145" y="88"/>
                </a:lnTo>
                <a:lnTo>
                  <a:pt x="152" y="48"/>
                </a:lnTo>
                <a:lnTo>
                  <a:pt x="160" y="24"/>
                </a:lnTo>
                <a:lnTo>
                  <a:pt x="160" y="8"/>
                </a:lnTo>
                <a:lnTo>
                  <a:pt x="206" y="16"/>
                </a:lnTo>
                <a:lnTo>
                  <a:pt x="206" y="24"/>
                </a:lnTo>
                <a:lnTo>
                  <a:pt x="206" y="48"/>
                </a:lnTo>
                <a:lnTo>
                  <a:pt x="213" y="80"/>
                </a:lnTo>
                <a:lnTo>
                  <a:pt x="221" y="120"/>
                </a:lnTo>
                <a:lnTo>
                  <a:pt x="236" y="152"/>
                </a:lnTo>
                <a:lnTo>
                  <a:pt x="259" y="184"/>
                </a:lnTo>
                <a:lnTo>
                  <a:pt x="282" y="224"/>
                </a:lnTo>
                <a:lnTo>
                  <a:pt x="297" y="272"/>
                </a:lnTo>
                <a:lnTo>
                  <a:pt x="305" y="336"/>
                </a:lnTo>
                <a:lnTo>
                  <a:pt x="305" y="392"/>
                </a:lnTo>
                <a:lnTo>
                  <a:pt x="305" y="448"/>
                </a:lnTo>
                <a:lnTo>
                  <a:pt x="305" y="488"/>
                </a:lnTo>
                <a:lnTo>
                  <a:pt x="313" y="520"/>
                </a:lnTo>
                <a:lnTo>
                  <a:pt x="328" y="536"/>
                </a:lnTo>
                <a:lnTo>
                  <a:pt x="336" y="536"/>
                </a:lnTo>
                <a:lnTo>
                  <a:pt x="343" y="536"/>
                </a:lnTo>
                <a:lnTo>
                  <a:pt x="343" y="560"/>
                </a:lnTo>
                <a:lnTo>
                  <a:pt x="419" y="584"/>
                </a:lnTo>
                <a:lnTo>
                  <a:pt x="458" y="840"/>
                </a:lnTo>
                <a:lnTo>
                  <a:pt x="526" y="896"/>
                </a:lnTo>
                <a:lnTo>
                  <a:pt x="618" y="1112"/>
                </a:lnTo>
                <a:lnTo>
                  <a:pt x="717" y="1336"/>
                </a:lnTo>
                <a:lnTo>
                  <a:pt x="763" y="1232"/>
                </a:lnTo>
                <a:lnTo>
                  <a:pt x="801" y="960"/>
                </a:lnTo>
                <a:lnTo>
                  <a:pt x="839" y="696"/>
                </a:lnTo>
                <a:lnTo>
                  <a:pt x="862" y="432"/>
                </a:lnTo>
                <a:lnTo>
                  <a:pt x="916" y="384"/>
                </a:lnTo>
                <a:lnTo>
                  <a:pt x="862" y="272"/>
                </a:lnTo>
                <a:lnTo>
                  <a:pt x="862" y="256"/>
                </a:lnTo>
                <a:lnTo>
                  <a:pt x="870" y="224"/>
                </a:lnTo>
                <a:lnTo>
                  <a:pt x="870" y="176"/>
                </a:lnTo>
                <a:lnTo>
                  <a:pt x="877" y="120"/>
                </a:lnTo>
                <a:lnTo>
                  <a:pt x="885" y="72"/>
                </a:lnTo>
                <a:lnTo>
                  <a:pt x="885" y="32"/>
                </a:lnTo>
                <a:lnTo>
                  <a:pt x="893" y="8"/>
                </a:lnTo>
                <a:lnTo>
                  <a:pt x="893" y="0"/>
                </a:lnTo>
                <a:lnTo>
                  <a:pt x="908" y="0"/>
                </a:lnTo>
                <a:lnTo>
                  <a:pt x="931" y="8"/>
                </a:lnTo>
                <a:lnTo>
                  <a:pt x="954" y="32"/>
                </a:lnTo>
                <a:lnTo>
                  <a:pt x="977" y="64"/>
                </a:lnTo>
                <a:lnTo>
                  <a:pt x="992" y="120"/>
                </a:lnTo>
                <a:lnTo>
                  <a:pt x="1000" y="192"/>
                </a:lnTo>
                <a:lnTo>
                  <a:pt x="992" y="288"/>
                </a:lnTo>
                <a:lnTo>
                  <a:pt x="1000" y="288"/>
                </a:lnTo>
                <a:lnTo>
                  <a:pt x="1015" y="296"/>
                </a:lnTo>
                <a:lnTo>
                  <a:pt x="1038" y="312"/>
                </a:lnTo>
                <a:lnTo>
                  <a:pt x="1068" y="336"/>
                </a:lnTo>
                <a:lnTo>
                  <a:pt x="1091" y="376"/>
                </a:lnTo>
                <a:lnTo>
                  <a:pt x="1114" y="432"/>
                </a:lnTo>
                <a:lnTo>
                  <a:pt x="1122" y="520"/>
                </a:lnTo>
                <a:lnTo>
                  <a:pt x="1129" y="528"/>
                </a:lnTo>
                <a:lnTo>
                  <a:pt x="1145" y="552"/>
                </a:lnTo>
                <a:lnTo>
                  <a:pt x="1160" y="600"/>
                </a:lnTo>
                <a:lnTo>
                  <a:pt x="1175" y="672"/>
                </a:lnTo>
                <a:lnTo>
                  <a:pt x="1198" y="760"/>
                </a:lnTo>
                <a:lnTo>
                  <a:pt x="1206" y="872"/>
                </a:lnTo>
                <a:lnTo>
                  <a:pt x="1213" y="880"/>
                </a:lnTo>
                <a:lnTo>
                  <a:pt x="1290" y="744"/>
                </a:lnTo>
                <a:lnTo>
                  <a:pt x="1343" y="752"/>
                </a:lnTo>
                <a:lnTo>
                  <a:pt x="1343" y="760"/>
                </a:lnTo>
                <a:lnTo>
                  <a:pt x="1358" y="776"/>
                </a:lnTo>
                <a:lnTo>
                  <a:pt x="1374" y="816"/>
                </a:lnTo>
                <a:lnTo>
                  <a:pt x="1397" y="864"/>
                </a:lnTo>
                <a:lnTo>
                  <a:pt x="1412" y="936"/>
                </a:lnTo>
                <a:lnTo>
                  <a:pt x="1419" y="1016"/>
                </a:lnTo>
                <a:lnTo>
                  <a:pt x="1419" y="1128"/>
                </a:lnTo>
                <a:lnTo>
                  <a:pt x="1435" y="1128"/>
                </a:lnTo>
                <a:lnTo>
                  <a:pt x="1450" y="1152"/>
                </a:lnTo>
                <a:lnTo>
                  <a:pt x="1488" y="1184"/>
                </a:lnTo>
                <a:lnTo>
                  <a:pt x="1519" y="1224"/>
                </a:lnTo>
                <a:lnTo>
                  <a:pt x="1557" y="1264"/>
                </a:lnTo>
                <a:lnTo>
                  <a:pt x="1595" y="1312"/>
                </a:lnTo>
                <a:lnTo>
                  <a:pt x="1618" y="1360"/>
                </a:lnTo>
                <a:lnTo>
                  <a:pt x="1633" y="1392"/>
                </a:lnTo>
                <a:lnTo>
                  <a:pt x="1648" y="1400"/>
                </a:lnTo>
                <a:lnTo>
                  <a:pt x="1664" y="1392"/>
                </a:lnTo>
                <a:lnTo>
                  <a:pt x="1679" y="1376"/>
                </a:lnTo>
                <a:lnTo>
                  <a:pt x="1687" y="1352"/>
                </a:lnTo>
                <a:lnTo>
                  <a:pt x="1687" y="1336"/>
                </a:lnTo>
                <a:lnTo>
                  <a:pt x="1694" y="1328"/>
                </a:lnTo>
                <a:lnTo>
                  <a:pt x="1694" y="1312"/>
                </a:lnTo>
                <a:lnTo>
                  <a:pt x="1694" y="1280"/>
                </a:lnTo>
                <a:lnTo>
                  <a:pt x="1694" y="1240"/>
                </a:lnTo>
                <a:lnTo>
                  <a:pt x="1694" y="1184"/>
                </a:lnTo>
                <a:lnTo>
                  <a:pt x="1694" y="1120"/>
                </a:lnTo>
                <a:lnTo>
                  <a:pt x="1694" y="1064"/>
                </a:lnTo>
                <a:lnTo>
                  <a:pt x="1694" y="1008"/>
                </a:lnTo>
                <a:lnTo>
                  <a:pt x="1702" y="968"/>
                </a:lnTo>
                <a:lnTo>
                  <a:pt x="1702" y="952"/>
                </a:lnTo>
                <a:lnTo>
                  <a:pt x="1702" y="928"/>
                </a:lnTo>
                <a:lnTo>
                  <a:pt x="1702" y="888"/>
                </a:lnTo>
                <a:lnTo>
                  <a:pt x="1702" y="856"/>
                </a:lnTo>
                <a:lnTo>
                  <a:pt x="1694" y="816"/>
                </a:lnTo>
                <a:lnTo>
                  <a:pt x="1694" y="792"/>
                </a:lnTo>
                <a:lnTo>
                  <a:pt x="1694" y="776"/>
                </a:lnTo>
                <a:lnTo>
                  <a:pt x="1771" y="504"/>
                </a:lnTo>
                <a:lnTo>
                  <a:pt x="1771" y="488"/>
                </a:lnTo>
                <a:lnTo>
                  <a:pt x="1778" y="456"/>
                </a:lnTo>
                <a:lnTo>
                  <a:pt x="1778" y="408"/>
                </a:lnTo>
                <a:lnTo>
                  <a:pt x="1778" y="352"/>
                </a:lnTo>
                <a:lnTo>
                  <a:pt x="1778" y="304"/>
                </a:lnTo>
                <a:lnTo>
                  <a:pt x="1786" y="264"/>
                </a:lnTo>
                <a:lnTo>
                  <a:pt x="1786" y="232"/>
                </a:lnTo>
                <a:lnTo>
                  <a:pt x="1801" y="184"/>
                </a:lnTo>
                <a:lnTo>
                  <a:pt x="1809" y="136"/>
                </a:lnTo>
                <a:lnTo>
                  <a:pt x="1824" y="88"/>
                </a:lnTo>
                <a:lnTo>
                  <a:pt x="1832" y="48"/>
                </a:lnTo>
                <a:lnTo>
                  <a:pt x="1839" y="24"/>
                </a:lnTo>
                <a:lnTo>
                  <a:pt x="1839" y="8"/>
                </a:lnTo>
                <a:lnTo>
                  <a:pt x="1908" y="240"/>
                </a:lnTo>
                <a:lnTo>
                  <a:pt x="1939" y="328"/>
                </a:lnTo>
                <a:lnTo>
                  <a:pt x="1939" y="344"/>
                </a:lnTo>
                <a:lnTo>
                  <a:pt x="1939" y="376"/>
                </a:lnTo>
                <a:lnTo>
                  <a:pt x="1939" y="424"/>
                </a:lnTo>
                <a:lnTo>
                  <a:pt x="1939" y="480"/>
                </a:lnTo>
                <a:lnTo>
                  <a:pt x="1939" y="544"/>
                </a:lnTo>
                <a:lnTo>
                  <a:pt x="1946" y="600"/>
                </a:lnTo>
                <a:lnTo>
                  <a:pt x="1946" y="648"/>
                </a:lnTo>
                <a:lnTo>
                  <a:pt x="1961" y="680"/>
                </a:lnTo>
                <a:lnTo>
                  <a:pt x="1969" y="680"/>
                </a:lnTo>
                <a:lnTo>
                  <a:pt x="1992" y="688"/>
                </a:lnTo>
                <a:lnTo>
                  <a:pt x="2022" y="704"/>
                </a:lnTo>
                <a:lnTo>
                  <a:pt x="2053" y="728"/>
                </a:lnTo>
                <a:lnTo>
                  <a:pt x="2084" y="760"/>
                </a:lnTo>
                <a:lnTo>
                  <a:pt x="2114" y="824"/>
                </a:lnTo>
                <a:lnTo>
                  <a:pt x="2137" y="904"/>
                </a:lnTo>
                <a:lnTo>
                  <a:pt x="2145" y="904"/>
                </a:lnTo>
                <a:lnTo>
                  <a:pt x="2168" y="920"/>
                </a:lnTo>
                <a:lnTo>
                  <a:pt x="2206" y="936"/>
                </a:lnTo>
                <a:lnTo>
                  <a:pt x="2251" y="968"/>
                </a:lnTo>
                <a:lnTo>
                  <a:pt x="2297" y="992"/>
                </a:lnTo>
                <a:lnTo>
                  <a:pt x="2335" y="1024"/>
                </a:lnTo>
                <a:lnTo>
                  <a:pt x="2366" y="1064"/>
                </a:lnTo>
                <a:lnTo>
                  <a:pt x="2381" y="1096"/>
                </a:lnTo>
                <a:lnTo>
                  <a:pt x="2389" y="1096"/>
                </a:lnTo>
                <a:lnTo>
                  <a:pt x="2389" y="1104"/>
                </a:lnTo>
                <a:lnTo>
                  <a:pt x="2389" y="1136"/>
                </a:lnTo>
                <a:lnTo>
                  <a:pt x="2389" y="1152"/>
                </a:lnTo>
                <a:lnTo>
                  <a:pt x="2397" y="1160"/>
                </a:lnTo>
                <a:lnTo>
                  <a:pt x="2412" y="1160"/>
                </a:lnTo>
                <a:lnTo>
                  <a:pt x="2427" y="1168"/>
                </a:lnTo>
                <a:lnTo>
                  <a:pt x="2450" y="1176"/>
                </a:lnTo>
                <a:lnTo>
                  <a:pt x="2473" y="1200"/>
                </a:lnTo>
                <a:lnTo>
                  <a:pt x="2496" y="1240"/>
                </a:lnTo>
                <a:lnTo>
                  <a:pt x="2519" y="1280"/>
                </a:lnTo>
                <a:lnTo>
                  <a:pt x="2526" y="1304"/>
                </a:lnTo>
                <a:lnTo>
                  <a:pt x="2526" y="1312"/>
                </a:lnTo>
                <a:lnTo>
                  <a:pt x="2534" y="1312"/>
                </a:lnTo>
                <a:lnTo>
                  <a:pt x="2549" y="1328"/>
                </a:lnTo>
                <a:lnTo>
                  <a:pt x="2572" y="1352"/>
                </a:lnTo>
                <a:lnTo>
                  <a:pt x="2587" y="1368"/>
                </a:lnTo>
                <a:lnTo>
                  <a:pt x="2595" y="1376"/>
                </a:lnTo>
                <a:lnTo>
                  <a:pt x="2595" y="1392"/>
                </a:lnTo>
                <a:lnTo>
                  <a:pt x="2603" y="1400"/>
                </a:lnTo>
                <a:lnTo>
                  <a:pt x="2610" y="1400"/>
                </a:lnTo>
                <a:lnTo>
                  <a:pt x="2626" y="1392"/>
                </a:lnTo>
                <a:lnTo>
                  <a:pt x="2656" y="1392"/>
                </a:lnTo>
                <a:lnTo>
                  <a:pt x="2687" y="1400"/>
                </a:lnTo>
                <a:lnTo>
                  <a:pt x="2725" y="1416"/>
                </a:lnTo>
                <a:lnTo>
                  <a:pt x="2755" y="1448"/>
                </a:lnTo>
                <a:lnTo>
                  <a:pt x="2793" y="1504"/>
                </a:lnTo>
                <a:lnTo>
                  <a:pt x="2916" y="1536"/>
                </a:lnTo>
                <a:lnTo>
                  <a:pt x="2923" y="1544"/>
                </a:lnTo>
                <a:lnTo>
                  <a:pt x="2938" y="1568"/>
                </a:lnTo>
                <a:lnTo>
                  <a:pt x="2961" y="1592"/>
                </a:lnTo>
                <a:lnTo>
                  <a:pt x="2992" y="1616"/>
                </a:lnTo>
                <a:lnTo>
                  <a:pt x="3007" y="1640"/>
                </a:lnTo>
                <a:lnTo>
                  <a:pt x="3030" y="1656"/>
                </a:lnTo>
                <a:lnTo>
                  <a:pt x="3045" y="1656"/>
                </a:lnTo>
                <a:lnTo>
                  <a:pt x="3061" y="1648"/>
                </a:lnTo>
                <a:lnTo>
                  <a:pt x="3084" y="1648"/>
                </a:lnTo>
                <a:lnTo>
                  <a:pt x="3091" y="1640"/>
                </a:lnTo>
                <a:lnTo>
                  <a:pt x="3190" y="1704"/>
                </a:lnTo>
                <a:lnTo>
                  <a:pt x="3358" y="1720"/>
                </a:lnTo>
                <a:lnTo>
                  <a:pt x="3396" y="1752"/>
                </a:lnTo>
                <a:lnTo>
                  <a:pt x="3526" y="1776"/>
                </a:lnTo>
                <a:lnTo>
                  <a:pt x="3534" y="1776"/>
                </a:lnTo>
                <a:lnTo>
                  <a:pt x="3557" y="1784"/>
                </a:lnTo>
                <a:lnTo>
                  <a:pt x="3587" y="1784"/>
                </a:lnTo>
                <a:lnTo>
                  <a:pt x="3625" y="1784"/>
                </a:lnTo>
                <a:lnTo>
                  <a:pt x="3641" y="1792"/>
                </a:lnTo>
                <a:lnTo>
                  <a:pt x="3648" y="1816"/>
                </a:lnTo>
                <a:lnTo>
                  <a:pt x="3656" y="1848"/>
                </a:lnTo>
                <a:lnTo>
                  <a:pt x="3656" y="1896"/>
                </a:lnTo>
                <a:lnTo>
                  <a:pt x="3656" y="1936"/>
                </a:lnTo>
                <a:lnTo>
                  <a:pt x="3648" y="1976"/>
                </a:lnTo>
                <a:lnTo>
                  <a:pt x="3648" y="2008"/>
                </a:lnTo>
                <a:lnTo>
                  <a:pt x="3648" y="2016"/>
                </a:lnTo>
                <a:lnTo>
                  <a:pt x="3534" y="1992"/>
                </a:lnTo>
                <a:lnTo>
                  <a:pt x="3526" y="1992"/>
                </a:lnTo>
                <a:lnTo>
                  <a:pt x="3496" y="1984"/>
                </a:lnTo>
                <a:lnTo>
                  <a:pt x="3458" y="1976"/>
                </a:lnTo>
                <a:lnTo>
                  <a:pt x="3412" y="1968"/>
                </a:lnTo>
                <a:lnTo>
                  <a:pt x="3358" y="1960"/>
                </a:lnTo>
                <a:lnTo>
                  <a:pt x="3313" y="1960"/>
                </a:lnTo>
                <a:lnTo>
                  <a:pt x="3274" y="1960"/>
                </a:lnTo>
                <a:lnTo>
                  <a:pt x="3251" y="1976"/>
                </a:lnTo>
                <a:lnTo>
                  <a:pt x="3229" y="1984"/>
                </a:lnTo>
                <a:lnTo>
                  <a:pt x="3198" y="1984"/>
                </a:lnTo>
                <a:lnTo>
                  <a:pt x="3175" y="1976"/>
                </a:lnTo>
                <a:lnTo>
                  <a:pt x="3145" y="1960"/>
                </a:lnTo>
                <a:lnTo>
                  <a:pt x="3106" y="1952"/>
                </a:lnTo>
                <a:lnTo>
                  <a:pt x="3061" y="1960"/>
                </a:lnTo>
                <a:lnTo>
                  <a:pt x="3015" y="1968"/>
                </a:lnTo>
                <a:lnTo>
                  <a:pt x="2992" y="1960"/>
                </a:lnTo>
                <a:lnTo>
                  <a:pt x="2977" y="1952"/>
                </a:lnTo>
                <a:lnTo>
                  <a:pt x="2961" y="1944"/>
                </a:lnTo>
                <a:lnTo>
                  <a:pt x="2946" y="1928"/>
                </a:lnTo>
                <a:lnTo>
                  <a:pt x="2931" y="1912"/>
                </a:lnTo>
                <a:lnTo>
                  <a:pt x="2900" y="1912"/>
                </a:lnTo>
                <a:lnTo>
                  <a:pt x="2870" y="1912"/>
                </a:lnTo>
                <a:lnTo>
                  <a:pt x="2839" y="1928"/>
                </a:lnTo>
                <a:lnTo>
                  <a:pt x="2809" y="1936"/>
                </a:lnTo>
                <a:lnTo>
                  <a:pt x="2786" y="1928"/>
                </a:lnTo>
                <a:lnTo>
                  <a:pt x="2771" y="1912"/>
                </a:lnTo>
                <a:lnTo>
                  <a:pt x="2748" y="1872"/>
                </a:lnTo>
                <a:lnTo>
                  <a:pt x="2725" y="1848"/>
                </a:lnTo>
                <a:lnTo>
                  <a:pt x="2679" y="1840"/>
                </a:lnTo>
                <a:lnTo>
                  <a:pt x="2633" y="1856"/>
                </a:lnTo>
                <a:lnTo>
                  <a:pt x="2603" y="1856"/>
                </a:lnTo>
                <a:lnTo>
                  <a:pt x="2580" y="1840"/>
                </a:lnTo>
                <a:lnTo>
                  <a:pt x="2549" y="1808"/>
                </a:lnTo>
                <a:lnTo>
                  <a:pt x="2526" y="1776"/>
                </a:lnTo>
                <a:lnTo>
                  <a:pt x="2511" y="1736"/>
                </a:lnTo>
                <a:lnTo>
                  <a:pt x="2496" y="1712"/>
                </a:lnTo>
                <a:lnTo>
                  <a:pt x="2496" y="1704"/>
                </a:lnTo>
                <a:lnTo>
                  <a:pt x="2488" y="1704"/>
                </a:lnTo>
                <a:lnTo>
                  <a:pt x="2480" y="1704"/>
                </a:lnTo>
                <a:lnTo>
                  <a:pt x="2465" y="1704"/>
                </a:lnTo>
                <a:lnTo>
                  <a:pt x="2450" y="1688"/>
                </a:lnTo>
                <a:lnTo>
                  <a:pt x="2435" y="1664"/>
                </a:lnTo>
                <a:lnTo>
                  <a:pt x="2427" y="1616"/>
                </a:lnTo>
                <a:lnTo>
                  <a:pt x="2412" y="1592"/>
                </a:lnTo>
                <a:lnTo>
                  <a:pt x="2381" y="1568"/>
                </a:lnTo>
                <a:lnTo>
                  <a:pt x="2343" y="1536"/>
                </a:lnTo>
                <a:lnTo>
                  <a:pt x="2305" y="1496"/>
                </a:lnTo>
                <a:lnTo>
                  <a:pt x="2259" y="1448"/>
                </a:lnTo>
                <a:lnTo>
                  <a:pt x="2213" y="1408"/>
                </a:lnTo>
                <a:lnTo>
                  <a:pt x="2160" y="1384"/>
                </a:lnTo>
                <a:lnTo>
                  <a:pt x="2114" y="1360"/>
                </a:lnTo>
                <a:lnTo>
                  <a:pt x="2084" y="1344"/>
                </a:lnTo>
                <a:lnTo>
                  <a:pt x="2053" y="1344"/>
                </a:lnTo>
                <a:lnTo>
                  <a:pt x="2038" y="1344"/>
                </a:lnTo>
                <a:lnTo>
                  <a:pt x="2030" y="1360"/>
                </a:lnTo>
                <a:lnTo>
                  <a:pt x="2022" y="1368"/>
                </a:lnTo>
                <a:lnTo>
                  <a:pt x="2000" y="1368"/>
                </a:lnTo>
                <a:lnTo>
                  <a:pt x="1984" y="1352"/>
                </a:lnTo>
                <a:lnTo>
                  <a:pt x="1961" y="1320"/>
                </a:lnTo>
                <a:lnTo>
                  <a:pt x="1939" y="1272"/>
                </a:lnTo>
                <a:lnTo>
                  <a:pt x="1916" y="1224"/>
                </a:lnTo>
                <a:lnTo>
                  <a:pt x="1893" y="1184"/>
                </a:lnTo>
                <a:lnTo>
                  <a:pt x="1877" y="1160"/>
                </a:lnTo>
                <a:lnTo>
                  <a:pt x="1862" y="1152"/>
                </a:lnTo>
                <a:lnTo>
                  <a:pt x="1839" y="1160"/>
                </a:lnTo>
                <a:lnTo>
                  <a:pt x="1824" y="1192"/>
                </a:lnTo>
                <a:lnTo>
                  <a:pt x="1801" y="1240"/>
                </a:lnTo>
                <a:lnTo>
                  <a:pt x="1786" y="1296"/>
                </a:lnTo>
                <a:lnTo>
                  <a:pt x="1786" y="1368"/>
                </a:lnTo>
                <a:lnTo>
                  <a:pt x="1786" y="1400"/>
                </a:lnTo>
                <a:lnTo>
                  <a:pt x="1786" y="1424"/>
                </a:lnTo>
                <a:lnTo>
                  <a:pt x="1778" y="1440"/>
                </a:lnTo>
                <a:lnTo>
                  <a:pt x="1771" y="1456"/>
                </a:lnTo>
                <a:lnTo>
                  <a:pt x="1763" y="1480"/>
                </a:lnTo>
                <a:lnTo>
                  <a:pt x="1755" y="1504"/>
                </a:lnTo>
                <a:lnTo>
                  <a:pt x="1748" y="1544"/>
                </a:lnTo>
                <a:lnTo>
                  <a:pt x="1740" y="1600"/>
                </a:lnTo>
                <a:lnTo>
                  <a:pt x="1740" y="1680"/>
                </a:lnTo>
                <a:lnTo>
                  <a:pt x="1740" y="1744"/>
                </a:lnTo>
                <a:lnTo>
                  <a:pt x="1725" y="1792"/>
                </a:lnTo>
                <a:lnTo>
                  <a:pt x="1710" y="1824"/>
                </a:lnTo>
                <a:lnTo>
                  <a:pt x="1687" y="1832"/>
                </a:lnTo>
                <a:lnTo>
                  <a:pt x="1656" y="1832"/>
                </a:lnTo>
                <a:lnTo>
                  <a:pt x="1626" y="1816"/>
                </a:lnTo>
                <a:lnTo>
                  <a:pt x="1595" y="1792"/>
                </a:lnTo>
                <a:lnTo>
                  <a:pt x="1564" y="1760"/>
                </a:lnTo>
                <a:lnTo>
                  <a:pt x="1534" y="1728"/>
                </a:lnTo>
                <a:lnTo>
                  <a:pt x="1511" y="1688"/>
                </a:lnTo>
                <a:lnTo>
                  <a:pt x="1465" y="1608"/>
                </a:lnTo>
                <a:lnTo>
                  <a:pt x="1419" y="1536"/>
                </a:lnTo>
                <a:lnTo>
                  <a:pt x="1374" y="1464"/>
                </a:lnTo>
                <a:lnTo>
                  <a:pt x="1328" y="1416"/>
                </a:lnTo>
                <a:lnTo>
                  <a:pt x="1282" y="1392"/>
                </a:lnTo>
                <a:lnTo>
                  <a:pt x="1252" y="1376"/>
                </a:lnTo>
                <a:lnTo>
                  <a:pt x="1229" y="1352"/>
                </a:lnTo>
                <a:lnTo>
                  <a:pt x="1213" y="1328"/>
                </a:lnTo>
                <a:lnTo>
                  <a:pt x="1198" y="1296"/>
                </a:lnTo>
                <a:lnTo>
                  <a:pt x="1160" y="1264"/>
                </a:lnTo>
                <a:lnTo>
                  <a:pt x="1137" y="1248"/>
                </a:lnTo>
                <a:lnTo>
                  <a:pt x="1114" y="1240"/>
                </a:lnTo>
                <a:lnTo>
                  <a:pt x="1091" y="1232"/>
                </a:lnTo>
                <a:lnTo>
                  <a:pt x="1068" y="1224"/>
                </a:lnTo>
                <a:lnTo>
                  <a:pt x="1045" y="1208"/>
                </a:lnTo>
                <a:lnTo>
                  <a:pt x="1030" y="1176"/>
                </a:lnTo>
                <a:lnTo>
                  <a:pt x="1007" y="1120"/>
                </a:lnTo>
                <a:lnTo>
                  <a:pt x="984" y="1040"/>
                </a:lnTo>
                <a:lnTo>
                  <a:pt x="961" y="968"/>
                </a:lnTo>
                <a:lnTo>
                  <a:pt x="946" y="920"/>
                </a:lnTo>
                <a:lnTo>
                  <a:pt x="931" y="888"/>
                </a:lnTo>
                <a:lnTo>
                  <a:pt x="923" y="880"/>
                </a:lnTo>
                <a:lnTo>
                  <a:pt x="916" y="880"/>
                </a:lnTo>
                <a:lnTo>
                  <a:pt x="916" y="896"/>
                </a:lnTo>
                <a:lnTo>
                  <a:pt x="908" y="912"/>
                </a:lnTo>
                <a:lnTo>
                  <a:pt x="916" y="928"/>
                </a:lnTo>
                <a:lnTo>
                  <a:pt x="908" y="968"/>
                </a:lnTo>
                <a:lnTo>
                  <a:pt x="900" y="1016"/>
                </a:lnTo>
                <a:lnTo>
                  <a:pt x="877" y="1064"/>
                </a:lnTo>
                <a:lnTo>
                  <a:pt x="862" y="1112"/>
                </a:lnTo>
                <a:lnTo>
                  <a:pt x="862" y="1144"/>
                </a:lnTo>
                <a:lnTo>
                  <a:pt x="855" y="1168"/>
                </a:lnTo>
                <a:lnTo>
                  <a:pt x="847" y="1216"/>
                </a:lnTo>
                <a:lnTo>
                  <a:pt x="839" y="1280"/>
                </a:lnTo>
                <a:lnTo>
                  <a:pt x="832" y="1352"/>
                </a:lnTo>
                <a:lnTo>
                  <a:pt x="816" y="1432"/>
                </a:lnTo>
                <a:lnTo>
                  <a:pt x="809" y="1496"/>
                </a:lnTo>
                <a:lnTo>
                  <a:pt x="809" y="1552"/>
                </a:lnTo>
                <a:lnTo>
                  <a:pt x="809" y="1584"/>
                </a:lnTo>
                <a:lnTo>
                  <a:pt x="816" y="1624"/>
                </a:lnTo>
                <a:lnTo>
                  <a:pt x="816" y="1672"/>
                </a:lnTo>
                <a:lnTo>
                  <a:pt x="816" y="1728"/>
                </a:lnTo>
                <a:lnTo>
                  <a:pt x="809" y="1784"/>
                </a:lnTo>
                <a:lnTo>
                  <a:pt x="801" y="1832"/>
                </a:lnTo>
                <a:lnTo>
                  <a:pt x="794" y="1864"/>
                </a:lnTo>
                <a:lnTo>
                  <a:pt x="771" y="1880"/>
                </a:lnTo>
                <a:lnTo>
                  <a:pt x="740" y="1880"/>
                </a:lnTo>
                <a:lnTo>
                  <a:pt x="710" y="1864"/>
                </a:lnTo>
                <a:lnTo>
                  <a:pt x="671" y="1840"/>
                </a:lnTo>
                <a:lnTo>
                  <a:pt x="648" y="1808"/>
                </a:lnTo>
                <a:lnTo>
                  <a:pt x="626" y="1752"/>
                </a:lnTo>
                <a:lnTo>
                  <a:pt x="610" y="1680"/>
                </a:lnTo>
                <a:lnTo>
                  <a:pt x="587" y="1608"/>
                </a:lnTo>
                <a:lnTo>
                  <a:pt x="572" y="1544"/>
                </a:lnTo>
                <a:lnTo>
                  <a:pt x="549" y="1496"/>
                </a:lnTo>
                <a:lnTo>
                  <a:pt x="526" y="1440"/>
                </a:lnTo>
                <a:lnTo>
                  <a:pt x="503" y="1400"/>
                </a:lnTo>
                <a:lnTo>
                  <a:pt x="481" y="1360"/>
                </a:lnTo>
                <a:lnTo>
                  <a:pt x="450" y="1328"/>
                </a:lnTo>
                <a:lnTo>
                  <a:pt x="397" y="1304"/>
                </a:lnTo>
                <a:lnTo>
                  <a:pt x="397" y="1296"/>
                </a:lnTo>
                <a:lnTo>
                  <a:pt x="404" y="1272"/>
                </a:lnTo>
                <a:lnTo>
                  <a:pt x="404" y="1240"/>
                </a:lnTo>
                <a:lnTo>
                  <a:pt x="397" y="1200"/>
                </a:lnTo>
                <a:lnTo>
                  <a:pt x="381" y="1168"/>
                </a:lnTo>
                <a:lnTo>
                  <a:pt x="351" y="1144"/>
                </a:lnTo>
                <a:lnTo>
                  <a:pt x="320" y="1136"/>
                </a:lnTo>
                <a:lnTo>
                  <a:pt x="290" y="1144"/>
                </a:lnTo>
                <a:lnTo>
                  <a:pt x="267" y="1160"/>
                </a:lnTo>
                <a:lnTo>
                  <a:pt x="244" y="1192"/>
                </a:lnTo>
                <a:lnTo>
                  <a:pt x="229" y="1232"/>
                </a:lnTo>
                <a:lnTo>
                  <a:pt x="221" y="1272"/>
                </a:lnTo>
                <a:lnTo>
                  <a:pt x="213" y="1312"/>
                </a:lnTo>
                <a:lnTo>
                  <a:pt x="198" y="1344"/>
                </a:lnTo>
                <a:lnTo>
                  <a:pt x="175" y="1368"/>
                </a:lnTo>
                <a:lnTo>
                  <a:pt x="160" y="1392"/>
                </a:lnTo>
                <a:lnTo>
                  <a:pt x="145" y="1416"/>
                </a:lnTo>
                <a:lnTo>
                  <a:pt x="137" y="1464"/>
                </a:lnTo>
                <a:lnTo>
                  <a:pt x="122" y="1528"/>
                </a:lnTo>
                <a:lnTo>
                  <a:pt x="107" y="1576"/>
                </a:lnTo>
                <a:lnTo>
                  <a:pt x="91" y="1616"/>
                </a:lnTo>
                <a:lnTo>
                  <a:pt x="84" y="1656"/>
                </a:lnTo>
                <a:lnTo>
                  <a:pt x="84" y="1704"/>
                </a:lnTo>
                <a:lnTo>
                  <a:pt x="84" y="1752"/>
                </a:lnTo>
                <a:lnTo>
                  <a:pt x="91" y="1792"/>
                </a:lnTo>
                <a:lnTo>
                  <a:pt x="99" y="1816"/>
                </a:lnTo>
                <a:lnTo>
                  <a:pt x="91" y="1856"/>
                </a:lnTo>
                <a:lnTo>
                  <a:pt x="76" y="1896"/>
                </a:lnTo>
                <a:lnTo>
                  <a:pt x="68" y="1936"/>
                </a:lnTo>
                <a:lnTo>
                  <a:pt x="61" y="1960"/>
                </a:lnTo>
                <a:lnTo>
                  <a:pt x="53" y="1968"/>
                </a:lnTo>
                <a:lnTo>
                  <a:pt x="38" y="1968"/>
                </a:lnTo>
                <a:lnTo>
                  <a:pt x="15" y="1960"/>
                </a:lnTo>
                <a:lnTo>
                  <a:pt x="7" y="1960"/>
                </a:lnTo>
                <a:lnTo>
                  <a:pt x="0" y="1768"/>
                </a:lnTo>
                <a:close/>
              </a:path>
            </a:pathLst>
          </a:custGeom>
          <a:solidFill>
            <a:schemeClr val="accent1"/>
          </a:solidFill>
          <a:ln w="9525">
            <a:noFill/>
            <a:round/>
            <a:headEnd/>
            <a:tailEnd/>
          </a:ln>
        </p:spPr>
        <p:txBody>
          <a:bodyPr anchor="ctr"/>
          <a:lstStyle/>
          <a:p>
            <a:endParaRPr lang="en-US"/>
          </a:p>
        </p:txBody>
      </p:sp>
      <p:sp>
        <p:nvSpPr>
          <p:cNvPr id="7" name="Rectangle 6"/>
          <p:cNvSpPr/>
          <p:nvPr/>
        </p:nvSpPr>
        <p:spPr>
          <a:xfrm>
            <a:off x="1219200" y="4648200"/>
            <a:ext cx="3276600" cy="1908215"/>
          </a:xfrm>
          <a:prstGeom prst="rect">
            <a:avLst/>
          </a:prstGeom>
          <a:ln>
            <a:solidFill>
              <a:schemeClr val="accent3">
                <a:lumMod val="75000"/>
              </a:schemeClr>
            </a:solidFill>
          </a:ln>
        </p:spPr>
        <p:txBody>
          <a:bodyPr wrap="square">
            <a:spAutoFit/>
          </a:bodyPr>
          <a:lstStyle/>
          <a:p>
            <a:pPr>
              <a:defRPr/>
            </a:pPr>
            <a:r>
              <a:rPr lang="en-US" sz="2800" dirty="0" smtClean="0">
                <a:solidFill>
                  <a:srgbClr val="C00000"/>
                </a:solidFill>
              </a:rPr>
              <a:t>Bolus (50%)</a:t>
            </a:r>
          </a:p>
          <a:p>
            <a:pPr>
              <a:buFont typeface="Wingdings" pitchFamily="2" charset="2"/>
              <a:buNone/>
              <a:defRPr/>
            </a:pPr>
            <a:r>
              <a:rPr lang="en-US" dirty="0" smtClean="0"/>
              <a:t>    Serves to control postprandial</a:t>
            </a:r>
          </a:p>
          <a:p>
            <a:pPr>
              <a:buFont typeface="Wingdings" pitchFamily="2" charset="2"/>
              <a:buNone/>
              <a:defRPr/>
            </a:pPr>
            <a:r>
              <a:rPr lang="en-US" dirty="0" smtClean="0"/>
              <a:t>     hyperglycemia in  response to</a:t>
            </a:r>
          </a:p>
          <a:p>
            <a:pPr>
              <a:buFont typeface="Wingdings" pitchFamily="2" charset="2"/>
              <a:buNone/>
              <a:defRPr/>
            </a:pPr>
            <a:r>
              <a:rPr lang="en-US" dirty="0" smtClean="0"/>
              <a:t>     food intake. </a:t>
            </a:r>
          </a:p>
          <a:p>
            <a:pPr>
              <a:buFont typeface="Wingdings" pitchFamily="2" charset="2"/>
              <a:buNone/>
              <a:defRPr/>
            </a:pPr>
            <a:endParaRPr lang="en-US" dirty="0" smtClean="0"/>
          </a:p>
          <a:p>
            <a:pPr>
              <a:buFont typeface="Wingdings" pitchFamily="2" charset="2"/>
              <a:buNone/>
              <a:defRPr/>
            </a:pPr>
            <a:endParaRPr lang="en-US" dirty="0"/>
          </a:p>
        </p:txBody>
      </p:sp>
      <p:sp>
        <p:nvSpPr>
          <p:cNvPr id="8" name="Rectangle 7"/>
          <p:cNvSpPr/>
          <p:nvPr/>
        </p:nvSpPr>
        <p:spPr>
          <a:xfrm>
            <a:off x="4876800" y="4572000"/>
            <a:ext cx="3810000" cy="1908215"/>
          </a:xfrm>
          <a:prstGeom prst="rect">
            <a:avLst/>
          </a:prstGeom>
          <a:ln>
            <a:solidFill>
              <a:schemeClr val="accent3">
                <a:lumMod val="75000"/>
              </a:schemeClr>
            </a:solidFill>
          </a:ln>
        </p:spPr>
        <p:txBody>
          <a:bodyPr wrap="square">
            <a:spAutoFit/>
          </a:bodyPr>
          <a:lstStyle/>
          <a:p>
            <a:pPr>
              <a:defRPr/>
            </a:pPr>
            <a:r>
              <a:rPr lang="en-US" sz="2800" dirty="0" smtClean="0">
                <a:solidFill>
                  <a:srgbClr val="C00000"/>
                </a:solidFill>
              </a:rPr>
              <a:t>Basal   ( 50%)</a:t>
            </a:r>
          </a:p>
          <a:p>
            <a:pPr>
              <a:buFont typeface="Wingdings" pitchFamily="2" charset="2"/>
              <a:buNone/>
              <a:defRPr/>
            </a:pPr>
            <a:r>
              <a:rPr lang="en-US" dirty="0" smtClean="0"/>
              <a:t>    Serves to balance the rate</a:t>
            </a:r>
          </a:p>
          <a:p>
            <a:pPr>
              <a:buFont typeface="Wingdings" pitchFamily="2" charset="2"/>
              <a:buNone/>
              <a:defRPr/>
            </a:pPr>
            <a:r>
              <a:rPr lang="en-US" dirty="0" smtClean="0"/>
              <a:t>    of hepatic  glucose production </a:t>
            </a:r>
          </a:p>
          <a:p>
            <a:pPr>
              <a:buFont typeface="Wingdings" pitchFamily="2" charset="2"/>
              <a:buNone/>
              <a:defRPr/>
            </a:pPr>
            <a:r>
              <a:rPr lang="en-US" dirty="0" smtClean="0"/>
              <a:t>    and peripheral uptake during </a:t>
            </a:r>
          </a:p>
          <a:p>
            <a:pPr>
              <a:buFont typeface="Wingdings" pitchFamily="2" charset="2"/>
              <a:buNone/>
              <a:defRPr/>
            </a:pPr>
            <a:r>
              <a:rPr lang="en-US" dirty="0" smtClean="0"/>
              <a:t>    overnight and prolonged </a:t>
            </a:r>
          </a:p>
          <a:p>
            <a:pPr>
              <a:buFont typeface="Wingdings" pitchFamily="2" charset="2"/>
              <a:buNone/>
              <a:defRPr/>
            </a:pPr>
            <a:r>
              <a:rPr lang="en-US" dirty="0" smtClean="0"/>
              <a:t>    periods between meals.</a:t>
            </a:r>
          </a:p>
        </p:txBody>
      </p:sp>
      <p:sp>
        <p:nvSpPr>
          <p:cNvPr id="9" name="TextBox 8"/>
          <p:cNvSpPr txBox="1"/>
          <p:nvPr/>
        </p:nvSpPr>
        <p:spPr>
          <a:xfrm>
            <a:off x="2133600" y="1447800"/>
            <a:ext cx="745717" cy="369332"/>
          </a:xfrm>
          <a:prstGeom prst="rect">
            <a:avLst/>
          </a:prstGeom>
          <a:noFill/>
        </p:spPr>
        <p:txBody>
          <a:bodyPr wrap="none" rtlCol="0">
            <a:spAutoFit/>
          </a:bodyPr>
          <a:lstStyle/>
          <a:p>
            <a:r>
              <a:rPr lang="en-US" dirty="0" smtClean="0">
                <a:solidFill>
                  <a:srgbClr val="C00000"/>
                </a:solidFill>
              </a:rPr>
              <a:t>Bolus</a:t>
            </a:r>
            <a:r>
              <a:rPr lang="en-US" dirty="0" smtClean="0"/>
              <a:t> </a:t>
            </a:r>
            <a:endParaRPr lang="en-US" dirty="0"/>
          </a:p>
        </p:txBody>
      </p:sp>
      <p:sp>
        <p:nvSpPr>
          <p:cNvPr id="10" name="TextBox 9"/>
          <p:cNvSpPr txBox="1"/>
          <p:nvPr/>
        </p:nvSpPr>
        <p:spPr>
          <a:xfrm>
            <a:off x="838200" y="1447800"/>
            <a:ext cx="745717" cy="369332"/>
          </a:xfrm>
          <a:prstGeom prst="rect">
            <a:avLst/>
          </a:prstGeom>
          <a:noFill/>
        </p:spPr>
        <p:txBody>
          <a:bodyPr wrap="none" rtlCol="0">
            <a:spAutoFit/>
          </a:bodyPr>
          <a:lstStyle/>
          <a:p>
            <a:r>
              <a:rPr lang="en-US" dirty="0" smtClean="0">
                <a:solidFill>
                  <a:srgbClr val="C00000"/>
                </a:solidFill>
              </a:rPr>
              <a:t>Bolus</a:t>
            </a:r>
            <a:r>
              <a:rPr lang="en-US" dirty="0" smtClean="0"/>
              <a:t> </a:t>
            </a:r>
            <a:endParaRPr lang="en-US" dirty="0"/>
          </a:p>
        </p:txBody>
      </p:sp>
      <p:sp>
        <p:nvSpPr>
          <p:cNvPr id="11" name="TextBox 10"/>
          <p:cNvSpPr txBox="1"/>
          <p:nvPr/>
        </p:nvSpPr>
        <p:spPr>
          <a:xfrm>
            <a:off x="3352800" y="1371600"/>
            <a:ext cx="745717" cy="369332"/>
          </a:xfrm>
          <a:prstGeom prst="rect">
            <a:avLst/>
          </a:prstGeom>
          <a:noFill/>
        </p:spPr>
        <p:txBody>
          <a:bodyPr wrap="none" rtlCol="0">
            <a:spAutoFit/>
          </a:bodyPr>
          <a:lstStyle/>
          <a:p>
            <a:r>
              <a:rPr lang="en-US" dirty="0" smtClean="0">
                <a:solidFill>
                  <a:srgbClr val="C00000"/>
                </a:solidFill>
              </a:rPr>
              <a:t>Bolus </a:t>
            </a:r>
            <a:endParaRPr lang="en-US" dirty="0">
              <a:solidFill>
                <a:srgbClr val="C00000"/>
              </a:solidFill>
            </a:endParaRPr>
          </a:p>
        </p:txBody>
      </p:sp>
      <p:sp>
        <p:nvSpPr>
          <p:cNvPr id="12" name="TextBox 11"/>
          <p:cNvSpPr txBox="1"/>
          <p:nvPr/>
        </p:nvSpPr>
        <p:spPr>
          <a:xfrm>
            <a:off x="7010400" y="4038600"/>
            <a:ext cx="723275" cy="369332"/>
          </a:xfrm>
          <a:prstGeom prst="rect">
            <a:avLst/>
          </a:prstGeom>
          <a:noFill/>
        </p:spPr>
        <p:txBody>
          <a:bodyPr wrap="none" rtlCol="0">
            <a:spAutoFit/>
          </a:bodyPr>
          <a:lstStyle/>
          <a:p>
            <a:r>
              <a:rPr lang="en-US" dirty="0" smtClean="0">
                <a:solidFill>
                  <a:srgbClr val="C00000"/>
                </a:solidFill>
              </a:rPr>
              <a:t>Basal</a:t>
            </a:r>
            <a:r>
              <a:rPr lang="en-US" dirty="0" smtClean="0"/>
              <a:t> </a:t>
            </a:r>
            <a:endParaRPr lang="en-US" dirty="0"/>
          </a:p>
        </p:txBody>
      </p:sp>
      <p:cxnSp>
        <p:nvCxnSpPr>
          <p:cNvPr id="15" name="Straight Connector 14"/>
          <p:cNvCxnSpPr/>
          <p:nvPr/>
        </p:nvCxnSpPr>
        <p:spPr>
          <a:xfrm>
            <a:off x="1600200" y="4343400"/>
            <a:ext cx="6477000" cy="1588"/>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685801" y="1524000"/>
            <a:ext cx="7929563" cy="4284133"/>
          </a:xfrm>
          <a:ln>
            <a:solidFill>
              <a:srgbClr val="FF3300"/>
            </a:solidFill>
          </a:ln>
        </p:spPr>
        <p:txBody>
          <a:bodyPr>
            <a:normAutofit fontScale="92500" lnSpcReduction="20000"/>
          </a:bodyPr>
          <a:lstStyle/>
          <a:p>
            <a:pPr eaLnBrk="1" hangingPunct="1">
              <a:defRPr/>
            </a:pPr>
            <a:endParaRPr lang="en-US" dirty="0" smtClean="0"/>
          </a:p>
          <a:p>
            <a:pPr eaLnBrk="1" hangingPunct="1">
              <a:defRPr/>
            </a:pPr>
            <a:endParaRPr lang="en-US" sz="3600" dirty="0" smtClean="0"/>
          </a:p>
          <a:p>
            <a:pPr eaLnBrk="1" hangingPunct="1">
              <a:defRPr/>
            </a:pPr>
            <a:r>
              <a:rPr lang="en-US" sz="3600" dirty="0" smtClean="0"/>
              <a:t>Total Daily Dose (TDD) : 0.2 – 0.5 U/kg/day</a:t>
            </a:r>
          </a:p>
          <a:p>
            <a:pPr eaLnBrk="1" hangingPunct="1">
              <a:defRPr/>
            </a:pPr>
            <a:r>
              <a:rPr lang="en-US" sz="3600" dirty="0" smtClean="0"/>
              <a:t>Bedtime </a:t>
            </a:r>
            <a:r>
              <a:rPr lang="en-US" sz="3600" dirty="0" err="1" smtClean="0"/>
              <a:t>Glargine</a:t>
            </a:r>
            <a:r>
              <a:rPr lang="en-US" sz="3600" dirty="0" smtClean="0"/>
              <a:t> : 35 – 50 % TDD</a:t>
            </a:r>
          </a:p>
          <a:p>
            <a:pPr eaLnBrk="1" hangingPunct="1">
              <a:defRPr/>
            </a:pPr>
            <a:r>
              <a:rPr lang="en-US" sz="3600" dirty="0" smtClean="0"/>
              <a:t>Meal Boluses Rapid-acting ( % of TDD):</a:t>
            </a:r>
          </a:p>
          <a:p>
            <a:pPr eaLnBrk="1" hangingPunct="1">
              <a:buFontTx/>
              <a:buNone/>
              <a:defRPr/>
            </a:pPr>
            <a:r>
              <a:rPr lang="en-US" sz="3600" dirty="0" smtClean="0"/>
              <a:t>         </a:t>
            </a:r>
            <a:r>
              <a:rPr lang="en-US" sz="3600" dirty="0" smtClean="0">
                <a:solidFill>
                  <a:srgbClr val="FF0000"/>
                </a:solidFill>
              </a:rPr>
              <a:t>- Breakfast =  20 %</a:t>
            </a:r>
          </a:p>
          <a:p>
            <a:pPr eaLnBrk="1" hangingPunct="1">
              <a:buFontTx/>
              <a:buNone/>
              <a:defRPr/>
            </a:pPr>
            <a:r>
              <a:rPr lang="en-US" sz="3600" dirty="0" smtClean="0">
                <a:solidFill>
                  <a:srgbClr val="FF0000"/>
                </a:solidFill>
              </a:rPr>
              <a:t>         - Lunch       =  15 %</a:t>
            </a:r>
          </a:p>
          <a:p>
            <a:pPr eaLnBrk="1" hangingPunct="1">
              <a:buFontTx/>
              <a:buNone/>
              <a:defRPr/>
            </a:pPr>
            <a:r>
              <a:rPr lang="en-US" sz="3600" dirty="0" smtClean="0">
                <a:solidFill>
                  <a:srgbClr val="FF0000"/>
                </a:solidFill>
              </a:rPr>
              <a:t>         - Dinner      =  15 %</a:t>
            </a:r>
          </a:p>
        </p:txBody>
      </p:sp>
      <p:sp>
        <p:nvSpPr>
          <p:cNvPr id="87043" name="Rectangle 4"/>
          <p:cNvSpPr>
            <a:spLocks noChangeArrowheads="1"/>
          </p:cNvSpPr>
          <p:nvPr/>
        </p:nvSpPr>
        <p:spPr bwMode="auto">
          <a:xfrm>
            <a:off x="180290" y="457200"/>
            <a:ext cx="8658910" cy="584775"/>
          </a:xfrm>
          <a:prstGeom prst="rect">
            <a:avLst/>
          </a:prstGeom>
          <a:noFill/>
          <a:ln w="9525">
            <a:noFill/>
            <a:miter lim="800000"/>
            <a:headEnd/>
            <a:tailEnd/>
          </a:ln>
        </p:spPr>
        <p:txBody>
          <a:bodyPr wrap="none">
            <a:spAutoFit/>
          </a:bodyPr>
          <a:lstStyle/>
          <a:p>
            <a:pPr algn="ctr"/>
            <a:r>
              <a:rPr lang="en-US" sz="3200" b="1" dirty="0"/>
              <a:t>Determining initial insulin dosages for </a:t>
            </a:r>
            <a:r>
              <a:rPr lang="en-US" sz="3200" b="1" dirty="0" smtClean="0"/>
              <a:t>basal-bolus</a:t>
            </a:r>
            <a:endParaRPr lang="en-US" sz="3200" b="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6143625" y="1928813"/>
            <a:ext cx="1295400" cy="579437"/>
          </a:xfrm>
          <a:prstGeom prst="rect">
            <a:avLst/>
          </a:prstGeom>
          <a:noFill/>
          <a:ln w="9525">
            <a:noFill/>
            <a:miter lim="800000"/>
            <a:headEnd/>
            <a:tailEnd/>
          </a:ln>
        </p:spPr>
        <p:txBody>
          <a:bodyPr>
            <a:spAutoFit/>
          </a:bodyPr>
          <a:lstStyle/>
          <a:p>
            <a:pPr>
              <a:spcBef>
                <a:spcPct val="50000"/>
              </a:spcBef>
            </a:pPr>
            <a:r>
              <a:rPr lang="en-US" sz="3200" b="1">
                <a:solidFill>
                  <a:srgbClr val="FFFF00"/>
                </a:solidFill>
                <a:latin typeface="Times New Roman" pitchFamily="18" charset="0"/>
              </a:rPr>
              <a:t>A1C</a:t>
            </a:r>
            <a:endParaRPr lang="en-US" sz="3200" b="1" baseline="-25000">
              <a:solidFill>
                <a:srgbClr val="FFFF00"/>
              </a:solidFill>
              <a:latin typeface="Times New Roman" pitchFamily="18" charset="0"/>
            </a:endParaRPr>
          </a:p>
        </p:txBody>
      </p:sp>
      <p:grpSp>
        <p:nvGrpSpPr>
          <p:cNvPr id="2" name="Group 8"/>
          <p:cNvGrpSpPr>
            <a:grpSpLocks noChangeAspect="1"/>
          </p:cNvGrpSpPr>
          <p:nvPr/>
        </p:nvGrpSpPr>
        <p:grpSpPr bwMode="auto">
          <a:xfrm>
            <a:off x="0" y="1285875"/>
            <a:ext cx="8812213" cy="4960938"/>
            <a:chOff x="34" y="990"/>
            <a:chExt cx="6649" cy="3327"/>
          </a:xfrm>
        </p:grpSpPr>
        <p:sp>
          <p:nvSpPr>
            <p:cNvPr id="12294" name="Rectangle 9"/>
            <p:cNvSpPr>
              <a:spLocks noChangeArrowheads="1"/>
            </p:cNvSpPr>
            <p:nvPr/>
          </p:nvSpPr>
          <p:spPr bwMode="auto">
            <a:xfrm>
              <a:off x="313" y="990"/>
              <a:ext cx="6370" cy="3327"/>
            </a:xfrm>
            <a:prstGeom prst="rect">
              <a:avLst/>
            </a:prstGeom>
            <a:solidFill>
              <a:schemeClr val="bg1"/>
            </a:solidFill>
            <a:ln w="11176">
              <a:solidFill>
                <a:schemeClr val="bg1"/>
              </a:solidFill>
              <a:miter lim="800000"/>
              <a:headEnd/>
              <a:tailEnd/>
            </a:ln>
          </p:spPr>
          <p:txBody>
            <a:bodyPr/>
            <a:lstStyle/>
            <a:p>
              <a:pPr>
                <a:lnSpc>
                  <a:spcPct val="70000"/>
                </a:lnSpc>
                <a:spcBef>
                  <a:spcPct val="50000"/>
                </a:spcBef>
              </a:pPr>
              <a:endParaRPr lang="en-US" sz="6000" b="1"/>
            </a:p>
          </p:txBody>
        </p:sp>
        <p:sp>
          <p:nvSpPr>
            <p:cNvPr id="12295" name="Rectangle 10"/>
            <p:cNvSpPr>
              <a:spLocks noChangeArrowheads="1"/>
            </p:cNvSpPr>
            <p:nvPr/>
          </p:nvSpPr>
          <p:spPr bwMode="auto">
            <a:xfrm>
              <a:off x="34" y="1044"/>
              <a:ext cx="5476" cy="3266"/>
            </a:xfrm>
            <a:prstGeom prst="rect">
              <a:avLst/>
            </a:prstGeom>
            <a:solidFill>
              <a:schemeClr val="bg1"/>
            </a:solidFill>
            <a:ln w="9525">
              <a:noFill/>
              <a:miter lim="800000"/>
              <a:headEnd/>
              <a:tailEnd/>
            </a:ln>
          </p:spPr>
          <p:txBody>
            <a:bodyPr/>
            <a:lstStyle/>
            <a:p>
              <a:pPr>
                <a:lnSpc>
                  <a:spcPct val="70000"/>
                </a:lnSpc>
                <a:spcBef>
                  <a:spcPct val="50000"/>
                </a:spcBef>
              </a:pPr>
              <a:endParaRPr lang="en-US" sz="6000" b="1"/>
            </a:p>
          </p:txBody>
        </p:sp>
        <p:sp>
          <p:nvSpPr>
            <p:cNvPr id="12296" name="Freeform 11"/>
            <p:cNvSpPr>
              <a:spLocks/>
            </p:cNvSpPr>
            <p:nvPr/>
          </p:nvSpPr>
          <p:spPr bwMode="auto">
            <a:xfrm>
              <a:off x="576" y="3863"/>
              <a:ext cx="4676" cy="81"/>
            </a:xfrm>
            <a:custGeom>
              <a:avLst/>
              <a:gdLst>
                <a:gd name="T0" fmla="*/ 0 w 4676"/>
                <a:gd name="T1" fmla="*/ 81 h 81"/>
                <a:gd name="T2" fmla="*/ 108 w 4676"/>
                <a:gd name="T3" fmla="*/ 0 h 81"/>
                <a:gd name="T4" fmla="*/ 4676 w 4676"/>
                <a:gd name="T5" fmla="*/ 0 h 81"/>
                <a:gd name="T6" fmla="*/ 4568 w 4676"/>
                <a:gd name="T7" fmla="*/ 81 h 81"/>
                <a:gd name="T8" fmla="*/ 0 w 4676"/>
                <a:gd name="T9" fmla="*/ 81 h 81"/>
                <a:gd name="T10" fmla="*/ 0 60000 65536"/>
                <a:gd name="T11" fmla="*/ 0 60000 65536"/>
                <a:gd name="T12" fmla="*/ 0 60000 65536"/>
                <a:gd name="T13" fmla="*/ 0 60000 65536"/>
                <a:gd name="T14" fmla="*/ 0 60000 65536"/>
                <a:gd name="T15" fmla="*/ 0 w 4676"/>
                <a:gd name="T16" fmla="*/ 0 h 81"/>
                <a:gd name="T17" fmla="*/ 4676 w 4676"/>
                <a:gd name="T18" fmla="*/ 81 h 81"/>
              </a:gdLst>
              <a:ahLst/>
              <a:cxnLst>
                <a:cxn ang="T10">
                  <a:pos x="T0" y="T1"/>
                </a:cxn>
                <a:cxn ang="T11">
                  <a:pos x="T2" y="T3"/>
                </a:cxn>
                <a:cxn ang="T12">
                  <a:pos x="T4" y="T5"/>
                </a:cxn>
                <a:cxn ang="T13">
                  <a:pos x="T6" y="T7"/>
                </a:cxn>
                <a:cxn ang="T14">
                  <a:pos x="T8" y="T9"/>
                </a:cxn>
              </a:cxnLst>
              <a:rect l="T15" t="T16" r="T17" b="T18"/>
              <a:pathLst>
                <a:path w="4676" h="81">
                  <a:moveTo>
                    <a:pt x="0" y="81"/>
                  </a:moveTo>
                  <a:lnTo>
                    <a:pt x="108" y="0"/>
                  </a:lnTo>
                  <a:lnTo>
                    <a:pt x="4676" y="0"/>
                  </a:lnTo>
                  <a:lnTo>
                    <a:pt x="4568" y="81"/>
                  </a:lnTo>
                  <a:lnTo>
                    <a:pt x="0" y="81"/>
                  </a:lnTo>
                  <a:close/>
                </a:path>
              </a:pathLst>
            </a:custGeom>
            <a:solidFill>
              <a:srgbClr val="808080"/>
            </a:solidFill>
            <a:ln w="9525">
              <a:noFill/>
              <a:round/>
              <a:headEnd/>
              <a:tailEnd/>
            </a:ln>
          </p:spPr>
          <p:txBody>
            <a:bodyPr/>
            <a:lstStyle/>
            <a:p>
              <a:endParaRPr lang="en-US"/>
            </a:p>
          </p:txBody>
        </p:sp>
        <p:sp>
          <p:nvSpPr>
            <p:cNvPr id="12297" name="Freeform 12"/>
            <p:cNvSpPr>
              <a:spLocks/>
            </p:cNvSpPr>
            <p:nvPr/>
          </p:nvSpPr>
          <p:spPr bwMode="auto">
            <a:xfrm>
              <a:off x="576" y="1125"/>
              <a:ext cx="108" cy="2819"/>
            </a:xfrm>
            <a:custGeom>
              <a:avLst/>
              <a:gdLst>
                <a:gd name="T0" fmla="*/ 0 w 108"/>
                <a:gd name="T1" fmla="*/ 2819 h 2819"/>
                <a:gd name="T2" fmla="*/ 0 w 108"/>
                <a:gd name="T3" fmla="*/ 81 h 2819"/>
                <a:gd name="T4" fmla="*/ 108 w 108"/>
                <a:gd name="T5" fmla="*/ 0 h 2819"/>
                <a:gd name="T6" fmla="*/ 108 w 108"/>
                <a:gd name="T7" fmla="*/ 2738 h 2819"/>
                <a:gd name="T8" fmla="*/ 0 w 108"/>
                <a:gd name="T9" fmla="*/ 2819 h 2819"/>
                <a:gd name="T10" fmla="*/ 0 60000 65536"/>
                <a:gd name="T11" fmla="*/ 0 60000 65536"/>
                <a:gd name="T12" fmla="*/ 0 60000 65536"/>
                <a:gd name="T13" fmla="*/ 0 60000 65536"/>
                <a:gd name="T14" fmla="*/ 0 60000 65536"/>
                <a:gd name="T15" fmla="*/ 0 w 108"/>
                <a:gd name="T16" fmla="*/ 0 h 2819"/>
                <a:gd name="T17" fmla="*/ 108 w 108"/>
                <a:gd name="T18" fmla="*/ 2819 h 2819"/>
              </a:gdLst>
              <a:ahLst/>
              <a:cxnLst>
                <a:cxn ang="T10">
                  <a:pos x="T0" y="T1"/>
                </a:cxn>
                <a:cxn ang="T11">
                  <a:pos x="T2" y="T3"/>
                </a:cxn>
                <a:cxn ang="T12">
                  <a:pos x="T4" y="T5"/>
                </a:cxn>
                <a:cxn ang="T13">
                  <a:pos x="T6" y="T7"/>
                </a:cxn>
                <a:cxn ang="T14">
                  <a:pos x="T8" y="T9"/>
                </a:cxn>
              </a:cxnLst>
              <a:rect l="T15" t="T16" r="T17" b="T18"/>
              <a:pathLst>
                <a:path w="108" h="2819">
                  <a:moveTo>
                    <a:pt x="0" y="2819"/>
                  </a:moveTo>
                  <a:lnTo>
                    <a:pt x="0" y="81"/>
                  </a:lnTo>
                  <a:lnTo>
                    <a:pt x="108" y="0"/>
                  </a:lnTo>
                  <a:lnTo>
                    <a:pt x="108" y="2738"/>
                  </a:lnTo>
                  <a:lnTo>
                    <a:pt x="0" y="2819"/>
                  </a:lnTo>
                  <a:close/>
                </a:path>
              </a:pathLst>
            </a:custGeom>
            <a:noFill/>
            <a:ln w="9525">
              <a:noFill/>
              <a:round/>
              <a:headEnd/>
              <a:tailEnd/>
            </a:ln>
          </p:spPr>
          <p:txBody>
            <a:bodyPr/>
            <a:lstStyle/>
            <a:p>
              <a:endParaRPr lang="en-US"/>
            </a:p>
          </p:txBody>
        </p:sp>
        <p:sp>
          <p:nvSpPr>
            <p:cNvPr id="12298" name="Rectangle 13"/>
            <p:cNvSpPr>
              <a:spLocks noChangeArrowheads="1"/>
            </p:cNvSpPr>
            <p:nvPr/>
          </p:nvSpPr>
          <p:spPr bwMode="auto">
            <a:xfrm>
              <a:off x="684" y="1125"/>
              <a:ext cx="4568" cy="2738"/>
            </a:xfrm>
            <a:prstGeom prst="rect">
              <a:avLst/>
            </a:prstGeom>
            <a:noFill/>
            <a:ln w="9525">
              <a:noFill/>
              <a:miter lim="800000"/>
              <a:headEnd/>
              <a:tailEnd/>
            </a:ln>
          </p:spPr>
          <p:txBody>
            <a:bodyPr/>
            <a:lstStyle/>
            <a:p>
              <a:pPr>
                <a:lnSpc>
                  <a:spcPct val="70000"/>
                </a:lnSpc>
                <a:spcBef>
                  <a:spcPct val="50000"/>
                </a:spcBef>
              </a:pPr>
              <a:endParaRPr lang="en-US" sz="6000" b="1"/>
            </a:p>
          </p:txBody>
        </p:sp>
        <p:sp>
          <p:nvSpPr>
            <p:cNvPr id="12299" name="Freeform 14"/>
            <p:cNvSpPr>
              <a:spLocks/>
            </p:cNvSpPr>
            <p:nvPr/>
          </p:nvSpPr>
          <p:spPr bwMode="auto">
            <a:xfrm>
              <a:off x="576" y="3863"/>
              <a:ext cx="4676" cy="81"/>
            </a:xfrm>
            <a:custGeom>
              <a:avLst/>
              <a:gdLst>
                <a:gd name="T0" fmla="*/ 0 w 690"/>
                <a:gd name="T1" fmla="*/ 2147483647 h 12"/>
                <a:gd name="T2" fmla="*/ 2147483647 w 690"/>
                <a:gd name="T3" fmla="*/ 0 h 12"/>
                <a:gd name="T4" fmla="*/ 2147483647 w 690"/>
                <a:gd name="T5" fmla="*/ 0 h 12"/>
                <a:gd name="T6" fmla="*/ 0 60000 65536"/>
                <a:gd name="T7" fmla="*/ 0 60000 65536"/>
                <a:gd name="T8" fmla="*/ 0 60000 65536"/>
                <a:gd name="T9" fmla="*/ 0 w 690"/>
                <a:gd name="T10" fmla="*/ 0 h 12"/>
                <a:gd name="T11" fmla="*/ 690 w 690"/>
                <a:gd name="T12" fmla="*/ 12 h 12"/>
              </a:gdLst>
              <a:ahLst/>
              <a:cxnLst>
                <a:cxn ang="T6">
                  <a:pos x="T0" y="T1"/>
                </a:cxn>
                <a:cxn ang="T7">
                  <a:pos x="T2" y="T3"/>
                </a:cxn>
                <a:cxn ang="T8">
                  <a:pos x="T4" y="T5"/>
                </a:cxn>
              </a:cxnLst>
              <a:rect l="T9" t="T10" r="T11" b="T12"/>
              <a:pathLst>
                <a:path w="690" h="12">
                  <a:moveTo>
                    <a:pt x="0" y="12"/>
                  </a:moveTo>
                  <a:lnTo>
                    <a:pt x="16" y="0"/>
                  </a:lnTo>
                  <a:lnTo>
                    <a:pt x="690" y="0"/>
                  </a:lnTo>
                </a:path>
              </a:pathLst>
            </a:custGeom>
            <a:noFill/>
            <a:ln w="11113">
              <a:solidFill>
                <a:srgbClr val="FFFFFF"/>
              </a:solidFill>
              <a:round/>
              <a:headEnd/>
              <a:tailEnd/>
            </a:ln>
          </p:spPr>
          <p:txBody>
            <a:bodyPr/>
            <a:lstStyle/>
            <a:p>
              <a:endParaRPr lang="en-US"/>
            </a:p>
          </p:txBody>
        </p:sp>
        <p:sp>
          <p:nvSpPr>
            <p:cNvPr id="12300" name="Freeform 15"/>
            <p:cNvSpPr>
              <a:spLocks/>
            </p:cNvSpPr>
            <p:nvPr/>
          </p:nvSpPr>
          <p:spPr bwMode="auto">
            <a:xfrm>
              <a:off x="576" y="3409"/>
              <a:ext cx="4676" cy="81"/>
            </a:xfrm>
            <a:custGeom>
              <a:avLst/>
              <a:gdLst>
                <a:gd name="T0" fmla="*/ 0 w 690"/>
                <a:gd name="T1" fmla="*/ 2147483647 h 12"/>
                <a:gd name="T2" fmla="*/ 2147483647 w 690"/>
                <a:gd name="T3" fmla="*/ 0 h 12"/>
                <a:gd name="T4" fmla="*/ 2147483647 w 690"/>
                <a:gd name="T5" fmla="*/ 0 h 12"/>
                <a:gd name="T6" fmla="*/ 0 60000 65536"/>
                <a:gd name="T7" fmla="*/ 0 60000 65536"/>
                <a:gd name="T8" fmla="*/ 0 60000 65536"/>
                <a:gd name="T9" fmla="*/ 0 w 690"/>
                <a:gd name="T10" fmla="*/ 0 h 12"/>
                <a:gd name="T11" fmla="*/ 690 w 690"/>
                <a:gd name="T12" fmla="*/ 12 h 12"/>
              </a:gdLst>
              <a:ahLst/>
              <a:cxnLst>
                <a:cxn ang="T6">
                  <a:pos x="T0" y="T1"/>
                </a:cxn>
                <a:cxn ang="T7">
                  <a:pos x="T2" y="T3"/>
                </a:cxn>
                <a:cxn ang="T8">
                  <a:pos x="T4" y="T5"/>
                </a:cxn>
              </a:cxnLst>
              <a:rect l="T9" t="T10" r="T11" b="T12"/>
              <a:pathLst>
                <a:path w="690" h="12">
                  <a:moveTo>
                    <a:pt x="0" y="12"/>
                  </a:moveTo>
                  <a:lnTo>
                    <a:pt x="16" y="0"/>
                  </a:lnTo>
                  <a:lnTo>
                    <a:pt x="690" y="0"/>
                  </a:lnTo>
                </a:path>
              </a:pathLst>
            </a:custGeom>
            <a:noFill/>
            <a:ln w="11113">
              <a:solidFill>
                <a:srgbClr val="FFFFFF"/>
              </a:solidFill>
              <a:round/>
              <a:headEnd/>
              <a:tailEnd/>
            </a:ln>
          </p:spPr>
          <p:txBody>
            <a:bodyPr/>
            <a:lstStyle/>
            <a:p>
              <a:endParaRPr lang="en-US"/>
            </a:p>
          </p:txBody>
        </p:sp>
        <p:sp>
          <p:nvSpPr>
            <p:cNvPr id="12301" name="Freeform 16"/>
            <p:cNvSpPr>
              <a:spLocks/>
            </p:cNvSpPr>
            <p:nvPr/>
          </p:nvSpPr>
          <p:spPr bwMode="auto">
            <a:xfrm>
              <a:off x="576" y="2955"/>
              <a:ext cx="4676" cy="74"/>
            </a:xfrm>
            <a:custGeom>
              <a:avLst/>
              <a:gdLst>
                <a:gd name="T0" fmla="*/ 0 w 690"/>
                <a:gd name="T1" fmla="*/ 2147483647 h 11"/>
                <a:gd name="T2" fmla="*/ 2147483647 w 690"/>
                <a:gd name="T3" fmla="*/ 0 h 11"/>
                <a:gd name="T4" fmla="*/ 2147483647 w 690"/>
                <a:gd name="T5" fmla="*/ 0 h 11"/>
                <a:gd name="T6" fmla="*/ 0 60000 65536"/>
                <a:gd name="T7" fmla="*/ 0 60000 65536"/>
                <a:gd name="T8" fmla="*/ 0 60000 65536"/>
                <a:gd name="T9" fmla="*/ 0 w 690"/>
                <a:gd name="T10" fmla="*/ 0 h 11"/>
                <a:gd name="T11" fmla="*/ 690 w 690"/>
                <a:gd name="T12" fmla="*/ 11 h 11"/>
              </a:gdLst>
              <a:ahLst/>
              <a:cxnLst>
                <a:cxn ang="T6">
                  <a:pos x="T0" y="T1"/>
                </a:cxn>
                <a:cxn ang="T7">
                  <a:pos x="T2" y="T3"/>
                </a:cxn>
                <a:cxn ang="T8">
                  <a:pos x="T4" y="T5"/>
                </a:cxn>
              </a:cxnLst>
              <a:rect l="T9" t="T10" r="T11" b="T12"/>
              <a:pathLst>
                <a:path w="690" h="11">
                  <a:moveTo>
                    <a:pt x="0" y="11"/>
                  </a:moveTo>
                  <a:lnTo>
                    <a:pt x="16" y="0"/>
                  </a:lnTo>
                  <a:lnTo>
                    <a:pt x="690" y="0"/>
                  </a:lnTo>
                </a:path>
              </a:pathLst>
            </a:custGeom>
            <a:noFill/>
            <a:ln w="11113">
              <a:solidFill>
                <a:srgbClr val="FFFFFF"/>
              </a:solidFill>
              <a:round/>
              <a:headEnd/>
              <a:tailEnd/>
            </a:ln>
          </p:spPr>
          <p:txBody>
            <a:bodyPr/>
            <a:lstStyle/>
            <a:p>
              <a:endParaRPr lang="en-US"/>
            </a:p>
          </p:txBody>
        </p:sp>
        <p:sp>
          <p:nvSpPr>
            <p:cNvPr id="12302" name="Freeform 17"/>
            <p:cNvSpPr>
              <a:spLocks/>
            </p:cNvSpPr>
            <p:nvPr/>
          </p:nvSpPr>
          <p:spPr bwMode="auto">
            <a:xfrm>
              <a:off x="576" y="2494"/>
              <a:ext cx="4676" cy="81"/>
            </a:xfrm>
            <a:custGeom>
              <a:avLst/>
              <a:gdLst>
                <a:gd name="T0" fmla="*/ 0 w 690"/>
                <a:gd name="T1" fmla="*/ 2147483647 h 12"/>
                <a:gd name="T2" fmla="*/ 2147483647 w 690"/>
                <a:gd name="T3" fmla="*/ 0 h 12"/>
                <a:gd name="T4" fmla="*/ 2147483647 w 690"/>
                <a:gd name="T5" fmla="*/ 0 h 12"/>
                <a:gd name="T6" fmla="*/ 0 60000 65536"/>
                <a:gd name="T7" fmla="*/ 0 60000 65536"/>
                <a:gd name="T8" fmla="*/ 0 60000 65536"/>
                <a:gd name="T9" fmla="*/ 0 w 690"/>
                <a:gd name="T10" fmla="*/ 0 h 12"/>
                <a:gd name="T11" fmla="*/ 690 w 690"/>
                <a:gd name="T12" fmla="*/ 12 h 12"/>
              </a:gdLst>
              <a:ahLst/>
              <a:cxnLst>
                <a:cxn ang="T6">
                  <a:pos x="T0" y="T1"/>
                </a:cxn>
                <a:cxn ang="T7">
                  <a:pos x="T2" y="T3"/>
                </a:cxn>
                <a:cxn ang="T8">
                  <a:pos x="T4" y="T5"/>
                </a:cxn>
              </a:cxnLst>
              <a:rect l="T9" t="T10" r="T11" b="T12"/>
              <a:pathLst>
                <a:path w="690" h="12">
                  <a:moveTo>
                    <a:pt x="0" y="12"/>
                  </a:moveTo>
                  <a:lnTo>
                    <a:pt x="16" y="0"/>
                  </a:lnTo>
                  <a:lnTo>
                    <a:pt x="690" y="0"/>
                  </a:lnTo>
                </a:path>
              </a:pathLst>
            </a:custGeom>
            <a:noFill/>
            <a:ln w="11113">
              <a:solidFill>
                <a:srgbClr val="FFFFFF"/>
              </a:solidFill>
              <a:round/>
              <a:headEnd/>
              <a:tailEnd/>
            </a:ln>
          </p:spPr>
          <p:txBody>
            <a:bodyPr/>
            <a:lstStyle/>
            <a:p>
              <a:endParaRPr lang="en-US"/>
            </a:p>
          </p:txBody>
        </p:sp>
        <p:sp>
          <p:nvSpPr>
            <p:cNvPr id="12303" name="Freeform 18"/>
            <p:cNvSpPr>
              <a:spLocks/>
            </p:cNvSpPr>
            <p:nvPr/>
          </p:nvSpPr>
          <p:spPr bwMode="auto">
            <a:xfrm>
              <a:off x="576" y="2040"/>
              <a:ext cx="4676" cy="74"/>
            </a:xfrm>
            <a:custGeom>
              <a:avLst/>
              <a:gdLst>
                <a:gd name="T0" fmla="*/ 0 w 690"/>
                <a:gd name="T1" fmla="*/ 2147483647 h 11"/>
                <a:gd name="T2" fmla="*/ 2147483647 w 690"/>
                <a:gd name="T3" fmla="*/ 0 h 11"/>
                <a:gd name="T4" fmla="*/ 2147483647 w 690"/>
                <a:gd name="T5" fmla="*/ 0 h 11"/>
                <a:gd name="T6" fmla="*/ 0 60000 65536"/>
                <a:gd name="T7" fmla="*/ 0 60000 65536"/>
                <a:gd name="T8" fmla="*/ 0 60000 65536"/>
                <a:gd name="T9" fmla="*/ 0 w 690"/>
                <a:gd name="T10" fmla="*/ 0 h 11"/>
                <a:gd name="T11" fmla="*/ 690 w 690"/>
                <a:gd name="T12" fmla="*/ 11 h 11"/>
              </a:gdLst>
              <a:ahLst/>
              <a:cxnLst>
                <a:cxn ang="T6">
                  <a:pos x="T0" y="T1"/>
                </a:cxn>
                <a:cxn ang="T7">
                  <a:pos x="T2" y="T3"/>
                </a:cxn>
                <a:cxn ang="T8">
                  <a:pos x="T4" y="T5"/>
                </a:cxn>
              </a:cxnLst>
              <a:rect l="T9" t="T10" r="T11" b="T12"/>
              <a:pathLst>
                <a:path w="690" h="11">
                  <a:moveTo>
                    <a:pt x="0" y="11"/>
                  </a:moveTo>
                  <a:lnTo>
                    <a:pt x="16" y="0"/>
                  </a:lnTo>
                  <a:lnTo>
                    <a:pt x="690" y="0"/>
                  </a:lnTo>
                </a:path>
              </a:pathLst>
            </a:custGeom>
            <a:noFill/>
            <a:ln w="11113">
              <a:solidFill>
                <a:srgbClr val="FFFFFF"/>
              </a:solidFill>
              <a:round/>
              <a:headEnd/>
              <a:tailEnd/>
            </a:ln>
          </p:spPr>
          <p:txBody>
            <a:bodyPr/>
            <a:lstStyle/>
            <a:p>
              <a:endParaRPr lang="en-US"/>
            </a:p>
          </p:txBody>
        </p:sp>
        <p:sp>
          <p:nvSpPr>
            <p:cNvPr id="12304" name="Freeform 19"/>
            <p:cNvSpPr>
              <a:spLocks/>
            </p:cNvSpPr>
            <p:nvPr/>
          </p:nvSpPr>
          <p:spPr bwMode="auto">
            <a:xfrm>
              <a:off x="576" y="1579"/>
              <a:ext cx="4676" cy="81"/>
            </a:xfrm>
            <a:custGeom>
              <a:avLst/>
              <a:gdLst>
                <a:gd name="T0" fmla="*/ 0 w 690"/>
                <a:gd name="T1" fmla="*/ 2147483647 h 12"/>
                <a:gd name="T2" fmla="*/ 2147483647 w 690"/>
                <a:gd name="T3" fmla="*/ 0 h 12"/>
                <a:gd name="T4" fmla="*/ 2147483647 w 690"/>
                <a:gd name="T5" fmla="*/ 0 h 12"/>
                <a:gd name="T6" fmla="*/ 0 60000 65536"/>
                <a:gd name="T7" fmla="*/ 0 60000 65536"/>
                <a:gd name="T8" fmla="*/ 0 60000 65536"/>
                <a:gd name="T9" fmla="*/ 0 w 690"/>
                <a:gd name="T10" fmla="*/ 0 h 12"/>
                <a:gd name="T11" fmla="*/ 690 w 690"/>
                <a:gd name="T12" fmla="*/ 12 h 12"/>
              </a:gdLst>
              <a:ahLst/>
              <a:cxnLst>
                <a:cxn ang="T6">
                  <a:pos x="T0" y="T1"/>
                </a:cxn>
                <a:cxn ang="T7">
                  <a:pos x="T2" y="T3"/>
                </a:cxn>
                <a:cxn ang="T8">
                  <a:pos x="T4" y="T5"/>
                </a:cxn>
              </a:cxnLst>
              <a:rect l="T9" t="T10" r="T11" b="T12"/>
              <a:pathLst>
                <a:path w="690" h="12">
                  <a:moveTo>
                    <a:pt x="0" y="12"/>
                  </a:moveTo>
                  <a:lnTo>
                    <a:pt x="16" y="0"/>
                  </a:lnTo>
                  <a:lnTo>
                    <a:pt x="690" y="0"/>
                  </a:lnTo>
                </a:path>
              </a:pathLst>
            </a:custGeom>
            <a:noFill/>
            <a:ln w="11113">
              <a:solidFill>
                <a:srgbClr val="FFFFFF"/>
              </a:solidFill>
              <a:round/>
              <a:headEnd/>
              <a:tailEnd/>
            </a:ln>
          </p:spPr>
          <p:txBody>
            <a:bodyPr/>
            <a:lstStyle/>
            <a:p>
              <a:endParaRPr lang="en-US"/>
            </a:p>
          </p:txBody>
        </p:sp>
        <p:sp>
          <p:nvSpPr>
            <p:cNvPr id="12305" name="Freeform 20"/>
            <p:cNvSpPr>
              <a:spLocks/>
            </p:cNvSpPr>
            <p:nvPr/>
          </p:nvSpPr>
          <p:spPr bwMode="auto">
            <a:xfrm>
              <a:off x="576" y="1125"/>
              <a:ext cx="4676" cy="81"/>
            </a:xfrm>
            <a:custGeom>
              <a:avLst/>
              <a:gdLst>
                <a:gd name="T0" fmla="*/ 0 w 690"/>
                <a:gd name="T1" fmla="*/ 2147483647 h 12"/>
                <a:gd name="T2" fmla="*/ 2147483647 w 690"/>
                <a:gd name="T3" fmla="*/ 0 h 12"/>
                <a:gd name="T4" fmla="*/ 2147483647 w 690"/>
                <a:gd name="T5" fmla="*/ 0 h 12"/>
                <a:gd name="T6" fmla="*/ 0 60000 65536"/>
                <a:gd name="T7" fmla="*/ 0 60000 65536"/>
                <a:gd name="T8" fmla="*/ 0 60000 65536"/>
                <a:gd name="T9" fmla="*/ 0 w 690"/>
                <a:gd name="T10" fmla="*/ 0 h 12"/>
                <a:gd name="T11" fmla="*/ 690 w 690"/>
                <a:gd name="T12" fmla="*/ 12 h 12"/>
              </a:gdLst>
              <a:ahLst/>
              <a:cxnLst>
                <a:cxn ang="T6">
                  <a:pos x="T0" y="T1"/>
                </a:cxn>
                <a:cxn ang="T7">
                  <a:pos x="T2" y="T3"/>
                </a:cxn>
                <a:cxn ang="T8">
                  <a:pos x="T4" y="T5"/>
                </a:cxn>
              </a:cxnLst>
              <a:rect l="T9" t="T10" r="T11" b="T12"/>
              <a:pathLst>
                <a:path w="690" h="12">
                  <a:moveTo>
                    <a:pt x="0" y="12"/>
                  </a:moveTo>
                  <a:lnTo>
                    <a:pt x="16" y="0"/>
                  </a:lnTo>
                  <a:lnTo>
                    <a:pt x="690" y="0"/>
                  </a:lnTo>
                </a:path>
              </a:pathLst>
            </a:custGeom>
            <a:noFill/>
            <a:ln w="11113">
              <a:solidFill>
                <a:srgbClr val="FFFFFF"/>
              </a:solidFill>
              <a:round/>
              <a:headEnd/>
              <a:tailEnd/>
            </a:ln>
          </p:spPr>
          <p:txBody>
            <a:bodyPr/>
            <a:lstStyle/>
            <a:p>
              <a:endParaRPr lang="en-US"/>
            </a:p>
          </p:txBody>
        </p:sp>
        <p:sp>
          <p:nvSpPr>
            <p:cNvPr id="12306" name="Freeform 21"/>
            <p:cNvSpPr>
              <a:spLocks/>
            </p:cNvSpPr>
            <p:nvPr/>
          </p:nvSpPr>
          <p:spPr bwMode="auto">
            <a:xfrm>
              <a:off x="576" y="3863"/>
              <a:ext cx="4676" cy="81"/>
            </a:xfrm>
            <a:custGeom>
              <a:avLst/>
              <a:gdLst>
                <a:gd name="T0" fmla="*/ 4676 w 4676"/>
                <a:gd name="T1" fmla="*/ 0 h 81"/>
                <a:gd name="T2" fmla="*/ 4568 w 4676"/>
                <a:gd name="T3" fmla="*/ 81 h 81"/>
                <a:gd name="T4" fmla="*/ 0 w 4676"/>
                <a:gd name="T5" fmla="*/ 81 h 81"/>
                <a:gd name="T6" fmla="*/ 108 w 4676"/>
                <a:gd name="T7" fmla="*/ 0 h 81"/>
                <a:gd name="T8" fmla="*/ 4676 w 4676"/>
                <a:gd name="T9" fmla="*/ 0 h 81"/>
                <a:gd name="T10" fmla="*/ 0 60000 65536"/>
                <a:gd name="T11" fmla="*/ 0 60000 65536"/>
                <a:gd name="T12" fmla="*/ 0 60000 65536"/>
                <a:gd name="T13" fmla="*/ 0 60000 65536"/>
                <a:gd name="T14" fmla="*/ 0 60000 65536"/>
                <a:gd name="T15" fmla="*/ 0 w 4676"/>
                <a:gd name="T16" fmla="*/ 0 h 81"/>
                <a:gd name="T17" fmla="*/ 4676 w 4676"/>
                <a:gd name="T18" fmla="*/ 81 h 81"/>
              </a:gdLst>
              <a:ahLst/>
              <a:cxnLst>
                <a:cxn ang="T10">
                  <a:pos x="T0" y="T1"/>
                </a:cxn>
                <a:cxn ang="T11">
                  <a:pos x="T2" y="T3"/>
                </a:cxn>
                <a:cxn ang="T12">
                  <a:pos x="T4" y="T5"/>
                </a:cxn>
                <a:cxn ang="T13">
                  <a:pos x="T6" y="T7"/>
                </a:cxn>
                <a:cxn ang="T14">
                  <a:pos x="T8" y="T9"/>
                </a:cxn>
              </a:cxnLst>
              <a:rect l="T15" t="T16" r="T17" b="T18"/>
              <a:pathLst>
                <a:path w="4676" h="81">
                  <a:moveTo>
                    <a:pt x="4676" y="0"/>
                  </a:moveTo>
                  <a:lnTo>
                    <a:pt x="4568" y="81"/>
                  </a:lnTo>
                  <a:lnTo>
                    <a:pt x="0" y="81"/>
                  </a:lnTo>
                  <a:lnTo>
                    <a:pt x="108" y="0"/>
                  </a:lnTo>
                  <a:lnTo>
                    <a:pt x="4676" y="0"/>
                  </a:lnTo>
                  <a:close/>
                </a:path>
              </a:pathLst>
            </a:custGeom>
            <a:noFill/>
            <a:ln w="11113">
              <a:solidFill>
                <a:srgbClr val="FFFFFF"/>
              </a:solidFill>
              <a:round/>
              <a:headEnd/>
              <a:tailEnd/>
            </a:ln>
          </p:spPr>
          <p:txBody>
            <a:bodyPr/>
            <a:lstStyle/>
            <a:p>
              <a:endParaRPr lang="en-US"/>
            </a:p>
          </p:txBody>
        </p:sp>
        <p:sp>
          <p:nvSpPr>
            <p:cNvPr id="12307" name="Freeform 22"/>
            <p:cNvSpPr>
              <a:spLocks/>
            </p:cNvSpPr>
            <p:nvPr/>
          </p:nvSpPr>
          <p:spPr bwMode="auto">
            <a:xfrm>
              <a:off x="576" y="1125"/>
              <a:ext cx="108" cy="2819"/>
            </a:xfrm>
            <a:custGeom>
              <a:avLst/>
              <a:gdLst>
                <a:gd name="T0" fmla="*/ 0 w 108"/>
                <a:gd name="T1" fmla="*/ 2819 h 2819"/>
                <a:gd name="T2" fmla="*/ 0 w 108"/>
                <a:gd name="T3" fmla="*/ 81 h 2819"/>
                <a:gd name="T4" fmla="*/ 108 w 108"/>
                <a:gd name="T5" fmla="*/ 0 h 2819"/>
                <a:gd name="T6" fmla="*/ 108 w 108"/>
                <a:gd name="T7" fmla="*/ 2738 h 2819"/>
                <a:gd name="T8" fmla="*/ 0 w 108"/>
                <a:gd name="T9" fmla="*/ 2819 h 2819"/>
                <a:gd name="T10" fmla="*/ 0 60000 65536"/>
                <a:gd name="T11" fmla="*/ 0 60000 65536"/>
                <a:gd name="T12" fmla="*/ 0 60000 65536"/>
                <a:gd name="T13" fmla="*/ 0 60000 65536"/>
                <a:gd name="T14" fmla="*/ 0 60000 65536"/>
                <a:gd name="T15" fmla="*/ 0 w 108"/>
                <a:gd name="T16" fmla="*/ 0 h 2819"/>
                <a:gd name="T17" fmla="*/ 108 w 108"/>
                <a:gd name="T18" fmla="*/ 2819 h 2819"/>
              </a:gdLst>
              <a:ahLst/>
              <a:cxnLst>
                <a:cxn ang="T10">
                  <a:pos x="T0" y="T1"/>
                </a:cxn>
                <a:cxn ang="T11">
                  <a:pos x="T2" y="T3"/>
                </a:cxn>
                <a:cxn ang="T12">
                  <a:pos x="T4" y="T5"/>
                </a:cxn>
                <a:cxn ang="T13">
                  <a:pos x="T6" y="T7"/>
                </a:cxn>
                <a:cxn ang="T14">
                  <a:pos x="T8" y="T9"/>
                </a:cxn>
              </a:cxnLst>
              <a:rect l="T15" t="T16" r="T17" b="T18"/>
              <a:pathLst>
                <a:path w="108" h="2819">
                  <a:moveTo>
                    <a:pt x="0" y="2819"/>
                  </a:moveTo>
                  <a:lnTo>
                    <a:pt x="0" y="81"/>
                  </a:lnTo>
                  <a:lnTo>
                    <a:pt x="108" y="0"/>
                  </a:lnTo>
                  <a:lnTo>
                    <a:pt x="108" y="2738"/>
                  </a:lnTo>
                  <a:lnTo>
                    <a:pt x="0" y="2819"/>
                  </a:lnTo>
                  <a:close/>
                </a:path>
              </a:pathLst>
            </a:custGeom>
            <a:noFill/>
            <a:ln w="11113">
              <a:solidFill>
                <a:srgbClr val="FFFFFF"/>
              </a:solidFill>
              <a:round/>
              <a:headEnd/>
              <a:tailEnd/>
            </a:ln>
          </p:spPr>
          <p:txBody>
            <a:bodyPr/>
            <a:lstStyle/>
            <a:p>
              <a:endParaRPr lang="en-US"/>
            </a:p>
          </p:txBody>
        </p:sp>
        <p:sp>
          <p:nvSpPr>
            <p:cNvPr id="12308" name="Rectangle 23"/>
            <p:cNvSpPr>
              <a:spLocks noChangeArrowheads="1"/>
            </p:cNvSpPr>
            <p:nvPr/>
          </p:nvSpPr>
          <p:spPr bwMode="auto">
            <a:xfrm>
              <a:off x="684" y="1125"/>
              <a:ext cx="4568" cy="2738"/>
            </a:xfrm>
            <a:prstGeom prst="rect">
              <a:avLst/>
            </a:prstGeom>
            <a:noFill/>
            <a:ln w="11113">
              <a:solidFill>
                <a:srgbClr val="FFFFFF"/>
              </a:solidFill>
              <a:miter lim="800000"/>
              <a:headEnd/>
              <a:tailEnd/>
            </a:ln>
          </p:spPr>
          <p:txBody>
            <a:bodyPr/>
            <a:lstStyle/>
            <a:p>
              <a:pPr>
                <a:lnSpc>
                  <a:spcPct val="70000"/>
                </a:lnSpc>
                <a:spcBef>
                  <a:spcPct val="50000"/>
                </a:spcBef>
              </a:pPr>
              <a:endParaRPr lang="en-US" sz="6000" b="1"/>
            </a:p>
          </p:txBody>
        </p:sp>
        <p:sp>
          <p:nvSpPr>
            <p:cNvPr id="12309" name="Freeform 24"/>
            <p:cNvSpPr>
              <a:spLocks/>
            </p:cNvSpPr>
            <p:nvPr/>
          </p:nvSpPr>
          <p:spPr bwMode="auto">
            <a:xfrm>
              <a:off x="1111" y="3090"/>
              <a:ext cx="102" cy="854"/>
            </a:xfrm>
            <a:custGeom>
              <a:avLst/>
              <a:gdLst>
                <a:gd name="T0" fmla="*/ 0 w 102"/>
                <a:gd name="T1" fmla="*/ 854 h 854"/>
                <a:gd name="T2" fmla="*/ 0 w 102"/>
                <a:gd name="T3" fmla="*/ 75 h 854"/>
                <a:gd name="T4" fmla="*/ 102 w 102"/>
                <a:gd name="T5" fmla="*/ 0 h 854"/>
                <a:gd name="T6" fmla="*/ 102 w 102"/>
                <a:gd name="T7" fmla="*/ 773 h 854"/>
                <a:gd name="T8" fmla="*/ 0 w 102"/>
                <a:gd name="T9" fmla="*/ 854 h 854"/>
                <a:gd name="T10" fmla="*/ 0 60000 65536"/>
                <a:gd name="T11" fmla="*/ 0 60000 65536"/>
                <a:gd name="T12" fmla="*/ 0 60000 65536"/>
                <a:gd name="T13" fmla="*/ 0 60000 65536"/>
                <a:gd name="T14" fmla="*/ 0 60000 65536"/>
                <a:gd name="T15" fmla="*/ 0 w 102"/>
                <a:gd name="T16" fmla="*/ 0 h 854"/>
                <a:gd name="T17" fmla="*/ 102 w 102"/>
                <a:gd name="T18" fmla="*/ 854 h 854"/>
              </a:gdLst>
              <a:ahLst/>
              <a:cxnLst>
                <a:cxn ang="T10">
                  <a:pos x="T0" y="T1"/>
                </a:cxn>
                <a:cxn ang="T11">
                  <a:pos x="T2" y="T3"/>
                </a:cxn>
                <a:cxn ang="T12">
                  <a:pos x="T4" y="T5"/>
                </a:cxn>
                <a:cxn ang="T13">
                  <a:pos x="T6" y="T7"/>
                </a:cxn>
                <a:cxn ang="T14">
                  <a:pos x="T8" y="T9"/>
                </a:cxn>
              </a:cxnLst>
              <a:rect l="T15" t="T16" r="T17" b="T18"/>
              <a:pathLst>
                <a:path w="102" h="854">
                  <a:moveTo>
                    <a:pt x="0" y="854"/>
                  </a:moveTo>
                  <a:lnTo>
                    <a:pt x="0" y="75"/>
                  </a:lnTo>
                  <a:lnTo>
                    <a:pt x="102" y="0"/>
                  </a:lnTo>
                  <a:lnTo>
                    <a:pt x="102" y="773"/>
                  </a:lnTo>
                  <a:lnTo>
                    <a:pt x="0" y="854"/>
                  </a:lnTo>
                  <a:close/>
                </a:path>
              </a:pathLst>
            </a:custGeom>
            <a:solidFill>
              <a:srgbClr val="808000"/>
            </a:solidFill>
            <a:ln w="11113">
              <a:solidFill>
                <a:srgbClr val="FFFFFF"/>
              </a:solidFill>
              <a:round/>
              <a:headEnd/>
              <a:tailEnd/>
            </a:ln>
          </p:spPr>
          <p:txBody>
            <a:bodyPr/>
            <a:lstStyle/>
            <a:p>
              <a:endParaRPr lang="en-US"/>
            </a:p>
          </p:txBody>
        </p:sp>
        <p:sp>
          <p:nvSpPr>
            <p:cNvPr id="12310" name="Rectangle 25"/>
            <p:cNvSpPr>
              <a:spLocks noChangeArrowheads="1"/>
            </p:cNvSpPr>
            <p:nvPr/>
          </p:nvSpPr>
          <p:spPr bwMode="auto">
            <a:xfrm>
              <a:off x="806" y="3165"/>
              <a:ext cx="305" cy="779"/>
            </a:xfrm>
            <a:prstGeom prst="rect">
              <a:avLst/>
            </a:prstGeom>
            <a:solidFill>
              <a:srgbClr val="FFFF00"/>
            </a:solidFill>
            <a:ln w="11113">
              <a:solidFill>
                <a:srgbClr val="FFFFFF"/>
              </a:solidFill>
              <a:miter lim="800000"/>
              <a:headEnd/>
              <a:tailEnd/>
            </a:ln>
          </p:spPr>
          <p:txBody>
            <a:bodyPr/>
            <a:lstStyle/>
            <a:p>
              <a:pPr>
                <a:lnSpc>
                  <a:spcPct val="70000"/>
                </a:lnSpc>
                <a:spcBef>
                  <a:spcPct val="50000"/>
                </a:spcBef>
              </a:pPr>
              <a:endParaRPr lang="en-US" sz="6000" b="1"/>
            </a:p>
          </p:txBody>
        </p:sp>
        <p:sp>
          <p:nvSpPr>
            <p:cNvPr id="12311" name="Freeform 26"/>
            <p:cNvSpPr>
              <a:spLocks/>
            </p:cNvSpPr>
            <p:nvPr/>
          </p:nvSpPr>
          <p:spPr bwMode="auto">
            <a:xfrm>
              <a:off x="806" y="3090"/>
              <a:ext cx="407" cy="75"/>
            </a:xfrm>
            <a:custGeom>
              <a:avLst/>
              <a:gdLst>
                <a:gd name="T0" fmla="*/ 305 w 407"/>
                <a:gd name="T1" fmla="*/ 75 h 75"/>
                <a:gd name="T2" fmla="*/ 407 w 407"/>
                <a:gd name="T3" fmla="*/ 0 h 75"/>
                <a:gd name="T4" fmla="*/ 102 w 407"/>
                <a:gd name="T5" fmla="*/ 0 h 75"/>
                <a:gd name="T6" fmla="*/ 0 w 407"/>
                <a:gd name="T7" fmla="*/ 75 h 75"/>
                <a:gd name="T8" fmla="*/ 305 w 407"/>
                <a:gd name="T9" fmla="*/ 75 h 75"/>
                <a:gd name="T10" fmla="*/ 0 60000 65536"/>
                <a:gd name="T11" fmla="*/ 0 60000 65536"/>
                <a:gd name="T12" fmla="*/ 0 60000 65536"/>
                <a:gd name="T13" fmla="*/ 0 60000 65536"/>
                <a:gd name="T14" fmla="*/ 0 60000 65536"/>
                <a:gd name="T15" fmla="*/ 0 w 407"/>
                <a:gd name="T16" fmla="*/ 0 h 75"/>
                <a:gd name="T17" fmla="*/ 407 w 407"/>
                <a:gd name="T18" fmla="*/ 75 h 75"/>
              </a:gdLst>
              <a:ahLst/>
              <a:cxnLst>
                <a:cxn ang="T10">
                  <a:pos x="T0" y="T1"/>
                </a:cxn>
                <a:cxn ang="T11">
                  <a:pos x="T2" y="T3"/>
                </a:cxn>
                <a:cxn ang="T12">
                  <a:pos x="T4" y="T5"/>
                </a:cxn>
                <a:cxn ang="T13">
                  <a:pos x="T6" y="T7"/>
                </a:cxn>
                <a:cxn ang="T14">
                  <a:pos x="T8" y="T9"/>
                </a:cxn>
              </a:cxnLst>
              <a:rect l="T15" t="T16" r="T17" b="T18"/>
              <a:pathLst>
                <a:path w="407" h="75">
                  <a:moveTo>
                    <a:pt x="305" y="75"/>
                  </a:moveTo>
                  <a:lnTo>
                    <a:pt x="407" y="0"/>
                  </a:lnTo>
                  <a:lnTo>
                    <a:pt x="102" y="0"/>
                  </a:lnTo>
                  <a:lnTo>
                    <a:pt x="0" y="75"/>
                  </a:lnTo>
                  <a:lnTo>
                    <a:pt x="305" y="75"/>
                  </a:lnTo>
                  <a:close/>
                </a:path>
              </a:pathLst>
            </a:custGeom>
            <a:solidFill>
              <a:srgbClr val="BFBF00"/>
            </a:solidFill>
            <a:ln w="11113">
              <a:solidFill>
                <a:srgbClr val="FFFFFF"/>
              </a:solidFill>
              <a:round/>
              <a:headEnd/>
              <a:tailEnd/>
            </a:ln>
          </p:spPr>
          <p:txBody>
            <a:bodyPr/>
            <a:lstStyle/>
            <a:p>
              <a:endParaRPr lang="en-US"/>
            </a:p>
          </p:txBody>
        </p:sp>
        <p:sp>
          <p:nvSpPr>
            <p:cNvPr id="12312" name="Freeform 27"/>
            <p:cNvSpPr>
              <a:spLocks/>
            </p:cNvSpPr>
            <p:nvPr/>
          </p:nvSpPr>
          <p:spPr bwMode="auto">
            <a:xfrm>
              <a:off x="1416" y="2955"/>
              <a:ext cx="102" cy="989"/>
            </a:xfrm>
            <a:custGeom>
              <a:avLst/>
              <a:gdLst>
                <a:gd name="T0" fmla="*/ 0 w 102"/>
                <a:gd name="T1" fmla="*/ 989 h 989"/>
                <a:gd name="T2" fmla="*/ 0 w 102"/>
                <a:gd name="T3" fmla="*/ 74 h 989"/>
                <a:gd name="T4" fmla="*/ 102 w 102"/>
                <a:gd name="T5" fmla="*/ 0 h 989"/>
                <a:gd name="T6" fmla="*/ 102 w 102"/>
                <a:gd name="T7" fmla="*/ 908 h 989"/>
                <a:gd name="T8" fmla="*/ 0 w 102"/>
                <a:gd name="T9" fmla="*/ 989 h 989"/>
                <a:gd name="T10" fmla="*/ 0 60000 65536"/>
                <a:gd name="T11" fmla="*/ 0 60000 65536"/>
                <a:gd name="T12" fmla="*/ 0 60000 65536"/>
                <a:gd name="T13" fmla="*/ 0 60000 65536"/>
                <a:gd name="T14" fmla="*/ 0 60000 65536"/>
                <a:gd name="T15" fmla="*/ 0 w 102"/>
                <a:gd name="T16" fmla="*/ 0 h 989"/>
                <a:gd name="T17" fmla="*/ 102 w 102"/>
                <a:gd name="T18" fmla="*/ 989 h 989"/>
              </a:gdLst>
              <a:ahLst/>
              <a:cxnLst>
                <a:cxn ang="T10">
                  <a:pos x="T0" y="T1"/>
                </a:cxn>
                <a:cxn ang="T11">
                  <a:pos x="T2" y="T3"/>
                </a:cxn>
                <a:cxn ang="T12">
                  <a:pos x="T4" y="T5"/>
                </a:cxn>
                <a:cxn ang="T13">
                  <a:pos x="T6" y="T7"/>
                </a:cxn>
                <a:cxn ang="T14">
                  <a:pos x="T8" y="T9"/>
                </a:cxn>
              </a:cxnLst>
              <a:rect l="T15" t="T16" r="T17" b="T18"/>
              <a:pathLst>
                <a:path w="102" h="989">
                  <a:moveTo>
                    <a:pt x="0" y="989"/>
                  </a:moveTo>
                  <a:lnTo>
                    <a:pt x="0" y="74"/>
                  </a:lnTo>
                  <a:lnTo>
                    <a:pt x="102" y="0"/>
                  </a:lnTo>
                  <a:lnTo>
                    <a:pt x="102" y="908"/>
                  </a:lnTo>
                  <a:lnTo>
                    <a:pt x="0" y="989"/>
                  </a:lnTo>
                  <a:close/>
                </a:path>
              </a:pathLst>
            </a:custGeom>
            <a:solidFill>
              <a:srgbClr val="806600"/>
            </a:solidFill>
            <a:ln w="11113">
              <a:solidFill>
                <a:srgbClr val="FFFFFF"/>
              </a:solidFill>
              <a:round/>
              <a:headEnd/>
              <a:tailEnd/>
            </a:ln>
          </p:spPr>
          <p:txBody>
            <a:bodyPr/>
            <a:lstStyle/>
            <a:p>
              <a:endParaRPr lang="en-US"/>
            </a:p>
          </p:txBody>
        </p:sp>
        <p:sp>
          <p:nvSpPr>
            <p:cNvPr id="12313" name="Rectangle 28"/>
            <p:cNvSpPr>
              <a:spLocks noChangeArrowheads="1"/>
            </p:cNvSpPr>
            <p:nvPr/>
          </p:nvSpPr>
          <p:spPr bwMode="auto">
            <a:xfrm>
              <a:off x="1111" y="3029"/>
              <a:ext cx="305" cy="915"/>
            </a:xfrm>
            <a:prstGeom prst="rect">
              <a:avLst/>
            </a:prstGeom>
            <a:solidFill>
              <a:srgbClr val="FFCC00"/>
            </a:solidFill>
            <a:ln w="11113">
              <a:solidFill>
                <a:srgbClr val="FFFFFF"/>
              </a:solidFill>
              <a:miter lim="800000"/>
              <a:headEnd/>
              <a:tailEnd/>
            </a:ln>
          </p:spPr>
          <p:txBody>
            <a:bodyPr/>
            <a:lstStyle/>
            <a:p>
              <a:pPr>
                <a:lnSpc>
                  <a:spcPct val="70000"/>
                </a:lnSpc>
                <a:spcBef>
                  <a:spcPct val="50000"/>
                </a:spcBef>
              </a:pPr>
              <a:endParaRPr lang="en-US" sz="6000" b="1"/>
            </a:p>
          </p:txBody>
        </p:sp>
        <p:sp>
          <p:nvSpPr>
            <p:cNvPr id="12314" name="Freeform 29"/>
            <p:cNvSpPr>
              <a:spLocks/>
            </p:cNvSpPr>
            <p:nvPr/>
          </p:nvSpPr>
          <p:spPr bwMode="auto">
            <a:xfrm>
              <a:off x="1111" y="2955"/>
              <a:ext cx="407" cy="74"/>
            </a:xfrm>
            <a:custGeom>
              <a:avLst/>
              <a:gdLst>
                <a:gd name="T0" fmla="*/ 305 w 407"/>
                <a:gd name="T1" fmla="*/ 74 h 74"/>
                <a:gd name="T2" fmla="*/ 407 w 407"/>
                <a:gd name="T3" fmla="*/ 0 h 74"/>
                <a:gd name="T4" fmla="*/ 102 w 407"/>
                <a:gd name="T5" fmla="*/ 0 h 74"/>
                <a:gd name="T6" fmla="*/ 0 w 407"/>
                <a:gd name="T7" fmla="*/ 74 h 74"/>
                <a:gd name="T8" fmla="*/ 305 w 407"/>
                <a:gd name="T9" fmla="*/ 74 h 74"/>
                <a:gd name="T10" fmla="*/ 0 60000 65536"/>
                <a:gd name="T11" fmla="*/ 0 60000 65536"/>
                <a:gd name="T12" fmla="*/ 0 60000 65536"/>
                <a:gd name="T13" fmla="*/ 0 60000 65536"/>
                <a:gd name="T14" fmla="*/ 0 60000 65536"/>
                <a:gd name="T15" fmla="*/ 0 w 407"/>
                <a:gd name="T16" fmla="*/ 0 h 74"/>
                <a:gd name="T17" fmla="*/ 407 w 407"/>
                <a:gd name="T18" fmla="*/ 74 h 74"/>
              </a:gdLst>
              <a:ahLst/>
              <a:cxnLst>
                <a:cxn ang="T10">
                  <a:pos x="T0" y="T1"/>
                </a:cxn>
                <a:cxn ang="T11">
                  <a:pos x="T2" y="T3"/>
                </a:cxn>
                <a:cxn ang="T12">
                  <a:pos x="T4" y="T5"/>
                </a:cxn>
                <a:cxn ang="T13">
                  <a:pos x="T6" y="T7"/>
                </a:cxn>
                <a:cxn ang="T14">
                  <a:pos x="T8" y="T9"/>
                </a:cxn>
              </a:cxnLst>
              <a:rect l="T15" t="T16" r="T17" b="T18"/>
              <a:pathLst>
                <a:path w="407" h="74">
                  <a:moveTo>
                    <a:pt x="305" y="74"/>
                  </a:moveTo>
                  <a:lnTo>
                    <a:pt x="407" y="0"/>
                  </a:lnTo>
                  <a:lnTo>
                    <a:pt x="102" y="0"/>
                  </a:lnTo>
                  <a:lnTo>
                    <a:pt x="0" y="74"/>
                  </a:lnTo>
                  <a:lnTo>
                    <a:pt x="305" y="74"/>
                  </a:lnTo>
                  <a:close/>
                </a:path>
              </a:pathLst>
            </a:custGeom>
            <a:solidFill>
              <a:srgbClr val="BF9900"/>
            </a:solidFill>
            <a:ln w="11113">
              <a:solidFill>
                <a:srgbClr val="FFFFFF"/>
              </a:solidFill>
              <a:round/>
              <a:headEnd/>
              <a:tailEnd/>
            </a:ln>
          </p:spPr>
          <p:txBody>
            <a:bodyPr/>
            <a:lstStyle/>
            <a:p>
              <a:endParaRPr lang="en-US"/>
            </a:p>
          </p:txBody>
        </p:sp>
        <p:sp>
          <p:nvSpPr>
            <p:cNvPr id="12315" name="Freeform 30"/>
            <p:cNvSpPr>
              <a:spLocks/>
            </p:cNvSpPr>
            <p:nvPr/>
          </p:nvSpPr>
          <p:spPr bwMode="auto">
            <a:xfrm>
              <a:off x="1721" y="2677"/>
              <a:ext cx="102" cy="1267"/>
            </a:xfrm>
            <a:custGeom>
              <a:avLst/>
              <a:gdLst>
                <a:gd name="T0" fmla="*/ 0 w 102"/>
                <a:gd name="T1" fmla="*/ 1267 h 1267"/>
                <a:gd name="T2" fmla="*/ 0 w 102"/>
                <a:gd name="T3" fmla="*/ 81 h 1267"/>
                <a:gd name="T4" fmla="*/ 102 w 102"/>
                <a:gd name="T5" fmla="*/ 0 h 1267"/>
                <a:gd name="T6" fmla="*/ 102 w 102"/>
                <a:gd name="T7" fmla="*/ 1186 h 1267"/>
                <a:gd name="T8" fmla="*/ 0 w 102"/>
                <a:gd name="T9" fmla="*/ 1267 h 1267"/>
                <a:gd name="T10" fmla="*/ 0 60000 65536"/>
                <a:gd name="T11" fmla="*/ 0 60000 65536"/>
                <a:gd name="T12" fmla="*/ 0 60000 65536"/>
                <a:gd name="T13" fmla="*/ 0 60000 65536"/>
                <a:gd name="T14" fmla="*/ 0 60000 65536"/>
                <a:gd name="T15" fmla="*/ 0 w 102"/>
                <a:gd name="T16" fmla="*/ 0 h 1267"/>
                <a:gd name="T17" fmla="*/ 102 w 102"/>
                <a:gd name="T18" fmla="*/ 1267 h 1267"/>
              </a:gdLst>
              <a:ahLst/>
              <a:cxnLst>
                <a:cxn ang="T10">
                  <a:pos x="T0" y="T1"/>
                </a:cxn>
                <a:cxn ang="T11">
                  <a:pos x="T2" y="T3"/>
                </a:cxn>
                <a:cxn ang="T12">
                  <a:pos x="T4" y="T5"/>
                </a:cxn>
                <a:cxn ang="T13">
                  <a:pos x="T6" y="T7"/>
                </a:cxn>
                <a:cxn ang="T14">
                  <a:pos x="T8" y="T9"/>
                </a:cxn>
              </a:cxnLst>
              <a:rect l="T15" t="T16" r="T17" b="T18"/>
              <a:pathLst>
                <a:path w="102" h="1267">
                  <a:moveTo>
                    <a:pt x="0" y="1267"/>
                  </a:moveTo>
                  <a:lnTo>
                    <a:pt x="0" y="81"/>
                  </a:lnTo>
                  <a:lnTo>
                    <a:pt x="102" y="0"/>
                  </a:lnTo>
                  <a:lnTo>
                    <a:pt x="102" y="1186"/>
                  </a:lnTo>
                  <a:lnTo>
                    <a:pt x="0" y="1267"/>
                  </a:lnTo>
                  <a:close/>
                </a:path>
              </a:pathLst>
            </a:custGeom>
            <a:solidFill>
              <a:srgbClr val="804D00"/>
            </a:solidFill>
            <a:ln w="11113">
              <a:solidFill>
                <a:srgbClr val="FFFFFF"/>
              </a:solidFill>
              <a:round/>
              <a:headEnd/>
              <a:tailEnd/>
            </a:ln>
          </p:spPr>
          <p:txBody>
            <a:bodyPr/>
            <a:lstStyle/>
            <a:p>
              <a:endParaRPr lang="en-US"/>
            </a:p>
          </p:txBody>
        </p:sp>
        <p:sp>
          <p:nvSpPr>
            <p:cNvPr id="12316" name="Rectangle 31"/>
            <p:cNvSpPr>
              <a:spLocks noChangeArrowheads="1"/>
            </p:cNvSpPr>
            <p:nvPr/>
          </p:nvSpPr>
          <p:spPr bwMode="auto">
            <a:xfrm>
              <a:off x="1416" y="2758"/>
              <a:ext cx="305" cy="1186"/>
            </a:xfrm>
            <a:prstGeom prst="rect">
              <a:avLst/>
            </a:prstGeom>
            <a:solidFill>
              <a:srgbClr val="FF9900"/>
            </a:solidFill>
            <a:ln w="11113">
              <a:solidFill>
                <a:srgbClr val="FFFFFF"/>
              </a:solidFill>
              <a:miter lim="800000"/>
              <a:headEnd/>
              <a:tailEnd/>
            </a:ln>
          </p:spPr>
          <p:txBody>
            <a:bodyPr/>
            <a:lstStyle/>
            <a:p>
              <a:pPr>
                <a:lnSpc>
                  <a:spcPct val="70000"/>
                </a:lnSpc>
                <a:spcBef>
                  <a:spcPct val="50000"/>
                </a:spcBef>
              </a:pPr>
              <a:endParaRPr lang="en-US" sz="6000" b="1"/>
            </a:p>
          </p:txBody>
        </p:sp>
        <p:sp>
          <p:nvSpPr>
            <p:cNvPr id="12317" name="Freeform 32"/>
            <p:cNvSpPr>
              <a:spLocks/>
            </p:cNvSpPr>
            <p:nvPr/>
          </p:nvSpPr>
          <p:spPr bwMode="auto">
            <a:xfrm>
              <a:off x="1416" y="2677"/>
              <a:ext cx="407" cy="81"/>
            </a:xfrm>
            <a:custGeom>
              <a:avLst/>
              <a:gdLst>
                <a:gd name="T0" fmla="*/ 305 w 407"/>
                <a:gd name="T1" fmla="*/ 81 h 81"/>
                <a:gd name="T2" fmla="*/ 407 w 407"/>
                <a:gd name="T3" fmla="*/ 0 h 81"/>
                <a:gd name="T4" fmla="*/ 102 w 407"/>
                <a:gd name="T5" fmla="*/ 0 h 81"/>
                <a:gd name="T6" fmla="*/ 0 w 407"/>
                <a:gd name="T7" fmla="*/ 81 h 81"/>
                <a:gd name="T8" fmla="*/ 305 w 407"/>
                <a:gd name="T9" fmla="*/ 81 h 81"/>
                <a:gd name="T10" fmla="*/ 0 60000 65536"/>
                <a:gd name="T11" fmla="*/ 0 60000 65536"/>
                <a:gd name="T12" fmla="*/ 0 60000 65536"/>
                <a:gd name="T13" fmla="*/ 0 60000 65536"/>
                <a:gd name="T14" fmla="*/ 0 60000 65536"/>
                <a:gd name="T15" fmla="*/ 0 w 407"/>
                <a:gd name="T16" fmla="*/ 0 h 81"/>
                <a:gd name="T17" fmla="*/ 407 w 407"/>
                <a:gd name="T18" fmla="*/ 81 h 81"/>
              </a:gdLst>
              <a:ahLst/>
              <a:cxnLst>
                <a:cxn ang="T10">
                  <a:pos x="T0" y="T1"/>
                </a:cxn>
                <a:cxn ang="T11">
                  <a:pos x="T2" y="T3"/>
                </a:cxn>
                <a:cxn ang="T12">
                  <a:pos x="T4" y="T5"/>
                </a:cxn>
                <a:cxn ang="T13">
                  <a:pos x="T6" y="T7"/>
                </a:cxn>
                <a:cxn ang="T14">
                  <a:pos x="T8" y="T9"/>
                </a:cxn>
              </a:cxnLst>
              <a:rect l="T15" t="T16" r="T17" b="T18"/>
              <a:pathLst>
                <a:path w="407" h="81">
                  <a:moveTo>
                    <a:pt x="305" y="81"/>
                  </a:moveTo>
                  <a:lnTo>
                    <a:pt x="407" y="0"/>
                  </a:lnTo>
                  <a:lnTo>
                    <a:pt x="102" y="0"/>
                  </a:lnTo>
                  <a:lnTo>
                    <a:pt x="0" y="81"/>
                  </a:lnTo>
                  <a:lnTo>
                    <a:pt x="305" y="81"/>
                  </a:lnTo>
                  <a:close/>
                </a:path>
              </a:pathLst>
            </a:custGeom>
            <a:solidFill>
              <a:srgbClr val="BF7300"/>
            </a:solidFill>
            <a:ln w="11113">
              <a:solidFill>
                <a:srgbClr val="FFFFFF"/>
              </a:solidFill>
              <a:round/>
              <a:headEnd/>
              <a:tailEnd/>
            </a:ln>
          </p:spPr>
          <p:txBody>
            <a:bodyPr/>
            <a:lstStyle/>
            <a:p>
              <a:endParaRPr lang="en-US"/>
            </a:p>
          </p:txBody>
        </p:sp>
        <p:sp>
          <p:nvSpPr>
            <p:cNvPr id="12318" name="Freeform 33"/>
            <p:cNvSpPr>
              <a:spLocks/>
            </p:cNvSpPr>
            <p:nvPr/>
          </p:nvSpPr>
          <p:spPr bwMode="auto">
            <a:xfrm>
              <a:off x="2026" y="2629"/>
              <a:ext cx="102" cy="1315"/>
            </a:xfrm>
            <a:custGeom>
              <a:avLst/>
              <a:gdLst>
                <a:gd name="T0" fmla="*/ 0 w 102"/>
                <a:gd name="T1" fmla="*/ 1315 h 1315"/>
                <a:gd name="T2" fmla="*/ 0 w 102"/>
                <a:gd name="T3" fmla="*/ 82 h 1315"/>
                <a:gd name="T4" fmla="*/ 102 w 102"/>
                <a:gd name="T5" fmla="*/ 0 h 1315"/>
                <a:gd name="T6" fmla="*/ 102 w 102"/>
                <a:gd name="T7" fmla="*/ 1234 h 1315"/>
                <a:gd name="T8" fmla="*/ 0 w 102"/>
                <a:gd name="T9" fmla="*/ 1315 h 1315"/>
                <a:gd name="T10" fmla="*/ 0 60000 65536"/>
                <a:gd name="T11" fmla="*/ 0 60000 65536"/>
                <a:gd name="T12" fmla="*/ 0 60000 65536"/>
                <a:gd name="T13" fmla="*/ 0 60000 65536"/>
                <a:gd name="T14" fmla="*/ 0 60000 65536"/>
                <a:gd name="T15" fmla="*/ 0 w 102"/>
                <a:gd name="T16" fmla="*/ 0 h 1315"/>
                <a:gd name="T17" fmla="*/ 102 w 102"/>
                <a:gd name="T18" fmla="*/ 1315 h 1315"/>
              </a:gdLst>
              <a:ahLst/>
              <a:cxnLst>
                <a:cxn ang="T10">
                  <a:pos x="T0" y="T1"/>
                </a:cxn>
                <a:cxn ang="T11">
                  <a:pos x="T2" y="T3"/>
                </a:cxn>
                <a:cxn ang="T12">
                  <a:pos x="T4" y="T5"/>
                </a:cxn>
                <a:cxn ang="T13">
                  <a:pos x="T6" y="T7"/>
                </a:cxn>
                <a:cxn ang="T14">
                  <a:pos x="T8" y="T9"/>
                </a:cxn>
              </a:cxnLst>
              <a:rect l="T15" t="T16" r="T17" b="T18"/>
              <a:pathLst>
                <a:path w="102" h="1315">
                  <a:moveTo>
                    <a:pt x="0" y="1315"/>
                  </a:moveTo>
                  <a:lnTo>
                    <a:pt x="0" y="82"/>
                  </a:lnTo>
                  <a:lnTo>
                    <a:pt x="102" y="0"/>
                  </a:lnTo>
                  <a:lnTo>
                    <a:pt x="102" y="1234"/>
                  </a:lnTo>
                  <a:lnTo>
                    <a:pt x="0" y="1315"/>
                  </a:lnTo>
                  <a:close/>
                </a:path>
              </a:pathLst>
            </a:custGeom>
            <a:solidFill>
              <a:srgbClr val="803300"/>
            </a:solidFill>
            <a:ln w="11113">
              <a:solidFill>
                <a:srgbClr val="FFFFFF"/>
              </a:solidFill>
              <a:round/>
              <a:headEnd/>
              <a:tailEnd/>
            </a:ln>
          </p:spPr>
          <p:txBody>
            <a:bodyPr/>
            <a:lstStyle/>
            <a:p>
              <a:endParaRPr lang="en-US"/>
            </a:p>
          </p:txBody>
        </p:sp>
        <p:sp>
          <p:nvSpPr>
            <p:cNvPr id="12319" name="Rectangle 34"/>
            <p:cNvSpPr>
              <a:spLocks noChangeArrowheads="1"/>
            </p:cNvSpPr>
            <p:nvPr/>
          </p:nvSpPr>
          <p:spPr bwMode="auto">
            <a:xfrm>
              <a:off x="1721" y="2711"/>
              <a:ext cx="305" cy="1233"/>
            </a:xfrm>
            <a:prstGeom prst="rect">
              <a:avLst/>
            </a:prstGeom>
            <a:solidFill>
              <a:srgbClr val="FF6600"/>
            </a:solidFill>
            <a:ln w="11113">
              <a:solidFill>
                <a:srgbClr val="FFFFFF"/>
              </a:solidFill>
              <a:miter lim="800000"/>
              <a:headEnd/>
              <a:tailEnd/>
            </a:ln>
          </p:spPr>
          <p:txBody>
            <a:bodyPr/>
            <a:lstStyle/>
            <a:p>
              <a:pPr>
                <a:lnSpc>
                  <a:spcPct val="70000"/>
                </a:lnSpc>
                <a:spcBef>
                  <a:spcPct val="50000"/>
                </a:spcBef>
              </a:pPr>
              <a:endParaRPr lang="en-US" sz="6000" b="1"/>
            </a:p>
          </p:txBody>
        </p:sp>
        <p:sp>
          <p:nvSpPr>
            <p:cNvPr id="12320" name="Freeform 35"/>
            <p:cNvSpPr>
              <a:spLocks/>
            </p:cNvSpPr>
            <p:nvPr/>
          </p:nvSpPr>
          <p:spPr bwMode="auto">
            <a:xfrm>
              <a:off x="1721" y="2629"/>
              <a:ext cx="407" cy="82"/>
            </a:xfrm>
            <a:custGeom>
              <a:avLst/>
              <a:gdLst>
                <a:gd name="T0" fmla="*/ 305 w 407"/>
                <a:gd name="T1" fmla="*/ 82 h 82"/>
                <a:gd name="T2" fmla="*/ 407 w 407"/>
                <a:gd name="T3" fmla="*/ 0 h 82"/>
                <a:gd name="T4" fmla="*/ 102 w 407"/>
                <a:gd name="T5" fmla="*/ 0 h 82"/>
                <a:gd name="T6" fmla="*/ 0 w 407"/>
                <a:gd name="T7" fmla="*/ 82 h 82"/>
                <a:gd name="T8" fmla="*/ 305 w 407"/>
                <a:gd name="T9" fmla="*/ 82 h 82"/>
                <a:gd name="T10" fmla="*/ 0 60000 65536"/>
                <a:gd name="T11" fmla="*/ 0 60000 65536"/>
                <a:gd name="T12" fmla="*/ 0 60000 65536"/>
                <a:gd name="T13" fmla="*/ 0 60000 65536"/>
                <a:gd name="T14" fmla="*/ 0 60000 65536"/>
                <a:gd name="T15" fmla="*/ 0 w 407"/>
                <a:gd name="T16" fmla="*/ 0 h 82"/>
                <a:gd name="T17" fmla="*/ 407 w 407"/>
                <a:gd name="T18" fmla="*/ 82 h 82"/>
              </a:gdLst>
              <a:ahLst/>
              <a:cxnLst>
                <a:cxn ang="T10">
                  <a:pos x="T0" y="T1"/>
                </a:cxn>
                <a:cxn ang="T11">
                  <a:pos x="T2" y="T3"/>
                </a:cxn>
                <a:cxn ang="T12">
                  <a:pos x="T4" y="T5"/>
                </a:cxn>
                <a:cxn ang="T13">
                  <a:pos x="T6" y="T7"/>
                </a:cxn>
                <a:cxn ang="T14">
                  <a:pos x="T8" y="T9"/>
                </a:cxn>
              </a:cxnLst>
              <a:rect l="T15" t="T16" r="T17" b="T18"/>
              <a:pathLst>
                <a:path w="407" h="82">
                  <a:moveTo>
                    <a:pt x="305" y="82"/>
                  </a:moveTo>
                  <a:lnTo>
                    <a:pt x="407" y="0"/>
                  </a:lnTo>
                  <a:lnTo>
                    <a:pt x="102" y="0"/>
                  </a:lnTo>
                  <a:lnTo>
                    <a:pt x="0" y="82"/>
                  </a:lnTo>
                  <a:lnTo>
                    <a:pt x="305" y="82"/>
                  </a:lnTo>
                  <a:close/>
                </a:path>
              </a:pathLst>
            </a:custGeom>
            <a:solidFill>
              <a:srgbClr val="BF4D00"/>
            </a:solidFill>
            <a:ln w="11113">
              <a:solidFill>
                <a:srgbClr val="FFFFFF"/>
              </a:solidFill>
              <a:round/>
              <a:headEnd/>
              <a:tailEnd/>
            </a:ln>
          </p:spPr>
          <p:txBody>
            <a:bodyPr/>
            <a:lstStyle/>
            <a:p>
              <a:endParaRPr lang="en-US"/>
            </a:p>
          </p:txBody>
        </p:sp>
        <p:sp>
          <p:nvSpPr>
            <p:cNvPr id="12321" name="Freeform 36"/>
            <p:cNvSpPr>
              <a:spLocks/>
            </p:cNvSpPr>
            <p:nvPr/>
          </p:nvSpPr>
          <p:spPr bwMode="auto">
            <a:xfrm>
              <a:off x="2331" y="2087"/>
              <a:ext cx="102" cy="1857"/>
            </a:xfrm>
            <a:custGeom>
              <a:avLst/>
              <a:gdLst>
                <a:gd name="T0" fmla="*/ 0 w 102"/>
                <a:gd name="T1" fmla="*/ 1857 h 1857"/>
                <a:gd name="T2" fmla="*/ 0 w 102"/>
                <a:gd name="T3" fmla="*/ 75 h 1857"/>
                <a:gd name="T4" fmla="*/ 102 w 102"/>
                <a:gd name="T5" fmla="*/ 0 h 1857"/>
                <a:gd name="T6" fmla="*/ 102 w 102"/>
                <a:gd name="T7" fmla="*/ 1776 h 1857"/>
                <a:gd name="T8" fmla="*/ 0 w 102"/>
                <a:gd name="T9" fmla="*/ 1857 h 1857"/>
                <a:gd name="T10" fmla="*/ 0 60000 65536"/>
                <a:gd name="T11" fmla="*/ 0 60000 65536"/>
                <a:gd name="T12" fmla="*/ 0 60000 65536"/>
                <a:gd name="T13" fmla="*/ 0 60000 65536"/>
                <a:gd name="T14" fmla="*/ 0 60000 65536"/>
                <a:gd name="T15" fmla="*/ 0 w 102"/>
                <a:gd name="T16" fmla="*/ 0 h 1857"/>
                <a:gd name="T17" fmla="*/ 102 w 102"/>
                <a:gd name="T18" fmla="*/ 1857 h 1857"/>
              </a:gdLst>
              <a:ahLst/>
              <a:cxnLst>
                <a:cxn ang="T10">
                  <a:pos x="T0" y="T1"/>
                </a:cxn>
                <a:cxn ang="T11">
                  <a:pos x="T2" y="T3"/>
                </a:cxn>
                <a:cxn ang="T12">
                  <a:pos x="T4" y="T5"/>
                </a:cxn>
                <a:cxn ang="T13">
                  <a:pos x="T6" y="T7"/>
                </a:cxn>
                <a:cxn ang="T14">
                  <a:pos x="T8" y="T9"/>
                </a:cxn>
              </a:cxnLst>
              <a:rect l="T15" t="T16" r="T17" b="T18"/>
              <a:pathLst>
                <a:path w="102" h="1857">
                  <a:moveTo>
                    <a:pt x="0" y="1857"/>
                  </a:moveTo>
                  <a:lnTo>
                    <a:pt x="0" y="75"/>
                  </a:lnTo>
                  <a:lnTo>
                    <a:pt x="102" y="0"/>
                  </a:lnTo>
                  <a:lnTo>
                    <a:pt x="102" y="1776"/>
                  </a:lnTo>
                  <a:lnTo>
                    <a:pt x="0" y="1857"/>
                  </a:lnTo>
                  <a:close/>
                </a:path>
              </a:pathLst>
            </a:custGeom>
            <a:solidFill>
              <a:srgbClr val="800000"/>
            </a:solidFill>
            <a:ln w="11113">
              <a:solidFill>
                <a:srgbClr val="FFFFFF"/>
              </a:solidFill>
              <a:round/>
              <a:headEnd/>
              <a:tailEnd/>
            </a:ln>
          </p:spPr>
          <p:txBody>
            <a:bodyPr/>
            <a:lstStyle/>
            <a:p>
              <a:endParaRPr lang="en-US"/>
            </a:p>
          </p:txBody>
        </p:sp>
        <p:sp>
          <p:nvSpPr>
            <p:cNvPr id="12322" name="Rectangle 37"/>
            <p:cNvSpPr>
              <a:spLocks noChangeArrowheads="1"/>
            </p:cNvSpPr>
            <p:nvPr/>
          </p:nvSpPr>
          <p:spPr bwMode="auto">
            <a:xfrm>
              <a:off x="2026" y="2162"/>
              <a:ext cx="305" cy="1782"/>
            </a:xfrm>
            <a:prstGeom prst="rect">
              <a:avLst/>
            </a:prstGeom>
            <a:solidFill>
              <a:srgbClr val="FF0000"/>
            </a:solidFill>
            <a:ln w="11113">
              <a:solidFill>
                <a:srgbClr val="FFFFFF"/>
              </a:solidFill>
              <a:miter lim="800000"/>
              <a:headEnd/>
              <a:tailEnd/>
            </a:ln>
          </p:spPr>
          <p:txBody>
            <a:bodyPr/>
            <a:lstStyle/>
            <a:p>
              <a:pPr>
                <a:lnSpc>
                  <a:spcPct val="70000"/>
                </a:lnSpc>
                <a:spcBef>
                  <a:spcPct val="50000"/>
                </a:spcBef>
              </a:pPr>
              <a:endParaRPr lang="en-US" sz="6000" b="1"/>
            </a:p>
          </p:txBody>
        </p:sp>
        <p:sp>
          <p:nvSpPr>
            <p:cNvPr id="12323" name="Freeform 38"/>
            <p:cNvSpPr>
              <a:spLocks/>
            </p:cNvSpPr>
            <p:nvPr/>
          </p:nvSpPr>
          <p:spPr bwMode="auto">
            <a:xfrm>
              <a:off x="2026" y="2087"/>
              <a:ext cx="407" cy="75"/>
            </a:xfrm>
            <a:custGeom>
              <a:avLst/>
              <a:gdLst>
                <a:gd name="T0" fmla="*/ 305 w 407"/>
                <a:gd name="T1" fmla="*/ 75 h 75"/>
                <a:gd name="T2" fmla="*/ 407 w 407"/>
                <a:gd name="T3" fmla="*/ 0 h 75"/>
                <a:gd name="T4" fmla="*/ 102 w 407"/>
                <a:gd name="T5" fmla="*/ 0 h 75"/>
                <a:gd name="T6" fmla="*/ 0 w 407"/>
                <a:gd name="T7" fmla="*/ 75 h 75"/>
                <a:gd name="T8" fmla="*/ 305 w 407"/>
                <a:gd name="T9" fmla="*/ 75 h 75"/>
                <a:gd name="T10" fmla="*/ 0 60000 65536"/>
                <a:gd name="T11" fmla="*/ 0 60000 65536"/>
                <a:gd name="T12" fmla="*/ 0 60000 65536"/>
                <a:gd name="T13" fmla="*/ 0 60000 65536"/>
                <a:gd name="T14" fmla="*/ 0 60000 65536"/>
                <a:gd name="T15" fmla="*/ 0 w 407"/>
                <a:gd name="T16" fmla="*/ 0 h 75"/>
                <a:gd name="T17" fmla="*/ 407 w 407"/>
                <a:gd name="T18" fmla="*/ 75 h 75"/>
              </a:gdLst>
              <a:ahLst/>
              <a:cxnLst>
                <a:cxn ang="T10">
                  <a:pos x="T0" y="T1"/>
                </a:cxn>
                <a:cxn ang="T11">
                  <a:pos x="T2" y="T3"/>
                </a:cxn>
                <a:cxn ang="T12">
                  <a:pos x="T4" y="T5"/>
                </a:cxn>
                <a:cxn ang="T13">
                  <a:pos x="T6" y="T7"/>
                </a:cxn>
                <a:cxn ang="T14">
                  <a:pos x="T8" y="T9"/>
                </a:cxn>
              </a:cxnLst>
              <a:rect l="T15" t="T16" r="T17" b="T18"/>
              <a:pathLst>
                <a:path w="407" h="75">
                  <a:moveTo>
                    <a:pt x="305" y="75"/>
                  </a:moveTo>
                  <a:lnTo>
                    <a:pt x="407" y="0"/>
                  </a:lnTo>
                  <a:lnTo>
                    <a:pt x="102" y="0"/>
                  </a:lnTo>
                  <a:lnTo>
                    <a:pt x="0" y="75"/>
                  </a:lnTo>
                  <a:lnTo>
                    <a:pt x="305" y="75"/>
                  </a:lnTo>
                  <a:close/>
                </a:path>
              </a:pathLst>
            </a:custGeom>
            <a:solidFill>
              <a:srgbClr val="BF0000"/>
            </a:solidFill>
            <a:ln w="11113">
              <a:solidFill>
                <a:srgbClr val="FFFFFF"/>
              </a:solidFill>
              <a:round/>
              <a:headEnd/>
              <a:tailEnd/>
            </a:ln>
          </p:spPr>
          <p:txBody>
            <a:bodyPr/>
            <a:lstStyle/>
            <a:p>
              <a:endParaRPr lang="en-US"/>
            </a:p>
          </p:txBody>
        </p:sp>
        <p:sp>
          <p:nvSpPr>
            <p:cNvPr id="12324" name="Freeform 39"/>
            <p:cNvSpPr>
              <a:spLocks/>
            </p:cNvSpPr>
            <p:nvPr/>
          </p:nvSpPr>
          <p:spPr bwMode="auto">
            <a:xfrm>
              <a:off x="2636" y="2223"/>
              <a:ext cx="102" cy="1721"/>
            </a:xfrm>
            <a:custGeom>
              <a:avLst/>
              <a:gdLst>
                <a:gd name="T0" fmla="*/ 0 w 102"/>
                <a:gd name="T1" fmla="*/ 1721 h 1721"/>
                <a:gd name="T2" fmla="*/ 0 w 102"/>
                <a:gd name="T3" fmla="*/ 74 h 1721"/>
                <a:gd name="T4" fmla="*/ 102 w 102"/>
                <a:gd name="T5" fmla="*/ 0 h 1721"/>
                <a:gd name="T6" fmla="*/ 102 w 102"/>
                <a:gd name="T7" fmla="*/ 1640 h 1721"/>
                <a:gd name="T8" fmla="*/ 0 w 102"/>
                <a:gd name="T9" fmla="*/ 1721 h 1721"/>
                <a:gd name="T10" fmla="*/ 0 60000 65536"/>
                <a:gd name="T11" fmla="*/ 0 60000 65536"/>
                <a:gd name="T12" fmla="*/ 0 60000 65536"/>
                <a:gd name="T13" fmla="*/ 0 60000 65536"/>
                <a:gd name="T14" fmla="*/ 0 60000 65536"/>
                <a:gd name="T15" fmla="*/ 0 w 102"/>
                <a:gd name="T16" fmla="*/ 0 h 1721"/>
                <a:gd name="T17" fmla="*/ 102 w 102"/>
                <a:gd name="T18" fmla="*/ 1721 h 1721"/>
              </a:gdLst>
              <a:ahLst/>
              <a:cxnLst>
                <a:cxn ang="T10">
                  <a:pos x="T0" y="T1"/>
                </a:cxn>
                <a:cxn ang="T11">
                  <a:pos x="T2" y="T3"/>
                </a:cxn>
                <a:cxn ang="T12">
                  <a:pos x="T4" y="T5"/>
                </a:cxn>
                <a:cxn ang="T13">
                  <a:pos x="T6" y="T7"/>
                </a:cxn>
                <a:cxn ang="T14">
                  <a:pos x="T8" y="T9"/>
                </a:cxn>
              </a:cxnLst>
              <a:rect l="T15" t="T16" r="T17" b="T18"/>
              <a:pathLst>
                <a:path w="102" h="1721">
                  <a:moveTo>
                    <a:pt x="0" y="1721"/>
                  </a:moveTo>
                  <a:lnTo>
                    <a:pt x="0" y="74"/>
                  </a:lnTo>
                  <a:lnTo>
                    <a:pt x="102" y="0"/>
                  </a:lnTo>
                  <a:lnTo>
                    <a:pt x="102" y="1640"/>
                  </a:lnTo>
                  <a:lnTo>
                    <a:pt x="0" y="1721"/>
                  </a:lnTo>
                  <a:close/>
                </a:path>
              </a:pathLst>
            </a:custGeom>
            <a:solidFill>
              <a:srgbClr val="400000"/>
            </a:solidFill>
            <a:ln w="11113">
              <a:solidFill>
                <a:srgbClr val="FFFFFF"/>
              </a:solidFill>
              <a:round/>
              <a:headEnd/>
              <a:tailEnd/>
            </a:ln>
          </p:spPr>
          <p:txBody>
            <a:bodyPr/>
            <a:lstStyle/>
            <a:p>
              <a:endParaRPr lang="en-US"/>
            </a:p>
          </p:txBody>
        </p:sp>
        <p:sp>
          <p:nvSpPr>
            <p:cNvPr id="12325" name="Rectangle 40"/>
            <p:cNvSpPr>
              <a:spLocks noChangeArrowheads="1"/>
            </p:cNvSpPr>
            <p:nvPr/>
          </p:nvSpPr>
          <p:spPr bwMode="auto">
            <a:xfrm>
              <a:off x="2331" y="2297"/>
              <a:ext cx="305" cy="1647"/>
            </a:xfrm>
            <a:prstGeom prst="rect">
              <a:avLst/>
            </a:prstGeom>
            <a:solidFill>
              <a:srgbClr val="800000"/>
            </a:solidFill>
            <a:ln w="11113">
              <a:solidFill>
                <a:srgbClr val="FFFFFF"/>
              </a:solidFill>
              <a:miter lim="800000"/>
              <a:headEnd/>
              <a:tailEnd/>
            </a:ln>
          </p:spPr>
          <p:txBody>
            <a:bodyPr/>
            <a:lstStyle/>
            <a:p>
              <a:pPr>
                <a:lnSpc>
                  <a:spcPct val="70000"/>
                </a:lnSpc>
                <a:spcBef>
                  <a:spcPct val="50000"/>
                </a:spcBef>
              </a:pPr>
              <a:endParaRPr lang="en-US" sz="6000" b="1"/>
            </a:p>
          </p:txBody>
        </p:sp>
        <p:sp>
          <p:nvSpPr>
            <p:cNvPr id="12326" name="Freeform 41"/>
            <p:cNvSpPr>
              <a:spLocks/>
            </p:cNvSpPr>
            <p:nvPr/>
          </p:nvSpPr>
          <p:spPr bwMode="auto">
            <a:xfrm>
              <a:off x="2331" y="2223"/>
              <a:ext cx="407" cy="74"/>
            </a:xfrm>
            <a:custGeom>
              <a:avLst/>
              <a:gdLst>
                <a:gd name="T0" fmla="*/ 305 w 407"/>
                <a:gd name="T1" fmla="*/ 74 h 74"/>
                <a:gd name="T2" fmla="*/ 407 w 407"/>
                <a:gd name="T3" fmla="*/ 0 h 74"/>
                <a:gd name="T4" fmla="*/ 102 w 407"/>
                <a:gd name="T5" fmla="*/ 0 h 74"/>
                <a:gd name="T6" fmla="*/ 0 w 407"/>
                <a:gd name="T7" fmla="*/ 74 h 74"/>
                <a:gd name="T8" fmla="*/ 305 w 407"/>
                <a:gd name="T9" fmla="*/ 74 h 74"/>
                <a:gd name="T10" fmla="*/ 0 60000 65536"/>
                <a:gd name="T11" fmla="*/ 0 60000 65536"/>
                <a:gd name="T12" fmla="*/ 0 60000 65536"/>
                <a:gd name="T13" fmla="*/ 0 60000 65536"/>
                <a:gd name="T14" fmla="*/ 0 60000 65536"/>
                <a:gd name="T15" fmla="*/ 0 w 407"/>
                <a:gd name="T16" fmla="*/ 0 h 74"/>
                <a:gd name="T17" fmla="*/ 407 w 407"/>
                <a:gd name="T18" fmla="*/ 74 h 74"/>
              </a:gdLst>
              <a:ahLst/>
              <a:cxnLst>
                <a:cxn ang="T10">
                  <a:pos x="T0" y="T1"/>
                </a:cxn>
                <a:cxn ang="T11">
                  <a:pos x="T2" y="T3"/>
                </a:cxn>
                <a:cxn ang="T12">
                  <a:pos x="T4" y="T5"/>
                </a:cxn>
                <a:cxn ang="T13">
                  <a:pos x="T6" y="T7"/>
                </a:cxn>
                <a:cxn ang="T14">
                  <a:pos x="T8" y="T9"/>
                </a:cxn>
              </a:cxnLst>
              <a:rect l="T15" t="T16" r="T17" b="T18"/>
              <a:pathLst>
                <a:path w="407" h="74">
                  <a:moveTo>
                    <a:pt x="305" y="74"/>
                  </a:moveTo>
                  <a:lnTo>
                    <a:pt x="407" y="0"/>
                  </a:lnTo>
                  <a:lnTo>
                    <a:pt x="102" y="0"/>
                  </a:lnTo>
                  <a:lnTo>
                    <a:pt x="0" y="74"/>
                  </a:lnTo>
                  <a:lnTo>
                    <a:pt x="305" y="74"/>
                  </a:lnTo>
                  <a:close/>
                </a:path>
              </a:pathLst>
            </a:custGeom>
            <a:solidFill>
              <a:srgbClr val="600000"/>
            </a:solidFill>
            <a:ln w="11113">
              <a:solidFill>
                <a:srgbClr val="FFFFFF"/>
              </a:solidFill>
              <a:round/>
              <a:headEnd/>
              <a:tailEnd/>
            </a:ln>
          </p:spPr>
          <p:txBody>
            <a:bodyPr/>
            <a:lstStyle/>
            <a:p>
              <a:endParaRPr lang="en-US"/>
            </a:p>
          </p:txBody>
        </p:sp>
        <p:sp>
          <p:nvSpPr>
            <p:cNvPr id="12327" name="Freeform 42"/>
            <p:cNvSpPr>
              <a:spLocks/>
            </p:cNvSpPr>
            <p:nvPr/>
          </p:nvSpPr>
          <p:spPr bwMode="auto">
            <a:xfrm>
              <a:off x="3395" y="3639"/>
              <a:ext cx="102" cy="305"/>
            </a:xfrm>
            <a:custGeom>
              <a:avLst/>
              <a:gdLst>
                <a:gd name="T0" fmla="*/ 0 w 102"/>
                <a:gd name="T1" fmla="*/ 305 h 305"/>
                <a:gd name="T2" fmla="*/ 0 w 102"/>
                <a:gd name="T3" fmla="*/ 74 h 305"/>
                <a:gd name="T4" fmla="*/ 102 w 102"/>
                <a:gd name="T5" fmla="*/ 0 h 305"/>
                <a:gd name="T6" fmla="*/ 102 w 102"/>
                <a:gd name="T7" fmla="*/ 224 h 305"/>
                <a:gd name="T8" fmla="*/ 0 w 102"/>
                <a:gd name="T9" fmla="*/ 305 h 305"/>
                <a:gd name="T10" fmla="*/ 0 60000 65536"/>
                <a:gd name="T11" fmla="*/ 0 60000 65536"/>
                <a:gd name="T12" fmla="*/ 0 60000 65536"/>
                <a:gd name="T13" fmla="*/ 0 60000 65536"/>
                <a:gd name="T14" fmla="*/ 0 60000 65536"/>
                <a:gd name="T15" fmla="*/ 0 w 102"/>
                <a:gd name="T16" fmla="*/ 0 h 305"/>
                <a:gd name="T17" fmla="*/ 102 w 102"/>
                <a:gd name="T18" fmla="*/ 305 h 305"/>
              </a:gdLst>
              <a:ahLst/>
              <a:cxnLst>
                <a:cxn ang="T10">
                  <a:pos x="T0" y="T1"/>
                </a:cxn>
                <a:cxn ang="T11">
                  <a:pos x="T2" y="T3"/>
                </a:cxn>
                <a:cxn ang="T12">
                  <a:pos x="T4" y="T5"/>
                </a:cxn>
                <a:cxn ang="T13">
                  <a:pos x="T6" y="T7"/>
                </a:cxn>
                <a:cxn ang="T14">
                  <a:pos x="T8" y="T9"/>
                </a:cxn>
              </a:cxnLst>
              <a:rect l="T15" t="T16" r="T17" b="T18"/>
              <a:pathLst>
                <a:path w="102" h="305">
                  <a:moveTo>
                    <a:pt x="0" y="305"/>
                  </a:moveTo>
                  <a:lnTo>
                    <a:pt x="0" y="74"/>
                  </a:lnTo>
                  <a:lnTo>
                    <a:pt x="102" y="0"/>
                  </a:lnTo>
                  <a:lnTo>
                    <a:pt x="102" y="224"/>
                  </a:lnTo>
                  <a:lnTo>
                    <a:pt x="0" y="305"/>
                  </a:lnTo>
                  <a:close/>
                </a:path>
              </a:pathLst>
            </a:custGeom>
            <a:solidFill>
              <a:srgbClr val="808000"/>
            </a:solidFill>
            <a:ln w="11113">
              <a:solidFill>
                <a:srgbClr val="FFFFFF"/>
              </a:solidFill>
              <a:round/>
              <a:headEnd/>
              <a:tailEnd/>
            </a:ln>
          </p:spPr>
          <p:txBody>
            <a:bodyPr/>
            <a:lstStyle/>
            <a:p>
              <a:endParaRPr lang="en-US"/>
            </a:p>
          </p:txBody>
        </p:sp>
        <p:sp>
          <p:nvSpPr>
            <p:cNvPr id="12328" name="Rectangle 43"/>
            <p:cNvSpPr>
              <a:spLocks noChangeArrowheads="1"/>
            </p:cNvSpPr>
            <p:nvPr/>
          </p:nvSpPr>
          <p:spPr bwMode="auto">
            <a:xfrm>
              <a:off x="3090" y="3713"/>
              <a:ext cx="305" cy="231"/>
            </a:xfrm>
            <a:prstGeom prst="rect">
              <a:avLst/>
            </a:prstGeom>
            <a:solidFill>
              <a:srgbClr val="FFFF00"/>
            </a:solidFill>
            <a:ln w="11113">
              <a:solidFill>
                <a:srgbClr val="FFFFFF"/>
              </a:solidFill>
              <a:miter lim="800000"/>
              <a:headEnd/>
              <a:tailEnd/>
            </a:ln>
          </p:spPr>
          <p:txBody>
            <a:bodyPr/>
            <a:lstStyle/>
            <a:p>
              <a:pPr>
                <a:lnSpc>
                  <a:spcPct val="70000"/>
                </a:lnSpc>
                <a:spcBef>
                  <a:spcPct val="50000"/>
                </a:spcBef>
              </a:pPr>
              <a:endParaRPr lang="en-US" sz="6000" b="1"/>
            </a:p>
          </p:txBody>
        </p:sp>
        <p:sp>
          <p:nvSpPr>
            <p:cNvPr id="12329" name="Freeform 44"/>
            <p:cNvSpPr>
              <a:spLocks/>
            </p:cNvSpPr>
            <p:nvPr/>
          </p:nvSpPr>
          <p:spPr bwMode="auto">
            <a:xfrm>
              <a:off x="3090" y="3639"/>
              <a:ext cx="407" cy="74"/>
            </a:xfrm>
            <a:custGeom>
              <a:avLst/>
              <a:gdLst>
                <a:gd name="T0" fmla="*/ 305 w 407"/>
                <a:gd name="T1" fmla="*/ 74 h 74"/>
                <a:gd name="T2" fmla="*/ 407 w 407"/>
                <a:gd name="T3" fmla="*/ 0 h 74"/>
                <a:gd name="T4" fmla="*/ 102 w 407"/>
                <a:gd name="T5" fmla="*/ 0 h 74"/>
                <a:gd name="T6" fmla="*/ 0 w 407"/>
                <a:gd name="T7" fmla="*/ 74 h 74"/>
                <a:gd name="T8" fmla="*/ 305 w 407"/>
                <a:gd name="T9" fmla="*/ 74 h 74"/>
                <a:gd name="T10" fmla="*/ 0 60000 65536"/>
                <a:gd name="T11" fmla="*/ 0 60000 65536"/>
                <a:gd name="T12" fmla="*/ 0 60000 65536"/>
                <a:gd name="T13" fmla="*/ 0 60000 65536"/>
                <a:gd name="T14" fmla="*/ 0 60000 65536"/>
                <a:gd name="T15" fmla="*/ 0 w 407"/>
                <a:gd name="T16" fmla="*/ 0 h 74"/>
                <a:gd name="T17" fmla="*/ 407 w 407"/>
                <a:gd name="T18" fmla="*/ 74 h 74"/>
              </a:gdLst>
              <a:ahLst/>
              <a:cxnLst>
                <a:cxn ang="T10">
                  <a:pos x="T0" y="T1"/>
                </a:cxn>
                <a:cxn ang="T11">
                  <a:pos x="T2" y="T3"/>
                </a:cxn>
                <a:cxn ang="T12">
                  <a:pos x="T4" y="T5"/>
                </a:cxn>
                <a:cxn ang="T13">
                  <a:pos x="T6" y="T7"/>
                </a:cxn>
                <a:cxn ang="T14">
                  <a:pos x="T8" y="T9"/>
                </a:cxn>
              </a:cxnLst>
              <a:rect l="T15" t="T16" r="T17" b="T18"/>
              <a:pathLst>
                <a:path w="407" h="74">
                  <a:moveTo>
                    <a:pt x="305" y="74"/>
                  </a:moveTo>
                  <a:lnTo>
                    <a:pt x="407" y="0"/>
                  </a:lnTo>
                  <a:lnTo>
                    <a:pt x="102" y="0"/>
                  </a:lnTo>
                  <a:lnTo>
                    <a:pt x="0" y="74"/>
                  </a:lnTo>
                  <a:lnTo>
                    <a:pt x="305" y="74"/>
                  </a:lnTo>
                  <a:close/>
                </a:path>
              </a:pathLst>
            </a:custGeom>
            <a:solidFill>
              <a:srgbClr val="BFBF00"/>
            </a:solidFill>
            <a:ln w="11113">
              <a:solidFill>
                <a:srgbClr val="FFFFFF"/>
              </a:solidFill>
              <a:round/>
              <a:headEnd/>
              <a:tailEnd/>
            </a:ln>
          </p:spPr>
          <p:txBody>
            <a:bodyPr/>
            <a:lstStyle/>
            <a:p>
              <a:endParaRPr lang="en-US"/>
            </a:p>
          </p:txBody>
        </p:sp>
        <p:sp>
          <p:nvSpPr>
            <p:cNvPr id="12330" name="Freeform 45"/>
            <p:cNvSpPr>
              <a:spLocks/>
            </p:cNvSpPr>
            <p:nvPr/>
          </p:nvSpPr>
          <p:spPr bwMode="auto">
            <a:xfrm>
              <a:off x="3700" y="3456"/>
              <a:ext cx="102" cy="488"/>
            </a:xfrm>
            <a:custGeom>
              <a:avLst/>
              <a:gdLst>
                <a:gd name="T0" fmla="*/ 0 w 102"/>
                <a:gd name="T1" fmla="*/ 488 h 488"/>
                <a:gd name="T2" fmla="*/ 0 w 102"/>
                <a:gd name="T3" fmla="*/ 75 h 488"/>
                <a:gd name="T4" fmla="*/ 102 w 102"/>
                <a:gd name="T5" fmla="*/ 0 h 488"/>
                <a:gd name="T6" fmla="*/ 102 w 102"/>
                <a:gd name="T7" fmla="*/ 407 h 488"/>
                <a:gd name="T8" fmla="*/ 0 w 102"/>
                <a:gd name="T9" fmla="*/ 488 h 488"/>
                <a:gd name="T10" fmla="*/ 0 60000 65536"/>
                <a:gd name="T11" fmla="*/ 0 60000 65536"/>
                <a:gd name="T12" fmla="*/ 0 60000 65536"/>
                <a:gd name="T13" fmla="*/ 0 60000 65536"/>
                <a:gd name="T14" fmla="*/ 0 60000 65536"/>
                <a:gd name="T15" fmla="*/ 0 w 102"/>
                <a:gd name="T16" fmla="*/ 0 h 488"/>
                <a:gd name="T17" fmla="*/ 102 w 102"/>
                <a:gd name="T18" fmla="*/ 488 h 488"/>
              </a:gdLst>
              <a:ahLst/>
              <a:cxnLst>
                <a:cxn ang="T10">
                  <a:pos x="T0" y="T1"/>
                </a:cxn>
                <a:cxn ang="T11">
                  <a:pos x="T2" y="T3"/>
                </a:cxn>
                <a:cxn ang="T12">
                  <a:pos x="T4" y="T5"/>
                </a:cxn>
                <a:cxn ang="T13">
                  <a:pos x="T6" y="T7"/>
                </a:cxn>
                <a:cxn ang="T14">
                  <a:pos x="T8" y="T9"/>
                </a:cxn>
              </a:cxnLst>
              <a:rect l="T15" t="T16" r="T17" b="T18"/>
              <a:pathLst>
                <a:path w="102" h="488">
                  <a:moveTo>
                    <a:pt x="0" y="488"/>
                  </a:moveTo>
                  <a:lnTo>
                    <a:pt x="0" y="75"/>
                  </a:lnTo>
                  <a:lnTo>
                    <a:pt x="102" y="0"/>
                  </a:lnTo>
                  <a:lnTo>
                    <a:pt x="102" y="407"/>
                  </a:lnTo>
                  <a:lnTo>
                    <a:pt x="0" y="488"/>
                  </a:lnTo>
                  <a:close/>
                </a:path>
              </a:pathLst>
            </a:custGeom>
            <a:solidFill>
              <a:srgbClr val="806600"/>
            </a:solidFill>
            <a:ln w="11113">
              <a:solidFill>
                <a:srgbClr val="FFFFFF"/>
              </a:solidFill>
              <a:round/>
              <a:headEnd/>
              <a:tailEnd/>
            </a:ln>
          </p:spPr>
          <p:txBody>
            <a:bodyPr/>
            <a:lstStyle/>
            <a:p>
              <a:endParaRPr lang="en-US"/>
            </a:p>
          </p:txBody>
        </p:sp>
        <p:sp>
          <p:nvSpPr>
            <p:cNvPr id="12331" name="Rectangle 46"/>
            <p:cNvSpPr>
              <a:spLocks noChangeArrowheads="1"/>
            </p:cNvSpPr>
            <p:nvPr/>
          </p:nvSpPr>
          <p:spPr bwMode="auto">
            <a:xfrm>
              <a:off x="3395" y="3531"/>
              <a:ext cx="305" cy="413"/>
            </a:xfrm>
            <a:prstGeom prst="rect">
              <a:avLst/>
            </a:prstGeom>
            <a:solidFill>
              <a:srgbClr val="FFCC00"/>
            </a:solidFill>
            <a:ln w="11113">
              <a:solidFill>
                <a:srgbClr val="FFFFFF"/>
              </a:solidFill>
              <a:miter lim="800000"/>
              <a:headEnd/>
              <a:tailEnd/>
            </a:ln>
          </p:spPr>
          <p:txBody>
            <a:bodyPr/>
            <a:lstStyle/>
            <a:p>
              <a:pPr>
                <a:lnSpc>
                  <a:spcPct val="70000"/>
                </a:lnSpc>
                <a:spcBef>
                  <a:spcPct val="50000"/>
                </a:spcBef>
              </a:pPr>
              <a:endParaRPr lang="en-US" sz="6000" b="1"/>
            </a:p>
          </p:txBody>
        </p:sp>
        <p:sp>
          <p:nvSpPr>
            <p:cNvPr id="12332" name="Freeform 47"/>
            <p:cNvSpPr>
              <a:spLocks/>
            </p:cNvSpPr>
            <p:nvPr/>
          </p:nvSpPr>
          <p:spPr bwMode="auto">
            <a:xfrm>
              <a:off x="3395" y="3456"/>
              <a:ext cx="407" cy="75"/>
            </a:xfrm>
            <a:custGeom>
              <a:avLst/>
              <a:gdLst>
                <a:gd name="T0" fmla="*/ 305 w 407"/>
                <a:gd name="T1" fmla="*/ 75 h 75"/>
                <a:gd name="T2" fmla="*/ 407 w 407"/>
                <a:gd name="T3" fmla="*/ 0 h 75"/>
                <a:gd name="T4" fmla="*/ 102 w 407"/>
                <a:gd name="T5" fmla="*/ 0 h 75"/>
                <a:gd name="T6" fmla="*/ 0 w 407"/>
                <a:gd name="T7" fmla="*/ 75 h 75"/>
                <a:gd name="T8" fmla="*/ 305 w 407"/>
                <a:gd name="T9" fmla="*/ 75 h 75"/>
                <a:gd name="T10" fmla="*/ 0 60000 65536"/>
                <a:gd name="T11" fmla="*/ 0 60000 65536"/>
                <a:gd name="T12" fmla="*/ 0 60000 65536"/>
                <a:gd name="T13" fmla="*/ 0 60000 65536"/>
                <a:gd name="T14" fmla="*/ 0 60000 65536"/>
                <a:gd name="T15" fmla="*/ 0 w 407"/>
                <a:gd name="T16" fmla="*/ 0 h 75"/>
                <a:gd name="T17" fmla="*/ 407 w 407"/>
                <a:gd name="T18" fmla="*/ 75 h 75"/>
              </a:gdLst>
              <a:ahLst/>
              <a:cxnLst>
                <a:cxn ang="T10">
                  <a:pos x="T0" y="T1"/>
                </a:cxn>
                <a:cxn ang="T11">
                  <a:pos x="T2" y="T3"/>
                </a:cxn>
                <a:cxn ang="T12">
                  <a:pos x="T4" y="T5"/>
                </a:cxn>
                <a:cxn ang="T13">
                  <a:pos x="T6" y="T7"/>
                </a:cxn>
                <a:cxn ang="T14">
                  <a:pos x="T8" y="T9"/>
                </a:cxn>
              </a:cxnLst>
              <a:rect l="T15" t="T16" r="T17" b="T18"/>
              <a:pathLst>
                <a:path w="407" h="75">
                  <a:moveTo>
                    <a:pt x="305" y="75"/>
                  </a:moveTo>
                  <a:lnTo>
                    <a:pt x="407" y="0"/>
                  </a:lnTo>
                  <a:lnTo>
                    <a:pt x="102" y="0"/>
                  </a:lnTo>
                  <a:lnTo>
                    <a:pt x="0" y="75"/>
                  </a:lnTo>
                  <a:lnTo>
                    <a:pt x="305" y="75"/>
                  </a:lnTo>
                  <a:close/>
                </a:path>
              </a:pathLst>
            </a:custGeom>
            <a:solidFill>
              <a:srgbClr val="BF9900"/>
            </a:solidFill>
            <a:ln w="11113">
              <a:solidFill>
                <a:srgbClr val="FFFFFF"/>
              </a:solidFill>
              <a:round/>
              <a:headEnd/>
              <a:tailEnd/>
            </a:ln>
          </p:spPr>
          <p:txBody>
            <a:bodyPr/>
            <a:lstStyle/>
            <a:p>
              <a:endParaRPr lang="en-US"/>
            </a:p>
          </p:txBody>
        </p:sp>
        <p:sp>
          <p:nvSpPr>
            <p:cNvPr id="12333" name="Freeform 48"/>
            <p:cNvSpPr>
              <a:spLocks/>
            </p:cNvSpPr>
            <p:nvPr/>
          </p:nvSpPr>
          <p:spPr bwMode="auto">
            <a:xfrm>
              <a:off x="4005" y="3178"/>
              <a:ext cx="102" cy="766"/>
            </a:xfrm>
            <a:custGeom>
              <a:avLst/>
              <a:gdLst>
                <a:gd name="T0" fmla="*/ 0 w 102"/>
                <a:gd name="T1" fmla="*/ 766 h 766"/>
                <a:gd name="T2" fmla="*/ 0 w 102"/>
                <a:gd name="T3" fmla="*/ 81 h 766"/>
                <a:gd name="T4" fmla="*/ 102 w 102"/>
                <a:gd name="T5" fmla="*/ 0 h 766"/>
                <a:gd name="T6" fmla="*/ 102 w 102"/>
                <a:gd name="T7" fmla="*/ 685 h 766"/>
                <a:gd name="T8" fmla="*/ 0 w 102"/>
                <a:gd name="T9" fmla="*/ 766 h 766"/>
                <a:gd name="T10" fmla="*/ 0 60000 65536"/>
                <a:gd name="T11" fmla="*/ 0 60000 65536"/>
                <a:gd name="T12" fmla="*/ 0 60000 65536"/>
                <a:gd name="T13" fmla="*/ 0 60000 65536"/>
                <a:gd name="T14" fmla="*/ 0 60000 65536"/>
                <a:gd name="T15" fmla="*/ 0 w 102"/>
                <a:gd name="T16" fmla="*/ 0 h 766"/>
                <a:gd name="T17" fmla="*/ 102 w 102"/>
                <a:gd name="T18" fmla="*/ 766 h 766"/>
              </a:gdLst>
              <a:ahLst/>
              <a:cxnLst>
                <a:cxn ang="T10">
                  <a:pos x="T0" y="T1"/>
                </a:cxn>
                <a:cxn ang="T11">
                  <a:pos x="T2" y="T3"/>
                </a:cxn>
                <a:cxn ang="T12">
                  <a:pos x="T4" y="T5"/>
                </a:cxn>
                <a:cxn ang="T13">
                  <a:pos x="T6" y="T7"/>
                </a:cxn>
                <a:cxn ang="T14">
                  <a:pos x="T8" y="T9"/>
                </a:cxn>
              </a:cxnLst>
              <a:rect l="T15" t="T16" r="T17" b="T18"/>
              <a:pathLst>
                <a:path w="102" h="766">
                  <a:moveTo>
                    <a:pt x="0" y="766"/>
                  </a:moveTo>
                  <a:lnTo>
                    <a:pt x="0" y="81"/>
                  </a:lnTo>
                  <a:lnTo>
                    <a:pt x="102" y="0"/>
                  </a:lnTo>
                  <a:lnTo>
                    <a:pt x="102" y="685"/>
                  </a:lnTo>
                  <a:lnTo>
                    <a:pt x="0" y="766"/>
                  </a:lnTo>
                  <a:close/>
                </a:path>
              </a:pathLst>
            </a:custGeom>
            <a:solidFill>
              <a:srgbClr val="804D00"/>
            </a:solidFill>
            <a:ln w="11113">
              <a:solidFill>
                <a:srgbClr val="FFFFFF"/>
              </a:solidFill>
              <a:round/>
              <a:headEnd/>
              <a:tailEnd/>
            </a:ln>
          </p:spPr>
          <p:txBody>
            <a:bodyPr/>
            <a:lstStyle/>
            <a:p>
              <a:endParaRPr lang="en-US"/>
            </a:p>
          </p:txBody>
        </p:sp>
        <p:sp>
          <p:nvSpPr>
            <p:cNvPr id="12334" name="Rectangle 49"/>
            <p:cNvSpPr>
              <a:spLocks noChangeArrowheads="1"/>
            </p:cNvSpPr>
            <p:nvPr/>
          </p:nvSpPr>
          <p:spPr bwMode="auto">
            <a:xfrm>
              <a:off x="3700" y="3259"/>
              <a:ext cx="305" cy="685"/>
            </a:xfrm>
            <a:prstGeom prst="rect">
              <a:avLst/>
            </a:prstGeom>
            <a:solidFill>
              <a:srgbClr val="FF9900"/>
            </a:solidFill>
            <a:ln w="11113">
              <a:solidFill>
                <a:srgbClr val="FFFFFF"/>
              </a:solidFill>
              <a:miter lim="800000"/>
              <a:headEnd/>
              <a:tailEnd/>
            </a:ln>
          </p:spPr>
          <p:txBody>
            <a:bodyPr/>
            <a:lstStyle/>
            <a:p>
              <a:pPr>
                <a:lnSpc>
                  <a:spcPct val="70000"/>
                </a:lnSpc>
                <a:spcBef>
                  <a:spcPct val="50000"/>
                </a:spcBef>
              </a:pPr>
              <a:endParaRPr lang="en-US" sz="6000" b="1"/>
            </a:p>
          </p:txBody>
        </p:sp>
        <p:sp>
          <p:nvSpPr>
            <p:cNvPr id="12335" name="Freeform 50"/>
            <p:cNvSpPr>
              <a:spLocks/>
            </p:cNvSpPr>
            <p:nvPr/>
          </p:nvSpPr>
          <p:spPr bwMode="auto">
            <a:xfrm>
              <a:off x="3700" y="3178"/>
              <a:ext cx="407" cy="81"/>
            </a:xfrm>
            <a:custGeom>
              <a:avLst/>
              <a:gdLst>
                <a:gd name="T0" fmla="*/ 305 w 407"/>
                <a:gd name="T1" fmla="*/ 81 h 81"/>
                <a:gd name="T2" fmla="*/ 407 w 407"/>
                <a:gd name="T3" fmla="*/ 0 h 81"/>
                <a:gd name="T4" fmla="*/ 102 w 407"/>
                <a:gd name="T5" fmla="*/ 0 h 81"/>
                <a:gd name="T6" fmla="*/ 0 w 407"/>
                <a:gd name="T7" fmla="*/ 81 h 81"/>
                <a:gd name="T8" fmla="*/ 305 w 407"/>
                <a:gd name="T9" fmla="*/ 81 h 81"/>
                <a:gd name="T10" fmla="*/ 0 60000 65536"/>
                <a:gd name="T11" fmla="*/ 0 60000 65536"/>
                <a:gd name="T12" fmla="*/ 0 60000 65536"/>
                <a:gd name="T13" fmla="*/ 0 60000 65536"/>
                <a:gd name="T14" fmla="*/ 0 60000 65536"/>
                <a:gd name="T15" fmla="*/ 0 w 407"/>
                <a:gd name="T16" fmla="*/ 0 h 81"/>
                <a:gd name="T17" fmla="*/ 407 w 407"/>
                <a:gd name="T18" fmla="*/ 81 h 81"/>
              </a:gdLst>
              <a:ahLst/>
              <a:cxnLst>
                <a:cxn ang="T10">
                  <a:pos x="T0" y="T1"/>
                </a:cxn>
                <a:cxn ang="T11">
                  <a:pos x="T2" y="T3"/>
                </a:cxn>
                <a:cxn ang="T12">
                  <a:pos x="T4" y="T5"/>
                </a:cxn>
                <a:cxn ang="T13">
                  <a:pos x="T6" y="T7"/>
                </a:cxn>
                <a:cxn ang="T14">
                  <a:pos x="T8" y="T9"/>
                </a:cxn>
              </a:cxnLst>
              <a:rect l="T15" t="T16" r="T17" b="T18"/>
              <a:pathLst>
                <a:path w="407" h="81">
                  <a:moveTo>
                    <a:pt x="305" y="81"/>
                  </a:moveTo>
                  <a:lnTo>
                    <a:pt x="407" y="0"/>
                  </a:lnTo>
                  <a:lnTo>
                    <a:pt x="102" y="0"/>
                  </a:lnTo>
                  <a:lnTo>
                    <a:pt x="0" y="81"/>
                  </a:lnTo>
                  <a:lnTo>
                    <a:pt x="305" y="81"/>
                  </a:lnTo>
                  <a:close/>
                </a:path>
              </a:pathLst>
            </a:custGeom>
            <a:solidFill>
              <a:srgbClr val="BF7300"/>
            </a:solidFill>
            <a:ln w="11113">
              <a:solidFill>
                <a:srgbClr val="FFFFFF"/>
              </a:solidFill>
              <a:round/>
              <a:headEnd/>
              <a:tailEnd/>
            </a:ln>
          </p:spPr>
          <p:txBody>
            <a:bodyPr/>
            <a:lstStyle/>
            <a:p>
              <a:endParaRPr lang="en-US"/>
            </a:p>
          </p:txBody>
        </p:sp>
        <p:sp>
          <p:nvSpPr>
            <p:cNvPr id="12336" name="Freeform 51"/>
            <p:cNvSpPr>
              <a:spLocks/>
            </p:cNvSpPr>
            <p:nvPr/>
          </p:nvSpPr>
          <p:spPr bwMode="auto">
            <a:xfrm>
              <a:off x="4310" y="2812"/>
              <a:ext cx="102" cy="1132"/>
            </a:xfrm>
            <a:custGeom>
              <a:avLst/>
              <a:gdLst>
                <a:gd name="T0" fmla="*/ 0 w 102"/>
                <a:gd name="T1" fmla="*/ 1132 h 1132"/>
                <a:gd name="T2" fmla="*/ 0 w 102"/>
                <a:gd name="T3" fmla="*/ 82 h 1132"/>
                <a:gd name="T4" fmla="*/ 102 w 102"/>
                <a:gd name="T5" fmla="*/ 0 h 1132"/>
                <a:gd name="T6" fmla="*/ 102 w 102"/>
                <a:gd name="T7" fmla="*/ 1051 h 1132"/>
                <a:gd name="T8" fmla="*/ 0 w 102"/>
                <a:gd name="T9" fmla="*/ 1132 h 1132"/>
                <a:gd name="T10" fmla="*/ 0 60000 65536"/>
                <a:gd name="T11" fmla="*/ 0 60000 65536"/>
                <a:gd name="T12" fmla="*/ 0 60000 65536"/>
                <a:gd name="T13" fmla="*/ 0 60000 65536"/>
                <a:gd name="T14" fmla="*/ 0 60000 65536"/>
                <a:gd name="T15" fmla="*/ 0 w 102"/>
                <a:gd name="T16" fmla="*/ 0 h 1132"/>
                <a:gd name="T17" fmla="*/ 102 w 102"/>
                <a:gd name="T18" fmla="*/ 1132 h 1132"/>
              </a:gdLst>
              <a:ahLst/>
              <a:cxnLst>
                <a:cxn ang="T10">
                  <a:pos x="T0" y="T1"/>
                </a:cxn>
                <a:cxn ang="T11">
                  <a:pos x="T2" y="T3"/>
                </a:cxn>
                <a:cxn ang="T12">
                  <a:pos x="T4" y="T5"/>
                </a:cxn>
                <a:cxn ang="T13">
                  <a:pos x="T6" y="T7"/>
                </a:cxn>
                <a:cxn ang="T14">
                  <a:pos x="T8" y="T9"/>
                </a:cxn>
              </a:cxnLst>
              <a:rect l="T15" t="T16" r="T17" b="T18"/>
              <a:pathLst>
                <a:path w="102" h="1132">
                  <a:moveTo>
                    <a:pt x="0" y="1132"/>
                  </a:moveTo>
                  <a:lnTo>
                    <a:pt x="0" y="82"/>
                  </a:lnTo>
                  <a:lnTo>
                    <a:pt x="102" y="0"/>
                  </a:lnTo>
                  <a:lnTo>
                    <a:pt x="102" y="1051"/>
                  </a:lnTo>
                  <a:lnTo>
                    <a:pt x="0" y="1132"/>
                  </a:lnTo>
                  <a:close/>
                </a:path>
              </a:pathLst>
            </a:custGeom>
            <a:solidFill>
              <a:srgbClr val="803300"/>
            </a:solidFill>
            <a:ln w="11113">
              <a:solidFill>
                <a:srgbClr val="FFFFFF"/>
              </a:solidFill>
              <a:round/>
              <a:headEnd/>
              <a:tailEnd/>
            </a:ln>
          </p:spPr>
          <p:txBody>
            <a:bodyPr/>
            <a:lstStyle/>
            <a:p>
              <a:endParaRPr lang="en-US"/>
            </a:p>
          </p:txBody>
        </p:sp>
        <p:sp>
          <p:nvSpPr>
            <p:cNvPr id="12337" name="Rectangle 52"/>
            <p:cNvSpPr>
              <a:spLocks noChangeArrowheads="1"/>
            </p:cNvSpPr>
            <p:nvPr/>
          </p:nvSpPr>
          <p:spPr bwMode="auto">
            <a:xfrm>
              <a:off x="4005" y="2894"/>
              <a:ext cx="305" cy="1050"/>
            </a:xfrm>
            <a:prstGeom prst="rect">
              <a:avLst/>
            </a:prstGeom>
            <a:solidFill>
              <a:srgbClr val="FF6600"/>
            </a:solidFill>
            <a:ln w="11113">
              <a:solidFill>
                <a:srgbClr val="FFFFFF"/>
              </a:solidFill>
              <a:miter lim="800000"/>
              <a:headEnd/>
              <a:tailEnd/>
            </a:ln>
          </p:spPr>
          <p:txBody>
            <a:bodyPr/>
            <a:lstStyle/>
            <a:p>
              <a:pPr>
                <a:lnSpc>
                  <a:spcPct val="70000"/>
                </a:lnSpc>
                <a:spcBef>
                  <a:spcPct val="50000"/>
                </a:spcBef>
              </a:pPr>
              <a:endParaRPr lang="en-US" sz="6000" b="1"/>
            </a:p>
          </p:txBody>
        </p:sp>
        <p:sp>
          <p:nvSpPr>
            <p:cNvPr id="12338" name="Freeform 53"/>
            <p:cNvSpPr>
              <a:spLocks/>
            </p:cNvSpPr>
            <p:nvPr/>
          </p:nvSpPr>
          <p:spPr bwMode="auto">
            <a:xfrm>
              <a:off x="4005" y="2812"/>
              <a:ext cx="407" cy="82"/>
            </a:xfrm>
            <a:custGeom>
              <a:avLst/>
              <a:gdLst>
                <a:gd name="T0" fmla="*/ 305 w 407"/>
                <a:gd name="T1" fmla="*/ 82 h 82"/>
                <a:gd name="T2" fmla="*/ 407 w 407"/>
                <a:gd name="T3" fmla="*/ 0 h 82"/>
                <a:gd name="T4" fmla="*/ 102 w 407"/>
                <a:gd name="T5" fmla="*/ 0 h 82"/>
                <a:gd name="T6" fmla="*/ 0 w 407"/>
                <a:gd name="T7" fmla="*/ 82 h 82"/>
                <a:gd name="T8" fmla="*/ 305 w 407"/>
                <a:gd name="T9" fmla="*/ 82 h 82"/>
                <a:gd name="T10" fmla="*/ 0 60000 65536"/>
                <a:gd name="T11" fmla="*/ 0 60000 65536"/>
                <a:gd name="T12" fmla="*/ 0 60000 65536"/>
                <a:gd name="T13" fmla="*/ 0 60000 65536"/>
                <a:gd name="T14" fmla="*/ 0 60000 65536"/>
                <a:gd name="T15" fmla="*/ 0 w 407"/>
                <a:gd name="T16" fmla="*/ 0 h 82"/>
                <a:gd name="T17" fmla="*/ 407 w 407"/>
                <a:gd name="T18" fmla="*/ 82 h 82"/>
              </a:gdLst>
              <a:ahLst/>
              <a:cxnLst>
                <a:cxn ang="T10">
                  <a:pos x="T0" y="T1"/>
                </a:cxn>
                <a:cxn ang="T11">
                  <a:pos x="T2" y="T3"/>
                </a:cxn>
                <a:cxn ang="T12">
                  <a:pos x="T4" y="T5"/>
                </a:cxn>
                <a:cxn ang="T13">
                  <a:pos x="T6" y="T7"/>
                </a:cxn>
                <a:cxn ang="T14">
                  <a:pos x="T8" y="T9"/>
                </a:cxn>
              </a:cxnLst>
              <a:rect l="T15" t="T16" r="T17" b="T18"/>
              <a:pathLst>
                <a:path w="407" h="82">
                  <a:moveTo>
                    <a:pt x="305" y="82"/>
                  </a:moveTo>
                  <a:lnTo>
                    <a:pt x="407" y="0"/>
                  </a:lnTo>
                  <a:lnTo>
                    <a:pt x="102" y="0"/>
                  </a:lnTo>
                  <a:lnTo>
                    <a:pt x="0" y="82"/>
                  </a:lnTo>
                  <a:lnTo>
                    <a:pt x="305" y="82"/>
                  </a:lnTo>
                  <a:close/>
                </a:path>
              </a:pathLst>
            </a:custGeom>
            <a:solidFill>
              <a:srgbClr val="BF4D00"/>
            </a:solidFill>
            <a:ln w="11113">
              <a:solidFill>
                <a:srgbClr val="FFFFFF"/>
              </a:solidFill>
              <a:round/>
              <a:headEnd/>
              <a:tailEnd/>
            </a:ln>
          </p:spPr>
          <p:txBody>
            <a:bodyPr/>
            <a:lstStyle/>
            <a:p>
              <a:endParaRPr lang="en-US"/>
            </a:p>
          </p:txBody>
        </p:sp>
        <p:sp>
          <p:nvSpPr>
            <p:cNvPr id="12339" name="Freeform 54"/>
            <p:cNvSpPr>
              <a:spLocks/>
            </p:cNvSpPr>
            <p:nvPr/>
          </p:nvSpPr>
          <p:spPr bwMode="auto">
            <a:xfrm>
              <a:off x="4615" y="2040"/>
              <a:ext cx="102" cy="1904"/>
            </a:xfrm>
            <a:custGeom>
              <a:avLst/>
              <a:gdLst>
                <a:gd name="T0" fmla="*/ 0 w 102"/>
                <a:gd name="T1" fmla="*/ 1904 h 1904"/>
                <a:gd name="T2" fmla="*/ 0 w 102"/>
                <a:gd name="T3" fmla="*/ 74 h 1904"/>
                <a:gd name="T4" fmla="*/ 102 w 102"/>
                <a:gd name="T5" fmla="*/ 0 h 1904"/>
                <a:gd name="T6" fmla="*/ 102 w 102"/>
                <a:gd name="T7" fmla="*/ 1823 h 1904"/>
                <a:gd name="T8" fmla="*/ 0 w 102"/>
                <a:gd name="T9" fmla="*/ 1904 h 1904"/>
                <a:gd name="T10" fmla="*/ 0 60000 65536"/>
                <a:gd name="T11" fmla="*/ 0 60000 65536"/>
                <a:gd name="T12" fmla="*/ 0 60000 65536"/>
                <a:gd name="T13" fmla="*/ 0 60000 65536"/>
                <a:gd name="T14" fmla="*/ 0 60000 65536"/>
                <a:gd name="T15" fmla="*/ 0 w 102"/>
                <a:gd name="T16" fmla="*/ 0 h 1904"/>
                <a:gd name="T17" fmla="*/ 102 w 102"/>
                <a:gd name="T18" fmla="*/ 1904 h 1904"/>
              </a:gdLst>
              <a:ahLst/>
              <a:cxnLst>
                <a:cxn ang="T10">
                  <a:pos x="T0" y="T1"/>
                </a:cxn>
                <a:cxn ang="T11">
                  <a:pos x="T2" y="T3"/>
                </a:cxn>
                <a:cxn ang="T12">
                  <a:pos x="T4" y="T5"/>
                </a:cxn>
                <a:cxn ang="T13">
                  <a:pos x="T6" y="T7"/>
                </a:cxn>
                <a:cxn ang="T14">
                  <a:pos x="T8" y="T9"/>
                </a:cxn>
              </a:cxnLst>
              <a:rect l="T15" t="T16" r="T17" b="T18"/>
              <a:pathLst>
                <a:path w="102" h="1904">
                  <a:moveTo>
                    <a:pt x="0" y="1904"/>
                  </a:moveTo>
                  <a:lnTo>
                    <a:pt x="0" y="74"/>
                  </a:lnTo>
                  <a:lnTo>
                    <a:pt x="102" y="0"/>
                  </a:lnTo>
                  <a:lnTo>
                    <a:pt x="102" y="1823"/>
                  </a:lnTo>
                  <a:lnTo>
                    <a:pt x="0" y="1904"/>
                  </a:lnTo>
                  <a:close/>
                </a:path>
              </a:pathLst>
            </a:custGeom>
            <a:solidFill>
              <a:srgbClr val="800000"/>
            </a:solidFill>
            <a:ln w="11113">
              <a:solidFill>
                <a:srgbClr val="FFFFFF"/>
              </a:solidFill>
              <a:round/>
              <a:headEnd/>
              <a:tailEnd/>
            </a:ln>
          </p:spPr>
          <p:txBody>
            <a:bodyPr/>
            <a:lstStyle/>
            <a:p>
              <a:endParaRPr lang="en-US"/>
            </a:p>
          </p:txBody>
        </p:sp>
        <p:sp>
          <p:nvSpPr>
            <p:cNvPr id="12340" name="Rectangle 55"/>
            <p:cNvSpPr>
              <a:spLocks noChangeArrowheads="1"/>
            </p:cNvSpPr>
            <p:nvPr/>
          </p:nvSpPr>
          <p:spPr bwMode="auto">
            <a:xfrm>
              <a:off x="4310" y="2114"/>
              <a:ext cx="305" cy="1830"/>
            </a:xfrm>
            <a:prstGeom prst="rect">
              <a:avLst/>
            </a:prstGeom>
            <a:solidFill>
              <a:srgbClr val="FF0000"/>
            </a:solidFill>
            <a:ln w="11113">
              <a:solidFill>
                <a:srgbClr val="FFFFFF"/>
              </a:solidFill>
              <a:miter lim="800000"/>
              <a:headEnd/>
              <a:tailEnd/>
            </a:ln>
          </p:spPr>
          <p:txBody>
            <a:bodyPr/>
            <a:lstStyle/>
            <a:p>
              <a:pPr>
                <a:lnSpc>
                  <a:spcPct val="70000"/>
                </a:lnSpc>
                <a:spcBef>
                  <a:spcPct val="50000"/>
                </a:spcBef>
              </a:pPr>
              <a:endParaRPr lang="en-US" sz="6000" b="1"/>
            </a:p>
          </p:txBody>
        </p:sp>
        <p:sp>
          <p:nvSpPr>
            <p:cNvPr id="12341" name="Freeform 56"/>
            <p:cNvSpPr>
              <a:spLocks/>
            </p:cNvSpPr>
            <p:nvPr/>
          </p:nvSpPr>
          <p:spPr bwMode="auto">
            <a:xfrm>
              <a:off x="4310" y="2040"/>
              <a:ext cx="407" cy="74"/>
            </a:xfrm>
            <a:custGeom>
              <a:avLst/>
              <a:gdLst>
                <a:gd name="T0" fmla="*/ 305 w 407"/>
                <a:gd name="T1" fmla="*/ 74 h 74"/>
                <a:gd name="T2" fmla="*/ 407 w 407"/>
                <a:gd name="T3" fmla="*/ 0 h 74"/>
                <a:gd name="T4" fmla="*/ 102 w 407"/>
                <a:gd name="T5" fmla="*/ 0 h 74"/>
                <a:gd name="T6" fmla="*/ 0 w 407"/>
                <a:gd name="T7" fmla="*/ 74 h 74"/>
                <a:gd name="T8" fmla="*/ 305 w 407"/>
                <a:gd name="T9" fmla="*/ 74 h 74"/>
                <a:gd name="T10" fmla="*/ 0 60000 65536"/>
                <a:gd name="T11" fmla="*/ 0 60000 65536"/>
                <a:gd name="T12" fmla="*/ 0 60000 65536"/>
                <a:gd name="T13" fmla="*/ 0 60000 65536"/>
                <a:gd name="T14" fmla="*/ 0 60000 65536"/>
                <a:gd name="T15" fmla="*/ 0 w 407"/>
                <a:gd name="T16" fmla="*/ 0 h 74"/>
                <a:gd name="T17" fmla="*/ 407 w 407"/>
                <a:gd name="T18" fmla="*/ 74 h 74"/>
              </a:gdLst>
              <a:ahLst/>
              <a:cxnLst>
                <a:cxn ang="T10">
                  <a:pos x="T0" y="T1"/>
                </a:cxn>
                <a:cxn ang="T11">
                  <a:pos x="T2" y="T3"/>
                </a:cxn>
                <a:cxn ang="T12">
                  <a:pos x="T4" y="T5"/>
                </a:cxn>
                <a:cxn ang="T13">
                  <a:pos x="T6" y="T7"/>
                </a:cxn>
                <a:cxn ang="T14">
                  <a:pos x="T8" y="T9"/>
                </a:cxn>
              </a:cxnLst>
              <a:rect l="T15" t="T16" r="T17" b="T18"/>
              <a:pathLst>
                <a:path w="407" h="74">
                  <a:moveTo>
                    <a:pt x="305" y="74"/>
                  </a:moveTo>
                  <a:lnTo>
                    <a:pt x="407" y="0"/>
                  </a:lnTo>
                  <a:lnTo>
                    <a:pt x="102" y="0"/>
                  </a:lnTo>
                  <a:lnTo>
                    <a:pt x="0" y="74"/>
                  </a:lnTo>
                  <a:lnTo>
                    <a:pt x="305" y="74"/>
                  </a:lnTo>
                  <a:close/>
                </a:path>
              </a:pathLst>
            </a:custGeom>
            <a:solidFill>
              <a:srgbClr val="BF0000"/>
            </a:solidFill>
            <a:ln w="11113">
              <a:solidFill>
                <a:srgbClr val="FFFFFF"/>
              </a:solidFill>
              <a:round/>
              <a:headEnd/>
              <a:tailEnd/>
            </a:ln>
          </p:spPr>
          <p:txBody>
            <a:bodyPr/>
            <a:lstStyle/>
            <a:p>
              <a:endParaRPr lang="en-US"/>
            </a:p>
          </p:txBody>
        </p:sp>
        <p:sp>
          <p:nvSpPr>
            <p:cNvPr id="12342" name="Freeform 57"/>
            <p:cNvSpPr>
              <a:spLocks/>
            </p:cNvSpPr>
            <p:nvPr/>
          </p:nvSpPr>
          <p:spPr bwMode="auto">
            <a:xfrm>
              <a:off x="4920" y="1213"/>
              <a:ext cx="102" cy="2731"/>
            </a:xfrm>
            <a:custGeom>
              <a:avLst/>
              <a:gdLst>
                <a:gd name="T0" fmla="*/ 0 w 102"/>
                <a:gd name="T1" fmla="*/ 2731 h 2731"/>
                <a:gd name="T2" fmla="*/ 0 w 102"/>
                <a:gd name="T3" fmla="*/ 81 h 2731"/>
                <a:gd name="T4" fmla="*/ 102 w 102"/>
                <a:gd name="T5" fmla="*/ 0 h 2731"/>
                <a:gd name="T6" fmla="*/ 102 w 102"/>
                <a:gd name="T7" fmla="*/ 2650 h 2731"/>
                <a:gd name="T8" fmla="*/ 0 w 102"/>
                <a:gd name="T9" fmla="*/ 2731 h 2731"/>
                <a:gd name="T10" fmla="*/ 0 60000 65536"/>
                <a:gd name="T11" fmla="*/ 0 60000 65536"/>
                <a:gd name="T12" fmla="*/ 0 60000 65536"/>
                <a:gd name="T13" fmla="*/ 0 60000 65536"/>
                <a:gd name="T14" fmla="*/ 0 60000 65536"/>
                <a:gd name="T15" fmla="*/ 0 w 102"/>
                <a:gd name="T16" fmla="*/ 0 h 2731"/>
                <a:gd name="T17" fmla="*/ 102 w 102"/>
                <a:gd name="T18" fmla="*/ 2731 h 2731"/>
              </a:gdLst>
              <a:ahLst/>
              <a:cxnLst>
                <a:cxn ang="T10">
                  <a:pos x="T0" y="T1"/>
                </a:cxn>
                <a:cxn ang="T11">
                  <a:pos x="T2" y="T3"/>
                </a:cxn>
                <a:cxn ang="T12">
                  <a:pos x="T4" y="T5"/>
                </a:cxn>
                <a:cxn ang="T13">
                  <a:pos x="T6" y="T7"/>
                </a:cxn>
                <a:cxn ang="T14">
                  <a:pos x="T8" y="T9"/>
                </a:cxn>
              </a:cxnLst>
              <a:rect l="T15" t="T16" r="T17" b="T18"/>
              <a:pathLst>
                <a:path w="102" h="2731">
                  <a:moveTo>
                    <a:pt x="0" y="2731"/>
                  </a:moveTo>
                  <a:lnTo>
                    <a:pt x="0" y="81"/>
                  </a:lnTo>
                  <a:lnTo>
                    <a:pt x="102" y="0"/>
                  </a:lnTo>
                  <a:lnTo>
                    <a:pt x="102" y="2650"/>
                  </a:lnTo>
                  <a:lnTo>
                    <a:pt x="0" y="2731"/>
                  </a:lnTo>
                  <a:close/>
                </a:path>
              </a:pathLst>
            </a:custGeom>
            <a:solidFill>
              <a:srgbClr val="400000"/>
            </a:solidFill>
            <a:ln w="11113">
              <a:solidFill>
                <a:srgbClr val="FFFFFF"/>
              </a:solidFill>
              <a:round/>
              <a:headEnd/>
              <a:tailEnd/>
            </a:ln>
          </p:spPr>
          <p:txBody>
            <a:bodyPr/>
            <a:lstStyle/>
            <a:p>
              <a:endParaRPr lang="en-US"/>
            </a:p>
          </p:txBody>
        </p:sp>
        <p:sp>
          <p:nvSpPr>
            <p:cNvPr id="12343" name="Rectangle 58"/>
            <p:cNvSpPr>
              <a:spLocks noChangeArrowheads="1"/>
            </p:cNvSpPr>
            <p:nvPr/>
          </p:nvSpPr>
          <p:spPr bwMode="auto">
            <a:xfrm>
              <a:off x="4615" y="1294"/>
              <a:ext cx="305" cy="2650"/>
            </a:xfrm>
            <a:prstGeom prst="rect">
              <a:avLst/>
            </a:prstGeom>
            <a:solidFill>
              <a:srgbClr val="800000"/>
            </a:solidFill>
            <a:ln w="11113">
              <a:solidFill>
                <a:srgbClr val="FFFFFF"/>
              </a:solidFill>
              <a:miter lim="800000"/>
              <a:headEnd/>
              <a:tailEnd/>
            </a:ln>
          </p:spPr>
          <p:txBody>
            <a:bodyPr/>
            <a:lstStyle/>
            <a:p>
              <a:pPr>
                <a:lnSpc>
                  <a:spcPct val="70000"/>
                </a:lnSpc>
                <a:spcBef>
                  <a:spcPct val="50000"/>
                </a:spcBef>
              </a:pPr>
              <a:endParaRPr lang="en-US" sz="6000" b="1"/>
            </a:p>
          </p:txBody>
        </p:sp>
        <p:sp>
          <p:nvSpPr>
            <p:cNvPr id="12344" name="Freeform 59"/>
            <p:cNvSpPr>
              <a:spLocks/>
            </p:cNvSpPr>
            <p:nvPr/>
          </p:nvSpPr>
          <p:spPr bwMode="auto">
            <a:xfrm>
              <a:off x="4615" y="1213"/>
              <a:ext cx="407" cy="81"/>
            </a:xfrm>
            <a:custGeom>
              <a:avLst/>
              <a:gdLst>
                <a:gd name="T0" fmla="*/ 305 w 407"/>
                <a:gd name="T1" fmla="*/ 81 h 81"/>
                <a:gd name="T2" fmla="*/ 407 w 407"/>
                <a:gd name="T3" fmla="*/ 0 h 81"/>
                <a:gd name="T4" fmla="*/ 102 w 407"/>
                <a:gd name="T5" fmla="*/ 0 h 81"/>
                <a:gd name="T6" fmla="*/ 0 w 407"/>
                <a:gd name="T7" fmla="*/ 81 h 81"/>
                <a:gd name="T8" fmla="*/ 305 w 407"/>
                <a:gd name="T9" fmla="*/ 81 h 81"/>
                <a:gd name="T10" fmla="*/ 0 60000 65536"/>
                <a:gd name="T11" fmla="*/ 0 60000 65536"/>
                <a:gd name="T12" fmla="*/ 0 60000 65536"/>
                <a:gd name="T13" fmla="*/ 0 60000 65536"/>
                <a:gd name="T14" fmla="*/ 0 60000 65536"/>
                <a:gd name="T15" fmla="*/ 0 w 407"/>
                <a:gd name="T16" fmla="*/ 0 h 81"/>
                <a:gd name="T17" fmla="*/ 407 w 407"/>
                <a:gd name="T18" fmla="*/ 81 h 81"/>
              </a:gdLst>
              <a:ahLst/>
              <a:cxnLst>
                <a:cxn ang="T10">
                  <a:pos x="T0" y="T1"/>
                </a:cxn>
                <a:cxn ang="T11">
                  <a:pos x="T2" y="T3"/>
                </a:cxn>
                <a:cxn ang="T12">
                  <a:pos x="T4" y="T5"/>
                </a:cxn>
                <a:cxn ang="T13">
                  <a:pos x="T6" y="T7"/>
                </a:cxn>
                <a:cxn ang="T14">
                  <a:pos x="T8" y="T9"/>
                </a:cxn>
              </a:cxnLst>
              <a:rect l="T15" t="T16" r="T17" b="T18"/>
              <a:pathLst>
                <a:path w="407" h="81">
                  <a:moveTo>
                    <a:pt x="305" y="81"/>
                  </a:moveTo>
                  <a:lnTo>
                    <a:pt x="407" y="0"/>
                  </a:lnTo>
                  <a:lnTo>
                    <a:pt x="102" y="0"/>
                  </a:lnTo>
                  <a:lnTo>
                    <a:pt x="0" y="81"/>
                  </a:lnTo>
                  <a:lnTo>
                    <a:pt x="305" y="81"/>
                  </a:lnTo>
                  <a:close/>
                </a:path>
              </a:pathLst>
            </a:custGeom>
            <a:solidFill>
              <a:srgbClr val="600000"/>
            </a:solidFill>
            <a:ln w="11113">
              <a:solidFill>
                <a:srgbClr val="FFFFFF"/>
              </a:solidFill>
              <a:round/>
              <a:headEnd/>
              <a:tailEnd/>
            </a:ln>
          </p:spPr>
          <p:txBody>
            <a:bodyPr/>
            <a:lstStyle/>
            <a:p>
              <a:endParaRPr lang="en-US"/>
            </a:p>
          </p:txBody>
        </p:sp>
        <p:sp>
          <p:nvSpPr>
            <p:cNvPr id="12345" name="Line 60"/>
            <p:cNvSpPr>
              <a:spLocks noChangeShapeType="1"/>
            </p:cNvSpPr>
            <p:nvPr/>
          </p:nvSpPr>
          <p:spPr bwMode="auto">
            <a:xfrm flipV="1">
              <a:off x="665" y="1201"/>
              <a:ext cx="1" cy="2738"/>
            </a:xfrm>
            <a:prstGeom prst="line">
              <a:avLst/>
            </a:prstGeom>
            <a:ln>
              <a:headEnd/>
              <a:tailEnd/>
            </a:ln>
          </p:spPr>
          <p:style>
            <a:lnRef idx="2">
              <a:schemeClr val="accent5"/>
            </a:lnRef>
            <a:fillRef idx="0">
              <a:schemeClr val="accent5"/>
            </a:fillRef>
            <a:effectRef idx="1">
              <a:schemeClr val="accent5"/>
            </a:effectRef>
            <a:fontRef idx="minor">
              <a:schemeClr val="tx1"/>
            </a:fontRef>
          </p:style>
          <p:txBody>
            <a:bodyPr/>
            <a:lstStyle/>
            <a:p>
              <a:endParaRPr lang="en-US"/>
            </a:p>
          </p:txBody>
        </p:sp>
        <p:sp>
          <p:nvSpPr>
            <p:cNvPr id="12346" name="Line 61"/>
            <p:cNvSpPr>
              <a:spLocks noChangeShapeType="1"/>
            </p:cNvSpPr>
            <p:nvPr/>
          </p:nvSpPr>
          <p:spPr bwMode="auto">
            <a:xfrm flipH="1">
              <a:off x="535" y="3944"/>
              <a:ext cx="41" cy="1"/>
            </a:xfrm>
            <a:prstGeom prst="line">
              <a:avLst/>
            </a:prstGeom>
            <a:noFill/>
            <a:ln w="11113">
              <a:solidFill>
                <a:srgbClr val="FFFFFF"/>
              </a:solidFill>
              <a:round/>
              <a:headEnd/>
              <a:tailEnd/>
            </a:ln>
          </p:spPr>
          <p:txBody>
            <a:bodyPr/>
            <a:lstStyle/>
            <a:p>
              <a:endParaRPr lang="en-US"/>
            </a:p>
          </p:txBody>
        </p:sp>
        <p:sp>
          <p:nvSpPr>
            <p:cNvPr id="12347" name="Line 62"/>
            <p:cNvSpPr>
              <a:spLocks noChangeShapeType="1"/>
            </p:cNvSpPr>
            <p:nvPr/>
          </p:nvSpPr>
          <p:spPr bwMode="auto">
            <a:xfrm flipH="1">
              <a:off x="535" y="3490"/>
              <a:ext cx="41" cy="1"/>
            </a:xfrm>
            <a:prstGeom prst="line">
              <a:avLst/>
            </a:prstGeom>
            <a:noFill/>
            <a:ln w="11113">
              <a:solidFill>
                <a:srgbClr val="FFFFFF"/>
              </a:solidFill>
              <a:round/>
              <a:headEnd/>
              <a:tailEnd/>
            </a:ln>
          </p:spPr>
          <p:txBody>
            <a:bodyPr/>
            <a:lstStyle/>
            <a:p>
              <a:endParaRPr lang="en-US"/>
            </a:p>
          </p:txBody>
        </p:sp>
        <p:sp>
          <p:nvSpPr>
            <p:cNvPr id="12348" name="Line 63"/>
            <p:cNvSpPr>
              <a:spLocks noChangeShapeType="1"/>
            </p:cNvSpPr>
            <p:nvPr/>
          </p:nvSpPr>
          <p:spPr bwMode="auto">
            <a:xfrm flipH="1">
              <a:off x="535" y="3029"/>
              <a:ext cx="41" cy="1"/>
            </a:xfrm>
            <a:prstGeom prst="line">
              <a:avLst/>
            </a:prstGeom>
            <a:noFill/>
            <a:ln w="11113">
              <a:solidFill>
                <a:srgbClr val="FFFFFF"/>
              </a:solidFill>
              <a:round/>
              <a:headEnd/>
              <a:tailEnd/>
            </a:ln>
          </p:spPr>
          <p:txBody>
            <a:bodyPr/>
            <a:lstStyle/>
            <a:p>
              <a:endParaRPr lang="en-US"/>
            </a:p>
          </p:txBody>
        </p:sp>
        <p:sp>
          <p:nvSpPr>
            <p:cNvPr id="12349" name="Line 64"/>
            <p:cNvSpPr>
              <a:spLocks noChangeShapeType="1"/>
            </p:cNvSpPr>
            <p:nvPr/>
          </p:nvSpPr>
          <p:spPr bwMode="auto">
            <a:xfrm flipH="1">
              <a:off x="535" y="2575"/>
              <a:ext cx="41" cy="1"/>
            </a:xfrm>
            <a:prstGeom prst="line">
              <a:avLst/>
            </a:prstGeom>
            <a:noFill/>
            <a:ln w="11113">
              <a:solidFill>
                <a:srgbClr val="FFFFFF"/>
              </a:solidFill>
              <a:round/>
              <a:headEnd/>
              <a:tailEnd/>
            </a:ln>
          </p:spPr>
          <p:txBody>
            <a:bodyPr/>
            <a:lstStyle/>
            <a:p>
              <a:endParaRPr lang="en-US"/>
            </a:p>
          </p:txBody>
        </p:sp>
        <p:sp>
          <p:nvSpPr>
            <p:cNvPr id="12350" name="Line 65"/>
            <p:cNvSpPr>
              <a:spLocks noChangeShapeType="1"/>
            </p:cNvSpPr>
            <p:nvPr/>
          </p:nvSpPr>
          <p:spPr bwMode="auto">
            <a:xfrm flipH="1">
              <a:off x="535" y="2114"/>
              <a:ext cx="41" cy="1"/>
            </a:xfrm>
            <a:prstGeom prst="line">
              <a:avLst/>
            </a:prstGeom>
            <a:noFill/>
            <a:ln w="11113">
              <a:solidFill>
                <a:srgbClr val="FFFFFF"/>
              </a:solidFill>
              <a:round/>
              <a:headEnd/>
              <a:tailEnd/>
            </a:ln>
          </p:spPr>
          <p:txBody>
            <a:bodyPr/>
            <a:lstStyle/>
            <a:p>
              <a:endParaRPr lang="en-US"/>
            </a:p>
          </p:txBody>
        </p:sp>
        <p:sp>
          <p:nvSpPr>
            <p:cNvPr id="12351" name="Line 66"/>
            <p:cNvSpPr>
              <a:spLocks noChangeShapeType="1"/>
            </p:cNvSpPr>
            <p:nvPr/>
          </p:nvSpPr>
          <p:spPr bwMode="auto">
            <a:xfrm flipH="1">
              <a:off x="535" y="1660"/>
              <a:ext cx="41" cy="1"/>
            </a:xfrm>
            <a:prstGeom prst="line">
              <a:avLst/>
            </a:prstGeom>
            <a:noFill/>
            <a:ln w="11113">
              <a:solidFill>
                <a:srgbClr val="FFFFFF"/>
              </a:solidFill>
              <a:round/>
              <a:headEnd/>
              <a:tailEnd/>
            </a:ln>
          </p:spPr>
          <p:txBody>
            <a:bodyPr/>
            <a:lstStyle/>
            <a:p>
              <a:endParaRPr lang="en-US"/>
            </a:p>
          </p:txBody>
        </p:sp>
        <p:sp>
          <p:nvSpPr>
            <p:cNvPr id="12352" name="Line 67"/>
            <p:cNvSpPr>
              <a:spLocks noChangeShapeType="1"/>
            </p:cNvSpPr>
            <p:nvPr/>
          </p:nvSpPr>
          <p:spPr bwMode="auto">
            <a:xfrm flipH="1">
              <a:off x="535" y="1206"/>
              <a:ext cx="41" cy="1"/>
            </a:xfrm>
            <a:prstGeom prst="line">
              <a:avLst/>
            </a:prstGeom>
            <a:noFill/>
            <a:ln w="11113">
              <a:solidFill>
                <a:srgbClr val="FFFFFF"/>
              </a:solidFill>
              <a:round/>
              <a:headEnd/>
              <a:tailEnd/>
            </a:ln>
          </p:spPr>
          <p:txBody>
            <a:bodyPr/>
            <a:lstStyle/>
            <a:p>
              <a:endParaRPr lang="en-US"/>
            </a:p>
          </p:txBody>
        </p:sp>
        <p:sp>
          <p:nvSpPr>
            <p:cNvPr id="12353" name="Rectangle 68"/>
            <p:cNvSpPr>
              <a:spLocks noChangeArrowheads="1"/>
            </p:cNvSpPr>
            <p:nvPr/>
          </p:nvSpPr>
          <p:spPr bwMode="auto">
            <a:xfrm>
              <a:off x="453" y="3835"/>
              <a:ext cx="116" cy="183"/>
            </a:xfrm>
            <a:prstGeom prst="rect">
              <a:avLst/>
            </a:prstGeom>
            <a:noFill/>
            <a:ln w="9525">
              <a:noFill/>
              <a:miter lim="800000"/>
              <a:headEnd/>
              <a:tailEnd/>
            </a:ln>
          </p:spPr>
          <p:txBody>
            <a:bodyPr wrap="none" lIns="0" tIns="0" rIns="0" bIns="0">
              <a:spAutoFit/>
            </a:bodyPr>
            <a:lstStyle/>
            <a:p>
              <a:pPr>
                <a:lnSpc>
                  <a:spcPct val="70000"/>
                </a:lnSpc>
                <a:spcBef>
                  <a:spcPct val="50000"/>
                </a:spcBef>
              </a:pPr>
              <a:r>
                <a:rPr lang="en-US" sz="2400" b="1" dirty="0">
                  <a:latin typeface="Times New Roman" pitchFamily="18" charset="0"/>
                </a:rPr>
                <a:t>0</a:t>
              </a:r>
              <a:endParaRPr lang="en-US" sz="6000" dirty="0"/>
            </a:p>
          </p:txBody>
        </p:sp>
        <p:sp>
          <p:nvSpPr>
            <p:cNvPr id="12354" name="Rectangle 69"/>
            <p:cNvSpPr>
              <a:spLocks noChangeArrowheads="1"/>
            </p:cNvSpPr>
            <p:nvPr/>
          </p:nvSpPr>
          <p:spPr bwMode="auto">
            <a:xfrm>
              <a:off x="358" y="3381"/>
              <a:ext cx="232" cy="183"/>
            </a:xfrm>
            <a:prstGeom prst="rect">
              <a:avLst/>
            </a:prstGeom>
            <a:noFill/>
            <a:ln w="9525">
              <a:noFill/>
              <a:miter lim="800000"/>
              <a:headEnd/>
              <a:tailEnd/>
            </a:ln>
          </p:spPr>
          <p:txBody>
            <a:bodyPr wrap="none" lIns="0" tIns="0" rIns="0" bIns="0">
              <a:spAutoFit/>
            </a:bodyPr>
            <a:lstStyle/>
            <a:p>
              <a:pPr>
                <a:lnSpc>
                  <a:spcPct val="70000"/>
                </a:lnSpc>
                <a:spcBef>
                  <a:spcPct val="50000"/>
                </a:spcBef>
              </a:pPr>
              <a:r>
                <a:rPr lang="en-US" sz="2400" b="1" dirty="0">
                  <a:latin typeface="Times New Roman" pitchFamily="18" charset="0"/>
                </a:rPr>
                <a:t>10</a:t>
              </a:r>
              <a:endParaRPr lang="en-US" sz="6000" dirty="0"/>
            </a:p>
          </p:txBody>
        </p:sp>
        <p:sp>
          <p:nvSpPr>
            <p:cNvPr id="12355" name="Rectangle 70"/>
            <p:cNvSpPr>
              <a:spLocks noChangeArrowheads="1"/>
            </p:cNvSpPr>
            <p:nvPr/>
          </p:nvSpPr>
          <p:spPr bwMode="auto">
            <a:xfrm>
              <a:off x="358" y="2921"/>
              <a:ext cx="232" cy="183"/>
            </a:xfrm>
            <a:prstGeom prst="rect">
              <a:avLst/>
            </a:prstGeom>
            <a:noFill/>
            <a:ln w="9525">
              <a:noFill/>
              <a:miter lim="800000"/>
              <a:headEnd/>
              <a:tailEnd/>
            </a:ln>
          </p:spPr>
          <p:txBody>
            <a:bodyPr wrap="none" lIns="0" tIns="0" rIns="0" bIns="0">
              <a:spAutoFit/>
            </a:bodyPr>
            <a:lstStyle/>
            <a:p>
              <a:pPr>
                <a:lnSpc>
                  <a:spcPct val="70000"/>
                </a:lnSpc>
                <a:spcBef>
                  <a:spcPct val="50000"/>
                </a:spcBef>
              </a:pPr>
              <a:r>
                <a:rPr lang="en-US" sz="2400" b="1" dirty="0">
                  <a:latin typeface="Times New Roman" pitchFamily="18" charset="0"/>
                </a:rPr>
                <a:t>20</a:t>
              </a:r>
              <a:endParaRPr lang="en-US" sz="6000" dirty="0"/>
            </a:p>
          </p:txBody>
        </p:sp>
        <p:sp>
          <p:nvSpPr>
            <p:cNvPr id="12356" name="Rectangle 71"/>
            <p:cNvSpPr>
              <a:spLocks noChangeArrowheads="1"/>
            </p:cNvSpPr>
            <p:nvPr/>
          </p:nvSpPr>
          <p:spPr bwMode="auto">
            <a:xfrm>
              <a:off x="358" y="2467"/>
              <a:ext cx="232" cy="183"/>
            </a:xfrm>
            <a:prstGeom prst="rect">
              <a:avLst/>
            </a:prstGeom>
            <a:noFill/>
            <a:ln w="9525">
              <a:noFill/>
              <a:miter lim="800000"/>
              <a:headEnd/>
              <a:tailEnd/>
            </a:ln>
          </p:spPr>
          <p:txBody>
            <a:bodyPr wrap="none" lIns="0" tIns="0" rIns="0" bIns="0">
              <a:spAutoFit/>
            </a:bodyPr>
            <a:lstStyle/>
            <a:p>
              <a:pPr>
                <a:lnSpc>
                  <a:spcPct val="70000"/>
                </a:lnSpc>
                <a:spcBef>
                  <a:spcPct val="50000"/>
                </a:spcBef>
              </a:pPr>
              <a:r>
                <a:rPr lang="en-US" sz="2400" b="1" dirty="0">
                  <a:latin typeface="Times New Roman" pitchFamily="18" charset="0"/>
                </a:rPr>
                <a:t>30</a:t>
              </a:r>
              <a:endParaRPr lang="en-US" sz="6000" dirty="0"/>
            </a:p>
          </p:txBody>
        </p:sp>
        <p:sp>
          <p:nvSpPr>
            <p:cNvPr id="12357" name="Rectangle 72"/>
            <p:cNvSpPr>
              <a:spLocks noChangeArrowheads="1"/>
            </p:cNvSpPr>
            <p:nvPr/>
          </p:nvSpPr>
          <p:spPr bwMode="auto">
            <a:xfrm>
              <a:off x="358" y="2006"/>
              <a:ext cx="232" cy="183"/>
            </a:xfrm>
            <a:prstGeom prst="rect">
              <a:avLst/>
            </a:prstGeom>
            <a:noFill/>
            <a:ln w="9525">
              <a:noFill/>
              <a:miter lim="800000"/>
              <a:headEnd/>
              <a:tailEnd/>
            </a:ln>
          </p:spPr>
          <p:txBody>
            <a:bodyPr wrap="none" lIns="0" tIns="0" rIns="0" bIns="0">
              <a:spAutoFit/>
            </a:bodyPr>
            <a:lstStyle/>
            <a:p>
              <a:pPr>
                <a:lnSpc>
                  <a:spcPct val="70000"/>
                </a:lnSpc>
                <a:spcBef>
                  <a:spcPct val="50000"/>
                </a:spcBef>
              </a:pPr>
              <a:r>
                <a:rPr lang="en-US" sz="2400" b="1" dirty="0">
                  <a:latin typeface="Times New Roman" pitchFamily="18" charset="0"/>
                </a:rPr>
                <a:t>40</a:t>
              </a:r>
              <a:endParaRPr lang="en-US" sz="6000" dirty="0"/>
            </a:p>
          </p:txBody>
        </p:sp>
        <p:sp>
          <p:nvSpPr>
            <p:cNvPr id="12358" name="Rectangle 73"/>
            <p:cNvSpPr>
              <a:spLocks noChangeArrowheads="1"/>
            </p:cNvSpPr>
            <p:nvPr/>
          </p:nvSpPr>
          <p:spPr bwMode="auto">
            <a:xfrm>
              <a:off x="358" y="1552"/>
              <a:ext cx="232" cy="183"/>
            </a:xfrm>
            <a:prstGeom prst="rect">
              <a:avLst/>
            </a:prstGeom>
            <a:noFill/>
            <a:ln w="9525">
              <a:noFill/>
              <a:miter lim="800000"/>
              <a:headEnd/>
              <a:tailEnd/>
            </a:ln>
          </p:spPr>
          <p:txBody>
            <a:bodyPr wrap="none" lIns="0" tIns="0" rIns="0" bIns="0">
              <a:spAutoFit/>
            </a:bodyPr>
            <a:lstStyle/>
            <a:p>
              <a:pPr>
                <a:lnSpc>
                  <a:spcPct val="70000"/>
                </a:lnSpc>
                <a:spcBef>
                  <a:spcPct val="50000"/>
                </a:spcBef>
              </a:pPr>
              <a:r>
                <a:rPr lang="en-US" sz="2400" b="1" dirty="0">
                  <a:latin typeface="Times New Roman" pitchFamily="18" charset="0"/>
                </a:rPr>
                <a:t>50</a:t>
              </a:r>
              <a:endParaRPr lang="en-US" sz="6000" dirty="0"/>
            </a:p>
          </p:txBody>
        </p:sp>
        <p:sp>
          <p:nvSpPr>
            <p:cNvPr id="12359" name="Rectangle 74"/>
            <p:cNvSpPr>
              <a:spLocks noChangeArrowheads="1"/>
            </p:cNvSpPr>
            <p:nvPr/>
          </p:nvSpPr>
          <p:spPr bwMode="auto">
            <a:xfrm>
              <a:off x="144" y="1171"/>
              <a:ext cx="464" cy="183"/>
            </a:xfrm>
            <a:prstGeom prst="rect">
              <a:avLst/>
            </a:prstGeom>
            <a:noFill/>
            <a:ln w="9525">
              <a:noFill/>
              <a:miter lim="800000"/>
              <a:headEnd/>
              <a:tailEnd/>
            </a:ln>
          </p:spPr>
          <p:txBody>
            <a:bodyPr wrap="none" lIns="0" tIns="0" rIns="0" bIns="0">
              <a:spAutoFit/>
            </a:bodyPr>
            <a:lstStyle/>
            <a:p>
              <a:pPr>
                <a:lnSpc>
                  <a:spcPct val="70000"/>
                </a:lnSpc>
                <a:spcBef>
                  <a:spcPct val="50000"/>
                </a:spcBef>
              </a:pPr>
              <a:r>
                <a:rPr lang="en-US" sz="2400" b="1" dirty="0" smtClean="0">
                  <a:latin typeface="Times New Roman" pitchFamily="18" charset="0"/>
                </a:rPr>
                <a:t>%60</a:t>
              </a:r>
              <a:endParaRPr lang="en-US" sz="6000" dirty="0"/>
            </a:p>
          </p:txBody>
        </p:sp>
        <p:sp>
          <p:nvSpPr>
            <p:cNvPr id="12360" name="Line 75"/>
            <p:cNvSpPr>
              <a:spLocks noChangeShapeType="1"/>
            </p:cNvSpPr>
            <p:nvPr/>
          </p:nvSpPr>
          <p:spPr bwMode="auto">
            <a:xfrm>
              <a:off x="576" y="3944"/>
              <a:ext cx="4568" cy="1"/>
            </a:xfrm>
            <a:prstGeom prst="line">
              <a:avLst/>
            </a:prstGeom>
            <a:noFill/>
            <a:ln w="11113">
              <a:solidFill>
                <a:srgbClr val="FFFFFF"/>
              </a:solidFill>
              <a:round/>
              <a:headEnd/>
              <a:tailEnd/>
            </a:ln>
          </p:spPr>
          <p:txBody>
            <a:bodyPr/>
            <a:lstStyle/>
            <a:p>
              <a:endParaRPr lang="en-US"/>
            </a:p>
          </p:txBody>
        </p:sp>
        <p:sp>
          <p:nvSpPr>
            <p:cNvPr id="12361" name="Line 76"/>
            <p:cNvSpPr>
              <a:spLocks noChangeShapeType="1"/>
            </p:cNvSpPr>
            <p:nvPr/>
          </p:nvSpPr>
          <p:spPr bwMode="auto">
            <a:xfrm>
              <a:off x="576" y="3944"/>
              <a:ext cx="1" cy="41"/>
            </a:xfrm>
            <a:prstGeom prst="line">
              <a:avLst/>
            </a:prstGeom>
            <a:noFill/>
            <a:ln w="11113">
              <a:solidFill>
                <a:srgbClr val="FFFFFF"/>
              </a:solidFill>
              <a:round/>
              <a:headEnd/>
              <a:tailEnd/>
            </a:ln>
          </p:spPr>
          <p:txBody>
            <a:bodyPr/>
            <a:lstStyle/>
            <a:p>
              <a:endParaRPr lang="en-US"/>
            </a:p>
          </p:txBody>
        </p:sp>
        <p:sp>
          <p:nvSpPr>
            <p:cNvPr id="12362" name="Line 77"/>
            <p:cNvSpPr>
              <a:spLocks noChangeShapeType="1"/>
            </p:cNvSpPr>
            <p:nvPr/>
          </p:nvSpPr>
          <p:spPr bwMode="auto">
            <a:xfrm>
              <a:off x="2860" y="3944"/>
              <a:ext cx="1" cy="41"/>
            </a:xfrm>
            <a:prstGeom prst="line">
              <a:avLst/>
            </a:prstGeom>
            <a:noFill/>
            <a:ln w="11113">
              <a:solidFill>
                <a:srgbClr val="FFFFFF"/>
              </a:solidFill>
              <a:round/>
              <a:headEnd/>
              <a:tailEnd/>
            </a:ln>
          </p:spPr>
          <p:txBody>
            <a:bodyPr/>
            <a:lstStyle/>
            <a:p>
              <a:endParaRPr lang="en-US"/>
            </a:p>
          </p:txBody>
        </p:sp>
        <p:sp>
          <p:nvSpPr>
            <p:cNvPr id="12363" name="Line 78"/>
            <p:cNvSpPr>
              <a:spLocks noChangeShapeType="1"/>
            </p:cNvSpPr>
            <p:nvPr/>
          </p:nvSpPr>
          <p:spPr bwMode="auto">
            <a:xfrm>
              <a:off x="5144" y="3944"/>
              <a:ext cx="1" cy="41"/>
            </a:xfrm>
            <a:prstGeom prst="line">
              <a:avLst/>
            </a:prstGeom>
            <a:noFill/>
            <a:ln w="11113">
              <a:solidFill>
                <a:srgbClr val="FFFFFF"/>
              </a:solidFill>
              <a:round/>
              <a:headEnd/>
              <a:tailEnd/>
            </a:ln>
          </p:spPr>
          <p:txBody>
            <a:bodyPr/>
            <a:lstStyle/>
            <a:p>
              <a:endParaRPr lang="en-US"/>
            </a:p>
          </p:txBody>
        </p:sp>
        <p:sp>
          <p:nvSpPr>
            <p:cNvPr id="12364" name="Rectangle 79"/>
            <p:cNvSpPr>
              <a:spLocks noChangeArrowheads="1"/>
            </p:cNvSpPr>
            <p:nvPr/>
          </p:nvSpPr>
          <p:spPr bwMode="auto">
            <a:xfrm>
              <a:off x="858" y="4032"/>
              <a:ext cx="1837" cy="144"/>
            </a:xfrm>
            <a:prstGeom prst="rect">
              <a:avLst/>
            </a:prstGeom>
            <a:noFill/>
            <a:ln w="9525">
              <a:noFill/>
              <a:miter lim="800000"/>
              <a:headEnd/>
              <a:tailEnd/>
            </a:ln>
          </p:spPr>
          <p:txBody>
            <a:bodyPr wrap="none" lIns="0" tIns="0" rIns="0" bIns="0">
              <a:spAutoFit/>
            </a:bodyPr>
            <a:lstStyle/>
            <a:p>
              <a:pPr>
                <a:lnSpc>
                  <a:spcPct val="70000"/>
                </a:lnSpc>
                <a:spcBef>
                  <a:spcPct val="50000"/>
                </a:spcBef>
              </a:pPr>
              <a:r>
                <a:rPr lang="en-US" sz="2000" b="1" dirty="0">
                  <a:latin typeface="Times New Roman" pitchFamily="18" charset="0"/>
                </a:rPr>
                <a:t>Myocardial Infarction</a:t>
              </a:r>
              <a:endParaRPr lang="en-US" sz="5400" dirty="0"/>
            </a:p>
          </p:txBody>
        </p:sp>
        <p:sp>
          <p:nvSpPr>
            <p:cNvPr id="12365" name="Rectangle 80"/>
            <p:cNvSpPr>
              <a:spLocks noChangeArrowheads="1"/>
            </p:cNvSpPr>
            <p:nvPr/>
          </p:nvSpPr>
          <p:spPr bwMode="auto">
            <a:xfrm>
              <a:off x="3299" y="4032"/>
              <a:ext cx="1516" cy="148"/>
            </a:xfrm>
            <a:prstGeom prst="rect">
              <a:avLst/>
            </a:prstGeom>
            <a:noFill/>
            <a:ln w="9525">
              <a:noFill/>
              <a:miter lim="800000"/>
              <a:headEnd/>
              <a:tailEnd/>
            </a:ln>
          </p:spPr>
          <p:txBody>
            <a:bodyPr wrap="none" lIns="0" tIns="0" rIns="0" bIns="0">
              <a:spAutoFit/>
            </a:bodyPr>
            <a:lstStyle/>
            <a:p>
              <a:pPr>
                <a:lnSpc>
                  <a:spcPct val="70000"/>
                </a:lnSpc>
                <a:spcBef>
                  <a:spcPct val="50000"/>
                </a:spcBef>
              </a:pPr>
              <a:r>
                <a:rPr lang="en-US" sz="2000" b="1">
                  <a:latin typeface="Times New Roman" pitchFamily="18" charset="0"/>
                </a:rPr>
                <a:t>Microvasc Disease</a:t>
              </a:r>
              <a:endParaRPr lang="en-US" sz="5400"/>
            </a:p>
          </p:txBody>
        </p:sp>
        <p:sp>
          <p:nvSpPr>
            <p:cNvPr id="12366" name="Rectangle 81"/>
            <p:cNvSpPr>
              <a:spLocks noChangeArrowheads="1"/>
            </p:cNvSpPr>
            <p:nvPr/>
          </p:nvSpPr>
          <p:spPr bwMode="auto">
            <a:xfrm>
              <a:off x="5591" y="1789"/>
              <a:ext cx="911" cy="1545"/>
            </a:xfrm>
            <a:prstGeom prst="rect">
              <a:avLst/>
            </a:prstGeom>
            <a:noFill/>
            <a:ln w="11113">
              <a:solidFill>
                <a:srgbClr val="FFFFFF"/>
              </a:solidFill>
              <a:miter lim="800000"/>
              <a:headEnd/>
              <a:tailEnd/>
            </a:ln>
          </p:spPr>
          <p:txBody>
            <a:bodyPr/>
            <a:lstStyle/>
            <a:p>
              <a:pPr>
                <a:lnSpc>
                  <a:spcPct val="70000"/>
                </a:lnSpc>
                <a:spcBef>
                  <a:spcPct val="50000"/>
                </a:spcBef>
              </a:pPr>
              <a:endParaRPr lang="en-US" sz="6000" b="1"/>
            </a:p>
          </p:txBody>
        </p:sp>
        <p:sp>
          <p:nvSpPr>
            <p:cNvPr id="12367" name="Rectangle 82"/>
            <p:cNvSpPr>
              <a:spLocks noChangeArrowheads="1"/>
            </p:cNvSpPr>
            <p:nvPr/>
          </p:nvSpPr>
          <p:spPr bwMode="auto">
            <a:xfrm>
              <a:off x="5645" y="1877"/>
              <a:ext cx="116" cy="115"/>
            </a:xfrm>
            <a:prstGeom prst="rect">
              <a:avLst/>
            </a:prstGeom>
            <a:solidFill>
              <a:srgbClr val="FFFF00"/>
            </a:solidFill>
            <a:ln w="11113">
              <a:solidFill>
                <a:srgbClr val="FFFFFF"/>
              </a:solidFill>
              <a:miter lim="800000"/>
              <a:headEnd/>
              <a:tailEnd/>
            </a:ln>
          </p:spPr>
          <p:txBody>
            <a:bodyPr/>
            <a:lstStyle/>
            <a:p>
              <a:pPr>
                <a:lnSpc>
                  <a:spcPct val="70000"/>
                </a:lnSpc>
                <a:spcBef>
                  <a:spcPct val="50000"/>
                </a:spcBef>
              </a:pPr>
              <a:endParaRPr lang="en-US" sz="6000" b="1"/>
            </a:p>
          </p:txBody>
        </p:sp>
        <p:sp>
          <p:nvSpPr>
            <p:cNvPr id="12368" name="Rectangle 83"/>
            <p:cNvSpPr>
              <a:spLocks noChangeArrowheads="1"/>
            </p:cNvSpPr>
            <p:nvPr/>
          </p:nvSpPr>
          <p:spPr bwMode="auto">
            <a:xfrm>
              <a:off x="5853" y="1823"/>
              <a:ext cx="435" cy="153"/>
            </a:xfrm>
            <a:prstGeom prst="rect">
              <a:avLst/>
            </a:prstGeom>
            <a:noFill/>
            <a:ln w="9525">
              <a:noFill/>
              <a:miter lim="800000"/>
              <a:headEnd/>
              <a:tailEnd/>
            </a:ln>
          </p:spPr>
          <p:txBody>
            <a:bodyPr wrap="none" lIns="0" tIns="0" rIns="0" bIns="0">
              <a:spAutoFit/>
            </a:bodyPr>
            <a:lstStyle/>
            <a:p>
              <a:pPr>
                <a:lnSpc>
                  <a:spcPct val="70000"/>
                </a:lnSpc>
                <a:spcBef>
                  <a:spcPct val="50000"/>
                </a:spcBef>
              </a:pPr>
              <a:r>
                <a:rPr lang="en-US" sz="2000" b="1" dirty="0">
                  <a:latin typeface="Times New Roman" pitchFamily="18" charset="0"/>
                </a:rPr>
                <a:t>5.5%</a:t>
              </a:r>
              <a:endParaRPr lang="en-US" sz="5400" dirty="0"/>
            </a:p>
          </p:txBody>
        </p:sp>
        <p:sp>
          <p:nvSpPr>
            <p:cNvPr id="12369" name="Rectangle 84"/>
            <p:cNvSpPr>
              <a:spLocks noChangeArrowheads="1"/>
            </p:cNvSpPr>
            <p:nvPr/>
          </p:nvSpPr>
          <p:spPr bwMode="auto">
            <a:xfrm>
              <a:off x="5645" y="2135"/>
              <a:ext cx="116" cy="115"/>
            </a:xfrm>
            <a:prstGeom prst="rect">
              <a:avLst/>
            </a:prstGeom>
            <a:solidFill>
              <a:srgbClr val="FFCC00"/>
            </a:solidFill>
            <a:ln w="11113">
              <a:solidFill>
                <a:srgbClr val="FFFFFF"/>
              </a:solidFill>
              <a:miter lim="800000"/>
              <a:headEnd/>
              <a:tailEnd/>
            </a:ln>
          </p:spPr>
          <p:txBody>
            <a:bodyPr/>
            <a:lstStyle/>
            <a:p>
              <a:pPr>
                <a:lnSpc>
                  <a:spcPct val="70000"/>
                </a:lnSpc>
                <a:spcBef>
                  <a:spcPct val="50000"/>
                </a:spcBef>
              </a:pPr>
              <a:endParaRPr lang="en-US" sz="6000" b="1"/>
            </a:p>
          </p:txBody>
        </p:sp>
        <p:sp>
          <p:nvSpPr>
            <p:cNvPr id="12370" name="Rectangle 85"/>
            <p:cNvSpPr>
              <a:spLocks noChangeArrowheads="1"/>
            </p:cNvSpPr>
            <p:nvPr/>
          </p:nvSpPr>
          <p:spPr bwMode="auto">
            <a:xfrm>
              <a:off x="5853" y="2081"/>
              <a:ext cx="435" cy="153"/>
            </a:xfrm>
            <a:prstGeom prst="rect">
              <a:avLst/>
            </a:prstGeom>
            <a:noFill/>
            <a:ln w="9525">
              <a:noFill/>
              <a:miter lim="800000"/>
              <a:headEnd/>
              <a:tailEnd/>
            </a:ln>
          </p:spPr>
          <p:txBody>
            <a:bodyPr wrap="none" lIns="0" tIns="0" rIns="0" bIns="0">
              <a:spAutoFit/>
            </a:bodyPr>
            <a:lstStyle/>
            <a:p>
              <a:pPr>
                <a:lnSpc>
                  <a:spcPct val="70000"/>
                </a:lnSpc>
                <a:spcBef>
                  <a:spcPct val="50000"/>
                </a:spcBef>
              </a:pPr>
              <a:r>
                <a:rPr lang="en-US" sz="2000" b="1" dirty="0">
                  <a:latin typeface="Times New Roman" pitchFamily="18" charset="0"/>
                </a:rPr>
                <a:t>6.5%</a:t>
              </a:r>
              <a:endParaRPr lang="en-US" sz="5400" dirty="0"/>
            </a:p>
          </p:txBody>
        </p:sp>
        <p:sp>
          <p:nvSpPr>
            <p:cNvPr id="12371" name="Rectangle 86"/>
            <p:cNvSpPr>
              <a:spLocks noChangeArrowheads="1"/>
            </p:cNvSpPr>
            <p:nvPr/>
          </p:nvSpPr>
          <p:spPr bwMode="auto">
            <a:xfrm>
              <a:off x="5645" y="2392"/>
              <a:ext cx="116" cy="115"/>
            </a:xfrm>
            <a:prstGeom prst="rect">
              <a:avLst/>
            </a:prstGeom>
            <a:solidFill>
              <a:srgbClr val="FF9900"/>
            </a:solidFill>
            <a:ln w="11113">
              <a:solidFill>
                <a:srgbClr val="FFFFFF"/>
              </a:solidFill>
              <a:miter lim="800000"/>
              <a:headEnd/>
              <a:tailEnd/>
            </a:ln>
          </p:spPr>
          <p:txBody>
            <a:bodyPr/>
            <a:lstStyle/>
            <a:p>
              <a:pPr>
                <a:lnSpc>
                  <a:spcPct val="70000"/>
                </a:lnSpc>
                <a:spcBef>
                  <a:spcPct val="50000"/>
                </a:spcBef>
              </a:pPr>
              <a:endParaRPr lang="en-US" sz="6000" b="1"/>
            </a:p>
          </p:txBody>
        </p:sp>
        <p:sp>
          <p:nvSpPr>
            <p:cNvPr id="12372" name="Rectangle 87"/>
            <p:cNvSpPr>
              <a:spLocks noChangeArrowheads="1"/>
            </p:cNvSpPr>
            <p:nvPr/>
          </p:nvSpPr>
          <p:spPr bwMode="auto">
            <a:xfrm>
              <a:off x="5853" y="2338"/>
              <a:ext cx="523" cy="183"/>
            </a:xfrm>
            <a:prstGeom prst="rect">
              <a:avLst/>
            </a:prstGeom>
            <a:noFill/>
            <a:ln w="9525">
              <a:noFill/>
              <a:miter lim="800000"/>
              <a:headEnd/>
              <a:tailEnd/>
            </a:ln>
          </p:spPr>
          <p:txBody>
            <a:bodyPr wrap="none" lIns="0" tIns="0" rIns="0" bIns="0">
              <a:spAutoFit/>
            </a:bodyPr>
            <a:lstStyle/>
            <a:p>
              <a:pPr>
                <a:lnSpc>
                  <a:spcPct val="70000"/>
                </a:lnSpc>
                <a:spcBef>
                  <a:spcPct val="50000"/>
                </a:spcBef>
              </a:pPr>
              <a:r>
                <a:rPr lang="en-US" sz="2400" b="1" dirty="0">
                  <a:latin typeface="Times New Roman" pitchFamily="18" charset="0"/>
                </a:rPr>
                <a:t>7.5%</a:t>
              </a:r>
              <a:endParaRPr lang="en-US" sz="6000" dirty="0"/>
            </a:p>
          </p:txBody>
        </p:sp>
        <p:sp>
          <p:nvSpPr>
            <p:cNvPr id="12373" name="Rectangle 88"/>
            <p:cNvSpPr>
              <a:spLocks noChangeArrowheads="1"/>
            </p:cNvSpPr>
            <p:nvPr/>
          </p:nvSpPr>
          <p:spPr bwMode="auto">
            <a:xfrm>
              <a:off x="5645" y="2650"/>
              <a:ext cx="116" cy="115"/>
            </a:xfrm>
            <a:prstGeom prst="rect">
              <a:avLst/>
            </a:prstGeom>
            <a:solidFill>
              <a:srgbClr val="FF6600"/>
            </a:solidFill>
            <a:ln w="11113">
              <a:solidFill>
                <a:srgbClr val="FFFFFF"/>
              </a:solidFill>
              <a:miter lim="800000"/>
              <a:headEnd/>
              <a:tailEnd/>
            </a:ln>
          </p:spPr>
          <p:txBody>
            <a:bodyPr/>
            <a:lstStyle/>
            <a:p>
              <a:pPr>
                <a:lnSpc>
                  <a:spcPct val="70000"/>
                </a:lnSpc>
                <a:spcBef>
                  <a:spcPct val="50000"/>
                </a:spcBef>
              </a:pPr>
              <a:endParaRPr lang="en-US" sz="6000" b="1"/>
            </a:p>
          </p:txBody>
        </p:sp>
        <p:sp>
          <p:nvSpPr>
            <p:cNvPr id="12374" name="Rectangle 89"/>
            <p:cNvSpPr>
              <a:spLocks noChangeArrowheads="1"/>
            </p:cNvSpPr>
            <p:nvPr/>
          </p:nvSpPr>
          <p:spPr bwMode="auto">
            <a:xfrm>
              <a:off x="5853" y="2596"/>
              <a:ext cx="474" cy="183"/>
            </a:xfrm>
            <a:prstGeom prst="rect">
              <a:avLst/>
            </a:prstGeom>
            <a:noFill/>
            <a:ln w="9525">
              <a:noFill/>
              <a:miter lim="800000"/>
              <a:headEnd/>
              <a:tailEnd/>
            </a:ln>
          </p:spPr>
          <p:txBody>
            <a:bodyPr wrap="none" lIns="0" tIns="0" rIns="0" bIns="0">
              <a:spAutoFit/>
            </a:bodyPr>
            <a:lstStyle/>
            <a:p>
              <a:pPr>
                <a:lnSpc>
                  <a:spcPct val="70000"/>
                </a:lnSpc>
                <a:spcBef>
                  <a:spcPct val="50000"/>
                </a:spcBef>
              </a:pPr>
              <a:r>
                <a:rPr lang="en-US" sz="2000" b="1" dirty="0">
                  <a:latin typeface="Times New Roman" pitchFamily="18" charset="0"/>
                </a:rPr>
                <a:t>8.5</a:t>
              </a:r>
              <a:r>
                <a:rPr lang="en-US" sz="2400" b="1" dirty="0">
                  <a:latin typeface="Times New Roman" pitchFamily="18" charset="0"/>
                </a:rPr>
                <a:t>%</a:t>
              </a:r>
              <a:endParaRPr lang="en-US" sz="6000" dirty="0"/>
            </a:p>
          </p:txBody>
        </p:sp>
        <p:sp>
          <p:nvSpPr>
            <p:cNvPr id="12375" name="Rectangle 90"/>
            <p:cNvSpPr>
              <a:spLocks noChangeArrowheads="1"/>
            </p:cNvSpPr>
            <p:nvPr/>
          </p:nvSpPr>
          <p:spPr bwMode="auto">
            <a:xfrm>
              <a:off x="5645" y="2907"/>
              <a:ext cx="116" cy="115"/>
            </a:xfrm>
            <a:prstGeom prst="rect">
              <a:avLst/>
            </a:prstGeom>
            <a:solidFill>
              <a:srgbClr val="FF0000"/>
            </a:solidFill>
            <a:ln w="11113">
              <a:solidFill>
                <a:srgbClr val="FFFFFF"/>
              </a:solidFill>
              <a:miter lim="800000"/>
              <a:headEnd/>
              <a:tailEnd/>
            </a:ln>
          </p:spPr>
          <p:txBody>
            <a:bodyPr/>
            <a:lstStyle/>
            <a:p>
              <a:pPr>
                <a:lnSpc>
                  <a:spcPct val="70000"/>
                </a:lnSpc>
                <a:spcBef>
                  <a:spcPct val="50000"/>
                </a:spcBef>
              </a:pPr>
              <a:endParaRPr lang="en-US" sz="6000" b="1"/>
            </a:p>
          </p:txBody>
        </p:sp>
        <p:sp>
          <p:nvSpPr>
            <p:cNvPr id="12376" name="Rectangle 91"/>
            <p:cNvSpPr>
              <a:spLocks noChangeArrowheads="1"/>
            </p:cNvSpPr>
            <p:nvPr/>
          </p:nvSpPr>
          <p:spPr bwMode="auto">
            <a:xfrm>
              <a:off x="5853" y="2853"/>
              <a:ext cx="474" cy="183"/>
            </a:xfrm>
            <a:prstGeom prst="rect">
              <a:avLst/>
            </a:prstGeom>
            <a:noFill/>
            <a:ln w="9525">
              <a:noFill/>
              <a:miter lim="800000"/>
              <a:headEnd/>
              <a:tailEnd/>
            </a:ln>
          </p:spPr>
          <p:txBody>
            <a:bodyPr wrap="none" lIns="0" tIns="0" rIns="0" bIns="0">
              <a:spAutoFit/>
            </a:bodyPr>
            <a:lstStyle/>
            <a:p>
              <a:pPr>
                <a:lnSpc>
                  <a:spcPct val="70000"/>
                </a:lnSpc>
                <a:spcBef>
                  <a:spcPct val="50000"/>
                </a:spcBef>
              </a:pPr>
              <a:r>
                <a:rPr lang="en-US" sz="2000" b="1" dirty="0">
                  <a:latin typeface="Times New Roman" pitchFamily="18" charset="0"/>
                </a:rPr>
                <a:t>9.5</a:t>
              </a:r>
              <a:r>
                <a:rPr lang="en-US" sz="2400" b="1" dirty="0">
                  <a:latin typeface="Times New Roman" pitchFamily="18" charset="0"/>
                </a:rPr>
                <a:t>%</a:t>
              </a:r>
              <a:endParaRPr lang="en-US" sz="6000" dirty="0"/>
            </a:p>
          </p:txBody>
        </p:sp>
        <p:sp>
          <p:nvSpPr>
            <p:cNvPr id="12377" name="Rectangle 92"/>
            <p:cNvSpPr>
              <a:spLocks noChangeArrowheads="1"/>
            </p:cNvSpPr>
            <p:nvPr/>
          </p:nvSpPr>
          <p:spPr bwMode="auto">
            <a:xfrm>
              <a:off x="5645" y="3165"/>
              <a:ext cx="116" cy="115"/>
            </a:xfrm>
            <a:prstGeom prst="rect">
              <a:avLst/>
            </a:prstGeom>
            <a:solidFill>
              <a:srgbClr val="800000"/>
            </a:solidFill>
            <a:ln w="11113">
              <a:solidFill>
                <a:srgbClr val="FFFFFF"/>
              </a:solidFill>
              <a:miter lim="800000"/>
              <a:headEnd/>
              <a:tailEnd/>
            </a:ln>
          </p:spPr>
          <p:txBody>
            <a:bodyPr/>
            <a:lstStyle/>
            <a:p>
              <a:pPr>
                <a:lnSpc>
                  <a:spcPct val="70000"/>
                </a:lnSpc>
                <a:spcBef>
                  <a:spcPct val="50000"/>
                </a:spcBef>
              </a:pPr>
              <a:endParaRPr lang="en-US" sz="6000" b="1"/>
            </a:p>
          </p:txBody>
        </p:sp>
        <p:sp>
          <p:nvSpPr>
            <p:cNvPr id="12378" name="Rectangle 93"/>
            <p:cNvSpPr>
              <a:spLocks noChangeArrowheads="1"/>
            </p:cNvSpPr>
            <p:nvPr/>
          </p:nvSpPr>
          <p:spPr bwMode="auto">
            <a:xfrm>
              <a:off x="5852" y="3111"/>
              <a:ext cx="571" cy="183"/>
            </a:xfrm>
            <a:prstGeom prst="rect">
              <a:avLst/>
            </a:prstGeom>
            <a:noFill/>
            <a:ln w="9525">
              <a:noFill/>
              <a:miter lim="800000"/>
              <a:headEnd/>
              <a:tailEnd/>
            </a:ln>
          </p:spPr>
          <p:txBody>
            <a:bodyPr wrap="none" lIns="0" tIns="0" rIns="0" bIns="0">
              <a:spAutoFit/>
            </a:bodyPr>
            <a:lstStyle/>
            <a:p>
              <a:pPr>
                <a:lnSpc>
                  <a:spcPct val="70000"/>
                </a:lnSpc>
                <a:spcBef>
                  <a:spcPct val="50000"/>
                </a:spcBef>
              </a:pPr>
              <a:r>
                <a:rPr lang="en-US" sz="2000" b="1" dirty="0">
                  <a:latin typeface="Times New Roman" pitchFamily="18" charset="0"/>
                </a:rPr>
                <a:t>10.5</a:t>
              </a:r>
              <a:r>
                <a:rPr lang="en-US" sz="2400" b="1" dirty="0">
                  <a:latin typeface="Times New Roman" pitchFamily="18" charset="0"/>
                </a:rPr>
                <a:t>%</a:t>
              </a:r>
              <a:endParaRPr lang="en-US" sz="6000" dirty="0"/>
            </a:p>
          </p:txBody>
        </p:sp>
      </p:grpSp>
      <p:sp>
        <p:nvSpPr>
          <p:cNvPr id="12292" name="TextBox 90"/>
          <p:cNvSpPr txBox="1">
            <a:spLocks noChangeArrowheads="1"/>
          </p:cNvSpPr>
          <p:nvPr/>
        </p:nvSpPr>
        <p:spPr bwMode="auto">
          <a:xfrm>
            <a:off x="7500938" y="2071688"/>
            <a:ext cx="824265" cy="369332"/>
          </a:xfrm>
          <a:prstGeom prst="rect">
            <a:avLst/>
          </a:prstGeom>
          <a:noFill/>
          <a:ln w="9525">
            <a:noFill/>
            <a:miter lim="800000"/>
            <a:headEnd/>
            <a:tailEnd/>
          </a:ln>
        </p:spPr>
        <p:txBody>
          <a:bodyPr wrap="none">
            <a:spAutoFit/>
          </a:bodyPr>
          <a:lstStyle/>
          <a:p>
            <a:r>
              <a:rPr lang="en-US" dirty="0">
                <a:solidFill>
                  <a:srgbClr val="C00000"/>
                </a:solidFill>
              </a:rPr>
              <a:t>HbA1C</a:t>
            </a:r>
          </a:p>
        </p:txBody>
      </p:sp>
      <p:sp>
        <p:nvSpPr>
          <p:cNvPr id="12293" name="Rectangle 11"/>
          <p:cNvSpPr>
            <a:spLocks noChangeArrowheads="1"/>
          </p:cNvSpPr>
          <p:nvPr/>
        </p:nvSpPr>
        <p:spPr bwMode="auto">
          <a:xfrm>
            <a:off x="928688" y="214313"/>
            <a:ext cx="7632700" cy="642937"/>
          </a:xfrm>
          <a:prstGeom prst="rect">
            <a:avLst/>
          </a:prstGeom>
          <a:solidFill>
            <a:srgbClr val="993366"/>
          </a:solidFill>
          <a:ln w="9525">
            <a:solidFill>
              <a:schemeClr val="tx1"/>
            </a:solidFill>
            <a:miter lim="800000"/>
            <a:headEnd/>
            <a:tailEnd/>
          </a:ln>
        </p:spPr>
        <p:txBody>
          <a:bodyPr wrap="none" anchor="ctr"/>
          <a:lstStyle/>
          <a:p>
            <a:pPr algn="ctr"/>
            <a:r>
              <a:rPr lang="en-US" sz="2400">
                <a:solidFill>
                  <a:srgbClr val="FFFF00"/>
                </a:solidFill>
              </a:rPr>
              <a:t>Effect of A1C On Complications in the UKPDS Study</a:t>
            </a:r>
            <a:endParaRPr lang="en-US" sz="240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685800" y="1524000"/>
            <a:ext cx="8229600" cy="4800600"/>
          </a:xfrm>
          <a:ln>
            <a:solidFill>
              <a:srgbClr val="FF3300"/>
            </a:solidFill>
          </a:ln>
        </p:spPr>
        <p:txBody>
          <a:bodyPr/>
          <a:lstStyle/>
          <a:p>
            <a:pPr eaLnBrk="1" hangingPunct="1">
              <a:defRPr/>
            </a:pPr>
            <a:r>
              <a:rPr lang="en-US" dirty="0" smtClean="0"/>
              <a:t>35-y old man, W:90 kg</a:t>
            </a:r>
          </a:p>
          <a:p>
            <a:pPr eaLnBrk="1" hangingPunct="1">
              <a:buFontTx/>
              <a:buNone/>
              <a:defRPr/>
            </a:pPr>
            <a:r>
              <a:rPr lang="en-US" dirty="0" smtClean="0">
                <a:solidFill>
                  <a:srgbClr val="0070C0"/>
                </a:solidFill>
              </a:rPr>
              <a:t>      </a:t>
            </a:r>
            <a:r>
              <a:rPr lang="en-US" sz="4400" dirty="0" smtClean="0">
                <a:solidFill>
                  <a:srgbClr val="0070C0"/>
                </a:solidFill>
              </a:rPr>
              <a:t>Total  Daily Dose = 45 IU</a:t>
            </a:r>
            <a:endParaRPr lang="en-US" dirty="0" smtClean="0">
              <a:solidFill>
                <a:srgbClr val="0070C0"/>
              </a:solidFill>
            </a:endParaRPr>
          </a:p>
          <a:p>
            <a:pPr eaLnBrk="1" hangingPunct="1">
              <a:defRPr/>
            </a:pPr>
            <a:r>
              <a:rPr lang="en-US" sz="3200" dirty="0" smtClean="0"/>
              <a:t>Bedtime </a:t>
            </a:r>
            <a:r>
              <a:rPr lang="en-US" sz="3200" dirty="0" err="1" smtClean="0"/>
              <a:t>Glargine</a:t>
            </a:r>
            <a:r>
              <a:rPr lang="en-US" sz="3200" dirty="0" smtClean="0"/>
              <a:t>:   45 X 0.50=  22 IU</a:t>
            </a:r>
          </a:p>
          <a:p>
            <a:pPr eaLnBrk="1" hangingPunct="1">
              <a:defRPr/>
            </a:pPr>
            <a:r>
              <a:rPr lang="en-US" sz="3200" dirty="0" smtClean="0"/>
              <a:t>Meal Boluses </a:t>
            </a:r>
            <a:r>
              <a:rPr lang="en-US" sz="3200" dirty="0" err="1" smtClean="0"/>
              <a:t>Rapidacting</a:t>
            </a:r>
            <a:r>
              <a:rPr lang="en-US" sz="3200" dirty="0" smtClean="0"/>
              <a:t>:</a:t>
            </a:r>
          </a:p>
          <a:p>
            <a:pPr eaLnBrk="1" hangingPunct="1">
              <a:buFontTx/>
              <a:buNone/>
              <a:defRPr/>
            </a:pPr>
            <a:r>
              <a:rPr lang="en-US" sz="3200" dirty="0" smtClean="0"/>
              <a:t>         </a:t>
            </a:r>
            <a:r>
              <a:rPr lang="en-US" sz="3200" dirty="0" smtClean="0">
                <a:solidFill>
                  <a:schemeClr val="accent1">
                    <a:lumMod val="75000"/>
                  </a:schemeClr>
                </a:solidFill>
              </a:rPr>
              <a:t>- </a:t>
            </a:r>
            <a:r>
              <a:rPr lang="en-US" sz="3200" dirty="0" smtClean="0">
                <a:solidFill>
                  <a:srgbClr val="FF0000"/>
                </a:solidFill>
              </a:rPr>
              <a:t>Breakfast =  45 X 0.20  = 9 IU</a:t>
            </a:r>
          </a:p>
          <a:p>
            <a:pPr eaLnBrk="1" hangingPunct="1">
              <a:buFontTx/>
              <a:buNone/>
              <a:defRPr/>
            </a:pPr>
            <a:r>
              <a:rPr lang="en-US" sz="3200" dirty="0" smtClean="0">
                <a:solidFill>
                  <a:srgbClr val="FF0000"/>
                </a:solidFill>
              </a:rPr>
              <a:t>         - Lunch       =  45 X 0.15  = 7  IU</a:t>
            </a:r>
          </a:p>
          <a:p>
            <a:pPr eaLnBrk="1" hangingPunct="1">
              <a:buFontTx/>
              <a:buNone/>
              <a:defRPr/>
            </a:pPr>
            <a:r>
              <a:rPr lang="en-US" sz="3200" dirty="0" smtClean="0">
                <a:solidFill>
                  <a:srgbClr val="FF0000"/>
                </a:solidFill>
              </a:rPr>
              <a:t>         - Dinner      =  45 X 0.15  = 7 IU</a:t>
            </a:r>
          </a:p>
        </p:txBody>
      </p:sp>
      <p:sp>
        <p:nvSpPr>
          <p:cNvPr id="6" name="Title 5"/>
          <p:cNvSpPr>
            <a:spLocks noGrp="1"/>
          </p:cNvSpPr>
          <p:nvPr>
            <p:ph type="title"/>
          </p:nvPr>
        </p:nvSpPr>
        <p:spPr/>
        <p:txBody>
          <a:bodyPr wrap="none"/>
          <a:lstStyle/>
          <a:p>
            <a:pPr algn="ctr">
              <a:defRPr/>
            </a:pPr>
            <a:r>
              <a:rPr lang="en-US" sz="3200" dirty="0">
                <a:solidFill>
                  <a:schemeClr val="tx2">
                    <a:lumMod val="75000"/>
                  </a:schemeClr>
                </a:solidFill>
              </a:rPr>
              <a:t>Determining initial insulin dosages for </a:t>
            </a:r>
            <a:r>
              <a:rPr lang="en-US" sz="3200" dirty="0" smtClean="0">
                <a:solidFill>
                  <a:schemeClr val="tx2">
                    <a:lumMod val="75000"/>
                  </a:schemeClr>
                </a:solidFill>
              </a:rPr>
              <a:t>basal-bolus</a:t>
            </a:r>
            <a:endParaRPr lang="en-US" sz="3200" dirty="0">
              <a:solidFill>
                <a:schemeClr val="tx2">
                  <a:lumMod val="75000"/>
                </a:schemeClr>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457201" y="1676400"/>
            <a:ext cx="3825875" cy="220133"/>
          </a:xfrm>
          <a:prstGeom prst="rect">
            <a:avLst/>
          </a:prstGeom>
          <a:noFill/>
          <a:ln w="9525">
            <a:noFill/>
            <a:miter lim="800000"/>
            <a:headEnd/>
            <a:tailEnd/>
          </a:ln>
          <a:effectLst/>
        </p:spPr>
        <p:txBody>
          <a:bodyPr lIns="0" tIns="0" rIns="0" bIns="0"/>
          <a:lstStyle/>
          <a:p>
            <a:pPr eaLnBrk="0" hangingPunct="0">
              <a:lnSpc>
                <a:spcPct val="90000"/>
              </a:lnSpc>
              <a:buClr>
                <a:srgbClr val="A4A3CB"/>
              </a:buClr>
              <a:defRPr/>
            </a:pPr>
            <a:r>
              <a:rPr lang="en-US" sz="2000" b="1" dirty="0">
                <a:solidFill>
                  <a:schemeClr val="tx2">
                    <a:lumMod val="75000"/>
                  </a:schemeClr>
                </a:solidFill>
                <a:effectLst>
                  <a:outerShdw blurRad="38100" dist="38100" dir="2700000" algn="tl">
                    <a:srgbClr val="000000"/>
                  </a:outerShdw>
                </a:effectLst>
                <a:latin typeface="Arial" charset="0"/>
                <a:ea typeface="MS PGothic" pitchFamily="34" charset="-128"/>
              </a:rPr>
              <a:t>  </a:t>
            </a:r>
            <a:r>
              <a:rPr lang="en-US" sz="2000" b="1" dirty="0">
                <a:solidFill>
                  <a:schemeClr val="tx2">
                    <a:lumMod val="75000"/>
                  </a:schemeClr>
                </a:solidFill>
                <a:latin typeface="Arial" charset="0"/>
                <a:ea typeface="MS PGothic" pitchFamily="34" charset="-128"/>
              </a:rPr>
              <a:t>Type of Patient</a:t>
            </a:r>
          </a:p>
        </p:txBody>
      </p:sp>
      <p:sp>
        <p:nvSpPr>
          <p:cNvPr id="157699" name="Rectangle 3"/>
          <p:cNvSpPr>
            <a:spLocks noChangeArrowheads="1"/>
          </p:cNvSpPr>
          <p:nvPr/>
        </p:nvSpPr>
        <p:spPr bwMode="auto">
          <a:xfrm>
            <a:off x="4343401" y="1676401"/>
            <a:ext cx="4030663" cy="276999"/>
          </a:xfrm>
          <a:prstGeom prst="rect">
            <a:avLst/>
          </a:prstGeom>
          <a:noFill/>
          <a:ln w="9525">
            <a:noFill/>
            <a:miter lim="800000"/>
            <a:headEnd/>
            <a:tailEnd/>
          </a:ln>
          <a:effectLst/>
        </p:spPr>
        <p:txBody>
          <a:bodyPr lIns="0" tIns="0" rIns="0" bIns="0">
            <a:spAutoFit/>
          </a:bodyPr>
          <a:lstStyle/>
          <a:p>
            <a:pPr eaLnBrk="0" hangingPunct="0">
              <a:lnSpc>
                <a:spcPct val="90000"/>
              </a:lnSpc>
              <a:buClr>
                <a:srgbClr val="A4A3CB"/>
              </a:buClr>
              <a:defRPr/>
            </a:pPr>
            <a:r>
              <a:rPr lang="en-US" sz="2000" b="1" dirty="0">
                <a:solidFill>
                  <a:schemeClr val="tx2">
                    <a:lumMod val="75000"/>
                  </a:schemeClr>
                </a:solidFill>
                <a:latin typeface="Arial" charset="0"/>
                <a:ea typeface="MS PGothic" pitchFamily="34" charset="-128"/>
              </a:rPr>
              <a:t>Appropriate  </a:t>
            </a:r>
            <a:r>
              <a:rPr lang="en-US" sz="2000" b="1" dirty="0" err="1">
                <a:solidFill>
                  <a:schemeClr val="tx2">
                    <a:lumMod val="75000"/>
                  </a:schemeClr>
                </a:solidFill>
                <a:latin typeface="Arial" charset="0"/>
                <a:ea typeface="MS PGothic" pitchFamily="34" charset="-128"/>
              </a:rPr>
              <a:t>Glargine</a:t>
            </a:r>
            <a:r>
              <a:rPr lang="en-US" sz="2000" b="1" dirty="0">
                <a:solidFill>
                  <a:schemeClr val="tx2">
                    <a:lumMod val="75000"/>
                  </a:schemeClr>
                </a:solidFill>
                <a:latin typeface="Arial" charset="0"/>
                <a:ea typeface="MS PGothic" pitchFamily="34" charset="-128"/>
              </a:rPr>
              <a:t>  Dosage</a:t>
            </a:r>
          </a:p>
        </p:txBody>
      </p:sp>
      <p:sp>
        <p:nvSpPr>
          <p:cNvPr id="157700" name="Rectangle 4"/>
          <p:cNvSpPr>
            <a:spLocks noChangeArrowheads="1"/>
          </p:cNvSpPr>
          <p:nvPr/>
        </p:nvSpPr>
        <p:spPr bwMode="auto">
          <a:xfrm>
            <a:off x="746126" y="2660651"/>
            <a:ext cx="2771593" cy="3434786"/>
          </a:xfrm>
          <a:prstGeom prst="rect">
            <a:avLst/>
          </a:prstGeom>
          <a:noFill/>
          <a:ln w="9525">
            <a:noFill/>
            <a:miter lim="800000"/>
            <a:headEnd/>
            <a:tailEnd/>
          </a:ln>
          <a:effectLst/>
        </p:spPr>
        <p:txBody>
          <a:bodyPr wrap="none" lIns="0" tIns="0" rIns="0" bIns="0">
            <a:spAutoFit/>
          </a:bodyPr>
          <a:lstStyle/>
          <a:p>
            <a:pPr eaLnBrk="0" hangingPunct="0">
              <a:lnSpc>
                <a:spcPct val="90000"/>
              </a:lnSpc>
              <a:spcBef>
                <a:spcPct val="50000"/>
              </a:spcBef>
              <a:buClr>
                <a:srgbClr val="A4A3CB"/>
              </a:buClr>
              <a:defRPr/>
            </a:pPr>
            <a:r>
              <a:rPr lang="en-US" sz="2400" dirty="0">
                <a:solidFill>
                  <a:srgbClr val="C00000"/>
                </a:solidFill>
                <a:latin typeface="Arial" charset="0"/>
                <a:ea typeface="MS PGothic" pitchFamily="34" charset="-128"/>
              </a:rPr>
              <a:t>Insulin-naïve </a:t>
            </a:r>
          </a:p>
          <a:p>
            <a:pPr eaLnBrk="0" hangingPunct="0">
              <a:lnSpc>
                <a:spcPct val="90000"/>
              </a:lnSpc>
              <a:spcBef>
                <a:spcPct val="50000"/>
              </a:spcBef>
              <a:buClr>
                <a:srgbClr val="A4A3CB"/>
              </a:buClr>
              <a:defRPr/>
            </a:pPr>
            <a:endParaRPr lang="en-US" sz="2400" dirty="0">
              <a:solidFill>
                <a:srgbClr val="C00000"/>
              </a:solidFill>
              <a:latin typeface="Arial" charset="0"/>
              <a:ea typeface="MS PGothic" pitchFamily="34" charset="-128"/>
            </a:endParaRPr>
          </a:p>
          <a:p>
            <a:pPr eaLnBrk="0" hangingPunct="0">
              <a:lnSpc>
                <a:spcPct val="90000"/>
              </a:lnSpc>
              <a:spcBef>
                <a:spcPct val="50000"/>
              </a:spcBef>
              <a:buClr>
                <a:srgbClr val="A4A3CB"/>
              </a:buClr>
              <a:defRPr/>
            </a:pPr>
            <a:r>
              <a:rPr lang="en-US" sz="2400" dirty="0">
                <a:solidFill>
                  <a:srgbClr val="C00000"/>
                </a:solidFill>
                <a:latin typeface="Arial" charset="0"/>
                <a:ea typeface="MS PGothic" pitchFamily="34" charset="-128"/>
              </a:rPr>
              <a:t>Switched from NPH </a:t>
            </a:r>
          </a:p>
          <a:p>
            <a:pPr eaLnBrk="0" hangingPunct="0">
              <a:lnSpc>
                <a:spcPct val="90000"/>
              </a:lnSpc>
              <a:spcBef>
                <a:spcPct val="50000"/>
              </a:spcBef>
              <a:buClr>
                <a:srgbClr val="A4A3CB"/>
              </a:buClr>
              <a:defRPr/>
            </a:pPr>
            <a:r>
              <a:rPr lang="en-US" sz="2400" dirty="0">
                <a:solidFill>
                  <a:srgbClr val="C00000"/>
                </a:solidFill>
                <a:latin typeface="Arial" charset="0"/>
                <a:ea typeface="MS PGothic" pitchFamily="34" charset="-128"/>
              </a:rPr>
              <a:t>once daily</a:t>
            </a:r>
          </a:p>
          <a:p>
            <a:pPr eaLnBrk="0" hangingPunct="0">
              <a:lnSpc>
                <a:spcPct val="90000"/>
              </a:lnSpc>
              <a:spcBef>
                <a:spcPct val="50000"/>
              </a:spcBef>
              <a:buClr>
                <a:srgbClr val="A4A3CB"/>
              </a:buClr>
              <a:defRPr/>
            </a:pPr>
            <a:endParaRPr lang="en-US" sz="2400" dirty="0">
              <a:solidFill>
                <a:srgbClr val="C00000"/>
              </a:solidFill>
              <a:latin typeface="Arial" charset="0"/>
              <a:ea typeface="MS PGothic" pitchFamily="34" charset="-128"/>
            </a:endParaRPr>
          </a:p>
          <a:p>
            <a:pPr eaLnBrk="0" hangingPunct="0">
              <a:lnSpc>
                <a:spcPct val="90000"/>
              </a:lnSpc>
              <a:spcBef>
                <a:spcPct val="50000"/>
              </a:spcBef>
              <a:buClr>
                <a:srgbClr val="A4A3CB"/>
              </a:buClr>
              <a:defRPr/>
            </a:pPr>
            <a:r>
              <a:rPr lang="en-US" sz="2400" dirty="0">
                <a:solidFill>
                  <a:srgbClr val="C00000"/>
                </a:solidFill>
                <a:latin typeface="Arial" charset="0"/>
                <a:ea typeface="MS PGothic" pitchFamily="34" charset="-128"/>
              </a:rPr>
              <a:t>Switched from NPH</a:t>
            </a:r>
          </a:p>
          <a:p>
            <a:pPr eaLnBrk="0" hangingPunct="0">
              <a:lnSpc>
                <a:spcPct val="90000"/>
              </a:lnSpc>
              <a:spcBef>
                <a:spcPct val="50000"/>
              </a:spcBef>
              <a:buClr>
                <a:srgbClr val="A4A3CB"/>
              </a:buClr>
              <a:defRPr/>
            </a:pPr>
            <a:r>
              <a:rPr lang="en-US" sz="2400" dirty="0">
                <a:solidFill>
                  <a:srgbClr val="C00000"/>
                </a:solidFill>
                <a:latin typeface="Arial" charset="0"/>
                <a:ea typeface="MS PGothic" pitchFamily="34" charset="-128"/>
              </a:rPr>
              <a:t> twice d</a:t>
            </a:r>
            <a:r>
              <a:rPr lang="en-US" sz="2000" dirty="0">
                <a:solidFill>
                  <a:srgbClr val="C00000"/>
                </a:solidFill>
                <a:latin typeface="Arial" charset="0"/>
                <a:ea typeface="MS PGothic" pitchFamily="34" charset="-128"/>
              </a:rPr>
              <a:t>aily</a:t>
            </a:r>
          </a:p>
        </p:txBody>
      </p:sp>
      <p:grpSp>
        <p:nvGrpSpPr>
          <p:cNvPr id="2" name="Group 5"/>
          <p:cNvGrpSpPr>
            <a:grpSpLocks/>
          </p:cNvGrpSpPr>
          <p:nvPr/>
        </p:nvGrpSpPr>
        <p:grpSpPr bwMode="auto">
          <a:xfrm>
            <a:off x="457200" y="2133600"/>
            <a:ext cx="8237538" cy="4191000"/>
            <a:chOff x="572" y="2090"/>
            <a:chExt cx="5194" cy="2278"/>
          </a:xfrm>
        </p:grpSpPr>
        <p:sp>
          <p:nvSpPr>
            <p:cNvPr id="157702" name="Line 6"/>
            <p:cNvSpPr>
              <a:spLocks noChangeShapeType="1"/>
            </p:cNvSpPr>
            <p:nvPr/>
          </p:nvSpPr>
          <p:spPr bwMode="invGray">
            <a:xfrm>
              <a:off x="572" y="2090"/>
              <a:ext cx="5146" cy="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wrap="none" anchor="ctr"/>
            <a:lstStyle/>
            <a:p>
              <a:pPr>
                <a:defRPr/>
              </a:pPr>
              <a:endParaRPr lang="en-US">
                <a:latin typeface="Arial" charset="0"/>
              </a:endParaRPr>
            </a:p>
          </p:txBody>
        </p:sp>
        <p:sp>
          <p:nvSpPr>
            <p:cNvPr id="157703" name="Line 7"/>
            <p:cNvSpPr>
              <a:spLocks noChangeShapeType="1"/>
            </p:cNvSpPr>
            <p:nvPr/>
          </p:nvSpPr>
          <p:spPr bwMode="invGray">
            <a:xfrm>
              <a:off x="620" y="4368"/>
              <a:ext cx="5146" cy="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wrap="none" anchor="ctr"/>
            <a:lstStyle/>
            <a:p>
              <a:pPr>
                <a:defRPr/>
              </a:pPr>
              <a:endParaRPr lang="en-US">
                <a:latin typeface="Arial" charset="0"/>
              </a:endParaRPr>
            </a:p>
          </p:txBody>
        </p:sp>
      </p:grpSp>
      <p:sp>
        <p:nvSpPr>
          <p:cNvPr id="157704" name="Rectangle 8"/>
          <p:cNvSpPr>
            <a:spLocks noChangeArrowheads="1"/>
          </p:cNvSpPr>
          <p:nvPr/>
        </p:nvSpPr>
        <p:spPr bwMode="auto">
          <a:xfrm>
            <a:off x="4495800" y="2438401"/>
            <a:ext cx="4191000" cy="3102388"/>
          </a:xfrm>
          <a:prstGeom prst="rect">
            <a:avLst/>
          </a:prstGeom>
          <a:noFill/>
          <a:ln w="9525">
            <a:noFill/>
            <a:miter lim="800000"/>
            <a:headEnd/>
            <a:tailEnd/>
          </a:ln>
          <a:effectLst/>
        </p:spPr>
        <p:txBody>
          <a:bodyPr lIns="0" tIns="0" rIns="0" bIns="0">
            <a:spAutoFit/>
          </a:bodyPr>
          <a:lstStyle/>
          <a:p>
            <a:pPr eaLnBrk="0" hangingPunct="0">
              <a:lnSpc>
                <a:spcPct val="90000"/>
              </a:lnSpc>
              <a:spcBef>
                <a:spcPct val="100000"/>
              </a:spcBef>
              <a:buClr>
                <a:srgbClr val="A4A3CB"/>
              </a:buClr>
              <a:defRPr/>
            </a:pPr>
            <a:r>
              <a:rPr lang="en-US" dirty="0">
                <a:latin typeface="Arial" charset="0"/>
                <a:ea typeface="MS PGothic" pitchFamily="34" charset="-128"/>
              </a:rPr>
              <a:t>Initiate at 10 IU once daily , </a:t>
            </a:r>
            <a:br>
              <a:rPr lang="en-US" dirty="0">
                <a:latin typeface="Arial" charset="0"/>
                <a:ea typeface="MS PGothic" pitchFamily="34" charset="-128"/>
              </a:rPr>
            </a:br>
            <a:r>
              <a:rPr lang="en-US" dirty="0">
                <a:latin typeface="Arial" charset="0"/>
                <a:ea typeface="MS PGothic" pitchFamily="34" charset="-128"/>
              </a:rPr>
              <a:t>titrate appropriately</a:t>
            </a:r>
          </a:p>
          <a:p>
            <a:pPr eaLnBrk="0" hangingPunct="0">
              <a:lnSpc>
                <a:spcPct val="90000"/>
              </a:lnSpc>
              <a:spcBef>
                <a:spcPct val="100000"/>
              </a:spcBef>
              <a:buClr>
                <a:srgbClr val="A4A3CB"/>
              </a:buClr>
              <a:defRPr/>
            </a:pPr>
            <a:endParaRPr lang="en-US" dirty="0">
              <a:latin typeface="Arial" charset="0"/>
              <a:ea typeface="MS PGothic" pitchFamily="34" charset="-128"/>
            </a:endParaRPr>
          </a:p>
          <a:p>
            <a:pPr eaLnBrk="0" hangingPunct="0">
              <a:lnSpc>
                <a:spcPct val="90000"/>
              </a:lnSpc>
              <a:spcBef>
                <a:spcPct val="100000"/>
              </a:spcBef>
              <a:buClr>
                <a:srgbClr val="A4A3CB"/>
              </a:buClr>
              <a:defRPr/>
            </a:pPr>
            <a:r>
              <a:rPr lang="en-US" dirty="0">
                <a:latin typeface="Arial" charset="0"/>
                <a:ea typeface="MS PGothic" pitchFamily="34" charset="-128"/>
              </a:rPr>
              <a:t>Initiate at same dosage;</a:t>
            </a:r>
            <a:br>
              <a:rPr lang="en-US" dirty="0">
                <a:latin typeface="Arial" charset="0"/>
                <a:ea typeface="MS PGothic" pitchFamily="34" charset="-128"/>
              </a:rPr>
            </a:br>
            <a:r>
              <a:rPr lang="en-US" dirty="0">
                <a:latin typeface="Arial" charset="0"/>
                <a:ea typeface="MS PGothic" pitchFamily="34" charset="-128"/>
              </a:rPr>
              <a:t>titrate appropriately</a:t>
            </a:r>
          </a:p>
          <a:p>
            <a:pPr eaLnBrk="0" hangingPunct="0">
              <a:lnSpc>
                <a:spcPct val="90000"/>
              </a:lnSpc>
              <a:spcBef>
                <a:spcPct val="100000"/>
              </a:spcBef>
              <a:buClr>
                <a:srgbClr val="A4A3CB"/>
              </a:buClr>
              <a:defRPr/>
            </a:pPr>
            <a:endParaRPr lang="en-US" dirty="0">
              <a:latin typeface="Arial" charset="0"/>
              <a:ea typeface="MS PGothic" pitchFamily="34" charset="-128"/>
            </a:endParaRPr>
          </a:p>
          <a:p>
            <a:pPr eaLnBrk="0" hangingPunct="0">
              <a:lnSpc>
                <a:spcPct val="90000"/>
              </a:lnSpc>
              <a:spcBef>
                <a:spcPct val="100000"/>
              </a:spcBef>
              <a:buClr>
                <a:srgbClr val="A4A3CB"/>
              </a:buClr>
              <a:defRPr/>
            </a:pPr>
            <a:r>
              <a:rPr lang="en-US" dirty="0">
                <a:latin typeface="Arial" charset="0"/>
                <a:ea typeface="MS PGothic" pitchFamily="34" charset="-128"/>
              </a:rPr>
              <a:t>Reduced total daily dose by  20%-30% compared to NPH;  titrate appropri</a:t>
            </a:r>
            <a:r>
              <a:rPr lang="en-US" sz="1400" dirty="0">
                <a:latin typeface="Arial" charset="0"/>
                <a:ea typeface="MS PGothic" pitchFamily="34" charset="-128"/>
              </a:rPr>
              <a:t>ately</a:t>
            </a:r>
          </a:p>
        </p:txBody>
      </p:sp>
      <p:sp>
        <p:nvSpPr>
          <p:cNvPr id="96263" name="Rectangle 11"/>
          <p:cNvSpPr>
            <a:spLocks noGrp="1" noChangeArrowheads="1"/>
          </p:cNvSpPr>
          <p:nvPr>
            <p:ph type="title"/>
          </p:nvPr>
        </p:nvSpPr>
        <p:spPr>
          <a:xfrm>
            <a:off x="304801" y="304800"/>
            <a:ext cx="8340725" cy="484717"/>
          </a:xfrm>
        </p:spPr>
        <p:txBody>
          <a:bodyPr>
            <a:noAutofit/>
          </a:bodyPr>
          <a:lstStyle/>
          <a:p>
            <a:pPr eaLnBrk="1" hangingPunct="1"/>
            <a:r>
              <a:rPr lang="en-US" sz="3600" dirty="0" smtClean="0">
                <a:solidFill>
                  <a:srgbClr val="002060"/>
                </a:solidFill>
              </a:rPr>
              <a:t>Initial Dosing Guidelines for Insulin </a:t>
            </a:r>
            <a:r>
              <a:rPr lang="en-US" sz="3600" dirty="0" err="1" smtClean="0">
                <a:solidFill>
                  <a:srgbClr val="002060"/>
                </a:solidFill>
              </a:rPr>
              <a:t>Glargine</a:t>
            </a:r>
            <a:endParaRPr lang="en-US" sz="3600" dirty="0" smtClean="0">
              <a:solidFill>
                <a:srgbClr val="002060"/>
              </a:solidFill>
            </a:endParaRPr>
          </a:p>
        </p:txBody>
      </p:sp>
      <p:sp>
        <p:nvSpPr>
          <p:cNvPr id="10" name="Rectangle 9"/>
          <p:cNvSpPr/>
          <p:nvPr/>
        </p:nvSpPr>
        <p:spPr>
          <a:xfrm>
            <a:off x="1066800" y="6411385"/>
            <a:ext cx="7543800" cy="369332"/>
          </a:xfrm>
          <a:prstGeom prst="rect">
            <a:avLst/>
          </a:prstGeom>
        </p:spPr>
        <p:txBody>
          <a:bodyPr>
            <a:spAutoFit/>
          </a:bodyPr>
          <a:lstStyle/>
          <a:p>
            <a:pPr>
              <a:defRPr/>
            </a:pPr>
            <a:r>
              <a:rPr lang="en-US" dirty="0">
                <a:solidFill>
                  <a:schemeClr val="tx2">
                    <a:lumMod val="75000"/>
                  </a:schemeClr>
                </a:solidFill>
                <a:ea typeface="MS PGothic" pitchFamily="34" charset="-128"/>
              </a:rPr>
              <a:t>Titration of </a:t>
            </a:r>
            <a:r>
              <a:rPr lang="en-US" dirty="0" err="1">
                <a:solidFill>
                  <a:schemeClr val="tx2">
                    <a:lumMod val="75000"/>
                  </a:schemeClr>
                </a:solidFill>
                <a:ea typeface="MS PGothic" pitchFamily="34" charset="-128"/>
              </a:rPr>
              <a:t>Glargine</a:t>
            </a:r>
            <a:r>
              <a:rPr lang="en-US" dirty="0">
                <a:solidFill>
                  <a:schemeClr val="tx2">
                    <a:lumMod val="75000"/>
                  </a:schemeClr>
                </a:solidFill>
                <a:ea typeface="MS PGothic" pitchFamily="34" charset="-128"/>
              </a:rPr>
              <a:t>  to a final dose range of 2 to 100 IU is suggested</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idx="4294967295"/>
          </p:nvPr>
        </p:nvSpPr>
        <p:spPr>
          <a:xfrm>
            <a:off x="457200" y="1513418"/>
            <a:ext cx="8229600" cy="5039782"/>
          </a:xfrm>
          <a:ln>
            <a:solidFill>
              <a:srgbClr val="FF0000"/>
            </a:solidFill>
          </a:ln>
        </p:spPr>
        <p:txBody>
          <a:bodyPr>
            <a:normAutofit lnSpcReduction="10000"/>
          </a:bodyPr>
          <a:lstStyle/>
          <a:p>
            <a:pPr marL="514350" indent="-514350">
              <a:buNone/>
            </a:pPr>
            <a:r>
              <a:rPr lang="en-US" b="1" dirty="0" smtClean="0">
                <a:solidFill>
                  <a:srgbClr val="C00000"/>
                </a:solidFill>
                <a:latin typeface="Times New Roman"/>
                <a:cs typeface="Times New Roman"/>
              </a:rPr>
              <a:t>►</a:t>
            </a:r>
            <a:r>
              <a:rPr lang="en-US" b="1" dirty="0" smtClean="0">
                <a:solidFill>
                  <a:srgbClr val="C00000"/>
                </a:solidFill>
              </a:rPr>
              <a:t>Insulin Sensitivity Factor (ISF)</a:t>
            </a:r>
            <a:r>
              <a:rPr lang="en-US" dirty="0" smtClean="0"/>
              <a:t> </a:t>
            </a:r>
          </a:p>
          <a:p>
            <a:pPr marL="514350" indent="-514350">
              <a:buNone/>
            </a:pPr>
            <a:r>
              <a:rPr lang="en-US" dirty="0" smtClean="0"/>
              <a:t>        ●ISF (For human insulin)= 1500 ÷ TDD</a:t>
            </a:r>
          </a:p>
          <a:p>
            <a:pPr marL="514350" indent="-514350">
              <a:buNone/>
            </a:pPr>
            <a:r>
              <a:rPr lang="en-US" dirty="0" smtClean="0"/>
              <a:t>        ●ISF (For analogue insulin)= 1800 ÷ TDD</a:t>
            </a:r>
          </a:p>
          <a:p>
            <a:pPr marL="514350" indent="-514350">
              <a:buNone/>
            </a:pPr>
            <a:r>
              <a:rPr lang="en-US" dirty="0" smtClean="0"/>
              <a:t>    </a:t>
            </a:r>
            <a:r>
              <a:rPr lang="en-US" sz="3600" b="1" dirty="0" smtClean="0">
                <a:latin typeface="Amazone BT" pitchFamily="66" charset="0"/>
              </a:rPr>
              <a:t>Example: </a:t>
            </a:r>
            <a:endParaRPr lang="en-US" b="1" dirty="0" smtClean="0">
              <a:latin typeface="Amazone BT" pitchFamily="66" charset="0"/>
            </a:endParaRPr>
          </a:p>
          <a:p>
            <a:pPr marL="514350" indent="-514350">
              <a:buNone/>
            </a:pPr>
            <a:r>
              <a:rPr lang="en-US" dirty="0" smtClean="0"/>
              <a:t>    TDD= 50 (human insulin), ISF = 1500 ÷ 50 = 30</a:t>
            </a:r>
          </a:p>
          <a:p>
            <a:pPr marL="514350" indent="-514350">
              <a:buFont typeface="Wingdings" pitchFamily="2" charset="2"/>
              <a:buNone/>
            </a:pPr>
            <a:r>
              <a:rPr lang="en-US" dirty="0" smtClean="0"/>
              <a:t>      </a:t>
            </a:r>
            <a:r>
              <a:rPr lang="en-US" dirty="0" smtClean="0">
                <a:solidFill>
                  <a:srgbClr val="00B0F0"/>
                </a:solidFill>
                <a:latin typeface="Times New Roman" pitchFamily="18" charset="0"/>
                <a:cs typeface="Times New Roman" pitchFamily="18" charset="0"/>
              </a:rPr>
              <a:t>(It means that each unit of bolus decreases  blood glucose by 30 mg/dl)</a:t>
            </a:r>
          </a:p>
          <a:p>
            <a:pPr>
              <a:buNone/>
              <a:defRPr/>
            </a:pPr>
            <a:r>
              <a:rPr lang="en-US" dirty="0" smtClean="0">
                <a:solidFill>
                  <a:srgbClr val="C00000"/>
                </a:solidFill>
                <a:latin typeface="Times New Roman"/>
                <a:cs typeface="Times New Roman"/>
              </a:rPr>
              <a:t>►</a:t>
            </a:r>
            <a:r>
              <a:rPr lang="en-US" dirty="0" smtClean="0">
                <a:solidFill>
                  <a:srgbClr val="C00000"/>
                </a:solidFill>
              </a:rPr>
              <a:t>Based on food intake </a:t>
            </a:r>
            <a:r>
              <a:rPr lang="en-US" dirty="0" smtClean="0">
                <a:solidFill>
                  <a:srgbClr val="FFFF00"/>
                </a:solidFill>
              </a:rPr>
              <a:t>: </a:t>
            </a:r>
          </a:p>
          <a:p>
            <a:pPr>
              <a:buNone/>
              <a:defRPr/>
            </a:pPr>
            <a:r>
              <a:rPr lang="en-US" dirty="0" smtClean="0"/>
              <a:t>      - 1.0 U of Regular Insulin for every 15 gr. CAH</a:t>
            </a:r>
          </a:p>
          <a:p>
            <a:pPr marL="514350" indent="-514350">
              <a:buFont typeface="Wingdings" pitchFamily="2" charset="2"/>
              <a:buNone/>
            </a:pPr>
            <a:endParaRPr lang="en-US" dirty="0" smtClean="0"/>
          </a:p>
          <a:p>
            <a:pPr marL="514350" indent="-514350">
              <a:buFont typeface="Wingdings" pitchFamily="2" charset="2"/>
              <a:buNone/>
            </a:pPr>
            <a:endParaRPr lang="en-US" dirty="0" smtClean="0"/>
          </a:p>
          <a:p>
            <a:pPr marL="514350" indent="-514350">
              <a:buFont typeface="Wingdings" pitchFamily="2" charset="2"/>
              <a:buNone/>
            </a:pPr>
            <a:endParaRPr lang="en-US" sz="1600" b="1" i="1" dirty="0" smtClean="0"/>
          </a:p>
          <a:p>
            <a:pPr marL="514350" indent="-514350"/>
            <a:endParaRPr lang="en-US" dirty="0" smtClean="0"/>
          </a:p>
        </p:txBody>
      </p:sp>
      <p:sp>
        <p:nvSpPr>
          <p:cNvPr id="4" name="Rectangle 3"/>
          <p:cNvSpPr/>
          <p:nvPr/>
        </p:nvSpPr>
        <p:spPr>
          <a:xfrm>
            <a:off x="306388" y="381001"/>
            <a:ext cx="8456161" cy="707886"/>
          </a:xfrm>
          <a:prstGeom prst="rect">
            <a:avLst/>
          </a:prstGeom>
        </p:spPr>
        <p:txBody>
          <a:bodyPr wrap="none">
            <a:spAutoFit/>
          </a:bodyPr>
          <a:lstStyle/>
          <a:p>
            <a:pPr algn="ctr" eaLnBrk="0" hangingPunct="0">
              <a:defRPr/>
            </a:pPr>
            <a:r>
              <a:rPr lang="en-US" sz="4000" dirty="0">
                <a:solidFill>
                  <a:schemeClr val="tx2">
                    <a:lumMod val="75000"/>
                  </a:schemeClr>
                </a:solidFill>
                <a:latin typeface="Arial" charset="0"/>
                <a:ea typeface="ＭＳ Ｐゴシック" charset="-128"/>
              </a:rPr>
              <a:t>Making adjustment in insulin dosage</a:t>
            </a:r>
            <a:endParaRPr lang="en-US" sz="4000" kern="0" dirty="0">
              <a:solidFill>
                <a:schemeClr val="tx2">
                  <a:lumMod val="75000"/>
                </a:schemeClr>
              </a:solidFill>
              <a:latin typeface="Arial" charset="0"/>
              <a:ea typeface="ＭＳ Ｐゴシック" charset="-128"/>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533400"/>
            <a:ext cx="8229600" cy="1270000"/>
          </a:xfrm>
        </p:spPr>
        <p:txBody>
          <a:bodyPr>
            <a:normAutofit fontScale="90000"/>
          </a:bodyPr>
          <a:lstStyle/>
          <a:p>
            <a:r>
              <a:rPr lang="en-US" i="1" smtClean="0"/>
              <a:t>Supplemental Insulin for Correction of Hyperglycemia</a:t>
            </a:r>
            <a:r>
              <a:rPr lang="en-US" smtClean="0"/>
              <a:t> </a:t>
            </a:r>
            <a:br>
              <a:rPr lang="en-US" smtClean="0"/>
            </a:br>
            <a:endParaRPr lang="en-US" smtClean="0"/>
          </a:p>
        </p:txBody>
      </p:sp>
      <p:sp>
        <p:nvSpPr>
          <p:cNvPr id="4" name="Rectangle 3"/>
          <p:cNvSpPr/>
          <p:nvPr/>
        </p:nvSpPr>
        <p:spPr>
          <a:xfrm>
            <a:off x="533400" y="1676400"/>
            <a:ext cx="8305800" cy="4770537"/>
          </a:xfrm>
          <a:prstGeom prst="rect">
            <a:avLst/>
          </a:prstGeom>
          <a:ln>
            <a:solidFill>
              <a:schemeClr val="tx2">
                <a:lumMod val="75000"/>
              </a:schemeClr>
            </a:solidFill>
          </a:ln>
        </p:spPr>
        <p:txBody>
          <a:bodyPr>
            <a:spAutoFit/>
          </a:bodyPr>
          <a:lstStyle/>
          <a:p>
            <a:pPr>
              <a:defRPr/>
            </a:pPr>
            <a:r>
              <a:rPr lang="en-US" sz="2400" dirty="0">
                <a:solidFill>
                  <a:srgbClr val="C00000"/>
                </a:solidFill>
                <a:latin typeface="Arial" charset="0"/>
                <a:ea typeface="ＭＳ Ｐゴシック" charset="-128"/>
              </a:rPr>
              <a:t>Regular insulin, insulin </a:t>
            </a:r>
            <a:r>
              <a:rPr lang="en-US" sz="2400" dirty="0" err="1">
                <a:solidFill>
                  <a:srgbClr val="C00000"/>
                </a:solidFill>
                <a:latin typeface="Arial" charset="0"/>
                <a:ea typeface="ＭＳ Ｐゴシック" charset="-128"/>
              </a:rPr>
              <a:t>Aspart</a:t>
            </a:r>
            <a:r>
              <a:rPr lang="en-US" sz="2400" dirty="0">
                <a:solidFill>
                  <a:srgbClr val="C00000"/>
                </a:solidFill>
                <a:latin typeface="Arial" charset="0"/>
                <a:ea typeface="ＭＳ Ｐゴシック" charset="-128"/>
              </a:rPr>
              <a:t> /</a:t>
            </a:r>
            <a:r>
              <a:rPr lang="en-US" sz="2400" dirty="0" err="1">
                <a:solidFill>
                  <a:srgbClr val="C00000"/>
                </a:solidFill>
                <a:latin typeface="Arial" charset="0"/>
                <a:ea typeface="ＭＳ Ｐゴシック" charset="-128"/>
              </a:rPr>
              <a:t>Glulisine</a:t>
            </a:r>
            <a:r>
              <a:rPr lang="en-US" sz="2400" dirty="0">
                <a:solidFill>
                  <a:srgbClr val="C00000"/>
                </a:solidFill>
                <a:latin typeface="Arial" charset="0"/>
                <a:ea typeface="ＭＳ Ｐゴシック" charset="-128"/>
              </a:rPr>
              <a:t> / </a:t>
            </a:r>
            <a:r>
              <a:rPr lang="en-US" sz="2400" dirty="0" err="1">
                <a:solidFill>
                  <a:srgbClr val="C00000"/>
                </a:solidFill>
                <a:latin typeface="Arial" charset="0"/>
                <a:ea typeface="ＭＳ Ｐゴシック" charset="-128"/>
              </a:rPr>
              <a:t>Lispro</a:t>
            </a:r>
            <a:r>
              <a:rPr lang="en-US" sz="2400" dirty="0">
                <a:solidFill>
                  <a:srgbClr val="C00000"/>
                </a:solidFill>
                <a:latin typeface="Arial" charset="0"/>
                <a:ea typeface="ＭＳ Ｐゴシック" charset="-128"/>
              </a:rPr>
              <a:t> can be used to correct for hyperglycemia:</a:t>
            </a:r>
          </a:p>
          <a:p>
            <a:pPr>
              <a:defRPr/>
            </a:pPr>
            <a:r>
              <a:rPr lang="en-US" sz="2400" dirty="0">
                <a:latin typeface="Arial" charset="0"/>
                <a:ea typeface="ＭＳ Ｐゴシック" charset="-128"/>
              </a:rPr>
              <a:t>  </a:t>
            </a:r>
          </a:p>
          <a:p>
            <a:pPr>
              <a:defRPr/>
            </a:pPr>
            <a:r>
              <a:rPr lang="en-US" sz="2800" dirty="0">
                <a:latin typeface="Arial" charset="0"/>
                <a:ea typeface="ＭＳ Ｐゴシック" charset="-128"/>
              </a:rPr>
              <a:t> </a:t>
            </a:r>
            <a:r>
              <a:rPr lang="en-US" sz="4000" dirty="0">
                <a:solidFill>
                  <a:srgbClr val="FF0000"/>
                </a:solidFill>
                <a:latin typeface="Arial" charset="0"/>
                <a:ea typeface="ＭＳ Ｐゴシック" charset="-128"/>
              </a:rPr>
              <a:t>• </a:t>
            </a:r>
            <a:r>
              <a:rPr lang="en-US" sz="2800" dirty="0">
                <a:latin typeface="Arial" charset="0"/>
                <a:ea typeface="ＭＳ Ｐゴシック" charset="-128"/>
              </a:rPr>
              <a:t>In general, 1-2 units of insulin will lower the</a:t>
            </a:r>
          </a:p>
          <a:p>
            <a:pPr>
              <a:defRPr/>
            </a:pPr>
            <a:r>
              <a:rPr lang="en-US" sz="2800" dirty="0">
                <a:latin typeface="Arial" charset="0"/>
                <a:ea typeface="ＭＳ Ｐゴシック" charset="-128"/>
              </a:rPr>
              <a:t>     blood glucose by 30-50 mg/dl. </a:t>
            </a:r>
          </a:p>
          <a:p>
            <a:pPr>
              <a:defRPr/>
            </a:pPr>
            <a:r>
              <a:rPr lang="en-US" sz="2800" dirty="0">
                <a:latin typeface="Arial" charset="0"/>
                <a:ea typeface="ＭＳ Ｐゴシック" charset="-128"/>
              </a:rPr>
              <a:t> </a:t>
            </a:r>
            <a:r>
              <a:rPr lang="en-US" sz="4000" dirty="0">
                <a:solidFill>
                  <a:srgbClr val="FF0000"/>
                </a:solidFill>
                <a:latin typeface="Arial" charset="0"/>
                <a:ea typeface="ＭＳ Ｐゴシック" charset="-128"/>
              </a:rPr>
              <a:t>•</a:t>
            </a:r>
            <a:r>
              <a:rPr lang="en-US" sz="2800" dirty="0">
                <a:solidFill>
                  <a:srgbClr val="FF0000"/>
                </a:solidFill>
                <a:latin typeface="Arial" charset="0"/>
                <a:ea typeface="ＭＳ Ｐゴシック" charset="-128"/>
              </a:rPr>
              <a:t> </a:t>
            </a:r>
            <a:r>
              <a:rPr lang="en-US" sz="2800" dirty="0">
                <a:latin typeface="Arial" charset="0"/>
                <a:ea typeface="ＭＳ Ｐゴシック" charset="-128"/>
              </a:rPr>
              <a:t>For every 50 mg/dl above the </a:t>
            </a:r>
            <a:r>
              <a:rPr lang="en-US" sz="2800" dirty="0" err="1">
                <a:latin typeface="Arial" charset="0"/>
                <a:ea typeface="ＭＳ Ｐゴシック" charset="-128"/>
              </a:rPr>
              <a:t>premeal</a:t>
            </a:r>
            <a:r>
              <a:rPr lang="en-US" sz="2800" dirty="0">
                <a:latin typeface="Arial" charset="0"/>
                <a:ea typeface="ＭＳ Ｐゴシック" charset="-128"/>
              </a:rPr>
              <a:t> glucose</a:t>
            </a:r>
          </a:p>
          <a:p>
            <a:pPr>
              <a:defRPr/>
            </a:pPr>
            <a:r>
              <a:rPr lang="en-US" sz="2800" dirty="0">
                <a:latin typeface="Arial" charset="0"/>
                <a:ea typeface="ＭＳ Ｐゴシック" charset="-128"/>
              </a:rPr>
              <a:t>      target (e.g., 150 mg/dl), add 1 unit of insulin </a:t>
            </a:r>
            <a:endParaRPr lang="en-US" sz="2800" baseline="30000" dirty="0">
              <a:latin typeface="Arial" charset="0"/>
              <a:ea typeface="ＭＳ Ｐゴシック" charset="-128"/>
            </a:endParaRPr>
          </a:p>
          <a:p>
            <a:pPr>
              <a:defRPr/>
            </a:pPr>
            <a:r>
              <a:rPr lang="en-US" sz="2800" dirty="0">
                <a:latin typeface="Arial" charset="0"/>
                <a:ea typeface="ＭＳ Ｐゴシック" charset="-128"/>
              </a:rPr>
              <a:t> </a:t>
            </a:r>
            <a:r>
              <a:rPr lang="en-US" sz="4000" dirty="0">
                <a:solidFill>
                  <a:srgbClr val="FF0000"/>
                </a:solidFill>
                <a:latin typeface="Arial" charset="0"/>
                <a:ea typeface="ＭＳ Ｐゴシック" charset="-128"/>
              </a:rPr>
              <a:t>•</a:t>
            </a:r>
            <a:r>
              <a:rPr lang="en-US" sz="2800" dirty="0">
                <a:solidFill>
                  <a:srgbClr val="FF0000"/>
                </a:solidFill>
                <a:latin typeface="Arial" charset="0"/>
                <a:ea typeface="ＭＳ Ｐゴシック" charset="-128"/>
              </a:rPr>
              <a:t> </a:t>
            </a:r>
            <a:r>
              <a:rPr lang="en-US" sz="2800" dirty="0">
                <a:latin typeface="Arial" charset="0"/>
                <a:ea typeface="ＭＳ Ｐゴシック" charset="-128"/>
              </a:rPr>
              <a:t>If </a:t>
            </a:r>
            <a:r>
              <a:rPr lang="en-US" sz="2800" dirty="0" err="1">
                <a:latin typeface="Arial" charset="0"/>
                <a:ea typeface="ＭＳ Ｐゴシック" charset="-128"/>
              </a:rPr>
              <a:t>premeal</a:t>
            </a:r>
            <a:r>
              <a:rPr lang="en-US" sz="2800" dirty="0">
                <a:latin typeface="Arial" charset="0"/>
                <a:ea typeface="ＭＳ Ｐゴシック" charset="-128"/>
              </a:rPr>
              <a:t> glucose is 250 mg/dl, 2 units of insulin</a:t>
            </a:r>
          </a:p>
          <a:p>
            <a:pPr>
              <a:defRPr/>
            </a:pPr>
            <a:r>
              <a:rPr lang="en-US" sz="2800" dirty="0">
                <a:latin typeface="Arial" charset="0"/>
                <a:ea typeface="ＭＳ Ｐゴシック" charset="-128"/>
              </a:rPr>
              <a:t>     should be added to the usual dose of </a:t>
            </a:r>
            <a:r>
              <a:rPr lang="en-US" sz="2800" dirty="0" err="1">
                <a:latin typeface="Arial" charset="0"/>
                <a:ea typeface="ＭＳ Ｐゴシック" charset="-128"/>
              </a:rPr>
              <a:t>premeal</a:t>
            </a:r>
            <a:r>
              <a:rPr lang="en-US" sz="2800" dirty="0">
                <a:latin typeface="Arial" charset="0"/>
                <a:ea typeface="ＭＳ Ｐゴシック" charset="-128"/>
              </a:rPr>
              <a:t> </a:t>
            </a:r>
          </a:p>
          <a:p>
            <a:pPr>
              <a:defRPr/>
            </a:pPr>
            <a:r>
              <a:rPr lang="en-US" sz="2800" dirty="0">
                <a:latin typeface="Arial" charset="0"/>
                <a:ea typeface="ＭＳ Ｐゴシック" charset="-128"/>
              </a:rPr>
              <a:t>     insulin. </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371600" y="228600"/>
            <a:ext cx="6781800" cy="1032933"/>
          </a:xfrm>
        </p:spPr>
        <p:txBody>
          <a:bodyPr/>
          <a:lstStyle/>
          <a:p>
            <a:r>
              <a:rPr lang="en-US" sz="3600" i="1" smtClean="0"/>
              <a:t>Adjustments for Exercise  </a:t>
            </a:r>
            <a:endParaRPr lang="en-US" sz="3600" smtClean="0"/>
          </a:p>
        </p:txBody>
      </p:sp>
      <p:sp>
        <p:nvSpPr>
          <p:cNvPr id="90115" name="Rectangle 3"/>
          <p:cNvSpPr>
            <a:spLocks noChangeArrowheads="1"/>
          </p:cNvSpPr>
          <p:nvPr/>
        </p:nvSpPr>
        <p:spPr bwMode="auto">
          <a:xfrm>
            <a:off x="762000" y="1447800"/>
            <a:ext cx="7620000" cy="4216539"/>
          </a:xfrm>
          <a:prstGeom prst="rect">
            <a:avLst/>
          </a:prstGeom>
          <a:noFill/>
          <a:ln w="9525">
            <a:solidFill>
              <a:srgbClr val="FF0000"/>
            </a:solidFill>
            <a:miter lim="800000"/>
            <a:headEnd/>
            <a:tailEnd/>
          </a:ln>
        </p:spPr>
        <p:txBody>
          <a:bodyPr>
            <a:spAutoFit/>
          </a:bodyPr>
          <a:lstStyle/>
          <a:p>
            <a:pPr>
              <a:defRPr/>
            </a:pPr>
            <a:r>
              <a:rPr lang="en-US" b="1" i="1" dirty="0">
                <a:ea typeface="ＭＳ Ｐゴシック" charset="-128"/>
              </a:rPr>
              <a:t> </a:t>
            </a:r>
            <a:r>
              <a:rPr lang="en-US" b="1" dirty="0">
                <a:ea typeface="ＭＳ Ｐゴシック" charset="-128"/>
              </a:rPr>
              <a:t> </a:t>
            </a:r>
          </a:p>
          <a:p>
            <a:pPr>
              <a:defRPr/>
            </a:pPr>
            <a:r>
              <a:rPr lang="en-US" sz="2000" dirty="0">
                <a:solidFill>
                  <a:srgbClr val="00B0F0"/>
                </a:solidFill>
                <a:ea typeface="ＭＳ Ｐゴシック" charset="-128"/>
              </a:rPr>
              <a:t>   </a:t>
            </a:r>
            <a:r>
              <a:rPr lang="en-US" sz="2800" dirty="0">
                <a:solidFill>
                  <a:srgbClr val="00B0F0"/>
                </a:solidFill>
                <a:ea typeface="ＭＳ Ｐゴシック" charset="-128"/>
              </a:rPr>
              <a:t>Exercise improves insulin sensitivity : </a:t>
            </a:r>
          </a:p>
          <a:p>
            <a:pPr>
              <a:defRPr/>
            </a:pPr>
            <a:endParaRPr lang="en-US" dirty="0">
              <a:ea typeface="ＭＳ Ｐゴシック" charset="-128"/>
            </a:endParaRPr>
          </a:p>
          <a:p>
            <a:pPr>
              <a:defRPr/>
            </a:pPr>
            <a:r>
              <a:rPr lang="en-US" sz="4000" dirty="0">
                <a:solidFill>
                  <a:srgbClr val="FF0000"/>
                </a:solidFill>
                <a:ea typeface="ＭＳ Ｐゴシック" charset="-128"/>
              </a:rPr>
              <a:t>•</a:t>
            </a:r>
            <a:r>
              <a:rPr lang="en-US" dirty="0">
                <a:ea typeface="ＭＳ Ｐゴシック" charset="-128"/>
              </a:rPr>
              <a:t>   </a:t>
            </a:r>
            <a:r>
              <a:rPr lang="en-US" sz="2800" dirty="0">
                <a:ea typeface="ＭＳ Ｐゴシック" charset="-128"/>
              </a:rPr>
              <a:t>For morning exercise :</a:t>
            </a:r>
          </a:p>
          <a:p>
            <a:pPr>
              <a:defRPr/>
            </a:pPr>
            <a:r>
              <a:rPr lang="en-US" sz="2800" dirty="0">
                <a:solidFill>
                  <a:schemeClr val="accent1">
                    <a:lumMod val="75000"/>
                  </a:schemeClr>
                </a:solidFill>
                <a:ea typeface="ＭＳ Ｐゴシック" charset="-128"/>
              </a:rPr>
              <a:t>        Reduce pre-breakfast insulin   (~25%)</a:t>
            </a:r>
          </a:p>
          <a:p>
            <a:pPr>
              <a:defRPr/>
            </a:pPr>
            <a:r>
              <a:rPr lang="en-US" sz="4000" dirty="0">
                <a:solidFill>
                  <a:srgbClr val="FF0000"/>
                </a:solidFill>
                <a:ea typeface="ＭＳ Ｐゴシック" charset="-128"/>
              </a:rPr>
              <a:t>• </a:t>
            </a:r>
            <a:r>
              <a:rPr lang="en-US" sz="2800" dirty="0">
                <a:ea typeface="ＭＳ Ｐゴシック" charset="-128"/>
              </a:rPr>
              <a:t>For early-afternoon exercise : </a:t>
            </a:r>
          </a:p>
          <a:p>
            <a:pPr>
              <a:defRPr/>
            </a:pPr>
            <a:r>
              <a:rPr lang="en-US" sz="2800" dirty="0">
                <a:ea typeface="ＭＳ Ｐゴシック" charset="-128"/>
              </a:rPr>
              <a:t>       </a:t>
            </a:r>
            <a:r>
              <a:rPr lang="en-US" sz="2800" dirty="0">
                <a:solidFill>
                  <a:schemeClr val="accent1">
                    <a:lumMod val="75000"/>
                  </a:schemeClr>
                </a:solidFill>
                <a:ea typeface="ＭＳ Ｐゴシック" charset="-128"/>
              </a:rPr>
              <a:t>Reduce the pre-lunch insulin</a:t>
            </a:r>
          </a:p>
          <a:p>
            <a:pPr>
              <a:defRPr/>
            </a:pPr>
            <a:r>
              <a:rPr lang="en-US" sz="4000" dirty="0">
                <a:solidFill>
                  <a:srgbClr val="FF0000"/>
                </a:solidFill>
                <a:ea typeface="ＭＳ Ｐゴシック" charset="-128"/>
              </a:rPr>
              <a:t>•</a:t>
            </a:r>
            <a:r>
              <a:rPr lang="en-US" sz="2800" dirty="0">
                <a:ea typeface="ＭＳ Ｐゴシック" charset="-128"/>
              </a:rPr>
              <a:t> For evening exercise</a:t>
            </a:r>
          </a:p>
          <a:p>
            <a:pPr>
              <a:defRPr/>
            </a:pPr>
            <a:r>
              <a:rPr lang="en-US" sz="2800" dirty="0">
                <a:ea typeface="ＭＳ Ｐゴシック" charset="-128"/>
              </a:rPr>
              <a:t>      </a:t>
            </a:r>
            <a:r>
              <a:rPr lang="en-US" sz="2800" dirty="0">
                <a:solidFill>
                  <a:schemeClr val="accent1">
                    <a:lumMod val="75000"/>
                  </a:schemeClr>
                </a:solidFill>
                <a:ea typeface="ＭＳ Ｐゴシック" charset="-128"/>
              </a:rPr>
              <a:t>Reduce pre-dinner insulin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519113" y="519113"/>
            <a:ext cx="8105775" cy="581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2000" y="635000"/>
            <a:ext cx="5080000" cy="3302000"/>
          </a:xfrm>
          <a:prstGeom prst="rect">
            <a:avLst/>
          </a:prstGeom>
        </p:spPr>
      </p:pic>
      <p:sp>
        <p:nvSpPr>
          <p:cNvPr id="3" name="TextBox 2"/>
          <p:cNvSpPr txBox="1"/>
          <p:nvPr/>
        </p:nvSpPr>
        <p:spPr>
          <a:xfrm>
            <a:off x="635000" y="4064000"/>
            <a:ext cx="7620000" cy="317500"/>
          </a:xfrm>
          <a:prstGeom prst="rect">
            <a:avLst/>
          </a:prstGeom>
        </p:spPr>
        <p:txBody>
          <a:bodyPr/>
          <a:lstStyle/>
          <a:p>
            <a:r>
              <a:rPr lang="en-US" sz="1000" i="0" baseline="0">
                <a:latin typeface="Arial"/>
              </a:rPr>
              <a:t> Figure. Simple flow diagram showing the suggested treatment intensification routes available to patients with T2D as the disease progresses.BID = twice daily; DPP-4i = dipeptidyl peptidase-4 inhibitor; OAD = oral antidiabetic drug; SU = sulfonylurea; T2D = typ...</a:t>
            </a:r>
          </a:p>
        </p:txBody>
      </p:sp>
      <p:sp>
        <p:nvSpPr>
          <p:cNvPr id="4" name="TextBox 3"/>
          <p:cNvSpPr txBox="1"/>
          <p:nvPr/>
        </p:nvSpPr>
        <p:spPr>
          <a:xfrm>
            <a:off x="635000" y="4889500"/>
            <a:ext cx="7620000" cy="254000"/>
          </a:xfrm>
          <a:prstGeom prst="rect">
            <a:avLst/>
          </a:prstGeom>
        </p:spPr>
        <p:txBody>
          <a:bodyPr/>
          <a:lstStyle/>
          <a:p>
            <a:r>
              <a:rPr lang="en-US" sz="1000">
                <a:latin typeface="Arial"/>
              </a:rPr>
              <a:t>Luigi F. Meneghini</a:t>
            </a:r>
          </a:p>
        </p:txBody>
      </p:sp>
      <p:sp>
        <p:nvSpPr>
          <p:cNvPr id="5" name="TextBox 4"/>
          <p:cNvSpPr txBox="1"/>
          <p:nvPr/>
        </p:nvSpPr>
        <p:spPr>
          <a:xfrm>
            <a:off x="635000" y="5270500"/>
            <a:ext cx="7620000" cy="254000"/>
          </a:xfrm>
          <a:prstGeom prst="rect">
            <a:avLst/>
          </a:prstGeom>
        </p:spPr>
        <p:txBody>
          <a:bodyPr/>
          <a:lstStyle/>
          <a:p>
            <a:r>
              <a:rPr lang="en-US" sz="1000" b="1" i="0" baseline="0">
                <a:latin typeface="Arial"/>
              </a:rPr>
              <a:t> Intensifying Insulin Therapy: What Options Are Available to Patients with Type 2 Diabetes?</a:t>
            </a:r>
          </a:p>
        </p:txBody>
      </p:sp>
      <p:sp>
        <p:nvSpPr>
          <p:cNvPr id="6" name="TextBox 5"/>
          <p:cNvSpPr txBox="1"/>
          <p:nvPr/>
        </p:nvSpPr>
        <p:spPr>
          <a:xfrm>
            <a:off x="635000" y="5651500"/>
            <a:ext cx="7620000" cy="254000"/>
          </a:xfrm>
          <a:prstGeom prst="rect">
            <a:avLst/>
          </a:prstGeom>
        </p:spPr>
        <p:txBody>
          <a:bodyPr/>
          <a:lstStyle/>
          <a:p>
            <a:r>
              <a:rPr lang="en-US" sz="1000">
                <a:latin typeface="Arial"/>
              </a:rPr>
              <a:t>The American Journal of Medicine, Volume 126, Issue 9, Supplement 1, 2013, S28–S37</a:t>
            </a:r>
          </a:p>
        </p:txBody>
      </p:sp>
      <p:sp>
        <p:nvSpPr>
          <p:cNvPr id="7" name="TextBox 6"/>
          <p:cNvSpPr txBox="1"/>
          <p:nvPr/>
        </p:nvSpPr>
        <p:spPr>
          <a:xfrm>
            <a:off x="635000" y="6032500"/>
            <a:ext cx="7620000" cy="254000"/>
          </a:xfrm>
          <a:prstGeom prst="rect">
            <a:avLst/>
          </a:prstGeom>
        </p:spPr>
        <p:txBody>
          <a:bodyPr/>
          <a:lstStyle/>
          <a:p>
            <a:r>
              <a:rPr lang="en-US" sz="1000">
                <a:latin typeface="Arial"/>
              </a:rPr>
              <a:t>http://dx.doi.org/10.1016/j.amjmed.2013.06.011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2"/>
          <p:cNvSpPr>
            <a:spLocks noGrp="1" noChangeArrowheads="1"/>
          </p:cNvSpPr>
          <p:nvPr>
            <p:ph type="title"/>
          </p:nvPr>
        </p:nvSpPr>
        <p:spPr>
          <a:xfrm>
            <a:off x="0" y="260354"/>
            <a:ext cx="9143999" cy="900113"/>
          </a:xfrm>
          <a:prstGeom prst="rect">
            <a:avLst/>
          </a:prstGeom>
        </p:spPr>
        <p:txBody>
          <a:bodyPr>
            <a:noAutofit/>
          </a:bodyPr>
          <a:lstStyle/>
          <a:p>
            <a:r>
              <a:rPr lang="en-GB" sz="3200" b="1" dirty="0" smtClean="0">
                <a:solidFill>
                  <a:srgbClr val="002060"/>
                </a:solidFill>
                <a:effectLst>
                  <a:outerShdw blurRad="38100" dist="38100" dir="2700000" algn="tl">
                    <a:srgbClr val="000000">
                      <a:alpha val="43137"/>
                    </a:srgbClr>
                  </a:outerShdw>
                </a:effectLst>
              </a:rPr>
              <a:t>    </a:t>
            </a:r>
            <a:r>
              <a:rPr lang="en-GB" sz="3200" b="1" dirty="0" smtClean="0">
                <a:solidFill>
                  <a:srgbClr val="002060"/>
                </a:solidFill>
              </a:rPr>
              <a:t>Uncontrolled hyperglycaemia</a:t>
            </a:r>
            <a:r>
              <a:rPr lang="it-IT" sz="3200" b="1" dirty="0" smtClean="0">
                <a:solidFill>
                  <a:srgbClr val="002060"/>
                </a:solidFill>
              </a:rPr>
              <a:t> </a:t>
            </a:r>
            <a:r>
              <a:rPr lang="it-IT" sz="3200" b="1" dirty="0">
                <a:solidFill>
                  <a:srgbClr val="002060"/>
                </a:solidFill>
              </a:rPr>
              <a:t>is a global problem</a:t>
            </a:r>
            <a:r>
              <a:rPr lang="it-IT" sz="3200" dirty="0" smtClean="0">
                <a:solidFill>
                  <a:srgbClr val="002060"/>
                </a:solidFill>
              </a:rPr>
              <a:t/>
            </a:r>
            <a:br>
              <a:rPr lang="it-IT" sz="3200" dirty="0" smtClean="0">
                <a:solidFill>
                  <a:srgbClr val="002060"/>
                </a:solidFill>
              </a:rPr>
            </a:br>
            <a:endParaRPr lang="en-GB" sz="3200" dirty="0" smtClean="0">
              <a:solidFill>
                <a:srgbClr val="002060"/>
              </a:solidFill>
            </a:endParaRPr>
          </a:p>
        </p:txBody>
      </p:sp>
      <p:sp>
        <p:nvSpPr>
          <p:cNvPr id="24578" name="Titolo 34"/>
          <p:cNvSpPr>
            <a:spLocks/>
          </p:cNvSpPr>
          <p:nvPr/>
        </p:nvSpPr>
        <p:spPr bwMode="auto">
          <a:xfrm>
            <a:off x="2768600" y="910432"/>
            <a:ext cx="3600450" cy="827881"/>
          </a:xfrm>
          <a:prstGeom prst="rect">
            <a:avLst/>
          </a:prstGeom>
          <a:noFill/>
          <a:ln w="9525" algn="ctr">
            <a:noFill/>
            <a:miter lim="800000"/>
            <a:headEnd/>
            <a:tailEnd/>
          </a:ln>
        </p:spPr>
        <p:txBody>
          <a:bodyPr anchor="ctr"/>
          <a:lstStyle/>
          <a:p>
            <a:pPr algn="ctr"/>
            <a:r>
              <a:rPr lang="en-GB" sz="2400" dirty="0">
                <a:solidFill>
                  <a:schemeClr val="tx2">
                    <a:lumMod val="50000"/>
                  </a:schemeClr>
                </a:solidFill>
                <a:latin typeface="Calibri" panose="020F0502020204030204" pitchFamily="34" charset="0"/>
                <a:cs typeface="Calibri" panose="020F0502020204030204" pitchFamily="34" charset="0"/>
              </a:rPr>
              <a:t>Prevalence data</a:t>
            </a:r>
            <a:endParaRPr lang="it-IT" sz="2400" dirty="0">
              <a:solidFill>
                <a:schemeClr val="tx2">
                  <a:lumMod val="50000"/>
                </a:schemeClr>
              </a:solidFill>
              <a:latin typeface="Calibri" panose="020F0502020204030204" pitchFamily="34" charset="0"/>
              <a:cs typeface="Calibri" panose="020F0502020204030204" pitchFamily="34" charset="0"/>
            </a:endParaRPr>
          </a:p>
        </p:txBody>
      </p:sp>
      <p:sp>
        <p:nvSpPr>
          <p:cNvPr id="24579" name="Text Box 23"/>
          <p:cNvSpPr txBox="1">
            <a:spLocks noChangeArrowheads="1"/>
          </p:cNvSpPr>
          <p:nvPr/>
        </p:nvSpPr>
        <p:spPr bwMode="auto">
          <a:xfrm>
            <a:off x="22225" y="5867400"/>
            <a:ext cx="2959100" cy="304800"/>
          </a:xfrm>
          <a:prstGeom prst="rect">
            <a:avLst/>
          </a:prstGeom>
          <a:noFill/>
          <a:ln w="25400" algn="ctr">
            <a:noFill/>
            <a:miter lim="800000"/>
            <a:headEnd/>
            <a:tailEnd/>
          </a:ln>
        </p:spPr>
        <p:txBody>
          <a:bodyPr wrap="none">
            <a:spAutoFit/>
          </a:bodyPr>
          <a:lstStyle/>
          <a:p>
            <a:r>
              <a:rPr lang="en-NZ" sz="1400" b="1" dirty="0">
                <a:solidFill>
                  <a:srgbClr val="775F55"/>
                </a:solidFill>
              </a:rPr>
              <a:t>*National guidelines target </a:t>
            </a:r>
            <a:r>
              <a:rPr lang="en-NZ" sz="1400" b="1" dirty="0" smtClean="0">
                <a:solidFill>
                  <a:srgbClr val="775F55"/>
                </a:solidFill>
              </a:rPr>
              <a:t>HbA</a:t>
            </a:r>
            <a:r>
              <a:rPr lang="en-NZ" sz="1400" b="1" baseline="-25000" dirty="0" smtClean="0">
                <a:solidFill>
                  <a:srgbClr val="775F55"/>
                </a:solidFill>
              </a:rPr>
              <a:t>1c</a:t>
            </a:r>
            <a:endParaRPr lang="en-GB" sz="1400" b="1" baseline="-25000" dirty="0">
              <a:solidFill>
                <a:srgbClr val="775F55"/>
              </a:solidFill>
            </a:endParaRPr>
          </a:p>
        </p:txBody>
      </p:sp>
      <p:sp>
        <p:nvSpPr>
          <p:cNvPr id="24581" name="Text Box 94"/>
          <p:cNvSpPr txBox="1">
            <a:spLocks noChangeArrowheads="1"/>
          </p:cNvSpPr>
          <p:nvPr/>
        </p:nvSpPr>
        <p:spPr bwMode="auto">
          <a:xfrm>
            <a:off x="3744912" y="6175766"/>
            <a:ext cx="5399087" cy="707886"/>
          </a:xfrm>
          <a:prstGeom prst="rect">
            <a:avLst/>
          </a:prstGeom>
          <a:noFill/>
          <a:ln w="9525">
            <a:noFill/>
            <a:miter lim="800000"/>
            <a:headEnd/>
            <a:tailEnd/>
          </a:ln>
        </p:spPr>
        <p:txBody>
          <a:bodyPr wrap="square">
            <a:spAutoFit/>
          </a:bodyPr>
          <a:lstStyle/>
          <a:p>
            <a:r>
              <a:rPr lang="fr-FR" sz="1200" baseline="30000" dirty="0">
                <a:solidFill>
                  <a:srgbClr val="000000"/>
                </a:solidFill>
              </a:rPr>
              <a:t>1</a:t>
            </a:r>
            <a:r>
              <a:rPr lang="en-US" sz="1000" dirty="0">
                <a:solidFill>
                  <a:srgbClr val="000000"/>
                </a:solidFill>
              </a:rPr>
              <a:t>Chen </a:t>
            </a:r>
            <a:r>
              <a:rPr lang="en-US" sz="1000" dirty="0" err="1">
                <a:solidFill>
                  <a:srgbClr val="000000"/>
                </a:solidFill>
              </a:rPr>
              <a:t>Xingbao</a:t>
            </a:r>
            <a:r>
              <a:rPr lang="en-US" sz="1000" dirty="0">
                <a:solidFill>
                  <a:srgbClr val="000000"/>
                </a:solidFill>
              </a:rPr>
              <a:t>, Chinese Health Economics 2003; Tang Ling, China Diabetic Journal 2003;</a:t>
            </a:r>
            <a:br>
              <a:rPr lang="en-US" sz="1000" dirty="0">
                <a:solidFill>
                  <a:srgbClr val="000000"/>
                </a:solidFill>
              </a:rPr>
            </a:br>
            <a:r>
              <a:rPr lang="fr-FR" sz="1000" baseline="30000" dirty="0">
                <a:solidFill>
                  <a:srgbClr val="000000"/>
                </a:solidFill>
              </a:rPr>
              <a:t>2</a:t>
            </a:r>
            <a:r>
              <a:rPr lang="fr-FR" sz="1000" dirty="0">
                <a:solidFill>
                  <a:srgbClr val="000000"/>
                </a:solidFill>
              </a:rPr>
              <a:t>Harris SB, et al. </a:t>
            </a:r>
            <a:r>
              <a:rPr lang="fr-FR" sz="1000" dirty="0" err="1">
                <a:solidFill>
                  <a:srgbClr val="000000"/>
                </a:solidFill>
              </a:rPr>
              <a:t>Diabetes</a:t>
            </a:r>
            <a:r>
              <a:rPr lang="fr-FR" sz="1000" dirty="0">
                <a:solidFill>
                  <a:srgbClr val="000000"/>
                </a:solidFill>
              </a:rPr>
              <a:t> </a:t>
            </a:r>
            <a:r>
              <a:rPr lang="fr-FR" sz="1000" dirty="0" err="1">
                <a:solidFill>
                  <a:srgbClr val="000000"/>
                </a:solidFill>
              </a:rPr>
              <a:t>Res</a:t>
            </a:r>
            <a:r>
              <a:rPr lang="fr-FR" sz="1000" dirty="0">
                <a:solidFill>
                  <a:srgbClr val="000000"/>
                </a:solidFill>
              </a:rPr>
              <a:t> Clin </a:t>
            </a:r>
            <a:r>
              <a:rPr lang="fr-FR" sz="1000" dirty="0" err="1">
                <a:solidFill>
                  <a:srgbClr val="000000"/>
                </a:solidFill>
              </a:rPr>
              <a:t>Pract</a:t>
            </a:r>
            <a:r>
              <a:rPr lang="fr-FR" sz="1000" dirty="0">
                <a:solidFill>
                  <a:srgbClr val="000000"/>
                </a:solidFill>
              </a:rPr>
              <a:t> 2005;70:90</a:t>
            </a:r>
            <a:r>
              <a:rPr lang="en-US" sz="1000" dirty="0">
                <a:solidFill>
                  <a:srgbClr val="000000"/>
                </a:solidFill>
              </a:rPr>
              <a:t>–</a:t>
            </a:r>
            <a:r>
              <a:rPr lang="fr-FR" sz="1000" dirty="0">
                <a:solidFill>
                  <a:srgbClr val="000000"/>
                </a:solidFill>
              </a:rPr>
              <a:t>7; </a:t>
            </a:r>
            <a:r>
              <a:rPr lang="en-GB" sz="1000" baseline="30000" dirty="0">
                <a:solidFill>
                  <a:srgbClr val="000000"/>
                </a:solidFill>
              </a:rPr>
              <a:t>3</a:t>
            </a:r>
            <a:r>
              <a:rPr lang="en-US" sz="1000" dirty="0" err="1">
                <a:solidFill>
                  <a:srgbClr val="000000"/>
                </a:solidFill>
              </a:rPr>
              <a:t>Saydah</a:t>
            </a:r>
            <a:r>
              <a:rPr lang="en-US" sz="1000" dirty="0">
                <a:solidFill>
                  <a:srgbClr val="000000"/>
                </a:solidFill>
              </a:rPr>
              <a:t> SH, et al. JAMA 2004;291:335–42;</a:t>
            </a:r>
            <a:br>
              <a:rPr lang="en-US" sz="1000" dirty="0">
                <a:solidFill>
                  <a:srgbClr val="000000"/>
                </a:solidFill>
              </a:rPr>
            </a:br>
            <a:r>
              <a:rPr lang="en-US" sz="1000" baseline="30000" dirty="0">
                <a:solidFill>
                  <a:srgbClr val="000000"/>
                </a:solidFill>
              </a:rPr>
              <a:t>4</a:t>
            </a:r>
            <a:r>
              <a:rPr lang="en-US" sz="1000" dirty="0">
                <a:solidFill>
                  <a:srgbClr val="000000"/>
                </a:solidFill>
              </a:rPr>
              <a:t>Liebl A, et al. </a:t>
            </a:r>
            <a:r>
              <a:rPr lang="en-US" sz="1000" dirty="0" err="1">
                <a:solidFill>
                  <a:srgbClr val="000000"/>
                </a:solidFill>
              </a:rPr>
              <a:t>Diabetologia</a:t>
            </a:r>
            <a:r>
              <a:rPr lang="en-US" sz="1000" dirty="0">
                <a:solidFill>
                  <a:srgbClr val="000000"/>
                </a:solidFill>
              </a:rPr>
              <a:t> 2002;45:S23–8</a:t>
            </a:r>
            <a:endParaRPr lang="fr-FR" sz="1000" dirty="0">
              <a:solidFill>
                <a:srgbClr val="000000"/>
              </a:solidFill>
            </a:endParaRPr>
          </a:p>
        </p:txBody>
      </p:sp>
      <p:grpSp>
        <p:nvGrpSpPr>
          <p:cNvPr id="2" name="Group 48"/>
          <p:cNvGrpSpPr>
            <a:grpSpLocks/>
          </p:cNvGrpSpPr>
          <p:nvPr/>
        </p:nvGrpSpPr>
        <p:grpSpPr bwMode="auto">
          <a:xfrm>
            <a:off x="644525" y="1600200"/>
            <a:ext cx="7508875" cy="4251325"/>
            <a:chOff x="289" y="962"/>
            <a:chExt cx="4730" cy="2678"/>
          </a:xfrm>
        </p:grpSpPr>
        <p:grpSp>
          <p:nvGrpSpPr>
            <p:cNvPr id="3" name="Group 47"/>
            <p:cNvGrpSpPr>
              <a:grpSpLocks/>
            </p:cNvGrpSpPr>
            <p:nvPr/>
          </p:nvGrpSpPr>
          <p:grpSpPr bwMode="auto">
            <a:xfrm>
              <a:off x="1075" y="1048"/>
              <a:ext cx="3874" cy="1652"/>
              <a:chOff x="1138" y="1048"/>
              <a:chExt cx="47" cy="1652"/>
            </a:xfrm>
          </p:grpSpPr>
          <p:sp>
            <p:nvSpPr>
              <p:cNvPr id="24608" name="Line 33"/>
              <p:cNvSpPr>
                <a:spLocks noChangeShapeType="1"/>
              </p:cNvSpPr>
              <p:nvPr/>
            </p:nvSpPr>
            <p:spPr bwMode="auto">
              <a:xfrm>
                <a:off x="1138" y="2699"/>
                <a:ext cx="47" cy="1"/>
              </a:xfrm>
              <a:prstGeom prst="line">
                <a:avLst/>
              </a:prstGeom>
              <a:noFill/>
              <a:ln w="19050">
                <a:solidFill>
                  <a:srgbClr val="027DC0"/>
                </a:solidFill>
                <a:round/>
                <a:headEnd/>
                <a:tailEnd/>
              </a:ln>
            </p:spPr>
            <p:txBody>
              <a:bodyPr/>
              <a:lstStyle/>
              <a:p>
                <a:endParaRPr lang="en-US">
                  <a:solidFill>
                    <a:prstClr val="black"/>
                  </a:solidFill>
                </a:endParaRPr>
              </a:p>
            </p:txBody>
          </p:sp>
          <p:sp>
            <p:nvSpPr>
              <p:cNvPr id="24609" name="Line 34"/>
              <p:cNvSpPr>
                <a:spLocks noChangeShapeType="1"/>
              </p:cNvSpPr>
              <p:nvPr/>
            </p:nvSpPr>
            <p:spPr bwMode="auto">
              <a:xfrm>
                <a:off x="1138" y="2148"/>
                <a:ext cx="47" cy="1"/>
              </a:xfrm>
              <a:prstGeom prst="line">
                <a:avLst/>
              </a:prstGeom>
              <a:noFill/>
              <a:ln w="19050">
                <a:solidFill>
                  <a:srgbClr val="027DC0"/>
                </a:solidFill>
                <a:round/>
                <a:headEnd/>
                <a:tailEnd/>
              </a:ln>
            </p:spPr>
            <p:txBody>
              <a:bodyPr/>
              <a:lstStyle/>
              <a:p>
                <a:endParaRPr lang="en-US">
                  <a:solidFill>
                    <a:prstClr val="black"/>
                  </a:solidFill>
                </a:endParaRPr>
              </a:p>
            </p:txBody>
          </p:sp>
          <p:sp>
            <p:nvSpPr>
              <p:cNvPr id="24610" name="Line 35"/>
              <p:cNvSpPr>
                <a:spLocks noChangeShapeType="1"/>
              </p:cNvSpPr>
              <p:nvPr/>
            </p:nvSpPr>
            <p:spPr bwMode="auto">
              <a:xfrm>
                <a:off x="1138" y="1598"/>
                <a:ext cx="47" cy="1"/>
              </a:xfrm>
              <a:prstGeom prst="line">
                <a:avLst/>
              </a:prstGeom>
              <a:noFill/>
              <a:ln w="19050">
                <a:solidFill>
                  <a:srgbClr val="027DC0"/>
                </a:solidFill>
                <a:round/>
                <a:headEnd/>
                <a:tailEnd/>
              </a:ln>
            </p:spPr>
            <p:txBody>
              <a:bodyPr/>
              <a:lstStyle/>
              <a:p>
                <a:endParaRPr lang="en-US">
                  <a:solidFill>
                    <a:prstClr val="black"/>
                  </a:solidFill>
                </a:endParaRPr>
              </a:p>
            </p:txBody>
          </p:sp>
          <p:sp>
            <p:nvSpPr>
              <p:cNvPr id="24611" name="Line 36"/>
              <p:cNvSpPr>
                <a:spLocks noChangeShapeType="1"/>
              </p:cNvSpPr>
              <p:nvPr/>
            </p:nvSpPr>
            <p:spPr bwMode="auto">
              <a:xfrm>
                <a:off x="1138" y="1048"/>
                <a:ext cx="47" cy="1"/>
              </a:xfrm>
              <a:prstGeom prst="line">
                <a:avLst/>
              </a:prstGeom>
              <a:noFill/>
              <a:ln w="19050">
                <a:solidFill>
                  <a:srgbClr val="027DC0"/>
                </a:solidFill>
                <a:round/>
                <a:headEnd/>
                <a:tailEnd/>
              </a:ln>
            </p:spPr>
            <p:txBody>
              <a:bodyPr/>
              <a:lstStyle/>
              <a:p>
                <a:endParaRPr lang="en-US">
                  <a:solidFill>
                    <a:prstClr val="black"/>
                  </a:solidFill>
                </a:endParaRPr>
              </a:p>
            </p:txBody>
          </p:sp>
        </p:grpSp>
        <p:sp>
          <p:nvSpPr>
            <p:cNvPr id="24584" name="Text Box 36"/>
            <p:cNvSpPr txBox="1">
              <a:spLocks noChangeArrowheads="1"/>
            </p:cNvSpPr>
            <p:nvPr/>
          </p:nvSpPr>
          <p:spPr bwMode="auto">
            <a:xfrm>
              <a:off x="3022" y="1944"/>
              <a:ext cx="1048" cy="212"/>
            </a:xfrm>
            <a:prstGeom prst="rect">
              <a:avLst/>
            </a:prstGeom>
            <a:noFill/>
            <a:ln w="12700">
              <a:noFill/>
              <a:miter lim="800000"/>
              <a:headEnd type="none" w="sm" len="sm"/>
              <a:tailEnd type="none" w="sm" len="sm"/>
            </a:ln>
          </p:spPr>
          <p:txBody>
            <a:bodyPr>
              <a:spAutoFit/>
            </a:bodyPr>
            <a:lstStyle/>
            <a:p>
              <a:pPr algn="ctr"/>
              <a:r>
                <a:rPr lang="en-US" sz="1600" b="1">
                  <a:solidFill>
                    <a:prstClr val="black"/>
                  </a:solidFill>
                </a:rPr>
                <a:t>HbA</a:t>
              </a:r>
              <a:r>
                <a:rPr lang="en-US" sz="1600" b="1" baseline="-25000">
                  <a:solidFill>
                    <a:prstClr val="black"/>
                  </a:solidFill>
                </a:rPr>
                <a:t>1c </a:t>
              </a:r>
              <a:r>
                <a:rPr lang="en-US" sz="1600" b="1">
                  <a:solidFill>
                    <a:prstClr val="black"/>
                  </a:solidFill>
                </a:rPr>
                <a:t>&lt;7.0%*</a:t>
              </a:r>
            </a:p>
          </p:txBody>
        </p:sp>
        <p:sp>
          <p:nvSpPr>
            <p:cNvPr id="24585" name="Text Box 37"/>
            <p:cNvSpPr txBox="1">
              <a:spLocks noChangeArrowheads="1"/>
            </p:cNvSpPr>
            <p:nvPr/>
          </p:nvSpPr>
          <p:spPr bwMode="auto">
            <a:xfrm>
              <a:off x="3996" y="2177"/>
              <a:ext cx="1023" cy="212"/>
            </a:xfrm>
            <a:prstGeom prst="rect">
              <a:avLst/>
            </a:prstGeom>
            <a:noFill/>
            <a:ln w="12700">
              <a:noFill/>
              <a:miter lim="800000"/>
              <a:headEnd type="none" w="sm" len="sm"/>
              <a:tailEnd type="none" w="sm" len="sm"/>
            </a:ln>
          </p:spPr>
          <p:txBody>
            <a:bodyPr>
              <a:spAutoFit/>
            </a:bodyPr>
            <a:lstStyle/>
            <a:p>
              <a:pPr algn="ctr"/>
              <a:r>
                <a:rPr lang="en-US" sz="1600" b="1">
                  <a:solidFill>
                    <a:prstClr val="black"/>
                  </a:solidFill>
                </a:rPr>
                <a:t>HbA</a:t>
              </a:r>
              <a:r>
                <a:rPr lang="en-US" sz="1600" b="1" baseline="-25000">
                  <a:solidFill>
                    <a:prstClr val="black"/>
                  </a:solidFill>
                </a:rPr>
                <a:t>1c </a:t>
              </a:r>
              <a:r>
                <a:rPr lang="en-US" sz="1600" b="1">
                  <a:solidFill>
                    <a:prstClr val="black"/>
                  </a:solidFill>
                </a:rPr>
                <a:t>≤6.5%*</a:t>
              </a:r>
            </a:p>
          </p:txBody>
        </p:sp>
        <p:sp>
          <p:nvSpPr>
            <p:cNvPr id="24586" name="Text Box 50"/>
            <p:cNvSpPr txBox="1">
              <a:spLocks noChangeArrowheads="1"/>
            </p:cNvSpPr>
            <p:nvPr/>
          </p:nvSpPr>
          <p:spPr bwMode="auto">
            <a:xfrm>
              <a:off x="2115" y="1616"/>
              <a:ext cx="967" cy="212"/>
            </a:xfrm>
            <a:prstGeom prst="rect">
              <a:avLst/>
            </a:prstGeom>
            <a:noFill/>
            <a:ln w="12700">
              <a:noFill/>
              <a:miter lim="800000"/>
              <a:headEnd type="none" w="sm" len="sm"/>
              <a:tailEnd type="none" w="sm" len="sm"/>
            </a:ln>
          </p:spPr>
          <p:txBody>
            <a:bodyPr>
              <a:spAutoFit/>
            </a:bodyPr>
            <a:lstStyle/>
            <a:p>
              <a:pPr algn="ctr"/>
              <a:r>
                <a:rPr lang="en-US" sz="1600" b="1">
                  <a:solidFill>
                    <a:prstClr val="black"/>
                  </a:solidFill>
                </a:rPr>
                <a:t>HbA</a:t>
              </a:r>
              <a:r>
                <a:rPr lang="en-US" sz="1600" b="1" baseline="-25000">
                  <a:solidFill>
                    <a:prstClr val="black"/>
                  </a:solidFill>
                </a:rPr>
                <a:t>1c </a:t>
              </a:r>
              <a:r>
                <a:rPr lang="en-US" sz="1600" b="1">
                  <a:solidFill>
                    <a:prstClr val="black"/>
                  </a:solidFill>
                </a:rPr>
                <a:t>≤7.0%*</a:t>
              </a:r>
            </a:p>
          </p:txBody>
        </p:sp>
        <p:sp>
          <p:nvSpPr>
            <p:cNvPr id="24587" name="Text Box 63"/>
            <p:cNvSpPr txBox="1">
              <a:spLocks noChangeArrowheads="1"/>
            </p:cNvSpPr>
            <p:nvPr/>
          </p:nvSpPr>
          <p:spPr bwMode="auto">
            <a:xfrm>
              <a:off x="1071" y="1193"/>
              <a:ext cx="1171" cy="212"/>
            </a:xfrm>
            <a:prstGeom prst="rect">
              <a:avLst/>
            </a:prstGeom>
            <a:noFill/>
            <a:ln w="12700">
              <a:noFill/>
              <a:miter lim="800000"/>
              <a:headEnd type="none" w="sm" len="sm"/>
              <a:tailEnd type="none" w="sm" len="sm"/>
            </a:ln>
          </p:spPr>
          <p:txBody>
            <a:bodyPr>
              <a:spAutoFit/>
            </a:bodyPr>
            <a:lstStyle/>
            <a:p>
              <a:pPr algn="ctr"/>
              <a:r>
                <a:rPr lang="en-US" sz="1600" b="1">
                  <a:solidFill>
                    <a:prstClr val="black"/>
                  </a:solidFill>
                </a:rPr>
                <a:t>HbA</a:t>
              </a:r>
              <a:r>
                <a:rPr lang="en-US" sz="1600" b="1" baseline="-25000">
                  <a:solidFill>
                    <a:prstClr val="black"/>
                  </a:solidFill>
                </a:rPr>
                <a:t>1c </a:t>
              </a:r>
              <a:r>
                <a:rPr lang="en-US" sz="1600" b="1">
                  <a:solidFill>
                    <a:prstClr val="black"/>
                  </a:solidFill>
                  <a:sym typeface="Symbol" pitchFamily="18" charset="2"/>
                </a:rPr>
                <a:t>&lt;</a:t>
              </a:r>
              <a:r>
                <a:rPr lang="en-US" sz="1600" b="1">
                  <a:solidFill>
                    <a:prstClr val="black"/>
                  </a:solidFill>
                </a:rPr>
                <a:t>7.5%</a:t>
              </a:r>
            </a:p>
          </p:txBody>
        </p:sp>
        <p:sp>
          <p:nvSpPr>
            <p:cNvPr id="24588" name="Text Box 28"/>
            <p:cNvSpPr txBox="1">
              <a:spLocks noChangeArrowheads="1"/>
            </p:cNvSpPr>
            <p:nvPr/>
          </p:nvSpPr>
          <p:spPr bwMode="auto">
            <a:xfrm>
              <a:off x="3197" y="3294"/>
              <a:ext cx="698" cy="346"/>
            </a:xfrm>
            <a:prstGeom prst="rect">
              <a:avLst/>
            </a:prstGeom>
            <a:noFill/>
            <a:ln w="12700">
              <a:noFill/>
              <a:miter lim="800000"/>
              <a:headEnd type="none" w="sm" len="sm"/>
              <a:tailEnd type="none" w="sm" len="sm"/>
            </a:ln>
          </p:spPr>
          <p:txBody>
            <a:bodyPr wrap="none">
              <a:spAutoFit/>
            </a:bodyPr>
            <a:lstStyle/>
            <a:p>
              <a:pPr algn="ctr"/>
              <a:r>
                <a:rPr lang="en-US" sz="1600" b="1">
                  <a:solidFill>
                    <a:prstClr val="black"/>
                  </a:solidFill>
                </a:rPr>
                <a:t>USA</a:t>
              </a:r>
              <a:r>
                <a:rPr lang="en-US" sz="1400" b="1">
                  <a:solidFill>
                    <a:prstClr val="black"/>
                  </a:solidFill>
                </a:rPr>
                <a:t> </a:t>
              </a:r>
            </a:p>
            <a:p>
              <a:pPr algn="ctr"/>
              <a:r>
                <a:rPr lang="en-GB" sz="1400">
                  <a:solidFill>
                    <a:prstClr val="black"/>
                  </a:solidFill>
                </a:rPr>
                <a:t>(NHANES)</a:t>
              </a:r>
              <a:r>
                <a:rPr lang="en-GB" sz="1400" baseline="30000">
                  <a:solidFill>
                    <a:prstClr val="black"/>
                  </a:solidFill>
                </a:rPr>
                <a:t>3</a:t>
              </a:r>
              <a:endParaRPr lang="en-US" sz="1400">
                <a:solidFill>
                  <a:prstClr val="black"/>
                </a:solidFill>
              </a:endParaRPr>
            </a:p>
          </p:txBody>
        </p:sp>
        <p:sp>
          <p:nvSpPr>
            <p:cNvPr id="24589" name="Text Box 29"/>
            <p:cNvSpPr txBox="1">
              <a:spLocks noChangeArrowheads="1"/>
            </p:cNvSpPr>
            <p:nvPr/>
          </p:nvSpPr>
          <p:spPr bwMode="auto">
            <a:xfrm>
              <a:off x="4180" y="3294"/>
              <a:ext cx="655" cy="346"/>
            </a:xfrm>
            <a:prstGeom prst="rect">
              <a:avLst/>
            </a:prstGeom>
            <a:noFill/>
            <a:ln w="12700">
              <a:noFill/>
              <a:miter lim="800000"/>
              <a:headEnd type="none" w="sm" len="sm"/>
              <a:tailEnd type="none" w="sm" len="sm"/>
            </a:ln>
          </p:spPr>
          <p:txBody>
            <a:bodyPr wrap="none">
              <a:spAutoFit/>
            </a:bodyPr>
            <a:lstStyle/>
            <a:p>
              <a:pPr algn="ctr"/>
              <a:r>
                <a:rPr lang="en-US" sz="1600" b="1">
                  <a:solidFill>
                    <a:prstClr val="black"/>
                  </a:solidFill>
                </a:rPr>
                <a:t>EUROPE</a:t>
              </a:r>
            </a:p>
            <a:p>
              <a:pPr algn="ctr"/>
              <a:r>
                <a:rPr lang="en-GB" sz="1400">
                  <a:solidFill>
                    <a:prstClr val="black"/>
                  </a:solidFill>
                </a:rPr>
                <a:t>(CODE-2)</a:t>
              </a:r>
              <a:r>
                <a:rPr lang="en-GB" sz="1400" baseline="30000">
                  <a:solidFill>
                    <a:prstClr val="black"/>
                  </a:solidFill>
                </a:rPr>
                <a:t>4</a:t>
              </a:r>
              <a:endParaRPr lang="en-US" sz="1400">
                <a:solidFill>
                  <a:prstClr val="black"/>
                </a:solidFill>
              </a:endParaRPr>
            </a:p>
          </p:txBody>
        </p:sp>
        <p:sp>
          <p:nvSpPr>
            <p:cNvPr id="24590" name="Text Box 49"/>
            <p:cNvSpPr txBox="1">
              <a:spLocks noChangeArrowheads="1"/>
            </p:cNvSpPr>
            <p:nvPr/>
          </p:nvSpPr>
          <p:spPr bwMode="auto">
            <a:xfrm>
              <a:off x="2265" y="3294"/>
              <a:ext cx="668" cy="346"/>
            </a:xfrm>
            <a:prstGeom prst="rect">
              <a:avLst/>
            </a:prstGeom>
            <a:noFill/>
            <a:ln w="12700">
              <a:noFill/>
              <a:miter lim="800000"/>
              <a:headEnd type="none" w="sm" len="sm"/>
              <a:tailEnd type="none" w="sm" len="sm"/>
            </a:ln>
          </p:spPr>
          <p:txBody>
            <a:bodyPr wrap="none">
              <a:spAutoFit/>
            </a:bodyPr>
            <a:lstStyle/>
            <a:p>
              <a:pPr algn="ctr"/>
              <a:r>
                <a:rPr lang="en-US" sz="1600" b="1">
                  <a:solidFill>
                    <a:prstClr val="black"/>
                  </a:solidFill>
                </a:rPr>
                <a:t>CANADA</a:t>
              </a:r>
            </a:p>
            <a:p>
              <a:pPr algn="ctr"/>
              <a:r>
                <a:rPr lang="en-GB" sz="1400">
                  <a:solidFill>
                    <a:prstClr val="black"/>
                  </a:solidFill>
                </a:rPr>
                <a:t>(DICE)</a:t>
              </a:r>
              <a:r>
                <a:rPr lang="en-GB" sz="1400" baseline="30000">
                  <a:solidFill>
                    <a:prstClr val="black"/>
                  </a:solidFill>
                </a:rPr>
                <a:t>2</a:t>
              </a:r>
              <a:endParaRPr lang="en-US" sz="1400">
                <a:solidFill>
                  <a:prstClr val="black"/>
                </a:solidFill>
              </a:endParaRPr>
            </a:p>
          </p:txBody>
        </p:sp>
        <p:sp>
          <p:nvSpPr>
            <p:cNvPr id="24591" name="Text Box 62"/>
            <p:cNvSpPr txBox="1">
              <a:spLocks noChangeArrowheads="1"/>
            </p:cNvSpPr>
            <p:nvPr/>
          </p:nvSpPr>
          <p:spPr bwMode="auto">
            <a:xfrm>
              <a:off x="1311" y="3294"/>
              <a:ext cx="690" cy="346"/>
            </a:xfrm>
            <a:prstGeom prst="rect">
              <a:avLst/>
            </a:prstGeom>
            <a:noFill/>
            <a:ln w="12700">
              <a:noFill/>
              <a:miter lim="800000"/>
              <a:headEnd type="none" w="sm" len="sm"/>
              <a:tailEnd type="none" w="sm" len="sm"/>
            </a:ln>
          </p:spPr>
          <p:txBody>
            <a:bodyPr wrap="none">
              <a:spAutoFit/>
            </a:bodyPr>
            <a:lstStyle/>
            <a:p>
              <a:pPr algn="ctr"/>
              <a:r>
                <a:rPr lang="en-US" sz="1600" b="1">
                  <a:solidFill>
                    <a:prstClr val="black"/>
                  </a:solidFill>
                </a:rPr>
                <a:t>CHINA</a:t>
              </a:r>
            </a:p>
            <a:p>
              <a:pPr algn="ctr"/>
              <a:r>
                <a:rPr lang="en-GB" sz="1400">
                  <a:solidFill>
                    <a:prstClr val="black"/>
                  </a:solidFill>
                </a:rPr>
                <a:t>(CODIC-2)</a:t>
              </a:r>
              <a:r>
                <a:rPr lang="en-GB" sz="1400" baseline="30000">
                  <a:solidFill>
                    <a:prstClr val="black"/>
                  </a:solidFill>
                </a:rPr>
                <a:t>1</a:t>
              </a:r>
              <a:endParaRPr lang="en-US" sz="1400">
                <a:solidFill>
                  <a:prstClr val="black"/>
                </a:solidFill>
              </a:endParaRPr>
            </a:p>
          </p:txBody>
        </p:sp>
        <p:sp>
          <p:nvSpPr>
            <p:cNvPr id="24592" name="Text Box 22"/>
            <p:cNvSpPr txBox="1">
              <a:spLocks noChangeArrowheads="1"/>
            </p:cNvSpPr>
            <p:nvPr/>
          </p:nvSpPr>
          <p:spPr bwMode="auto">
            <a:xfrm rot="-5400000">
              <a:off x="-636" y="1928"/>
              <a:ext cx="2291" cy="442"/>
            </a:xfrm>
            <a:prstGeom prst="rect">
              <a:avLst/>
            </a:prstGeom>
            <a:noFill/>
            <a:ln w="25400" algn="ctr">
              <a:noFill/>
              <a:miter lim="800000"/>
              <a:headEnd/>
              <a:tailEnd/>
            </a:ln>
          </p:spPr>
          <p:txBody>
            <a:bodyPr>
              <a:spAutoFit/>
            </a:bodyPr>
            <a:lstStyle/>
            <a:p>
              <a:pPr algn="ctr"/>
              <a:r>
                <a:rPr lang="en-GB" sz="2000" b="1" dirty="0">
                  <a:solidFill>
                    <a:prstClr val="black"/>
                  </a:solidFill>
                </a:rPr>
                <a:t>Proportion of patients achieving target HbA</a:t>
              </a:r>
              <a:r>
                <a:rPr lang="en-GB" sz="2000" b="1" baseline="-25000" dirty="0">
                  <a:solidFill>
                    <a:prstClr val="black"/>
                  </a:solidFill>
                </a:rPr>
                <a:t>1c</a:t>
              </a:r>
              <a:r>
                <a:rPr lang="en-GB" sz="2000" b="1" dirty="0">
                  <a:solidFill>
                    <a:prstClr val="black"/>
                  </a:solidFill>
                </a:rPr>
                <a:t> (%)</a:t>
              </a:r>
            </a:p>
          </p:txBody>
        </p:sp>
        <p:sp>
          <p:nvSpPr>
            <p:cNvPr id="1051" name="AutoShape 27"/>
            <p:cNvSpPr>
              <a:spLocks noChangeArrowheads="1"/>
            </p:cNvSpPr>
            <p:nvPr/>
          </p:nvSpPr>
          <p:spPr bwMode="auto">
            <a:xfrm>
              <a:off x="1312" y="1405"/>
              <a:ext cx="688" cy="1844"/>
            </a:xfrm>
            <a:prstGeom prst="roundRect">
              <a:avLst>
                <a:gd name="adj" fmla="val 16667"/>
              </a:avLst>
            </a:prstGeom>
            <a:solidFill>
              <a:schemeClr val="accent2"/>
            </a:solidFill>
            <a:ln w="9525">
              <a:noFill/>
              <a:round/>
              <a:headEnd/>
              <a:tailEnd/>
            </a:ln>
            <a:effectLst>
              <a:outerShdw dist="45791" dir="2021404" algn="ctr" rotWithShape="0">
                <a:schemeClr val="bg2"/>
              </a:outerShdw>
            </a:effectLst>
          </p:spPr>
          <p:txBody>
            <a:bodyPr/>
            <a:lstStyle/>
            <a:p>
              <a:pPr algn="ctr">
                <a:defRPr/>
              </a:pPr>
              <a:endParaRPr lang="en-US">
                <a:solidFill>
                  <a:prstClr val="black"/>
                </a:solidFill>
              </a:endParaRPr>
            </a:p>
          </p:txBody>
        </p:sp>
        <p:sp>
          <p:nvSpPr>
            <p:cNvPr id="1052" name="AutoShape 28"/>
            <p:cNvSpPr>
              <a:spLocks noChangeArrowheads="1"/>
            </p:cNvSpPr>
            <p:nvPr/>
          </p:nvSpPr>
          <p:spPr bwMode="auto">
            <a:xfrm>
              <a:off x="2255" y="1847"/>
              <a:ext cx="688" cy="1402"/>
            </a:xfrm>
            <a:prstGeom prst="roundRect">
              <a:avLst>
                <a:gd name="adj" fmla="val 16667"/>
              </a:avLst>
            </a:prstGeom>
            <a:solidFill>
              <a:schemeClr val="accent2"/>
            </a:solidFill>
            <a:ln w="9525">
              <a:noFill/>
              <a:round/>
              <a:headEnd/>
              <a:tailEnd/>
            </a:ln>
            <a:effectLst>
              <a:outerShdw dist="45791" dir="2021404" algn="ctr" rotWithShape="0">
                <a:schemeClr val="bg2"/>
              </a:outerShdw>
            </a:effectLst>
          </p:spPr>
          <p:txBody>
            <a:bodyPr/>
            <a:lstStyle/>
            <a:p>
              <a:pPr algn="ctr">
                <a:defRPr/>
              </a:pPr>
              <a:endParaRPr lang="en-US">
                <a:solidFill>
                  <a:prstClr val="black"/>
                </a:solidFill>
              </a:endParaRPr>
            </a:p>
          </p:txBody>
        </p:sp>
        <p:sp>
          <p:nvSpPr>
            <p:cNvPr id="1053" name="AutoShape 29"/>
            <p:cNvSpPr>
              <a:spLocks noChangeArrowheads="1"/>
            </p:cNvSpPr>
            <p:nvPr/>
          </p:nvSpPr>
          <p:spPr bwMode="auto">
            <a:xfrm>
              <a:off x="3203" y="2230"/>
              <a:ext cx="687" cy="1019"/>
            </a:xfrm>
            <a:prstGeom prst="roundRect">
              <a:avLst>
                <a:gd name="adj" fmla="val 16667"/>
              </a:avLst>
            </a:prstGeom>
            <a:solidFill>
              <a:schemeClr val="accent2"/>
            </a:solidFill>
            <a:ln w="9525">
              <a:noFill/>
              <a:round/>
              <a:headEnd/>
              <a:tailEnd/>
            </a:ln>
            <a:effectLst>
              <a:outerShdw dist="45791" dir="2021404" algn="ctr" rotWithShape="0">
                <a:schemeClr val="bg2"/>
              </a:outerShdw>
            </a:effectLst>
          </p:spPr>
          <p:txBody>
            <a:bodyPr/>
            <a:lstStyle/>
            <a:p>
              <a:pPr algn="ctr">
                <a:defRPr/>
              </a:pPr>
              <a:endParaRPr lang="en-US">
                <a:solidFill>
                  <a:prstClr val="black"/>
                </a:solidFill>
              </a:endParaRPr>
            </a:p>
          </p:txBody>
        </p:sp>
        <p:sp>
          <p:nvSpPr>
            <p:cNvPr id="1054" name="AutoShape 30"/>
            <p:cNvSpPr>
              <a:spLocks noChangeArrowheads="1"/>
            </p:cNvSpPr>
            <p:nvPr/>
          </p:nvSpPr>
          <p:spPr bwMode="auto">
            <a:xfrm>
              <a:off x="4163" y="2398"/>
              <a:ext cx="688" cy="851"/>
            </a:xfrm>
            <a:prstGeom prst="roundRect">
              <a:avLst>
                <a:gd name="adj" fmla="val 16667"/>
              </a:avLst>
            </a:prstGeom>
            <a:solidFill>
              <a:schemeClr val="accent2"/>
            </a:solidFill>
            <a:ln w="9525">
              <a:noFill/>
              <a:round/>
              <a:headEnd/>
              <a:tailEnd/>
            </a:ln>
            <a:effectLst>
              <a:outerShdw dist="45791" dir="2021404" algn="ctr" rotWithShape="0">
                <a:schemeClr val="bg2"/>
              </a:outerShdw>
            </a:effectLst>
          </p:spPr>
          <p:txBody>
            <a:bodyPr/>
            <a:lstStyle/>
            <a:p>
              <a:pPr algn="ctr">
                <a:defRPr/>
              </a:pPr>
              <a:endParaRPr lang="en-US">
                <a:solidFill>
                  <a:prstClr val="black"/>
                </a:solidFill>
              </a:endParaRPr>
            </a:p>
          </p:txBody>
        </p:sp>
        <p:sp>
          <p:nvSpPr>
            <p:cNvPr id="24597" name="Line 32"/>
            <p:cNvSpPr>
              <a:spLocks noChangeShapeType="1"/>
            </p:cNvSpPr>
            <p:nvPr/>
          </p:nvSpPr>
          <p:spPr bwMode="auto">
            <a:xfrm>
              <a:off x="1075" y="3249"/>
              <a:ext cx="47" cy="1"/>
            </a:xfrm>
            <a:prstGeom prst="line">
              <a:avLst/>
            </a:prstGeom>
            <a:noFill/>
            <a:ln w="25400">
              <a:solidFill>
                <a:schemeClr val="tx1"/>
              </a:solidFill>
              <a:round/>
              <a:headEnd/>
              <a:tailEnd/>
            </a:ln>
          </p:spPr>
          <p:txBody>
            <a:bodyPr/>
            <a:lstStyle/>
            <a:p>
              <a:endParaRPr lang="en-US">
                <a:solidFill>
                  <a:prstClr val="black"/>
                </a:solidFill>
              </a:endParaRPr>
            </a:p>
          </p:txBody>
        </p:sp>
        <p:sp>
          <p:nvSpPr>
            <p:cNvPr id="24598" name="Line 37"/>
            <p:cNvSpPr>
              <a:spLocks noChangeShapeType="1"/>
            </p:cNvSpPr>
            <p:nvPr/>
          </p:nvSpPr>
          <p:spPr bwMode="auto">
            <a:xfrm>
              <a:off x="1122" y="3249"/>
              <a:ext cx="3843" cy="1"/>
            </a:xfrm>
            <a:prstGeom prst="line">
              <a:avLst/>
            </a:prstGeom>
            <a:noFill/>
            <a:ln w="25400">
              <a:solidFill>
                <a:schemeClr val="tx1"/>
              </a:solidFill>
              <a:round/>
              <a:headEnd/>
              <a:tailEnd/>
            </a:ln>
          </p:spPr>
          <p:txBody>
            <a:bodyPr/>
            <a:lstStyle/>
            <a:p>
              <a:endParaRPr lang="en-US">
                <a:solidFill>
                  <a:prstClr val="black"/>
                </a:solidFill>
              </a:endParaRPr>
            </a:p>
          </p:txBody>
        </p:sp>
        <p:sp>
          <p:nvSpPr>
            <p:cNvPr id="24599" name="Rectangle 38"/>
            <p:cNvSpPr>
              <a:spLocks noChangeArrowheads="1"/>
            </p:cNvSpPr>
            <p:nvPr/>
          </p:nvSpPr>
          <p:spPr bwMode="auto">
            <a:xfrm>
              <a:off x="4418" y="2441"/>
              <a:ext cx="178" cy="192"/>
            </a:xfrm>
            <a:prstGeom prst="rect">
              <a:avLst/>
            </a:prstGeom>
            <a:noFill/>
            <a:ln w="9525">
              <a:noFill/>
              <a:miter lim="800000"/>
              <a:headEnd/>
              <a:tailEnd/>
            </a:ln>
          </p:spPr>
          <p:txBody>
            <a:bodyPr wrap="none" lIns="0" tIns="0" rIns="0" bIns="0">
              <a:spAutoFit/>
            </a:bodyPr>
            <a:lstStyle/>
            <a:p>
              <a:pPr algn="ctr"/>
              <a:r>
                <a:rPr lang="en-GB" sz="2000" b="1" dirty="0">
                  <a:solidFill>
                    <a:schemeClr val="bg1"/>
                  </a:solidFill>
                </a:rPr>
                <a:t>31</a:t>
              </a:r>
              <a:endParaRPr lang="en-GB" sz="2000" dirty="0">
                <a:solidFill>
                  <a:schemeClr val="bg1"/>
                </a:solidFill>
              </a:endParaRPr>
            </a:p>
          </p:txBody>
        </p:sp>
        <p:sp>
          <p:nvSpPr>
            <p:cNvPr id="24600" name="Rectangle 39"/>
            <p:cNvSpPr>
              <a:spLocks noChangeArrowheads="1"/>
            </p:cNvSpPr>
            <p:nvPr/>
          </p:nvSpPr>
          <p:spPr bwMode="auto">
            <a:xfrm>
              <a:off x="3457" y="2299"/>
              <a:ext cx="178" cy="192"/>
            </a:xfrm>
            <a:prstGeom prst="rect">
              <a:avLst/>
            </a:prstGeom>
            <a:noFill/>
            <a:ln w="9525">
              <a:noFill/>
              <a:miter lim="800000"/>
              <a:headEnd/>
              <a:tailEnd/>
            </a:ln>
          </p:spPr>
          <p:txBody>
            <a:bodyPr wrap="none" lIns="0" tIns="0" rIns="0" bIns="0">
              <a:spAutoFit/>
            </a:bodyPr>
            <a:lstStyle/>
            <a:p>
              <a:pPr algn="ctr"/>
              <a:r>
                <a:rPr lang="en-GB" sz="2000" b="1" dirty="0">
                  <a:solidFill>
                    <a:schemeClr val="bg1"/>
                  </a:solidFill>
                </a:rPr>
                <a:t>37</a:t>
              </a:r>
              <a:endParaRPr lang="en-GB" sz="2000" dirty="0">
                <a:solidFill>
                  <a:schemeClr val="bg1"/>
                </a:solidFill>
              </a:endParaRPr>
            </a:p>
          </p:txBody>
        </p:sp>
        <p:sp>
          <p:nvSpPr>
            <p:cNvPr id="24601" name="Rectangle 40"/>
            <p:cNvSpPr>
              <a:spLocks noChangeArrowheads="1"/>
            </p:cNvSpPr>
            <p:nvPr/>
          </p:nvSpPr>
          <p:spPr bwMode="auto">
            <a:xfrm>
              <a:off x="2509" y="1908"/>
              <a:ext cx="178" cy="192"/>
            </a:xfrm>
            <a:prstGeom prst="rect">
              <a:avLst/>
            </a:prstGeom>
            <a:noFill/>
            <a:ln w="9525">
              <a:noFill/>
              <a:miter lim="800000"/>
              <a:headEnd/>
              <a:tailEnd/>
            </a:ln>
          </p:spPr>
          <p:txBody>
            <a:bodyPr wrap="none" lIns="0" tIns="0" rIns="0" bIns="0">
              <a:spAutoFit/>
            </a:bodyPr>
            <a:lstStyle/>
            <a:p>
              <a:pPr algn="ctr"/>
              <a:r>
                <a:rPr lang="en-GB" sz="2000" b="1" dirty="0">
                  <a:solidFill>
                    <a:schemeClr val="bg1"/>
                  </a:solidFill>
                </a:rPr>
                <a:t>51</a:t>
              </a:r>
              <a:endParaRPr lang="en-GB" sz="2000" dirty="0">
                <a:solidFill>
                  <a:schemeClr val="bg1"/>
                </a:solidFill>
              </a:endParaRPr>
            </a:p>
          </p:txBody>
        </p:sp>
        <p:sp>
          <p:nvSpPr>
            <p:cNvPr id="24602" name="Rectangle 41"/>
            <p:cNvSpPr>
              <a:spLocks noChangeArrowheads="1"/>
            </p:cNvSpPr>
            <p:nvPr/>
          </p:nvSpPr>
          <p:spPr bwMode="auto">
            <a:xfrm>
              <a:off x="1567" y="1464"/>
              <a:ext cx="178" cy="192"/>
            </a:xfrm>
            <a:prstGeom prst="rect">
              <a:avLst/>
            </a:prstGeom>
            <a:noFill/>
            <a:ln w="9525">
              <a:noFill/>
              <a:miter lim="800000"/>
              <a:headEnd/>
              <a:tailEnd/>
            </a:ln>
          </p:spPr>
          <p:txBody>
            <a:bodyPr wrap="none" lIns="0" tIns="0" rIns="0" bIns="0">
              <a:spAutoFit/>
            </a:bodyPr>
            <a:lstStyle/>
            <a:p>
              <a:pPr algn="ctr"/>
              <a:r>
                <a:rPr lang="en-GB" sz="2000" b="1" dirty="0">
                  <a:solidFill>
                    <a:schemeClr val="bg1"/>
                  </a:solidFill>
                </a:rPr>
                <a:t>67</a:t>
              </a:r>
              <a:endParaRPr lang="en-GB" sz="2000" dirty="0">
                <a:solidFill>
                  <a:schemeClr val="bg1"/>
                </a:solidFill>
              </a:endParaRPr>
            </a:p>
          </p:txBody>
        </p:sp>
        <p:sp>
          <p:nvSpPr>
            <p:cNvPr id="24603" name="Rectangle 42"/>
            <p:cNvSpPr>
              <a:spLocks noChangeArrowheads="1"/>
            </p:cNvSpPr>
            <p:nvPr/>
          </p:nvSpPr>
          <p:spPr bwMode="auto">
            <a:xfrm>
              <a:off x="919" y="3164"/>
              <a:ext cx="80" cy="173"/>
            </a:xfrm>
            <a:prstGeom prst="rect">
              <a:avLst/>
            </a:prstGeom>
            <a:noFill/>
            <a:ln w="9525">
              <a:noFill/>
              <a:miter lim="800000"/>
              <a:headEnd/>
              <a:tailEnd/>
            </a:ln>
          </p:spPr>
          <p:txBody>
            <a:bodyPr wrap="none" lIns="0" tIns="0" rIns="0" bIns="0">
              <a:spAutoFit/>
            </a:bodyPr>
            <a:lstStyle/>
            <a:p>
              <a:pPr algn="r"/>
              <a:r>
                <a:rPr lang="en-GB" b="1">
                  <a:solidFill>
                    <a:prstClr val="black"/>
                  </a:solidFill>
                </a:rPr>
                <a:t>0</a:t>
              </a:r>
            </a:p>
          </p:txBody>
        </p:sp>
        <p:sp>
          <p:nvSpPr>
            <p:cNvPr id="24604" name="Rectangle 43"/>
            <p:cNvSpPr>
              <a:spLocks noChangeArrowheads="1"/>
            </p:cNvSpPr>
            <p:nvPr/>
          </p:nvSpPr>
          <p:spPr bwMode="auto">
            <a:xfrm>
              <a:off x="839" y="2614"/>
              <a:ext cx="160" cy="173"/>
            </a:xfrm>
            <a:prstGeom prst="rect">
              <a:avLst/>
            </a:prstGeom>
            <a:noFill/>
            <a:ln w="9525">
              <a:noFill/>
              <a:miter lim="800000"/>
              <a:headEnd/>
              <a:tailEnd/>
            </a:ln>
          </p:spPr>
          <p:txBody>
            <a:bodyPr wrap="none" lIns="0" tIns="0" rIns="0" bIns="0">
              <a:spAutoFit/>
            </a:bodyPr>
            <a:lstStyle/>
            <a:p>
              <a:pPr algn="r"/>
              <a:r>
                <a:rPr lang="en-GB" b="1">
                  <a:solidFill>
                    <a:prstClr val="black"/>
                  </a:solidFill>
                </a:rPr>
                <a:t>20</a:t>
              </a:r>
            </a:p>
          </p:txBody>
        </p:sp>
        <p:sp>
          <p:nvSpPr>
            <p:cNvPr id="24605" name="Rectangle 44"/>
            <p:cNvSpPr>
              <a:spLocks noChangeArrowheads="1"/>
            </p:cNvSpPr>
            <p:nvPr/>
          </p:nvSpPr>
          <p:spPr bwMode="auto">
            <a:xfrm>
              <a:off x="839" y="2063"/>
              <a:ext cx="160" cy="173"/>
            </a:xfrm>
            <a:prstGeom prst="rect">
              <a:avLst/>
            </a:prstGeom>
            <a:noFill/>
            <a:ln w="9525">
              <a:noFill/>
              <a:miter lim="800000"/>
              <a:headEnd/>
              <a:tailEnd/>
            </a:ln>
          </p:spPr>
          <p:txBody>
            <a:bodyPr wrap="none" lIns="0" tIns="0" rIns="0" bIns="0">
              <a:spAutoFit/>
            </a:bodyPr>
            <a:lstStyle/>
            <a:p>
              <a:pPr algn="r"/>
              <a:r>
                <a:rPr lang="en-GB" b="1">
                  <a:solidFill>
                    <a:prstClr val="black"/>
                  </a:solidFill>
                </a:rPr>
                <a:t>40</a:t>
              </a:r>
            </a:p>
          </p:txBody>
        </p:sp>
        <p:sp>
          <p:nvSpPr>
            <p:cNvPr id="24606" name="Rectangle 45"/>
            <p:cNvSpPr>
              <a:spLocks noChangeArrowheads="1"/>
            </p:cNvSpPr>
            <p:nvPr/>
          </p:nvSpPr>
          <p:spPr bwMode="auto">
            <a:xfrm>
              <a:off x="839" y="1513"/>
              <a:ext cx="160" cy="173"/>
            </a:xfrm>
            <a:prstGeom prst="rect">
              <a:avLst/>
            </a:prstGeom>
            <a:noFill/>
            <a:ln w="9525">
              <a:noFill/>
              <a:miter lim="800000"/>
              <a:headEnd/>
              <a:tailEnd/>
            </a:ln>
          </p:spPr>
          <p:txBody>
            <a:bodyPr wrap="none" lIns="0" tIns="0" rIns="0" bIns="0">
              <a:spAutoFit/>
            </a:bodyPr>
            <a:lstStyle/>
            <a:p>
              <a:pPr algn="r"/>
              <a:r>
                <a:rPr lang="en-GB" b="1">
                  <a:solidFill>
                    <a:prstClr val="black"/>
                  </a:solidFill>
                </a:rPr>
                <a:t>60</a:t>
              </a:r>
            </a:p>
          </p:txBody>
        </p:sp>
        <p:sp>
          <p:nvSpPr>
            <p:cNvPr id="24607" name="Rectangle 46"/>
            <p:cNvSpPr>
              <a:spLocks noChangeArrowheads="1"/>
            </p:cNvSpPr>
            <p:nvPr/>
          </p:nvSpPr>
          <p:spPr bwMode="auto">
            <a:xfrm>
              <a:off x="839" y="962"/>
              <a:ext cx="160" cy="173"/>
            </a:xfrm>
            <a:prstGeom prst="rect">
              <a:avLst/>
            </a:prstGeom>
            <a:noFill/>
            <a:ln w="9525">
              <a:noFill/>
              <a:miter lim="800000"/>
              <a:headEnd/>
              <a:tailEnd/>
            </a:ln>
          </p:spPr>
          <p:txBody>
            <a:bodyPr wrap="none" lIns="0" tIns="0" rIns="0" bIns="0">
              <a:spAutoFit/>
            </a:bodyPr>
            <a:lstStyle/>
            <a:p>
              <a:pPr algn="r"/>
              <a:r>
                <a:rPr lang="en-GB" b="1">
                  <a:solidFill>
                    <a:prstClr val="black"/>
                  </a:solidFill>
                </a:rPr>
                <a:t>80</a:t>
              </a:r>
            </a:p>
          </p:txBody>
        </p:sp>
      </p:grpSp>
    </p:spTree>
    <p:extLst>
      <p:ext uri="{BB962C8B-B14F-4D97-AF65-F5344CB8AC3E}">
        <p14:creationId xmlns:p14="http://schemas.microsoft.com/office/powerpoint/2010/main" xmlns="" val="339500606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014" y="152400"/>
            <a:ext cx="7940675" cy="900113"/>
          </a:xfrm>
        </p:spPr>
        <p:txBody>
          <a:bodyPr>
            <a:noAutofit/>
          </a:bodyPr>
          <a:lstStyle/>
          <a:p>
            <a:pPr algn="ctr"/>
            <a:r>
              <a:rPr lang="en-US" sz="4000" b="1" dirty="0">
                <a:solidFill>
                  <a:srgbClr val="002060"/>
                </a:solidFill>
              </a:rPr>
              <a:t>R</a:t>
            </a:r>
            <a:r>
              <a:rPr lang="en-US" sz="4000" b="1" dirty="0" smtClean="0">
                <a:solidFill>
                  <a:srgbClr val="002060"/>
                </a:solidFill>
              </a:rPr>
              <a:t>isk </a:t>
            </a:r>
            <a:r>
              <a:rPr lang="en-US" sz="4000" b="1" dirty="0">
                <a:solidFill>
                  <a:srgbClr val="002060"/>
                </a:solidFill>
              </a:rPr>
              <a:t>of complications </a:t>
            </a:r>
          </a:p>
        </p:txBody>
      </p:sp>
      <p:sp>
        <p:nvSpPr>
          <p:cNvPr id="29" name="Text Box 3"/>
          <p:cNvSpPr txBox="1">
            <a:spLocks noChangeArrowheads="1"/>
          </p:cNvSpPr>
          <p:nvPr/>
        </p:nvSpPr>
        <p:spPr bwMode="auto">
          <a:xfrm>
            <a:off x="3472940" y="6324600"/>
            <a:ext cx="5294312" cy="304800"/>
          </a:xfrm>
          <a:prstGeom prst="rect">
            <a:avLst/>
          </a:prstGeom>
          <a:noFill/>
          <a:ln w="9525">
            <a:noFill/>
            <a:miter lim="800000"/>
            <a:headEnd/>
            <a:tailEnd/>
          </a:ln>
        </p:spPr>
        <p:txBody>
          <a:bodyPr lIns="91395" tIns="45698" rIns="91395" bIns="45698">
            <a:spAutoFit/>
          </a:bodyPr>
          <a:lstStyle/>
          <a:p>
            <a:pPr algn="r" eaLnBrk="0" hangingPunct="0">
              <a:spcBef>
                <a:spcPct val="50000"/>
              </a:spcBef>
            </a:pPr>
            <a:r>
              <a:rPr lang="fr-FR" sz="1050" dirty="0" err="1">
                <a:solidFill>
                  <a:schemeClr val="accent5">
                    <a:lumMod val="10000"/>
                  </a:schemeClr>
                </a:solidFill>
                <a:latin typeface="Helvetica" pitchFamily="34" charset="0"/>
              </a:rPr>
              <a:t>Stratton</a:t>
            </a:r>
            <a:r>
              <a:rPr lang="fr-FR" sz="1050" dirty="0">
                <a:solidFill>
                  <a:schemeClr val="accent5">
                    <a:lumMod val="10000"/>
                  </a:schemeClr>
                </a:solidFill>
                <a:latin typeface="Helvetica" pitchFamily="34" charset="0"/>
              </a:rPr>
              <a:t> IM, </a:t>
            </a:r>
            <a:r>
              <a:rPr lang="fr-FR" sz="1050" i="1" dirty="0">
                <a:solidFill>
                  <a:schemeClr val="accent5">
                    <a:lumMod val="10000"/>
                  </a:schemeClr>
                </a:solidFill>
                <a:latin typeface="Helvetica" pitchFamily="34" charset="0"/>
              </a:rPr>
              <a:t>et al. BMJ</a:t>
            </a:r>
            <a:r>
              <a:rPr lang="fr-FR" sz="1050" dirty="0">
                <a:solidFill>
                  <a:schemeClr val="accent5">
                    <a:lumMod val="10000"/>
                  </a:schemeClr>
                </a:solidFill>
                <a:latin typeface="Helvetica" pitchFamily="34" charset="0"/>
              </a:rPr>
              <a:t>. 2000:321:405-412</a:t>
            </a:r>
            <a:r>
              <a:rPr lang="fr-FR" sz="1400" dirty="0">
                <a:solidFill>
                  <a:srgbClr val="003399"/>
                </a:solidFill>
                <a:latin typeface="Helvetica" pitchFamily="34" charset="0"/>
              </a:rPr>
              <a:t>.</a:t>
            </a:r>
            <a:endParaRPr lang="en-US" sz="1400" dirty="0">
              <a:solidFill>
                <a:srgbClr val="003399"/>
              </a:solidFill>
              <a:latin typeface="Helvetica" pitchFamily="34" charset="0"/>
            </a:endParaRPr>
          </a:p>
        </p:txBody>
      </p:sp>
      <p:grpSp>
        <p:nvGrpSpPr>
          <p:cNvPr id="3" name="Group 4"/>
          <p:cNvGrpSpPr>
            <a:grpSpLocks/>
          </p:cNvGrpSpPr>
          <p:nvPr/>
        </p:nvGrpSpPr>
        <p:grpSpPr bwMode="auto">
          <a:xfrm>
            <a:off x="898525" y="1681162"/>
            <a:ext cx="7331075" cy="3986213"/>
            <a:chOff x="1089" y="1018"/>
            <a:chExt cx="4530" cy="2511"/>
          </a:xfrm>
        </p:grpSpPr>
        <p:grpSp>
          <p:nvGrpSpPr>
            <p:cNvPr id="4" name="Group 5"/>
            <p:cNvGrpSpPr>
              <a:grpSpLocks/>
            </p:cNvGrpSpPr>
            <p:nvPr/>
          </p:nvGrpSpPr>
          <p:grpSpPr bwMode="auto">
            <a:xfrm>
              <a:off x="1305" y="1714"/>
              <a:ext cx="825" cy="1150"/>
              <a:chOff x="378" y="1238"/>
              <a:chExt cx="1002" cy="1396"/>
            </a:xfrm>
          </p:grpSpPr>
          <p:sp>
            <p:nvSpPr>
              <p:cNvPr id="52" name="AutoShape 8"/>
              <p:cNvSpPr>
                <a:spLocks noChangeArrowheads="1"/>
              </p:cNvSpPr>
              <p:nvPr/>
            </p:nvSpPr>
            <p:spPr bwMode="auto">
              <a:xfrm>
                <a:off x="378" y="1238"/>
                <a:ext cx="1002" cy="1396"/>
              </a:xfrm>
              <a:prstGeom prst="downArrow">
                <a:avLst>
                  <a:gd name="adj1" fmla="val 45713"/>
                  <a:gd name="adj2" fmla="val 41216"/>
                </a:avLst>
              </a:prstGeom>
              <a:solidFill>
                <a:srgbClr val="99CCFF"/>
              </a:solidFill>
              <a:ln w="9525">
                <a:noFill/>
                <a:miter lim="800000"/>
                <a:headEnd/>
                <a:tailEnd/>
              </a:ln>
              <a:effectLst>
                <a:outerShdw dist="35921" dir="2700000" algn="ctr" rotWithShape="0">
                  <a:srgbClr val="808080"/>
                </a:outerShdw>
              </a:effectLst>
            </p:spPr>
            <p:txBody>
              <a:bodyPr wrap="none" lIns="91395" tIns="45698" rIns="91395" bIns="4569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399"/>
                  </a:solidFill>
                  <a:effectLst/>
                  <a:uLnTx/>
                  <a:uFillTx/>
                  <a:latin typeface="Helvetica" pitchFamily="34" charset="0"/>
                  <a:cs typeface="Arial" charset="0"/>
                </a:endParaRPr>
              </a:p>
            </p:txBody>
          </p:sp>
          <p:sp>
            <p:nvSpPr>
              <p:cNvPr id="53" name="Text Box 13"/>
              <p:cNvSpPr txBox="1">
                <a:spLocks noChangeArrowheads="1"/>
              </p:cNvSpPr>
              <p:nvPr/>
            </p:nvSpPr>
            <p:spPr bwMode="auto">
              <a:xfrm>
                <a:off x="676" y="2167"/>
                <a:ext cx="481" cy="280"/>
              </a:xfrm>
              <a:prstGeom prst="rect">
                <a:avLst/>
              </a:prstGeom>
              <a:noFill/>
              <a:ln w="9525">
                <a:noFill/>
                <a:miter lim="800000"/>
                <a:headEnd/>
                <a:tailEnd/>
              </a:ln>
            </p:spPr>
            <p:txBody>
              <a:bodyPr wrap="none" lIns="91395" tIns="45698" rIns="91395" bIns="4569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smtClean="0">
                    <a:ln>
                      <a:noFill/>
                    </a:ln>
                    <a:solidFill>
                      <a:srgbClr val="003399"/>
                    </a:solidFill>
                    <a:effectLst/>
                    <a:uLnTx/>
                    <a:uFillTx/>
                    <a:latin typeface="Helvetica" pitchFamily="34" charset="0"/>
                    <a:cs typeface="Arial" pitchFamily="34" charset="0"/>
                  </a:rPr>
                  <a:t>43%</a:t>
                </a:r>
              </a:p>
            </p:txBody>
          </p:sp>
        </p:grpSp>
        <p:grpSp>
          <p:nvGrpSpPr>
            <p:cNvPr id="5" name="Group 8"/>
            <p:cNvGrpSpPr>
              <a:grpSpLocks/>
            </p:cNvGrpSpPr>
            <p:nvPr/>
          </p:nvGrpSpPr>
          <p:grpSpPr bwMode="auto">
            <a:xfrm>
              <a:off x="2171" y="1722"/>
              <a:ext cx="825" cy="972"/>
              <a:chOff x="1430" y="1238"/>
              <a:chExt cx="1002" cy="1180"/>
            </a:xfrm>
          </p:grpSpPr>
          <p:sp>
            <p:nvSpPr>
              <p:cNvPr id="50" name="AutoShape 8"/>
              <p:cNvSpPr>
                <a:spLocks noChangeArrowheads="1"/>
              </p:cNvSpPr>
              <p:nvPr/>
            </p:nvSpPr>
            <p:spPr bwMode="auto">
              <a:xfrm>
                <a:off x="1430" y="1238"/>
                <a:ext cx="1002" cy="1180"/>
              </a:xfrm>
              <a:prstGeom prst="downArrow">
                <a:avLst>
                  <a:gd name="adj1" fmla="val 45750"/>
                  <a:gd name="adj2" fmla="val 36829"/>
                </a:avLst>
              </a:prstGeom>
              <a:solidFill>
                <a:srgbClr val="99CCFF"/>
              </a:solidFill>
              <a:ln w="9525">
                <a:noFill/>
                <a:miter lim="800000"/>
                <a:headEnd/>
                <a:tailEnd/>
              </a:ln>
              <a:effectLst>
                <a:outerShdw dist="35921" dir="2700000" algn="ctr" rotWithShape="0">
                  <a:srgbClr val="808080"/>
                </a:outerShdw>
              </a:effectLst>
            </p:spPr>
            <p:txBody>
              <a:bodyPr wrap="none" lIns="91395" tIns="45698" rIns="91395" bIns="4569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399"/>
                  </a:solidFill>
                  <a:effectLst/>
                  <a:uLnTx/>
                  <a:uFillTx/>
                  <a:latin typeface="Helvetica" pitchFamily="34" charset="0"/>
                  <a:cs typeface="Arial" charset="0"/>
                </a:endParaRPr>
              </a:p>
            </p:txBody>
          </p:sp>
          <p:sp>
            <p:nvSpPr>
              <p:cNvPr id="51" name="Text Box 14"/>
              <p:cNvSpPr txBox="1">
                <a:spLocks noChangeArrowheads="1"/>
              </p:cNvSpPr>
              <p:nvPr/>
            </p:nvSpPr>
            <p:spPr bwMode="auto">
              <a:xfrm>
                <a:off x="1725" y="2002"/>
                <a:ext cx="482" cy="280"/>
              </a:xfrm>
              <a:prstGeom prst="rect">
                <a:avLst/>
              </a:prstGeom>
              <a:noFill/>
              <a:ln w="9525">
                <a:noFill/>
                <a:miter lim="800000"/>
                <a:headEnd/>
                <a:tailEnd/>
              </a:ln>
            </p:spPr>
            <p:txBody>
              <a:bodyPr wrap="none" lIns="91395" tIns="45698" rIns="91395" bIns="4569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smtClean="0">
                    <a:ln>
                      <a:noFill/>
                    </a:ln>
                    <a:solidFill>
                      <a:srgbClr val="003399"/>
                    </a:solidFill>
                    <a:effectLst/>
                    <a:uLnTx/>
                    <a:uFillTx/>
                    <a:latin typeface="Helvetica" pitchFamily="34" charset="0"/>
                    <a:cs typeface="Arial" pitchFamily="34" charset="0"/>
                  </a:rPr>
                  <a:t>37%</a:t>
                </a:r>
              </a:p>
            </p:txBody>
          </p:sp>
        </p:grpSp>
        <p:grpSp>
          <p:nvGrpSpPr>
            <p:cNvPr id="6" name="Group 11"/>
            <p:cNvGrpSpPr>
              <a:grpSpLocks/>
            </p:cNvGrpSpPr>
            <p:nvPr/>
          </p:nvGrpSpPr>
          <p:grpSpPr bwMode="auto">
            <a:xfrm>
              <a:off x="3043" y="1722"/>
              <a:ext cx="825" cy="557"/>
              <a:chOff x="2490" y="1238"/>
              <a:chExt cx="1002" cy="676"/>
            </a:xfrm>
          </p:grpSpPr>
          <p:sp>
            <p:nvSpPr>
              <p:cNvPr id="48" name="AutoShape 8"/>
              <p:cNvSpPr>
                <a:spLocks noChangeArrowheads="1"/>
              </p:cNvSpPr>
              <p:nvPr/>
            </p:nvSpPr>
            <p:spPr bwMode="auto">
              <a:xfrm>
                <a:off x="2490" y="1238"/>
                <a:ext cx="1002" cy="676"/>
              </a:xfrm>
              <a:prstGeom prst="downArrow">
                <a:avLst>
                  <a:gd name="adj1" fmla="val 48898"/>
                  <a:gd name="adj2" fmla="val 57250"/>
                </a:avLst>
              </a:prstGeom>
              <a:solidFill>
                <a:srgbClr val="99CCFF"/>
              </a:solidFill>
              <a:ln w="9525">
                <a:noFill/>
                <a:miter lim="800000"/>
                <a:headEnd/>
                <a:tailEnd/>
              </a:ln>
              <a:effectLst>
                <a:outerShdw dist="35921" dir="2700000" algn="ctr" rotWithShape="0">
                  <a:srgbClr val="808080"/>
                </a:outerShdw>
              </a:effectLst>
            </p:spPr>
            <p:txBody>
              <a:bodyPr wrap="none" lIns="91395" tIns="45698" rIns="91395" bIns="4569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399"/>
                  </a:solidFill>
                  <a:effectLst/>
                  <a:uLnTx/>
                  <a:uFillTx/>
                  <a:latin typeface="Helvetica" pitchFamily="34" charset="0"/>
                  <a:cs typeface="Arial" charset="0"/>
                </a:endParaRPr>
              </a:p>
            </p:txBody>
          </p:sp>
          <p:sp>
            <p:nvSpPr>
              <p:cNvPr id="49" name="Text Box 15"/>
              <p:cNvSpPr txBox="1">
                <a:spLocks noChangeArrowheads="1"/>
              </p:cNvSpPr>
              <p:nvPr/>
            </p:nvSpPr>
            <p:spPr bwMode="auto">
              <a:xfrm>
                <a:off x="2784" y="1469"/>
                <a:ext cx="482" cy="280"/>
              </a:xfrm>
              <a:prstGeom prst="rect">
                <a:avLst/>
              </a:prstGeom>
              <a:noFill/>
              <a:ln w="9525">
                <a:noFill/>
                <a:miter lim="800000"/>
                <a:headEnd/>
                <a:tailEnd/>
              </a:ln>
            </p:spPr>
            <p:txBody>
              <a:bodyPr wrap="none" lIns="91395" tIns="45698" rIns="91395" bIns="4569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smtClean="0">
                    <a:ln>
                      <a:noFill/>
                    </a:ln>
                    <a:solidFill>
                      <a:srgbClr val="003399"/>
                    </a:solidFill>
                    <a:effectLst/>
                    <a:uLnTx/>
                    <a:uFillTx/>
                    <a:latin typeface="Helvetica" pitchFamily="34" charset="0"/>
                    <a:cs typeface="Arial" pitchFamily="34" charset="0"/>
                  </a:rPr>
                  <a:t>21%</a:t>
                </a:r>
              </a:p>
            </p:txBody>
          </p:sp>
        </p:grpSp>
        <p:grpSp>
          <p:nvGrpSpPr>
            <p:cNvPr id="7" name="Group 14"/>
            <p:cNvGrpSpPr>
              <a:grpSpLocks/>
            </p:cNvGrpSpPr>
            <p:nvPr/>
          </p:nvGrpSpPr>
          <p:grpSpPr bwMode="auto">
            <a:xfrm>
              <a:off x="3903" y="1722"/>
              <a:ext cx="825" cy="385"/>
              <a:chOff x="3534" y="1238"/>
              <a:chExt cx="1002" cy="468"/>
            </a:xfrm>
          </p:grpSpPr>
          <p:sp>
            <p:nvSpPr>
              <p:cNvPr id="46" name="AutoShape 8"/>
              <p:cNvSpPr>
                <a:spLocks noChangeArrowheads="1"/>
              </p:cNvSpPr>
              <p:nvPr/>
            </p:nvSpPr>
            <p:spPr bwMode="auto">
              <a:xfrm>
                <a:off x="3534" y="1238"/>
                <a:ext cx="1002" cy="468"/>
              </a:xfrm>
              <a:prstGeom prst="downArrow">
                <a:avLst>
                  <a:gd name="adj1" fmla="val 50500"/>
                  <a:gd name="adj2" fmla="val 82907"/>
                </a:avLst>
              </a:prstGeom>
              <a:solidFill>
                <a:srgbClr val="99CCFF"/>
              </a:solidFill>
              <a:ln w="9525">
                <a:noFill/>
                <a:miter lim="800000"/>
                <a:headEnd/>
                <a:tailEnd/>
              </a:ln>
              <a:effectLst>
                <a:outerShdw dist="35921" dir="2700000" algn="ctr" rotWithShape="0">
                  <a:srgbClr val="808080"/>
                </a:outerShdw>
              </a:effectLst>
            </p:spPr>
            <p:txBody>
              <a:bodyPr wrap="none" lIns="91395" tIns="45698" rIns="91395" bIns="4569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399"/>
                  </a:solidFill>
                  <a:effectLst/>
                  <a:uLnTx/>
                  <a:uFillTx/>
                  <a:latin typeface="Helvetica" pitchFamily="34" charset="0"/>
                  <a:cs typeface="Arial" charset="0"/>
                </a:endParaRPr>
              </a:p>
            </p:txBody>
          </p:sp>
          <p:sp>
            <p:nvSpPr>
              <p:cNvPr id="47" name="Text Box 16"/>
              <p:cNvSpPr txBox="1">
                <a:spLocks noChangeArrowheads="1"/>
              </p:cNvSpPr>
              <p:nvPr/>
            </p:nvSpPr>
            <p:spPr bwMode="auto">
              <a:xfrm>
                <a:off x="3810" y="1282"/>
                <a:ext cx="482" cy="281"/>
              </a:xfrm>
              <a:prstGeom prst="rect">
                <a:avLst/>
              </a:prstGeom>
              <a:noFill/>
              <a:ln w="9525">
                <a:noFill/>
                <a:miter lim="800000"/>
                <a:headEnd/>
                <a:tailEnd/>
              </a:ln>
            </p:spPr>
            <p:txBody>
              <a:bodyPr wrap="none" lIns="91395" tIns="45698" rIns="91395" bIns="4569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smtClean="0">
                    <a:ln>
                      <a:noFill/>
                    </a:ln>
                    <a:solidFill>
                      <a:srgbClr val="003399"/>
                    </a:solidFill>
                    <a:effectLst/>
                    <a:uLnTx/>
                    <a:uFillTx/>
                    <a:latin typeface="Helvetica" pitchFamily="34" charset="0"/>
                    <a:cs typeface="Arial" pitchFamily="34" charset="0"/>
                  </a:rPr>
                  <a:t>14%</a:t>
                </a:r>
              </a:p>
            </p:txBody>
          </p:sp>
        </p:grpSp>
        <p:grpSp>
          <p:nvGrpSpPr>
            <p:cNvPr id="8" name="Group 17"/>
            <p:cNvGrpSpPr>
              <a:grpSpLocks/>
            </p:cNvGrpSpPr>
            <p:nvPr/>
          </p:nvGrpSpPr>
          <p:grpSpPr bwMode="auto">
            <a:xfrm>
              <a:off x="4770" y="1722"/>
              <a:ext cx="824" cy="385"/>
              <a:chOff x="4587" y="1238"/>
              <a:chExt cx="1002" cy="468"/>
            </a:xfrm>
          </p:grpSpPr>
          <p:sp>
            <p:nvSpPr>
              <p:cNvPr id="44" name="AutoShape 8"/>
              <p:cNvSpPr>
                <a:spLocks noChangeArrowheads="1"/>
              </p:cNvSpPr>
              <p:nvPr/>
            </p:nvSpPr>
            <p:spPr bwMode="auto">
              <a:xfrm>
                <a:off x="4588" y="1238"/>
                <a:ext cx="1002" cy="468"/>
              </a:xfrm>
              <a:prstGeom prst="downArrow">
                <a:avLst>
                  <a:gd name="adj1" fmla="val 50500"/>
                  <a:gd name="adj2" fmla="val 82907"/>
                </a:avLst>
              </a:prstGeom>
              <a:solidFill>
                <a:srgbClr val="FF6600"/>
              </a:solidFill>
              <a:ln w="9525">
                <a:noFill/>
                <a:miter lim="800000"/>
                <a:headEnd/>
                <a:tailEnd/>
              </a:ln>
              <a:effectLst>
                <a:outerShdw dist="35921" dir="2700000" algn="ctr" rotWithShape="0">
                  <a:srgbClr val="808080"/>
                </a:outerShdw>
              </a:effectLst>
            </p:spPr>
            <p:txBody>
              <a:bodyPr wrap="none" lIns="91395" tIns="45698" rIns="91395" bIns="4569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399"/>
                  </a:solidFill>
                  <a:effectLst/>
                  <a:uLnTx/>
                  <a:uFillTx/>
                  <a:latin typeface="Helvetica" pitchFamily="34" charset="0"/>
                  <a:cs typeface="Arial" charset="0"/>
                </a:endParaRPr>
              </a:p>
            </p:txBody>
          </p:sp>
          <p:sp>
            <p:nvSpPr>
              <p:cNvPr id="45" name="Text Box 17"/>
              <p:cNvSpPr txBox="1">
                <a:spLocks noChangeArrowheads="1"/>
              </p:cNvSpPr>
              <p:nvPr/>
            </p:nvSpPr>
            <p:spPr bwMode="auto">
              <a:xfrm>
                <a:off x="4910" y="1298"/>
                <a:ext cx="482" cy="280"/>
              </a:xfrm>
              <a:prstGeom prst="rect">
                <a:avLst/>
              </a:prstGeom>
              <a:noFill/>
              <a:ln w="9525">
                <a:noFill/>
                <a:miter lim="800000"/>
                <a:headEnd/>
                <a:tailEnd/>
              </a:ln>
            </p:spPr>
            <p:txBody>
              <a:bodyPr wrap="none" lIns="91395" tIns="45698" rIns="91395" bIns="4569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smtClean="0">
                    <a:ln>
                      <a:noFill/>
                    </a:ln>
                    <a:solidFill>
                      <a:srgbClr val="003399"/>
                    </a:solidFill>
                    <a:effectLst/>
                    <a:uLnTx/>
                    <a:uFillTx/>
                    <a:latin typeface="Helvetica" pitchFamily="34" charset="0"/>
                    <a:cs typeface="Arial" pitchFamily="34" charset="0"/>
                  </a:rPr>
                  <a:t>14%</a:t>
                </a:r>
              </a:p>
            </p:txBody>
          </p:sp>
        </p:grpSp>
        <p:sp>
          <p:nvSpPr>
            <p:cNvPr id="36" name="Text Box 19"/>
            <p:cNvSpPr txBox="1">
              <a:spLocks noChangeArrowheads="1"/>
            </p:cNvSpPr>
            <p:nvPr/>
          </p:nvSpPr>
          <p:spPr bwMode="auto">
            <a:xfrm>
              <a:off x="3219" y="2648"/>
              <a:ext cx="2157" cy="250"/>
            </a:xfrm>
            <a:prstGeom prst="rect">
              <a:avLst/>
            </a:prstGeom>
            <a:noFill/>
            <a:ln w="9525">
              <a:noFill/>
              <a:miter lim="800000"/>
              <a:headEnd/>
              <a:tailEnd/>
            </a:ln>
          </p:spPr>
          <p:txBody>
            <a:bodyPr wrap="none" lIns="91395" tIns="45698" rIns="91395" bIns="4569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smtClean="0">
                  <a:ln>
                    <a:noFill/>
                  </a:ln>
                  <a:solidFill>
                    <a:srgbClr val="003399"/>
                  </a:solidFill>
                  <a:effectLst/>
                  <a:uLnTx/>
                  <a:uFillTx/>
                  <a:latin typeface="Helvetica" pitchFamily="34" charset="0"/>
                  <a:cs typeface="Arial" pitchFamily="34" charset="0"/>
                </a:rPr>
                <a:t>Cardiovascular complications</a:t>
              </a:r>
            </a:p>
          </p:txBody>
        </p:sp>
        <p:sp>
          <p:nvSpPr>
            <p:cNvPr id="37" name="Rectangle 30"/>
            <p:cNvSpPr>
              <a:spLocks noChangeArrowheads="1"/>
            </p:cNvSpPr>
            <p:nvPr/>
          </p:nvSpPr>
          <p:spPr bwMode="auto">
            <a:xfrm>
              <a:off x="1106" y="2891"/>
              <a:ext cx="4513" cy="638"/>
            </a:xfrm>
            <a:prstGeom prst="rect">
              <a:avLst/>
            </a:prstGeom>
            <a:solidFill>
              <a:srgbClr val="333399"/>
            </a:solidFill>
            <a:ln w="9525">
              <a:noFill/>
              <a:miter lim="800000"/>
              <a:headEnd/>
              <a:tailEnd/>
            </a:ln>
          </p:spPr>
          <p:txBody>
            <a:bodyPr wrap="none" lIns="91395" tIns="45698" rIns="91395" bIns="4569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Helvetica" pitchFamily="34" charset="0"/>
                <a:cs typeface="Arial" pitchFamily="34" charset="0"/>
              </a:endParaRPr>
            </a:p>
          </p:txBody>
        </p:sp>
        <p:sp>
          <p:nvSpPr>
            <p:cNvPr id="38" name="Text Box 20"/>
            <p:cNvSpPr txBox="1">
              <a:spLocks noChangeArrowheads="1"/>
            </p:cNvSpPr>
            <p:nvPr/>
          </p:nvSpPr>
          <p:spPr bwMode="auto">
            <a:xfrm>
              <a:off x="1092" y="2955"/>
              <a:ext cx="1156" cy="542"/>
            </a:xfrm>
            <a:prstGeom prst="rect">
              <a:avLst/>
            </a:prstGeom>
            <a:noFill/>
            <a:ln w="9525">
              <a:noFill/>
              <a:miter lim="800000"/>
              <a:headEnd/>
              <a:tailEnd/>
            </a:ln>
          </p:spPr>
          <p:txBody>
            <a:bodyPr wrap="none" lIns="91395" tIns="45698" rIns="91395" bIns="45698">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t>Amputations or death</a:t>
              </a:r>
              <a:b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br>
              <a: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t>from peripheral</a:t>
              </a:r>
              <a:b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br>
              <a: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t>vascular disease</a:t>
              </a:r>
              <a:b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br>
              <a:r>
                <a:rPr kumimoji="0" lang="fr-FR" sz="1400" b="0" i="1" u="none" strike="noStrike" kern="0" cap="none" spc="0" normalizeH="0" baseline="0" noProof="0" smtClean="0">
                  <a:ln>
                    <a:noFill/>
                  </a:ln>
                  <a:solidFill>
                    <a:srgbClr val="FFFFFF"/>
                  </a:solidFill>
                  <a:effectLst/>
                  <a:uLnTx/>
                  <a:uFillTx/>
                  <a:latin typeface="Helvetica" pitchFamily="34" charset="0"/>
                  <a:cs typeface="Arial" pitchFamily="34" charset="0"/>
                </a:rPr>
                <a:t>(p &lt; 0.0001)</a:t>
              </a:r>
            </a:p>
          </p:txBody>
        </p:sp>
        <p:sp>
          <p:nvSpPr>
            <p:cNvPr id="39" name="Text Box 20"/>
            <p:cNvSpPr txBox="1">
              <a:spLocks noChangeArrowheads="1"/>
            </p:cNvSpPr>
            <p:nvPr/>
          </p:nvSpPr>
          <p:spPr bwMode="auto">
            <a:xfrm>
              <a:off x="2188" y="2955"/>
              <a:ext cx="788" cy="542"/>
            </a:xfrm>
            <a:prstGeom prst="rect">
              <a:avLst/>
            </a:prstGeom>
            <a:noFill/>
            <a:ln w="9525">
              <a:noFill/>
              <a:miter lim="800000"/>
              <a:headEnd/>
              <a:tailEnd/>
            </a:ln>
          </p:spPr>
          <p:txBody>
            <a:bodyPr wrap="none" lIns="91395" tIns="45698" rIns="91395" bIns="45698">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t>Microvascular</a:t>
              </a:r>
              <a:b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br>
              <a: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t>complications</a:t>
              </a:r>
              <a:b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br>
              <a: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t/>
              </a:r>
              <a:b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br>
              <a:r>
                <a:rPr kumimoji="0" lang="fr-FR" sz="1400" b="0" i="1" u="none" strike="noStrike" kern="0" cap="none" spc="0" normalizeH="0" baseline="0" noProof="0" smtClean="0">
                  <a:ln>
                    <a:noFill/>
                  </a:ln>
                  <a:solidFill>
                    <a:srgbClr val="FFFFFF"/>
                  </a:solidFill>
                  <a:effectLst/>
                  <a:uLnTx/>
                  <a:uFillTx/>
                  <a:latin typeface="Helvetica" pitchFamily="34" charset="0"/>
                  <a:cs typeface="Arial" pitchFamily="34" charset="0"/>
                </a:rPr>
                <a:t>(p &lt; 0.0001)</a:t>
              </a:r>
            </a:p>
          </p:txBody>
        </p:sp>
        <p:sp>
          <p:nvSpPr>
            <p:cNvPr id="40" name="Text Box 20"/>
            <p:cNvSpPr txBox="1">
              <a:spLocks noChangeArrowheads="1"/>
            </p:cNvSpPr>
            <p:nvPr/>
          </p:nvSpPr>
          <p:spPr bwMode="auto">
            <a:xfrm>
              <a:off x="2997" y="2955"/>
              <a:ext cx="917" cy="542"/>
            </a:xfrm>
            <a:prstGeom prst="rect">
              <a:avLst/>
            </a:prstGeom>
            <a:noFill/>
            <a:ln w="9525">
              <a:noFill/>
              <a:miter lim="800000"/>
              <a:headEnd/>
              <a:tailEnd/>
            </a:ln>
          </p:spPr>
          <p:txBody>
            <a:bodyPr wrap="none" lIns="91395" tIns="45698" rIns="91395" bIns="45698">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t>Diabetes-related</a:t>
              </a:r>
              <a:b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br>
              <a: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t>death</a:t>
              </a:r>
              <a:b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br>
              <a:r>
                <a:rPr kumimoji="0" lang="fr-FR" sz="1400" b="0" i="1" u="none" strike="noStrike" kern="0" cap="none" spc="0" normalizeH="0" baseline="0" noProof="0" smtClean="0">
                  <a:ln>
                    <a:noFill/>
                  </a:ln>
                  <a:solidFill>
                    <a:srgbClr val="FFFFFF"/>
                  </a:solidFill>
                  <a:effectLst/>
                  <a:uLnTx/>
                  <a:uFillTx/>
                  <a:latin typeface="Helvetica" pitchFamily="34" charset="0"/>
                  <a:cs typeface="Arial" pitchFamily="34" charset="0"/>
                </a:rPr>
                <a:t/>
              </a:r>
              <a:br>
                <a:rPr kumimoji="0" lang="fr-FR" sz="1400" b="0" i="1" u="none" strike="noStrike" kern="0" cap="none" spc="0" normalizeH="0" baseline="0" noProof="0" smtClean="0">
                  <a:ln>
                    <a:noFill/>
                  </a:ln>
                  <a:solidFill>
                    <a:srgbClr val="FFFFFF"/>
                  </a:solidFill>
                  <a:effectLst/>
                  <a:uLnTx/>
                  <a:uFillTx/>
                  <a:latin typeface="Helvetica" pitchFamily="34" charset="0"/>
                  <a:cs typeface="Arial" pitchFamily="34" charset="0"/>
                </a:rPr>
              </a:br>
              <a:r>
                <a:rPr kumimoji="0" lang="fr-FR" sz="1400" b="0" i="1" u="none" strike="noStrike" kern="0" cap="none" spc="0" normalizeH="0" baseline="0" noProof="0" smtClean="0">
                  <a:ln>
                    <a:noFill/>
                  </a:ln>
                  <a:solidFill>
                    <a:srgbClr val="FFFFFF"/>
                  </a:solidFill>
                  <a:effectLst/>
                  <a:uLnTx/>
                  <a:uFillTx/>
                  <a:latin typeface="Helvetica" pitchFamily="34" charset="0"/>
                  <a:cs typeface="Arial" pitchFamily="34" charset="0"/>
                </a:rPr>
                <a:t> (p &lt; 0.0001)</a:t>
              </a:r>
            </a:p>
          </p:txBody>
        </p:sp>
        <p:sp>
          <p:nvSpPr>
            <p:cNvPr id="41" name="Text Box 20"/>
            <p:cNvSpPr txBox="1">
              <a:spLocks noChangeArrowheads="1"/>
            </p:cNvSpPr>
            <p:nvPr/>
          </p:nvSpPr>
          <p:spPr bwMode="auto">
            <a:xfrm>
              <a:off x="3961" y="2955"/>
              <a:ext cx="706" cy="542"/>
            </a:xfrm>
            <a:prstGeom prst="rect">
              <a:avLst/>
            </a:prstGeom>
            <a:noFill/>
            <a:ln w="9525">
              <a:noFill/>
              <a:miter lim="800000"/>
              <a:headEnd/>
              <a:tailEnd/>
            </a:ln>
          </p:spPr>
          <p:txBody>
            <a:bodyPr wrap="none" lIns="91395" tIns="45698" rIns="91395" bIns="45698">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t>Myocardial</a:t>
              </a:r>
              <a:b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br>
              <a: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t>infarction</a:t>
              </a:r>
              <a:b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br>
              <a: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t/>
              </a:r>
              <a:b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br>
              <a:r>
                <a:rPr kumimoji="0" lang="fr-FR" sz="1400" b="0" i="1" u="none" strike="noStrike" kern="0" cap="none" spc="0" normalizeH="0" baseline="0" noProof="0" smtClean="0">
                  <a:ln>
                    <a:noFill/>
                  </a:ln>
                  <a:solidFill>
                    <a:srgbClr val="FFFFFF"/>
                  </a:solidFill>
                  <a:effectLst/>
                  <a:uLnTx/>
                  <a:uFillTx/>
                  <a:latin typeface="Helvetica" pitchFamily="34" charset="0"/>
                  <a:cs typeface="Arial" pitchFamily="34" charset="0"/>
                </a:rPr>
                <a:t>(p &lt; 0.0001)</a:t>
              </a:r>
            </a:p>
          </p:txBody>
        </p:sp>
        <p:sp>
          <p:nvSpPr>
            <p:cNvPr id="42" name="Text Box 20"/>
            <p:cNvSpPr txBox="1">
              <a:spLocks noChangeArrowheads="1"/>
            </p:cNvSpPr>
            <p:nvPr/>
          </p:nvSpPr>
          <p:spPr bwMode="auto">
            <a:xfrm>
              <a:off x="4812" y="2955"/>
              <a:ext cx="736" cy="542"/>
            </a:xfrm>
            <a:prstGeom prst="rect">
              <a:avLst/>
            </a:prstGeom>
            <a:noFill/>
            <a:ln w="9525">
              <a:noFill/>
              <a:miter lim="800000"/>
              <a:headEnd/>
              <a:tailEnd/>
            </a:ln>
          </p:spPr>
          <p:txBody>
            <a:bodyPr wrap="none" lIns="91395" tIns="45698" rIns="91395" bIns="45698">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t>All-cause</a:t>
              </a:r>
              <a:b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br>
              <a: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t>mortality</a:t>
              </a:r>
              <a:br>
                <a:rPr kumimoji="0" lang="fr-FR" sz="1400" b="0" i="0" u="none" strike="noStrike" kern="0" cap="none" spc="0" normalizeH="0" baseline="0" noProof="0" smtClean="0">
                  <a:ln>
                    <a:noFill/>
                  </a:ln>
                  <a:solidFill>
                    <a:srgbClr val="FFFFFF"/>
                  </a:solidFill>
                  <a:effectLst/>
                  <a:uLnTx/>
                  <a:uFillTx/>
                  <a:latin typeface="Helvetica" pitchFamily="34" charset="0"/>
                  <a:cs typeface="Arial" pitchFamily="34" charset="0"/>
                </a:rPr>
              </a:br>
              <a:r>
                <a:rPr kumimoji="0" lang="fr-FR" sz="1400" b="0" i="1" u="none" strike="noStrike" kern="0" cap="none" spc="0" normalizeH="0" baseline="0" noProof="0" smtClean="0">
                  <a:ln>
                    <a:noFill/>
                  </a:ln>
                  <a:solidFill>
                    <a:srgbClr val="FFFFFF"/>
                  </a:solidFill>
                  <a:effectLst/>
                  <a:uLnTx/>
                  <a:uFillTx/>
                  <a:latin typeface="Helvetica" pitchFamily="34" charset="0"/>
                  <a:cs typeface="Arial" pitchFamily="34" charset="0"/>
                </a:rPr>
                <a:t/>
              </a:r>
              <a:br>
                <a:rPr kumimoji="0" lang="fr-FR" sz="1400" b="0" i="1" u="none" strike="noStrike" kern="0" cap="none" spc="0" normalizeH="0" baseline="0" noProof="0" smtClean="0">
                  <a:ln>
                    <a:noFill/>
                  </a:ln>
                  <a:solidFill>
                    <a:srgbClr val="FFFFFF"/>
                  </a:solidFill>
                  <a:effectLst/>
                  <a:uLnTx/>
                  <a:uFillTx/>
                  <a:latin typeface="Helvetica" pitchFamily="34" charset="0"/>
                  <a:cs typeface="Arial" pitchFamily="34" charset="0"/>
                </a:rPr>
              </a:br>
              <a:r>
                <a:rPr kumimoji="0" lang="fr-FR" sz="1400" b="0" i="1" u="none" strike="noStrike" kern="0" cap="none" spc="0" normalizeH="0" baseline="0" noProof="0" smtClean="0">
                  <a:ln>
                    <a:noFill/>
                  </a:ln>
                  <a:solidFill>
                    <a:srgbClr val="FFFFFF"/>
                  </a:solidFill>
                  <a:effectLst/>
                  <a:uLnTx/>
                  <a:uFillTx/>
                  <a:latin typeface="Helvetica" pitchFamily="34" charset="0"/>
                  <a:cs typeface="Arial" pitchFamily="34" charset="0"/>
                </a:rPr>
                <a:t> (p &lt; 0.0001)</a:t>
              </a:r>
            </a:p>
          </p:txBody>
        </p:sp>
        <p:sp>
          <p:nvSpPr>
            <p:cNvPr id="43" name="Rectangle 7"/>
            <p:cNvSpPr>
              <a:spLocks/>
            </p:cNvSpPr>
            <p:nvPr/>
          </p:nvSpPr>
          <p:spPr bwMode="auto">
            <a:xfrm>
              <a:off x="1089" y="1018"/>
              <a:ext cx="4515" cy="414"/>
            </a:xfrm>
            <a:prstGeom prst="roundRect">
              <a:avLst>
                <a:gd name="adj" fmla="val 0"/>
              </a:avLst>
            </a:prstGeom>
            <a:noFill/>
            <a:ln w="9525" algn="ctr">
              <a:solidFill>
                <a:srgbClr val="FFFFFF"/>
              </a:solidFill>
              <a:round/>
              <a:headEnd/>
              <a:tailEnd/>
            </a:ln>
          </p:spPr>
          <p:txBody>
            <a:bodyPr lIns="91395" tIns="45698" rIns="91395" bIns="45698" anchor="ctr"/>
            <a:lstStyle/>
            <a:p>
              <a:pPr marL="249238" marR="0" lvl="0" indent="-249238" algn="ctr" defTabSz="839788" eaLnBrk="1" fontAlgn="auto" latinLnBrk="0" hangingPunct="1">
                <a:lnSpc>
                  <a:spcPct val="100000"/>
                </a:lnSpc>
                <a:spcBef>
                  <a:spcPct val="50000"/>
                </a:spcBef>
                <a:spcAft>
                  <a:spcPts val="0"/>
                </a:spcAft>
                <a:buClrTx/>
                <a:buSzTx/>
                <a:buFontTx/>
                <a:buNone/>
                <a:tabLst/>
                <a:defRPr/>
              </a:pPr>
              <a:r>
                <a:rPr kumimoji="0" lang="fr-FR" sz="2800" b="0" i="0" u="none" strike="noStrike" kern="0" cap="none" spc="0" normalizeH="0" baseline="0" noProof="0" dirty="0" err="1" smtClean="0">
                  <a:ln>
                    <a:noFill/>
                  </a:ln>
                  <a:solidFill>
                    <a:srgbClr val="003399"/>
                  </a:solidFill>
                  <a:effectLst/>
                  <a:uLnTx/>
                  <a:uFillTx/>
                  <a:latin typeface="+mj-lt"/>
                </a:rPr>
                <a:t>Correlation</a:t>
              </a:r>
              <a:r>
                <a:rPr kumimoji="0" lang="fr-FR" sz="2800" b="0" i="0" u="none" strike="noStrike" kern="0" cap="none" spc="0" normalizeH="0" baseline="0" noProof="0" dirty="0" smtClean="0">
                  <a:ln>
                    <a:noFill/>
                  </a:ln>
                  <a:solidFill>
                    <a:srgbClr val="003399"/>
                  </a:solidFill>
                  <a:effectLst/>
                  <a:uLnTx/>
                  <a:uFillTx/>
                  <a:latin typeface="+mj-lt"/>
                </a:rPr>
                <a:t> </a:t>
              </a:r>
              <a:r>
                <a:rPr kumimoji="0" lang="fr-FR" sz="2800" b="0" i="0" u="none" strike="noStrike" kern="0" cap="none" spc="0" normalizeH="0" baseline="0" noProof="0" dirty="0" err="1" smtClean="0">
                  <a:ln>
                    <a:noFill/>
                  </a:ln>
                  <a:solidFill>
                    <a:srgbClr val="003399"/>
                  </a:solidFill>
                  <a:effectLst/>
                  <a:uLnTx/>
                  <a:uFillTx/>
                  <a:latin typeface="+mj-lt"/>
                </a:rPr>
                <a:t>between</a:t>
              </a:r>
              <a:r>
                <a:rPr kumimoji="0" lang="fr-FR" sz="2800" b="0" i="0" u="none" strike="noStrike" kern="0" cap="none" spc="0" normalizeH="0" baseline="0" noProof="0" dirty="0" smtClean="0">
                  <a:ln>
                    <a:noFill/>
                  </a:ln>
                  <a:solidFill>
                    <a:srgbClr val="003399"/>
                  </a:solidFill>
                  <a:effectLst/>
                  <a:uLnTx/>
                  <a:uFillTx/>
                  <a:latin typeface="+mj-lt"/>
                </a:rPr>
                <a:t> a </a:t>
              </a:r>
              <a:r>
                <a:rPr kumimoji="0" lang="fr-FR" sz="2800" b="0" i="0" u="none" strike="noStrike" kern="0" cap="none" spc="0" normalizeH="0" baseline="0" noProof="0" dirty="0" smtClean="0">
                  <a:ln>
                    <a:noFill/>
                  </a:ln>
                  <a:solidFill>
                    <a:srgbClr val="FF0000"/>
                  </a:solidFill>
                  <a:effectLst/>
                  <a:uLnTx/>
                  <a:uFillTx/>
                  <a:latin typeface="+mj-lt"/>
                </a:rPr>
                <a:t>1%</a:t>
              </a:r>
              <a:r>
                <a:rPr kumimoji="0" lang="fr-FR" sz="2800" b="0" i="0" u="none" strike="noStrike" kern="0" cap="none" spc="0" normalizeH="0" baseline="0" noProof="0" dirty="0" smtClean="0">
                  <a:ln>
                    <a:noFill/>
                  </a:ln>
                  <a:solidFill>
                    <a:srgbClr val="003399"/>
                  </a:solidFill>
                  <a:effectLst/>
                  <a:uLnTx/>
                  <a:uFillTx/>
                  <a:latin typeface="+mj-lt"/>
                </a:rPr>
                <a:t> A</a:t>
              </a:r>
              <a:r>
                <a:rPr kumimoji="0" lang="fr-FR" sz="2800" b="0" i="0" u="none" strike="noStrike" kern="0" cap="none" spc="0" normalizeH="0" baseline="-25000" noProof="0" dirty="0" smtClean="0">
                  <a:ln>
                    <a:noFill/>
                  </a:ln>
                  <a:solidFill>
                    <a:srgbClr val="003399"/>
                  </a:solidFill>
                  <a:effectLst/>
                  <a:uLnTx/>
                  <a:uFillTx/>
                  <a:latin typeface="+mj-lt"/>
                </a:rPr>
                <a:t>1C</a:t>
              </a:r>
              <a:r>
                <a:rPr kumimoji="0" lang="fr-FR" sz="2800" b="0" i="0" u="none" strike="noStrike" kern="0" cap="none" spc="0" normalizeH="0" baseline="0" noProof="0" dirty="0" smtClean="0">
                  <a:ln>
                    <a:noFill/>
                  </a:ln>
                  <a:solidFill>
                    <a:srgbClr val="003399"/>
                  </a:solidFill>
                  <a:effectLst/>
                  <a:uLnTx/>
                  <a:uFillTx/>
                  <a:latin typeface="+mj-lt"/>
                </a:rPr>
                <a:t> </a:t>
              </a:r>
              <a:r>
                <a:rPr kumimoji="0" lang="fr-FR" sz="2800" b="0" i="0" u="none" strike="noStrike" kern="0" cap="none" spc="0" normalizeH="0" baseline="0" noProof="0" dirty="0" err="1" smtClean="0">
                  <a:ln>
                    <a:noFill/>
                  </a:ln>
                  <a:solidFill>
                    <a:srgbClr val="003399"/>
                  </a:solidFill>
                  <a:effectLst/>
                  <a:uLnTx/>
                  <a:uFillTx/>
                  <a:latin typeface="+mj-lt"/>
                </a:rPr>
                <a:t>decrease</a:t>
              </a:r>
              <a:r>
                <a:rPr kumimoji="0" lang="fr-FR" sz="2800" b="0" i="0" u="none" strike="noStrike" kern="0" cap="none" spc="0" normalizeH="0" baseline="0" noProof="0" dirty="0" smtClean="0">
                  <a:ln>
                    <a:noFill/>
                  </a:ln>
                  <a:solidFill>
                    <a:srgbClr val="003399"/>
                  </a:solidFill>
                  <a:effectLst/>
                  <a:uLnTx/>
                  <a:uFillTx/>
                  <a:latin typeface="+mj-lt"/>
                </a:rPr>
                <a:t> and </a:t>
              </a:r>
              <a:r>
                <a:rPr kumimoji="0" lang="fr-FR" sz="2800" b="0" i="0" u="none" strike="noStrike" kern="0" cap="none" spc="0" normalizeH="0" baseline="0" noProof="0" dirty="0" err="1" smtClean="0">
                  <a:ln>
                    <a:noFill/>
                  </a:ln>
                  <a:solidFill>
                    <a:srgbClr val="003399"/>
                  </a:solidFill>
                  <a:effectLst/>
                  <a:uLnTx/>
                  <a:uFillTx/>
                  <a:latin typeface="+mj-lt"/>
                </a:rPr>
                <a:t>reduced</a:t>
              </a:r>
              <a:r>
                <a:rPr kumimoji="0" lang="fr-FR" sz="2800" b="0" i="0" u="none" strike="noStrike" kern="0" cap="none" spc="0" normalizeH="0" baseline="0" noProof="0" dirty="0" smtClean="0">
                  <a:ln>
                    <a:noFill/>
                  </a:ln>
                  <a:solidFill>
                    <a:srgbClr val="003399"/>
                  </a:solidFill>
                  <a:effectLst/>
                  <a:uLnTx/>
                  <a:uFillTx/>
                  <a:latin typeface="+mj-lt"/>
                </a:rPr>
                <a:t> </a:t>
              </a:r>
              <a:r>
                <a:rPr kumimoji="0" lang="fr-FR" sz="2800" b="0" i="0" u="none" strike="noStrike" kern="0" cap="none" spc="0" normalizeH="0" baseline="0" noProof="0" dirty="0" err="1" smtClean="0">
                  <a:ln>
                    <a:noFill/>
                  </a:ln>
                  <a:solidFill>
                    <a:srgbClr val="003399"/>
                  </a:solidFill>
                  <a:effectLst/>
                  <a:uLnTx/>
                  <a:uFillTx/>
                  <a:latin typeface="+mj-lt"/>
                </a:rPr>
                <a:t>risk</a:t>
              </a:r>
              <a:r>
                <a:rPr kumimoji="0" lang="fr-FR" sz="2800" b="0" i="0" u="none" strike="noStrike" kern="0" cap="none" spc="0" normalizeH="0" baseline="0" noProof="0" dirty="0" smtClean="0">
                  <a:ln>
                    <a:noFill/>
                  </a:ln>
                  <a:solidFill>
                    <a:srgbClr val="003399"/>
                  </a:solidFill>
                  <a:effectLst/>
                  <a:uLnTx/>
                  <a:uFillTx/>
                  <a:latin typeface="+mj-lt"/>
                </a:rPr>
                <a:t> of complication</a:t>
              </a:r>
            </a:p>
          </p:txBody>
        </p:sp>
      </p:grpSp>
      <p:cxnSp>
        <p:nvCxnSpPr>
          <p:cNvPr id="31" name="Straight Connector 30"/>
          <p:cNvCxnSpPr/>
          <p:nvPr/>
        </p:nvCxnSpPr>
        <p:spPr>
          <a:xfrm>
            <a:off x="381000" y="1066800"/>
            <a:ext cx="8534400" cy="15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xmlns="" val="1210984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066800" y="838200"/>
            <a:ext cx="7848600" cy="9144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4"/>
          <p:cNvSpPr/>
          <p:nvPr/>
        </p:nvSpPr>
        <p:spPr>
          <a:xfrm>
            <a:off x="590112" y="2362200"/>
            <a:ext cx="7563288" cy="2554545"/>
          </a:xfrm>
          <a:prstGeom prst="rect">
            <a:avLst/>
          </a:prstGeom>
          <a:noFill/>
        </p:spPr>
        <p:txBody>
          <a:bodyPr wrap="none" lIns="91440" tIns="45720" rIns="91440" bIns="45720">
            <a:spAutoFit/>
          </a:bodyPr>
          <a:lstStyle/>
          <a:p>
            <a:pPr algn="ctr"/>
            <a:r>
              <a:rPr lang="en-US" sz="8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Intensification</a:t>
            </a:r>
          </a:p>
          <a:p>
            <a:pPr algn="ctr"/>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why</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TextBox 6"/>
          <p:cNvSpPr txBox="1"/>
          <p:nvPr/>
        </p:nvSpPr>
        <p:spPr>
          <a:xfrm>
            <a:off x="5687487" y="3144322"/>
            <a:ext cx="1170513" cy="2646878"/>
          </a:xfrm>
          <a:prstGeom prst="rect">
            <a:avLst/>
          </a:prstGeom>
          <a:noFill/>
        </p:spPr>
        <p:txBody>
          <a:bodyPr wrap="none" rtlCol="0">
            <a:spAutoFit/>
          </a:bodyPr>
          <a:lstStyle/>
          <a:p>
            <a:r>
              <a:rPr lang="en-US" sz="16600" b="1" dirty="0" smtClean="0">
                <a:solidFill>
                  <a:srgbClr val="FF0000"/>
                </a:solidFill>
              </a:rPr>
              <a:t>?</a:t>
            </a:r>
            <a:endParaRPr lang="en-US" sz="16600" b="1" dirty="0">
              <a:solidFill>
                <a:srgbClr val="FF0000"/>
              </a:solidFill>
            </a:endParaRPr>
          </a:p>
        </p:txBody>
      </p:sp>
      <p:sp>
        <p:nvSpPr>
          <p:cNvPr id="8" name="Rectangle 7"/>
          <p:cNvSpPr/>
          <p:nvPr/>
        </p:nvSpPr>
        <p:spPr>
          <a:xfrm>
            <a:off x="304800" y="304800"/>
            <a:ext cx="5198026" cy="769441"/>
          </a:xfrm>
          <a:prstGeom prst="rect">
            <a:avLst/>
          </a:prstGeom>
        </p:spPr>
        <p:txBody>
          <a:bodyPr wrap="none">
            <a:spAutoFit/>
          </a:bodyPr>
          <a:lstStyle/>
          <a:p>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Type 2 DM treatment</a:t>
            </a:r>
            <a:endParaRPr lang="en-US" sz="4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755650" y="2997200"/>
            <a:ext cx="928459" cy="830997"/>
          </a:xfrm>
          <a:prstGeom prst="rect">
            <a:avLst/>
          </a:prstGeom>
          <a:noFill/>
          <a:ln w="12700">
            <a:noFill/>
            <a:miter lim="800000"/>
            <a:headEnd/>
            <a:tailEnd/>
          </a:ln>
        </p:spPr>
        <p:txBody>
          <a:bodyPr wrap="none" anchor="ctr">
            <a:spAutoFit/>
          </a:bodyPr>
          <a:lstStyle/>
          <a:p>
            <a:pPr eaLnBrk="0" hangingPunct="0">
              <a:spcBef>
                <a:spcPct val="50000"/>
              </a:spcBef>
            </a:pPr>
            <a:r>
              <a:rPr lang="en-US" altLang="en-US" sz="1600" b="1" dirty="0">
                <a:solidFill>
                  <a:srgbClr val="00B0F0"/>
                </a:solidFill>
                <a:sym typeface="Symbol" pitchFamily="18" charset="2"/>
              </a:rPr>
              <a:t></a:t>
            </a:r>
            <a:r>
              <a:rPr lang="en-US" altLang="en-US" sz="1600" b="1" dirty="0">
                <a:solidFill>
                  <a:srgbClr val="00B0F0"/>
                </a:solidFill>
              </a:rPr>
              <a:t>-Cell</a:t>
            </a:r>
            <a:br>
              <a:rPr lang="en-US" altLang="en-US" sz="1600" b="1" dirty="0">
                <a:solidFill>
                  <a:srgbClr val="00B0F0"/>
                </a:solidFill>
              </a:rPr>
            </a:br>
            <a:r>
              <a:rPr lang="en-US" altLang="en-US" sz="1600" b="1" dirty="0">
                <a:solidFill>
                  <a:srgbClr val="00B0F0"/>
                </a:solidFill>
              </a:rPr>
              <a:t>Function</a:t>
            </a:r>
            <a:br>
              <a:rPr lang="en-US" altLang="en-US" sz="1600" b="1" dirty="0">
                <a:solidFill>
                  <a:srgbClr val="00B0F0"/>
                </a:solidFill>
              </a:rPr>
            </a:br>
            <a:r>
              <a:rPr lang="en-US" altLang="en-US" sz="1600" b="1" dirty="0">
                <a:solidFill>
                  <a:srgbClr val="00B0F0"/>
                </a:solidFill>
              </a:rPr>
              <a:t>(%)</a:t>
            </a:r>
          </a:p>
        </p:txBody>
      </p:sp>
      <p:grpSp>
        <p:nvGrpSpPr>
          <p:cNvPr id="2" name="Group 4"/>
          <p:cNvGrpSpPr>
            <a:grpSpLocks/>
          </p:cNvGrpSpPr>
          <p:nvPr/>
        </p:nvGrpSpPr>
        <p:grpSpPr bwMode="auto">
          <a:xfrm>
            <a:off x="2209800" y="1752600"/>
            <a:ext cx="58738" cy="3302000"/>
            <a:chOff x="1568" y="1232"/>
            <a:chExt cx="42" cy="2080"/>
          </a:xfrm>
        </p:grpSpPr>
        <p:sp>
          <p:nvSpPr>
            <p:cNvPr id="22589" name="Line 5"/>
            <p:cNvSpPr>
              <a:spLocks noChangeShapeType="1"/>
            </p:cNvSpPr>
            <p:nvPr/>
          </p:nvSpPr>
          <p:spPr bwMode="auto">
            <a:xfrm>
              <a:off x="1610" y="1237"/>
              <a:ext cx="0" cy="2075"/>
            </a:xfrm>
            <a:prstGeom prst="line">
              <a:avLst/>
            </a:prstGeom>
            <a:noFill/>
            <a:ln w="28575">
              <a:solidFill>
                <a:schemeClr val="tx1"/>
              </a:solidFill>
              <a:round/>
              <a:headEnd/>
              <a:tailEnd/>
            </a:ln>
          </p:spPr>
          <p:txBody>
            <a:bodyPr wrap="none" anchor="ctr"/>
            <a:lstStyle/>
            <a:p>
              <a:endParaRPr lang="en-US"/>
            </a:p>
          </p:txBody>
        </p:sp>
        <p:sp>
          <p:nvSpPr>
            <p:cNvPr id="22590" name="Line 6"/>
            <p:cNvSpPr>
              <a:spLocks noChangeShapeType="1"/>
            </p:cNvSpPr>
            <p:nvPr/>
          </p:nvSpPr>
          <p:spPr bwMode="auto">
            <a:xfrm flipH="1">
              <a:off x="1568" y="1232"/>
              <a:ext cx="32" cy="0"/>
            </a:xfrm>
            <a:prstGeom prst="line">
              <a:avLst/>
            </a:prstGeom>
            <a:noFill/>
            <a:ln w="28575">
              <a:solidFill>
                <a:schemeClr val="tx1"/>
              </a:solidFill>
              <a:round/>
              <a:headEnd/>
              <a:tailEnd/>
            </a:ln>
          </p:spPr>
          <p:txBody>
            <a:bodyPr wrap="none" anchor="ctr"/>
            <a:lstStyle/>
            <a:p>
              <a:endParaRPr lang="en-US"/>
            </a:p>
          </p:txBody>
        </p:sp>
        <p:sp>
          <p:nvSpPr>
            <p:cNvPr id="22591" name="Line 7"/>
            <p:cNvSpPr>
              <a:spLocks noChangeShapeType="1"/>
            </p:cNvSpPr>
            <p:nvPr/>
          </p:nvSpPr>
          <p:spPr bwMode="auto">
            <a:xfrm flipH="1">
              <a:off x="1568" y="2763"/>
              <a:ext cx="32" cy="0"/>
            </a:xfrm>
            <a:prstGeom prst="line">
              <a:avLst/>
            </a:prstGeom>
            <a:noFill/>
            <a:ln w="28575">
              <a:solidFill>
                <a:schemeClr val="tx1"/>
              </a:solidFill>
              <a:round/>
              <a:headEnd/>
              <a:tailEnd/>
            </a:ln>
          </p:spPr>
          <p:txBody>
            <a:bodyPr wrap="none" anchor="ctr"/>
            <a:lstStyle/>
            <a:p>
              <a:endParaRPr lang="en-US"/>
            </a:p>
          </p:txBody>
        </p:sp>
        <p:sp>
          <p:nvSpPr>
            <p:cNvPr id="22592" name="Line 8"/>
            <p:cNvSpPr>
              <a:spLocks noChangeShapeType="1"/>
            </p:cNvSpPr>
            <p:nvPr/>
          </p:nvSpPr>
          <p:spPr bwMode="auto">
            <a:xfrm flipH="1">
              <a:off x="1568" y="2240"/>
              <a:ext cx="32" cy="0"/>
            </a:xfrm>
            <a:prstGeom prst="line">
              <a:avLst/>
            </a:prstGeom>
            <a:noFill/>
            <a:ln w="28575">
              <a:solidFill>
                <a:schemeClr val="tx1"/>
              </a:solidFill>
              <a:round/>
              <a:headEnd/>
              <a:tailEnd/>
            </a:ln>
          </p:spPr>
          <p:txBody>
            <a:bodyPr wrap="none" anchor="ctr"/>
            <a:lstStyle/>
            <a:p>
              <a:endParaRPr lang="en-US"/>
            </a:p>
          </p:txBody>
        </p:sp>
        <p:sp>
          <p:nvSpPr>
            <p:cNvPr id="22593" name="Line 9"/>
            <p:cNvSpPr>
              <a:spLocks noChangeShapeType="1"/>
            </p:cNvSpPr>
            <p:nvPr/>
          </p:nvSpPr>
          <p:spPr bwMode="auto">
            <a:xfrm flipH="1">
              <a:off x="1568" y="1739"/>
              <a:ext cx="32" cy="0"/>
            </a:xfrm>
            <a:prstGeom prst="line">
              <a:avLst/>
            </a:prstGeom>
            <a:noFill/>
            <a:ln w="28575">
              <a:solidFill>
                <a:schemeClr val="tx1"/>
              </a:solidFill>
              <a:round/>
              <a:headEnd/>
              <a:tailEnd/>
            </a:ln>
          </p:spPr>
          <p:txBody>
            <a:bodyPr wrap="none" anchor="ctr"/>
            <a:lstStyle/>
            <a:p>
              <a:endParaRPr lang="en-US"/>
            </a:p>
          </p:txBody>
        </p:sp>
      </p:grpSp>
      <p:grpSp>
        <p:nvGrpSpPr>
          <p:cNvPr id="3" name="Group 10"/>
          <p:cNvGrpSpPr>
            <a:grpSpLocks/>
          </p:cNvGrpSpPr>
          <p:nvPr/>
        </p:nvGrpSpPr>
        <p:grpSpPr bwMode="auto">
          <a:xfrm>
            <a:off x="2219325" y="4986338"/>
            <a:ext cx="5886450" cy="50800"/>
            <a:chOff x="1573" y="3269"/>
            <a:chExt cx="4171" cy="32"/>
          </a:xfrm>
        </p:grpSpPr>
        <p:sp>
          <p:nvSpPr>
            <p:cNvPr id="22582" name="Line 11"/>
            <p:cNvSpPr>
              <a:spLocks noChangeShapeType="1"/>
            </p:cNvSpPr>
            <p:nvPr/>
          </p:nvSpPr>
          <p:spPr bwMode="auto">
            <a:xfrm>
              <a:off x="1573" y="3274"/>
              <a:ext cx="4171" cy="0"/>
            </a:xfrm>
            <a:prstGeom prst="line">
              <a:avLst/>
            </a:prstGeom>
            <a:noFill/>
            <a:ln w="28575">
              <a:solidFill>
                <a:schemeClr val="tx1"/>
              </a:solidFill>
              <a:round/>
              <a:headEnd/>
              <a:tailEnd/>
            </a:ln>
          </p:spPr>
          <p:txBody>
            <a:bodyPr wrap="none" anchor="ctr"/>
            <a:lstStyle/>
            <a:p>
              <a:endParaRPr lang="en-US"/>
            </a:p>
          </p:txBody>
        </p:sp>
        <p:sp>
          <p:nvSpPr>
            <p:cNvPr id="22583" name="Line 12"/>
            <p:cNvSpPr>
              <a:spLocks noChangeShapeType="1"/>
            </p:cNvSpPr>
            <p:nvPr/>
          </p:nvSpPr>
          <p:spPr bwMode="auto">
            <a:xfrm>
              <a:off x="1893" y="3269"/>
              <a:ext cx="0" cy="32"/>
            </a:xfrm>
            <a:prstGeom prst="line">
              <a:avLst/>
            </a:prstGeom>
            <a:noFill/>
            <a:ln w="28575">
              <a:solidFill>
                <a:schemeClr val="tx1"/>
              </a:solidFill>
              <a:round/>
              <a:headEnd/>
              <a:tailEnd/>
            </a:ln>
          </p:spPr>
          <p:txBody>
            <a:bodyPr wrap="none" anchor="ctr"/>
            <a:lstStyle/>
            <a:p>
              <a:endParaRPr lang="en-US"/>
            </a:p>
          </p:txBody>
        </p:sp>
        <p:sp>
          <p:nvSpPr>
            <p:cNvPr id="22584" name="Line 13"/>
            <p:cNvSpPr>
              <a:spLocks noChangeShapeType="1"/>
            </p:cNvSpPr>
            <p:nvPr/>
          </p:nvSpPr>
          <p:spPr bwMode="auto">
            <a:xfrm>
              <a:off x="2480" y="3269"/>
              <a:ext cx="0" cy="32"/>
            </a:xfrm>
            <a:prstGeom prst="line">
              <a:avLst/>
            </a:prstGeom>
            <a:noFill/>
            <a:ln w="28575">
              <a:solidFill>
                <a:schemeClr val="tx1"/>
              </a:solidFill>
              <a:round/>
              <a:headEnd/>
              <a:tailEnd/>
            </a:ln>
          </p:spPr>
          <p:txBody>
            <a:bodyPr wrap="none" anchor="ctr"/>
            <a:lstStyle/>
            <a:p>
              <a:endParaRPr lang="en-US"/>
            </a:p>
          </p:txBody>
        </p:sp>
        <p:sp>
          <p:nvSpPr>
            <p:cNvPr id="22585" name="Line 14"/>
            <p:cNvSpPr>
              <a:spLocks noChangeShapeType="1"/>
            </p:cNvSpPr>
            <p:nvPr/>
          </p:nvSpPr>
          <p:spPr bwMode="auto">
            <a:xfrm>
              <a:off x="4165" y="3269"/>
              <a:ext cx="0" cy="32"/>
            </a:xfrm>
            <a:prstGeom prst="line">
              <a:avLst/>
            </a:prstGeom>
            <a:noFill/>
            <a:ln w="28575">
              <a:solidFill>
                <a:schemeClr val="tx1"/>
              </a:solidFill>
              <a:round/>
              <a:headEnd/>
              <a:tailEnd/>
            </a:ln>
          </p:spPr>
          <p:txBody>
            <a:bodyPr wrap="none" anchor="ctr"/>
            <a:lstStyle/>
            <a:p>
              <a:endParaRPr lang="en-US"/>
            </a:p>
          </p:txBody>
        </p:sp>
        <p:sp>
          <p:nvSpPr>
            <p:cNvPr id="22586" name="Line 15"/>
            <p:cNvSpPr>
              <a:spLocks noChangeShapeType="1"/>
            </p:cNvSpPr>
            <p:nvPr/>
          </p:nvSpPr>
          <p:spPr bwMode="auto">
            <a:xfrm>
              <a:off x="4741" y="3269"/>
              <a:ext cx="0" cy="32"/>
            </a:xfrm>
            <a:prstGeom prst="line">
              <a:avLst/>
            </a:prstGeom>
            <a:noFill/>
            <a:ln w="28575">
              <a:solidFill>
                <a:schemeClr val="tx1"/>
              </a:solidFill>
              <a:round/>
              <a:headEnd/>
              <a:tailEnd/>
            </a:ln>
          </p:spPr>
          <p:txBody>
            <a:bodyPr wrap="none" anchor="ctr"/>
            <a:lstStyle/>
            <a:p>
              <a:endParaRPr lang="en-US"/>
            </a:p>
          </p:txBody>
        </p:sp>
        <p:sp>
          <p:nvSpPr>
            <p:cNvPr id="22587" name="Line 16"/>
            <p:cNvSpPr>
              <a:spLocks noChangeShapeType="1"/>
            </p:cNvSpPr>
            <p:nvPr/>
          </p:nvSpPr>
          <p:spPr bwMode="auto">
            <a:xfrm>
              <a:off x="5322" y="3269"/>
              <a:ext cx="0" cy="32"/>
            </a:xfrm>
            <a:prstGeom prst="line">
              <a:avLst/>
            </a:prstGeom>
            <a:noFill/>
            <a:ln w="28575">
              <a:solidFill>
                <a:schemeClr val="tx1"/>
              </a:solidFill>
              <a:round/>
              <a:headEnd/>
              <a:tailEnd/>
            </a:ln>
          </p:spPr>
          <p:txBody>
            <a:bodyPr wrap="none" anchor="ctr"/>
            <a:lstStyle/>
            <a:p>
              <a:endParaRPr lang="en-US"/>
            </a:p>
          </p:txBody>
        </p:sp>
        <p:sp>
          <p:nvSpPr>
            <p:cNvPr id="22588" name="Line 17"/>
            <p:cNvSpPr>
              <a:spLocks noChangeShapeType="1"/>
            </p:cNvSpPr>
            <p:nvPr/>
          </p:nvSpPr>
          <p:spPr bwMode="auto">
            <a:xfrm>
              <a:off x="3322" y="3269"/>
              <a:ext cx="0" cy="32"/>
            </a:xfrm>
            <a:prstGeom prst="line">
              <a:avLst/>
            </a:prstGeom>
            <a:noFill/>
            <a:ln w="28575">
              <a:solidFill>
                <a:schemeClr val="tx1"/>
              </a:solidFill>
              <a:round/>
              <a:headEnd/>
              <a:tailEnd/>
            </a:ln>
          </p:spPr>
          <p:txBody>
            <a:bodyPr wrap="none" anchor="ctr"/>
            <a:lstStyle/>
            <a:p>
              <a:endParaRPr lang="en-US"/>
            </a:p>
          </p:txBody>
        </p:sp>
      </p:grpSp>
      <p:sp>
        <p:nvSpPr>
          <p:cNvPr id="22533" name="Line 18"/>
          <p:cNvSpPr>
            <a:spLocks noChangeShapeType="1"/>
          </p:cNvSpPr>
          <p:nvPr/>
        </p:nvSpPr>
        <p:spPr bwMode="auto">
          <a:xfrm>
            <a:off x="3070225" y="2379663"/>
            <a:ext cx="0" cy="2616200"/>
          </a:xfrm>
          <a:prstGeom prst="line">
            <a:avLst/>
          </a:prstGeom>
          <a:noFill/>
          <a:ln w="12700">
            <a:solidFill>
              <a:schemeClr val="tx1"/>
            </a:solidFill>
            <a:round/>
            <a:headEnd/>
            <a:tailEnd/>
          </a:ln>
        </p:spPr>
        <p:txBody>
          <a:bodyPr wrap="none" anchor="ctr"/>
          <a:lstStyle/>
          <a:p>
            <a:endParaRPr lang="en-US"/>
          </a:p>
        </p:txBody>
      </p:sp>
      <p:sp>
        <p:nvSpPr>
          <p:cNvPr id="22534" name="Line 19"/>
          <p:cNvSpPr>
            <a:spLocks noChangeShapeType="1"/>
          </p:cNvSpPr>
          <p:nvPr/>
        </p:nvSpPr>
        <p:spPr bwMode="auto">
          <a:xfrm>
            <a:off x="4297363" y="3073400"/>
            <a:ext cx="1587" cy="1981200"/>
          </a:xfrm>
          <a:prstGeom prst="line">
            <a:avLst/>
          </a:prstGeom>
          <a:noFill/>
          <a:ln w="12700">
            <a:solidFill>
              <a:schemeClr val="tx1"/>
            </a:solidFill>
            <a:round/>
            <a:headEnd/>
            <a:tailEnd/>
          </a:ln>
        </p:spPr>
        <p:txBody>
          <a:bodyPr wrap="none" anchor="ctr"/>
          <a:lstStyle/>
          <a:p>
            <a:endParaRPr lang="en-US"/>
          </a:p>
        </p:txBody>
      </p:sp>
      <p:sp>
        <p:nvSpPr>
          <p:cNvPr id="22535" name="Line 20"/>
          <p:cNvSpPr>
            <a:spLocks noChangeShapeType="1"/>
          </p:cNvSpPr>
          <p:nvPr/>
        </p:nvSpPr>
        <p:spPr bwMode="auto">
          <a:xfrm>
            <a:off x="5105400" y="3614738"/>
            <a:ext cx="0" cy="1338262"/>
          </a:xfrm>
          <a:prstGeom prst="line">
            <a:avLst/>
          </a:prstGeom>
          <a:noFill/>
          <a:ln w="12700">
            <a:solidFill>
              <a:schemeClr val="tx1"/>
            </a:solidFill>
            <a:round/>
            <a:headEnd/>
            <a:tailEnd/>
          </a:ln>
        </p:spPr>
        <p:txBody>
          <a:bodyPr wrap="none" anchor="ctr"/>
          <a:lstStyle/>
          <a:p>
            <a:endParaRPr lang="en-US"/>
          </a:p>
        </p:txBody>
      </p:sp>
      <p:sp>
        <p:nvSpPr>
          <p:cNvPr id="22536" name="Line 21"/>
          <p:cNvSpPr>
            <a:spLocks noChangeShapeType="1"/>
          </p:cNvSpPr>
          <p:nvPr/>
        </p:nvSpPr>
        <p:spPr bwMode="auto">
          <a:xfrm>
            <a:off x="6248400" y="4267200"/>
            <a:ext cx="20638" cy="728663"/>
          </a:xfrm>
          <a:prstGeom prst="line">
            <a:avLst/>
          </a:prstGeom>
          <a:noFill/>
          <a:ln w="12700">
            <a:solidFill>
              <a:schemeClr val="tx1"/>
            </a:solidFill>
            <a:round/>
            <a:headEnd/>
            <a:tailEnd/>
          </a:ln>
        </p:spPr>
        <p:txBody>
          <a:bodyPr wrap="none" anchor="ctr"/>
          <a:lstStyle/>
          <a:p>
            <a:endParaRPr lang="en-US"/>
          </a:p>
        </p:txBody>
      </p:sp>
      <p:sp>
        <p:nvSpPr>
          <p:cNvPr id="22537" name="Text Box 22"/>
          <p:cNvSpPr txBox="1">
            <a:spLocks noChangeArrowheads="1"/>
          </p:cNvSpPr>
          <p:nvPr/>
        </p:nvSpPr>
        <p:spPr bwMode="auto">
          <a:xfrm>
            <a:off x="3028950" y="3903663"/>
            <a:ext cx="1265238" cy="457200"/>
          </a:xfrm>
          <a:prstGeom prst="rect">
            <a:avLst/>
          </a:prstGeom>
          <a:noFill/>
          <a:ln w="12700">
            <a:noFill/>
            <a:miter lim="800000"/>
            <a:headEnd/>
            <a:tailEnd/>
          </a:ln>
        </p:spPr>
        <p:txBody>
          <a:bodyPr wrap="none" anchor="ctr">
            <a:spAutoFit/>
          </a:bodyPr>
          <a:lstStyle/>
          <a:p>
            <a:pPr eaLnBrk="0" hangingPunct="0">
              <a:spcBef>
                <a:spcPct val="50000"/>
              </a:spcBef>
            </a:pPr>
            <a:r>
              <a:rPr lang="en-US" altLang="en-US" sz="1200" b="1"/>
              <a:t>Postprandial</a:t>
            </a:r>
            <a:br>
              <a:rPr lang="en-US" altLang="en-US" sz="1200" b="1"/>
            </a:br>
            <a:r>
              <a:rPr lang="en-US" altLang="en-US" sz="1200" b="1"/>
              <a:t>Hyperglycemia</a:t>
            </a:r>
            <a:endParaRPr lang="en-US" altLang="en-US" sz="1400"/>
          </a:p>
        </p:txBody>
      </p:sp>
      <p:sp>
        <p:nvSpPr>
          <p:cNvPr id="22538" name="Text Box 23"/>
          <p:cNvSpPr txBox="1">
            <a:spLocks noChangeArrowheads="1"/>
          </p:cNvSpPr>
          <p:nvPr/>
        </p:nvSpPr>
        <p:spPr bwMode="auto">
          <a:xfrm>
            <a:off x="2474913" y="3878263"/>
            <a:ext cx="479425" cy="304800"/>
          </a:xfrm>
          <a:prstGeom prst="rect">
            <a:avLst/>
          </a:prstGeom>
          <a:noFill/>
          <a:ln w="12700">
            <a:noFill/>
            <a:miter lim="800000"/>
            <a:headEnd/>
            <a:tailEnd/>
          </a:ln>
        </p:spPr>
        <p:txBody>
          <a:bodyPr wrap="none" anchor="ctr">
            <a:spAutoFit/>
          </a:bodyPr>
          <a:lstStyle/>
          <a:p>
            <a:pPr eaLnBrk="0" hangingPunct="0">
              <a:spcBef>
                <a:spcPct val="50000"/>
              </a:spcBef>
            </a:pPr>
            <a:r>
              <a:rPr lang="en-US" altLang="en-US" sz="1400" b="1"/>
              <a:t>IGT</a:t>
            </a:r>
            <a:endParaRPr lang="en-US" altLang="en-US" sz="1400"/>
          </a:p>
        </p:txBody>
      </p:sp>
      <p:sp>
        <p:nvSpPr>
          <p:cNvPr id="22539" name="Text Box 24"/>
          <p:cNvSpPr txBox="1">
            <a:spLocks noChangeArrowheads="1"/>
          </p:cNvSpPr>
          <p:nvPr/>
        </p:nvSpPr>
        <p:spPr bwMode="auto">
          <a:xfrm>
            <a:off x="4275138" y="3868738"/>
            <a:ext cx="922337" cy="730250"/>
          </a:xfrm>
          <a:prstGeom prst="rect">
            <a:avLst/>
          </a:prstGeom>
          <a:noFill/>
          <a:ln w="12700">
            <a:noFill/>
            <a:miter lim="800000"/>
            <a:headEnd/>
            <a:tailEnd/>
          </a:ln>
        </p:spPr>
        <p:txBody>
          <a:bodyPr wrap="none" anchor="ctr">
            <a:spAutoFit/>
          </a:bodyPr>
          <a:lstStyle/>
          <a:p>
            <a:pPr eaLnBrk="0" hangingPunct="0">
              <a:spcBef>
                <a:spcPct val="50000"/>
              </a:spcBef>
            </a:pPr>
            <a:r>
              <a:rPr lang="en-US" altLang="en-US" sz="1400" b="1"/>
              <a:t>Type 2</a:t>
            </a:r>
            <a:br>
              <a:rPr lang="en-US" altLang="en-US" sz="1400" b="1"/>
            </a:br>
            <a:r>
              <a:rPr lang="en-US" altLang="en-US" sz="1400" b="1"/>
              <a:t>Diabetes</a:t>
            </a:r>
            <a:br>
              <a:rPr lang="en-US" altLang="en-US" sz="1400" b="1"/>
            </a:br>
            <a:r>
              <a:rPr lang="en-US" altLang="en-US" sz="1400" b="1"/>
              <a:t>Phase I</a:t>
            </a:r>
            <a:endParaRPr lang="en-US" altLang="en-US" sz="1600"/>
          </a:p>
        </p:txBody>
      </p:sp>
      <p:sp>
        <p:nvSpPr>
          <p:cNvPr id="22540" name="Text Box 25"/>
          <p:cNvSpPr txBox="1">
            <a:spLocks noChangeArrowheads="1"/>
          </p:cNvSpPr>
          <p:nvPr/>
        </p:nvSpPr>
        <p:spPr bwMode="auto">
          <a:xfrm>
            <a:off x="5257800" y="4191000"/>
            <a:ext cx="922338" cy="730250"/>
          </a:xfrm>
          <a:prstGeom prst="rect">
            <a:avLst/>
          </a:prstGeom>
          <a:noFill/>
          <a:ln w="12700">
            <a:noFill/>
            <a:miter lim="800000"/>
            <a:headEnd/>
            <a:tailEnd/>
          </a:ln>
        </p:spPr>
        <p:txBody>
          <a:bodyPr wrap="none" anchor="ctr">
            <a:spAutoFit/>
          </a:bodyPr>
          <a:lstStyle/>
          <a:p>
            <a:pPr eaLnBrk="0" hangingPunct="0">
              <a:spcBef>
                <a:spcPct val="50000"/>
              </a:spcBef>
            </a:pPr>
            <a:r>
              <a:rPr lang="en-US" altLang="en-US" sz="1400" b="1"/>
              <a:t>Type 2</a:t>
            </a:r>
            <a:br>
              <a:rPr lang="en-US" altLang="en-US" sz="1400" b="1"/>
            </a:br>
            <a:r>
              <a:rPr lang="en-US" altLang="en-US" sz="1400" b="1"/>
              <a:t>Diabetes</a:t>
            </a:r>
            <a:br>
              <a:rPr lang="en-US" altLang="en-US" sz="1400" b="1"/>
            </a:br>
            <a:r>
              <a:rPr lang="en-US" altLang="en-US" sz="1400" b="1"/>
              <a:t>Phase II</a:t>
            </a:r>
            <a:endParaRPr lang="en-US" altLang="en-US" sz="1400"/>
          </a:p>
        </p:txBody>
      </p:sp>
      <p:sp>
        <p:nvSpPr>
          <p:cNvPr id="22541" name="Text Box 26"/>
          <p:cNvSpPr txBox="1">
            <a:spLocks noChangeArrowheads="1"/>
          </p:cNvSpPr>
          <p:nvPr/>
        </p:nvSpPr>
        <p:spPr bwMode="auto">
          <a:xfrm>
            <a:off x="6299200" y="3871913"/>
            <a:ext cx="1608138" cy="517525"/>
          </a:xfrm>
          <a:prstGeom prst="rect">
            <a:avLst/>
          </a:prstGeom>
          <a:noFill/>
          <a:ln w="12700">
            <a:noFill/>
            <a:miter lim="800000"/>
            <a:headEnd/>
            <a:tailEnd/>
          </a:ln>
        </p:spPr>
        <p:txBody>
          <a:bodyPr anchor="ctr">
            <a:spAutoFit/>
          </a:bodyPr>
          <a:lstStyle/>
          <a:p>
            <a:pPr eaLnBrk="0" hangingPunct="0">
              <a:spcBef>
                <a:spcPct val="50000"/>
              </a:spcBef>
            </a:pPr>
            <a:r>
              <a:rPr lang="en-US" altLang="en-US" sz="1400" b="1"/>
              <a:t>Type 2 Diabetes</a:t>
            </a:r>
            <a:br>
              <a:rPr lang="en-US" altLang="en-US" sz="1400" b="1"/>
            </a:br>
            <a:r>
              <a:rPr lang="en-US" altLang="en-US" sz="1400" b="1"/>
              <a:t>Phase III</a:t>
            </a:r>
            <a:endParaRPr lang="en-US" altLang="en-US" sz="1400"/>
          </a:p>
        </p:txBody>
      </p:sp>
      <p:sp>
        <p:nvSpPr>
          <p:cNvPr id="22542" name="Line 27"/>
          <p:cNvSpPr>
            <a:spLocks noChangeShapeType="1"/>
          </p:cNvSpPr>
          <p:nvPr/>
        </p:nvSpPr>
        <p:spPr bwMode="auto">
          <a:xfrm>
            <a:off x="2317750" y="1770063"/>
            <a:ext cx="5049838" cy="3208337"/>
          </a:xfrm>
          <a:prstGeom prst="line">
            <a:avLst/>
          </a:prstGeom>
          <a:noFill/>
          <a:ln w="28575">
            <a:solidFill>
              <a:srgbClr val="FF0000"/>
            </a:solidFill>
            <a:prstDash val="dash"/>
            <a:round/>
            <a:headEnd/>
            <a:tailEnd/>
          </a:ln>
        </p:spPr>
        <p:txBody>
          <a:bodyPr wrap="none" anchor="ctr"/>
          <a:lstStyle/>
          <a:p>
            <a:endParaRPr lang="en-US"/>
          </a:p>
        </p:txBody>
      </p:sp>
      <p:grpSp>
        <p:nvGrpSpPr>
          <p:cNvPr id="4" name="Group 28"/>
          <p:cNvGrpSpPr>
            <a:grpSpLocks/>
          </p:cNvGrpSpPr>
          <p:nvPr/>
        </p:nvGrpSpPr>
        <p:grpSpPr bwMode="auto">
          <a:xfrm>
            <a:off x="4849813" y="3200400"/>
            <a:ext cx="112712" cy="127000"/>
            <a:chOff x="3437" y="2144"/>
            <a:chExt cx="80" cy="80"/>
          </a:xfrm>
        </p:grpSpPr>
        <p:sp>
          <p:nvSpPr>
            <p:cNvPr id="22580" name="Oval 29"/>
            <p:cNvSpPr>
              <a:spLocks noChangeArrowheads="1"/>
            </p:cNvSpPr>
            <p:nvPr/>
          </p:nvSpPr>
          <p:spPr bwMode="auto">
            <a:xfrm>
              <a:off x="3437" y="2144"/>
              <a:ext cx="80" cy="80"/>
            </a:xfrm>
            <a:prstGeom prst="ellipse">
              <a:avLst/>
            </a:prstGeom>
            <a:solidFill>
              <a:srgbClr val="FF9966"/>
            </a:solidFill>
            <a:ln w="12700">
              <a:solidFill>
                <a:srgbClr val="FFFF00"/>
              </a:solidFill>
              <a:round/>
              <a:headEnd/>
              <a:tailEnd/>
            </a:ln>
          </p:spPr>
          <p:txBody>
            <a:bodyPr wrap="none" anchor="ctr"/>
            <a:lstStyle/>
            <a:p>
              <a:endParaRPr lang="en-US"/>
            </a:p>
          </p:txBody>
        </p:sp>
        <p:sp>
          <p:nvSpPr>
            <p:cNvPr id="22581" name="Oval 30"/>
            <p:cNvSpPr>
              <a:spLocks noChangeArrowheads="1"/>
            </p:cNvSpPr>
            <p:nvPr/>
          </p:nvSpPr>
          <p:spPr bwMode="auto">
            <a:xfrm>
              <a:off x="3456" y="2170"/>
              <a:ext cx="35" cy="35"/>
            </a:xfrm>
            <a:prstGeom prst="ellipse">
              <a:avLst/>
            </a:prstGeom>
            <a:solidFill>
              <a:srgbClr val="FF9966"/>
            </a:solidFill>
            <a:ln w="12700">
              <a:solidFill>
                <a:srgbClr val="FFFF00"/>
              </a:solidFill>
              <a:round/>
              <a:headEnd/>
              <a:tailEnd/>
            </a:ln>
          </p:spPr>
          <p:txBody>
            <a:bodyPr wrap="none" anchor="ctr"/>
            <a:lstStyle/>
            <a:p>
              <a:endParaRPr lang="en-US"/>
            </a:p>
          </p:txBody>
        </p:sp>
      </p:grpSp>
      <p:grpSp>
        <p:nvGrpSpPr>
          <p:cNvPr id="5" name="Group 31"/>
          <p:cNvGrpSpPr>
            <a:grpSpLocks/>
          </p:cNvGrpSpPr>
          <p:nvPr/>
        </p:nvGrpSpPr>
        <p:grpSpPr bwMode="auto">
          <a:xfrm>
            <a:off x="4648200" y="3276600"/>
            <a:ext cx="112713" cy="127000"/>
            <a:chOff x="3224" y="2421"/>
            <a:chExt cx="80" cy="80"/>
          </a:xfrm>
        </p:grpSpPr>
        <p:sp>
          <p:nvSpPr>
            <p:cNvPr id="22578" name="Oval 32"/>
            <p:cNvSpPr>
              <a:spLocks noChangeArrowheads="1"/>
            </p:cNvSpPr>
            <p:nvPr/>
          </p:nvSpPr>
          <p:spPr bwMode="auto">
            <a:xfrm>
              <a:off x="3224" y="2421"/>
              <a:ext cx="80" cy="80"/>
            </a:xfrm>
            <a:prstGeom prst="ellipse">
              <a:avLst/>
            </a:prstGeom>
            <a:solidFill>
              <a:srgbClr val="ECEC26"/>
            </a:solidFill>
            <a:ln w="12700">
              <a:solidFill>
                <a:srgbClr val="FFFF00"/>
              </a:solidFill>
              <a:round/>
              <a:headEnd/>
              <a:tailEnd/>
            </a:ln>
          </p:spPr>
          <p:txBody>
            <a:bodyPr wrap="none" anchor="ctr"/>
            <a:lstStyle/>
            <a:p>
              <a:endParaRPr lang="en-US"/>
            </a:p>
          </p:txBody>
        </p:sp>
        <p:sp>
          <p:nvSpPr>
            <p:cNvPr id="22579" name="Oval 33"/>
            <p:cNvSpPr>
              <a:spLocks noChangeArrowheads="1"/>
            </p:cNvSpPr>
            <p:nvPr/>
          </p:nvSpPr>
          <p:spPr bwMode="auto">
            <a:xfrm>
              <a:off x="3246" y="2444"/>
              <a:ext cx="35" cy="35"/>
            </a:xfrm>
            <a:prstGeom prst="ellipse">
              <a:avLst/>
            </a:prstGeom>
            <a:solidFill>
              <a:srgbClr val="ECEC26"/>
            </a:solidFill>
            <a:ln w="12700">
              <a:solidFill>
                <a:srgbClr val="FFFF00"/>
              </a:solidFill>
              <a:round/>
              <a:headEnd/>
              <a:tailEnd/>
            </a:ln>
          </p:spPr>
          <p:txBody>
            <a:bodyPr wrap="none" anchor="ctr"/>
            <a:lstStyle/>
            <a:p>
              <a:endParaRPr lang="en-US"/>
            </a:p>
          </p:txBody>
        </p:sp>
      </p:grpSp>
      <p:grpSp>
        <p:nvGrpSpPr>
          <p:cNvPr id="6" name="Group 34"/>
          <p:cNvGrpSpPr>
            <a:grpSpLocks/>
          </p:cNvGrpSpPr>
          <p:nvPr/>
        </p:nvGrpSpPr>
        <p:grpSpPr bwMode="auto">
          <a:xfrm>
            <a:off x="5022850" y="3419475"/>
            <a:ext cx="114300" cy="127000"/>
            <a:chOff x="3224" y="2421"/>
            <a:chExt cx="80" cy="80"/>
          </a:xfrm>
        </p:grpSpPr>
        <p:sp>
          <p:nvSpPr>
            <p:cNvPr id="22576" name="Oval 35"/>
            <p:cNvSpPr>
              <a:spLocks noChangeArrowheads="1"/>
            </p:cNvSpPr>
            <p:nvPr/>
          </p:nvSpPr>
          <p:spPr bwMode="auto">
            <a:xfrm>
              <a:off x="3224" y="2421"/>
              <a:ext cx="80" cy="80"/>
            </a:xfrm>
            <a:prstGeom prst="ellipse">
              <a:avLst/>
            </a:prstGeom>
            <a:solidFill>
              <a:srgbClr val="FF9966"/>
            </a:solidFill>
            <a:ln w="12700">
              <a:solidFill>
                <a:srgbClr val="FFFF00"/>
              </a:solidFill>
              <a:round/>
              <a:headEnd/>
              <a:tailEnd/>
            </a:ln>
          </p:spPr>
          <p:txBody>
            <a:bodyPr wrap="none" anchor="ctr"/>
            <a:lstStyle/>
            <a:p>
              <a:endParaRPr lang="en-US"/>
            </a:p>
          </p:txBody>
        </p:sp>
        <p:sp>
          <p:nvSpPr>
            <p:cNvPr id="22577" name="Oval 36"/>
            <p:cNvSpPr>
              <a:spLocks noChangeArrowheads="1"/>
            </p:cNvSpPr>
            <p:nvPr/>
          </p:nvSpPr>
          <p:spPr bwMode="auto">
            <a:xfrm>
              <a:off x="3246" y="2444"/>
              <a:ext cx="35" cy="35"/>
            </a:xfrm>
            <a:prstGeom prst="ellipse">
              <a:avLst/>
            </a:prstGeom>
            <a:solidFill>
              <a:srgbClr val="FF9966"/>
            </a:solidFill>
            <a:ln w="12700">
              <a:solidFill>
                <a:srgbClr val="FFFF00"/>
              </a:solidFill>
              <a:round/>
              <a:headEnd/>
              <a:tailEnd/>
            </a:ln>
          </p:spPr>
          <p:txBody>
            <a:bodyPr wrap="none" anchor="ctr"/>
            <a:lstStyle/>
            <a:p>
              <a:endParaRPr lang="en-US"/>
            </a:p>
          </p:txBody>
        </p:sp>
      </p:grpSp>
      <p:grpSp>
        <p:nvGrpSpPr>
          <p:cNvPr id="7" name="Group 37"/>
          <p:cNvGrpSpPr>
            <a:grpSpLocks/>
          </p:cNvGrpSpPr>
          <p:nvPr/>
        </p:nvGrpSpPr>
        <p:grpSpPr bwMode="auto">
          <a:xfrm>
            <a:off x="5618163" y="3860800"/>
            <a:ext cx="112712" cy="127000"/>
            <a:chOff x="3224" y="2421"/>
            <a:chExt cx="80" cy="80"/>
          </a:xfrm>
        </p:grpSpPr>
        <p:sp>
          <p:nvSpPr>
            <p:cNvPr id="22574" name="Oval 38"/>
            <p:cNvSpPr>
              <a:spLocks noChangeArrowheads="1"/>
            </p:cNvSpPr>
            <p:nvPr/>
          </p:nvSpPr>
          <p:spPr bwMode="auto">
            <a:xfrm>
              <a:off x="3224" y="2421"/>
              <a:ext cx="80" cy="80"/>
            </a:xfrm>
            <a:prstGeom prst="ellipse">
              <a:avLst/>
            </a:prstGeom>
            <a:solidFill>
              <a:srgbClr val="FF9966"/>
            </a:solidFill>
            <a:ln w="12700">
              <a:solidFill>
                <a:srgbClr val="FFFF00"/>
              </a:solidFill>
              <a:round/>
              <a:headEnd/>
              <a:tailEnd/>
            </a:ln>
          </p:spPr>
          <p:txBody>
            <a:bodyPr wrap="none" anchor="ctr"/>
            <a:lstStyle/>
            <a:p>
              <a:endParaRPr lang="en-US"/>
            </a:p>
          </p:txBody>
        </p:sp>
        <p:sp>
          <p:nvSpPr>
            <p:cNvPr id="22575" name="Oval 39"/>
            <p:cNvSpPr>
              <a:spLocks noChangeArrowheads="1"/>
            </p:cNvSpPr>
            <p:nvPr/>
          </p:nvSpPr>
          <p:spPr bwMode="auto">
            <a:xfrm>
              <a:off x="3246" y="2444"/>
              <a:ext cx="35" cy="35"/>
            </a:xfrm>
            <a:prstGeom prst="ellipse">
              <a:avLst/>
            </a:prstGeom>
            <a:solidFill>
              <a:srgbClr val="FF9966"/>
            </a:solidFill>
            <a:ln w="12700">
              <a:solidFill>
                <a:srgbClr val="FFFF00"/>
              </a:solidFill>
              <a:round/>
              <a:headEnd/>
              <a:tailEnd/>
            </a:ln>
          </p:spPr>
          <p:txBody>
            <a:bodyPr wrap="none" anchor="ctr"/>
            <a:lstStyle/>
            <a:p>
              <a:endParaRPr lang="en-US"/>
            </a:p>
          </p:txBody>
        </p:sp>
      </p:grpSp>
      <p:grpSp>
        <p:nvGrpSpPr>
          <p:cNvPr id="8" name="Group 40"/>
          <p:cNvGrpSpPr>
            <a:grpSpLocks/>
          </p:cNvGrpSpPr>
          <p:nvPr/>
        </p:nvGrpSpPr>
        <p:grpSpPr bwMode="auto">
          <a:xfrm>
            <a:off x="5429250" y="3724275"/>
            <a:ext cx="114300" cy="127000"/>
            <a:chOff x="3224" y="2421"/>
            <a:chExt cx="80" cy="80"/>
          </a:xfrm>
        </p:grpSpPr>
        <p:sp>
          <p:nvSpPr>
            <p:cNvPr id="22572" name="Oval 41"/>
            <p:cNvSpPr>
              <a:spLocks noChangeArrowheads="1"/>
            </p:cNvSpPr>
            <p:nvPr/>
          </p:nvSpPr>
          <p:spPr bwMode="auto">
            <a:xfrm>
              <a:off x="3224" y="2421"/>
              <a:ext cx="80" cy="80"/>
            </a:xfrm>
            <a:prstGeom prst="ellipse">
              <a:avLst/>
            </a:prstGeom>
            <a:solidFill>
              <a:srgbClr val="FF9966"/>
            </a:solidFill>
            <a:ln w="12700">
              <a:solidFill>
                <a:srgbClr val="FFFF00"/>
              </a:solidFill>
              <a:round/>
              <a:headEnd/>
              <a:tailEnd/>
            </a:ln>
          </p:spPr>
          <p:txBody>
            <a:bodyPr wrap="none" anchor="ctr"/>
            <a:lstStyle/>
            <a:p>
              <a:endParaRPr lang="en-US"/>
            </a:p>
          </p:txBody>
        </p:sp>
        <p:sp>
          <p:nvSpPr>
            <p:cNvPr id="22573" name="Oval 42"/>
            <p:cNvSpPr>
              <a:spLocks noChangeArrowheads="1"/>
            </p:cNvSpPr>
            <p:nvPr/>
          </p:nvSpPr>
          <p:spPr bwMode="auto">
            <a:xfrm>
              <a:off x="3246" y="2444"/>
              <a:ext cx="35" cy="35"/>
            </a:xfrm>
            <a:prstGeom prst="ellipse">
              <a:avLst/>
            </a:prstGeom>
            <a:solidFill>
              <a:srgbClr val="FF9966"/>
            </a:solidFill>
            <a:ln w="12700">
              <a:solidFill>
                <a:srgbClr val="FFFF00"/>
              </a:solidFill>
              <a:round/>
              <a:headEnd/>
              <a:tailEnd/>
            </a:ln>
          </p:spPr>
          <p:txBody>
            <a:bodyPr wrap="none" anchor="ctr"/>
            <a:lstStyle/>
            <a:p>
              <a:endParaRPr lang="en-US"/>
            </a:p>
          </p:txBody>
        </p:sp>
      </p:grpSp>
      <p:grpSp>
        <p:nvGrpSpPr>
          <p:cNvPr id="9" name="Group 43"/>
          <p:cNvGrpSpPr>
            <a:grpSpLocks/>
          </p:cNvGrpSpPr>
          <p:nvPr/>
        </p:nvGrpSpPr>
        <p:grpSpPr bwMode="auto">
          <a:xfrm>
            <a:off x="5257800" y="3505200"/>
            <a:ext cx="112713" cy="127000"/>
            <a:chOff x="3224" y="2421"/>
            <a:chExt cx="80" cy="80"/>
          </a:xfrm>
        </p:grpSpPr>
        <p:sp>
          <p:nvSpPr>
            <p:cNvPr id="22570" name="Oval 44"/>
            <p:cNvSpPr>
              <a:spLocks noChangeArrowheads="1"/>
            </p:cNvSpPr>
            <p:nvPr/>
          </p:nvSpPr>
          <p:spPr bwMode="auto">
            <a:xfrm>
              <a:off x="3224" y="2421"/>
              <a:ext cx="80" cy="80"/>
            </a:xfrm>
            <a:prstGeom prst="ellipse">
              <a:avLst/>
            </a:prstGeom>
            <a:solidFill>
              <a:srgbClr val="FF9966"/>
            </a:solidFill>
            <a:ln w="12700">
              <a:solidFill>
                <a:srgbClr val="FFFF00"/>
              </a:solidFill>
              <a:round/>
              <a:headEnd/>
              <a:tailEnd/>
            </a:ln>
          </p:spPr>
          <p:txBody>
            <a:bodyPr wrap="none" anchor="ctr"/>
            <a:lstStyle/>
            <a:p>
              <a:endParaRPr lang="en-US"/>
            </a:p>
          </p:txBody>
        </p:sp>
        <p:sp>
          <p:nvSpPr>
            <p:cNvPr id="22571" name="Oval 45"/>
            <p:cNvSpPr>
              <a:spLocks noChangeArrowheads="1"/>
            </p:cNvSpPr>
            <p:nvPr/>
          </p:nvSpPr>
          <p:spPr bwMode="auto">
            <a:xfrm>
              <a:off x="3246" y="2444"/>
              <a:ext cx="35" cy="35"/>
            </a:xfrm>
            <a:prstGeom prst="ellipse">
              <a:avLst/>
            </a:prstGeom>
            <a:solidFill>
              <a:srgbClr val="FF9966"/>
            </a:solidFill>
            <a:ln w="12700">
              <a:solidFill>
                <a:srgbClr val="FFFF00"/>
              </a:solidFill>
              <a:round/>
              <a:headEnd/>
              <a:tailEnd/>
            </a:ln>
          </p:spPr>
          <p:txBody>
            <a:bodyPr wrap="none" anchor="ctr"/>
            <a:lstStyle/>
            <a:p>
              <a:endParaRPr lang="en-US"/>
            </a:p>
          </p:txBody>
        </p:sp>
      </p:grpSp>
      <p:grpSp>
        <p:nvGrpSpPr>
          <p:cNvPr id="10" name="Group 46"/>
          <p:cNvGrpSpPr>
            <a:grpSpLocks/>
          </p:cNvGrpSpPr>
          <p:nvPr/>
        </p:nvGrpSpPr>
        <p:grpSpPr bwMode="auto">
          <a:xfrm>
            <a:off x="5821363" y="4011613"/>
            <a:ext cx="112712" cy="127000"/>
            <a:chOff x="3224" y="2421"/>
            <a:chExt cx="80" cy="80"/>
          </a:xfrm>
        </p:grpSpPr>
        <p:sp>
          <p:nvSpPr>
            <p:cNvPr id="22568" name="Oval 47"/>
            <p:cNvSpPr>
              <a:spLocks noChangeArrowheads="1"/>
            </p:cNvSpPr>
            <p:nvPr/>
          </p:nvSpPr>
          <p:spPr bwMode="auto">
            <a:xfrm>
              <a:off x="3224" y="2421"/>
              <a:ext cx="80" cy="80"/>
            </a:xfrm>
            <a:prstGeom prst="ellipse">
              <a:avLst/>
            </a:prstGeom>
            <a:solidFill>
              <a:srgbClr val="ECEC26"/>
            </a:solidFill>
            <a:ln w="12700">
              <a:solidFill>
                <a:srgbClr val="FFFF00"/>
              </a:solidFill>
              <a:round/>
              <a:headEnd/>
              <a:tailEnd/>
            </a:ln>
          </p:spPr>
          <p:txBody>
            <a:bodyPr wrap="none" anchor="ctr"/>
            <a:lstStyle/>
            <a:p>
              <a:endParaRPr lang="en-US"/>
            </a:p>
          </p:txBody>
        </p:sp>
        <p:sp>
          <p:nvSpPr>
            <p:cNvPr id="22569" name="Oval 48"/>
            <p:cNvSpPr>
              <a:spLocks noChangeArrowheads="1"/>
            </p:cNvSpPr>
            <p:nvPr/>
          </p:nvSpPr>
          <p:spPr bwMode="auto">
            <a:xfrm>
              <a:off x="3246" y="2444"/>
              <a:ext cx="35" cy="35"/>
            </a:xfrm>
            <a:prstGeom prst="ellipse">
              <a:avLst/>
            </a:prstGeom>
            <a:solidFill>
              <a:srgbClr val="ECEC26"/>
            </a:solidFill>
            <a:ln w="12700">
              <a:solidFill>
                <a:srgbClr val="FFFF00"/>
              </a:solidFill>
              <a:round/>
              <a:headEnd/>
              <a:tailEnd/>
            </a:ln>
          </p:spPr>
          <p:txBody>
            <a:bodyPr wrap="none" anchor="ctr"/>
            <a:lstStyle/>
            <a:p>
              <a:endParaRPr lang="en-US"/>
            </a:p>
          </p:txBody>
        </p:sp>
      </p:grpSp>
      <p:sp>
        <p:nvSpPr>
          <p:cNvPr id="22550" name="Text Box 49"/>
          <p:cNvSpPr txBox="1">
            <a:spLocks noChangeArrowheads="1"/>
          </p:cNvSpPr>
          <p:nvPr/>
        </p:nvSpPr>
        <p:spPr bwMode="auto">
          <a:xfrm>
            <a:off x="1860550" y="4056063"/>
            <a:ext cx="381000" cy="304800"/>
          </a:xfrm>
          <a:prstGeom prst="rect">
            <a:avLst/>
          </a:prstGeom>
          <a:noFill/>
          <a:ln w="12700">
            <a:noFill/>
            <a:miter lim="800000"/>
            <a:headEnd/>
            <a:tailEnd/>
          </a:ln>
        </p:spPr>
        <p:txBody>
          <a:bodyPr wrap="none" anchor="ctr">
            <a:spAutoFit/>
          </a:bodyPr>
          <a:lstStyle/>
          <a:p>
            <a:pPr algn="r" eaLnBrk="0" hangingPunct="0">
              <a:spcBef>
                <a:spcPct val="50000"/>
              </a:spcBef>
            </a:pPr>
            <a:r>
              <a:rPr lang="en-US" altLang="en-US" sz="1400" b="1"/>
              <a:t>25</a:t>
            </a:r>
            <a:endParaRPr lang="en-US" altLang="en-US" sz="1400"/>
          </a:p>
        </p:txBody>
      </p:sp>
      <p:sp>
        <p:nvSpPr>
          <p:cNvPr id="22551" name="Text Box 50"/>
          <p:cNvSpPr txBox="1">
            <a:spLocks noChangeArrowheads="1"/>
          </p:cNvSpPr>
          <p:nvPr/>
        </p:nvSpPr>
        <p:spPr bwMode="auto">
          <a:xfrm>
            <a:off x="1762125" y="1630363"/>
            <a:ext cx="479425" cy="304800"/>
          </a:xfrm>
          <a:prstGeom prst="rect">
            <a:avLst/>
          </a:prstGeom>
          <a:noFill/>
          <a:ln w="12700">
            <a:noFill/>
            <a:miter lim="800000"/>
            <a:headEnd/>
            <a:tailEnd/>
          </a:ln>
        </p:spPr>
        <p:txBody>
          <a:bodyPr wrap="none" anchor="ctr">
            <a:spAutoFit/>
          </a:bodyPr>
          <a:lstStyle/>
          <a:p>
            <a:pPr algn="r" eaLnBrk="0" hangingPunct="0">
              <a:spcBef>
                <a:spcPct val="50000"/>
              </a:spcBef>
            </a:pPr>
            <a:r>
              <a:rPr lang="en-US" altLang="en-US" sz="1400" b="1"/>
              <a:t>100</a:t>
            </a:r>
            <a:endParaRPr lang="en-US" altLang="en-US" sz="1400"/>
          </a:p>
        </p:txBody>
      </p:sp>
      <p:sp>
        <p:nvSpPr>
          <p:cNvPr id="22552" name="Text Box 51"/>
          <p:cNvSpPr txBox="1">
            <a:spLocks noChangeArrowheads="1"/>
          </p:cNvSpPr>
          <p:nvPr/>
        </p:nvSpPr>
        <p:spPr bwMode="auto">
          <a:xfrm>
            <a:off x="1860550" y="2430463"/>
            <a:ext cx="381000" cy="304800"/>
          </a:xfrm>
          <a:prstGeom prst="rect">
            <a:avLst/>
          </a:prstGeom>
          <a:noFill/>
          <a:ln w="12700">
            <a:noFill/>
            <a:miter lim="800000"/>
            <a:headEnd/>
            <a:tailEnd/>
          </a:ln>
        </p:spPr>
        <p:txBody>
          <a:bodyPr wrap="none" anchor="ctr">
            <a:spAutoFit/>
          </a:bodyPr>
          <a:lstStyle/>
          <a:p>
            <a:pPr algn="r" eaLnBrk="0" hangingPunct="0">
              <a:spcBef>
                <a:spcPct val="50000"/>
              </a:spcBef>
            </a:pPr>
            <a:r>
              <a:rPr lang="en-US" altLang="en-US" sz="1400" b="1"/>
              <a:t>75</a:t>
            </a:r>
            <a:endParaRPr lang="en-US" altLang="en-US" sz="1400"/>
          </a:p>
        </p:txBody>
      </p:sp>
      <p:sp>
        <p:nvSpPr>
          <p:cNvPr id="22553" name="Text Box 52"/>
          <p:cNvSpPr txBox="1">
            <a:spLocks noChangeArrowheads="1"/>
          </p:cNvSpPr>
          <p:nvPr/>
        </p:nvSpPr>
        <p:spPr bwMode="auto">
          <a:xfrm>
            <a:off x="1958975" y="4868863"/>
            <a:ext cx="282575" cy="304800"/>
          </a:xfrm>
          <a:prstGeom prst="rect">
            <a:avLst/>
          </a:prstGeom>
          <a:noFill/>
          <a:ln w="12700">
            <a:noFill/>
            <a:miter lim="800000"/>
            <a:headEnd/>
            <a:tailEnd/>
          </a:ln>
        </p:spPr>
        <p:txBody>
          <a:bodyPr wrap="none" anchor="ctr">
            <a:spAutoFit/>
          </a:bodyPr>
          <a:lstStyle/>
          <a:p>
            <a:pPr algn="r" eaLnBrk="0" hangingPunct="0">
              <a:spcBef>
                <a:spcPct val="50000"/>
              </a:spcBef>
            </a:pPr>
            <a:r>
              <a:rPr lang="en-US" altLang="en-US" sz="1400" b="1"/>
              <a:t>0</a:t>
            </a:r>
            <a:endParaRPr lang="en-US" altLang="en-US" sz="1400"/>
          </a:p>
        </p:txBody>
      </p:sp>
      <p:sp>
        <p:nvSpPr>
          <p:cNvPr id="22554" name="Text Box 53"/>
          <p:cNvSpPr txBox="1">
            <a:spLocks noChangeArrowheads="1"/>
          </p:cNvSpPr>
          <p:nvPr/>
        </p:nvSpPr>
        <p:spPr bwMode="auto">
          <a:xfrm>
            <a:off x="1860550" y="3230563"/>
            <a:ext cx="381000" cy="304800"/>
          </a:xfrm>
          <a:prstGeom prst="rect">
            <a:avLst/>
          </a:prstGeom>
          <a:noFill/>
          <a:ln w="12700">
            <a:noFill/>
            <a:miter lim="800000"/>
            <a:headEnd/>
            <a:tailEnd/>
          </a:ln>
        </p:spPr>
        <p:txBody>
          <a:bodyPr wrap="none" anchor="ctr">
            <a:spAutoFit/>
          </a:bodyPr>
          <a:lstStyle/>
          <a:p>
            <a:pPr algn="r" eaLnBrk="0" hangingPunct="0">
              <a:spcBef>
                <a:spcPct val="50000"/>
              </a:spcBef>
            </a:pPr>
            <a:r>
              <a:rPr lang="en-US" altLang="en-US" sz="1400" b="1"/>
              <a:t>50</a:t>
            </a:r>
            <a:endParaRPr lang="en-US" altLang="en-US" sz="1400"/>
          </a:p>
        </p:txBody>
      </p:sp>
      <p:sp>
        <p:nvSpPr>
          <p:cNvPr id="22555" name="Text Box 54"/>
          <p:cNvSpPr txBox="1">
            <a:spLocks noChangeArrowheads="1"/>
          </p:cNvSpPr>
          <p:nvPr/>
        </p:nvSpPr>
        <p:spPr bwMode="auto">
          <a:xfrm>
            <a:off x="2049463" y="5084763"/>
            <a:ext cx="439737" cy="304800"/>
          </a:xfrm>
          <a:prstGeom prst="rect">
            <a:avLst/>
          </a:prstGeom>
          <a:noFill/>
          <a:ln w="12700">
            <a:noFill/>
            <a:miter lim="800000"/>
            <a:headEnd/>
            <a:tailEnd/>
          </a:ln>
        </p:spPr>
        <p:txBody>
          <a:bodyPr wrap="none" anchor="ctr">
            <a:spAutoFit/>
          </a:bodyPr>
          <a:lstStyle/>
          <a:p>
            <a:pPr algn="r" eaLnBrk="0" hangingPunct="0">
              <a:spcBef>
                <a:spcPct val="50000"/>
              </a:spcBef>
            </a:pPr>
            <a:r>
              <a:rPr lang="en-US" altLang="en-US" sz="1400" b="1"/>
              <a:t>-12</a:t>
            </a:r>
            <a:endParaRPr lang="en-US" altLang="en-US" sz="1400"/>
          </a:p>
        </p:txBody>
      </p:sp>
      <p:sp>
        <p:nvSpPr>
          <p:cNvPr id="22556" name="Text Box 55"/>
          <p:cNvSpPr txBox="1">
            <a:spLocks noChangeArrowheads="1"/>
          </p:cNvSpPr>
          <p:nvPr/>
        </p:nvSpPr>
        <p:spPr bwMode="auto">
          <a:xfrm>
            <a:off x="2455863" y="5084763"/>
            <a:ext cx="439737" cy="304800"/>
          </a:xfrm>
          <a:prstGeom prst="rect">
            <a:avLst/>
          </a:prstGeom>
          <a:noFill/>
          <a:ln w="12700">
            <a:noFill/>
            <a:miter lim="800000"/>
            <a:headEnd/>
            <a:tailEnd/>
          </a:ln>
        </p:spPr>
        <p:txBody>
          <a:bodyPr wrap="none" anchor="ctr">
            <a:spAutoFit/>
          </a:bodyPr>
          <a:lstStyle/>
          <a:p>
            <a:pPr algn="r" eaLnBrk="0" hangingPunct="0">
              <a:spcBef>
                <a:spcPct val="50000"/>
              </a:spcBef>
            </a:pPr>
            <a:r>
              <a:rPr lang="en-US" altLang="en-US" sz="1400" b="1"/>
              <a:t>-10</a:t>
            </a:r>
            <a:endParaRPr lang="en-US" altLang="en-US" sz="1400"/>
          </a:p>
        </p:txBody>
      </p:sp>
      <p:sp>
        <p:nvSpPr>
          <p:cNvPr id="22557" name="Text Box 56"/>
          <p:cNvSpPr txBox="1">
            <a:spLocks noChangeArrowheads="1"/>
          </p:cNvSpPr>
          <p:nvPr/>
        </p:nvSpPr>
        <p:spPr bwMode="auto">
          <a:xfrm>
            <a:off x="3298825" y="5084763"/>
            <a:ext cx="341313" cy="304800"/>
          </a:xfrm>
          <a:prstGeom prst="rect">
            <a:avLst/>
          </a:prstGeom>
          <a:noFill/>
          <a:ln w="12700">
            <a:noFill/>
            <a:miter lim="800000"/>
            <a:headEnd/>
            <a:tailEnd/>
          </a:ln>
        </p:spPr>
        <p:txBody>
          <a:bodyPr wrap="none" anchor="ctr">
            <a:spAutoFit/>
          </a:bodyPr>
          <a:lstStyle/>
          <a:p>
            <a:pPr algn="r" eaLnBrk="0" hangingPunct="0">
              <a:spcBef>
                <a:spcPct val="50000"/>
              </a:spcBef>
            </a:pPr>
            <a:r>
              <a:rPr lang="en-US" altLang="en-US" sz="1400" b="1"/>
              <a:t>-6</a:t>
            </a:r>
            <a:endParaRPr lang="en-US" altLang="en-US" sz="1400"/>
          </a:p>
        </p:txBody>
      </p:sp>
      <p:sp>
        <p:nvSpPr>
          <p:cNvPr id="22558" name="Text Box 57"/>
          <p:cNvSpPr txBox="1">
            <a:spLocks noChangeArrowheads="1"/>
          </p:cNvSpPr>
          <p:nvPr/>
        </p:nvSpPr>
        <p:spPr bwMode="auto">
          <a:xfrm>
            <a:off x="4122738" y="5084763"/>
            <a:ext cx="341312" cy="304800"/>
          </a:xfrm>
          <a:prstGeom prst="rect">
            <a:avLst/>
          </a:prstGeom>
          <a:noFill/>
          <a:ln w="12700">
            <a:noFill/>
            <a:miter lim="800000"/>
            <a:headEnd/>
            <a:tailEnd/>
          </a:ln>
        </p:spPr>
        <p:txBody>
          <a:bodyPr wrap="none" anchor="ctr">
            <a:spAutoFit/>
          </a:bodyPr>
          <a:lstStyle/>
          <a:p>
            <a:pPr algn="r" eaLnBrk="0" hangingPunct="0">
              <a:spcBef>
                <a:spcPct val="50000"/>
              </a:spcBef>
            </a:pPr>
            <a:r>
              <a:rPr lang="en-US" altLang="en-US" sz="1400" b="1"/>
              <a:t>-2</a:t>
            </a:r>
            <a:endParaRPr lang="en-US" altLang="en-US" sz="1400"/>
          </a:p>
        </p:txBody>
      </p:sp>
      <p:sp>
        <p:nvSpPr>
          <p:cNvPr id="22559" name="Text Box 58"/>
          <p:cNvSpPr txBox="1">
            <a:spLocks noChangeArrowheads="1"/>
          </p:cNvSpPr>
          <p:nvPr/>
        </p:nvSpPr>
        <p:spPr bwMode="auto">
          <a:xfrm>
            <a:off x="4532313" y="5084763"/>
            <a:ext cx="282575" cy="304800"/>
          </a:xfrm>
          <a:prstGeom prst="rect">
            <a:avLst/>
          </a:prstGeom>
          <a:noFill/>
          <a:ln w="12700">
            <a:noFill/>
            <a:miter lim="800000"/>
            <a:headEnd/>
            <a:tailEnd/>
          </a:ln>
        </p:spPr>
        <p:txBody>
          <a:bodyPr wrap="none" anchor="ctr">
            <a:spAutoFit/>
          </a:bodyPr>
          <a:lstStyle/>
          <a:p>
            <a:pPr algn="r" eaLnBrk="0" hangingPunct="0">
              <a:spcBef>
                <a:spcPct val="50000"/>
              </a:spcBef>
            </a:pPr>
            <a:r>
              <a:rPr lang="en-US" altLang="en-US" sz="1400" b="1"/>
              <a:t>0</a:t>
            </a:r>
            <a:endParaRPr lang="en-US" altLang="en-US" sz="1400"/>
          </a:p>
        </p:txBody>
      </p:sp>
      <p:sp>
        <p:nvSpPr>
          <p:cNvPr id="22560" name="Text Box 59"/>
          <p:cNvSpPr txBox="1">
            <a:spLocks noChangeArrowheads="1"/>
          </p:cNvSpPr>
          <p:nvPr/>
        </p:nvSpPr>
        <p:spPr bwMode="auto">
          <a:xfrm>
            <a:off x="4949825" y="5084763"/>
            <a:ext cx="282575" cy="304800"/>
          </a:xfrm>
          <a:prstGeom prst="rect">
            <a:avLst/>
          </a:prstGeom>
          <a:noFill/>
          <a:ln w="12700">
            <a:noFill/>
            <a:miter lim="800000"/>
            <a:headEnd/>
            <a:tailEnd/>
          </a:ln>
        </p:spPr>
        <p:txBody>
          <a:bodyPr wrap="none" anchor="ctr">
            <a:spAutoFit/>
          </a:bodyPr>
          <a:lstStyle/>
          <a:p>
            <a:pPr algn="r" eaLnBrk="0" hangingPunct="0">
              <a:spcBef>
                <a:spcPct val="50000"/>
              </a:spcBef>
            </a:pPr>
            <a:r>
              <a:rPr lang="en-US" altLang="en-US" sz="1400" b="1"/>
              <a:t>2</a:t>
            </a:r>
            <a:endParaRPr lang="en-US" altLang="en-US" sz="1400"/>
          </a:p>
        </p:txBody>
      </p:sp>
      <p:sp>
        <p:nvSpPr>
          <p:cNvPr id="22561" name="Text Box 60"/>
          <p:cNvSpPr txBox="1">
            <a:spLocks noChangeArrowheads="1"/>
          </p:cNvSpPr>
          <p:nvPr/>
        </p:nvSpPr>
        <p:spPr bwMode="auto">
          <a:xfrm>
            <a:off x="5619750" y="5084763"/>
            <a:ext cx="425450" cy="304800"/>
          </a:xfrm>
          <a:prstGeom prst="rect">
            <a:avLst/>
          </a:prstGeom>
          <a:noFill/>
          <a:ln w="12700">
            <a:noFill/>
            <a:miter lim="800000"/>
            <a:headEnd/>
            <a:tailEnd/>
          </a:ln>
        </p:spPr>
        <p:txBody>
          <a:bodyPr anchor="ctr">
            <a:spAutoFit/>
          </a:bodyPr>
          <a:lstStyle/>
          <a:p>
            <a:pPr algn="r" eaLnBrk="0" hangingPunct="0">
              <a:spcBef>
                <a:spcPct val="50000"/>
              </a:spcBef>
            </a:pPr>
            <a:r>
              <a:rPr lang="en-US" altLang="en-US" sz="1400" b="1"/>
              <a:t>6</a:t>
            </a:r>
            <a:endParaRPr lang="en-US" altLang="en-US" sz="1400"/>
          </a:p>
        </p:txBody>
      </p:sp>
      <p:sp>
        <p:nvSpPr>
          <p:cNvPr id="22562" name="Text Box 61"/>
          <p:cNvSpPr txBox="1">
            <a:spLocks noChangeArrowheads="1"/>
          </p:cNvSpPr>
          <p:nvPr/>
        </p:nvSpPr>
        <p:spPr bwMode="auto">
          <a:xfrm>
            <a:off x="6477000" y="5084763"/>
            <a:ext cx="381000" cy="304800"/>
          </a:xfrm>
          <a:prstGeom prst="rect">
            <a:avLst/>
          </a:prstGeom>
          <a:noFill/>
          <a:ln w="12700">
            <a:noFill/>
            <a:miter lim="800000"/>
            <a:headEnd/>
            <a:tailEnd/>
          </a:ln>
        </p:spPr>
        <p:txBody>
          <a:bodyPr wrap="none" anchor="ctr">
            <a:spAutoFit/>
          </a:bodyPr>
          <a:lstStyle/>
          <a:p>
            <a:pPr algn="r" eaLnBrk="0" hangingPunct="0">
              <a:spcBef>
                <a:spcPct val="50000"/>
              </a:spcBef>
            </a:pPr>
            <a:r>
              <a:rPr lang="en-US" altLang="en-US" sz="1400" b="1"/>
              <a:t>10</a:t>
            </a:r>
            <a:endParaRPr lang="en-US" altLang="en-US" sz="1400"/>
          </a:p>
        </p:txBody>
      </p:sp>
      <p:sp>
        <p:nvSpPr>
          <p:cNvPr id="22563" name="Text Box 62"/>
          <p:cNvSpPr txBox="1">
            <a:spLocks noChangeArrowheads="1"/>
          </p:cNvSpPr>
          <p:nvPr/>
        </p:nvSpPr>
        <p:spPr bwMode="auto">
          <a:xfrm>
            <a:off x="7312025" y="5084763"/>
            <a:ext cx="381000" cy="304800"/>
          </a:xfrm>
          <a:prstGeom prst="rect">
            <a:avLst/>
          </a:prstGeom>
          <a:noFill/>
          <a:ln w="12700">
            <a:noFill/>
            <a:miter lim="800000"/>
            <a:headEnd/>
            <a:tailEnd/>
          </a:ln>
        </p:spPr>
        <p:txBody>
          <a:bodyPr wrap="none" anchor="ctr">
            <a:spAutoFit/>
          </a:bodyPr>
          <a:lstStyle/>
          <a:p>
            <a:pPr algn="r" eaLnBrk="0" hangingPunct="0">
              <a:spcBef>
                <a:spcPct val="50000"/>
              </a:spcBef>
            </a:pPr>
            <a:r>
              <a:rPr lang="en-US" altLang="en-US" sz="1400" b="1"/>
              <a:t>14</a:t>
            </a:r>
            <a:endParaRPr lang="en-US" altLang="en-US" sz="1400"/>
          </a:p>
        </p:txBody>
      </p:sp>
      <p:sp>
        <p:nvSpPr>
          <p:cNvPr id="22564" name="Text Box 63"/>
          <p:cNvSpPr txBox="1">
            <a:spLocks noChangeArrowheads="1"/>
          </p:cNvSpPr>
          <p:nvPr/>
        </p:nvSpPr>
        <p:spPr bwMode="auto">
          <a:xfrm>
            <a:off x="3733800" y="5562600"/>
            <a:ext cx="3240087" cy="336550"/>
          </a:xfrm>
          <a:prstGeom prst="rect">
            <a:avLst/>
          </a:prstGeom>
          <a:noFill/>
          <a:ln w="12700">
            <a:noFill/>
            <a:miter lim="800000"/>
            <a:headEnd/>
            <a:tailEnd/>
          </a:ln>
        </p:spPr>
        <p:txBody>
          <a:bodyPr anchor="ctr">
            <a:spAutoFit/>
          </a:bodyPr>
          <a:lstStyle/>
          <a:p>
            <a:pPr eaLnBrk="0" hangingPunct="0">
              <a:spcBef>
                <a:spcPct val="50000"/>
              </a:spcBef>
            </a:pPr>
            <a:r>
              <a:rPr lang="en-US" altLang="en-US" sz="1600" b="1" dirty="0">
                <a:solidFill>
                  <a:srgbClr val="00B0F0"/>
                </a:solidFill>
              </a:rPr>
              <a:t>Years From Diagnosis</a:t>
            </a:r>
            <a:endParaRPr lang="en-US" altLang="en-US" sz="2000" dirty="0">
              <a:solidFill>
                <a:srgbClr val="00B0F0"/>
              </a:solidFill>
            </a:endParaRPr>
          </a:p>
        </p:txBody>
      </p:sp>
      <p:sp>
        <p:nvSpPr>
          <p:cNvPr id="22565" name="Text Box 64"/>
          <p:cNvSpPr txBox="1">
            <a:spLocks noChangeArrowheads="1"/>
          </p:cNvSpPr>
          <p:nvPr/>
        </p:nvSpPr>
        <p:spPr bwMode="auto">
          <a:xfrm>
            <a:off x="987425" y="6299200"/>
            <a:ext cx="184150" cy="366713"/>
          </a:xfrm>
          <a:prstGeom prst="rect">
            <a:avLst/>
          </a:prstGeom>
          <a:noFill/>
          <a:ln w="9525">
            <a:noFill/>
            <a:miter lim="800000"/>
            <a:headEnd/>
            <a:tailEnd/>
          </a:ln>
        </p:spPr>
        <p:txBody>
          <a:bodyPr>
            <a:spAutoFit/>
          </a:bodyPr>
          <a:lstStyle/>
          <a:p>
            <a:pPr>
              <a:spcBef>
                <a:spcPct val="50000"/>
              </a:spcBef>
            </a:pPr>
            <a:endParaRPr lang="en-US"/>
          </a:p>
        </p:txBody>
      </p:sp>
      <p:sp>
        <p:nvSpPr>
          <p:cNvPr id="22566" name="Text Box 66"/>
          <p:cNvSpPr txBox="1">
            <a:spLocks noChangeArrowheads="1"/>
          </p:cNvSpPr>
          <p:nvPr/>
        </p:nvSpPr>
        <p:spPr bwMode="auto">
          <a:xfrm>
            <a:off x="1295400" y="381000"/>
            <a:ext cx="6578276" cy="584775"/>
          </a:xfrm>
          <a:prstGeom prst="rect">
            <a:avLst/>
          </a:prstGeom>
          <a:noFill/>
          <a:ln w="9525">
            <a:noFill/>
            <a:miter lim="800000"/>
            <a:headEnd/>
            <a:tailEnd/>
          </a:ln>
        </p:spPr>
        <p:txBody>
          <a:bodyPr wrap="none">
            <a:spAutoFit/>
          </a:bodyPr>
          <a:lstStyle/>
          <a:p>
            <a:r>
              <a:rPr lang="en-US" sz="3200" dirty="0">
                <a:solidFill>
                  <a:srgbClr val="002060"/>
                </a:solidFill>
              </a:rPr>
              <a:t>Beta-cell function </a:t>
            </a:r>
            <a:r>
              <a:rPr lang="en-US" sz="3200" dirty="0"/>
              <a:t>continues to decline</a:t>
            </a:r>
          </a:p>
        </p:txBody>
      </p:sp>
      <p:sp>
        <p:nvSpPr>
          <p:cNvPr id="66" name="Minus 65"/>
          <p:cNvSpPr/>
          <p:nvPr/>
        </p:nvSpPr>
        <p:spPr>
          <a:xfrm>
            <a:off x="-1066800" y="685800"/>
            <a:ext cx="7848600" cy="9144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TotalTime>
  <Words>3897</Words>
  <Application>Microsoft Office PowerPoint</Application>
  <PresentationFormat>On-screen Show (4:3)</PresentationFormat>
  <Paragraphs>741</Paragraphs>
  <Slides>56</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Office Theme</vt:lpstr>
      <vt:lpstr>Acrobat Document</vt:lpstr>
      <vt:lpstr>Chart</vt:lpstr>
      <vt:lpstr>Slide 1</vt:lpstr>
      <vt:lpstr>Slide 2</vt:lpstr>
      <vt:lpstr>Specific Goals in Management of Diabetes</vt:lpstr>
      <vt:lpstr>Relative Risk of Progression of  Diabetes Complications (DCCT)</vt:lpstr>
      <vt:lpstr>Slide 5</vt:lpstr>
      <vt:lpstr>    Uncontrolled hyperglycaemia is a global problem </vt:lpstr>
      <vt:lpstr>Risk of complications </vt:lpstr>
      <vt:lpstr>Slide 8</vt:lpstr>
      <vt:lpstr>Slide 9</vt:lpstr>
      <vt:lpstr>        Progressive Loss of -Cell  Function in T2DM: UKPDS</vt:lpstr>
      <vt:lpstr>Slide 11</vt:lpstr>
      <vt:lpstr>Slide 12</vt:lpstr>
      <vt:lpstr>Slide 13</vt:lpstr>
      <vt:lpstr>Expected HbA1c reduction according  to intervention</vt:lpstr>
      <vt:lpstr>Slide 15</vt:lpstr>
      <vt:lpstr>Slide 16</vt:lpstr>
      <vt:lpstr>Regular Insulin</vt:lpstr>
      <vt:lpstr>                     Rapid Analogs</vt:lpstr>
      <vt:lpstr>Slide 19</vt:lpstr>
      <vt:lpstr>Insulin Time Action Curves</vt:lpstr>
      <vt:lpstr>T2DM Treatment: ADA/EASD position statement 2017</vt:lpstr>
      <vt:lpstr>T2DM Treatment: ADA/EASD position statement 2017</vt:lpstr>
      <vt:lpstr>     A logical stepwise approach</vt:lpstr>
      <vt:lpstr>Treatment intensification routes as the diabetes progresses (ADA 2017) </vt:lpstr>
      <vt:lpstr>How do we define insulin initiation?</vt:lpstr>
      <vt:lpstr>Slide 26</vt:lpstr>
      <vt:lpstr>Treatment intensification routes as the diabetes progresses</vt:lpstr>
      <vt:lpstr>Slide 28</vt:lpstr>
      <vt:lpstr>Slide 29</vt:lpstr>
      <vt:lpstr>Once daily basal insulin maintains HbA1c target for at least 2.5 years</vt:lpstr>
      <vt:lpstr>Slide 31</vt:lpstr>
      <vt:lpstr>Slide 32</vt:lpstr>
      <vt:lpstr>Intensifying from BIAsp OD to BID</vt:lpstr>
      <vt:lpstr>Intensifying from BIAsp BID to TID</vt:lpstr>
      <vt:lpstr>BIAsp-30  dose titration </vt:lpstr>
      <vt:lpstr>Slide 36</vt:lpstr>
      <vt:lpstr>Slide 37</vt:lpstr>
      <vt:lpstr>All to Target Study</vt:lpstr>
      <vt:lpstr>All to Target Study</vt:lpstr>
      <vt:lpstr>Glucose triad of diabetes management</vt:lpstr>
      <vt:lpstr>Type 2 DM Treatment: Key points </vt:lpstr>
      <vt:lpstr>Maintain control as diabetes progresses</vt:lpstr>
      <vt:lpstr>Relative contributions of PPG and FPG  to diurnal hyperglycaemia</vt:lpstr>
      <vt:lpstr>Treatment intensification routes as the diabetes progresses</vt:lpstr>
      <vt:lpstr>Basal Insulin Long acting analogous </vt:lpstr>
      <vt:lpstr>Basal plus Prandial Insulin  </vt:lpstr>
      <vt:lpstr>Fewer Nocturnal Hypoglycemic Events With Aspart vs Regular Human Insulin</vt:lpstr>
      <vt:lpstr>How is insulin normally secreted ? </vt:lpstr>
      <vt:lpstr>Slide 49</vt:lpstr>
      <vt:lpstr>Determining initial insulin dosages for basal-bolus</vt:lpstr>
      <vt:lpstr>Initial Dosing Guidelines for Insulin Glargine</vt:lpstr>
      <vt:lpstr>Slide 52</vt:lpstr>
      <vt:lpstr>Supplemental Insulin for Correction of Hyperglycemia  </vt:lpstr>
      <vt:lpstr>Adjustments for Exercise  </vt:lpstr>
      <vt:lpstr>Slide 55</vt:lpstr>
      <vt:lpstr>Slide 56</vt:lpstr>
    </vt:vector>
  </TitlesOfParts>
  <Company>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RI-F520C082-D</dc:creator>
  <cp:lastModifiedBy>RI-F520C082-D</cp:lastModifiedBy>
  <cp:revision>80</cp:revision>
  <dcterms:created xsi:type="dcterms:W3CDTF">2016-02-03T06:02:20Z</dcterms:created>
  <dcterms:modified xsi:type="dcterms:W3CDTF">2017-01-05T08:01:31Z</dcterms:modified>
</cp:coreProperties>
</file>