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8" r:id="rId2"/>
    <p:sldId id="327" r:id="rId3"/>
    <p:sldId id="304" r:id="rId4"/>
    <p:sldId id="306" r:id="rId5"/>
    <p:sldId id="307" r:id="rId6"/>
    <p:sldId id="308" r:id="rId7"/>
    <p:sldId id="309" r:id="rId8"/>
    <p:sldId id="260" r:id="rId9"/>
    <p:sldId id="328" r:id="rId10"/>
    <p:sldId id="331" r:id="rId11"/>
    <p:sldId id="262" r:id="rId12"/>
    <p:sldId id="263" r:id="rId13"/>
    <p:sldId id="430" r:id="rId14"/>
    <p:sldId id="441" r:id="rId15"/>
    <p:sldId id="438" r:id="rId16"/>
    <p:sldId id="439" r:id="rId17"/>
    <p:sldId id="440" r:id="rId18"/>
    <p:sldId id="429" r:id="rId19"/>
    <p:sldId id="312" r:id="rId20"/>
    <p:sldId id="431" r:id="rId21"/>
    <p:sldId id="313" r:id="rId22"/>
    <p:sldId id="315" r:id="rId23"/>
    <p:sldId id="316" r:id="rId24"/>
    <p:sldId id="317" r:id="rId25"/>
    <p:sldId id="318" r:id="rId26"/>
    <p:sldId id="319" r:id="rId27"/>
    <p:sldId id="320" r:id="rId28"/>
    <p:sldId id="321" r:id="rId29"/>
    <p:sldId id="338" r:id="rId30"/>
    <p:sldId id="322" r:id="rId31"/>
    <p:sldId id="341" r:id="rId32"/>
    <p:sldId id="434" r:id="rId33"/>
    <p:sldId id="435" r:id="rId34"/>
    <p:sldId id="423" r:id="rId35"/>
    <p:sldId id="424" r:id="rId36"/>
    <p:sldId id="425" r:id="rId37"/>
    <p:sldId id="426" r:id="rId38"/>
    <p:sldId id="427" r:id="rId39"/>
    <p:sldId id="372" r:id="rId40"/>
    <p:sldId id="374" r:id="rId41"/>
    <p:sldId id="375" r:id="rId42"/>
    <p:sldId id="373" r:id="rId43"/>
    <p:sldId id="436" r:id="rId44"/>
    <p:sldId id="381" r:id="rId45"/>
    <p:sldId id="382" r:id="rId46"/>
    <p:sldId id="428" r:id="rId47"/>
    <p:sldId id="388" r:id="rId48"/>
    <p:sldId id="389" r:id="rId49"/>
    <p:sldId id="390" r:id="rId50"/>
    <p:sldId id="391" r:id="rId51"/>
    <p:sldId id="433" r:id="rId52"/>
    <p:sldId id="273" r:id="rId53"/>
    <p:sldId id="275" r:id="rId54"/>
    <p:sldId id="346" r:id="rId55"/>
    <p:sldId id="422" r:id="rId56"/>
    <p:sldId id="361" r:id="rId57"/>
    <p:sldId id="302" r:id="rId58"/>
    <p:sldId id="30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70B"/>
    <a:srgbClr val="5481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60"/>
  </p:normalViewPr>
  <p:slideViewPr>
    <p:cSldViewPr>
      <p:cViewPr varScale="1">
        <p:scale>
          <a:sx n="76" d="100"/>
          <a:sy n="76"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F7B089-A610-4CAC-9430-B8A1C0138E0E}" type="datetimeFigureOut">
              <a:rPr lang="en-US" smtClean="0"/>
              <a:pPr/>
              <a:t>5/19/2015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44D98A-3429-44DA-A6E6-EFADEA843A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DE380-3CCF-46AA-9904-99CAE6081632}" type="datetimeFigureOut">
              <a:rPr lang="en-US" smtClean="0"/>
              <a:pPr/>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4FE1A-4E13-4109-8CB4-DA24E36A37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768475" y="28575"/>
            <a:ext cx="10394950" cy="7796213"/>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768475" y="28575"/>
            <a:ext cx="10394950" cy="7796213"/>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446213" y="396875"/>
            <a:ext cx="9750426" cy="7313613"/>
          </a:xfrm>
        </p:spPr>
      </p:sp>
      <p:sp>
        <p:nvSpPr>
          <p:cNvPr id="94211" name="Rectangle 3"/>
          <p:cNvSpPr>
            <a:spLocks noGrp="1" noChangeArrowheads="1"/>
          </p:cNvSpPr>
          <p:nvPr>
            <p:ph type="body" idx="1"/>
          </p:nvPr>
        </p:nvSpPr>
        <p:spPr>
          <a:xfrm>
            <a:off x="228600" y="7949473"/>
            <a:ext cx="6400800" cy="407544"/>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446213" y="396875"/>
            <a:ext cx="9750426" cy="7313613"/>
          </a:xfrm>
        </p:spPr>
      </p:sp>
      <p:sp>
        <p:nvSpPr>
          <p:cNvPr id="95235" name="Rectangle 3"/>
          <p:cNvSpPr>
            <a:spLocks noGrp="1" noChangeArrowheads="1"/>
          </p:cNvSpPr>
          <p:nvPr>
            <p:ph type="body" idx="1"/>
          </p:nvPr>
        </p:nvSpPr>
        <p:spPr>
          <a:xfrm>
            <a:off x="228600" y="7949473"/>
            <a:ext cx="6400800" cy="407544"/>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768475" y="28575"/>
            <a:ext cx="10394950" cy="7796213"/>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0C352C-8B5D-4B67-BDE6-E25A6C14C3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4A8B1E12-558C-41DC-B9C7-0E1216A42F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02E7B-16BE-4777-9DAA-763ADD807800}"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02E7B-16BE-4777-9DAA-763ADD807800}"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02E7B-16BE-4777-9DAA-763ADD807800}" type="datetimeFigureOut">
              <a:rPr lang="en-US" smtClean="0"/>
              <a:pPr/>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02E7B-16BE-4777-9DAA-763ADD807800}" type="datetimeFigureOut">
              <a:rPr lang="en-US" smtClean="0"/>
              <a:pPr/>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02E7B-16BE-4777-9DAA-763ADD807800}" type="datetimeFigureOut">
              <a:rPr lang="en-US" smtClean="0"/>
              <a:pPr/>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02E7B-16BE-4777-9DAA-763ADD807800}" type="datetimeFigureOut">
              <a:rPr lang="en-US" smtClean="0"/>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9D5C-77EA-42C0-ACB1-B06557F15A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en-US"/>
          </a:p>
        </p:txBody>
      </p:sp>
      <p:sp>
        <p:nvSpPr>
          <p:cNvPr id="9219" name="Subtitle 2"/>
          <p:cNvSpPr>
            <a:spLocks noGrp="1"/>
          </p:cNvSpPr>
          <p:nvPr>
            <p:ph type="subTitle" idx="1"/>
          </p:nvPr>
        </p:nvSpPr>
        <p:spPr>
          <a:xfrm>
            <a:off x="533400" y="3228975"/>
            <a:ext cx="7854950" cy="1752600"/>
          </a:xfrm>
        </p:spPr>
        <p:txBody>
          <a:bodyPr/>
          <a:lstStyle/>
          <a:p>
            <a:pPr marR="0" eaLnBrk="1" hangingPunct="1"/>
            <a:endParaRPr lang="en-US" smtClean="0"/>
          </a:p>
        </p:txBody>
      </p:sp>
      <p:graphicFrame>
        <p:nvGraphicFramePr>
          <p:cNvPr id="9220" name="Object 4"/>
          <p:cNvGraphicFramePr>
            <a:graphicFrameLocks noChangeAspect="1"/>
          </p:cNvGraphicFramePr>
          <p:nvPr/>
        </p:nvGraphicFramePr>
        <p:xfrm>
          <a:off x="0" y="-100013"/>
          <a:ext cx="9144000" cy="7100888"/>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142853"/>
            <a:ext cx="8929718" cy="1000132"/>
          </a:xfrm>
        </p:spPr>
        <p:txBody>
          <a:bodyPr>
            <a:noAutofit/>
          </a:bodyPr>
          <a:lstStyle/>
          <a:p>
            <a:pPr>
              <a:lnSpc>
                <a:spcPct val="150000"/>
              </a:lnSpc>
            </a:pPr>
            <a:r>
              <a:rPr lang="en-US" sz="2000" dirty="0">
                <a:solidFill>
                  <a:srgbClr val="C00000"/>
                </a:solidFill>
                <a:latin typeface="Albertus Extra Bold" pitchFamily="34" charset="0"/>
              </a:rPr>
              <a:t>Distribution of </a:t>
            </a:r>
            <a:r>
              <a:rPr lang="en-US" sz="2000" dirty="0" err="1">
                <a:solidFill>
                  <a:srgbClr val="C00000"/>
                </a:solidFill>
                <a:latin typeface="Albertus Extra Bold" pitchFamily="34" charset="0"/>
              </a:rPr>
              <a:t>ioduria</a:t>
            </a:r>
            <a:r>
              <a:rPr lang="en-US" sz="2000" dirty="0">
                <a:solidFill>
                  <a:srgbClr val="C00000"/>
                </a:solidFill>
                <a:latin typeface="Albertus Extra Bold" pitchFamily="34" charset="0"/>
              </a:rPr>
              <a:t> (UIE) in healthy </a:t>
            </a:r>
            <a:r>
              <a:rPr lang="en-US" sz="2000" dirty="0" err="1">
                <a:solidFill>
                  <a:srgbClr val="C00000"/>
                </a:solidFill>
                <a:latin typeface="Albertus Extra Bold" pitchFamily="34" charset="0"/>
              </a:rPr>
              <a:t>euthyroid</a:t>
            </a:r>
            <a:r>
              <a:rPr lang="en-US" sz="2000" dirty="0">
                <a:solidFill>
                  <a:srgbClr val="C00000"/>
                </a:solidFill>
                <a:latin typeface="Albertus Extra Bold" pitchFamily="34" charset="0"/>
              </a:rPr>
              <a:t/>
            </a:r>
            <a:br>
              <a:rPr lang="en-US" sz="2000" dirty="0">
                <a:solidFill>
                  <a:srgbClr val="C00000"/>
                </a:solidFill>
                <a:latin typeface="Albertus Extra Bold" pitchFamily="34" charset="0"/>
              </a:rPr>
            </a:br>
            <a:r>
              <a:rPr lang="en-US" sz="2000" dirty="0">
                <a:solidFill>
                  <a:srgbClr val="C00000"/>
                </a:solidFill>
                <a:latin typeface="Albertus Extra Bold" pitchFamily="34" charset="0"/>
              </a:rPr>
              <a:t>pregnant women</a:t>
            </a:r>
          </a:p>
        </p:txBody>
      </p:sp>
      <p:sp>
        <p:nvSpPr>
          <p:cNvPr id="4" name="TextBox 3"/>
          <p:cNvSpPr txBox="1"/>
          <p:nvPr/>
        </p:nvSpPr>
        <p:spPr>
          <a:xfrm>
            <a:off x="500034" y="6143644"/>
            <a:ext cx="7643866" cy="523220"/>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Brucker</a:t>
            </a:r>
            <a:r>
              <a:rPr lang="en-US" sz="1400" dirty="0" smtClean="0">
                <a:latin typeface="Times New Roman" pitchFamily="18" charset="0"/>
                <a:cs typeface="Times New Roman" pitchFamily="18" charset="0"/>
              </a:rPr>
              <a:t>-Davis F, et al, Iodine Status Has No Impact on Thyroid Function in Early Healthy Pregnancy. J Thyroid Res </a:t>
            </a:r>
            <a:r>
              <a:rPr lang="en-US" sz="1400" dirty="0">
                <a:latin typeface="Times New Roman" pitchFamily="18" charset="0"/>
                <a:cs typeface="Times New Roman" pitchFamily="18" charset="0"/>
              </a:rPr>
              <a:t>2012</a:t>
            </a:r>
            <a:r>
              <a:rPr lang="en-US" sz="1400" dirty="0" smtClean="0">
                <a:latin typeface="Times New Roman" pitchFamily="18" charset="0"/>
                <a:cs typeface="Times New Roman" pitchFamily="18" charset="0"/>
              </a:rPr>
              <a:t>; 168-764</a:t>
            </a: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357422" y="1428736"/>
            <a:ext cx="4786345" cy="3910027"/>
          </a:xfrm>
          <a:prstGeom prst="rect">
            <a:avLst/>
          </a:prstGeom>
          <a:noFill/>
          <a:ln w="9525">
            <a:noFill/>
            <a:miter lim="800000"/>
            <a:headEnd/>
            <a:tailEnd/>
          </a:ln>
          <a:effectLst/>
        </p:spPr>
      </p:pic>
      <p:sp>
        <p:nvSpPr>
          <p:cNvPr id="5" name="TextBox 4"/>
          <p:cNvSpPr txBox="1"/>
          <p:nvPr/>
        </p:nvSpPr>
        <p:spPr>
          <a:xfrm>
            <a:off x="3000364" y="5500702"/>
            <a:ext cx="3705252"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Median UIE= 116 </a:t>
            </a:r>
            <a:r>
              <a:rPr lang="el-GR" sz="1400" b="1" dirty="0" smtClean="0">
                <a:latin typeface="Times New Roman"/>
                <a:cs typeface="Times New Roman"/>
              </a:rPr>
              <a:t>μ</a:t>
            </a:r>
            <a:r>
              <a:rPr lang="en-US" sz="1400" b="1" dirty="0" smtClean="0">
                <a:latin typeface="Times New Roman"/>
                <a:cs typeface="Times New Roman"/>
              </a:rPr>
              <a:t>g/L; 63% &lt;150 </a:t>
            </a:r>
            <a:r>
              <a:rPr lang="el-GR" sz="1400" b="1" dirty="0" smtClean="0">
                <a:latin typeface="Times New Roman"/>
                <a:cs typeface="Times New Roman"/>
              </a:rPr>
              <a:t>μ</a:t>
            </a:r>
            <a:r>
              <a:rPr lang="en-US" sz="1400" b="1" dirty="0" smtClean="0">
                <a:latin typeface="Times New Roman"/>
                <a:cs typeface="Times New Roman"/>
              </a:rPr>
              <a:t>g/L</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971600" y="0"/>
            <a:ext cx="7498080" cy="1143000"/>
          </a:xfrm>
        </p:spPr>
        <p:txBody>
          <a:bodyPr>
            <a:normAutofit/>
          </a:bodyPr>
          <a:lstStyle/>
          <a:p>
            <a:pPr algn="ctr"/>
            <a:r>
              <a:rPr lang="en-US" sz="3500" b="1" dirty="0" smtClean="0">
                <a:solidFill>
                  <a:srgbClr val="C00000"/>
                </a:solidFill>
                <a:effectLst/>
                <a:latin typeface="Times New Roman" pitchFamily="18" charset="0"/>
                <a:cs typeface="Times New Roman" pitchFamily="18" charset="0"/>
              </a:rPr>
              <a:t>Recommendations</a:t>
            </a:r>
          </a:p>
        </p:txBody>
      </p:sp>
      <p:sp>
        <p:nvSpPr>
          <p:cNvPr id="61443" name="Rectangle 3"/>
          <p:cNvSpPr>
            <a:spLocks noGrp="1" noChangeArrowheads="1"/>
          </p:cNvSpPr>
          <p:nvPr>
            <p:ph type="body" idx="1"/>
          </p:nvPr>
        </p:nvSpPr>
        <p:spPr>
          <a:xfrm>
            <a:off x="250825" y="980728"/>
            <a:ext cx="8893175" cy="5472608"/>
          </a:xfrm>
        </p:spPr>
        <p:txBody>
          <a:bodyPr>
            <a:noAutofit/>
          </a:bodyPr>
          <a:lstStyle/>
          <a:p>
            <a:pPr>
              <a:lnSpc>
                <a:spcPct val="150000"/>
              </a:lnSpc>
              <a:buClr>
                <a:srgbClr val="FF3300"/>
              </a:buClr>
              <a:buSzPct val="150000"/>
              <a:buFont typeface="Wingdings" pitchFamily="2" charset="2"/>
              <a:buChar char="§"/>
              <a:defRPr/>
            </a:pPr>
            <a:r>
              <a:rPr lang="en-US" sz="2300" dirty="0">
                <a:effectLst/>
                <a:latin typeface="Times New Roman" pitchFamily="18" charset="0"/>
                <a:cs typeface="Times New Roman" pitchFamily="18" charset="0"/>
              </a:rPr>
              <a:t>Strengthen and</a:t>
            </a:r>
            <a:r>
              <a:rPr lang="en-US" sz="2300" dirty="0">
                <a:solidFill>
                  <a:schemeClr val="bg1"/>
                </a:solidFill>
                <a:latin typeface="Times New Roman" pitchFamily="18" charset="0"/>
                <a:cs typeface="Times New Roman" pitchFamily="18" charset="0"/>
              </a:rPr>
              <a:t> </a:t>
            </a:r>
            <a:r>
              <a:rPr lang="en-US" sz="2300" dirty="0">
                <a:solidFill>
                  <a:srgbClr val="7030A0"/>
                </a:solidFill>
                <a:effectLst/>
                <a:latin typeface="Times New Roman" pitchFamily="18" charset="0"/>
                <a:cs typeface="Times New Roman" pitchFamily="18" charset="0"/>
              </a:rPr>
              <a:t>expand USI </a:t>
            </a:r>
            <a:r>
              <a:rPr lang="en-US" sz="2300" dirty="0" smtClean="0">
                <a:effectLst/>
                <a:latin typeface="Times New Roman" pitchFamily="18" charset="0"/>
                <a:cs typeface="Times New Roman" pitchFamily="18" charset="0"/>
              </a:rPr>
              <a:t>programs</a:t>
            </a:r>
            <a:r>
              <a:rPr lang="en-US" sz="2300" dirty="0">
                <a:solidFill>
                  <a:schemeClr val="bg1"/>
                </a:solidFill>
                <a:effectLst/>
                <a:latin typeface="Times New Roman" pitchFamily="18" charset="0"/>
                <a:cs typeface="Times New Roman" pitchFamily="18" charset="0"/>
              </a:rPr>
              <a:t/>
            </a:r>
            <a:br>
              <a:rPr lang="en-US" sz="2300" dirty="0">
                <a:solidFill>
                  <a:schemeClr val="bg1"/>
                </a:solidFill>
                <a:effectLst/>
                <a:latin typeface="Times New Roman" pitchFamily="18" charset="0"/>
                <a:cs typeface="Times New Roman" pitchFamily="18" charset="0"/>
              </a:rPr>
            </a:br>
            <a:endParaRPr lang="en-US" sz="2300" dirty="0" smtClean="0">
              <a:solidFill>
                <a:schemeClr val="bg1"/>
              </a:solidFill>
              <a:effectLst/>
              <a:latin typeface="Times New Roman" pitchFamily="18" charset="0"/>
              <a:cs typeface="Times New Roman" pitchFamily="18" charset="0"/>
            </a:endParaRPr>
          </a:p>
          <a:p>
            <a:pPr>
              <a:lnSpc>
                <a:spcPct val="150000"/>
              </a:lnSpc>
              <a:buClr>
                <a:srgbClr val="FF3300"/>
              </a:buClr>
              <a:buSzPct val="150000"/>
              <a:buFont typeface="Wingdings" pitchFamily="2" charset="2"/>
              <a:buChar char="§"/>
              <a:defRPr/>
            </a:pPr>
            <a:r>
              <a:rPr lang="en-US" sz="2300" dirty="0" smtClean="0">
                <a:effectLst/>
                <a:latin typeface="Times New Roman" pitchFamily="18" charset="0"/>
                <a:cs typeface="Times New Roman" pitchFamily="18" charset="0"/>
              </a:rPr>
              <a:t>In mild-moderate iodine deficiency, consider</a:t>
            </a:r>
            <a:r>
              <a:rPr lang="en-US" sz="2300" dirty="0" smtClean="0">
                <a:latin typeface="Times New Roman" pitchFamily="18" charset="0"/>
                <a:cs typeface="Times New Roman" pitchFamily="18" charset="0"/>
              </a:rPr>
              <a:t> </a:t>
            </a:r>
            <a:r>
              <a:rPr lang="en-US" sz="2300" dirty="0" smtClean="0">
                <a:effectLst/>
                <a:latin typeface="Times New Roman" pitchFamily="18" charset="0"/>
                <a:cs typeface="Times New Roman" pitchFamily="18" charset="0"/>
              </a:rPr>
              <a:t>an</a:t>
            </a:r>
            <a:r>
              <a:rPr lang="en-US" sz="2300" dirty="0" smtClean="0">
                <a:solidFill>
                  <a:srgbClr val="7030A0"/>
                </a:solidFill>
                <a:latin typeface="Times New Roman" pitchFamily="18" charset="0"/>
                <a:cs typeface="Times New Roman" pitchFamily="18" charset="0"/>
              </a:rPr>
              <a:t> </a:t>
            </a:r>
            <a:r>
              <a:rPr lang="en-US" sz="2300" dirty="0" smtClean="0">
                <a:solidFill>
                  <a:srgbClr val="7030A0"/>
                </a:solidFill>
                <a:effectLst/>
                <a:latin typeface="Times New Roman" pitchFamily="18" charset="0"/>
                <a:cs typeface="Times New Roman" pitchFamily="18" charset="0"/>
              </a:rPr>
              <a:t>I-containing supplement (</a:t>
            </a:r>
            <a:r>
              <a:rPr lang="en-US" sz="2300" dirty="0" smtClean="0">
                <a:solidFill>
                  <a:srgbClr val="7030A0"/>
                </a:solidFill>
                <a:effectLst/>
                <a:latin typeface="Times New Roman" pitchFamily="18" charset="0"/>
              </a:rPr>
              <a:t>~</a:t>
            </a:r>
            <a:r>
              <a:rPr lang="en-US" sz="2300" dirty="0" smtClean="0">
                <a:solidFill>
                  <a:srgbClr val="7030A0"/>
                </a:solidFill>
                <a:effectLst/>
                <a:latin typeface="Times New Roman" pitchFamily="18" charset="0"/>
                <a:cs typeface="Times New Roman" pitchFamily="18" charset="0"/>
              </a:rPr>
              <a:t>150 </a:t>
            </a:r>
            <a:r>
              <a:rPr lang="en-US" sz="2300" dirty="0" smtClean="0">
                <a:solidFill>
                  <a:srgbClr val="7030A0"/>
                </a:solidFill>
                <a:effectLst/>
                <a:latin typeface="Times New Roman" pitchFamily="18" charset="0"/>
                <a:cs typeface="Times New Roman" pitchFamily="18" charset="0"/>
                <a:sym typeface="Symbol" pitchFamily="18" charset="2"/>
              </a:rPr>
              <a:t></a:t>
            </a:r>
            <a:r>
              <a:rPr lang="en-US" sz="2300" dirty="0" smtClean="0">
                <a:solidFill>
                  <a:srgbClr val="7030A0"/>
                </a:solidFill>
                <a:effectLst/>
                <a:latin typeface="Times New Roman" pitchFamily="18" charset="0"/>
                <a:cs typeface="Times New Roman" pitchFamily="18" charset="0"/>
              </a:rPr>
              <a:t>g/d)</a:t>
            </a:r>
            <a:r>
              <a:rPr lang="en-US" sz="2300" dirty="0" smtClean="0">
                <a:solidFill>
                  <a:srgbClr val="7030A0"/>
                </a:solidFill>
                <a:latin typeface="Times New Roman" pitchFamily="18" charset="0"/>
                <a:cs typeface="Times New Roman" pitchFamily="18" charset="0"/>
              </a:rPr>
              <a:t> </a:t>
            </a:r>
            <a:r>
              <a:rPr lang="en-US" sz="2300" dirty="0" smtClean="0">
                <a:effectLst/>
                <a:latin typeface="Times New Roman" pitchFamily="18" charset="0"/>
                <a:cs typeface="Times New Roman" pitchFamily="18" charset="0"/>
              </a:rPr>
              <a:t>for pregnant and lactating women, and those planning a pregnancy.</a:t>
            </a:r>
          </a:p>
          <a:p>
            <a:pPr>
              <a:lnSpc>
                <a:spcPct val="150000"/>
              </a:lnSpc>
              <a:buClr>
                <a:srgbClr val="FF3300"/>
              </a:buClr>
              <a:buSzPct val="150000"/>
              <a:buFont typeface="Wingdings" pitchFamily="2" charset="2"/>
              <a:buChar char="§"/>
              <a:defRPr/>
            </a:pPr>
            <a:r>
              <a:rPr lang="en-US" sz="2300" dirty="0" smtClean="0">
                <a:effectLst/>
                <a:latin typeface="Times New Roman" pitchFamily="18" charset="0"/>
                <a:cs typeface="Times New Roman" pitchFamily="18" charset="0"/>
              </a:rPr>
              <a:t>Encourage </a:t>
            </a:r>
            <a:r>
              <a:rPr lang="en-US" sz="2300" dirty="0">
                <a:effectLst/>
                <a:latin typeface="Times New Roman" pitchFamily="18" charset="0"/>
                <a:cs typeface="Times New Roman" pitchFamily="18" charset="0"/>
              </a:rPr>
              <a:t>prenatal supplement manufacturers</a:t>
            </a:r>
            <a:r>
              <a:rPr lang="en-US" sz="2300" dirty="0">
                <a:solidFill>
                  <a:schemeClr val="bg1"/>
                </a:solidFill>
                <a:latin typeface="Times New Roman" pitchFamily="18" charset="0"/>
                <a:cs typeface="Times New Roman" pitchFamily="18" charset="0"/>
              </a:rPr>
              <a:t> </a:t>
            </a:r>
            <a:r>
              <a:rPr lang="en-US" sz="2300" dirty="0">
                <a:solidFill>
                  <a:srgbClr val="7030A0"/>
                </a:solidFill>
                <a:effectLst/>
                <a:latin typeface="Times New Roman" pitchFamily="18" charset="0"/>
                <a:cs typeface="Times New Roman" pitchFamily="18" charset="0"/>
              </a:rPr>
              <a:t>to</a:t>
            </a:r>
            <a:r>
              <a:rPr lang="en-US" sz="2300" dirty="0">
                <a:solidFill>
                  <a:srgbClr val="7030A0"/>
                </a:solidFill>
                <a:latin typeface="Times New Roman" pitchFamily="18" charset="0"/>
                <a:cs typeface="Times New Roman" pitchFamily="18" charset="0"/>
              </a:rPr>
              <a:t> </a:t>
            </a:r>
            <a:r>
              <a:rPr lang="en-US" sz="2300" dirty="0">
                <a:solidFill>
                  <a:srgbClr val="7030A0"/>
                </a:solidFill>
                <a:effectLst/>
                <a:latin typeface="Times New Roman" pitchFamily="18" charset="0"/>
                <a:cs typeface="Times New Roman" pitchFamily="18" charset="0"/>
              </a:rPr>
              <a:t>include adequate iodine </a:t>
            </a:r>
            <a:r>
              <a:rPr lang="en-US" sz="2300" dirty="0" smtClean="0">
                <a:solidFill>
                  <a:srgbClr val="7030A0"/>
                </a:solidFill>
                <a:effectLst/>
                <a:latin typeface="Times New Roman" pitchFamily="18" charset="0"/>
                <a:cs typeface="Times New Roman" pitchFamily="18" charset="0"/>
              </a:rPr>
              <a:t>(</a:t>
            </a:r>
            <a:r>
              <a:rPr lang="en-US" sz="2300" dirty="0" smtClean="0">
                <a:solidFill>
                  <a:srgbClr val="7030A0"/>
                </a:solidFill>
                <a:effectLst/>
                <a:latin typeface="Times New Roman" pitchFamily="18" charset="0"/>
              </a:rPr>
              <a:t>~</a:t>
            </a:r>
            <a:r>
              <a:rPr lang="en-US" sz="2300" dirty="0" smtClean="0">
                <a:solidFill>
                  <a:srgbClr val="7030A0"/>
                </a:solidFill>
                <a:effectLst/>
                <a:latin typeface="Times New Roman" pitchFamily="18" charset="0"/>
                <a:cs typeface="Times New Roman" pitchFamily="18" charset="0"/>
              </a:rPr>
              <a:t>150 </a:t>
            </a:r>
            <a:r>
              <a:rPr lang="en-US" sz="2300" dirty="0">
                <a:solidFill>
                  <a:srgbClr val="7030A0"/>
                </a:solidFill>
                <a:effectLst/>
                <a:latin typeface="Times New Roman" pitchFamily="18" charset="0"/>
                <a:cs typeface="Times New Roman" pitchFamily="18" charset="0"/>
                <a:sym typeface="Symbol" pitchFamily="18" charset="2"/>
              </a:rPr>
              <a:t></a:t>
            </a:r>
            <a:r>
              <a:rPr lang="en-US" sz="2300" dirty="0">
                <a:solidFill>
                  <a:srgbClr val="7030A0"/>
                </a:solidFill>
                <a:effectLst/>
                <a:latin typeface="Times New Roman" pitchFamily="18" charset="0"/>
                <a:cs typeface="Times New Roman" pitchFamily="18" charset="0"/>
              </a:rPr>
              <a:t>g/d)</a:t>
            </a:r>
            <a:r>
              <a:rPr lang="en-US" sz="2300" dirty="0">
                <a:solidFill>
                  <a:srgbClr val="7030A0"/>
                </a:solidFill>
                <a:latin typeface="Times New Roman" pitchFamily="18" charset="0"/>
                <a:cs typeface="Times New Roman" pitchFamily="18" charset="0"/>
              </a:rPr>
              <a:t> </a:t>
            </a:r>
            <a:r>
              <a:rPr lang="en-US" sz="2300" dirty="0">
                <a:effectLst/>
                <a:latin typeface="Times New Roman" pitchFamily="18" charset="0"/>
                <a:cs typeface="Times New Roman" pitchFamily="18" charset="0"/>
              </a:rPr>
              <a:t>in their products</a:t>
            </a:r>
            <a:br>
              <a:rPr lang="en-US" sz="2300" dirty="0">
                <a:effectLst/>
                <a:latin typeface="Times New Roman" pitchFamily="18" charset="0"/>
                <a:cs typeface="Times New Roman" pitchFamily="18" charset="0"/>
              </a:rPr>
            </a:br>
            <a:endParaRPr lang="en-US" sz="2300" dirty="0">
              <a:effectLst/>
              <a:latin typeface="Times New Roman" pitchFamily="18" charset="0"/>
              <a:cs typeface="Times New Roman" pitchFamily="18" charset="0"/>
            </a:endParaRPr>
          </a:p>
          <a:p>
            <a:pPr>
              <a:lnSpc>
                <a:spcPct val="150000"/>
              </a:lnSpc>
              <a:buClr>
                <a:srgbClr val="FF3300"/>
              </a:buClr>
              <a:buSzPct val="150000"/>
              <a:buFont typeface="Wingdings" pitchFamily="2" charset="2"/>
              <a:buChar char="§"/>
              <a:defRPr/>
            </a:pPr>
            <a:r>
              <a:rPr lang="en-US" sz="2300" dirty="0">
                <a:effectLst/>
                <a:latin typeface="Times New Roman" pitchFamily="18" charset="0"/>
                <a:cs typeface="Times New Roman" pitchFamily="18" charset="0"/>
              </a:rPr>
              <a:t>Ensure national/international regulatory bodies for food supplements to establish</a:t>
            </a:r>
            <a:r>
              <a:rPr lang="en-US" sz="2300" dirty="0">
                <a:solidFill>
                  <a:schemeClr val="bg1"/>
                </a:solidFill>
                <a:latin typeface="Times New Roman" pitchFamily="18" charset="0"/>
                <a:cs typeface="Times New Roman" pitchFamily="18" charset="0"/>
              </a:rPr>
              <a:t> </a:t>
            </a:r>
            <a:r>
              <a:rPr lang="en-US" sz="2300" dirty="0">
                <a:solidFill>
                  <a:srgbClr val="7030A0"/>
                </a:solidFill>
                <a:effectLst/>
                <a:latin typeface="Times New Roman" pitchFamily="18" charset="0"/>
                <a:cs typeface="Times New Roman" pitchFamily="18" charset="0"/>
              </a:rPr>
              <a:t>optimal minimum and maximum iodine doses</a:t>
            </a:r>
          </a:p>
        </p:txBody>
      </p:sp>
      <p:sp>
        <p:nvSpPr>
          <p:cNvPr id="38916" name="TextBox 3"/>
          <p:cNvSpPr txBox="1">
            <a:spLocks noChangeArrowheads="1"/>
          </p:cNvSpPr>
          <p:nvPr/>
        </p:nvSpPr>
        <p:spPr bwMode="auto">
          <a:xfrm>
            <a:off x="357188" y="6500813"/>
            <a:ext cx="3191899" cy="292388"/>
          </a:xfrm>
          <a:prstGeom prst="rect">
            <a:avLst/>
          </a:prstGeom>
          <a:noFill/>
          <a:ln w="9525">
            <a:noFill/>
            <a:miter lim="800000"/>
            <a:headEnd/>
            <a:tailEnd/>
          </a:ln>
        </p:spPr>
        <p:txBody>
          <a:bodyPr wrap="none">
            <a:spAutoFit/>
          </a:bodyPr>
          <a:lstStyle/>
          <a:p>
            <a:r>
              <a:rPr lang="en-US" sz="1300" dirty="0" err="1">
                <a:latin typeface="Times New Roman" pitchFamily="18" charset="0"/>
                <a:cs typeface="Times New Roman" pitchFamily="18" charset="0"/>
              </a:rPr>
              <a:t>Azizi</a:t>
            </a:r>
            <a:r>
              <a:rPr lang="en-US" sz="1300" dirty="0">
                <a:latin typeface="Times New Roman" pitchFamily="18" charset="0"/>
                <a:cs typeface="Times New Roman" pitchFamily="18" charset="0"/>
              </a:rPr>
              <a:t> &amp; Smyth </a:t>
            </a:r>
            <a:r>
              <a:rPr lang="en-US" sz="1300" dirty="0" err="1">
                <a:latin typeface="Times New Roman" pitchFamily="18" charset="0"/>
                <a:cs typeface="Times New Roman" pitchFamily="18" charset="0"/>
              </a:rPr>
              <a:t>Clin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Endocrinol</a:t>
            </a:r>
            <a:r>
              <a:rPr lang="en-US" sz="1300" dirty="0">
                <a:latin typeface="Times New Roman" pitchFamily="18" charset="0"/>
                <a:cs typeface="Times New Roman" pitchFamily="18" charset="0"/>
              </a:rPr>
              <a:t> 2009;70:803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1" dur="500"/>
                                        <p:tgtEl>
                                          <p:spTgt spid="6144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5" dur="500"/>
                                        <p:tgtEl>
                                          <p:spTgt spid="6144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blinds(horizontal)">
                                      <p:cBhvr>
                                        <p:cTn id="19"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928670"/>
            <a:ext cx="8391306" cy="5143536"/>
          </a:xfrm>
        </p:spPr>
        <p:txBody>
          <a:bodyPr>
            <a:noAutofit/>
          </a:bodyPr>
          <a:lstStyle/>
          <a:p>
            <a:pPr algn="just">
              <a:lnSpc>
                <a:spcPct val="150000"/>
              </a:lnSpc>
            </a:pPr>
            <a:r>
              <a:rPr lang="en-US" sz="2800" b="1" dirty="0" smtClean="0">
                <a:solidFill>
                  <a:srgbClr val="3333FF"/>
                </a:solidFill>
                <a:latin typeface="Times New Roman" pitchFamily="18" charset="0"/>
                <a:cs typeface="Times New Roman" pitchFamily="18" charset="0"/>
              </a:rPr>
              <a:t>To achieve a total of 250 </a:t>
            </a:r>
            <a:r>
              <a:rPr lang="el-GR" sz="2800" b="1" dirty="0" smtClean="0">
                <a:solidFill>
                  <a:srgbClr val="3333FF"/>
                </a:solidFill>
                <a:latin typeface="Times New Roman" pitchFamily="18" charset="0"/>
                <a:cs typeface="Times New Roman" pitchFamily="18" charset="0"/>
              </a:rPr>
              <a:t>μ</a:t>
            </a:r>
            <a:r>
              <a:rPr lang="en-US" sz="2800" b="1" dirty="0" smtClean="0">
                <a:solidFill>
                  <a:srgbClr val="3333FF"/>
                </a:solidFill>
                <a:latin typeface="Times New Roman" pitchFamily="18" charset="0"/>
                <a:cs typeface="Times New Roman" pitchFamily="18" charset="0"/>
              </a:rPr>
              <a:t>g iodine ingestion daily, in North America all women who are planning pregnancy, pregnant, or breastfeeding, </a:t>
            </a:r>
            <a:r>
              <a:rPr lang="en-US" sz="2800" b="1" dirty="0" smtClean="0">
                <a:solidFill>
                  <a:srgbClr val="00863D"/>
                </a:solidFill>
                <a:latin typeface="Times New Roman" pitchFamily="18" charset="0"/>
                <a:cs typeface="Times New Roman" pitchFamily="18" charset="0"/>
              </a:rPr>
              <a:t>should supplement their diet with a daily oral supplement that contains 150 </a:t>
            </a:r>
            <a:r>
              <a:rPr lang="el-GR" sz="2800" b="1" dirty="0" smtClean="0">
                <a:solidFill>
                  <a:srgbClr val="00863D"/>
                </a:solidFill>
                <a:latin typeface="Times New Roman" pitchFamily="18" charset="0"/>
                <a:cs typeface="Times New Roman" pitchFamily="18" charset="0"/>
              </a:rPr>
              <a:t>μ</a:t>
            </a:r>
            <a:r>
              <a:rPr lang="en-US" sz="2800" b="1" dirty="0" smtClean="0">
                <a:solidFill>
                  <a:srgbClr val="00863D"/>
                </a:solidFill>
                <a:latin typeface="Times New Roman" pitchFamily="18" charset="0"/>
                <a:cs typeface="Times New Roman" pitchFamily="18" charset="0"/>
              </a:rPr>
              <a:t>g of iodine.</a:t>
            </a:r>
            <a:r>
              <a:rPr lang="en-US" sz="2800" b="1" dirty="0" smtClean="0">
                <a:solidFill>
                  <a:srgbClr val="3333FF"/>
                </a:solidFill>
                <a:latin typeface="Times New Roman" pitchFamily="18" charset="0"/>
                <a:cs typeface="Times New Roman" pitchFamily="18" charset="0"/>
              </a:rPr>
              <a:t> This is optimally delivered in the form of potassium iodide, because kelp and other forms of seaweed do not provide a consistent delivery of daily iodide.</a:t>
            </a:r>
            <a:endParaRPr lang="en-US" sz="2800" dirty="0"/>
          </a:p>
        </p:txBody>
      </p:sp>
      <p:sp>
        <p:nvSpPr>
          <p:cNvPr id="4" name="TextBox 3"/>
          <p:cNvSpPr txBox="1"/>
          <p:nvPr/>
        </p:nvSpPr>
        <p:spPr>
          <a:xfrm>
            <a:off x="285720" y="6357958"/>
            <a:ext cx="8678768" cy="307777"/>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Stagnaro</a:t>
            </a:r>
            <a:r>
              <a:rPr lang="en-US" sz="1400" dirty="0" smtClean="0">
                <a:latin typeface="Times New Roman" pitchFamily="18" charset="0"/>
                <a:cs typeface="Times New Roman" pitchFamily="18" charset="0"/>
              </a:rPr>
              <a:t>-Green A, </a:t>
            </a:r>
            <a:r>
              <a:rPr lang="en-US" sz="1400" dirty="0" err="1" smtClean="0">
                <a:latin typeface="Times New Roman" pitchFamily="18" charset="0"/>
                <a:cs typeface="Times New Roman" pitchFamily="18" charset="0"/>
              </a:rPr>
              <a:t>Abalovich</a:t>
            </a:r>
            <a:r>
              <a:rPr lang="en-US" sz="1400" dirty="0" smtClean="0">
                <a:latin typeface="Times New Roman" pitchFamily="18" charset="0"/>
                <a:cs typeface="Times New Roman" pitchFamily="18" charset="0"/>
              </a:rPr>
              <a:t> M, Alexander E, </a:t>
            </a:r>
            <a:r>
              <a:rPr lang="en-US" sz="1400" dirty="0" err="1" smtClean="0">
                <a:latin typeface="Times New Roman" pitchFamily="18" charset="0"/>
                <a:cs typeface="Times New Roman" pitchFamily="18" charset="0"/>
              </a:rPr>
              <a:t>Azizi</a:t>
            </a:r>
            <a:r>
              <a:rPr lang="en-US" sz="1400" dirty="0" smtClean="0">
                <a:latin typeface="Times New Roman" pitchFamily="18" charset="0"/>
                <a:cs typeface="Times New Roman" pitchFamily="18" charset="0"/>
              </a:rPr>
              <a:t> F, </a:t>
            </a:r>
            <a:r>
              <a:rPr lang="en-US" sz="1400" dirty="0" err="1" smtClean="0">
                <a:latin typeface="Times New Roman" pitchFamily="18" charset="0"/>
                <a:cs typeface="Times New Roman" pitchFamily="18" charset="0"/>
              </a:rPr>
              <a:t>Mestman</a:t>
            </a:r>
            <a:r>
              <a:rPr lang="en-US" sz="1400" dirty="0" smtClean="0">
                <a:latin typeface="Times New Roman" pitchFamily="18" charset="0"/>
                <a:cs typeface="Times New Roman" pitchFamily="18" charset="0"/>
              </a:rPr>
              <a:t> J, Negro R et al.  Thyroid 2011; 21: 1081-1125</a:t>
            </a:r>
            <a:endParaRPr lang="en-US" sz="1400" dirty="0">
              <a:latin typeface="Times New Roman" pitchFamily="18" charset="0"/>
              <a:cs typeface="Times New Roman" pitchFamily="18" charset="0"/>
            </a:endParaRPr>
          </a:p>
        </p:txBody>
      </p:sp>
      <p:sp>
        <p:nvSpPr>
          <p:cNvPr id="5" name="Title 1"/>
          <p:cNvSpPr>
            <a:spLocks noGrp="1"/>
          </p:cNvSpPr>
          <p:nvPr>
            <p:ph type="ctrTitle"/>
          </p:nvPr>
        </p:nvSpPr>
        <p:spPr>
          <a:xfrm>
            <a:off x="642910" y="71414"/>
            <a:ext cx="7772400" cy="785818"/>
          </a:xfrm>
        </p:spPr>
        <p:txBody>
          <a:bodyPr>
            <a:noAutofit/>
          </a:bodyPr>
          <a:lstStyle/>
          <a:p>
            <a:r>
              <a:rPr lang="en-US" sz="2500" dirty="0" smtClean="0">
                <a:solidFill>
                  <a:srgbClr val="C00000"/>
                </a:solidFill>
                <a:latin typeface="Albertus Extra Bold" pitchFamily="34" charset="0"/>
              </a:rPr>
              <a:t>ATA Recommendation</a:t>
            </a:r>
            <a:endParaRPr lang="en-US" sz="2500" dirty="0">
              <a:solidFill>
                <a:srgbClr val="C00000"/>
              </a:solidFill>
              <a:latin typeface="Albertus Extra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nSpc>
                <a:spcPct val="150000"/>
              </a:lnSpc>
            </a:pPr>
            <a:r>
              <a:rPr lang="en-US" sz="2800" dirty="0" smtClean="0">
                <a:solidFill>
                  <a:srgbClr val="C00000"/>
                </a:solidFill>
                <a:latin typeface="Albertus Extra Bold" pitchFamily="34" charset="0"/>
              </a:rPr>
              <a:t>How much iodine we get from iodized salt? </a:t>
            </a:r>
            <a:br>
              <a:rPr lang="en-US" sz="2800" dirty="0" smtClean="0">
                <a:solidFill>
                  <a:srgbClr val="C00000"/>
                </a:solidFill>
                <a:latin typeface="Albertus Extra Bold" pitchFamily="34" charset="0"/>
              </a:rPr>
            </a:br>
            <a:r>
              <a:rPr lang="en-US" sz="2800" dirty="0" smtClean="0">
                <a:solidFill>
                  <a:srgbClr val="C00000"/>
                </a:solidFill>
                <a:latin typeface="Albertus Extra Bold" pitchFamily="34" charset="0"/>
              </a:rPr>
              <a:t>(number in red are daily iodine intake)*</a:t>
            </a:r>
            <a:endParaRPr lang="en-US" sz="2800" dirty="0"/>
          </a:p>
        </p:txBody>
      </p:sp>
      <p:graphicFrame>
        <p:nvGraphicFramePr>
          <p:cNvPr id="4" name="Content Placeholder 3"/>
          <p:cNvGraphicFramePr>
            <a:graphicFrameLocks noGrp="1"/>
          </p:cNvGraphicFramePr>
          <p:nvPr>
            <p:ph idx="1"/>
          </p:nvPr>
        </p:nvGraphicFramePr>
        <p:xfrm>
          <a:off x="214280" y="1840248"/>
          <a:ext cx="8472520" cy="3751890"/>
        </p:xfrm>
        <a:graphic>
          <a:graphicData uri="http://schemas.openxmlformats.org/drawingml/2006/table">
            <a:tbl>
              <a:tblPr firstRow="1" bandRow="1">
                <a:tableStyleId>{2D5ABB26-0587-4C30-8999-92F81FD0307C}</a:tableStyleId>
              </a:tblPr>
              <a:tblGrid>
                <a:gridCol w="2857522"/>
                <a:gridCol w="1928826"/>
                <a:gridCol w="1857388"/>
                <a:gridCol w="1828784"/>
              </a:tblGrid>
              <a:tr h="757230">
                <a:tc rowSpan="2">
                  <a:txBody>
                    <a:bodyPr/>
                    <a:lstStyle/>
                    <a:p>
                      <a:pPr algn="ctr">
                        <a:lnSpc>
                          <a:spcPct val="150000"/>
                        </a:lnSpc>
                      </a:pPr>
                      <a:r>
                        <a:rPr lang="en-US" sz="2500" b="1" dirty="0" smtClean="0">
                          <a:solidFill>
                            <a:srgbClr val="7030A0"/>
                          </a:solidFill>
                          <a:latin typeface="Times New Roman" pitchFamily="18" charset="0"/>
                          <a:cs typeface="Times New Roman" pitchFamily="18" charset="0"/>
                        </a:rPr>
                        <a:t>Daily salt intake </a:t>
                      </a:r>
                    </a:p>
                    <a:p>
                      <a:pPr algn="ctr">
                        <a:lnSpc>
                          <a:spcPct val="150000"/>
                        </a:lnSpc>
                      </a:pPr>
                      <a:r>
                        <a:rPr lang="en-US" sz="2500" b="1" dirty="0" smtClean="0">
                          <a:solidFill>
                            <a:srgbClr val="7030A0"/>
                          </a:solidFill>
                          <a:latin typeface="Times New Roman" pitchFamily="18" charset="0"/>
                          <a:cs typeface="Times New Roman" pitchFamily="18" charset="0"/>
                        </a:rPr>
                        <a:t>(gm)</a:t>
                      </a: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500" b="1" dirty="0" smtClean="0">
                          <a:solidFill>
                            <a:srgbClr val="7030A0"/>
                          </a:solidFill>
                          <a:latin typeface="Times New Roman" pitchFamily="18" charset="0"/>
                          <a:cs typeface="Times New Roman" pitchFamily="18" charset="0"/>
                        </a:rPr>
                        <a:t>Amount of iodine in table salt </a:t>
                      </a: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42">
                <a:tc vMerge="1">
                  <a:txBody>
                    <a:bodyPr/>
                    <a:lstStyle/>
                    <a:p>
                      <a:pPr algn="ctr">
                        <a:lnSpc>
                          <a:spcPct val="150000"/>
                        </a:lnSpc>
                      </a:pP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500" b="1" dirty="0" smtClean="0">
                          <a:solidFill>
                            <a:srgbClr val="7030A0"/>
                          </a:solidFill>
                          <a:latin typeface="Times New Roman" pitchFamily="18" charset="0"/>
                          <a:cs typeface="Times New Roman" pitchFamily="18" charset="0"/>
                        </a:rPr>
                        <a:t>20 </a:t>
                      </a:r>
                      <a:r>
                        <a:rPr lang="en-US" sz="2500" b="1" dirty="0" err="1" smtClean="0">
                          <a:solidFill>
                            <a:srgbClr val="7030A0"/>
                          </a:solidFill>
                          <a:latin typeface="Times New Roman" pitchFamily="18" charset="0"/>
                          <a:cs typeface="Times New Roman" pitchFamily="18" charset="0"/>
                        </a:rPr>
                        <a:t>ppm</a:t>
                      </a: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500" b="1" dirty="0" smtClean="0">
                          <a:solidFill>
                            <a:srgbClr val="7030A0"/>
                          </a:solidFill>
                          <a:latin typeface="Times New Roman" pitchFamily="18" charset="0"/>
                          <a:cs typeface="Times New Roman" pitchFamily="18" charset="0"/>
                        </a:rPr>
                        <a:t>30 </a:t>
                      </a:r>
                      <a:r>
                        <a:rPr lang="en-US" sz="2500" b="1" dirty="0" err="1" smtClean="0">
                          <a:solidFill>
                            <a:srgbClr val="7030A0"/>
                          </a:solidFill>
                          <a:latin typeface="Times New Roman" pitchFamily="18" charset="0"/>
                          <a:cs typeface="Times New Roman" pitchFamily="18" charset="0"/>
                        </a:rPr>
                        <a:t>ppm</a:t>
                      </a: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500" b="1" dirty="0" smtClean="0">
                          <a:solidFill>
                            <a:srgbClr val="7030A0"/>
                          </a:solidFill>
                          <a:latin typeface="Times New Roman" pitchFamily="18" charset="0"/>
                          <a:cs typeface="Times New Roman" pitchFamily="18" charset="0"/>
                        </a:rPr>
                        <a:t>40 </a:t>
                      </a:r>
                      <a:r>
                        <a:rPr lang="en-US" sz="2500" b="1" dirty="0" err="1" smtClean="0">
                          <a:solidFill>
                            <a:srgbClr val="7030A0"/>
                          </a:solidFill>
                          <a:latin typeface="Times New Roman" pitchFamily="18" charset="0"/>
                          <a:cs typeface="Times New Roman" pitchFamily="18" charset="0"/>
                        </a:rPr>
                        <a:t>ppm</a:t>
                      </a:r>
                      <a:endParaRPr lang="en-US" sz="25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387">
                <a:tc>
                  <a:txBody>
                    <a:bodyPr/>
                    <a:lstStyle/>
                    <a:p>
                      <a:pPr algn="ctr">
                        <a:lnSpc>
                          <a:spcPct val="150000"/>
                        </a:lnSpc>
                      </a:pPr>
                      <a:r>
                        <a:rPr lang="en-US" sz="3000" b="1" dirty="0" smtClean="0">
                          <a:solidFill>
                            <a:srgbClr val="7030A0"/>
                          </a:solidFill>
                          <a:latin typeface="Times New Roman" pitchFamily="18" charset="0"/>
                          <a:cs typeface="Times New Roman" pitchFamily="18" charset="0"/>
                        </a:rPr>
                        <a:t>2</a:t>
                      </a:r>
                      <a:endParaRPr lang="en-US" sz="3000" b="1" dirty="0">
                        <a:solidFill>
                          <a:srgbClr val="7030A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40</a:t>
                      </a:r>
                      <a:endParaRPr lang="en-US" sz="30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60</a:t>
                      </a:r>
                      <a:endParaRPr lang="en-US" sz="30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80</a:t>
                      </a:r>
                      <a:endParaRPr lang="en-US" sz="30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547387">
                <a:tc>
                  <a:txBody>
                    <a:bodyPr/>
                    <a:lstStyle/>
                    <a:p>
                      <a:pPr algn="ctr">
                        <a:lnSpc>
                          <a:spcPct val="150000"/>
                        </a:lnSpc>
                      </a:pPr>
                      <a:r>
                        <a:rPr lang="en-US" sz="3000" b="1" dirty="0" smtClean="0">
                          <a:solidFill>
                            <a:srgbClr val="7030A0"/>
                          </a:solidFill>
                          <a:latin typeface="Times New Roman" pitchFamily="18" charset="0"/>
                          <a:cs typeface="Times New Roman" pitchFamily="18" charset="0"/>
                        </a:rPr>
                        <a:t>4</a:t>
                      </a:r>
                      <a:endParaRPr lang="en-US" sz="3000" b="1" dirty="0">
                        <a:solidFill>
                          <a:srgbClr val="7030A0"/>
                        </a:solidFill>
                        <a:latin typeface="Times New Roman" pitchFamily="18" charset="0"/>
                        <a:cs typeface="Times New Roman" pitchFamily="18" charset="0"/>
                      </a:endParaRPr>
                    </a:p>
                  </a:txBody>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80</a:t>
                      </a:r>
                      <a:endParaRPr lang="en-US" sz="3000" b="1" dirty="0">
                        <a:solidFill>
                          <a:srgbClr val="FF0000"/>
                        </a:solidFill>
                        <a:latin typeface="Times New Roman" pitchFamily="18" charset="0"/>
                        <a:cs typeface="Times New Roman" pitchFamily="18" charset="0"/>
                      </a:endParaRPr>
                    </a:p>
                  </a:txBody>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120</a:t>
                      </a:r>
                      <a:endParaRPr lang="en-US" sz="3000" b="1" dirty="0">
                        <a:solidFill>
                          <a:srgbClr val="FF0000"/>
                        </a:solidFill>
                        <a:latin typeface="Times New Roman" pitchFamily="18" charset="0"/>
                        <a:cs typeface="Times New Roman" pitchFamily="18" charset="0"/>
                      </a:endParaRPr>
                    </a:p>
                  </a:txBody>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160</a:t>
                      </a:r>
                      <a:endParaRPr lang="en-US" sz="3000" b="1" dirty="0">
                        <a:solidFill>
                          <a:srgbClr val="FF0000"/>
                        </a:solidFill>
                        <a:latin typeface="Times New Roman" pitchFamily="18" charset="0"/>
                        <a:cs typeface="Times New Roman" pitchFamily="18" charset="0"/>
                      </a:endParaRPr>
                    </a:p>
                  </a:txBody>
                  <a:tcPr/>
                </a:tc>
              </a:tr>
              <a:tr h="547387">
                <a:tc>
                  <a:txBody>
                    <a:bodyPr/>
                    <a:lstStyle/>
                    <a:p>
                      <a:pPr algn="ctr">
                        <a:lnSpc>
                          <a:spcPct val="150000"/>
                        </a:lnSpc>
                      </a:pPr>
                      <a:r>
                        <a:rPr lang="en-US" sz="3000" b="1" dirty="0" smtClean="0">
                          <a:solidFill>
                            <a:srgbClr val="7030A0"/>
                          </a:solidFill>
                          <a:latin typeface="Times New Roman" pitchFamily="18" charset="0"/>
                          <a:cs typeface="Times New Roman" pitchFamily="18" charset="0"/>
                        </a:rPr>
                        <a:t>6</a:t>
                      </a:r>
                      <a:endParaRPr lang="en-US" sz="3000" b="1" dirty="0">
                        <a:solidFill>
                          <a:srgbClr val="7030A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120</a:t>
                      </a:r>
                      <a:endParaRPr lang="en-US" sz="30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180</a:t>
                      </a:r>
                      <a:endParaRPr lang="en-US" sz="30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000" b="1" dirty="0" smtClean="0">
                          <a:solidFill>
                            <a:srgbClr val="FF0000"/>
                          </a:solidFill>
                          <a:latin typeface="Times New Roman" pitchFamily="18" charset="0"/>
                          <a:cs typeface="Times New Roman" pitchFamily="18" charset="0"/>
                        </a:rPr>
                        <a:t>240</a:t>
                      </a:r>
                      <a:endParaRPr lang="en-US" sz="30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85720" y="5715016"/>
            <a:ext cx="535785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 Daily requirement of pregnant women: 200-300 </a:t>
            </a:r>
            <a:r>
              <a:rPr lang="el-GR" sz="1600" dirty="0" smtClean="0">
                <a:latin typeface="Times New Roman"/>
                <a:cs typeface="Times New Roman"/>
              </a:rPr>
              <a:t>μ</a:t>
            </a:r>
            <a:r>
              <a:rPr lang="en-US" sz="1600" dirty="0" smtClean="0">
                <a:latin typeface="Times New Roman"/>
                <a:cs typeface="Times New Roman"/>
              </a:rPr>
              <a:t>g/day</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6" name="Oval 5"/>
          <p:cNvSpPr/>
          <p:nvPr/>
        </p:nvSpPr>
        <p:spPr>
          <a:xfrm>
            <a:off x="7092280" y="4797152"/>
            <a:ext cx="1224136"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70C0"/>
                </a:solidFill>
              </a:rPr>
              <a:t>240</a:t>
            </a:r>
            <a:endParaRPr lang="en-US" sz="30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143007"/>
          </a:xfrm>
        </p:spPr>
        <p:txBody>
          <a:bodyPr>
            <a:noAutofit/>
          </a:bodyPr>
          <a:lstStyle/>
          <a:p>
            <a:r>
              <a:rPr lang="fa-IR" sz="3500" dirty="0" smtClean="0">
                <a:solidFill>
                  <a:srgbClr val="C00000"/>
                </a:solidFill>
                <a:cs typeface="A  Mitra_1 (MRT)" pitchFamily="2" charset="-78"/>
              </a:rPr>
              <a:t>پایش ملی دریافت ید و عملکرد غده تیروئید زنان باردار کشور در سال 1392</a:t>
            </a:r>
            <a:endParaRPr lang="en-US" sz="3500" dirty="0">
              <a:solidFill>
                <a:srgbClr val="C00000"/>
              </a:solidFill>
              <a:cs typeface="A  Mitra_1 (MRT)" pitchFamily="2" charset="-78"/>
            </a:endParaRPr>
          </a:p>
        </p:txBody>
      </p:sp>
      <p:sp>
        <p:nvSpPr>
          <p:cNvPr id="3" name="Subtitle 2"/>
          <p:cNvSpPr>
            <a:spLocks noGrp="1"/>
          </p:cNvSpPr>
          <p:nvPr>
            <p:ph type="subTitle" idx="1"/>
          </p:nvPr>
        </p:nvSpPr>
        <p:spPr>
          <a:xfrm>
            <a:off x="285720" y="1857364"/>
            <a:ext cx="8643998" cy="4500594"/>
          </a:xfrm>
        </p:spPr>
        <p:txBody>
          <a:bodyPr>
            <a:normAutofit/>
          </a:bodyPr>
          <a:lstStyle/>
          <a:p>
            <a:pPr algn="just" rtl="1"/>
            <a:r>
              <a:rPr lang="fa-IR" sz="2800" b="1" dirty="0" smtClean="0">
                <a:solidFill>
                  <a:schemeClr val="accent6">
                    <a:lumMod val="50000"/>
                  </a:schemeClr>
                </a:solidFill>
                <a:cs typeface="A  Mitra_1 (MRT)" pitchFamily="2" charset="-78"/>
              </a:rPr>
              <a:t>هدف</a:t>
            </a:r>
            <a:r>
              <a:rPr lang="fa-IR" sz="2800" dirty="0" smtClean="0">
                <a:solidFill>
                  <a:schemeClr val="accent6">
                    <a:lumMod val="50000"/>
                  </a:schemeClr>
                </a:solidFill>
                <a:cs typeface="A  Mitra_1 (MRT)" pitchFamily="2" charset="-78"/>
              </a:rPr>
              <a:t> :  </a:t>
            </a:r>
            <a:r>
              <a:rPr lang="fa-IR" sz="2800" dirty="0" smtClean="0">
                <a:solidFill>
                  <a:srgbClr val="0070C0"/>
                </a:solidFill>
                <a:cs typeface="A  Mitra_1 (MRT)" pitchFamily="2" charset="-78"/>
              </a:rPr>
              <a:t>بر رسی وضعيت دريافت يد و عملکرد غده تيروئيد  زنان باردار کشور</a:t>
            </a:r>
          </a:p>
          <a:p>
            <a:pPr algn="just" rtl="1"/>
            <a:r>
              <a:rPr lang="fa-IR" sz="2800" dirty="0" smtClean="0">
                <a:solidFill>
                  <a:srgbClr val="0070C0"/>
                </a:solidFill>
                <a:cs typeface="A  Mitra_1 (MRT)" pitchFamily="2" charset="-78"/>
              </a:rPr>
              <a:t>  </a:t>
            </a:r>
          </a:p>
          <a:p>
            <a:pPr algn="just" rtl="1"/>
            <a:r>
              <a:rPr lang="fa-IR" sz="2800" b="1" dirty="0" smtClean="0">
                <a:solidFill>
                  <a:schemeClr val="accent6">
                    <a:lumMod val="50000"/>
                  </a:schemeClr>
                </a:solidFill>
                <a:cs typeface="A  Mitra_1 (MRT)" pitchFamily="2" charset="-78"/>
              </a:rPr>
              <a:t>روش کار</a:t>
            </a:r>
            <a:r>
              <a:rPr lang="fa-IR" sz="2800" dirty="0" smtClean="0">
                <a:solidFill>
                  <a:schemeClr val="accent6">
                    <a:lumMod val="50000"/>
                  </a:schemeClr>
                </a:solidFill>
                <a:cs typeface="A  Mitra_1 (MRT)" pitchFamily="2" charset="-78"/>
              </a:rPr>
              <a:t> : </a:t>
            </a:r>
            <a:r>
              <a:rPr lang="fa-IR" sz="2800" dirty="0" smtClean="0">
                <a:solidFill>
                  <a:srgbClr val="0070C0"/>
                </a:solidFill>
                <a:cs typeface="A  Mitra_1 (MRT)" pitchFamily="2" charset="-78"/>
              </a:rPr>
              <a:t>در طی يک بر رسی مقطعی ملی  تعداد 1200 زن باردار در تريمستر های مختلف بارداری از 12 استان کشور از آبان ماه تا بهمن ماه سال 1392 وارد مطالعه شدند</a:t>
            </a:r>
          </a:p>
          <a:p>
            <a:pPr algn="just" rtl="1"/>
            <a:endParaRPr lang="fa-IR" sz="2800" dirty="0" smtClean="0">
              <a:solidFill>
                <a:srgbClr val="0070C0"/>
              </a:solidFill>
              <a:cs typeface="A  Mitra_1 (MRT)" pitchFamily="2" charset="-78"/>
            </a:endParaRPr>
          </a:p>
          <a:p>
            <a:pPr algn="just" rtl="1"/>
            <a:r>
              <a:rPr lang="fa-IR" sz="2800" dirty="0" smtClean="0">
                <a:solidFill>
                  <a:schemeClr val="accent6">
                    <a:lumMod val="50000"/>
                  </a:schemeClr>
                </a:solidFill>
                <a:cs typeface="A  Mitra_1 (MRT)" pitchFamily="2" charset="-78"/>
              </a:rPr>
              <a:t> </a:t>
            </a:r>
            <a:r>
              <a:rPr lang="fa-IR" sz="2800" b="1" dirty="0" smtClean="0">
                <a:solidFill>
                  <a:schemeClr val="accent6">
                    <a:lumMod val="50000"/>
                  </a:schemeClr>
                </a:solidFill>
                <a:cs typeface="A  Mitra_1 (MRT)" pitchFamily="2" charset="-78"/>
              </a:rPr>
              <a:t>شاخص ها </a:t>
            </a:r>
            <a:r>
              <a:rPr lang="fa-IR" sz="2800" dirty="0" smtClean="0">
                <a:solidFill>
                  <a:schemeClr val="accent6">
                    <a:lumMod val="50000"/>
                  </a:schemeClr>
                </a:solidFill>
                <a:cs typeface="A  Mitra_1 (MRT)" pitchFamily="2" charset="-78"/>
              </a:rPr>
              <a:t>: </a:t>
            </a:r>
            <a:r>
              <a:rPr lang="fa-IR" sz="2800" dirty="0" smtClean="0">
                <a:solidFill>
                  <a:srgbClr val="0070C0"/>
                </a:solidFill>
                <a:cs typeface="A  Mitra_1 (MRT)" pitchFamily="2" charset="-78"/>
              </a:rPr>
              <a:t>ميانه يد ادرار </a:t>
            </a:r>
            <a:r>
              <a:rPr lang="en-US" sz="2800" dirty="0" smtClean="0">
                <a:solidFill>
                  <a:srgbClr val="0070C0"/>
                </a:solidFill>
                <a:cs typeface="A  Mitra_1 (MRT)" pitchFamily="2" charset="-78"/>
              </a:rPr>
              <a:t>T4, T3RU, FT4I, TSH, </a:t>
            </a:r>
            <a:r>
              <a:rPr lang="fa-IR" sz="2800" dirty="0" smtClean="0">
                <a:solidFill>
                  <a:srgbClr val="0070C0"/>
                </a:solidFill>
                <a:cs typeface="A  Mitra_1 (MRT)" pitchFamily="2" charset="-78"/>
              </a:rPr>
              <a:t>تيروگلوبولين و آنتی تيروئيد پراکسيداز سرم مورد اندازه گيری قرار گرفتند. </a:t>
            </a:r>
            <a:endParaRPr lang="en-US" sz="2800" dirty="0" smtClean="0">
              <a:solidFill>
                <a:srgbClr val="0070C0"/>
              </a:solidFill>
              <a:cs typeface="A  Mitra_1 (MRT)" pitchFamily="2" charset="-78"/>
            </a:endParaRPr>
          </a:p>
          <a:p>
            <a:pPr algn="just"/>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5"/>
          <p:cNvSpPr txBox="1">
            <a:spLocks noChangeArrowheads="1"/>
          </p:cNvSpPr>
          <p:nvPr/>
        </p:nvSpPr>
        <p:spPr bwMode="auto">
          <a:xfrm>
            <a:off x="1785938" y="3714750"/>
            <a:ext cx="6786562" cy="2862263"/>
          </a:xfrm>
          <a:prstGeom prst="rect">
            <a:avLst/>
          </a:prstGeom>
          <a:noFill/>
          <a:ln w="9525">
            <a:noFill/>
            <a:miter lim="800000"/>
            <a:headEnd/>
            <a:tailEnd/>
          </a:ln>
        </p:spPr>
        <p:txBody>
          <a:bodyPr>
            <a:spAutoFit/>
          </a:bodyPr>
          <a:lstStyle/>
          <a:p>
            <a:r>
              <a:rPr lang="en-US" sz="2800">
                <a:solidFill>
                  <a:schemeClr val="bg1"/>
                </a:solidFill>
              </a:rPr>
              <a:t>     </a:t>
            </a:r>
            <a:r>
              <a:rPr lang="en-US" sz="4000" b="1">
                <a:solidFill>
                  <a:srgbClr val="FFFF00"/>
                </a:solidFill>
              </a:rPr>
              <a:t> </a:t>
            </a:r>
            <a:r>
              <a:rPr lang="en-US" sz="3200">
                <a:solidFill>
                  <a:srgbClr val="FFFF00"/>
                </a:solidFill>
              </a:rPr>
              <a:t> </a:t>
            </a:r>
            <a:r>
              <a:rPr lang="en-US" sz="3200">
                <a:solidFill>
                  <a:schemeClr val="bg1"/>
                </a:solidFill>
              </a:rPr>
              <a:t> Preliminary Results </a:t>
            </a:r>
            <a:r>
              <a:rPr lang="en-US" sz="2800">
                <a:solidFill>
                  <a:schemeClr val="bg1"/>
                </a:solidFill>
              </a:rPr>
              <a:t>:</a:t>
            </a:r>
          </a:p>
          <a:p>
            <a:r>
              <a:rPr lang="en-US" sz="2800">
                <a:solidFill>
                  <a:schemeClr val="bg1"/>
                </a:solidFill>
              </a:rPr>
              <a:t>     </a:t>
            </a:r>
          </a:p>
          <a:p>
            <a:r>
              <a:rPr lang="en-US" sz="2800">
                <a:solidFill>
                  <a:schemeClr val="bg1"/>
                </a:solidFill>
              </a:rPr>
              <a:t> </a:t>
            </a:r>
            <a:endParaRPr lang="en-US" sz="2800">
              <a:solidFill>
                <a:srgbClr val="66FFFF"/>
              </a:solidFill>
            </a:endParaRPr>
          </a:p>
          <a:p>
            <a:endParaRPr lang="en-US" sz="2800">
              <a:solidFill>
                <a:schemeClr val="bg1"/>
              </a:solidFill>
            </a:endParaRPr>
          </a:p>
          <a:p>
            <a:endParaRPr lang="en-US" sz="2800">
              <a:solidFill>
                <a:schemeClr val="bg1"/>
              </a:solidFill>
            </a:endParaRPr>
          </a:p>
          <a:p>
            <a:r>
              <a:rPr lang="en-US" sz="2800">
                <a:solidFill>
                  <a:schemeClr val="bg1"/>
                </a:solidFill>
              </a:rPr>
              <a:t>    </a:t>
            </a:r>
          </a:p>
        </p:txBody>
      </p:sp>
      <p:graphicFrame>
        <p:nvGraphicFramePr>
          <p:cNvPr id="7" name="Table 6"/>
          <p:cNvGraphicFramePr>
            <a:graphicFrameLocks noGrp="1"/>
          </p:cNvGraphicFramePr>
          <p:nvPr/>
        </p:nvGraphicFramePr>
        <p:xfrm>
          <a:off x="609600" y="1735070"/>
          <a:ext cx="7772400" cy="4741930"/>
        </p:xfrm>
        <a:graphic>
          <a:graphicData uri="http://schemas.openxmlformats.org/drawingml/2006/table">
            <a:tbl>
              <a:tblPr firstRow="1" bandRow="1">
                <a:tableStyleId>{2D5ABB26-0587-4C30-8999-92F81FD0307C}</a:tableStyleId>
              </a:tblPr>
              <a:tblGrid>
                <a:gridCol w="1943100"/>
                <a:gridCol w="1943100"/>
                <a:gridCol w="1943100"/>
                <a:gridCol w="1943100"/>
              </a:tblGrid>
              <a:tr h="914400">
                <a:tc>
                  <a:txBody>
                    <a:bodyPr/>
                    <a:lstStyle/>
                    <a:p>
                      <a:endParaRPr lang="en-US" sz="2500" b="1" dirty="0">
                        <a:solidFill>
                          <a:srgbClr val="0070C0"/>
                        </a:solidFill>
                        <a:cs typeface="Aharoni" pitchFamily="2" charset="-79"/>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500" b="1" dirty="0" smtClean="0">
                          <a:solidFill>
                            <a:srgbClr val="0070C0"/>
                          </a:solidFill>
                        </a:rPr>
                        <a:t>میانه ید ادرار</a:t>
                      </a:r>
                      <a:endParaRPr lang="en-US" sz="2500" b="1" dirty="0" smtClean="0">
                        <a:solidFill>
                          <a:srgbClr val="0070C0"/>
                        </a:solidFill>
                        <a:cs typeface="Aharoni" pitchFamily="2" charset="-79"/>
                      </a:endParaRPr>
                    </a:p>
                    <a:p>
                      <a:pPr algn="ctr"/>
                      <a:r>
                        <a:rPr lang="en-US" sz="2500" b="1" dirty="0" smtClean="0">
                          <a:solidFill>
                            <a:srgbClr val="0070C0"/>
                          </a:solidFill>
                          <a:cs typeface="Aharoni" pitchFamily="2" charset="-79"/>
                        </a:rPr>
                        <a:t>UIE (µg /L)</a:t>
                      </a:r>
                      <a:endParaRPr lang="fa-IR" sz="2500" b="1" dirty="0" smtClean="0">
                        <a:solidFill>
                          <a:srgbClr val="0070C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b="1" dirty="0" smtClean="0">
                          <a:solidFill>
                            <a:srgbClr val="0070C0"/>
                          </a:solidFill>
                          <a:cs typeface="Aharoni" pitchFamily="2" charset="-79"/>
                        </a:rPr>
                        <a:t>T4 (µg/dl)</a:t>
                      </a:r>
                      <a:endParaRPr lang="en-US" sz="2500" b="1" dirty="0">
                        <a:solidFill>
                          <a:srgbClr val="0070C0"/>
                        </a:solidFill>
                        <a:cs typeface="Aharoni" pitchFamily="2" charset="-79"/>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b="1" dirty="0" smtClean="0">
                          <a:solidFill>
                            <a:srgbClr val="0070C0"/>
                          </a:solidFill>
                          <a:cs typeface="Aharoni" pitchFamily="2" charset="-79"/>
                        </a:rPr>
                        <a:t>TSH (</a:t>
                      </a:r>
                      <a:r>
                        <a:rPr lang="en-US" sz="2500" b="1" dirty="0" err="1" smtClean="0">
                          <a:solidFill>
                            <a:srgbClr val="0070C0"/>
                          </a:solidFill>
                          <a:cs typeface="Aharoni" pitchFamily="2" charset="-79"/>
                        </a:rPr>
                        <a:t>miU</a:t>
                      </a:r>
                      <a:r>
                        <a:rPr lang="en-US" sz="2500" b="1" dirty="0" smtClean="0">
                          <a:solidFill>
                            <a:srgbClr val="0070C0"/>
                          </a:solidFill>
                          <a:cs typeface="Aharoni" pitchFamily="2" charset="-79"/>
                        </a:rPr>
                        <a:t>/L)</a:t>
                      </a:r>
                      <a:endParaRPr lang="en-US" sz="2500" b="1" dirty="0">
                        <a:solidFill>
                          <a:srgbClr val="0070C0"/>
                        </a:solidFill>
                        <a:cs typeface="Aharoni" pitchFamily="2" charset="-79"/>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027">
                <a:tc>
                  <a:txBody>
                    <a:bodyPr/>
                    <a:lstStyle/>
                    <a:p>
                      <a:r>
                        <a:rPr lang="en-US" sz="4000" dirty="0" smtClean="0"/>
                        <a:t>Min.</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US" sz="4000" dirty="0" smtClean="0"/>
                        <a:t>20</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US" sz="4000" dirty="0" smtClean="0"/>
                        <a:t>4.92</a:t>
                      </a:r>
                      <a:endParaRPr lang="en-US" sz="4000" dirty="0"/>
                    </a:p>
                  </a:txBody>
                  <a:tcPr>
                    <a:lnT w="12700" cap="flat" cmpd="sng" algn="ctr">
                      <a:solidFill>
                        <a:schemeClr val="tx1"/>
                      </a:solidFill>
                      <a:prstDash val="solid"/>
                      <a:round/>
                      <a:headEnd type="none" w="med" len="med"/>
                      <a:tailEnd type="none" w="med" len="med"/>
                    </a:lnT>
                  </a:tcPr>
                </a:tc>
                <a:tc>
                  <a:txBody>
                    <a:bodyPr/>
                    <a:lstStyle/>
                    <a:p>
                      <a:pPr algn="ctr"/>
                      <a:r>
                        <a:rPr lang="en-US" sz="4000" dirty="0" smtClean="0"/>
                        <a:t>0.01</a:t>
                      </a:r>
                      <a:endParaRPr lang="en-US" sz="4000" dirty="0"/>
                    </a:p>
                  </a:txBody>
                  <a:tcPr>
                    <a:lnT w="12700" cap="flat" cmpd="sng" algn="ctr">
                      <a:solidFill>
                        <a:schemeClr val="tx1"/>
                      </a:solidFill>
                      <a:prstDash val="solid"/>
                      <a:round/>
                      <a:headEnd type="none" w="med" len="med"/>
                      <a:tailEnd type="none" w="med" len="med"/>
                    </a:lnT>
                  </a:tcPr>
                </a:tc>
              </a:tr>
              <a:tr h="921027">
                <a:tc>
                  <a:txBody>
                    <a:bodyPr/>
                    <a:lstStyle/>
                    <a:p>
                      <a:r>
                        <a:rPr lang="en-US" sz="4000" dirty="0" smtClean="0"/>
                        <a:t>Max.</a:t>
                      </a:r>
                      <a:endParaRPr lang="en-US" sz="4000" dirty="0"/>
                    </a:p>
                  </a:txBody>
                  <a:tcPr/>
                </a:tc>
                <a:tc>
                  <a:txBody>
                    <a:bodyPr/>
                    <a:lstStyle/>
                    <a:p>
                      <a:pPr algn="ctr"/>
                      <a:r>
                        <a:rPr lang="en-US" sz="4000" dirty="0" smtClean="0"/>
                        <a:t>400</a:t>
                      </a:r>
                      <a:endParaRPr lang="en-US" sz="4000" dirty="0"/>
                    </a:p>
                  </a:txBody>
                  <a:tcPr/>
                </a:tc>
                <a:tc>
                  <a:txBody>
                    <a:bodyPr/>
                    <a:lstStyle/>
                    <a:p>
                      <a:pPr algn="ctr"/>
                      <a:r>
                        <a:rPr lang="en-US" sz="4000" dirty="0" smtClean="0"/>
                        <a:t>23.92</a:t>
                      </a:r>
                      <a:endParaRPr lang="en-US" sz="4000" dirty="0"/>
                    </a:p>
                  </a:txBody>
                  <a:tcPr/>
                </a:tc>
                <a:tc>
                  <a:txBody>
                    <a:bodyPr/>
                    <a:lstStyle/>
                    <a:p>
                      <a:pPr algn="ctr"/>
                      <a:r>
                        <a:rPr lang="en-US" sz="4000" dirty="0" smtClean="0"/>
                        <a:t>14.05</a:t>
                      </a:r>
                      <a:endParaRPr lang="en-US" sz="4000" dirty="0"/>
                    </a:p>
                  </a:txBody>
                  <a:tcPr/>
                </a:tc>
              </a:tr>
              <a:tr h="945465">
                <a:tc>
                  <a:txBody>
                    <a:bodyPr/>
                    <a:lstStyle/>
                    <a:p>
                      <a:r>
                        <a:rPr lang="en-US" sz="4000" dirty="0" smtClean="0"/>
                        <a:t>Mean </a:t>
                      </a:r>
                      <a:endParaRPr lang="en-US" sz="4000" dirty="0"/>
                    </a:p>
                  </a:txBody>
                  <a:tcPr/>
                </a:tc>
                <a:tc>
                  <a:txBody>
                    <a:bodyPr/>
                    <a:lstStyle/>
                    <a:p>
                      <a:pPr algn="ctr"/>
                      <a:r>
                        <a:rPr lang="en-US" sz="4000" dirty="0" smtClean="0"/>
                        <a:t>114</a:t>
                      </a:r>
                      <a:endParaRPr lang="en-US" sz="4000" dirty="0"/>
                    </a:p>
                  </a:txBody>
                  <a:tcPr/>
                </a:tc>
                <a:tc>
                  <a:txBody>
                    <a:bodyPr/>
                    <a:lstStyle/>
                    <a:p>
                      <a:pPr algn="ctr"/>
                      <a:r>
                        <a:rPr lang="en-US" sz="5400" dirty="0" smtClean="0">
                          <a:solidFill>
                            <a:srgbClr val="00B050"/>
                          </a:solidFill>
                        </a:rPr>
                        <a:t>11.19</a:t>
                      </a:r>
                      <a:endParaRPr lang="en-US" sz="5400" b="1" dirty="0">
                        <a:solidFill>
                          <a:srgbClr val="00B050"/>
                        </a:solidFill>
                      </a:endParaRPr>
                    </a:p>
                  </a:txBody>
                  <a:tcPr/>
                </a:tc>
                <a:tc>
                  <a:txBody>
                    <a:bodyPr/>
                    <a:lstStyle/>
                    <a:p>
                      <a:pPr algn="ctr"/>
                      <a:r>
                        <a:rPr lang="en-US" sz="5400" dirty="0" smtClean="0">
                          <a:solidFill>
                            <a:srgbClr val="00B050"/>
                          </a:solidFill>
                        </a:rPr>
                        <a:t>2.20</a:t>
                      </a:r>
                      <a:endParaRPr lang="en-US" sz="5400" b="1" dirty="0">
                        <a:solidFill>
                          <a:srgbClr val="00B050"/>
                        </a:solidFill>
                      </a:endParaRPr>
                    </a:p>
                  </a:txBody>
                  <a:tcPr/>
                </a:tc>
              </a:tr>
              <a:tr h="1040011">
                <a:tc>
                  <a:txBody>
                    <a:bodyPr/>
                    <a:lstStyle/>
                    <a:p>
                      <a:r>
                        <a:rPr lang="en-US" sz="4000" dirty="0" smtClean="0"/>
                        <a:t>Median </a:t>
                      </a:r>
                      <a:endParaRPr lang="en-US" sz="4000" dirty="0"/>
                    </a:p>
                  </a:txBody>
                  <a:tcPr>
                    <a:lnB w="12700" cap="flat" cmpd="sng" algn="ctr">
                      <a:solidFill>
                        <a:schemeClr val="tx1"/>
                      </a:solidFill>
                      <a:prstDash val="solid"/>
                      <a:round/>
                      <a:headEnd type="none" w="med" len="med"/>
                      <a:tailEnd type="none" w="med" len="med"/>
                    </a:lnB>
                  </a:tcPr>
                </a:tc>
                <a:tc>
                  <a:txBody>
                    <a:bodyPr/>
                    <a:lstStyle/>
                    <a:p>
                      <a:pPr algn="ctr"/>
                      <a:r>
                        <a:rPr lang="en-US" sz="6000" dirty="0" smtClean="0">
                          <a:solidFill>
                            <a:srgbClr val="00B050"/>
                          </a:solidFill>
                        </a:rPr>
                        <a:t>98</a:t>
                      </a:r>
                      <a:endParaRPr lang="en-US" sz="6000" b="1" dirty="0">
                        <a:solidFill>
                          <a:srgbClr val="00B05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4000" dirty="0" smtClean="0"/>
                        <a:t>10.88</a:t>
                      </a:r>
                      <a:endParaRPr lang="en-US" sz="4000" dirty="0"/>
                    </a:p>
                  </a:txBody>
                  <a:tcPr>
                    <a:lnB w="12700" cap="flat" cmpd="sng" algn="ctr">
                      <a:solidFill>
                        <a:schemeClr val="tx1"/>
                      </a:solidFill>
                      <a:prstDash val="solid"/>
                      <a:round/>
                      <a:headEnd type="none" w="med" len="med"/>
                      <a:tailEnd type="none" w="med" len="med"/>
                    </a:lnB>
                  </a:tcPr>
                </a:tc>
                <a:tc>
                  <a:txBody>
                    <a:bodyPr/>
                    <a:lstStyle/>
                    <a:p>
                      <a:pPr algn="ctr"/>
                      <a:r>
                        <a:rPr lang="en-US" sz="4000" dirty="0" smtClean="0"/>
                        <a:t>1.95</a:t>
                      </a:r>
                      <a:endParaRPr lang="en-US" sz="4000" dirty="0"/>
                    </a:p>
                  </a:txBody>
                  <a:tcP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2143108" y="285728"/>
            <a:ext cx="5000660" cy="1200329"/>
          </a:xfrm>
          <a:prstGeom prst="rect">
            <a:avLst/>
          </a:prstGeom>
          <a:noFill/>
        </p:spPr>
        <p:txBody>
          <a:bodyPr wrap="square" rtlCol="0">
            <a:spAutoFit/>
          </a:bodyPr>
          <a:lstStyle/>
          <a:p>
            <a:pPr algn="ctr" rtl="1"/>
            <a:r>
              <a:rPr lang="fa-IR" sz="7200" dirty="0" smtClean="0">
                <a:solidFill>
                  <a:srgbClr val="C00000"/>
                </a:solidFill>
                <a:cs typeface="A  Mitra_1 (MRT)" pitchFamily="2" charset="-78"/>
              </a:rPr>
              <a:t>نتايج کلی</a:t>
            </a:r>
            <a:r>
              <a:rPr lang="fa-IR" dirty="0" smtClean="0">
                <a:solidFill>
                  <a:srgbClr val="C00000"/>
                </a:solidFill>
                <a:cs typeface="A  Mitra_1 (MRT)" pitchFamily="2" charset="-78"/>
              </a:rPr>
              <a:t> </a:t>
            </a:r>
            <a:endParaRPr lang="en-US" dirty="0">
              <a:solidFill>
                <a:srgbClr val="C00000"/>
              </a:solidFill>
              <a:cs typeface="A  Mitra_1 (MRT)" pitchFamily="2"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ran-map.jpg"/>
          <p:cNvPicPr>
            <a:picLocks noGrp="1" noChangeAspect="1"/>
          </p:cNvPicPr>
          <p:nvPr>
            <p:ph idx="1"/>
          </p:nvPr>
        </p:nvPicPr>
        <p:blipFill>
          <a:blip r:embed="rId2" cstate="print"/>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8" name="Oval 17"/>
          <p:cNvSpPr/>
          <p:nvPr/>
        </p:nvSpPr>
        <p:spPr>
          <a:xfrm>
            <a:off x="2209800" y="19812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6324600" y="348868"/>
            <a:ext cx="2209800" cy="304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itchFamily="2" charset="-78"/>
              </a:rPr>
              <a:t>میانه ید ادرار کمتر از 100</a:t>
            </a:r>
            <a:endParaRPr lang="en-US" dirty="0">
              <a:solidFill>
                <a:schemeClr val="tx1"/>
              </a:solidFill>
              <a:cs typeface="B Nazanin" pitchFamily="2" charset="-78"/>
            </a:endParaRPr>
          </a:p>
        </p:txBody>
      </p:sp>
      <p:sp>
        <p:nvSpPr>
          <p:cNvPr id="23" name="Flowchart: Process 22"/>
          <p:cNvSpPr/>
          <p:nvPr/>
        </p:nvSpPr>
        <p:spPr>
          <a:xfrm>
            <a:off x="6096000" y="706915"/>
            <a:ext cx="2438400" cy="304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itchFamily="2" charset="-78"/>
              </a:rPr>
              <a:t>میانه ید ادرار بین 100 و 150</a:t>
            </a:r>
            <a:endParaRPr lang="en-US" dirty="0">
              <a:solidFill>
                <a:schemeClr val="tx1"/>
              </a:solidFill>
              <a:cs typeface="B Nazanin" pitchFamily="2" charset="-78"/>
            </a:endParaRPr>
          </a:p>
        </p:txBody>
      </p:sp>
      <p:sp>
        <p:nvSpPr>
          <p:cNvPr id="24" name="Oval 23"/>
          <p:cNvSpPr/>
          <p:nvPr/>
        </p:nvSpPr>
        <p:spPr>
          <a:xfrm>
            <a:off x="5105400" y="57150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38400" y="27432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534400" y="7620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0" y="2209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38600" y="16764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219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1524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86200" y="3048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40386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534400" y="381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20000" y="5715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2286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4648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pPr rtl="1">
              <a:lnSpc>
                <a:spcPct val="150000"/>
              </a:lnSpc>
            </a:pPr>
            <a:r>
              <a:rPr lang="fa-IR" sz="3500" dirty="0" smtClean="0">
                <a:solidFill>
                  <a:srgbClr val="C00000"/>
                </a:solidFill>
                <a:cs typeface="A  Mitra_1 (MRT)" pitchFamily="2" charset="-78"/>
              </a:rPr>
              <a:t>آخرین استاندارد میزان ید در نمک های خوراکی </a:t>
            </a:r>
            <a:br>
              <a:rPr lang="fa-IR" sz="3500" dirty="0" smtClean="0">
                <a:solidFill>
                  <a:srgbClr val="C00000"/>
                </a:solidFill>
                <a:cs typeface="A  Mitra_1 (MRT)" pitchFamily="2" charset="-78"/>
              </a:rPr>
            </a:br>
            <a:r>
              <a:rPr lang="fa-IR" sz="3500" dirty="0" smtClean="0">
                <a:solidFill>
                  <a:srgbClr val="C00000"/>
                </a:solidFill>
                <a:cs typeface="A  Mitra_1 (MRT)" pitchFamily="2" charset="-78"/>
              </a:rPr>
              <a:t>(ابلاغ شده معاون بهداشت وزارت 94/2/19)</a:t>
            </a:r>
            <a:endParaRPr lang="en-US" sz="3500" dirty="0">
              <a:solidFill>
                <a:srgbClr val="C00000"/>
              </a:solidFill>
              <a:cs typeface="A  Mitra_1 (MRT)" pitchFamily="2" charset="-78"/>
            </a:endParaRPr>
          </a:p>
        </p:txBody>
      </p:sp>
      <p:graphicFrame>
        <p:nvGraphicFramePr>
          <p:cNvPr id="4" name="Content Placeholder 3"/>
          <p:cNvGraphicFramePr>
            <a:graphicFrameLocks noGrp="1"/>
          </p:cNvGraphicFramePr>
          <p:nvPr>
            <p:ph idx="1"/>
          </p:nvPr>
        </p:nvGraphicFramePr>
        <p:xfrm>
          <a:off x="990600" y="2514600"/>
          <a:ext cx="7086600" cy="3200416"/>
        </p:xfrm>
        <a:graphic>
          <a:graphicData uri="http://schemas.openxmlformats.org/drawingml/2006/table">
            <a:tbl>
              <a:tblPr firstRow="1" bandRow="1">
                <a:tableStyleId>{2D5ABB26-0587-4C30-8999-92F81FD0307C}</a:tableStyleId>
              </a:tblPr>
              <a:tblGrid>
                <a:gridCol w="3543300"/>
                <a:gridCol w="3543300"/>
              </a:tblGrid>
              <a:tr h="581894">
                <a:tc>
                  <a:txBody>
                    <a:bodyPr/>
                    <a:lstStyle/>
                    <a:p>
                      <a:pPr algn="ctr" rtl="1"/>
                      <a:r>
                        <a:rPr lang="fa-IR" sz="2500" dirty="0" smtClean="0">
                          <a:cs typeface="A  Mitra_1 (MRT)" pitchFamily="2" charset="-78"/>
                        </a:rPr>
                        <a:t>میزان گاما</a:t>
                      </a:r>
                      <a:r>
                        <a:rPr lang="fa-IR" sz="2500" baseline="0" dirty="0" smtClean="0">
                          <a:cs typeface="A  Mitra_1 (MRT)" pitchFamily="2" charset="-78"/>
                        </a:rPr>
                        <a:t> ید موجود در نمک</a:t>
                      </a:r>
                      <a:endParaRPr lang="en-US" sz="2500" dirty="0">
                        <a:cs typeface="A  Mitra_1 (MRT)"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500" dirty="0" smtClean="0">
                          <a:cs typeface="A  Mitra_1 (MRT)" pitchFamily="2" charset="-78"/>
                        </a:rPr>
                        <a:t>وضعیت نمک</a:t>
                      </a:r>
                      <a:endParaRPr lang="en-US" sz="2500" dirty="0">
                        <a:cs typeface="A  Mitra_1 (MRT)"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372">
                <a:tc>
                  <a:txBody>
                    <a:bodyPr/>
                    <a:lstStyle/>
                    <a:p>
                      <a:pPr algn="ctr" rtl="1">
                        <a:lnSpc>
                          <a:spcPct val="200000"/>
                        </a:lnSpc>
                      </a:pPr>
                      <a:r>
                        <a:rPr lang="fa-IR" dirty="0" smtClean="0">
                          <a:solidFill>
                            <a:srgbClr val="00B050"/>
                          </a:solidFill>
                          <a:cs typeface="A  Mitra_1 (MRT)" pitchFamily="2" charset="-78"/>
                        </a:rPr>
                        <a:t>10 ± 40 گاما</a:t>
                      </a:r>
                      <a:endParaRPr lang="en-US" dirty="0">
                        <a:solidFill>
                          <a:srgbClr val="00B050"/>
                        </a:solidFill>
                        <a:cs typeface="A  Mitra_1 (MRT)" pitchFamily="2" charset="-78"/>
                      </a:endParaRPr>
                    </a:p>
                  </a:txBody>
                  <a:tcPr>
                    <a:lnT w="12700" cap="flat" cmpd="sng" algn="ctr">
                      <a:solidFill>
                        <a:schemeClr val="tx1"/>
                      </a:solidFill>
                      <a:prstDash val="solid"/>
                      <a:round/>
                      <a:headEnd type="none" w="med" len="med"/>
                      <a:tailEnd type="none" w="med" len="med"/>
                    </a:lnT>
                  </a:tcPr>
                </a:tc>
                <a:tc>
                  <a:txBody>
                    <a:bodyPr/>
                    <a:lstStyle/>
                    <a:p>
                      <a:pPr algn="ctr" rtl="1">
                        <a:lnSpc>
                          <a:spcPct val="200000"/>
                        </a:lnSpc>
                      </a:pPr>
                      <a:r>
                        <a:rPr lang="fa-IR" dirty="0" smtClean="0">
                          <a:solidFill>
                            <a:srgbClr val="00B050"/>
                          </a:solidFill>
                          <a:cs typeface="A  Mitra_1 (MRT)" pitchFamily="2" charset="-78"/>
                        </a:rPr>
                        <a:t>خوب</a:t>
                      </a:r>
                      <a:endParaRPr lang="en-US" dirty="0">
                        <a:solidFill>
                          <a:srgbClr val="00B050"/>
                        </a:solidFill>
                        <a:cs typeface="A  Mitra_1 (MRT)" pitchFamily="2" charset="-78"/>
                      </a:endParaRPr>
                    </a:p>
                  </a:txBody>
                  <a:tcPr>
                    <a:lnT w="12700" cap="flat" cmpd="sng" algn="ctr">
                      <a:solidFill>
                        <a:schemeClr val="tx1"/>
                      </a:solidFill>
                      <a:prstDash val="solid"/>
                      <a:round/>
                      <a:headEnd type="none" w="med" len="med"/>
                      <a:tailEnd type="none" w="med" len="med"/>
                    </a:lnT>
                  </a:tcPr>
                </a:tc>
              </a:tr>
              <a:tr h="703904">
                <a:tc>
                  <a:txBody>
                    <a:bodyPr/>
                    <a:lstStyle/>
                    <a:p>
                      <a:pPr algn="ctr" rtl="1">
                        <a:lnSpc>
                          <a:spcPct val="200000"/>
                        </a:lnSpc>
                      </a:pPr>
                      <a:r>
                        <a:rPr lang="fa-IR" dirty="0" smtClean="0">
                          <a:solidFill>
                            <a:srgbClr val="1A270B"/>
                          </a:solidFill>
                          <a:cs typeface="A  Mitra_1 (MRT)" pitchFamily="2" charset="-78"/>
                        </a:rPr>
                        <a:t>60 – 51</a:t>
                      </a:r>
                      <a:endParaRPr lang="en-US" dirty="0">
                        <a:solidFill>
                          <a:srgbClr val="1A270B"/>
                        </a:solidFill>
                        <a:cs typeface="A  Mitra_1 (MRT)" pitchFamily="2" charset="-78"/>
                      </a:endParaRPr>
                    </a:p>
                  </a:txBody>
                  <a:tcPr/>
                </a:tc>
                <a:tc>
                  <a:txBody>
                    <a:bodyPr/>
                    <a:lstStyle/>
                    <a:p>
                      <a:pPr algn="ctr" rtl="1">
                        <a:lnSpc>
                          <a:spcPct val="200000"/>
                        </a:lnSpc>
                      </a:pPr>
                      <a:r>
                        <a:rPr lang="fa-IR" dirty="0" smtClean="0">
                          <a:solidFill>
                            <a:srgbClr val="1A270B"/>
                          </a:solidFill>
                          <a:cs typeface="A  Mitra_1 (MRT)" pitchFamily="2" charset="-78"/>
                        </a:rPr>
                        <a:t>در حد قابل قبول</a:t>
                      </a:r>
                      <a:endParaRPr lang="en-US" dirty="0">
                        <a:solidFill>
                          <a:srgbClr val="1A270B"/>
                        </a:solidFill>
                        <a:cs typeface="A  Mitra_1 (MRT)" pitchFamily="2" charset="-78"/>
                      </a:endParaRPr>
                    </a:p>
                  </a:txBody>
                  <a:tcPr/>
                </a:tc>
              </a:tr>
              <a:tr h="1126246">
                <a:tc>
                  <a:txBody>
                    <a:bodyPr/>
                    <a:lstStyle/>
                    <a:p>
                      <a:pPr algn="ctr" rtl="1">
                        <a:lnSpc>
                          <a:spcPct val="150000"/>
                        </a:lnSpc>
                      </a:pPr>
                      <a:r>
                        <a:rPr lang="fa-IR" dirty="0" smtClean="0">
                          <a:solidFill>
                            <a:srgbClr val="FF0000"/>
                          </a:solidFill>
                          <a:cs typeface="A  Mitra_1 (MRT)" pitchFamily="2" charset="-78"/>
                        </a:rPr>
                        <a:t>کمتر از 30</a:t>
                      </a:r>
                    </a:p>
                    <a:p>
                      <a:pPr algn="ctr" rtl="1">
                        <a:lnSpc>
                          <a:spcPct val="150000"/>
                        </a:lnSpc>
                      </a:pPr>
                      <a:r>
                        <a:rPr lang="fa-IR" dirty="0" smtClean="0">
                          <a:solidFill>
                            <a:srgbClr val="FF0000"/>
                          </a:solidFill>
                          <a:cs typeface="A  Mitra_1 (MRT)" pitchFamily="2" charset="-78"/>
                        </a:rPr>
                        <a:t>بیشتر از 60</a:t>
                      </a:r>
                      <a:endParaRPr lang="en-US" dirty="0">
                        <a:solidFill>
                          <a:srgbClr val="FF0000"/>
                        </a:solidFill>
                        <a:cs typeface="A  Mitra_1 (MRT)" pitchFamily="2" charset="-78"/>
                      </a:endParaRPr>
                    </a:p>
                  </a:txBody>
                  <a:tcPr>
                    <a:lnB w="12700" cap="flat" cmpd="sng" algn="ctr">
                      <a:solidFill>
                        <a:schemeClr val="tx1"/>
                      </a:solidFill>
                      <a:prstDash val="solid"/>
                      <a:round/>
                      <a:headEnd type="none" w="med" len="med"/>
                      <a:tailEnd type="none" w="med" len="med"/>
                    </a:lnB>
                  </a:tcPr>
                </a:tc>
                <a:tc>
                  <a:txBody>
                    <a:bodyPr/>
                    <a:lstStyle/>
                    <a:p>
                      <a:pPr algn="ctr" rtl="1">
                        <a:lnSpc>
                          <a:spcPct val="150000"/>
                        </a:lnSpc>
                      </a:pPr>
                      <a:r>
                        <a:rPr lang="fa-IR" dirty="0" smtClean="0">
                          <a:solidFill>
                            <a:srgbClr val="FF0000"/>
                          </a:solidFill>
                          <a:cs typeface="A  Mitra_1 (MRT)" pitchFamily="2" charset="-78"/>
                        </a:rPr>
                        <a:t>غیرقابل قبول</a:t>
                      </a:r>
                      <a:endParaRPr lang="en-US" dirty="0">
                        <a:solidFill>
                          <a:srgbClr val="FF0000"/>
                        </a:solidFill>
                        <a:cs typeface="A  Mitra_1 (MRT)" pitchFamily="2" charset="-78"/>
                      </a:endParaRPr>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14290"/>
            <a:ext cx="8858280" cy="1643074"/>
          </a:xfrm>
        </p:spPr>
        <p:txBody>
          <a:bodyPr>
            <a:normAutofit fontScale="90000"/>
          </a:bodyPr>
          <a:lstStyle/>
          <a:p>
            <a:pPr>
              <a:lnSpc>
                <a:spcPct val="150000"/>
              </a:lnSpc>
            </a:pPr>
            <a:r>
              <a:rPr lang="en-US" sz="4000" b="1" dirty="0" smtClean="0">
                <a:solidFill>
                  <a:srgbClr val="C00000"/>
                </a:solidFill>
                <a:cs typeface="Aharoni" pitchFamily="2" charset="-79"/>
              </a:rPr>
              <a:t>Iodine Supplementation</a:t>
            </a:r>
            <a:br>
              <a:rPr lang="en-US" sz="4000" b="1" dirty="0" smtClean="0">
                <a:solidFill>
                  <a:srgbClr val="C00000"/>
                </a:solidFill>
                <a:cs typeface="Aharoni" pitchFamily="2" charset="-79"/>
              </a:rPr>
            </a:br>
            <a:r>
              <a:rPr lang="en-US" sz="4000" b="1" dirty="0" smtClean="0">
                <a:solidFill>
                  <a:srgbClr val="C00000"/>
                </a:solidFill>
                <a:cs typeface="Aharoni" pitchFamily="2" charset="-79"/>
              </a:rPr>
              <a:t>in Pregnancy</a:t>
            </a:r>
            <a:endParaRPr lang="en-US" sz="4000" b="1" dirty="0">
              <a:solidFill>
                <a:srgbClr val="C00000"/>
              </a:solidFill>
              <a:cs typeface="Aharoni" pitchFamily="2" charset="-79"/>
            </a:endParaRPr>
          </a:p>
        </p:txBody>
      </p:sp>
      <p:sp>
        <p:nvSpPr>
          <p:cNvPr id="3" name="Subtitle 2"/>
          <p:cNvSpPr>
            <a:spLocks noGrp="1"/>
          </p:cNvSpPr>
          <p:nvPr>
            <p:ph type="subTitle" idx="1"/>
          </p:nvPr>
        </p:nvSpPr>
        <p:spPr>
          <a:xfrm>
            <a:off x="357158" y="2285992"/>
            <a:ext cx="8215370" cy="3857652"/>
          </a:xfrm>
        </p:spPr>
        <p:txBody>
          <a:bodyPr>
            <a:noAutofit/>
          </a:bodyPr>
          <a:lstStyle/>
          <a:p>
            <a:pPr marL="1428750" lvl="2" indent="-514350" algn="just">
              <a:lnSpc>
                <a:spcPct val="150000"/>
              </a:lnSpc>
            </a:pPr>
            <a:r>
              <a:rPr lang="en-US" sz="3000" b="1" dirty="0" smtClean="0">
                <a:solidFill>
                  <a:srgbClr val="FF0000"/>
                </a:solidFill>
              </a:rPr>
              <a:t>First trimester:</a:t>
            </a:r>
          </a:p>
          <a:p>
            <a:pPr marL="1885950" lvl="3" indent="-514350" algn="just">
              <a:lnSpc>
                <a:spcPct val="150000"/>
              </a:lnSpc>
            </a:pPr>
            <a:r>
              <a:rPr lang="en-US" sz="2600" b="1" dirty="0" smtClean="0">
                <a:solidFill>
                  <a:srgbClr val="FF0000"/>
                </a:solidFill>
              </a:rPr>
              <a:t>Folic Acid + Iodine 150 </a:t>
            </a:r>
            <a:r>
              <a:rPr lang="el-GR" sz="2600" b="1" dirty="0" smtClean="0">
                <a:solidFill>
                  <a:srgbClr val="FF0000"/>
                </a:solidFill>
              </a:rPr>
              <a:t>μ</a:t>
            </a:r>
            <a:r>
              <a:rPr lang="en-US" sz="2600" b="1" dirty="0" smtClean="0">
                <a:solidFill>
                  <a:srgbClr val="FF0000"/>
                </a:solidFill>
              </a:rPr>
              <a:t>g</a:t>
            </a:r>
          </a:p>
          <a:p>
            <a:pPr marL="1885950" lvl="3" indent="-514350" algn="just">
              <a:lnSpc>
                <a:spcPct val="150000"/>
              </a:lnSpc>
            </a:pPr>
            <a:endParaRPr lang="en-US" sz="2600" b="1" dirty="0" smtClean="0">
              <a:solidFill>
                <a:schemeClr val="tx2"/>
              </a:solidFill>
            </a:endParaRPr>
          </a:p>
          <a:p>
            <a:pPr marL="1428750" lvl="2" indent="-514350" algn="just">
              <a:lnSpc>
                <a:spcPct val="150000"/>
              </a:lnSpc>
            </a:pPr>
            <a:r>
              <a:rPr lang="en-US" sz="3000" b="1" dirty="0" smtClean="0">
                <a:solidFill>
                  <a:srgbClr val="00B050"/>
                </a:solidFill>
              </a:rPr>
              <a:t>Second and third trimesters:</a:t>
            </a:r>
            <a:endParaRPr lang="en-US" sz="3000" dirty="0" smtClean="0">
              <a:solidFill>
                <a:srgbClr val="00B050"/>
              </a:solidFill>
            </a:endParaRPr>
          </a:p>
          <a:p>
            <a:pPr marL="1885950" lvl="3" indent="-514350" algn="just">
              <a:lnSpc>
                <a:spcPct val="150000"/>
              </a:lnSpc>
            </a:pPr>
            <a:r>
              <a:rPr lang="en-US" sz="2600" b="1" dirty="0" smtClean="0">
                <a:solidFill>
                  <a:srgbClr val="00B050"/>
                </a:solidFill>
              </a:rPr>
              <a:t>Multivitamins + Iodine 150 </a:t>
            </a:r>
            <a:r>
              <a:rPr lang="el-GR" sz="3200" b="1" dirty="0" smtClean="0">
                <a:solidFill>
                  <a:srgbClr val="00B050"/>
                </a:solidFill>
              </a:rPr>
              <a:t>μ</a:t>
            </a:r>
            <a:r>
              <a:rPr lang="en-US" sz="3200" b="1" dirty="0" smtClean="0">
                <a:solidFill>
                  <a:srgbClr val="00B050"/>
                </a:solidFill>
              </a:rPr>
              <a:t>g</a:t>
            </a:r>
            <a:endParaRPr lang="en-US" sz="3000" b="1"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71414"/>
            <a:ext cx="8858280" cy="785818"/>
          </a:xfrm>
        </p:spPr>
        <p:txBody>
          <a:bodyPr>
            <a:normAutofit/>
          </a:bodyPr>
          <a:lstStyle/>
          <a:p>
            <a:r>
              <a:rPr lang="en-US" sz="4000" b="1" dirty="0" smtClean="0">
                <a:solidFill>
                  <a:srgbClr val="C00000"/>
                </a:solidFill>
                <a:cs typeface="Aharoni" pitchFamily="2" charset="-79"/>
              </a:rPr>
              <a:t>Secondary prevention of thyroid disease</a:t>
            </a:r>
            <a:endParaRPr lang="en-US" sz="4000" b="1" dirty="0">
              <a:solidFill>
                <a:srgbClr val="C00000"/>
              </a:solidFill>
              <a:cs typeface="Aharoni" pitchFamily="2" charset="-79"/>
            </a:endParaRPr>
          </a:p>
        </p:txBody>
      </p:sp>
      <p:sp>
        <p:nvSpPr>
          <p:cNvPr id="3" name="Subtitle 2"/>
          <p:cNvSpPr>
            <a:spLocks noGrp="1"/>
          </p:cNvSpPr>
          <p:nvPr>
            <p:ph type="subTitle" idx="1"/>
          </p:nvPr>
        </p:nvSpPr>
        <p:spPr>
          <a:xfrm>
            <a:off x="357158" y="1214422"/>
            <a:ext cx="8215370" cy="4929222"/>
          </a:xfrm>
        </p:spPr>
        <p:txBody>
          <a:bodyPr>
            <a:noAutofit/>
          </a:bodyPr>
          <a:lstStyle/>
          <a:p>
            <a:pPr marL="1428750" lvl="2" indent="-514350" algn="just">
              <a:lnSpc>
                <a:spcPct val="150000"/>
              </a:lnSpc>
              <a:buFont typeface="+mj-lt"/>
              <a:buAutoNum type="arabicPeriod"/>
            </a:pPr>
            <a:r>
              <a:rPr lang="en-US" sz="3000" b="1" dirty="0" smtClean="0">
                <a:solidFill>
                  <a:srgbClr val="00B050"/>
                </a:solidFill>
              </a:rPr>
              <a:t>Congenital hypothyroidism</a:t>
            </a:r>
          </a:p>
          <a:p>
            <a:pPr marL="1428750" lvl="2" indent="-514350" algn="just">
              <a:lnSpc>
                <a:spcPct val="150000"/>
              </a:lnSpc>
              <a:buFont typeface="+mj-lt"/>
              <a:buAutoNum type="arabicPeriod"/>
            </a:pPr>
            <a:r>
              <a:rPr lang="en-US" sz="3000" b="1" dirty="0" smtClean="0">
                <a:solidFill>
                  <a:schemeClr val="tx2"/>
                </a:solidFill>
              </a:rPr>
              <a:t>Subclinical hypothyroidism</a:t>
            </a:r>
          </a:p>
          <a:p>
            <a:pPr marL="1428750" lvl="2" indent="-514350" algn="just">
              <a:lnSpc>
                <a:spcPct val="150000"/>
              </a:lnSpc>
              <a:buFont typeface="+mj-lt"/>
              <a:buAutoNum type="arabicPeriod"/>
            </a:pPr>
            <a:r>
              <a:rPr lang="en-US" sz="3000" b="1" dirty="0" smtClean="0">
                <a:solidFill>
                  <a:schemeClr val="tx2"/>
                </a:solidFill>
              </a:rPr>
              <a:t>Subclinical hyperthyroidism</a:t>
            </a:r>
          </a:p>
          <a:p>
            <a:pPr marL="1428750" lvl="2" indent="-514350" algn="just">
              <a:lnSpc>
                <a:spcPct val="150000"/>
              </a:lnSpc>
              <a:buFont typeface="+mj-lt"/>
              <a:buAutoNum type="arabicPeriod"/>
            </a:pPr>
            <a:r>
              <a:rPr lang="en-US" sz="3000" b="1" dirty="0" smtClean="0">
                <a:solidFill>
                  <a:srgbClr val="FF0000"/>
                </a:solidFill>
              </a:rPr>
              <a:t>Thyroid autoimmunity</a:t>
            </a:r>
            <a:endParaRPr lang="en-US" sz="3000" dirty="0" smtClean="0">
              <a:solidFill>
                <a:srgbClr val="FF0000"/>
              </a:solidFill>
            </a:endParaRPr>
          </a:p>
          <a:p>
            <a:pPr marL="1428750" lvl="2" indent="-514350" algn="just">
              <a:lnSpc>
                <a:spcPct val="150000"/>
              </a:lnSpc>
              <a:buFont typeface="+mj-lt"/>
              <a:buAutoNum type="arabicPeriod"/>
            </a:pPr>
            <a:r>
              <a:rPr lang="en-US" sz="3000" b="1" dirty="0" smtClean="0">
                <a:solidFill>
                  <a:schemeClr val="accent3"/>
                </a:solidFill>
              </a:rPr>
              <a:t>Screening in pregnancy</a:t>
            </a:r>
          </a:p>
          <a:p>
            <a:pPr marL="1428750" lvl="2" indent="-514350" algn="just">
              <a:lnSpc>
                <a:spcPct val="150000"/>
              </a:lnSpc>
              <a:buFont typeface="+mj-lt"/>
              <a:buAutoNum type="arabicPeriod"/>
            </a:pPr>
            <a:r>
              <a:rPr lang="en-US" sz="3000" b="1" dirty="0" smtClean="0">
                <a:solidFill>
                  <a:schemeClr val="accent5"/>
                </a:solidFill>
              </a:rPr>
              <a:t>Graves’ </a:t>
            </a:r>
            <a:r>
              <a:rPr lang="en-US" sz="3000" b="1" dirty="0" err="1" smtClean="0">
                <a:solidFill>
                  <a:schemeClr val="accent5"/>
                </a:solidFill>
              </a:rPr>
              <a:t>orbitopathy</a:t>
            </a:r>
            <a:endParaRPr lang="en-US" sz="3000" b="1" dirty="0">
              <a:solidFill>
                <a:schemeClr val="accent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8313" y="214290"/>
            <a:ext cx="8280400" cy="6097608"/>
          </a:xfrm>
          <a:prstGeom prst="rect">
            <a:avLst/>
          </a:prstGeom>
          <a:noFill/>
          <a:ln w="9525">
            <a:noFill/>
            <a:miter lim="800000"/>
            <a:headEnd/>
            <a:tailEnd/>
          </a:ln>
          <a:effectLst/>
        </p:spPr>
        <p:txBody>
          <a:bodyPr/>
          <a:lstStyle/>
          <a:p>
            <a:pPr marL="342900" indent="-342900" algn="ctr" rtl="1"/>
            <a:r>
              <a:rPr lang="fa-IR" altLang="zh-TW" sz="4500" b="1" dirty="0" smtClean="0">
                <a:solidFill>
                  <a:srgbClr val="C00000"/>
                </a:solidFill>
                <a:latin typeface="Albertus Extra Bold" pitchFamily="34" charset="0"/>
                <a:cs typeface="A  Mitra_1 (MRT)" pitchFamily="2" charset="-78"/>
              </a:rPr>
              <a:t>تازه های غربالگری و مراقبت</a:t>
            </a:r>
          </a:p>
          <a:p>
            <a:pPr marL="342900" indent="-342900" algn="ctr" rtl="1">
              <a:lnSpc>
                <a:spcPct val="150000"/>
              </a:lnSpc>
            </a:pPr>
            <a:r>
              <a:rPr lang="fa-IR" altLang="zh-TW" sz="4500" b="1" dirty="0" smtClean="0">
                <a:solidFill>
                  <a:srgbClr val="C00000"/>
                </a:solidFill>
                <a:latin typeface="Albertus Extra Bold" pitchFamily="34" charset="0"/>
                <a:cs typeface="A  Mitra_1 (MRT)" pitchFamily="2" charset="-78"/>
              </a:rPr>
              <a:t>بیماری های تیروئید در بارداری</a:t>
            </a:r>
            <a:endParaRPr lang="en-US" altLang="zh-TW" sz="4500" b="1" dirty="0" smtClean="0">
              <a:solidFill>
                <a:srgbClr val="C00000"/>
              </a:solidFill>
              <a:latin typeface="Albertus Extra Bold" pitchFamily="34" charset="0"/>
              <a:cs typeface="A  Mitra_1 (MRT)" pitchFamily="2" charset="-78"/>
            </a:endParaRPr>
          </a:p>
          <a:p>
            <a:pPr marL="342900" indent="-342900" algn="ctr" rtl="1">
              <a:lnSpc>
                <a:spcPct val="90000"/>
              </a:lnSpc>
              <a:spcBef>
                <a:spcPct val="20000"/>
              </a:spcBef>
            </a:pPr>
            <a:endParaRPr lang="en-US" altLang="zh-TW" sz="3500" b="1" dirty="0" smtClean="0">
              <a:latin typeface="Albertus Extra Bold" pitchFamily="34" charset="0"/>
              <a:cs typeface="A  Mitra_1 (MRT)" pitchFamily="2" charset="-78"/>
            </a:endParaRPr>
          </a:p>
          <a:p>
            <a:pPr marL="342900" indent="-342900" algn="ctr" rtl="1">
              <a:lnSpc>
                <a:spcPct val="90000"/>
              </a:lnSpc>
              <a:spcBef>
                <a:spcPct val="20000"/>
              </a:spcBef>
            </a:pPr>
            <a:r>
              <a:rPr lang="fa-IR" sz="3500" b="1" dirty="0" smtClean="0">
                <a:solidFill>
                  <a:srgbClr val="08684E"/>
                </a:solidFill>
                <a:cs typeface="A  Mitra_1 (MRT)" pitchFamily="2" charset="-78"/>
              </a:rPr>
              <a:t>دکتر فریدون عزیزی</a:t>
            </a:r>
            <a:endParaRPr lang="en-US" sz="3500" b="1" dirty="0" smtClean="0">
              <a:solidFill>
                <a:srgbClr val="08684E"/>
              </a:solidFill>
              <a:cs typeface="A  Mitra_1 (MRT)" pitchFamily="2" charset="-78"/>
            </a:endParaRPr>
          </a:p>
          <a:p>
            <a:pPr marL="342900" indent="-342900" algn="ctr" rtl="1">
              <a:lnSpc>
                <a:spcPct val="90000"/>
              </a:lnSpc>
              <a:spcBef>
                <a:spcPct val="20000"/>
              </a:spcBef>
            </a:pPr>
            <a:endParaRPr lang="fa-IR" b="1" dirty="0" smtClean="0">
              <a:solidFill>
                <a:srgbClr val="083763"/>
              </a:solidFill>
              <a:cs typeface="A  Mitra_1 (MRT)" pitchFamily="2" charset="-78"/>
            </a:endParaRPr>
          </a:p>
          <a:p>
            <a:pPr marL="342900" indent="-342900" algn="ctr" rtl="1">
              <a:lnSpc>
                <a:spcPct val="90000"/>
              </a:lnSpc>
              <a:spcBef>
                <a:spcPct val="20000"/>
              </a:spcBef>
            </a:pPr>
            <a:r>
              <a:rPr lang="fa-IR" b="1" dirty="0" smtClean="0">
                <a:solidFill>
                  <a:srgbClr val="083763"/>
                </a:solidFill>
                <a:cs typeface="A  Mitra_1 (MRT)" pitchFamily="2" charset="-78"/>
              </a:rPr>
              <a:t>پژوهشکده علوم غدد درون ریز و متابولیسم، دانشگاه علوم پزشکی شهید بهشتی</a:t>
            </a:r>
            <a:endParaRPr lang="en-US" b="1" dirty="0" smtClean="0">
              <a:solidFill>
                <a:srgbClr val="083763"/>
              </a:solidFill>
              <a:cs typeface="A  Mitra_1 (MRT)" pitchFamily="2" charset="-78"/>
            </a:endParaRPr>
          </a:p>
          <a:p>
            <a:pPr marL="342900" indent="-342900" algn="ctr" rtl="1">
              <a:lnSpc>
                <a:spcPct val="90000"/>
              </a:lnSpc>
              <a:spcBef>
                <a:spcPct val="20000"/>
              </a:spcBef>
            </a:pPr>
            <a:endParaRPr lang="fa-IR" b="1" dirty="0" smtClean="0">
              <a:solidFill>
                <a:srgbClr val="083763"/>
              </a:solidFill>
              <a:cs typeface="A  Mitra_1 (MRT)" pitchFamily="2" charset="-78"/>
            </a:endParaRPr>
          </a:p>
          <a:p>
            <a:pPr marL="342900" indent="-342900" algn="ctr" rtl="1">
              <a:lnSpc>
                <a:spcPct val="90000"/>
              </a:lnSpc>
              <a:spcBef>
                <a:spcPct val="20000"/>
              </a:spcBef>
            </a:pPr>
            <a:endParaRPr lang="en-US" b="1" dirty="0" smtClean="0">
              <a:solidFill>
                <a:srgbClr val="083763"/>
              </a:solidFill>
              <a:cs typeface="A  Mitra_1 (MRT)" pitchFamily="2" charset="-78"/>
            </a:endParaRPr>
          </a:p>
          <a:p>
            <a:pPr marL="342900" indent="-342900" algn="ctr" rtl="1">
              <a:lnSpc>
                <a:spcPct val="90000"/>
              </a:lnSpc>
              <a:spcBef>
                <a:spcPct val="20000"/>
              </a:spcBef>
            </a:pPr>
            <a:endParaRPr lang="en-US" b="1" dirty="0" smtClean="0">
              <a:solidFill>
                <a:srgbClr val="083763"/>
              </a:solidFill>
              <a:cs typeface="A  Mitra_1 (MRT)" pitchFamily="2" charset="-78"/>
            </a:endParaRPr>
          </a:p>
          <a:p>
            <a:pPr marL="342900" indent="-342900" algn="ctr" rtl="1">
              <a:lnSpc>
                <a:spcPct val="150000"/>
              </a:lnSpc>
              <a:spcBef>
                <a:spcPct val="20000"/>
              </a:spcBef>
            </a:pPr>
            <a:r>
              <a:rPr lang="fa-IR" sz="1900" b="1" dirty="0" smtClean="0">
                <a:solidFill>
                  <a:schemeClr val="accent6">
                    <a:lumMod val="50000"/>
                  </a:schemeClr>
                </a:solidFill>
                <a:cs typeface="A  Mitra_1 (MRT)" pitchFamily="2" charset="-78"/>
              </a:rPr>
              <a:t>همایش تازه های آندوکرینولوژی</a:t>
            </a:r>
            <a:endParaRPr lang="en-US" sz="1900" b="1" dirty="0" smtClean="0">
              <a:solidFill>
                <a:schemeClr val="accent6">
                  <a:lumMod val="50000"/>
                </a:schemeClr>
              </a:solidFill>
              <a:cs typeface="A  Mitra_1 (MRT)" pitchFamily="2" charset="-78"/>
            </a:endParaRPr>
          </a:p>
          <a:p>
            <a:pPr marL="342900" indent="-342900" algn="ctr" rtl="1">
              <a:lnSpc>
                <a:spcPct val="150000"/>
              </a:lnSpc>
              <a:spcBef>
                <a:spcPct val="20000"/>
              </a:spcBef>
            </a:pPr>
            <a:r>
              <a:rPr lang="fa-IR" sz="1900" b="1" dirty="0" smtClean="0">
                <a:solidFill>
                  <a:schemeClr val="accent6">
                    <a:lumMod val="50000"/>
                  </a:schemeClr>
                </a:solidFill>
                <a:cs typeface="A  Mitra_1 (MRT)" pitchFamily="2" charset="-78"/>
              </a:rPr>
              <a:t>دانشگاه علوم پزشکی اصفهان، 1394/2/30</a:t>
            </a:r>
            <a:endParaRPr lang="en-US" sz="1900" b="1" dirty="0" smtClean="0">
              <a:solidFill>
                <a:schemeClr val="accent6">
                  <a:lumMod val="50000"/>
                </a:schemeClr>
              </a:solidFill>
              <a:cs typeface="A  Mitra_1 (MRT)" pitchFamily="2" charset="-78"/>
            </a:endParaRPr>
          </a:p>
          <a:p>
            <a:pPr marL="342900" indent="-342900" algn="ctr" rtl="1">
              <a:lnSpc>
                <a:spcPct val="90000"/>
              </a:lnSpc>
              <a:spcBef>
                <a:spcPct val="20000"/>
              </a:spcBef>
            </a:pPr>
            <a:endParaRPr lang="en-US" sz="1900" b="1" dirty="0">
              <a:solidFill>
                <a:srgbClr val="083763"/>
              </a:solidFill>
              <a:cs typeface="A  Mitra_1 (MR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14290"/>
            <a:ext cx="8858280" cy="1643074"/>
          </a:xfrm>
        </p:spPr>
        <p:txBody>
          <a:bodyPr>
            <a:normAutofit fontScale="90000"/>
          </a:bodyPr>
          <a:lstStyle/>
          <a:p>
            <a:pPr>
              <a:lnSpc>
                <a:spcPct val="150000"/>
              </a:lnSpc>
            </a:pPr>
            <a:r>
              <a:rPr lang="en-US" sz="4000" b="1" dirty="0" smtClean="0">
                <a:solidFill>
                  <a:srgbClr val="C00000"/>
                </a:solidFill>
                <a:cs typeface="Aharoni" pitchFamily="2" charset="-79"/>
              </a:rPr>
              <a:t>Two Important and Controversial </a:t>
            </a:r>
            <a:br>
              <a:rPr lang="en-US" sz="4000" b="1" dirty="0" smtClean="0">
                <a:solidFill>
                  <a:srgbClr val="C00000"/>
                </a:solidFill>
                <a:cs typeface="Aharoni" pitchFamily="2" charset="-79"/>
              </a:rPr>
            </a:br>
            <a:r>
              <a:rPr lang="en-US" sz="4000" b="1" dirty="0" smtClean="0">
                <a:solidFill>
                  <a:srgbClr val="C00000"/>
                </a:solidFill>
                <a:cs typeface="Aharoni" pitchFamily="2" charset="-79"/>
              </a:rPr>
              <a:t>Issues in Pregnancy:</a:t>
            </a:r>
            <a:endParaRPr lang="en-US" sz="4000" b="1" dirty="0">
              <a:solidFill>
                <a:srgbClr val="C00000"/>
              </a:solidFill>
              <a:cs typeface="Aharoni" pitchFamily="2" charset="-79"/>
            </a:endParaRPr>
          </a:p>
        </p:txBody>
      </p:sp>
      <p:sp>
        <p:nvSpPr>
          <p:cNvPr id="3" name="Subtitle 2"/>
          <p:cNvSpPr>
            <a:spLocks noGrp="1"/>
          </p:cNvSpPr>
          <p:nvPr>
            <p:ph type="subTitle" idx="1"/>
          </p:nvPr>
        </p:nvSpPr>
        <p:spPr>
          <a:xfrm>
            <a:off x="1214414" y="2357430"/>
            <a:ext cx="6786610" cy="3857652"/>
          </a:xfrm>
        </p:spPr>
        <p:txBody>
          <a:bodyPr>
            <a:noAutofit/>
          </a:bodyPr>
          <a:lstStyle/>
          <a:p>
            <a:pPr marL="1428750" lvl="2" indent="-514350" algn="just">
              <a:lnSpc>
                <a:spcPct val="150000"/>
              </a:lnSpc>
              <a:buAutoNum type="arabicPeriod"/>
            </a:pPr>
            <a:r>
              <a:rPr lang="en-US" sz="3000" b="1" dirty="0" smtClean="0">
                <a:solidFill>
                  <a:srgbClr val="0070C0"/>
                </a:solidFill>
              </a:rPr>
              <a:t>Screening for thyroid </a:t>
            </a:r>
          </a:p>
          <a:p>
            <a:pPr marL="1428750" lvl="2" indent="-514350" algn="just">
              <a:lnSpc>
                <a:spcPct val="150000"/>
              </a:lnSpc>
            </a:pPr>
            <a:r>
              <a:rPr lang="en-US" sz="3000" b="1" dirty="0" smtClean="0">
                <a:solidFill>
                  <a:srgbClr val="0070C0"/>
                </a:solidFill>
              </a:rPr>
              <a:t>      dysfunction</a:t>
            </a:r>
          </a:p>
          <a:p>
            <a:pPr marL="1428750" lvl="2" indent="-514350" algn="just">
              <a:lnSpc>
                <a:spcPct val="150000"/>
              </a:lnSpc>
            </a:pPr>
            <a:endParaRPr lang="en-US" sz="3000" b="1" dirty="0" smtClean="0">
              <a:solidFill>
                <a:srgbClr val="0070C0"/>
              </a:solidFill>
            </a:endParaRPr>
          </a:p>
          <a:p>
            <a:pPr marL="1428750" lvl="2" indent="-514350" algn="just">
              <a:lnSpc>
                <a:spcPct val="150000"/>
              </a:lnSpc>
            </a:pPr>
            <a:r>
              <a:rPr lang="en-US" sz="3000" b="1" dirty="0" smtClean="0">
                <a:solidFill>
                  <a:srgbClr val="00B050"/>
                </a:solidFill>
              </a:rPr>
              <a:t>2. Treatment of subclinical </a:t>
            </a:r>
          </a:p>
          <a:p>
            <a:pPr marL="1428750" lvl="2" indent="-514350" algn="just">
              <a:lnSpc>
                <a:spcPct val="150000"/>
              </a:lnSpc>
            </a:pPr>
            <a:r>
              <a:rPr lang="en-US" sz="3000" b="1" dirty="0" smtClean="0">
                <a:solidFill>
                  <a:srgbClr val="00B050"/>
                </a:solidFill>
              </a:rPr>
              <a:t>     hypothyroidism</a:t>
            </a:r>
            <a:endParaRPr lang="en-US" sz="3000" b="1"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44624"/>
            <a:ext cx="8229600" cy="638175"/>
          </a:xfrm>
        </p:spPr>
        <p:txBody>
          <a:bodyPr>
            <a:noAutofit/>
          </a:bodyPr>
          <a:lstStyle/>
          <a:p>
            <a:pPr algn="ctr" eaLnBrk="1" hangingPunct="1"/>
            <a:r>
              <a:rPr lang="en-US" sz="4000" b="1" dirty="0" smtClean="0">
                <a:solidFill>
                  <a:srgbClr val="C00000"/>
                </a:solidFill>
                <a:effectLst/>
              </a:rPr>
              <a:t>Criteria for Screening</a:t>
            </a:r>
          </a:p>
        </p:txBody>
      </p:sp>
      <p:sp>
        <p:nvSpPr>
          <p:cNvPr id="7171" name="Rectangle 3"/>
          <p:cNvSpPr>
            <a:spLocks noGrp="1" noChangeArrowheads="1"/>
          </p:cNvSpPr>
          <p:nvPr>
            <p:ph type="body" idx="1"/>
          </p:nvPr>
        </p:nvSpPr>
        <p:spPr>
          <a:xfrm>
            <a:off x="304800" y="765175"/>
            <a:ext cx="8839200" cy="5903913"/>
          </a:xfrm>
        </p:spPr>
        <p:txBody>
          <a:bodyPr/>
          <a:lstStyle/>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The condition sought should be an </a:t>
            </a:r>
            <a:r>
              <a:rPr lang="en-US" sz="2000" b="1" dirty="0" smtClean="0">
                <a:solidFill>
                  <a:srgbClr val="7030A0"/>
                </a:solidFill>
                <a:latin typeface="Times New Roman" pitchFamily="18" charset="0"/>
                <a:cs typeface="Times New Roman" pitchFamily="18" charset="0"/>
              </a:rPr>
              <a:t>important health problem</a:t>
            </a:r>
          </a:p>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Facilities should be available for </a:t>
            </a:r>
            <a:r>
              <a:rPr lang="en-US" sz="2000" b="1" dirty="0" smtClean="0">
                <a:solidFill>
                  <a:srgbClr val="00B050"/>
                </a:solidFill>
                <a:latin typeface="Times New Roman" pitchFamily="18" charset="0"/>
                <a:cs typeface="Times New Roman" pitchFamily="18" charset="0"/>
              </a:rPr>
              <a:t>confirmation of the diagnosis</a:t>
            </a:r>
          </a:p>
          <a:p>
            <a:pPr marL="457200" indent="-457200">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A </a:t>
            </a:r>
            <a:r>
              <a:rPr lang="en-US" sz="2000" b="1" dirty="0">
                <a:solidFill>
                  <a:schemeClr val="bg2">
                    <a:lumMod val="50000"/>
                  </a:schemeClr>
                </a:solidFill>
                <a:latin typeface="Times New Roman" pitchFamily="18" charset="0"/>
                <a:cs typeface="Times New Roman" pitchFamily="18" charset="0"/>
              </a:rPr>
              <a:t>test that can detect </a:t>
            </a:r>
            <a:r>
              <a:rPr lang="en-US" sz="2000" b="1" dirty="0">
                <a:solidFill>
                  <a:srgbClr val="0070C0"/>
                </a:solidFill>
                <a:latin typeface="Times New Roman" pitchFamily="18" charset="0"/>
                <a:cs typeface="Times New Roman" pitchFamily="18" charset="0"/>
              </a:rPr>
              <a:t>the disease prior to the onset of signs and symptoms</a:t>
            </a:r>
          </a:p>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There is an </a:t>
            </a:r>
            <a:r>
              <a:rPr lang="en-US" sz="2000" b="1" dirty="0" smtClean="0">
                <a:solidFill>
                  <a:srgbClr val="FF0000"/>
                </a:solidFill>
                <a:latin typeface="Times New Roman" pitchFamily="18" charset="0"/>
                <a:cs typeface="Times New Roman" pitchFamily="18" charset="0"/>
              </a:rPr>
              <a:t>effective treatment</a:t>
            </a:r>
          </a:p>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Early detection and treatment </a:t>
            </a:r>
            <a:r>
              <a:rPr lang="en-US" sz="2000" b="1" dirty="0" smtClean="0">
                <a:solidFill>
                  <a:schemeClr val="accent2">
                    <a:lumMod val="75000"/>
                  </a:schemeClr>
                </a:solidFill>
                <a:latin typeface="Times New Roman" pitchFamily="18" charset="0"/>
                <a:cs typeface="Times New Roman" pitchFamily="18" charset="0"/>
              </a:rPr>
              <a:t>reduces morbidity and mortality</a:t>
            </a:r>
          </a:p>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The expected </a:t>
            </a:r>
            <a:r>
              <a:rPr lang="en-US" sz="2000" b="1" dirty="0" smtClean="0">
                <a:solidFill>
                  <a:schemeClr val="accent6">
                    <a:lumMod val="75000"/>
                  </a:schemeClr>
                </a:solidFill>
                <a:latin typeface="Times New Roman" pitchFamily="18" charset="0"/>
                <a:cs typeface="Times New Roman" pitchFamily="18" charset="0"/>
              </a:rPr>
              <a:t>benefits</a:t>
            </a:r>
            <a:r>
              <a:rPr lang="en-US" sz="2000" b="1" dirty="0" smtClean="0">
                <a:solidFill>
                  <a:srgbClr val="0070C0"/>
                </a:solidFill>
                <a:latin typeface="Times New Roman" pitchFamily="18" charset="0"/>
                <a:cs typeface="Times New Roman" pitchFamily="18" charset="0"/>
              </a:rPr>
              <a:t> of early detection </a:t>
            </a:r>
            <a:r>
              <a:rPr lang="en-US" sz="2000" b="1" dirty="0" smtClean="0">
                <a:solidFill>
                  <a:schemeClr val="accent3">
                    <a:lumMod val="75000"/>
                  </a:schemeClr>
                </a:solidFill>
                <a:latin typeface="Times New Roman" pitchFamily="18" charset="0"/>
                <a:cs typeface="Times New Roman" pitchFamily="18" charset="0"/>
              </a:rPr>
              <a:t>exceed the risks and costs</a:t>
            </a:r>
            <a:r>
              <a:rPr lang="en-US" sz="2000" b="1" dirty="0" smtClean="0">
                <a:solidFill>
                  <a:srgbClr val="0070C0"/>
                </a:solidFill>
                <a:latin typeface="Times New Roman" pitchFamily="18" charset="0"/>
                <a:cs typeface="Times New Roman" pitchFamily="18" charset="0"/>
              </a:rPr>
              <a:t>.</a:t>
            </a:r>
          </a:p>
          <a:p>
            <a:pPr marL="457200" indent="-457200" eaLnBrk="1" hangingPunct="1">
              <a:lnSpc>
                <a:spcPct val="150000"/>
              </a:lnSpc>
              <a:buFont typeface="+mj-lt"/>
              <a:buAutoNum type="arabicPeriod"/>
              <a:defRPr/>
            </a:pPr>
            <a:r>
              <a:rPr lang="en-US" sz="2000" b="1" dirty="0" smtClean="0">
                <a:solidFill>
                  <a:srgbClr val="0070C0"/>
                </a:solidFill>
                <a:latin typeface="Times New Roman" pitchFamily="18" charset="0"/>
                <a:cs typeface="Times New Roman" pitchFamily="18" charset="0"/>
              </a:rPr>
              <a:t>Patient and management acceptability</a:t>
            </a:r>
          </a:p>
          <a:p>
            <a:pPr marL="514350" indent="-514350" eaLnBrk="1" hangingPunct="1">
              <a:lnSpc>
                <a:spcPct val="150000"/>
              </a:lnSpc>
              <a:buNone/>
              <a:defRPr/>
            </a:pPr>
            <a:r>
              <a:rPr lang="en-US" sz="2000" b="1" dirty="0" smtClean="0">
                <a:solidFill>
                  <a:srgbClr val="0070C0"/>
                </a:solidFill>
                <a:latin typeface="Times New Roman" pitchFamily="18" charset="0"/>
                <a:cs typeface="Times New Roman" pitchFamily="18" charset="0"/>
              </a:rPr>
              <a:t>The test must satisfy the criteria of:</a:t>
            </a:r>
          </a:p>
          <a:p>
            <a:pPr marL="914400" lvl="1" indent="-457200" eaLnBrk="1" hangingPunct="1">
              <a:lnSpc>
                <a:spcPct val="150000"/>
              </a:lnSpc>
              <a:buNone/>
              <a:defRPr/>
            </a:pPr>
            <a:r>
              <a:rPr lang="en-US" sz="2000" b="1" dirty="0" smtClean="0">
                <a:solidFill>
                  <a:srgbClr val="0070C0"/>
                </a:solidFill>
                <a:latin typeface="Times New Roman" pitchFamily="18" charset="0"/>
                <a:cs typeface="Times New Roman" pitchFamily="18" charset="0"/>
              </a:rPr>
              <a:t>Acceptability, Repeatability, Validity, Simplicity, Safety, Rapidity</a:t>
            </a:r>
          </a:p>
          <a:p>
            <a:pPr marL="914400" lvl="1" indent="-457200" eaLnBrk="1" hangingPunct="1">
              <a:lnSpc>
                <a:spcPct val="150000"/>
              </a:lnSpc>
              <a:buNone/>
              <a:defRPr/>
            </a:pPr>
            <a:r>
              <a:rPr lang="en-US" sz="2000" b="1" dirty="0" smtClean="0">
                <a:solidFill>
                  <a:srgbClr val="0070C0"/>
                </a:solidFill>
                <a:latin typeface="Times New Roman" pitchFamily="18" charset="0"/>
                <a:cs typeface="Times New Roman" pitchFamily="18" charset="0"/>
              </a:rPr>
              <a:t>ease of administration, cost.</a:t>
            </a:r>
          </a:p>
          <a:p>
            <a:pPr eaLnBrk="1" hangingPunct="1">
              <a:lnSpc>
                <a:spcPct val="150000"/>
              </a:lnSpc>
              <a:defRPr/>
            </a:pPr>
            <a:endParaRPr lang="en-US" sz="2000" b="1" dirty="0" smtClean="0">
              <a:solidFill>
                <a:srgbClr val="0070C0"/>
              </a:solidFill>
              <a:latin typeface="Times New Roman" pitchFamily="18" charset="0"/>
              <a:cs typeface="Times New Roman" pitchFamily="18" charset="0"/>
            </a:endParaRPr>
          </a:p>
          <a:p>
            <a:pPr eaLnBrk="1" hangingPunct="1">
              <a:lnSpc>
                <a:spcPct val="150000"/>
              </a:lnSpc>
              <a:defRPr/>
            </a:pPr>
            <a:endParaRPr lang="en-US" sz="20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76200" y="152400"/>
            <a:ext cx="8763000" cy="6477000"/>
          </a:xfrm>
        </p:spPr>
        <p:txBody>
          <a:bodyPr/>
          <a:lstStyle/>
          <a:p>
            <a:pPr algn="just" eaLnBrk="1" hangingPunct="1">
              <a:lnSpc>
                <a:spcPct val="170000"/>
              </a:lnSpc>
              <a:buFont typeface="Wingdings 3" pitchFamily="18" charset="2"/>
              <a:buNone/>
            </a:pPr>
            <a:r>
              <a:rPr lang="en-US" sz="2500" b="1" dirty="0" smtClean="0">
                <a:solidFill>
                  <a:srgbClr val="7030A0"/>
                </a:solidFill>
                <a:latin typeface="Times New Roman" pitchFamily="18" charset="0"/>
                <a:cs typeface="Times New Roman" pitchFamily="18" charset="0"/>
              </a:rPr>
              <a:t>    A 30 year-old woman seeks pre-conception thyroid counseling. There is no personal or familial history of thyroid disease. She has a palpable thyroid of </a:t>
            </a:r>
            <a:r>
              <a:rPr lang="en-US" sz="2500" b="1" dirty="0" err="1" smtClean="0">
                <a:solidFill>
                  <a:srgbClr val="7030A0"/>
                </a:solidFill>
                <a:latin typeface="Times New Roman" pitchFamily="18" charset="0"/>
                <a:cs typeface="Times New Roman" pitchFamily="18" charset="0"/>
              </a:rPr>
              <a:t>aprox</a:t>
            </a:r>
            <a:r>
              <a:rPr lang="en-US" sz="2500" b="1" dirty="0" smtClean="0">
                <a:solidFill>
                  <a:srgbClr val="7030A0"/>
                </a:solidFill>
                <a:latin typeface="Times New Roman" pitchFamily="18" charset="0"/>
                <a:cs typeface="Times New Roman" pitchFamily="18" charset="0"/>
              </a:rPr>
              <a:t>. 20 gm in weight and is </a:t>
            </a:r>
            <a:r>
              <a:rPr lang="en-US" sz="2500" b="1" dirty="0" err="1" smtClean="0">
                <a:solidFill>
                  <a:srgbClr val="7030A0"/>
                </a:solidFill>
                <a:latin typeface="Times New Roman" pitchFamily="18" charset="0"/>
                <a:cs typeface="Times New Roman" pitchFamily="18" charset="0"/>
              </a:rPr>
              <a:t>euthyroid</a:t>
            </a:r>
            <a:r>
              <a:rPr lang="en-US" sz="2500" b="1" dirty="0" smtClean="0">
                <a:solidFill>
                  <a:srgbClr val="7030A0"/>
                </a:solidFill>
                <a:latin typeface="Times New Roman" pitchFamily="18" charset="0"/>
                <a:cs typeface="Times New Roman" pitchFamily="18" charset="0"/>
              </a:rPr>
              <a:t>.</a:t>
            </a:r>
          </a:p>
          <a:p>
            <a:pPr algn="just" eaLnBrk="1" hangingPunct="1">
              <a:lnSpc>
                <a:spcPct val="170000"/>
              </a:lnSpc>
              <a:buFont typeface="Wingdings 3" pitchFamily="18" charset="2"/>
              <a:buNone/>
            </a:pPr>
            <a:endParaRPr lang="en-US" sz="2000" b="1" dirty="0" smtClean="0">
              <a:solidFill>
                <a:srgbClr val="C00000"/>
              </a:solidFill>
              <a:latin typeface="Times New Roman" pitchFamily="18" charset="0"/>
              <a:cs typeface="Times New Roman" pitchFamily="18" charset="0"/>
            </a:endParaRPr>
          </a:p>
          <a:p>
            <a:pPr algn="just" eaLnBrk="1" hangingPunct="1">
              <a:lnSpc>
                <a:spcPct val="170000"/>
              </a:lnSpc>
              <a:buFont typeface="Wingdings 3" pitchFamily="18" charset="2"/>
              <a:buNone/>
            </a:pPr>
            <a:r>
              <a:rPr lang="en-US" sz="2200" b="1" dirty="0" smtClean="0">
                <a:solidFill>
                  <a:srgbClr val="C00000"/>
                </a:solidFill>
                <a:latin typeface="Times New Roman" pitchFamily="18" charset="0"/>
                <a:cs typeface="Times New Roman" pitchFamily="18" charset="0"/>
              </a:rPr>
              <a:t>Which one of the following would be your advise before pregnancy?</a:t>
            </a:r>
          </a:p>
          <a:p>
            <a:pPr marL="849313" lvl="1" indent="-457200" algn="just" eaLnBrk="1" hangingPunct="1">
              <a:lnSpc>
                <a:spcPct val="170000"/>
              </a:lnSpc>
              <a:buFont typeface="Verdana" pitchFamily="34" charset="0"/>
              <a:buAutoNum type="alphaLcParenR"/>
            </a:pPr>
            <a:r>
              <a:rPr lang="en-US" sz="2000" b="1" dirty="0" smtClean="0">
                <a:solidFill>
                  <a:srgbClr val="3333FF"/>
                </a:solidFill>
                <a:latin typeface="Times New Roman" pitchFamily="18" charset="0"/>
                <a:cs typeface="Times New Roman" pitchFamily="18" charset="0"/>
              </a:rPr>
              <a:t>Thyroid screening is not indicated</a:t>
            </a:r>
          </a:p>
          <a:p>
            <a:pPr marL="849313" lvl="1" indent="-457200" algn="just" eaLnBrk="1" hangingPunct="1">
              <a:lnSpc>
                <a:spcPct val="170000"/>
              </a:lnSpc>
              <a:buFont typeface="Verdana" pitchFamily="34" charset="0"/>
              <a:buAutoNum type="alphaLcParenR"/>
            </a:pPr>
            <a:r>
              <a:rPr lang="en-US" sz="2000" b="1" dirty="0" smtClean="0">
                <a:solidFill>
                  <a:srgbClr val="3333FF"/>
                </a:solidFill>
                <a:latin typeface="Times New Roman" pitchFamily="18" charset="0"/>
                <a:cs typeface="Times New Roman" pitchFamily="18" charset="0"/>
              </a:rPr>
              <a:t>Measure serum TSH</a:t>
            </a:r>
          </a:p>
          <a:p>
            <a:pPr marL="849313" lvl="1" indent="-457200" algn="just" eaLnBrk="1" hangingPunct="1">
              <a:lnSpc>
                <a:spcPct val="170000"/>
              </a:lnSpc>
              <a:buFont typeface="Verdana" pitchFamily="34" charset="0"/>
              <a:buAutoNum type="alphaLcParenR"/>
            </a:pPr>
            <a:r>
              <a:rPr lang="en-US" sz="2000" b="1" dirty="0" smtClean="0">
                <a:solidFill>
                  <a:srgbClr val="3333FF"/>
                </a:solidFill>
                <a:latin typeface="Times New Roman" pitchFamily="18" charset="0"/>
                <a:cs typeface="Times New Roman" pitchFamily="18" charset="0"/>
              </a:rPr>
              <a:t>Assess </a:t>
            </a:r>
            <a:r>
              <a:rPr lang="en-US" sz="2000" b="1" dirty="0" err="1" smtClean="0">
                <a:solidFill>
                  <a:srgbClr val="3333FF"/>
                </a:solidFill>
                <a:latin typeface="Times New Roman" pitchFamily="18" charset="0"/>
                <a:cs typeface="Times New Roman" pitchFamily="18" charset="0"/>
              </a:rPr>
              <a:t>TPOAb</a:t>
            </a:r>
            <a:endParaRPr lang="en-US" sz="2000" b="1" dirty="0" smtClean="0">
              <a:solidFill>
                <a:srgbClr val="3333FF"/>
              </a:solidFill>
              <a:latin typeface="Times New Roman" pitchFamily="18" charset="0"/>
              <a:cs typeface="Times New Roman" pitchFamily="18" charset="0"/>
            </a:endParaRPr>
          </a:p>
          <a:p>
            <a:pPr marL="849313" lvl="1" indent="-457200" algn="just" eaLnBrk="1" hangingPunct="1">
              <a:lnSpc>
                <a:spcPct val="170000"/>
              </a:lnSpc>
              <a:buFont typeface="Verdana" pitchFamily="34" charset="0"/>
              <a:buAutoNum type="alphaLcParenR"/>
            </a:pPr>
            <a:r>
              <a:rPr lang="en-US" sz="2000" b="1" dirty="0" smtClean="0">
                <a:solidFill>
                  <a:srgbClr val="3333FF"/>
                </a:solidFill>
                <a:latin typeface="Times New Roman" pitchFamily="18" charset="0"/>
                <a:cs typeface="Times New Roman" pitchFamily="18" charset="0"/>
              </a:rPr>
              <a:t>Measure both TSH and </a:t>
            </a:r>
            <a:r>
              <a:rPr lang="en-US" sz="2000" b="1" dirty="0" err="1" smtClean="0">
                <a:solidFill>
                  <a:srgbClr val="3333FF"/>
                </a:solidFill>
                <a:latin typeface="Times New Roman" pitchFamily="18" charset="0"/>
                <a:cs typeface="Times New Roman" pitchFamily="18" charset="0"/>
              </a:rPr>
              <a:t>TPOAb</a:t>
            </a:r>
            <a:endParaRPr lang="en-US" sz="2000" b="1" dirty="0" smtClean="0">
              <a:solidFill>
                <a:srgbClr val="3333FF"/>
              </a:solidFill>
              <a:latin typeface="Times New Roman" pitchFamily="18" charset="0"/>
              <a:cs typeface="Times New Roman" pitchFamily="18" charset="0"/>
            </a:endParaRPr>
          </a:p>
        </p:txBody>
      </p:sp>
      <p:sp>
        <p:nvSpPr>
          <p:cNvPr id="1843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C1FF87-DC8A-4CFE-8729-0D23A63FDC43}" type="slidenum">
              <a:rPr lang="ar-SA" altLang="en-US" smtClean="0"/>
              <a:pPr/>
              <a:t>22</a:t>
            </a:fld>
            <a:endParaRPr lang="en-US" altLang="en-US" smtClean="0"/>
          </a:p>
        </p:txBody>
      </p:sp>
      <p:sp>
        <p:nvSpPr>
          <p:cNvPr id="18436" name="TextBox 4"/>
          <p:cNvSpPr txBox="1">
            <a:spLocks noChangeArrowheads="1"/>
          </p:cNvSpPr>
          <p:nvPr/>
        </p:nvSpPr>
        <p:spPr bwMode="auto">
          <a:xfrm>
            <a:off x="3352800" y="6477000"/>
            <a:ext cx="5791200" cy="381000"/>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57188" y="142875"/>
            <a:ext cx="8229600" cy="714375"/>
          </a:xfrm>
        </p:spPr>
        <p:txBody>
          <a:bodyPr>
            <a:normAutofit fontScale="90000"/>
          </a:bodyPr>
          <a:lstStyle/>
          <a:p>
            <a:pPr algn="ctr" eaLnBrk="1" hangingPunct="1"/>
            <a:r>
              <a:rPr lang="en-US" sz="2400" b="1" dirty="0" smtClean="0">
                <a:solidFill>
                  <a:srgbClr val="C00000"/>
                </a:solidFill>
                <a:effectLst/>
                <a:latin typeface="Times New Roman" pitchFamily="18" charset="0"/>
                <a:cs typeface="Times New Roman" pitchFamily="18" charset="0"/>
              </a:rPr>
              <a:t>Relative Risks for raised and fully suppressed TSH at universal screening in UK (n=1560)</a:t>
            </a:r>
          </a:p>
        </p:txBody>
      </p:sp>
      <p:graphicFrame>
        <p:nvGraphicFramePr>
          <p:cNvPr id="196696" name="Group 88"/>
          <p:cNvGraphicFramePr>
            <a:graphicFrameLocks noGrp="1"/>
          </p:cNvGraphicFramePr>
          <p:nvPr>
            <p:ph type="tbl" idx="1"/>
          </p:nvPr>
        </p:nvGraphicFramePr>
        <p:xfrm>
          <a:off x="466725" y="908050"/>
          <a:ext cx="7993063" cy="5812030"/>
        </p:xfrm>
        <a:graphic>
          <a:graphicData uri="http://schemas.openxmlformats.org/drawingml/2006/table">
            <a:tbl>
              <a:tblPr/>
              <a:tblGrid>
                <a:gridCol w="2238375"/>
                <a:gridCol w="1760538"/>
                <a:gridCol w="2257425"/>
                <a:gridCol w="1736725"/>
              </a:tblGrid>
              <a:tr h="530225">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Risk factors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endParaRPr>
                    </a:p>
                  </a:txBody>
                  <a:tcPr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Raised TSH</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(4.2 </a:t>
                      </a:r>
                      <a:r>
                        <a:rPr kumimoji="0" lang="en-US" sz="1600" b="1" i="0" u="none" strike="noStrike" cap="none" normalizeH="0" baseline="0" dirty="0" err="1" smtClean="0">
                          <a:ln>
                            <a:noFill/>
                          </a:ln>
                          <a:solidFill>
                            <a:schemeClr val="accent1">
                              <a:lumMod val="75000"/>
                            </a:schemeClr>
                          </a:solidFill>
                          <a:effectLst/>
                          <a:latin typeface="Times New Roman" pitchFamily="18" charset="0"/>
                          <a:cs typeface="Times New Roman" pitchFamily="18" charset="0"/>
                        </a:rPr>
                        <a:t>mIU</a:t>
                      </a: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/liter)</a:t>
                      </a:r>
                      <a:endParaRPr kumimoji="0" lang="en-US" sz="16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endParaRPr>
                    </a:p>
                  </a:txBody>
                  <a:tcPr horzOverflow="overflow">
                    <a:lnL>
                      <a:noFill/>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36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RR</a:t>
                      </a:r>
                      <a:endParaRPr kumimoji="0" lang="en-US" sz="1600" b="1" i="0" u="none" strike="noStrike" cap="none" normalizeH="0" baseline="0" dirty="0" smtClean="0">
                        <a:ln>
                          <a:noFill/>
                        </a:ln>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endParaRPr>
                    </a:p>
                  </a:txBody>
                  <a:tcPr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95% CI</a:t>
                      </a:r>
                    </a:p>
                  </a:txBody>
                  <a:tcPr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 value</a:t>
                      </a:r>
                    </a:p>
                  </a:txBody>
                  <a:tcPr horzOverflow="overflow">
                    <a:lnL>
                      <a:noFill/>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33CC33"/>
                          </a:solidFill>
                          <a:effectLst/>
                          <a:latin typeface="Times New Roman" pitchFamily="18" charset="0"/>
                          <a:cs typeface="Times New Roman" pitchFamily="18" charset="0"/>
                        </a:rPr>
                        <a:t>Personal history of thyroid disease</a:t>
                      </a:r>
                    </a:p>
                  </a:txBody>
                  <a:tcPr horzOverflow="overflow">
                    <a:lnL cap="flat">
                      <a:noFill/>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33CC33"/>
                          </a:solidFill>
                          <a:effectLst/>
                          <a:latin typeface="Times New Roman" pitchFamily="18" charset="0"/>
                          <a:cs typeface="Times New Roman" pitchFamily="18" charset="0"/>
                        </a:rPr>
                        <a:t>12.2</a:t>
                      </a:r>
                    </a:p>
                  </a:txBody>
                  <a:tcPr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33CC33"/>
                          </a:solidFill>
                          <a:effectLst/>
                          <a:latin typeface="Times New Roman" pitchFamily="18" charset="0"/>
                          <a:cs typeface="Times New Roman" pitchFamily="18" charset="0"/>
                        </a:rPr>
                        <a:t>6.8-22</a:t>
                      </a:r>
                    </a:p>
                  </a:txBody>
                  <a:tcPr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33CC33"/>
                          </a:solidFill>
                          <a:effectLst/>
                          <a:latin typeface="Times New Roman" pitchFamily="18" charset="0"/>
                          <a:cs typeface="Times New Roman" pitchFamily="18" charset="0"/>
                        </a:rPr>
                        <a:t>&lt;0.0001</a:t>
                      </a:r>
                    </a:p>
                  </a:txBody>
                  <a:tcPr horzOverflow="overflow">
                    <a:lnL>
                      <a:noFill/>
                    </a:lnL>
                    <a:lnR cap="flat">
                      <a:noFill/>
                    </a:lnR>
                    <a:lnT w="38100" cap="flat" cmpd="sng" algn="ctr">
                      <a:solidFill>
                        <a:srgbClr val="FF0000"/>
                      </a:solidFill>
                      <a:prstDash val="solid"/>
                      <a:round/>
                      <a:headEnd type="none" w="med" len="med"/>
                      <a:tailEnd type="none" w="med" len="med"/>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99"/>
                          </a:solidFill>
                          <a:effectLst/>
                          <a:latin typeface="Times New Roman" pitchFamily="18" charset="0"/>
                          <a:cs typeface="Times New Roman" pitchFamily="18" charset="0"/>
                        </a:rPr>
                        <a:t>Personal history of type 1 diabetes and other Autoimmune disorders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99"/>
                          </a:solidFill>
                          <a:effectLst/>
                          <a:latin typeface="Times New Roman" pitchFamily="18" charset="0"/>
                          <a:cs typeface="Times New Roman" pitchFamily="18" charset="0"/>
                        </a:rPr>
                        <a:t>4.8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99"/>
                          </a:solidFill>
                          <a:effectLst/>
                          <a:latin typeface="Times New Roman" pitchFamily="18" charset="0"/>
                          <a:cs typeface="Times New Roman" pitchFamily="18" charset="0"/>
                        </a:rPr>
                        <a:t>1.3-18.2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99"/>
                          </a:solidFill>
                          <a:effectLst/>
                          <a:latin typeface="Times New Roman" pitchFamily="18" charset="0"/>
                          <a:cs typeface="Times New Roman" pitchFamily="18" charset="0"/>
                        </a:rPr>
                        <a:t>0.016</a:t>
                      </a:r>
                    </a:p>
                  </a:txBody>
                  <a:tcPr horzOverflow="overflow">
                    <a:lnL>
                      <a:noFill/>
                    </a:lnL>
                    <a:lnR cap="flat">
                      <a:noFill/>
                    </a:lnR>
                    <a:lnT>
                      <a:noFill/>
                    </a:lnT>
                    <a:lnB>
                      <a:noFill/>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00"/>
                          </a:solidFill>
                          <a:effectLst/>
                          <a:latin typeface="Times New Roman" pitchFamily="18" charset="0"/>
                          <a:cs typeface="Times New Roman" pitchFamily="18" charset="0"/>
                        </a:rPr>
                        <a:t>Family history of thyroid disorders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00"/>
                          </a:solidFill>
                          <a:effectLst/>
                          <a:latin typeface="Times New Roman" pitchFamily="18" charset="0"/>
                          <a:cs typeface="Times New Roman" pitchFamily="18" charset="0"/>
                        </a:rPr>
                        <a:t>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00"/>
                          </a:solidFill>
                          <a:effectLst/>
                          <a:latin typeface="Times New Roman" pitchFamily="18" charset="0"/>
                          <a:cs typeface="Times New Roman" pitchFamily="18" charset="0"/>
                        </a:rPr>
                        <a:t>1.8-6.2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6600"/>
                          </a:solidFill>
                          <a:effectLst/>
                          <a:latin typeface="Times New Roman" pitchFamily="18" charset="0"/>
                          <a:cs typeface="Times New Roman" pitchFamily="18" charset="0"/>
                        </a:rPr>
                        <a:t>&lt;0.0001</a:t>
                      </a:r>
                    </a:p>
                  </a:txBody>
                  <a:tcPr horzOverflow="overflow">
                    <a:lnL>
                      <a:noFill/>
                    </a:lnL>
                    <a:lnR cap="flat">
                      <a:noFill/>
                    </a:lnR>
                    <a:lnT>
                      <a:noFill/>
                    </a:lnT>
                    <a:lnB>
                      <a:noFill/>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err="1" smtClean="0">
                          <a:ln>
                            <a:noFill/>
                          </a:ln>
                          <a:solidFill>
                            <a:srgbClr val="00CCFF"/>
                          </a:solidFill>
                          <a:effectLst/>
                          <a:latin typeface="Times New Roman" pitchFamily="18" charset="0"/>
                          <a:cs typeface="Times New Roman" pitchFamily="18" charset="0"/>
                        </a:rPr>
                        <a:t>TPOAbs</a:t>
                      </a:r>
                      <a:endParaRPr kumimoji="0" lang="en-US" sz="1600" b="1" i="0" u="none" strike="noStrike" cap="none" normalizeH="0" baseline="0" dirty="0" smtClean="0">
                        <a:ln>
                          <a:noFill/>
                        </a:ln>
                        <a:solidFill>
                          <a:srgbClr val="00CCFF"/>
                        </a:solidFill>
                        <a:effectLst/>
                        <a:latin typeface="Times New Roman" pitchFamily="18" charset="0"/>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CCFF"/>
                          </a:solidFill>
                          <a:effectLst/>
                          <a:latin typeface="Times New Roman" pitchFamily="18" charset="0"/>
                          <a:cs typeface="Times New Roman" pitchFamily="18" charset="0"/>
                        </a:rPr>
                        <a:t>8.4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CCFF"/>
                          </a:solidFill>
                          <a:effectLst/>
                          <a:latin typeface="Times New Roman" pitchFamily="18" charset="0"/>
                          <a:cs typeface="Times New Roman" pitchFamily="18" charset="0"/>
                        </a:rPr>
                        <a:t>4.6-15.3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CCFF"/>
                          </a:solidFill>
                          <a:effectLst/>
                          <a:latin typeface="Times New Roman" pitchFamily="18" charset="0"/>
                          <a:cs typeface="Times New Roman" pitchFamily="18" charset="0"/>
                        </a:rPr>
                        <a:t>&lt;0.0001</a:t>
                      </a:r>
                    </a:p>
                  </a:txBody>
                  <a:tcPr horzOverflow="overflow">
                    <a:lnL>
                      <a:noFill/>
                    </a:lnL>
                    <a:lnR cap="flat">
                      <a:noFill/>
                    </a:lnR>
                    <a:lnT>
                      <a:noFill/>
                    </a:lnT>
                    <a:lnB>
                      <a:noFill/>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Older age (35 yr)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1.4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0.7-2.8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0.551</a:t>
                      </a:r>
                    </a:p>
                  </a:txBody>
                  <a:tcPr horzOverflow="overflow">
                    <a:lnL>
                      <a:noFill/>
                    </a:lnL>
                    <a:lnR cap="flat">
                      <a:noFill/>
                    </a:lnR>
                    <a:lnT>
                      <a:noFill/>
                    </a:lnT>
                    <a:lnB>
                      <a:noFill/>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Smoking (all smokers)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0.8-1.2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0.993</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Smoking during pregnancy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0.25-0.6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0.03</a:t>
                      </a:r>
                    </a:p>
                  </a:txBody>
                  <a:tcPr horzOverflow="overflow">
                    <a:lnL>
                      <a:noFill/>
                    </a:lnL>
                    <a:lnR cap="flat">
                      <a:noFill/>
                    </a:lnR>
                    <a:lnT>
                      <a:noFill/>
                    </a:lnT>
                    <a:lnB>
                      <a:noFill/>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Previous pregnancy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0.7-1.1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0.739</a:t>
                      </a:r>
                    </a:p>
                  </a:txBody>
                  <a:tcPr horzOverflow="overflow">
                    <a:lnL>
                      <a:noFill/>
                    </a:lnL>
                    <a:lnR cap="flat">
                      <a:noFill/>
                    </a:lnR>
                    <a:lnT>
                      <a:noFill/>
                    </a:lnT>
                    <a:lnB>
                      <a:noFill/>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History of miscarriage</a:t>
                      </a:r>
                    </a:p>
                  </a:txBody>
                  <a:tcPr horzOverflow="overflow">
                    <a:lnL cap="flat">
                      <a:noFill/>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1.3</a:t>
                      </a:r>
                    </a:p>
                  </a:txBody>
                  <a:tcPr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accent1">
                              <a:lumMod val="75000"/>
                            </a:schemeClr>
                          </a:solidFill>
                          <a:effectLst/>
                          <a:latin typeface="Times New Roman" pitchFamily="18" charset="0"/>
                          <a:cs typeface="Times New Roman" pitchFamily="18" charset="0"/>
                        </a:rPr>
                        <a:t>1.1-1.6</a:t>
                      </a:r>
                    </a:p>
                  </a:txBody>
                  <a:tcPr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0.425</a:t>
                      </a:r>
                    </a:p>
                  </a:txBody>
                  <a:tcPr horzOverflow="overflow">
                    <a:lnL>
                      <a:noFill/>
                    </a:lnL>
                    <a:lnR cap="flat">
                      <a:noFill/>
                    </a:lnR>
                    <a:lnT>
                      <a:noFill/>
                    </a:lnT>
                    <a:lnB w="38100" cap="flat" cmpd="sng" algn="ctr">
                      <a:solidFill>
                        <a:srgbClr val="FF0000"/>
                      </a:solidFill>
                      <a:prstDash val="solid"/>
                      <a:round/>
                      <a:headEnd type="none" w="med" len="med"/>
                      <a:tailEnd type="none" w="med" len="med"/>
                    </a:lnB>
                    <a:lnTlToBr>
                      <a:noFill/>
                    </a:lnTlToBr>
                    <a:lnBlToTr>
                      <a:noFill/>
                    </a:lnBlToTr>
                    <a:noFill/>
                  </a:tcPr>
                </a:tc>
              </a:tr>
              <a:tr h="341313">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Vaidya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B et al. J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Clin</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Endocrinol</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Metab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2007; 92: 203</a:t>
                      </a:r>
                    </a:p>
                  </a:txBody>
                  <a:tcPr horzOverflow="overflow">
                    <a:lnL cap="flat">
                      <a:noFill/>
                    </a:lnL>
                    <a:lnR cap="flat">
                      <a:noFill/>
                    </a:lnR>
                    <a:lnT w="38100" cap="flat" cmpd="sng" algn="ctr">
                      <a:solidFill>
                        <a:srgbClr val="FF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142875"/>
            <a:ext cx="8229600" cy="1143000"/>
          </a:xfrm>
        </p:spPr>
        <p:txBody>
          <a:bodyPr/>
          <a:lstStyle/>
          <a:p>
            <a:pPr algn="ctr" eaLnBrk="1" hangingPunct="1"/>
            <a:r>
              <a:rPr lang="en-US" sz="2600" b="1" dirty="0" smtClean="0">
                <a:solidFill>
                  <a:srgbClr val="C00000"/>
                </a:solidFill>
                <a:effectLst/>
                <a:latin typeface="Times New Roman" pitchFamily="18" charset="0"/>
                <a:cs typeface="Times New Roman" pitchFamily="18" charset="0"/>
              </a:rPr>
              <a:t>High-risk patients in which screening for thyroid disorders is indicated </a:t>
            </a:r>
          </a:p>
        </p:txBody>
      </p:sp>
      <p:sp>
        <p:nvSpPr>
          <p:cNvPr id="197635" name="Rectangle 3"/>
          <p:cNvSpPr>
            <a:spLocks noGrp="1" noChangeArrowheads="1"/>
          </p:cNvSpPr>
          <p:nvPr>
            <p:ph type="body" idx="1"/>
          </p:nvPr>
        </p:nvSpPr>
        <p:spPr>
          <a:xfrm>
            <a:off x="457200" y="928688"/>
            <a:ext cx="8229600" cy="3000375"/>
          </a:xfrm>
        </p:spPr>
        <p:txBody>
          <a:bodyPr>
            <a:normAutofit/>
          </a:bodyPr>
          <a:lstStyle/>
          <a:p>
            <a:pPr lvl="1" eaLnBrk="1" hangingPunct="1">
              <a:lnSpc>
                <a:spcPct val="90000"/>
              </a:lnSpc>
              <a:buFont typeface="Wingdings 2" pitchFamily="18" charset="2"/>
              <a:buNone/>
              <a:defRPr/>
            </a:pPr>
            <a:r>
              <a:rPr lang="en-US" sz="2000" b="1" dirty="0">
                <a:solidFill>
                  <a:srgbClr val="7030A0"/>
                </a:solidFill>
                <a:latin typeface="Times New Roman" pitchFamily="18" charset="0"/>
                <a:cs typeface="Times New Roman" pitchFamily="18" charset="0"/>
              </a:rPr>
              <a:t>History of </a:t>
            </a:r>
            <a:r>
              <a:rPr lang="en-US" sz="2000" b="1" dirty="0" smtClean="0">
                <a:solidFill>
                  <a:srgbClr val="7030A0"/>
                </a:solidFill>
                <a:latin typeface="Times New Roman" pitchFamily="18" charset="0"/>
                <a:cs typeface="Times New Roman" pitchFamily="18" charset="0"/>
              </a:rPr>
              <a:t>infertility, </a:t>
            </a:r>
            <a:r>
              <a:rPr lang="en-US" sz="2000" b="1" dirty="0" smtClean="0">
                <a:solidFill>
                  <a:srgbClr val="FF6699"/>
                </a:solidFill>
                <a:latin typeface="Times New Roman" pitchFamily="18" charset="0"/>
                <a:cs typeface="Times New Roman" pitchFamily="18" charset="0"/>
              </a:rPr>
              <a:t>Menstrual irregularity</a:t>
            </a:r>
            <a:endParaRPr lang="en-US" sz="2000" b="1" dirty="0">
              <a:solidFill>
                <a:schemeClr val="accent1">
                  <a:lumMod val="75000"/>
                </a:schemeClr>
              </a:solidFill>
              <a:latin typeface="Times New Roman" pitchFamily="18" charset="0"/>
              <a:cs typeface="Times New Roman" pitchFamily="18" charset="0"/>
            </a:endParaRPr>
          </a:p>
          <a:p>
            <a:pPr lvl="1" eaLnBrk="1" hangingPunct="1">
              <a:lnSpc>
                <a:spcPct val="90000"/>
              </a:lnSpc>
              <a:buFont typeface="Wingdings" pitchFamily="2" charset="2"/>
              <a:buNone/>
              <a:defRPr/>
            </a:pPr>
            <a:r>
              <a:rPr lang="en-US" sz="2000" b="1" dirty="0" smtClean="0">
                <a:solidFill>
                  <a:srgbClr val="7030A0"/>
                </a:solidFill>
                <a:latin typeface="Times New Roman" pitchFamily="18" charset="0"/>
                <a:cs typeface="Times New Roman" pitchFamily="18" charset="0"/>
              </a:rPr>
              <a:t>Family </a:t>
            </a:r>
            <a:r>
              <a:rPr lang="en-US" sz="2000" b="1" dirty="0">
                <a:solidFill>
                  <a:srgbClr val="7030A0"/>
                </a:solidFill>
                <a:latin typeface="Times New Roman" pitchFamily="18" charset="0"/>
                <a:cs typeface="Times New Roman" pitchFamily="18" charset="0"/>
              </a:rPr>
              <a:t>history of thyroid disorders</a:t>
            </a:r>
          </a:p>
          <a:p>
            <a:pPr lvl="1" eaLnBrk="1" hangingPunct="1">
              <a:lnSpc>
                <a:spcPct val="90000"/>
              </a:lnSpc>
              <a:buFont typeface="Wingdings" pitchFamily="2" charset="2"/>
              <a:buNone/>
              <a:defRPr/>
            </a:pPr>
            <a:r>
              <a:rPr lang="en-US" sz="2000" b="1" dirty="0">
                <a:solidFill>
                  <a:srgbClr val="00B050"/>
                </a:solidFill>
                <a:latin typeface="Times New Roman" pitchFamily="18" charset="0"/>
                <a:cs typeface="Times New Roman" pitchFamily="18" charset="0"/>
              </a:rPr>
              <a:t>History of other autoimmune diseases</a:t>
            </a:r>
          </a:p>
          <a:p>
            <a:pPr lvl="1">
              <a:lnSpc>
                <a:spcPct val="90000"/>
              </a:lnSpc>
              <a:buNone/>
              <a:defRPr/>
            </a:pPr>
            <a:r>
              <a:rPr lang="en-US" sz="2000" b="1" dirty="0">
                <a:solidFill>
                  <a:srgbClr val="7030A0"/>
                </a:solidFill>
                <a:latin typeface="Times New Roman" pitchFamily="18" charset="0"/>
                <a:cs typeface="Times New Roman" pitchFamily="18" charset="0"/>
              </a:rPr>
              <a:t>History of goiter or features suggestive of hyperthyroidism</a:t>
            </a:r>
          </a:p>
          <a:p>
            <a:pPr lvl="1" eaLnBrk="1" hangingPunct="1">
              <a:lnSpc>
                <a:spcPct val="90000"/>
              </a:lnSpc>
              <a:buFont typeface="Wingdings" pitchFamily="2" charset="2"/>
              <a:buNone/>
              <a:defRPr/>
            </a:pPr>
            <a:r>
              <a:rPr lang="en-US" sz="2000" b="1" dirty="0">
                <a:solidFill>
                  <a:srgbClr val="D60093"/>
                </a:solidFill>
                <a:latin typeface="Times New Roman" pitchFamily="18" charset="0"/>
                <a:cs typeface="Times New Roman" pitchFamily="18" charset="0"/>
              </a:rPr>
              <a:t>Recurrent miscarriage or later pregnancy loss</a:t>
            </a:r>
          </a:p>
          <a:p>
            <a:pPr lvl="1">
              <a:lnSpc>
                <a:spcPct val="90000"/>
              </a:lnSpc>
              <a:buNone/>
              <a:defRPr/>
            </a:pPr>
            <a:r>
              <a:rPr lang="en-US" sz="2000" b="1" dirty="0">
                <a:solidFill>
                  <a:srgbClr val="7030A0"/>
                </a:solidFill>
                <a:latin typeface="Times New Roman" pitchFamily="18" charset="0"/>
                <a:cs typeface="Times New Roman" pitchFamily="18" charset="0"/>
              </a:rPr>
              <a:t>Recurrent obstetric complications that include placental abruption, Previous children with impaired </a:t>
            </a:r>
            <a:r>
              <a:rPr lang="en-US" sz="2000" b="1" dirty="0" err="1">
                <a:solidFill>
                  <a:srgbClr val="7030A0"/>
                </a:solidFill>
                <a:latin typeface="Times New Roman" pitchFamily="18" charset="0"/>
                <a:cs typeface="Times New Roman" pitchFamily="18" charset="0"/>
              </a:rPr>
              <a:t>neuo-psychointellectual</a:t>
            </a:r>
            <a:r>
              <a:rPr lang="en-US" sz="2000" b="1" dirty="0">
                <a:solidFill>
                  <a:srgbClr val="7030A0"/>
                </a:solidFill>
                <a:latin typeface="Times New Roman" pitchFamily="18" charset="0"/>
                <a:cs typeface="Times New Roman" pitchFamily="18" charset="0"/>
              </a:rPr>
              <a:t> development</a:t>
            </a:r>
          </a:p>
          <a:p>
            <a:pPr lvl="1" eaLnBrk="1" hangingPunct="1">
              <a:lnSpc>
                <a:spcPct val="90000"/>
              </a:lnSpc>
              <a:buFont typeface="Wingdings" pitchFamily="2" charset="2"/>
              <a:buNone/>
              <a:defRPr/>
            </a:pPr>
            <a:r>
              <a:rPr lang="en-US" sz="2000" b="1" dirty="0">
                <a:solidFill>
                  <a:srgbClr val="FF6600"/>
                </a:solidFill>
                <a:latin typeface="Times New Roman" pitchFamily="18" charset="0"/>
                <a:cs typeface="Times New Roman" pitchFamily="18" charset="0"/>
              </a:rPr>
              <a:t>Insufficient dietary intake of iodine-containing food</a:t>
            </a:r>
          </a:p>
          <a:p>
            <a:pPr lvl="1" eaLnBrk="1" hangingPunct="1">
              <a:lnSpc>
                <a:spcPct val="90000"/>
              </a:lnSpc>
              <a:buFont typeface="Wingdings" pitchFamily="2" charset="2"/>
              <a:buNone/>
              <a:defRPr/>
            </a:pPr>
            <a:endParaRPr lang="en-US" sz="2000" b="1" dirty="0">
              <a:solidFill>
                <a:srgbClr val="FFFF99"/>
              </a:solidFill>
              <a:latin typeface="Times New Roman" pitchFamily="18" charset="0"/>
              <a:cs typeface="Times New Roman" pitchFamily="18" charset="0"/>
            </a:endParaRPr>
          </a:p>
        </p:txBody>
      </p:sp>
      <p:sp>
        <p:nvSpPr>
          <p:cNvPr id="4" name="Rectangle 3"/>
          <p:cNvSpPr/>
          <p:nvPr/>
        </p:nvSpPr>
        <p:spPr>
          <a:xfrm>
            <a:off x="966788" y="4000500"/>
            <a:ext cx="2819400" cy="554038"/>
          </a:xfrm>
          <a:prstGeom prst="rect">
            <a:avLst/>
          </a:prstGeom>
        </p:spPr>
        <p:txBody>
          <a:bodyPr wrap="none">
            <a:spAutoFit/>
          </a:bodyPr>
          <a:lstStyle/>
          <a:p>
            <a:pPr>
              <a:defRPr/>
            </a:pPr>
            <a:r>
              <a:rPr lang="en-US" sz="2900" b="1" dirty="0">
                <a:solidFill>
                  <a:srgbClr val="C00000"/>
                </a:solidFill>
                <a:ea typeface="+mj-ea"/>
              </a:rPr>
              <a:t>Other evidences</a:t>
            </a:r>
          </a:p>
        </p:txBody>
      </p:sp>
      <p:sp>
        <p:nvSpPr>
          <p:cNvPr id="5" name="Content Placeholder 2"/>
          <p:cNvSpPr txBox="1">
            <a:spLocks/>
          </p:cNvSpPr>
          <p:nvPr/>
        </p:nvSpPr>
        <p:spPr bwMode="auto">
          <a:xfrm>
            <a:off x="714375" y="4500563"/>
            <a:ext cx="7674049" cy="2214562"/>
          </a:xfrm>
          <a:prstGeom prst="rect">
            <a:avLst/>
          </a:prstGeom>
          <a:noFill/>
          <a:ln w="9525">
            <a:noFill/>
            <a:miter lim="800000"/>
            <a:headEnd/>
            <a:tailEnd/>
          </a:ln>
        </p:spPr>
        <p:txBody>
          <a:bodyPr>
            <a:normAutofit fontScale="77500" lnSpcReduction="20000"/>
          </a:bodyPr>
          <a:lstStyle/>
          <a:p>
            <a:pPr marL="640080" lvl="1" indent="-246888">
              <a:lnSpc>
                <a:spcPct val="110000"/>
              </a:lnSpc>
              <a:spcBef>
                <a:spcPct val="20000"/>
              </a:spcBef>
              <a:buClr>
                <a:schemeClr val="accent1"/>
              </a:buClr>
              <a:buSzPct val="85000"/>
              <a:defRPr/>
            </a:pPr>
            <a:r>
              <a:rPr lang="en-US" sz="2200" b="1" dirty="0">
                <a:solidFill>
                  <a:srgbClr val="7030A0"/>
                </a:solidFill>
                <a:latin typeface="Times New Roman" pitchFamily="18" charset="0"/>
                <a:cs typeface="Times New Roman" pitchFamily="18" charset="0"/>
              </a:rPr>
              <a:t>Targeted screening of only the high-risk group misses </a:t>
            </a:r>
            <a:r>
              <a:rPr lang="en-US" sz="2200" b="1" dirty="0" smtClean="0">
                <a:solidFill>
                  <a:srgbClr val="7030A0"/>
                </a:solidFill>
                <a:latin typeface="Times New Roman" pitchFamily="18" charset="0"/>
                <a:cs typeface="Times New Roman" pitchFamily="18" charset="0"/>
              </a:rPr>
              <a:t>30-85% of </a:t>
            </a:r>
            <a:r>
              <a:rPr lang="en-US" sz="2200" b="1" dirty="0">
                <a:solidFill>
                  <a:srgbClr val="7030A0"/>
                </a:solidFill>
                <a:latin typeface="Times New Roman" pitchFamily="18" charset="0"/>
                <a:cs typeface="Times New Roman" pitchFamily="18" charset="0"/>
              </a:rPr>
              <a:t>hypothyroidism</a:t>
            </a:r>
          </a:p>
          <a:p>
            <a:pPr marL="273050" indent="-273050" eaLnBrk="0" hangingPunct="0">
              <a:spcBef>
                <a:spcPct val="20000"/>
              </a:spcBef>
              <a:buClr>
                <a:srgbClr val="C00000"/>
              </a:buClr>
              <a:buSzPct val="115000"/>
              <a:defRPr/>
            </a:pPr>
            <a:r>
              <a:rPr lang="en-US" sz="1400" b="1" dirty="0">
                <a:solidFill>
                  <a:schemeClr val="accent1">
                    <a:lumMod val="75000"/>
                  </a:schemeClr>
                </a:solidFill>
              </a:rPr>
              <a:t>              </a:t>
            </a:r>
            <a:r>
              <a:rPr lang="en-US" sz="1400" b="1" dirty="0" err="1">
                <a:solidFill>
                  <a:srgbClr val="7030A0"/>
                </a:solidFill>
              </a:rPr>
              <a:t>Vaidya</a:t>
            </a:r>
            <a:r>
              <a:rPr lang="en-US" sz="1400" b="1" dirty="0">
                <a:solidFill>
                  <a:srgbClr val="7030A0"/>
                </a:solidFill>
              </a:rPr>
              <a:t> B et al. J </a:t>
            </a:r>
            <a:r>
              <a:rPr lang="en-US" sz="1400" b="1" dirty="0" err="1">
                <a:solidFill>
                  <a:srgbClr val="7030A0"/>
                </a:solidFill>
              </a:rPr>
              <a:t>Clin</a:t>
            </a:r>
            <a:r>
              <a:rPr lang="en-US" sz="1400" b="1" dirty="0">
                <a:solidFill>
                  <a:srgbClr val="7030A0"/>
                </a:solidFill>
              </a:rPr>
              <a:t> </a:t>
            </a:r>
            <a:r>
              <a:rPr lang="en-US" sz="1400" b="1" dirty="0" err="1">
                <a:solidFill>
                  <a:srgbClr val="7030A0"/>
                </a:solidFill>
              </a:rPr>
              <a:t>Endocrinol</a:t>
            </a:r>
            <a:r>
              <a:rPr lang="en-US" sz="1400" b="1" dirty="0">
                <a:solidFill>
                  <a:srgbClr val="7030A0"/>
                </a:solidFill>
              </a:rPr>
              <a:t> </a:t>
            </a:r>
            <a:r>
              <a:rPr lang="en-US" sz="1400" b="1" dirty="0" err="1">
                <a:solidFill>
                  <a:srgbClr val="7030A0"/>
                </a:solidFill>
              </a:rPr>
              <a:t>Metab</a:t>
            </a:r>
            <a:r>
              <a:rPr lang="en-US" sz="1400" b="1" dirty="0">
                <a:solidFill>
                  <a:srgbClr val="7030A0"/>
                </a:solidFill>
              </a:rPr>
              <a:t> 2007; 92: </a:t>
            </a:r>
            <a:r>
              <a:rPr lang="en-US" sz="1400" b="1" dirty="0" smtClean="0">
                <a:solidFill>
                  <a:srgbClr val="7030A0"/>
                </a:solidFill>
              </a:rPr>
              <a:t>203</a:t>
            </a:r>
          </a:p>
          <a:p>
            <a:pPr marL="273050" indent="-273050" eaLnBrk="0" hangingPunct="0">
              <a:spcBef>
                <a:spcPct val="20000"/>
              </a:spcBef>
              <a:buClr>
                <a:srgbClr val="C00000"/>
              </a:buClr>
              <a:buSzPct val="115000"/>
              <a:defRPr/>
            </a:pPr>
            <a:r>
              <a:rPr lang="en-US" sz="1400" b="1" dirty="0" smtClean="0">
                <a:solidFill>
                  <a:srgbClr val="7030A0"/>
                </a:solidFill>
              </a:rPr>
              <a:t>              </a:t>
            </a:r>
            <a:r>
              <a:rPr lang="en-US" sz="1400" b="1" dirty="0" err="1" smtClean="0">
                <a:solidFill>
                  <a:srgbClr val="7030A0"/>
                </a:solidFill>
              </a:rPr>
              <a:t>Horacek</a:t>
            </a:r>
            <a:r>
              <a:rPr lang="en-US" sz="1400" b="1" dirty="0" smtClean="0">
                <a:solidFill>
                  <a:srgbClr val="7030A0"/>
                </a:solidFill>
              </a:rPr>
              <a:t> J et al. </a:t>
            </a:r>
            <a:r>
              <a:rPr lang="en-US" sz="1400" b="1" dirty="0" err="1" smtClean="0">
                <a:solidFill>
                  <a:srgbClr val="7030A0"/>
                </a:solidFill>
              </a:rPr>
              <a:t>Europ</a:t>
            </a:r>
            <a:r>
              <a:rPr lang="en-US" sz="1400" b="1" dirty="0" smtClean="0">
                <a:solidFill>
                  <a:srgbClr val="7030A0"/>
                </a:solidFill>
              </a:rPr>
              <a:t> J </a:t>
            </a:r>
            <a:r>
              <a:rPr lang="en-US" sz="1400" b="1" dirty="0" err="1" smtClean="0">
                <a:solidFill>
                  <a:srgbClr val="7030A0"/>
                </a:solidFill>
              </a:rPr>
              <a:t>Endocrinol</a:t>
            </a:r>
            <a:r>
              <a:rPr lang="en-US" sz="1400" b="1" dirty="0" smtClean="0">
                <a:solidFill>
                  <a:srgbClr val="7030A0"/>
                </a:solidFill>
              </a:rPr>
              <a:t> 2010; 163: 650</a:t>
            </a:r>
          </a:p>
          <a:p>
            <a:pPr marL="273050" indent="-273050" eaLnBrk="0" hangingPunct="0">
              <a:spcBef>
                <a:spcPct val="20000"/>
              </a:spcBef>
              <a:buClr>
                <a:srgbClr val="C00000"/>
              </a:buClr>
              <a:buSzPct val="115000"/>
              <a:defRPr/>
            </a:pPr>
            <a:r>
              <a:rPr lang="en-US" sz="1400" b="1" dirty="0" smtClean="0">
                <a:solidFill>
                  <a:srgbClr val="7030A0"/>
                </a:solidFill>
              </a:rPr>
              <a:t>              Wang W. </a:t>
            </a:r>
            <a:r>
              <a:rPr lang="en-US" sz="1400" b="1" dirty="0" err="1" smtClean="0">
                <a:solidFill>
                  <a:srgbClr val="7030A0"/>
                </a:solidFill>
              </a:rPr>
              <a:t>Europ</a:t>
            </a:r>
            <a:r>
              <a:rPr lang="en-US" sz="1400" b="1" dirty="0" smtClean="0">
                <a:solidFill>
                  <a:srgbClr val="7030A0"/>
                </a:solidFill>
              </a:rPr>
              <a:t> J </a:t>
            </a:r>
            <a:r>
              <a:rPr lang="en-US" sz="1400" b="1" dirty="0" err="1" smtClean="0">
                <a:solidFill>
                  <a:srgbClr val="7030A0"/>
                </a:solidFill>
              </a:rPr>
              <a:t>Endocrinol</a:t>
            </a:r>
            <a:r>
              <a:rPr lang="en-US" sz="1400" b="1" dirty="0" smtClean="0">
                <a:solidFill>
                  <a:srgbClr val="7030A0"/>
                </a:solidFill>
              </a:rPr>
              <a:t> 2010; 164: 263</a:t>
            </a:r>
            <a:r>
              <a:rPr lang="en-US" sz="1400" b="1" dirty="0">
                <a:solidFill>
                  <a:srgbClr val="7030A0"/>
                </a:solidFill>
              </a:rPr>
              <a:t> </a:t>
            </a:r>
            <a:endParaRPr lang="en-US" sz="1400" b="1" dirty="0" smtClean="0">
              <a:solidFill>
                <a:srgbClr val="7030A0"/>
              </a:solidFill>
            </a:endParaRPr>
          </a:p>
          <a:p>
            <a:pPr marL="730250" lvl="1" indent="-273050" eaLnBrk="0" hangingPunct="0">
              <a:spcBef>
                <a:spcPct val="20000"/>
              </a:spcBef>
              <a:buClr>
                <a:srgbClr val="C00000"/>
              </a:buClr>
              <a:buSzPct val="115000"/>
              <a:defRPr/>
            </a:pPr>
            <a:r>
              <a:rPr lang="en-US" sz="1400" b="1" dirty="0" err="1" smtClean="0">
                <a:solidFill>
                  <a:srgbClr val="7030A0"/>
                </a:solidFill>
              </a:rPr>
              <a:t>Granfors</a:t>
            </a:r>
            <a:r>
              <a:rPr lang="en-US" sz="1400" b="1" dirty="0" smtClean="0">
                <a:solidFill>
                  <a:srgbClr val="7030A0"/>
                </a:solidFill>
              </a:rPr>
              <a:t> M et al. </a:t>
            </a:r>
            <a:r>
              <a:rPr lang="en-US" sz="1400" b="1" dirty="0" err="1" smtClean="0">
                <a:solidFill>
                  <a:srgbClr val="7030A0"/>
                </a:solidFill>
              </a:rPr>
              <a:t>Obstet</a:t>
            </a:r>
            <a:r>
              <a:rPr lang="en-US" sz="1400" b="1" dirty="0" smtClean="0">
                <a:solidFill>
                  <a:srgbClr val="7030A0"/>
                </a:solidFill>
              </a:rPr>
              <a:t> </a:t>
            </a:r>
            <a:r>
              <a:rPr lang="en-US" sz="1400" b="1" dirty="0" err="1" smtClean="0">
                <a:solidFill>
                  <a:srgbClr val="7030A0"/>
                </a:solidFill>
              </a:rPr>
              <a:t>Gybecol</a:t>
            </a:r>
            <a:r>
              <a:rPr lang="en-US" sz="1400" b="1" dirty="0" smtClean="0">
                <a:solidFill>
                  <a:srgbClr val="7030A0"/>
                </a:solidFill>
              </a:rPr>
              <a:t>  2014; 124: 10-5</a:t>
            </a:r>
          </a:p>
          <a:p>
            <a:pPr marL="273050" indent="-273050" eaLnBrk="0" hangingPunct="0">
              <a:spcBef>
                <a:spcPct val="20000"/>
              </a:spcBef>
              <a:buClr>
                <a:srgbClr val="C00000"/>
              </a:buClr>
              <a:buSzPct val="115000"/>
              <a:defRPr/>
            </a:pPr>
            <a:endParaRPr lang="en-US" sz="1400" b="1" dirty="0">
              <a:solidFill>
                <a:schemeClr val="accent1">
                  <a:lumMod val="75000"/>
                </a:schemeClr>
              </a:solidFill>
            </a:endParaRPr>
          </a:p>
          <a:p>
            <a:pPr marL="273050" indent="-273050" eaLnBrk="0" hangingPunct="0">
              <a:spcBef>
                <a:spcPct val="20000"/>
              </a:spcBef>
              <a:buClr>
                <a:srgbClr val="C00000"/>
              </a:buClr>
              <a:buSzPct val="115000"/>
              <a:buFont typeface="Wingdings" pitchFamily="2" charset="2"/>
              <a:buChar char="§"/>
              <a:defRPr/>
            </a:pPr>
            <a:r>
              <a:rPr lang="en-US" sz="2200" b="1" dirty="0">
                <a:solidFill>
                  <a:srgbClr val="7030A0"/>
                </a:solidFill>
                <a:latin typeface="Times New Roman" pitchFamily="18" charset="0"/>
                <a:cs typeface="Times New Roman" pitchFamily="18" charset="0"/>
              </a:rPr>
              <a:t>Screening all pregnant women for autoimmune thyroid disease is cost effective</a:t>
            </a:r>
          </a:p>
          <a:p>
            <a:pPr marL="730250" lvl="1" indent="-273050" eaLnBrk="0" hangingPunct="0">
              <a:spcBef>
                <a:spcPct val="20000"/>
              </a:spcBef>
              <a:buClr>
                <a:srgbClr val="C00000"/>
              </a:buClr>
              <a:buSzPct val="115000"/>
              <a:defRPr/>
            </a:pPr>
            <a:r>
              <a:rPr lang="en-US" sz="1500" b="1" dirty="0">
                <a:solidFill>
                  <a:srgbClr val="7030A0"/>
                </a:solidFill>
              </a:rPr>
              <a:t>  </a:t>
            </a:r>
            <a:r>
              <a:rPr lang="en-US" sz="1500" dirty="0" err="1" smtClean="0"/>
              <a:t>Dosiou</a:t>
            </a:r>
            <a:r>
              <a:rPr lang="en-US" sz="1500" dirty="0" smtClean="0"/>
              <a:t> </a:t>
            </a:r>
            <a:r>
              <a:rPr lang="en-US" sz="1500" dirty="0"/>
              <a:t>C et al. </a:t>
            </a:r>
            <a:r>
              <a:rPr lang="en-US" sz="1500" dirty="0" err="1"/>
              <a:t>Europ</a:t>
            </a:r>
            <a:r>
              <a:rPr lang="en-US" sz="1500" dirty="0"/>
              <a:t> J </a:t>
            </a:r>
            <a:r>
              <a:rPr lang="en-US" sz="1500" dirty="0" err="1"/>
              <a:t>Endocrinol</a:t>
            </a:r>
            <a:r>
              <a:rPr lang="en-US" sz="1500" dirty="0"/>
              <a:t> 2008; 158: </a:t>
            </a:r>
            <a:r>
              <a:rPr lang="en-US" sz="1500" dirty="0" smtClean="0"/>
              <a:t>841</a:t>
            </a:r>
          </a:p>
          <a:p>
            <a:pPr marL="730250" lvl="1" indent="-273050" eaLnBrk="0" hangingPunct="0">
              <a:spcBef>
                <a:spcPct val="20000"/>
              </a:spcBef>
              <a:buClr>
                <a:srgbClr val="C00000"/>
              </a:buClr>
              <a:buSzPct val="115000"/>
              <a:defRPr/>
            </a:pPr>
            <a:r>
              <a:rPr lang="en-US" sz="1500" dirty="0" err="1" smtClean="0"/>
              <a:t>Thung</a:t>
            </a:r>
            <a:r>
              <a:rPr lang="en-US" sz="1500" dirty="0" smtClean="0"/>
              <a:t> SF et al. </a:t>
            </a:r>
            <a:r>
              <a:rPr lang="en-US" sz="1500" dirty="0" err="1" smtClean="0"/>
              <a:t>Amer</a:t>
            </a:r>
            <a:r>
              <a:rPr lang="en-US" sz="1500" dirty="0" smtClean="0"/>
              <a:t> J </a:t>
            </a:r>
            <a:r>
              <a:rPr lang="en-US" sz="1500" dirty="0" err="1" smtClean="0"/>
              <a:t>Obstet</a:t>
            </a:r>
            <a:r>
              <a:rPr lang="en-US" sz="1500" dirty="0" smtClean="0"/>
              <a:t> </a:t>
            </a:r>
            <a:r>
              <a:rPr lang="en-US" sz="1500" dirty="0" err="1" smtClean="0"/>
              <a:t>Gynecol</a:t>
            </a:r>
            <a:r>
              <a:rPr lang="en-US" sz="1500" dirty="0" smtClean="0"/>
              <a:t> 2009; 200: 267.ed el</a:t>
            </a:r>
          </a:p>
          <a:p>
            <a:pPr marL="730250" lvl="1" indent="-273050" eaLnBrk="0" hangingPunct="0">
              <a:spcBef>
                <a:spcPct val="20000"/>
              </a:spcBef>
              <a:buClr>
                <a:srgbClr val="C00000"/>
              </a:buClr>
              <a:buSzPct val="115000"/>
              <a:defRPr/>
            </a:pPr>
            <a:r>
              <a:rPr lang="en-US" sz="1500" dirty="0" err="1" smtClean="0"/>
              <a:t>Dosiou</a:t>
            </a:r>
            <a:r>
              <a:rPr lang="en-US" sz="1500" dirty="0" smtClean="0"/>
              <a:t> C et al. J </a:t>
            </a:r>
            <a:r>
              <a:rPr lang="en-US" sz="1500" dirty="0" err="1" smtClean="0"/>
              <a:t>Clin</a:t>
            </a:r>
            <a:r>
              <a:rPr lang="en-US" sz="1500" dirty="0" smtClean="0"/>
              <a:t> </a:t>
            </a:r>
            <a:r>
              <a:rPr lang="en-US" sz="1500" dirty="0" err="1" smtClean="0"/>
              <a:t>Endocrinol</a:t>
            </a:r>
            <a:r>
              <a:rPr lang="en-US" sz="1500" dirty="0" smtClean="0"/>
              <a:t> </a:t>
            </a:r>
            <a:r>
              <a:rPr lang="en-US" sz="1500" dirty="0" err="1" smtClean="0"/>
              <a:t>Metab</a:t>
            </a:r>
            <a:r>
              <a:rPr lang="en-US" sz="1500" smtClean="0"/>
              <a:t> 2012; 97: 1536</a:t>
            </a:r>
            <a:endParaRPr lang="en-US" sz="1500" dirty="0"/>
          </a:p>
          <a:p>
            <a:pPr marL="273050" indent="-273050" eaLnBrk="0" hangingPunct="0">
              <a:spcBef>
                <a:spcPct val="20000"/>
              </a:spcBef>
              <a:buClr>
                <a:srgbClr val="C00000"/>
              </a:buClr>
              <a:buSzPct val="115000"/>
              <a:buFont typeface="Wingdings 2" pitchFamily="18" charset="2"/>
              <a:buNone/>
              <a:defRPr/>
            </a:pPr>
            <a:endParaRPr lang="en-US" sz="20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32048"/>
            <a:ext cx="8805664" cy="1268760"/>
          </a:xfrm>
        </p:spPr>
        <p:txBody>
          <a:bodyPr>
            <a:noAutofit/>
          </a:bodyPr>
          <a:lstStyle/>
          <a:p>
            <a:pPr algn="ctr"/>
            <a:r>
              <a:rPr lang="en-US" sz="2500" b="1" dirty="0">
                <a:solidFill>
                  <a:srgbClr val="C00000"/>
                </a:solidFill>
                <a:effectLst/>
                <a:latin typeface="Times New Roman" pitchFamily="18" charset="0"/>
                <a:cs typeface="Times New Roman" pitchFamily="18" charset="0"/>
              </a:rPr>
              <a:t>The rates of missed diagnoses if screening were to be performed only in </a:t>
            </a:r>
            <a:r>
              <a:rPr lang="en-US" sz="2500" b="1" dirty="0" smtClean="0">
                <a:solidFill>
                  <a:srgbClr val="C00000"/>
                </a:solidFill>
                <a:effectLst/>
                <a:latin typeface="Times New Roman" pitchFamily="18" charset="0"/>
                <a:cs typeface="Times New Roman" pitchFamily="18" charset="0"/>
              </a:rPr>
              <a:t>the  high-risk population</a:t>
            </a:r>
            <a:endParaRPr lang="en-US" sz="2500" dirty="0">
              <a:solidFill>
                <a:srgbClr val="C00000"/>
              </a:solidFill>
              <a:effectLst/>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63688" y="1844824"/>
            <a:ext cx="5961459" cy="3477964"/>
          </a:xfrm>
          <a:prstGeom prst="rect">
            <a:avLst/>
          </a:prstGeom>
          <a:noFill/>
          <a:ln w="9525">
            <a:noFill/>
            <a:miter lim="800000"/>
            <a:headEnd/>
            <a:tailEnd/>
          </a:ln>
        </p:spPr>
      </p:pic>
      <p:sp>
        <p:nvSpPr>
          <p:cNvPr id="6" name="Rectangle 5"/>
          <p:cNvSpPr/>
          <p:nvPr/>
        </p:nvSpPr>
        <p:spPr>
          <a:xfrm>
            <a:off x="1115616" y="5517232"/>
            <a:ext cx="3299493" cy="307777"/>
          </a:xfrm>
          <a:prstGeom prst="rect">
            <a:avLst/>
          </a:prstGeom>
        </p:spPr>
        <p:txBody>
          <a:bodyPr wrap="none">
            <a:spAutoFit/>
          </a:bodyPr>
          <a:lstStyle/>
          <a:p>
            <a:r>
              <a:rPr lang="en-US" sz="1400" dirty="0" smtClean="0"/>
              <a:t>Wang W, Euro J </a:t>
            </a:r>
            <a:r>
              <a:rPr lang="en-US" sz="1400" dirty="0" err="1" smtClean="0"/>
              <a:t>Endocrinol</a:t>
            </a:r>
            <a:r>
              <a:rPr lang="en-US" sz="1400" dirty="0" smtClean="0"/>
              <a:t> 2010; 164: 263</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10160" cy="6264696"/>
          </a:xfrm>
        </p:spPr>
        <p:txBody>
          <a:bodyPr>
            <a:normAutofit fontScale="92500" lnSpcReduction="10000"/>
          </a:bodyPr>
          <a:lstStyle/>
          <a:p>
            <a:pPr algn="ctr">
              <a:lnSpc>
                <a:spcPct val="150000"/>
              </a:lnSpc>
              <a:buNone/>
            </a:pPr>
            <a:endParaRPr lang="en-US" sz="2000" dirty="0" smtClean="0">
              <a:solidFill>
                <a:srgbClr val="C00000"/>
              </a:solidFill>
              <a:latin typeface="Albertus Extra Bold" pitchFamily="34" charset="0"/>
              <a:cs typeface="Aharoni" pitchFamily="2" charset="-79"/>
            </a:endParaRPr>
          </a:p>
          <a:p>
            <a:pPr algn="ctr">
              <a:lnSpc>
                <a:spcPct val="150000"/>
              </a:lnSpc>
              <a:buNone/>
            </a:pPr>
            <a:r>
              <a:rPr lang="en-US" sz="3500" dirty="0" smtClean="0">
                <a:solidFill>
                  <a:srgbClr val="C00000"/>
                </a:solidFill>
                <a:effectLst>
                  <a:outerShdw blurRad="38100" dist="38100" dir="2700000" algn="tl">
                    <a:srgbClr val="000000">
                      <a:alpha val="43137"/>
                    </a:srgbClr>
                  </a:outerShdw>
                </a:effectLst>
                <a:latin typeface="Albertus Extra Bold" pitchFamily="34" charset="0"/>
                <a:cs typeface="Aharoni" pitchFamily="2" charset="-79"/>
              </a:rPr>
              <a:t>Antenatal thyroid screening and childhood cognitive function</a:t>
            </a:r>
          </a:p>
          <a:p>
            <a:pPr algn="ctr">
              <a:lnSpc>
                <a:spcPct val="150000"/>
              </a:lnSpc>
              <a:buNone/>
            </a:pPr>
            <a:endParaRPr lang="en-US" sz="2000" dirty="0" smtClean="0">
              <a:solidFill>
                <a:srgbClr val="0070C0"/>
              </a:solidFill>
            </a:endParaRPr>
          </a:p>
          <a:p>
            <a:pPr algn="ctr">
              <a:lnSpc>
                <a:spcPct val="150000"/>
              </a:lnSpc>
              <a:buNone/>
            </a:pPr>
            <a:endParaRPr lang="en-US" sz="2000" dirty="0" smtClean="0">
              <a:solidFill>
                <a:srgbClr val="0070C0"/>
              </a:solidFill>
            </a:endParaRPr>
          </a:p>
          <a:p>
            <a:pPr algn="ctr">
              <a:lnSpc>
                <a:spcPct val="150000"/>
              </a:lnSpc>
              <a:buNone/>
            </a:pPr>
            <a:r>
              <a:rPr lang="en-US" sz="2000" dirty="0" smtClean="0">
                <a:solidFill>
                  <a:srgbClr val="0070C0"/>
                </a:solidFill>
              </a:rPr>
              <a:t>John H. Lazarus, M.D., Jonathan P. </a:t>
            </a:r>
            <a:r>
              <a:rPr lang="en-US" sz="2000" dirty="0" err="1" smtClean="0">
                <a:solidFill>
                  <a:srgbClr val="0070C0"/>
                </a:solidFill>
              </a:rPr>
              <a:t>Bestwick</a:t>
            </a:r>
            <a:r>
              <a:rPr lang="en-US" sz="2000" dirty="0" smtClean="0">
                <a:solidFill>
                  <a:srgbClr val="0070C0"/>
                </a:solidFill>
              </a:rPr>
              <a:t>, M.Sc., Sue </a:t>
            </a:r>
            <a:r>
              <a:rPr lang="en-US" sz="2000" dirty="0" err="1" smtClean="0">
                <a:solidFill>
                  <a:srgbClr val="0070C0"/>
                </a:solidFill>
              </a:rPr>
              <a:t>Channon</a:t>
            </a:r>
            <a:r>
              <a:rPr lang="en-US" sz="2000" dirty="0" smtClean="0">
                <a:solidFill>
                  <a:srgbClr val="0070C0"/>
                </a:solidFill>
              </a:rPr>
              <a:t>, </a:t>
            </a:r>
            <a:r>
              <a:rPr lang="en-US" sz="2000" dirty="0" err="1" smtClean="0">
                <a:solidFill>
                  <a:srgbClr val="0070C0"/>
                </a:solidFill>
              </a:rPr>
              <a:t>D.Clin.Psych</a:t>
            </a:r>
            <a:r>
              <a:rPr lang="en-US" sz="2000" dirty="0" smtClean="0">
                <a:solidFill>
                  <a:srgbClr val="0070C0"/>
                </a:solidFill>
              </a:rPr>
              <a:t>., Ruth </a:t>
            </a:r>
            <a:r>
              <a:rPr lang="en-US" sz="2000" dirty="0" err="1" smtClean="0">
                <a:solidFill>
                  <a:srgbClr val="0070C0"/>
                </a:solidFill>
              </a:rPr>
              <a:t>Paradice</a:t>
            </a:r>
            <a:r>
              <a:rPr lang="en-US" sz="2000" dirty="0" smtClean="0">
                <a:solidFill>
                  <a:srgbClr val="0070C0"/>
                </a:solidFill>
              </a:rPr>
              <a:t>, Ph.D., Aldo </a:t>
            </a:r>
            <a:r>
              <a:rPr lang="en-US" sz="2000" dirty="0" err="1" smtClean="0">
                <a:solidFill>
                  <a:srgbClr val="0070C0"/>
                </a:solidFill>
              </a:rPr>
              <a:t>Maina</a:t>
            </a:r>
            <a:r>
              <a:rPr lang="en-US" sz="2000" dirty="0" smtClean="0">
                <a:solidFill>
                  <a:srgbClr val="0070C0"/>
                </a:solidFill>
              </a:rPr>
              <a:t>, M.D., </a:t>
            </a:r>
            <a:r>
              <a:rPr lang="en-US" sz="2000" dirty="0" err="1" smtClean="0">
                <a:solidFill>
                  <a:srgbClr val="0070C0"/>
                </a:solidFill>
              </a:rPr>
              <a:t>Rhian</a:t>
            </a:r>
            <a:r>
              <a:rPr lang="en-US" sz="2000" dirty="0" smtClean="0">
                <a:solidFill>
                  <a:srgbClr val="0070C0"/>
                </a:solidFill>
              </a:rPr>
              <a:t> Rees, M.Sc., </a:t>
            </a:r>
            <a:r>
              <a:rPr lang="en-US" sz="2000" dirty="0" err="1" smtClean="0">
                <a:solidFill>
                  <a:srgbClr val="0070C0"/>
                </a:solidFill>
              </a:rPr>
              <a:t>Elisabetta</a:t>
            </a:r>
            <a:r>
              <a:rPr lang="en-US" sz="2000" dirty="0" smtClean="0">
                <a:solidFill>
                  <a:srgbClr val="0070C0"/>
                </a:solidFill>
              </a:rPr>
              <a:t> </a:t>
            </a:r>
            <a:r>
              <a:rPr lang="en-US" sz="2000" dirty="0" err="1" smtClean="0">
                <a:solidFill>
                  <a:srgbClr val="0070C0"/>
                </a:solidFill>
              </a:rPr>
              <a:t>Chiusano</a:t>
            </a:r>
            <a:r>
              <a:rPr lang="en-US" sz="2000" dirty="0" smtClean="0">
                <a:solidFill>
                  <a:srgbClr val="0070C0"/>
                </a:solidFill>
              </a:rPr>
              <a:t>, </a:t>
            </a:r>
            <a:r>
              <a:rPr lang="en-US" sz="2000" dirty="0" err="1" smtClean="0">
                <a:solidFill>
                  <a:srgbClr val="0070C0"/>
                </a:solidFill>
              </a:rPr>
              <a:t>M.Psy</a:t>
            </a:r>
            <a:r>
              <a:rPr lang="en-US" sz="2000" dirty="0" smtClean="0">
                <a:solidFill>
                  <a:srgbClr val="0070C0"/>
                </a:solidFill>
              </a:rPr>
              <a:t>., Rhys John, Ph.D., </a:t>
            </a:r>
            <a:r>
              <a:rPr lang="en-US" sz="2000" dirty="0" err="1" smtClean="0">
                <a:solidFill>
                  <a:srgbClr val="0070C0"/>
                </a:solidFill>
              </a:rPr>
              <a:t>Varvara</a:t>
            </a:r>
            <a:r>
              <a:rPr lang="en-US" sz="2000" dirty="0" smtClean="0">
                <a:solidFill>
                  <a:srgbClr val="0070C0"/>
                </a:solidFill>
              </a:rPr>
              <a:t> </a:t>
            </a:r>
            <a:r>
              <a:rPr lang="en-US" sz="2000" dirty="0" err="1" smtClean="0">
                <a:solidFill>
                  <a:srgbClr val="0070C0"/>
                </a:solidFill>
              </a:rPr>
              <a:t>Guaraldo</a:t>
            </a:r>
            <a:r>
              <a:rPr lang="en-US" sz="2000" dirty="0" smtClean="0">
                <a:solidFill>
                  <a:srgbClr val="0070C0"/>
                </a:solidFill>
              </a:rPr>
              <a:t>, </a:t>
            </a:r>
            <a:r>
              <a:rPr lang="en-US" sz="2000" dirty="0" err="1" smtClean="0">
                <a:solidFill>
                  <a:srgbClr val="0070C0"/>
                </a:solidFill>
              </a:rPr>
              <a:t>M.S.Chem</a:t>
            </a:r>
            <a:r>
              <a:rPr lang="en-US" sz="2000" dirty="0" smtClean="0">
                <a:solidFill>
                  <a:srgbClr val="0070C0"/>
                </a:solidFill>
              </a:rPr>
              <a:t>., Lynne M. George, H.N.C., Marco </a:t>
            </a:r>
            <a:r>
              <a:rPr lang="en-US" sz="2000" dirty="0" err="1" smtClean="0">
                <a:solidFill>
                  <a:srgbClr val="0070C0"/>
                </a:solidFill>
              </a:rPr>
              <a:t>Perona</a:t>
            </a:r>
            <a:r>
              <a:rPr lang="en-US" sz="2000" dirty="0" smtClean="0">
                <a:solidFill>
                  <a:srgbClr val="0070C0"/>
                </a:solidFill>
              </a:rPr>
              <a:t>, </a:t>
            </a:r>
            <a:r>
              <a:rPr lang="en-US" sz="2000" dirty="0" err="1" smtClean="0">
                <a:solidFill>
                  <a:srgbClr val="0070C0"/>
                </a:solidFill>
              </a:rPr>
              <a:t>M.S.Chem</a:t>
            </a:r>
            <a:r>
              <a:rPr lang="en-US" sz="2000" dirty="0" smtClean="0">
                <a:solidFill>
                  <a:srgbClr val="0070C0"/>
                </a:solidFill>
              </a:rPr>
              <a:t>., Daniela </a:t>
            </a:r>
            <a:r>
              <a:rPr lang="en-US" sz="2000" dirty="0" err="1" smtClean="0">
                <a:solidFill>
                  <a:srgbClr val="0070C0"/>
                </a:solidFill>
              </a:rPr>
              <a:t>Dall'Amico</a:t>
            </a:r>
            <a:r>
              <a:rPr lang="en-US" sz="2000" dirty="0" smtClean="0">
                <a:solidFill>
                  <a:srgbClr val="0070C0"/>
                </a:solidFill>
              </a:rPr>
              <a:t>, M.D., Arthur B. </a:t>
            </a:r>
            <a:r>
              <a:rPr lang="en-US" sz="2000" dirty="0" err="1" smtClean="0">
                <a:solidFill>
                  <a:srgbClr val="0070C0"/>
                </a:solidFill>
              </a:rPr>
              <a:t>Parkes</a:t>
            </a:r>
            <a:r>
              <a:rPr lang="en-US" sz="2000" dirty="0" smtClean="0">
                <a:solidFill>
                  <a:srgbClr val="0070C0"/>
                </a:solidFill>
              </a:rPr>
              <a:t>, Ph.D., Mohammed </a:t>
            </a:r>
            <a:r>
              <a:rPr lang="en-US" sz="2000" dirty="0" err="1" smtClean="0">
                <a:solidFill>
                  <a:srgbClr val="0070C0"/>
                </a:solidFill>
              </a:rPr>
              <a:t>Joomun</a:t>
            </a:r>
            <a:r>
              <a:rPr lang="en-US" sz="2000" dirty="0" smtClean="0">
                <a:solidFill>
                  <a:srgbClr val="0070C0"/>
                </a:solidFill>
              </a:rPr>
              <a:t>, M.Sc., and Nicholas J. Wald, F.R.S.</a:t>
            </a:r>
          </a:p>
          <a:p>
            <a:pPr algn="ctr">
              <a:lnSpc>
                <a:spcPct val="150000"/>
              </a:lnSpc>
              <a:buNone/>
            </a:pPr>
            <a:endParaRPr lang="en-US" sz="2000" dirty="0" smtClean="0">
              <a:solidFill>
                <a:srgbClr val="0070C0"/>
              </a:solidFill>
              <a:latin typeface="Times New Roman" pitchFamily="18" charset="0"/>
              <a:cs typeface="Times New Roman" pitchFamily="18" charset="0"/>
            </a:endParaRPr>
          </a:p>
          <a:p>
            <a:pPr algn="ctr">
              <a:lnSpc>
                <a:spcPct val="150000"/>
              </a:lnSpc>
              <a:buNone/>
            </a:pPr>
            <a:r>
              <a:rPr lang="en-US" sz="2000" dirty="0" smtClean="0"/>
              <a:t>N </a:t>
            </a:r>
            <a:r>
              <a:rPr lang="en-US" sz="2000" dirty="0" err="1" smtClean="0"/>
              <a:t>Engl</a:t>
            </a:r>
            <a:r>
              <a:rPr lang="en-US" sz="2000" dirty="0" smtClean="0"/>
              <a:t> J Med 2012; 366:493-501</a:t>
            </a:r>
            <a:endParaRPr lang="en-US" sz="20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60350" y="6232525"/>
            <a:ext cx="4038600" cy="336550"/>
          </a:xfrm>
          <a:prstGeom prst="rect">
            <a:avLst/>
          </a:prstGeom>
          <a:noFill/>
          <a:ln w="28575" algn="ctr">
            <a:noFill/>
            <a:miter lim="800000"/>
            <a:headEnd/>
            <a:tailEnd/>
          </a:ln>
        </p:spPr>
        <p:txBody>
          <a:bodyPr wrap="none"/>
          <a:lstStyle/>
          <a:p>
            <a:pPr algn="l" eaLnBrk="1" hangingPunct="1"/>
            <a:r>
              <a:rPr lang="en-US" sz="1400" dirty="0"/>
              <a:t>Lazarus et al: N </a:t>
            </a:r>
            <a:r>
              <a:rPr lang="en-US" sz="1400" dirty="0" err="1"/>
              <a:t>Engl</a:t>
            </a:r>
            <a:r>
              <a:rPr lang="en-US" sz="1400" dirty="0"/>
              <a:t> J Med 2012;366:493-501</a:t>
            </a:r>
          </a:p>
        </p:txBody>
      </p:sp>
      <p:sp>
        <p:nvSpPr>
          <p:cNvPr id="1851395" name="AutoShape 3"/>
          <p:cNvSpPr>
            <a:spLocks noChangeArrowheads="1"/>
          </p:cNvSpPr>
          <p:nvPr/>
        </p:nvSpPr>
        <p:spPr bwMode="auto">
          <a:xfrm>
            <a:off x="3332163" y="1141413"/>
            <a:ext cx="2481262" cy="1077912"/>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dirty="0"/>
              <a:t>21,846</a:t>
            </a:r>
            <a:br>
              <a:rPr lang="en-US" sz="2200" dirty="0"/>
            </a:br>
            <a:r>
              <a:rPr lang="en-US" sz="2200" dirty="0"/>
              <a:t>pregnant women</a:t>
            </a:r>
            <a:br>
              <a:rPr lang="en-US" sz="2200" dirty="0"/>
            </a:br>
            <a:r>
              <a:rPr lang="en-US" sz="2200" dirty="0"/>
              <a:t>at 11-14 weeks</a:t>
            </a:r>
          </a:p>
        </p:txBody>
      </p:sp>
      <p:sp>
        <p:nvSpPr>
          <p:cNvPr id="1851396" name="AutoShape 4"/>
          <p:cNvSpPr>
            <a:spLocks noChangeArrowheads="1"/>
          </p:cNvSpPr>
          <p:nvPr/>
        </p:nvSpPr>
        <p:spPr bwMode="auto">
          <a:xfrm>
            <a:off x="5119688" y="2568575"/>
            <a:ext cx="1466850" cy="582613"/>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a:t>Screen</a:t>
            </a:r>
          </a:p>
        </p:txBody>
      </p:sp>
      <p:sp>
        <p:nvSpPr>
          <p:cNvPr id="1851397" name="AutoShape 5"/>
          <p:cNvSpPr>
            <a:spLocks noChangeArrowheads="1"/>
          </p:cNvSpPr>
          <p:nvPr/>
        </p:nvSpPr>
        <p:spPr bwMode="auto">
          <a:xfrm>
            <a:off x="2559050" y="2568575"/>
            <a:ext cx="1466850" cy="582613"/>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a:t>Control</a:t>
            </a:r>
          </a:p>
        </p:txBody>
      </p:sp>
      <p:sp>
        <p:nvSpPr>
          <p:cNvPr id="1851398" name="AutoShape 6"/>
          <p:cNvSpPr>
            <a:spLocks noChangeArrowheads="1"/>
          </p:cNvSpPr>
          <p:nvPr/>
        </p:nvSpPr>
        <p:spPr bwMode="auto">
          <a:xfrm>
            <a:off x="3584575" y="3427413"/>
            <a:ext cx="1976438" cy="747712"/>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a:t>TSH &gt;97.5</a:t>
            </a:r>
            <a:r>
              <a:rPr lang="en-US" sz="2200" baseline="30000"/>
              <a:t>th</a:t>
            </a:r>
            <a:r>
              <a:rPr lang="en-US" sz="2200"/>
              <a:t>%</a:t>
            </a:r>
            <a:br>
              <a:rPr lang="en-US" sz="2200"/>
            </a:br>
            <a:r>
              <a:rPr lang="en-US" sz="2200"/>
              <a:t>FT4 &lt;2.5</a:t>
            </a:r>
            <a:r>
              <a:rPr lang="en-US" sz="2200" baseline="30000"/>
              <a:t>th</a:t>
            </a:r>
            <a:r>
              <a:rPr lang="en-US" sz="2200"/>
              <a:t>%</a:t>
            </a:r>
          </a:p>
        </p:txBody>
      </p:sp>
      <p:sp>
        <p:nvSpPr>
          <p:cNvPr id="1851399" name="AutoShape 7"/>
          <p:cNvSpPr>
            <a:spLocks noChangeArrowheads="1"/>
          </p:cNvSpPr>
          <p:nvPr/>
        </p:nvSpPr>
        <p:spPr bwMode="auto">
          <a:xfrm>
            <a:off x="5119688" y="4387850"/>
            <a:ext cx="1466850" cy="582613"/>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a:t>T4Rx</a:t>
            </a:r>
          </a:p>
        </p:txBody>
      </p:sp>
      <p:sp>
        <p:nvSpPr>
          <p:cNvPr id="1851400" name="AutoShape 8"/>
          <p:cNvSpPr>
            <a:spLocks noChangeArrowheads="1"/>
          </p:cNvSpPr>
          <p:nvPr/>
        </p:nvSpPr>
        <p:spPr bwMode="auto">
          <a:xfrm>
            <a:off x="2559050" y="4389438"/>
            <a:ext cx="1466850" cy="582612"/>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dirty="0"/>
              <a:t>Follow</a:t>
            </a:r>
          </a:p>
        </p:txBody>
      </p:sp>
      <p:sp>
        <p:nvSpPr>
          <p:cNvPr id="1851401" name="AutoShape 9"/>
          <p:cNvSpPr>
            <a:spLocks noChangeArrowheads="1"/>
          </p:cNvSpPr>
          <p:nvPr/>
        </p:nvSpPr>
        <p:spPr bwMode="auto">
          <a:xfrm>
            <a:off x="1255713" y="5275263"/>
            <a:ext cx="6630987" cy="890587"/>
          </a:xfrm>
          <a:prstGeom prst="roundRect">
            <a:avLst>
              <a:gd name="adj" fmla="val 16667"/>
            </a:avLst>
          </a:prstGeom>
          <a:solidFill>
            <a:schemeClr val="accent1"/>
          </a:solidFill>
          <a:ln w="28575" algn="ctr">
            <a:solidFill>
              <a:schemeClr val="folHlink"/>
            </a:solidFill>
            <a:round/>
            <a:headEnd/>
            <a:tailEnd/>
          </a:ln>
        </p:spPr>
        <p:txBody>
          <a:bodyPr wrap="none" anchor="ctr" anchorCtr="1"/>
          <a:lstStyle/>
          <a:p>
            <a:pPr eaLnBrk="1" hangingPunct="1">
              <a:spcBef>
                <a:spcPct val="0"/>
              </a:spcBef>
              <a:buFont typeface="Symbol" pitchFamily="18" charset="2"/>
              <a:buNone/>
            </a:pPr>
            <a:r>
              <a:rPr lang="en-US" sz="2200"/>
              <a:t>IQ test in all children at</a:t>
            </a:r>
            <a:br>
              <a:rPr lang="en-US" sz="2200"/>
            </a:br>
            <a:r>
              <a:rPr lang="en-US" sz="2200"/>
              <a:t>age 3 were similar</a:t>
            </a:r>
          </a:p>
        </p:txBody>
      </p:sp>
      <p:sp>
        <p:nvSpPr>
          <p:cNvPr id="1851402" name="Line 10"/>
          <p:cNvSpPr>
            <a:spLocks noChangeShapeType="1"/>
          </p:cNvSpPr>
          <p:nvPr/>
        </p:nvSpPr>
        <p:spPr bwMode="auto">
          <a:xfrm flipH="1">
            <a:off x="3281363" y="2233613"/>
            <a:ext cx="1289050" cy="277812"/>
          </a:xfrm>
          <a:prstGeom prst="line">
            <a:avLst/>
          </a:prstGeom>
          <a:noFill/>
          <a:ln w="28575">
            <a:solidFill>
              <a:schemeClr val="folHlink"/>
            </a:solidFill>
            <a:round/>
            <a:headEnd/>
            <a:tailEnd type="triangle" w="med" len="med"/>
          </a:ln>
        </p:spPr>
        <p:txBody>
          <a:bodyPr>
            <a:spAutoFit/>
          </a:bodyPr>
          <a:lstStyle/>
          <a:p>
            <a:endParaRPr lang="en-US"/>
          </a:p>
        </p:txBody>
      </p:sp>
      <p:sp>
        <p:nvSpPr>
          <p:cNvPr id="1851403" name="Line 11"/>
          <p:cNvSpPr>
            <a:spLocks noChangeShapeType="1"/>
          </p:cNvSpPr>
          <p:nvPr/>
        </p:nvSpPr>
        <p:spPr bwMode="auto">
          <a:xfrm>
            <a:off x="4551363" y="2243138"/>
            <a:ext cx="1289050" cy="277812"/>
          </a:xfrm>
          <a:prstGeom prst="line">
            <a:avLst/>
          </a:prstGeom>
          <a:noFill/>
          <a:ln w="28575">
            <a:solidFill>
              <a:schemeClr val="folHlink"/>
            </a:solidFill>
            <a:round/>
            <a:headEnd/>
            <a:tailEnd type="triangle" w="med" len="med"/>
          </a:ln>
        </p:spPr>
        <p:txBody>
          <a:bodyPr>
            <a:spAutoFit/>
          </a:bodyPr>
          <a:lstStyle/>
          <a:p>
            <a:endParaRPr lang="en-US"/>
          </a:p>
        </p:txBody>
      </p:sp>
      <p:cxnSp>
        <p:nvCxnSpPr>
          <p:cNvPr id="1851404" name="AutoShape 12"/>
          <p:cNvCxnSpPr>
            <a:cxnSpLocks noChangeShapeType="1"/>
            <a:stCxn id="1851397" idx="2"/>
            <a:endCxn id="1851398" idx="1"/>
          </p:cNvCxnSpPr>
          <p:nvPr/>
        </p:nvCxnSpPr>
        <p:spPr bwMode="auto">
          <a:xfrm>
            <a:off x="3292475" y="3165475"/>
            <a:ext cx="277813" cy="636588"/>
          </a:xfrm>
          <a:prstGeom prst="straightConnector1">
            <a:avLst/>
          </a:prstGeom>
          <a:noFill/>
          <a:ln w="28575">
            <a:solidFill>
              <a:schemeClr val="folHlink"/>
            </a:solidFill>
            <a:round/>
            <a:headEnd/>
            <a:tailEnd/>
          </a:ln>
        </p:spPr>
      </p:cxnSp>
      <p:cxnSp>
        <p:nvCxnSpPr>
          <p:cNvPr id="1851405" name="AutoShape 13"/>
          <p:cNvCxnSpPr>
            <a:cxnSpLocks noChangeShapeType="1"/>
            <a:stCxn id="1851396" idx="2"/>
            <a:endCxn id="1851398" idx="3"/>
          </p:cNvCxnSpPr>
          <p:nvPr/>
        </p:nvCxnSpPr>
        <p:spPr bwMode="auto">
          <a:xfrm flipH="1">
            <a:off x="5575300" y="3165475"/>
            <a:ext cx="277813" cy="636588"/>
          </a:xfrm>
          <a:prstGeom prst="straightConnector1">
            <a:avLst/>
          </a:prstGeom>
          <a:noFill/>
          <a:ln w="28575">
            <a:solidFill>
              <a:schemeClr val="folHlink"/>
            </a:solidFill>
            <a:round/>
            <a:headEnd/>
            <a:tailEnd/>
          </a:ln>
        </p:spPr>
      </p:cxnSp>
      <p:cxnSp>
        <p:nvCxnSpPr>
          <p:cNvPr id="1851406" name="AutoShape 14"/>
          <p:cNvCxnSpPr>
            <a:cxnSpLocks noChangeShapeType="1"/>
            <a:stCxn id="1851398" idx="1"/>
            <a:endCxn id="1851400" idx="0"/>
          </p:cNvCxnSpPr>
          <p:nvPr/>
        </p:nvCxnSpPr>
        <p:spPr bwMode="auto">
          <a:xfrm flipH="1">
            <a:off x="3292475" y="3802063"/>
            <a:ext cx="277813" cy="573087"/>
          </a:xfrm>
          <a:prstGeom prst="straightConnector1">
            <a:avLst/>
          </a:prstGeom>
          <a:noFill/>
          <a:ln w="28575">
            <a:solidFill>
              <a:schemeClr val="folHlink"/>
            </a:solidFill>
            <a:round/>
            <a:headEnd/>
            <a:tailEnd/>
          </a:ln>
        </p:spPr>
      </p:cxnSp>
      <p:cxnSp>
        <p:nvCxnSpPr>
          <p:cNvPr id="1851407" name="AutoShape 15"/>
          <p:cNvCxnSpPr>
            <a:cxnSpLocks noChangeShapeType="1"/>
            <a:stCxn id="1851398" idx="3"/>
            <a:endCxn id="1851399" idx="0"/>
          </p:cNvCxnSpPr>
          <p:nvPr/>
        </p:nvCxnSpPr>
        <p:spPr bwMode="auto">
          <a:xfrm>
            <a:off x="5575300" y="3802063"/>
            <a:ext cx="277813" cy="571500"/>
          </a:xfrm>
          <a:prstGeom prst="straightConnector1">
            <a:avLst/>
          </a:prstGeom>
          <a:noFill/>
          <a:ln w="28575">
            <a:solidFill>
              <a:schemeClr val="folHlink"/>
            </a:solidFill>
            <a:round/>
            <a:headEnd/>
            <a:tailEnd/>
          </a:ln>
        </p:spPr>
      </p:cxnSp>
      <p:sp>
        <p:nvSpPr>
          <p:cNvPr id="1851408" name="Line 16"/>
          <p:cNvSpPr>
            <a:spLocks noChangeShapeType="1"/>
          </p:cNvSpPr>
          <p:nvPr/>
        </p:nvSpPr>
        <p:spPr bwMode="auto">
          <a:xfrm>
            <a:off x="5853113" y="4960938"/>
            <a:ext cx="0" cy="330200"/>
          </a:xfrm>
          <a:prstGeom prst="line">
            <a:avLst/>
          </a:prstGeom>
          <a:noFill/>
          <a:ln w="28575">
            <a:solidFill>
              <a:schemeClr val="folHlink"/>
            </a:solidFill>
            <a:round/>
            <a:headEnd/>
            <a:tailEnd/>
          </a:ln>
        </p:spPr>
        <p:txBody>
          <a:bodyPr>
            <a:spAutoFit/>
          </a:bodyPr>
          <a:lstStyle/>
          <a:p>
            <a:endParaRPr lang="en-US"/>
          </a:p>
        </p:txBody>
      </p:sp>
      <p:sp>
        <p:nvSpPr>
          <p:cNvPr id="1851409" name="Line 17"/>
          <p:cNvSpPr>
            <a:spLocks noChangeShapeType="1"/>
          </p:cNvSpPr>
          <p:nvPr/>
        </p:nvSpPr>
        <p:spPr bwMode="auto">
          <a:xfrm>
            <a:off x="3292475" y="4960938"/>
            <a:ext cx="0" cy="330200"/>
          </a:xfrm>
          <a:prstGeom prst="line">
            <a:avLst/>
          </a:prstGeom>
          <a:noFill/>
          <a:ln w="28575">
            <a:solidFill>
              <a:schemeClr val="folHlink"/>
            </a:solidFill>
            <a:round/>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1395"/>
                                        </p:tgtEl>
                                        <p:attrNameLst>
                                          <p:attrName>style.visibility</p:attrName>
                                        </p:attrNameLst>
                                      </p:cBhvr>
                                      <p:to>
                                        <p:strVal val="visible"/>
                                      </p:to>
                                    </p:set>
                                    <p:animEffect transition="in" filter="fade">
                                      <p:cBhvr>
                                        <p:cTn id="7" dur="1000"/>
                                        <p:tgtEl>
                                          <p:spTgt spid="18513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1403"/>
                                        </p:tgtEl>
                                        <p:attrNameLst>
                                          <p:attrName>style.visibility</p:attrName>
                                        </p:attrNameLst>
                                      </p:cBhvr>
                                      <p:to>
                                        <p:strVal val="visible"/>
                                      </p:to>
                                    </p:set>
                                    <p:animEffect transition="in" filter="fade">
                                      <p:cBhvr>
                                        <p:cTn id="10" dur="1000"/>
                                        <p:tgtEl>
                                          <p:spTgt spid="1851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1402"/>
                                        </p:tgtEl>
                                        <p:attrNameLst>
                                          <p:attrName>style.visibility</p:attrName>
                                        </p:attrNameLst>
                                      </p:cBhvr>
                                      <p:to>
                                        <p:strVal val="visible"/>
                                      </p:to>
                                    </p:set>
                                    <p:animEffect transition="in" filter="fade">
                                      <p:cBhvr>
                                        <p:cTn id="13" dur="1000"/>
                                        <p:tgtEl>
                                          <p:spTgt spid="18514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51397"/>
                                        </p:tgtEl>
                                        <p:attrNameLst>
                                          <p:attrName>style.visibility</p:attrName>
                                        </p:attrNameLst>
                                      </p:cBhvr>
                                      <p:to>
                                        <p:strVal val="visible"/>
                                      </p:to>
                                    </p:set>
                                    <p:animEffect transition="in" filter="fade">
                                      <p:cBhvr>
                                        <p:cTn id="16" dur="1000"/>
                                        <p:tgtEl>
                                          <p:spTgt spid="18513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51396"/>
                                        </p:tgtEl>
                                        <p:attrNameLst>
                                          <p:attrName>style.visibility</p:attrName>
                                        </p:attrNameLst>
                                      </p:cBhvr>
                                      <p:to>
                                        <p:strVal val="visible"/>
                                      </p:to>
                                    </p:set>
                                    <p:animEffect transition="in" filter="fade">
                                      <p:cBhvr>
                                        <p:cTn id="19" dur="1000"/>
                                        <p:tgtEl>
                                          <p:spTgt spid="18513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851405"/>
                                        </p:tgtEl>
                                        <p:attrNameLst>
                                          <p:attrName>style.visibility</p:attrName>
                                        </p:attrNameLst>
                                      </p:cBhvr>
                                      <p:to>
                                        <p:strVal val="visible"/>
                                      </p:to>
                                    </p:set>
                                    <p:animEffect transition="in" filter="fade">
                                      <p:cBhvr>
                                        <p:cTn id="24" dur="1000"/>
                                        <p:tgtEl>
                                          <p:spTgt spid="1851405"/>
                                        </p:tgtEl>
                                      </p:cBhvr>
                                    </p:animEffect>
                                  </p:childTnLst>
                                </p:cTn>
                              </p:par>
                              <p:par>
                                <p:cTn id="25" presetID="10" presetClass="entr" presetSubtype="0" fill="hold" nodeType="withEffect">
                                  <p:stCondLst>
                                    <p:cond delay="0"/>
                                  </p:stCondLst>
                                  <p:childTnLst>
                                    <p:set>
                                      <p:cBhvr>
                                        <p:cTn id="26" dur="1" fill="hold">
                                          <p:stCondLst>
                                            <p:cond delay="0"/>
                                          </p:stCondLst>
                                        </p:cTn>
                                        <p:tgtEl>
                                          <p:spTgt spid="1851404"/>
                                        </p:tgtEl>
                                        <p:attrNameLst>
                                          <p:attrName>style.visibility</p:attrName>
                                        </p:attrNameLst>
                                      </p:cBhvr>
                                      <p:to>
                                        <p:strVal val="visible"/>
                                      </p:to>
                                    </p:set>
                                    <p:animEffect transition="in" filter="fade">
                                      <p:cBhvr>
                                        <p:cTn id="27" dur="1000"/>
                                        <p:tgtEl>
                                          <p:spTgt spid="1851404"/>
                                        </p:tgtEl>
                                      </p:cBhvr>
                                    </p:animEffect>
                                  </p:childTnLst>
                                </p:cTn>
                              </p:par>
                              <p:par>
                                <p:cTn id="28" presetID="10" presetClass="entr" presetSubtype="0" fill="hold" nodeType="withEffect">
                                  <p:stCondLst>
                                    <p:cond delay="0"/>
                                  </p:stCondLst>
                                  <p:childTnLst>
                                    <p:set>
                                      <p:cBhvr>
                                        <p:cTn id="29" dur="1" fill="hold">
                                          <p:stCondLst>
                                            <p:cond delay="0"/>
                                          </p:stCondLst>
                                        </p:cTn>
                                        <p:tgtEl>
                                          <p:spTgt spid="1851406"/>
                                        </p:tgtEl>
                                        <p:attrNameLst>
                                          <p:attrName>style.visibility</p:attrName>
                                        </p:attrNameLst>
                                      </p:cBhvr>
                                      <p:to>
                                        <p:strVal val="visible"/>
                                      </p:to>
                                    </p:set>
                                    <p:animEffect transition="in" filter="fade">
                                      <p:cBhvr>
                                        <p:cTn id="30" dur="1000"/>
                                        <p:tgtEl>
                                          <p:spTgt spid="18514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51398"/>
                                        </p:tgtEl>
                                        <p:attrNameLst>
                                          <p:attrName>style.visibility</p:attrName>
                                        </p:attrNameLst>
                                      </p:cBhvr>
                                      <p:to>
                                        <p:strVal val="visible"/>
                                      </p:to>
                                    </p:set>
                                    <p:animEffect transition="in" filter="fade">
                                      <p:cBhvr>
                                        <p:cTn id="33" dur="1000"/>
                                        <p:tgtEl>
                                          <p:spTgt spid="185139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51399"/>
                                        </p:tgtEl>
                                        <p:attrNameLst>
                                          <p:attrName>style.visibility</p:attrName>
                                        </p:attrNameLst>
                                      </p:cBhvr>
                                      <p:to>
                                        <p:strVal val="visible"/>
                                      </p:to>
                                    </p:set>
                                    <p:animEffect transition="in" filter="fade">
                                      <p:cBhvr>
                                        <p:cTn id="36" dur="1000"/>
                                        <p:tgtEl>
                                          <p:spTgt spid="1851399"/>
                                        </p:tgtEl>
                                      </p:cBhvr>
                                    </p:animEffect>
                                  </p:childTnLst>
                                </p:cTn>
                              </p:par>
                              <p:par>
                                <p:cTn id="37" presetID="10" presetClass="entr" presetSubtype="0" fill="hold" nodeType="withEffect">
                                  <p:stCondLst>
                                    <p:cond delay="0"/>
                                  </p:stCondLst>
                                  <p:childTnLst>
                                    <p:set>
                                      <p:cBhvr>
                                        <p:cTn id="38" dur="1" fill="hold">
                                          <p:stCondLst>
                                            <p:cond delay="0"/>
                                          </p:stCondLst>
                                        </p:cTn>
                                        <p:tgtEl>
                                          <p:spTgt spid="1851407"/>
                                        </p:tgtEl>
                                        <p:attrNameLst>
                                          <p:attrName>style.visibility</p:attrName>
                                        </p:attrNameLst>
                                      </p:cBhvr>
                                      <p:to>
                                        <p:strVal val="visible"/>
                                      </p:to>
                                    </p:set>
                                    <p:animEffect transition="in" filter="fade">
                                      <p:cBhvr>
                                        <p:cTn id="39" dur="1000"/>
                                        <p:tgtEl>
                                          <p:spTgt spid="185140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51400"/>
                                        </p:tgtEl>
                                        <p:attrNameLst>
                                          <p:attrName>style.visibility</p:attrName>
                                        </p:attrNameLst>
                                      </p:cBhvr>
                                      <p:to>
                                        <p:strVal val="visible"/>
                                      </p:to>
                                    </p:set>
                                    <p:animEffect transition="in" filter="fade">
                                      <p:cBhvr>
                                        <p:cTn id="42" dur="1000"/>
                                        <p:tgtEl>
                                          <p:spTgt spid="18514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51408"/>
                                        </p:tgtEl>
                                        <p:attrNameLst>
                                          <p:attrName>style.visibility</p:attrName>
                                        </p:attrNameLst>
                                      </p:cBhvr>
                                      <p:to>
                                        <p:strVal val="visible"/>
                                      </p:to>
                                    </p:set>
                                    <p:animEffect transition="in" filter="fade">
                                      <p:cBhvr>
                                        <p:cTn id="47" dur="1000"/>
                                        <p:tgtEl>
                                          <p:spTgt spid="185140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51409"/>
                                        </p:tgtEl>
                                        <p:attrNameLst>
                                          <p:attrName>style.visibility</p:attrName>
                                        </p:attrNameLst>
                                      </p:cBhvr>
                                      <p:to>
                                        <p:strVal val="visible"/>
                                      </p:to>
                                    </p:set>
                                    <p:animEffect transition="in" filter="fade">
                                      <p:cBhvr>
                                        <p:cTn id="50" dur="1000"/>
                                        <p:tgtEl>
                                          <p:spTgt spid="185140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51401"/>
                                        </p:tgtEl>
                                        <p:attrNameLst>
                                          <p:attrName>style.visibility</p:attrName>
                                        </p:attrNameLst>
                                      </p:cBhvr>
                                      <p:to>
                                        <p:strVal val="visible"/>
                                      </p:to>
                                    </p:set>
                                    <p:animEffect transition="in" filter="fade">
                                      <p:cBhvr>
                                        <p:cTn id="53" dur="1000"/>
                                        <p:tgtEl>
                                          <p:spTgt spid="185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395" grpId="0" animBg="1"/>
      <p:bldP spid="1851396" grpId="0" animBg="1"/>
      <p:bldP spid="1851397" grpId="0" animBg="1"/>
      <p:bldP spid="1851398" grpId="0" animBg="1"/>
      <p:bldP spid="1851399" grpId="0" animBg="1"/>
      <p:bldP spid="1851400" grpId="0" animBg="1"/>
      <p:bldP spid="1851401" grpId="0" animBg="1"/>
      <p:bldP spid="1851402" grpId="0" animBg="1"/>
      <p:bldP spid="1851403" grpId="0" animBg="1"/>
      <p:bldP spid="1851408" grpId="0" animBg="1"/>
      <p:bldP spid="18514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10160" cy="1143000"/>
          </a:xfrm>
        </p:spPr>
        <p:txBody>
          <a:bodyPr>
            <a:noAutofit/>
          </a:bodyPr>
          <a:lstStyle/>
          <a:p>
            <a:pPr algn="ctr"/>
            <a:r>
              <a:rPr lang="en-US" sz="1600" dirty="0" smtClean="0">
                <a:solidFill>
                  <a:srgbClr val="C00000"/>
                </a:solidFill>
                <a:effectLst/>
                <a:latin typeface="Albertus Extra Bold" pitchFamily="34" charset="0"/>
                <a:cs typeface="Aharoni" pitchFamily="2" charset="-79"/>
              </a:rPr>
              <a:t>Standardized Full-Scale Child IQ and Scores on the Child Behavior Checklist (CBCL) and the Behavior Rating</a:t>
            </a:r>
            <a:br>
              <a:rPr lang="en-US" sz="1600" dirty="0" smtClean="0">
                <a:solidFill>
                  <a:srgbClr val="C00000"/>
                </a:solidFill>
                <a:effectLst/>
                <a:latin typeface="Albertus Extra Bold" pitchFamily="34" charset="0"/>
                <a:cs typeface="Aharoni" pitchFamily="2" charset="-79"/>
              </a:rPr>
            </a:br>
            <a:r>
              <a:rPr lang="en-US" sz="1600" dirty="0" smtClean="0">
                <a:solidFill>
                  <a:srgbClr val="C00000"/>
                </a:solidFill>
                <a:effectLst/>
                <a:latin typeface="Albertus Extra Bold" pitchFamily="34" charset="0"/>
                <a:cs typeface="Aharoni" pitchFamily="2" charset="-79"/>
              </a:rPr>
              <a:t>Inventory of Executive Function, Preschool Version (Brief-P), According to Study Group*</a:t>
            </a:r>
          </a:p>
        </p:txBody>
      </p:sp>
      <p:graphicFrame>
        <p:nvGraphicFramePr>
          <p:cNvPr id="4" name="Content Placeholder 3"/>
          <p:cNvGraphicFramePr>
            <a:graphicFrameLocks noGrp="1"/>
          </p:cNvGraphicFramePr>
          <p:nvPr>
            <p:ph idx="1"/>
          </p:nvPr>
        </p:nvGraphicFramePr>
        <p:xfrm>
          <a:off x="102046" y="1268760"/>
          <a:ext cx="8934450" cy="3886200"/>
        </p:xfrm>
        <a:graphic>
          <a:graphicData uri="http://schemas.openxmlformats.org/drawingml/2006/table">
            <a:tbl>
              <a:tblPr firstRow="1" bandRow="1">
                <a:tableStyleId>{5C22544A-7EE6-4342-B048-85BDC9FD1C3A}</a:tableStyleId>
              </a:tblPr>
              <a:tblGrid>
                <a:gridCol w="2021682"/>
                <a:gridCol w="1800200"/>
                <a:gridCol w="1538788"/>
                <a:gridCol w="2133620"/>
                <a:gridCol w="1440160"/>
              </a:tblGrid>
              <a:tr h="675870">
                <a:tc>
                  <a:txBody>
                    <a:bodyPr/>
                    <a:lstStyle/>
                    <a:p>
                      <a:pPr algn="ctr"/>
                      <a:r>
                        <a:rPr lang="en-US" sz="1500" dirty="0" smtClean="0">
                          <a:latin typeface="Times New Roman" pitchFamily="18" charset="0"/>
                          <a:cs typeface="Times New Roman" pitchFamily="18" charset="0"/>
                        </a:rPr>
                        <a:t>Test</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baseline="0" dirty="0" smtClean="0">
                          <a:solidFill>
                            <a:schemeClr val="lt1"/>
                          </a:solidFill>
                          <a:latin typeface="Times New Roman" pitchFamily="18" charset="0"/>
                          <a:ea typeface="+mn-ea"/>
                          <a:cs typeface="Times New Roman" pitchFamily="18" charset="0"/>
                        </a:rPr>
                        <a:t>Screening Group</a:t>
                      </a:r>
                    </a:p>
                    <a:p>
                      <a:pPr algn="ctr"/>
                      <a:r>
                        <a:rPr kumimoji="0" lang="en-US" sz="1500" b="1" kern="1200" baseline="0" dirty="0" smtClean="0">
                          <a:solidFill>
                            <a:schemeClr val="lt1"/>
                          </a:solidFill>
                          <a:latin typeface="Times New Roman" pitchFamily="18" charset="0"/>
                          <a:ea typeface="+mn-ea"/>
                          <a:cs typeface="Times New Roman" pitchFamily="18" charset="0"/>
                        </a:rPr>
                        <a:t>(N = 390</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baseline="0" dirty="0" smtClean="0">
                          <a:solidFill>
                            <a:schemeClr val="lt1"/>
                          </a:solidFill>
                          <a:latin typeface="Times New Roman" pitchFamily="18" charset="0"/>
                          <a:ea typeface="+mn-ea"/>
                          <a:cs typeface="Times New Roman" pitchFamily="18" charset="0"/>
                        </a:rPr>
                        <a:t>Control Group</a:t>
                      </a:r>
                    </a:p>
                    <a:p>
                      <a:pPr algn="ctr"/>
                      <a:r>
                        <a:rPr kumimoji="0" lang="en-US" sz="1500" b="1" kern="1200" baseline="0" dirty="0" smtClean="0">
                          <a:solidFill>
                            <a:schemeClr val="lt1"/>
                          </a:solidFill>
                          <a:latin typeface="Times New Roman" pitchFamily="18" charset="0"/>
                          <a:ea typeface="+mn-ea"/>
                          <a:cs typeface="Times New Roman" pitchFamily="18" charset="0"/>
                        </a:rPr>
                        <a:t>(N = 404)</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baseline="0" dirty="0" smtClean="0">
                          <a:solidFill>
                            <a:schemeClr val="lt1"/>
                          </a:solidFill>
                          <a:latin typeface="Times New Roman" pitchFamily="18" charset="0"/>
                          <a:ea typeface="+mn-ea"/>
                          <a:cs typeface="Times New Roman" pitchFamily="18" charset="0"/>
                        </a:rPr>
                        <a:t>Difference (95% CI)</a:t>
                      </a:r>
                    </a:p>
                    <a:p>
                      <a:pPr algn="ctr"/>
                      <a:r>
                        <a:rPr kumimoji="0" lang="en-US" sz="1500" b="1" kern="1200" baseline="0" dirty="0" smtClean="0">
                          <a:solidFill>
                            <a:schemeClr val="lt1"/>
                          </a:solidFill>
                          <a:latin typeface="Times New Roman" pitchFamily="18" charset="0"/>
                          <a:ea typeface="+mn-ea"/>
                          <a:cs typeface="Times New Roman" pitchFamily="18" charset="0"/>
                        </a:rPr>
                        <a:t>(Control Group − Screening Group)†</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baseline="0" dirty="0" smtClean="0">
                          <a:solidFill>
                            <a:schemeClr val="lt1"/>
                          </a:solidFill>
                          <a:latin typeface="Times New Roman" pitchFamily="18" charset="0"/>
                          <a:ea typeface="+mn-ea"/>
                          <a:cs typeface="Times New Roman" pitchFamily="18" charset="0"/>
                        </a:rPr>
                        <a:t>P Value</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5560">
                <a:tc>
                  <a:txBody>
                    <a:bodyPr/>
                    <a:lstStyle/>
                    <a:p>
                      <a:r>
                        <a:rPr kumimoji="0" lang="en-US" sz="1500" b="1" kern="1200" baseline="0" dirty="0" smtClean="0">
                          <a:solidFill>
                            <a:schemeClr val="dk1"/>
                          </a:solidFill>
                          <a:latin typeface="Times New Roman" pitchFamily="18" charset="0"/>
                          <a:ea typeface="+mn-ea"/>
                          <a:cs typeface="Times New Roman" pitchFamily="18" charset="0"/>
                        </a:rPr>
                        <a:t>IQ</a:t>
                      </a:r>
                      <a:endParaRPr lang="en-US" sz="15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50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50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50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50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18056">
                <a:tc>
                  <a:txBody>
                    <a:bodyPr/>
                    <a:lstStyle/>
                    <a:p>
                      <a:pPr lvl="1"/>
                      <a:r>
                        <a:rPr kumimoji="0" lang="en-US" sz="1500" kern="1200" baseline="0" dirty="0" smtClean="0">
                          <a:solidFill>
                            <a:schemeClr val="dk1"/>
                          </a:solidFill>
                          <a:latin typeface="Times New Roman" pitchFamily="18" charset="0"/>
                          <a:ea typeface="+mn-ea"/>
                          <a:cs typeface="Times New Roman" pitchFamily="18" charset="0"/>
                        </a:rPr>
                        <a:t>Mean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99.2±13.3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100.0±13.3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0.8 (−1.1 to 2.6)</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0.40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7085">
                <a:tc>
                  <a:txBody>
                    <a:bodyPr/>
                    <a:lstStyle/>
                    <a:p>
                      <a:pPr lvl="1"/>
                      <a:r>
                        <a:rPr kumimoji="0" lang="en-US" sz="1500" kern="1200" baseline="0" dirty="0" smtClean="0">
                          <a:solidFill>
                            <a:schemeClr val="dk1"/>
                          </a:solidFill>
                          <a:latin typeface="Times New Roman" pitchFamily="18" charset="0"/>
                          <a:ea typeface="+mn-ea"/>
                          <a:cs typeface="Times New Roman" pitchFamily="18" charset="0"/>
                        </a:rPr>
                        <a:t>&lt;85 (% of children)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12.1</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14.1</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2.1 (−2.6 to 6.7)</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0.39</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5560">
                <a:tc>
                  <a:txBody>
                    <a:bodyPr/>
                    <a:lstStyle/>
                    <a:p>
                      <a:pPr marL="0" algn="l" rtl="0" eaLnBrk="1" latinLnBrk="0" hangingPunct="1"/>
                      <a:r>
                        <a:rPr kumimoji="0" lang="en-US" sz="1500" b="1" kern="1200" baseline="0" dirty="0" smtClean="0">
                          <a:solidFill>
                            <a:schemeClr val="dk1"/>
                          </a:solidFill>
                          <a:latin typeface="Times New Roman" pitchFamily="18" charset="0"/>
                          <a:ea typeface="+mn-ea"/>
                          <a:cs typeface="Times New Roman" pitchFamily="18" charset="0"/>
                        </a:rPr>
                        <a:t>CBCL T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8056">
                <a:tc>
                  <a:txBody>
                    <a:bodyPr/>
                    <a:lstStyle/>
                    <a:p>
                      <a:pPr lvl="1"/>
                      <a:r>
                        <a:rPr kumimoji="0" lang="en-US" sz="1500" kern="1200" baseline="0" dirty="0" smtClean="0">
                          <a:solidFill>
                            <a:schemeClr val="dk1"/>
                          </a:solidFill>
                          <a:latin typeface="Times New Roman" pitchFamily="18" charset="0"/>
                          <a:ea typeface="+mn-ea"/>
                          <a:cs typeface="Times New Roman" pitchFamily="18" charset="0"/>
                        </a:rPr>
                        <a:t>Mean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solidFill>
                            <a:schemeClr val="dk1"/>
                          </a:solidFill>
                          <a:latin typeface="Times New Roman" pitchFamily="18" charset="0"/>
                          <a:ea typeface="+mn-ea"/>
                          <a:cs typeface="Times New Roman" pitchFamily="18" charset="0"/>
                        </a:rPr>
                        <a:t>44.4±12.4</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45.1±13.6</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0.7 (−1.2 to 2.5)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0.49</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5560">
                <a:tc>
                  <a:txBody>
                    <a:bodyPr/>
                    <a:lstStyle/>
                    <a:p>
                      <a:pPr marL="0" algn="l" rtl="0" eaLnBrk="1" latinLnBrk="0" hangingPunct="1"/>
                      <a:r>
                        <a:rPr kumimoji="0" lang="en-US" sz="1500" b="1" kern="1200" baseline="0" dirty="0" smtClean="0">
                          <a:solidFill>
                            <a:schemeClr val="dk1"/>
                          </a:solidFill>
                          <a:latin typeface="Times New Roman" pitchFamily="18" charset="0"/>
                          <a:ea typeface="+mn-ea"/>
                          <a:cs typeface="Times New Roman" pitchFamily="18" charset="0"/>
                        </a:rPr>
                        <a:t>Brief-P T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5560">
                <a:tc>
                  <a:txBody>
                    <a:bodyPr/>
                    <a:lstStyle/>
                    <a:p>
                      <a:pPr lvl="1"/>
                      <a:r>
                        <a:rPr kumimoji="0" lang="en-US" sz="1500" kern="1200" baseline="0" dirty="0" smtClean="0">
                          <a:solidFill>
                            <a:schemeClr val="dk1"/>
                          </a:solidFill>
                          <a:latin typeface="Times New Roman" pitchFamily="18" charset="0"/>
                          <a:ea typeface="+mn-ea"/>
                          <a:cs typeface="Times New Roman" pitchFamily="18" charset="0"/>
                        </a:rPr>
                        <a:t>Median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40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40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0.59</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7085">
                <a:tc>
                  <a:txBody>
                    <a:bodyPr/>
                    <a:lstStyle/>
                    <a:p>
                      <a:pPr lvl="1"/>
                      <a:r>
                        <a:rPr kumimoji="0" lang="en-US" sz="1500" kern="1200" baseline="0" dirty="0" err="1" smtClean="0">
                          <a:solidFill>
                            <a:schemeClr val="dk1"/>
                          </a:solidFill>
                          <a:latin typeface="Times New Roman" pitchFamily="18" charset="0"/>
                          <a:ea typeface="+mn-ea"/>
                          <a:cs typeface="Times New Roman" pitchFamily="18" charset="0"/>
                        </a:rPr>
                        <a:t>Interquartile</a:t>
                      </a:r>
                      <a:r>
                        <a:rPr kumimoji="0" lang="en-US" sz="1500" kern="1200" baseline="0" dirty="0" smtClean="0">
                          <a:solidFill>
                            <a:schemeClr val="dk1"/>
                          </a:solidFill>
                          <a:latin typeface="Times New Roman" pitchFamily="18" charset="0"/>
                          <a:ea typeface="+mn-ea"/>
                          <a:cs typeface="Times New Roman" pitchFamily="18" charset="0"/>
                        </a:rPr>
                        <a:t> range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800" kern="1200" baseline="0" dirty="0" smtClean="0">
                          <a:solidFill>
                            <a:schemeClr val="dk1"/>
                          </a:solidFill>
                          <a:latin typeface="Times New Roman" pitchFamily="18" charset="0"/>
                          <a:ea typeface="+mn-ea"/>
                          <a:cs typeface="Times New Roman" pitchFamily="18" charset="0"/>
                        </a:rPr>
                        <a:t>47–55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47-55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0" y="5373216"/>
            <a:ext cx="9108504" cy="1107996"/>
          </a:xfrm>
          <a:prstGeom prst="rect">
            <a:avLst/>
          </a:prstGeom>
          <a:noFill/>
        </p:spPr>
        <p:txBody>
          <a:bodyPr wrap="square" rtlCol="0">
            <a:spAutoFit/>
          </a:bodyPr>
          <a:lstStyle/>
          <a:p>
            <a:pPr algn="just"/>
            <a:r>
              <a:rPr lang="en-US" sz="1100" dirty="0" smtClean="0"/>
              <a:t>* Plus–minus values are means ±SD. The full-scale child IQ test was standardized so that for each psychologist, the</a:t>
            </a:r>
          </a:p>
          <a:p>
            <a:pPr algn="just"/>
            <a:r>
              <a:rPr lang="en-US" sz="1100" dirty="0" smtClean="0"/>
              <a:t>mean score among the children in the control group whom they tested was 100. In the screening group, the women</a:t>
            </a:r>
          </a:p>
          <a:p>
            <a:pPr algn="just"/>
            <a:r>
              <a:rPr lang="en-US" sz="1100" dirty="0" smtClean="0"/>
              <a:t>were assigned to treatment with </a:t>
            </a:r>
            <a:r>
              <a:rPr lang="en-US" sz="1100" dirty="0" err="1" smtClean="0"/>
              <a:t>levothyroxine</a:t>
            </a:r>
            <a:r>
              <a:rPr lang="en-US" sz="1100" dirty="0" smtClean="0"/>
              <a:t>.</a:t>
            </a:r>
          </a:p>
          <a:p>
            <a:pPr algn="just"/>
            <a:r>
              <a:rPr lang="en-US" sz="1100" dirty="0" smtClean="0"/>
              <a:t>† For percentages of children with an IQ below 85, the absolute (percentage-point) differences are shown.</a:t>
            </a:r>
          </a:p>
          <a:p>
            <a:pPr algn="just"/>
            <a:r>
              <a:rPr lang="en-US" sz="1100" dirty="0" smtClean="0"/>
              <a:t>‡ For the CBCL, a T score above the 98th percentile is indicative of a clinically significant problem.</a:t>
            </a:r>
          </a:p>
          <a:p>
            <a:pPr algn="just"/>
            <a:r>
              <a:rPr lang="en-US" sz="1100" dirty="0" smtClean="0"/>
              <a:t>§ For the Brief-P, a T score above 65 is indicative of a clinically significant problem.</a:t>
            </a:r>
            <a:endParaRPr lang="en-US" sz="1100" dirty="0"/>
          </a:p>
        </p:txBody>
      </p:sp>
      <p:sp>
        <p:nvSpPr>
          <p:cNvPr id="6" name="TextBox 5"/>
          <p:cNvSpPr txBox="1"/>
          <p:nvPr/>
        </p:nvSpPr>
        <p:spPr>
          <a:xfrm>
            <a:off x="35496" y="6505599"/>
            <a:ext cx="5544616" cy="307777"/>
          </a:xfrm>
          <a:prstGeom prst="rect">
            <a:avLst/>
          </a:prstGeom>
          <a:noFill/>
        </p:spPr>
        <p:txBody>
          <a:bodyPr wrap="square" rtlCol="0">
            <a:spAutoFit/>
          </a:bodyPr>
          <a:lstStyle/>
          <a:p>
            <a:r>
              <a:rPr lang="en-US" sz="1400" dirty="0" smtClean="0"/>
              <a:t>N </a:t>
            </a:r>
            <a:r>
              <a:rPr lang="en-US" sz="1400" dirty="0" err="1" smtClean="0"/>
              <a:t>Engl</a:t>
            </a:r>
            <a:r>
              <a:rPr lang="en-US" sz="1400" dirty="0" smtClean="0"/>
              <a:t> J Med 2012; 366:493-501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643041" y="4357694"/>
          <a:ext cx="5929353" cy="1920240"/>
        </p:xfrm>
        <a:graphic>
          <a:graphicData uri="http://schemas.openxmlformats.org/drawingml/2006/table">
            <a:tbl>
              <a:tblPr firstRow="1" bandRow="1">
                <a:tableStyleId>{2D5ABB26-0587-4C30-8999-92F81FD0307C}</a:tableStyleId>
              </a:tblPr>
              <a:tblGrid>
                <a:gridCol w="1626445"/>
                <a:gridCol w="1338232"/>
                <a:gridCol w="1482338"/>
                <a:gridCol w="1482338"/>
              </a:tblGrid>
              <a:tr h="244930">
                <a:tc>
                  <a:txBody>
                    <a:bodyPr/>
                    <a:lstStyle/>
                    <a:p>
                      <a:pPr>
                        <a:lnSpc>
                          <a:spcPct val="100000"/>
                        </a:lnSpc>
                      </a:pPr>
                      <a:r>
                        <a:rPr lang="en-US" sz="1200" b="1" dirty="0" smtClean="0">
                          <a:latin typeface="Times New Roman" pitchFamily="18" charset="0"/>
                          <a:cs typeface="Times New Roman" pitchFamily="18" charset="0"/>
                        </a:rPr>
                        <a:t>Variable</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Cases (n=19)</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Controls (n=19)</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p-Value</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930">
                <a:tc>
                  <a:txBody>
                    <a:bodyPr/>
                    <a:lstStyle/>
                    <a:p>
                      <a:pPr>
                        <a:lnSpc>
                          <a:spcPct val="100000"/>
                        </a:lnSpc>
                      </a:pPr>
                      <a:r>
                        <a:rPr lang="en-US" sz="1200" b="1" dirty="0" smtClean="0">
                          <a:latin typeface="Times New Roman" pitchFamily="18" charset="0"/>
                          <a:cs typeface="Times New Roman" pitchFamily="18" charset="0"/>
                        </a:rPr>
                        <a:t>TSH (</a:t>
                      </a:r>
                      <a:r>
                        <a:rPr lang="en-US" sz="1200" b="1" dirty="0" err="1" smtClean="0">
                          <a:latin typeface="Times New Roman" pitchFamily="18" charset="0"/>
                          <a:cs typeface="Times New Roman" pitchFamily="18" charset="0"/>
                        </a:rPr>
                        <a:t>mU</a:t>
                      </a:r>
                      <a:r>
                        <a:rPr lang="en-US" sz="1200" b="1" dirty="0" smtClean="0">
                          <a:latin typeface="Times New Roman" pitchFamily="18" charset="0"/>
                          <a:cs typeface="Times New Roman" pitchFamily="18" charset="0"/>
                        </a:rPr>
                        <a:t>/L)</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200" b="1" dirty="0" smtClean="0">
                          <a:latin typeface="Times New Roman" pitchFamily="18" charset="0"/>
                          <a:cs typeface="Times New Roman" pitchFamily="18" charset="0"/>
                        </a:rPr>
                        <a:t>3.2±1.9</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200" b="1" dirty="0" smtClean="0">
                          <a:latin typeface="Times New Roman" pitchFamily="18" charset="0"/>
                          <a:cs typeface="Times New Roman" pitchFamily="18" charset="0"/>
                        </a:rPr>
                        <a:t>3.3±1.6</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244930">
                <a:tc>
                  <a:txBody>
                    <a:bodyPr/>
                    <a:lstStyle/>
                    <a:p>
                      <a:pPr>
                        <a:lnSpc>
                          <a:spcPct val="100000"/>
                        </a:lnSpc>
                      </a:pPr>
                      <a:r>
                        <a:rPr lang="en-US" sz="1200" b="1" dirty="0" smtClean="0">
                          <a:latin typeface="Times New Roman" pitchFamily="18" charset="0"/>
                          <a:cs typeface="Times New Roman" pitchFamily="18" charset="0"/>
                        </a:rPr>
                        <a:t>FT4 (</a:t>
                      </a:r>
                      <a:r>
                        <a:rPr lang="en-US" sz="1200" b="1" dirty="0" err="1" smtClean="0">
                          <a:latin typeface="Times New Roman" pitchFamily="18" charset="0"/>
                          <a:cs typeface="Times New Roman" pitchFamily="18" charset="0"/>
                        </a:rPr>
                        <a:t>pmol</a:t>
                      </a:r>
                      <a:r>
                        <a:rPr lang="en-US" sz="1200" b="1" dirty="0" smtClean="0">
                          <a:latin typeface="Times New Roman" pitchFamily="18" charset="0"/>
                          <a:cs typeface="Times New Roman" pitchFamily="18" charset="0"/>
                        </a:rPr>
                        <a:t>/L)</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13.8±3.1</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13.9±2.2</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tc>
              </a:tr>
              <a:tr h="244930">
                <a:tc>
                  <a:txBody>
                    <a:bodyPr/>
                    <a:lstStyle/>
                    <a:p>
                      <a:pPr>
                        <a:lnSpc>
                          <a:spcPct val="100000"/>
                        </a:lnSpc>
                      </a:pPr>
                      <a:r>
                        <a:rPr lang="en-US" sz="1200" b="1" dirty="0" smtClean="0">
                          <a:latin typeface="Times New Roman" pitchFamily="18" charset="0"/>
                          <a:cs typeface="Times New Roman" pitchFamily="18" charset="0"/>
                        </a:rPr>
                        <a:t>Urine</a:t>
                      </a:r>
                      <a:r>
                        <a:rPr lang="en-US" sz="1200" b="1" baseline="0" dirty="0" smtClean="0">
                          <a:latin typeface="Times New Roman" pitchFamily="18" charset="0"/>
                          <a:cs typeface="Times New Roman" pitchFamily="18" charset="0"/>
                        </a:rPr>
                        <a:t> iodine (</a:t>
                      </a:r>
                      <a:r>
                        <a:rPr lang="el-GR" sz="1200" b="1" baseline="0" dirty="0" smtClean="0">
                          <a:latin typeface="Times New Roman"/>
                          <a:cs typeface="Times New Roman"/>
                        </a:rPr>
                        <a:t>μ</a:t>
                      </a:r>
                      <a:r>
                        <a:rPr lang="en-US" sz="1200" b="1" baseline="0" dirty="0" smtClean="0">
                          <a:latin typeface="Times New Roman"/>
                          <a:cs typeface="Times New Roman"/>
                        </a:rPr>
                        <a:t>g/L)</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162±87</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140±69</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tc>
              </a:tr>
              <a:tr h="244930">
                <a:tc>
                  <a:txBody>
                    <a:bodyPr/>
                    <a:lstStyle/>
                    <a:p>
                      <a:pPr>
                        <a:lnSpc>
                          <a:spcPct val="100000"/>
                        </a:lnSpc>
                      </a:pPr>
                      <a:r>
                        <a:rPr lang="en-US" sz="1200" b="1" dirty="0" smtClean="0">
                          <a:latin typeface="Times New Roman" pitchFamily="18" charset="0"/>
                          <a:cs typeface="Times New Roman" pitchFamily="18" charset="0"/>
                        </a:rPr>
                        <a:t>Total IQ</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120±14</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121±11</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tc>
              </a:tr>
              <a:tr h="244930">
                <a:tc>
                  <a:txBody>
                    <a:bodyPr/>
                    <a:lstStyle/>
                    <a:p>
                      <a:pPr>
                        <a:lnSpc>
                          <a:spcPct val="100000"/>
                        </a:lnSpc>
                      </a:pPr>
                      <a:r>
                        <a:rPr lang="en-US" sz="1200" b="1" dirty="0" smtClean="0">
                          <a:latin typeface="Times New Roman" pitchFamily="18" charset="0"/>
                          <a:cs typeface="Times New Roman" pitchFamily="18" charset="0"/>
                        </a:rPr>
                        <a:t>Performance IQ</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117±12</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120±7</a:t>
                      </a:r>
                      <a:endParaRPr lang="en-US" sz="1200" b="1" dirty="0">
                        <a:latin typeface="Times New Roman" pitchFamily="18" charset="0"/>
                        <a:cs typeface="Times New Roman" pitchFamily="18" charset="0"/>
                      </a:endParaRPr>
                    </a:p>
                  </a:txBody>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tc>
              </a:tr>
              <a:tr h="244930">
                <a:tc>
                  <a:txBody>
                    <a:bodyPr/>
                    <a:lstStyle/>
                    <a:p>
                      <a:pPr>
                        <a:lnSpc>
                          <a:spcPct val="100000"/>
                        </a:lnSpc>
                      </a:pPr>
                      <a:r>
                        <a:rPr lang="en-US" sz="1200" b="1" dirty="0" smtClean="0">
                          <a:latin typeface="Times New Roman" pitchFamily="18" charset="0"/>
                          <a:cs typeface="Times New Roman" pitchFamily="18" charset="0"/>
                        </a:rPr>
                        <a:t>Verbal IQ</a:t>
                      </a:r>
                      <a:endParaRPr lang="en-US" sz="12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121±16</a:t>
                      </a:r>
                      <a:endParaRPr lang="en-US" sz="12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117±15</a:t>
                      </a:r>
                      <a:endParaRPr lang="en-US" sz="12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dirty="0" smtClean="0">
                          <a:latin typeface="Times New Roman" pitchFamily="18" charset="0"/>
                          <a:cs typeface="Times New Roman" pitchFamily="18" charset="0"/>
                        </a:rPr>
                        <a:t>NS</a:t>
                      </a:r>
                      <a:endParaRPr lang="en-US" sz="12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428596" y="3857628"/>
            <a:ext cx="8215370" cy="3571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rgbClr val="C00000"/>
                </a:solidFill>
                <a:effectLst/>
                <a:uLnTx/>
                <a:uFillTx/>
                <a:latin typeface="Albertus Extra Bold" pitchFamily="34" charset="0"/>
                <a:ea typeface="+mj-ea"/>
                <a:cs typeface="+mj-cs"/>
              </a:rPr>
              <a:t>Serum </a:t>
            </a:r>
            <a:r>
              <a:rPr kumimoji="0" lang="en-US" sz="1400" b="0" i="0" u="none" strike="noStrike" kern="1200" cap="none" spc="0" normalizeH="0" baseline="0" noProof="0" dirty="0" err="1" smtClean="0">
                <a:ln>
                  <a:noFill/>
                </a:ln>
                <a:solidFill>
                  <a:srgbClr val="C00000"/>
                </a:solidFill>
                <a:effectLst/>
                <a:uLnTx/>
                <a:uFillTx/>
                <a:latin typeface="Albertus Extra Bold" pitchFamily="34" charset="0"/>
                <a:ea typeface="+mj-ea"/>
                <a:cs typeface="+mj-cs"/>
              </a:rPr>
              <a:t>thyrotropin</a:t>
            </a:r>
            <a:r>
              <a:rPr kumimoji="0" lang="en-US" sz="1400" b="0" i="0" u="none" strike="noStrike" kern="1200" cap="none" spc="0" normalizeH="0" baseline="0" noProof="0" dirty="0" smtClean="0">
                <a:ln>
                  <a:noFill/>
                </a:ln>
                <a:solidFill>
                  <a:srgbClr val="C00000"/>
                </a:solidFill>
                <a:effectLst/>
                <a:uLnTx/>
                <a:uFillTx/>
                <a:latin typeface="Albertus Extra Bold" pitchFamily="34" charset="0"/>
                <a:ea typeface="+mj-ea"/>
                <a:cs typeface="+mj-cs"/>
              </a:rPr>
              <a:t>, free </a:t>
            </a:r>
            <a:r>
              <a:rPr kumimoji="0" lang="en-US" sz="1400" b="0" i="0" u="none" strike="noStrike" kern="1200" cap="none" spc="0" normalizeH="0" baseline="0" noProof="0" dirty="0" err="1" smtClean="0">
                <a:ln>
                  <a:noFill/>
                </a:ln>
                <a:solidFill>
                  <a:srgbClr val="C00000"/>
                </a:solidFill>
                <a:effectLst/>
                <a:uLnTx/>
                <a:uFillTx/>
                <a:latin typeface="Albertus Extra Bold" pitchFamily="34" charset="0"/>
                <a:ea typeface="+mj-ea"/>
                <a:cs typeface="+mj-cs"/>
              </a:rPr>
              <a:t>thyroxine</a:t>
            </a:r>
            <a:r>
              <a:rPr kumimoji="0" lang="en-US" sz="1400" b="0" i="0" u="none" strike="noStrike" kern="1200" cap="none" spc="0" normalizeH="0" baseline="0" noProof="0" dirty="0" smtClean="0">
                <a:ln>
                  <a:noFill/>
                </a:ln>
                <a:solidFill>
                  <a:srgbClr val="C00000"/>
                </a:solidFill>
                <a:effectLst/>
                <a:uLnTx/>
                <a:uFillTx/>
                <a:latin typeface="Albertus Extra Bold" pitchFamily="34" charset="0"/>
                <a:ea typeface="+mj-ea"/>
                <a:cs typeface="+mj-cs"/>
              </a:rPr>
              <a:t>, urinary iodine concentrations and IQ in studied children</a:t>
            </a:r>
          </a:p>
        </p:txBody>
      </p:sp>
      <p:sp>
        <p:nvSpPr>
          <p:cNvPr id="6" name="TextBox 5"/>
          <p:cNvSpPr txBox="1"/>
          <p:nvPr/>
        </p:nvSpPr>
        <p:spPr>
          <a:xfrm>
            <a:off x="500034" y="6438149"/>
            <a:ext cx="8358246" cy="276999"/>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Behrooz</a:t>
            </a:r>
            <a:r>
              <a:rPr lang="en-US" sz="1200" dirty="0" smtClean="0">
                <a:latin typeface="Times New Roman" pitchFamily="18" charset="0"/>
                <a:cs typeface="Times New Roman" pitchFamily="18" charset="0"/>
              </a:rPr>
              <a:t> HG, et al. Subclinical Hypothyroidism in Pregnancy: Intellectual Development of Offspring. Thyroid 2011; 21: 1143-7</a:t>
            </a:r>
            <a:endParaRPr lang="en-US" sz="12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2357423" y="571480"/>
            <a:ext cx="3357586" cy="2851049"/>
          </a:xfrm>
          <a:prstGeom prst="rect">
            <a:avLst/>
          </a:prstGeom>
          <a:noFill/>
          <a:ln w="9525">
            <a:noFill/>
            <a:miter lim="800000"/>
            <a:headEnd/>
            <a:tailEnd/>
          </a:ln>
          <a:effectLst/>
        </p:spPr>
      </p:pic>
      <p:sp>
        <p:nvSpPr>
          <p:cNvPr id="9" name="Title 1"/>
          <p:cNvSpPr txBox="1">
            <a:spLocks/>
          </p:cNvSpPr>
          <p:nvPr/>
        </p:nvSpPr>
        <p:spPr>
          <a:xfrm>
            <a:off x="142876" y="142852"/>
            <a:ext cx="8929718"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rgbClr val="C00000"/>
                </a:solidFill>
                <a:effectLst/>
                <a:uLnTx/>
                <a:uFillTx/>
                <a:latin typeface="Albertus Extra Bold" pitchFamily="34" charset="0"/>
                <a:ea typeface="+mj-ea"/>
                <a:cs typeface="+mj-cs"/>
              </a:rPr>
              <a:t>Serum TSH concentration in controlled and uncontrolled hypothyroid mothers during pregnancy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00726"/>
          </a:xfrm>
        </p:spPr>
        <p:txBody>
          <a:bodyPr>
            <a:normAutofit fontScale="77500" lnSpcReduction="20000"/>
          </a:bodyPr>
          <a:lstStyle/>
          <a:p>
            <a:pPr algn="just">
              <a:lnSpc>
                <a:spcPct val="150000"/>
              </a:lnSpc>
              <a:buNone/>
            </a:pPr>
            <a:r>
              <a:rPr lang="en-US" b="1" dirty="0" smtClean="0"/>
              <a:t>Four levels of prevention:</a:t>
            </a:r>
          </a:p>
          <a:p>
            <a:pPr algn="just">
              <a:lnSpc>
                <a:spcPct val="150000"/>
              </a:lnSpc>
              <a:buNone/>
            </a:pPr>
            <a:r>
              <a:rPr lang="en-US" sz="2800" b="1" dirty="0" smtClean="0">
                <a:solidFill>
                  <a:schemeClr val="tx2"/>
                </a:solidFill>
              </a:rPr>
              <a:t>Primordial prevention </a:t>
            </a:r>
            <a:r>
              <a:rPr lang="en-US" sz="2800" dirty="0" smtClean="0">
                <a:solidFill>
                  <a:schemeClr val="tx2"/>
                </a:solidFill>
              </a:rPr>
              <a:t>is the prevention of occurrence of risk factors of disease.</a:t>
            </a:r>
            <a:endParaRPr lang="en-US" sz="2800" b="1" dirty="0" smtClean="0">
              <a:solidFill>
                <a:schemeClr val="tx2"/>
              </a:solidFill>
            </a:endParaRPr>
          </a:p>
          <a:p>
            <a:pPr algn="just">
              <a:lnSpc>
                <a:spcPct val="150000"/>
              </a:lnSpc>
              <a:buNone/>
            </a:pPr>
            <a:r>
              <a:rPr lang="en-US" sz="2800" b="1" dirty="0" smtClean="0">
                <a:solidFill>
                  <a:schemeClr val="tx2"/>
                </a:solidFill>
              </a:rPr>
              <a:t>Primary </a:t>
            </a:r>
            <a:r>
              <a:rPr lang="en-US" sz="2800" b="1" dirty="0">
                <a:solidFill>
                  <a:schemeClr val="tx2"/>
                </a:solidFill>
              </a:rPr>
              <a:t>prevention </a:t>
            </a:r>
            <a:r>
              <a:rPr lang="en-US" sz="2800" dirty="0">
                <a:solidFill>
                  <a:schemeClr val="tx2"/>
                </a:solidFill>
              </a:rPr>
              <a:t>is the prevention of new disease in previously healthy individuals, </a:t>
            </a:r>
            <a:r>
              <a:rPr lang="en-US" sz="2800" dirty="0" smtClean="0">
                <a:solidFill>
                  <a:srgbClr val="00B050"/>
                </a:solidFill>
              </a:rPr>
              <a:t>Achieved </a:t>
            </a:r>
            <a:r>
              <a:rPr lang="en-US" sz="2800" dirty="0">
                <a:solidFill>
                  <a:srgbClr val="00B050"/>
                </a:solidFill>
              </a:rPr>
              <a:t>by decreasing risk factors for disease</a:t>
            </a:r>
            <a:r>
              <a:rPr lang="en-US" sz="2800" dirty="0">
                <a:solidFill>
                  <a:schemeClr val="tx2"/>
                </a:solidFill>
              </a:rPr>
              <a:t>. </a:t>
            </a:r>
            <a:endParaRPr lang="en-US" sz="2800" dirty="0" smtClean="0">
              <a:solidFill>
                <a:schemeClr val="tx2"/>
              </a:solidFill>
            </a:endParaRPr>
          </a:p>
          <a:p>
            <a:pPr algn="just">
              <a:lnSpc>
                <a:spcPct val="150000"/>
              </a:lnSpc>
              <a:buNone/>
            </a:pPr>
            <a:r>
              <a:rPr lang="en-US" sz="2800" b="1" dirty="0" smtClean="0">
                <a:solidFill>
                  <a:schemeClr val="tx2"/>
                </a:solidFill>
              </a:rPr>
              <a:t>Secondary </a:t>
            </a:r>
            <a:r>
              <a:rPr lang="en-US" sz="2800" b="1" dirty="0">
                <a:solidFill>
                  <a:schemeClr val="tx2"/>
                </a:solidFill>
              </a:rPr>
              <a:t>prevention</a:t>
            </a:r>
            <a:r>
              <a:rPr lang="en-US" sz="2800" dirty="0">
                <a:solidFill>
                  <a:schemeClr val="tx2"/>
                </a:solidFill>
              </a:rPr>
              <a:t> is the prevention of progression of mild or latent disease to more severe disease, </a:t>
            </a:r>
            <a:r>
              <a:rPr lang="en-US" sz="2800" dirty="0" smtClean="0">
                <a:solidFill>
                  <a:srgbClr val="00B050"/>
                </a:solidFill>
              </a:rPr>
              <a:t>Typically </a:t>
            </a:r>
            <a:r>
              <a:rPr lang="en-US" sz="2800" dirty="0">
                <a:solidFill>
                  <a:srgbClr val="00B050"/>
                </a:solidFill>
              </a:rPr>
              <a:t>involves screening for occult disease. </a:t>
            </a:r>
            <a:endParaRPr lang="en-US" sz="2800" dirty="0" smtClean="0">
              <a:solidFill>
                <a:srgbClr val="00B050"/>
              </a:solidFill>
            </a:endParaRPr>
          </a:p>
          <a:p>
            <a:pPr algn="just">
              <a:lnSpc>
                <a:spcPct val="150000"/>
              </a:lnSpc>
              <a:buNone/>
            </a:pPr>
            <a:r>
              <a:rPr lang="en-US" sz="2800" b="1" dirty="0" smtClean="0">
                <a:solidFill>
                  <a:schemeClr val="tx2"/>
                </a:solidFill>
              </a:rPr>
              <a:t>Tertiary </a:t>
            </a:r>
            <a:r>
              <a:rPr lang="en-US" sz="2800" b="1" dirty="0">
                <a:solidFill>
                  <a:schemeClr val="tx2"/>
                </a:solidFill>
              </a:rPr>
              <a:t>prevention</a:t>
            </a:r>
            <a:r>
              <a:rPr lang="en-US" sz="2800" dirty="0">
                <a:solidFill>
                  <a:schemeClr val="tx2"/>
                </a:solidFill>
              </a:rPr>
              <a:t> is the term used by some to describe medical care intended to </a:t>
            </a:r>
            <a:r>
              <a:rPr lang="en-US" sz="2800" dirty="0">
                <a:solidFill>
                  <a:srgbClr val="00B050"/>
                </a:solidFill>
              </a:rPr>
              <a:t>improve already established disease</a:t>
            </a:r>
            <a:r>
              <a:rPr lang="en-US" dirty="0">
                <a:solidFill>
                  <a:srgbClr val="00B050"/>
                </a:solidFill>
              </a:rPr>
              <a:t>.</a:t>
            </a:r>
          </a:p>
        </p:txBody>
      </p:sp>
      <p:sp>
        <p:nvSpPr>
          <p:cNvPr id="4" name="Title 1"/>
          <p:cNvSpPr>
            <a:spLocks noGrp="1"/>
          </p:cNvSpPr>
          <p:nvPr>
            <p:ph type="title"/>
          </p:nvPr>
        </p:nvSpPr>
        <p:spPr>
          <a:xfrm>
            <a:off x="457200" y="71414"/>
            <a:ext cx="8229600" cy="868346"/>
          </a:xfrm>
        </p:spPr>
        <p:txBody>
          <a:bodyPr>
            <a:noAutofit/>
          </a:bodyPr>
          <a:lstStyle/>
          <a:p>
            <a:r>
              <a:rPr lang="en-US" sz="3300" b="1" dirty="0" smtClean="0">
                <a:solidFill>
                  <a:srgbClr val="C00000"/>
                </a:solidFill>
                <a:cs typeface="Aharoni" pitchFamily="2" charset="-79"/>
              </a:rPr>
              <a:t>Early detection and optimized management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14290"/>
            <a:ext cx="9144000" cy="476250"/>
          </a:xfrm>
        </p:spPr>
        <p:txBody>
          <a:bodyPr>
            <a:noAutofit/>
          </a:bodyPr>
          <a:lstStyle/>
          <a:p>
            <a:pPr algn="ctr" eaLnBrk="1" hangingPunct="1"/>
            <a:r>
              <a:rPr lang="en-US" sz="3500" b="1" dirty="0" smtClean="0">
                <a:solidFill>
                  <a:srgbClr val="C00000"/>
                </a:solidFill>
                <a:effectLst/>
                <a:latin typeface="Times New Roman" pitchFamily="18" charset="0"/>
                <a:cs typeface="Times New Roman" pitchFamily="18" charset="0"/>
              </a:rPr>
              <a:t>Screening for Thyroid Disease in Pregnancy</a:t>
            </a:r>
          </a:p>
        </p:txBody>
      </p:sp>
      <p:sp>
        <p:nvSpPr>
          <p:cNvPr id="25603" name="Rectangle 3"/>
          <p:cNvSpPr>
            <a:spLocks noGrp="1" noChangeArrowheads="1"/>
          </p:cNvSpPr>
          <p:nvPr>
            <p:ph type="body" idx="1"/>
          </p:nvPr>
        </p:nvSpPr>
        <p:spPr>
          <a:xfrm>
            <a:off x="661988" y="785795"/>
            <a:ext cx="7827962" cy="1357322"/>
          </a:xfrm>
          <a:noFill/>
        </p:spPr>
        <p:txBody>
          <a:bodyPr/>
          <a:lstStyle/>
          <a:p>
            <a:pPr marL="0" indent="0" eaLnBrk="1" hangingPunct="1">
              <a:buFontTx/>
              <a:buNone/>
            </a:pPr>
            <a:r>
              <a:rPr lang="en-US" sz="2400" dirty="0" smtClean="0">
                <a:solidFill>
                  <a:srgbClr val="0070C0"/>
                </a:solidFill>
              </a:rPr>
              <a:t>The benefits of universal screening for thyroid dysfunction may not be justified at this time, selected screening for the following should be done:</a:t>
            </a:r>
          </a:p>
        </p:txBody>
      </p:sp>
      <p:sp>
        <p:nvSpPr>
          <p:cNvPr id="25604" name="Text Box 5"/>
          <p:cNvSpPr txBox="1">
            <a:spLocks noChangeArrowheads="1"/>
          </p:cNvSpPr>
          <p:nvPr/>
        </p:nvSpPr>
        <p:spPr bwMode="auto">
          <a:xfrm>
            <a:off x="732414" y="2214554"/>
            <a:ext cx="3549305" cy="3914918"/>
          </a:xfrm>
          <a:prstGeom prst="rect">
            <a:avLst/>
          </a:prstGeom>
          <a:noFill/>
          <a:ln w="28575" algn="ctr">
            <a:noFill/>
            <a:miter lim="800000"/>
            <a:headEnd/>
            <a:tailEnd/>
          </a:ln>
        </p:spPr>
        <p:txBody>
          <a:bodyPr wrap="none">
            <a:spAutoFit/>
          </a:bodyPr>
          <a:lstStyle/>
          <a:p>
            <a:pPr marL="174625" indent="-174625" algn="l">
              <a:lnSpc>
                <a:spcPct val="90000"/>
              </a:lnSpc>
              <a:spcBef>
                <a:spcPct val="60000"/>
              </a:spcBef>
              <a:buClr>
                <a:schemeClr val="bg2"/>
              </a:buClr>
              <a:buSzPct val="120000"/>
              <a:buFontTx/>
              <a:buChar char="•"/>
            </a:pPr>
            <a:r>
              <a:rPr lang="en-US" b="0" dirty="0"/>
              <a:t>Positive </a:t>
            </a:r>
            <a:r>
              <a:rPr lang="en-US" b="0" dirty="0" err="1" smtClean="0"/>
              <a:t>FHx</a:t>
            </a:r>
            <a:r>
              <a:rPr lang="en-US" b="0" dirty="0" smtClean="0"/>
              <a:t> or personal history of</a:t>
            </a:r>
            <a:r>
              <a:rPr lang="en-US" b="0" dirty="0"/>
              <a:t/>
            </a:r>
            <a:br>
              <a:rPr lang="en-US" b="0" dirty="0"/>
            </a:br>
            <a:r>
              <a:rPr lang="en-US" b="0" dirty="0"/>
              <a:t>thyroid </a:t>
            </a:r>
            <a:r>
              <a:rPr lang="en-US" b="0" dirty="0" smtClean="0"/>
              <a:t>disease</a:t>
            </a:r>
          </a:p>
          <a:p>
            <a:pPr marL="174625" indent="-174625" algn="l">
              <a:lnSpc>
                <a:spcPct val="90000"/>
              </a:lnSpc>
              <a:spcBef>
                <a:spcPct val="60000"/>
              </a:spcBef>
              <a:buClr>
                <a:schemeClr val="bg2"/>
              </a:buClr>
              <a:buSzPct val="120000"/>
              <a:buFontTx/>
              <a:buChar char="•"/>
            </a:pPr>
            <a:r>
              <a:rPr lang="en-US" dirty="0" smtClean="0"/>
              <a:t>Prior thyroid </a:t>
            </a:r>
            <a:r>
              <a:rPr lang="en-US" dirty="0" err="1" smtClean="0"/>
              <a:t>surgey</a:t>
            </a:r>
            <a:endParaRPr lang="en-US" b="0" dirty="0"/>
          </a:p>
          <a:p>
            <a:pPr marL="174625" indent="-174625">
              <a:lnSpc>
                <a:spcPct val="90000"/>
              </a:lnSpc>
              <a:spcBef>
                <a:spcPct val="60000"/>
              </a:spcBef>
              <a:buClr>
                <a:schemeClr val="bg2"/>
              </a:buClr>
              <a:buSzPct val="120000"/>
              <a:buFontTx/>
              <a:buChar char="•"/>
            </a:pPr>
            <a:r>
              <a:rPr lang="en-US" dirty="0" smtClean="0"/>
              <a:t>&gt;30 years</a:t>
            </a:r>
          </a:p>
          <a:p>
            <a:pPr marL="174625" indent="-174625">
              <a:lnSpc>
                <a:spcPct val="90000"/>
              </a:lnSpc>
              <a:spcBef>
                <a:spcPct val="60000"/>
              </a:spcBef>
              <a:buClr>
                <a:schemeClr val="bg2"/>
              </a:buClr>
              <a:buSzPct val="120000"/>
              <a:buFontTx/>
              <a:buChar char="•"/>
            </a:pPr>
            <a:r>
              <a:rPr lang="en-US" dirty="0" smtClean="0"/>
              <a:t>Infertility</a:t>
            </a:r>
          </a:p>
          <a:p>
            <a:pPr marL="174625" indent="-174625">
              <a:lnSpc>
                <a:spcPct val="90000"/>
              </a:lnSpc>
              <a:spcBef>
                <a:spcPct val="60000"/>
              </a:spcBef>
              <a:buClr>
                <a:schemeClr val="bg2"/>
              </a:buClr>
              <a:buSzPct val="120000"/>
              <a:buFontTx/>
              <a:buChar char="•"/>
            </a:pPr>
            <a:r>
              <a:rPr lang="en-US" dirty="0" smtClean="0"/>
              <a:t>Miscarriage or preterm delivery</a:t>
            </a:r>
          </a:p>
          <a:p>
            <a:pPr marL="174625" indent="-174625">
              <a:lnSpc>
                <a:spcPct val="90000"/>
              </a:lnSpc>
              <a:spcBef>
                <a:spcPct val="60000"/>
              </a:spcBef>
              <a:buClr>
                <a:schemeClr val="bg2"/>
              </a:buClr>
              <a:buSzPct val="120000"/>
              <a:buFontTx/>
              <a:buChar char="•"/>
            </a:pPr>
            <a:r>
              <a:rPr lang="en-US" dirty="0" smtClean="0"/>
              <a:t>Head and neck </a:t>
            </a:r>
            <a:r>
              <a:rPr lang="en-US" dirty="0" err="1" smtClean="0"/>
              <a:t>radition</a:t>
            </a:r>
            <a:endParaRPr lang="en-US" dirty="0" smtClean="0"/>
          </a:p>
          <a:p>
            <a:pPr marL="174625" indent="-174625">
              <a:lnSpc>
                <a:spcPct val="90000"/>
              </a:lnSpc>
              <a:spcBef>
                <a:spcPct val="60000"/>
              </a:spcBef>
              <a:buClr>
                <a:schemeClr val="bg2"/>
              </a:buClr>
              <a:buSzPct val="120000"/>
              <a:buFontTx/>
              <a:buChar char="•"/>
            </a:pPr>
            <a:r>
              <a:rPr lang="en-US" dirty="0" smtClean="0"/>
              <a:t>Type 1 DM</a:t>
            </a:r>
          </a:p>
          <a:p>
            <a:pPr marL="174625" indent="-174625">
              <a:lnSpc>
                <a:spcPct val="90000"/>
              </a:lnSpc>
              <a:spcBef>
                <a:spcPct val="60000"/>
              </a:spcBef>
              <a:buClr>
                <a:schemeClr val="bg2"/>
              </a:buClr>
              <a:buSzPct val="120000"/>
              <a:buFontTx/>
              <a:buChar char="•"/>
            </a:pPr>
            <a:r>
              <a:rPr lang="en-US" dirty="0" smtClean="0"/>
              <a:t>Other autoimmune disease</a:t>
            </a:r>
          </a:p>
          <a:p>
            <a:pPr marL="174625" indent="-174625">
              <a:lnSpc>
                <a:spcPct val="90000"/>
              </a:lnSpc>
              <a:spcBef>
                <a:spcPct val="60000"/>
              </a:spcBef>
              <a:buClr>
                <a:schemeClr val="bg2"/>
              </a:buClr>
              <a:buSzPct val="120000"/>
              <a:buFontTx/>
              <a:buChar char="•"/>
            </a:pPr>
            <a:endParaRPr lang="en-US" dirty="0" smtClean="0"/>
          </a:p>
        </p:txBody>
      </p:sp>
      <p:sp>
        <p:nvSpPr>
          <p:cNvPr id="25605" name="Text Box 6"/>
          <p:cNvSpPr txBox="1">
            <a:spLocks noChangeArrowheads="1"/>
          </p:cNvSpPr>
          <p:nvPr/>
        </p:nvSpPr>
        <p:spPr bwMode="auto">
          <a:xfrm>
            <a:off x="5109624" y="2322019"/>
            <a:ext cx="3177152" cy="3250121"/>
          </a:xfrm>
          <a:prstGeom prst="rect">
            <a:avLst/>
          </a:prstGeom>
          <a:noFill/>
          <a:ln w="28575" algn="ctr">
            <a:noFill/>
            <a:miter lim="800000"/>
            <a:headEnd/>
            <a:tailEnd/>
          </a:ln>
        </p:spPr>
        <p:txBody>
          <a:bodyPr wrap="square">
            <a:spAutoFit/>
          </a:bodyPr>
          <a:lstStyle/>
          <a:p>
            <a:pPr marL="174625" indent="-174625">
              <a:lnSpc>
                <a:spcPct val="90000"/>
              </a:lnSpc>
              <a:spcBef>
                <a:spcPct val="60000"/>
              </a:spcBef>
              <a:buClr>
                <a:schemeClr val="bg2"/>
              </a:buClr>
              <a:buSzPct val="120000"/>
              <a:buFontTx/>
              <a:buChar char="•"/>
            </a:pPr>
            <a:r>
              <a:rPr lang="en-US" dirty="0" smtClean="0"/>
              <a:t>Iodine deficiency</a:t>
            </a:r>
          </a:p>
          <a:p>
            <a:pPr marL="174625" indent="-174625" algn="l">
              <a:lnSpc>
                <a:spcPct val="90000"/>
              </a:lnSpc>
              <a:spcBef>
                <a:spcPct val="60000"/>
              </a:spcBef>
              <a:buClr>
                <a:schemeClr val="bg2"/>
              </a:buClr>
              <a:buSzPct val="120000"/>
              <a:buFontTx/>
              <a:buChar char="•"/>
            </a:pPr>
            <a:r>
              <a:rPr lang="en-US" b="0" dirty="0" smtClean="0"/>
              <a:t>Morbid obesity</a:t>
            </a:r>
          </a:p>
          <a:p>
            <a:pPr marL="174625" indent="-174625">
              <a:lnSpc>
                <a:spcPct val="90000"/>
              </a:lnSpc>
              <a:spcBef>
                <a:spcPct val="60000"/>
              </a:spcBef>
              <a:buClr>
                <a:schemeClr val="bg2"/>
              </a:buClr>
              <a:buSzPct val="120000"/>
              <a:buFontTx/>
              <a:buChar char="•"/>
            </a:pPr>
            <a:r>
              <a:rPr lang="en-US" dirty="0" smtClean="0"/>
              <a:t>Symptoms</a:t>
            </a:r>
          </a:p>
          <a:p>
            <a:pPr marL="174625" indent="-174625">
              <a:lnSpc>
                <a:spcPct val="90000"/>
              </a:lnSpc>
              <a:spcBef>
                <a:spcPct val="60000"/>
              </a:spcBef>
              <a:buClr>
                <a:schemeClr val="bg2"/>
              </a:buClr>
              <a:buSzPct val="120000"/>
              <a:buFontTx/>
              <a:buChar char="•"/>
            </a:pPr>
            <a:r>
              <a:rPr lang="en-US" dirty="0" smtClean="0"/>
              <a:t>Goiter</a:t>
            </a:r>
          </a:p>
          <a:p>
            <a:pPr marL="174625" indent="-174625">
              <a:lnSpc>
                <a:spcPct val="90000"/>
              </a:lnSpc>
              <a:spcBef>
                <a:spcPct val="60000"/>
              </a:spcBef>
              <a:buClr>
                <a:schemeClr val="bg2"/>
              </a:buClr>
              <a:buSzPct val="120000"/>
              <a:buFontTx/>
              <a:buChar char="•"/>
            </a:pPr>
            <a:r>
              <a:rPr lang="en-US" dirty="0" err="1" smtClean="0"/>
              <a:t>TPOAb</a:t>
            </a:r>
            <a:r>
              <a:rPr lang="en-US" dirty="0" smtClean="0"/>
              <a:t>+</a:t>
            </a:r>
          </a:p>
          <a:p>
            <a:pPr marL="174625" indent="-174625" algn="l">
              <a:lnSpc>
                <a:spcPct val="90000"/>
              </a:lnSpc>
              <a:spcBef>
                <a:spcPct val="60000"/>
              </a:spcBef>
              <a:buClr>
                <a:schemeClr val="bg2"/>
              </a:buClr>
              <a:buSzPct val="120000"/>
              <a:buFontTx/>
              <a:buChar char="•"/>
            </a:pPr>
            <a:r>
              <a:rPr lang="en-US" dirty="0" err="1" smtClean="0"/>
              <a:t>Amiodaron</a:t>
            </a:r>
            <a:r>
              <a:rPr lang="en-US" dirty="0" smtClean="0"/>
              <a:t>, lithium, iodinated </a:t>
            </a:r>
          </a:p>
          <a:p>
            <a:pPr marL="631825" lvl="1" indent="-174625">
              <a:lnSpc>
                <a:spcPct val="90000"/>
              </a:lnSpc>
              <a:spcBef>
                <a:spcPct val="60000"/>
              </a:spcBef>
              <a:buClr>
                <a:schemeClr val="bg2"/>
              </a:buClr>
              <a:buSzPct val="120000"/>
            </a:pPr>
            <a:r>
              <a:rPr lang="en-US" dirty="0" smtClean="0"/>
              <a:t>contrast media</a:t>
            </a:r>
          </a:p>
          <a:p>
            <a:pPr marL="174625" indent="-174625">
              <a:lnSpc>
                <a:spcPct val="90000"/>
              </a:lnSpc>
              <a:spcBef>
                <a:spcPct val="60000"/>
              </a:spcBef>
              <a:buClr>
                <a:schemeClr val="bg2"/>
              </a:buClr>
              <a:buSzPct val="120000"/>
              <a:buFontTx/>
              <a:buChar char="•"/>
            </a:pPr>
            <a:endParaRPr lang="en-US" b="0" dirty="0"/>
          </a:p>
        </p:txBody>
      </p:sp>
      <p:sp>
        <p:nvSpPr>
          <p:cNvPr id="7" name="Rectangle 6"/>
          <p:cNvSpPr/>
          <p:nvPr/>
        </p:nvSpPr>
        <p:spPr>
          <a:xfrm>
            <a:off x="714348" y="6320353"/>
            <a:ext cx="2990883" cy="276999"/>
          </a:xfrm>
          <a:prstGeom prst="rect">
            <a:avLst/>
          </a:prstGeom>
        </p:spPr>
        <p:txBody>
          <a:bodyPr wrap="none">
            <a:spAutoFit/>
          </a:bodyPr>
          <a:lstStyle/>
          <a:p>
            <a:r>
              <a:rPr lang="en-US" sz="1200" dirty="0" smtClean="0"/>
              <a:t>ATA Guidelines: Thyroid 2011; 21: 1081-1125</a:t>
            </a:r>
            <a:endParaRPr 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1143000"/>
          </a:xfrm>
        </p:spPr>
        <p:txBody>
          <a:bodyPr>
            <a:noAutofit/>
          </a:bodyPr>
          <a:lstStyle/>
          <a:p>
            <a:r>
              <a:rPr lang="en-US" sz="2000" dirty="0">
                <a:solidFill>
                  <a:srgbClr val="C00000"/>
                </a:solidFill>
                <a:latin typeface="Albertus Extra Bold" pitchFamily="34" charset="0"/>
              </a:rPr>
              <a:t>Comparison of recommendations of American Thyroid Association and Endocrine Society on the time and target group for screening for hypothyroidism before and during pregnancy</a:t>
            </a:r>
          </a:p>
        </p:txBody>
      </p:sp>
      <p:graphicFrame>
        <p:nvGraphicFramePr>
          <p:cNvPr id="4" name="Content Placeholder 3"/>
          <p:cNvGraphicFramePr>
            <a:graphicFrameLocks noGrp="1"/>
          </p:cNvGraphicFramePr>
          <p:nvPr>
            <p:ph idx="1"/>
          </p:nvPr>
        </p:nvGraphicFramePr>
        <p:xfrm>
          <a:off x="457200" y="1757444"/>
          <a:ext cx="8229600" cy="4243324"/>
        </p:xfrm>
        <a:graphic>
          <a:graphicData uri="http://schemas.openxmlformats.org/drawingml/2006/table">
            <a:tbl>
              <a:tblPr firstRow="1" bandRow="1">
                <a:tableStyleId>{2D5ABB26-0587-4C30-8999-92F81FD0307C}</a:tableStyleId>
              </a:tblPr>
              <a:tblGrid>
                <a:gridCol w="4114800"/>
                <a:gridCol w="4114800"/>
              </a:tblGrid>
              <a:tr h="370840">
                <a:tc gridSpan="2">
                  <a:txBody>
                    <a:bodyPr/>
                    <a:lstStyle/>
                    <a:p>
                      <a:pPr algn="ctr"/>
                      <a:r>
                        <a:rPr lang="en-US" sz="1800" b="1" kern="1200" dirty="0" smtClean="0">
                          <a:solidFill>
                            <a:schemeClr val="tx1"/>
                          </a:solidFill>
                          <a:latin typeface="Times New Roman" pitchFamily="18" charset="0"/>
                          <a:ea typeface="+mn-ea"/>
                          <a:cs typeface="Times New Roman" pitchFamily="18" charset="0"/>
                        </a:rPr>
                        <a:t>Who should be screened?</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370840">
                <a:tc>
                  <a:txBody>
                    <a:bodyPr/>
                    <a:lstStyle/>
                    <a:p>
                      <a:pPr algn="ctr"/>
                      <a:r>
                        <a:rPr lang="en-US" sz="1800" b="1" kern="1200" dirty="0" smtClean="0">
                          <a:solidFill>
                            <a:schemeClr val="tx1"/>
                          </a:solidFill>
                          <a:latin typeface="Times New Roman" pitchFamily="18" charset="0"/>
                          <a:ea typeface="+mn-ea"/>
                          <a:cs typeface="Times New Roman" pitchFamily="18" charset="0"/>
                        </a:rPr>
                        <a:t>American Thyroid Association guideline (2011)</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latin typeface="Times New Roman" pitchFamily="18" charset="0"/>
                          <a:ea typeface="+mn-ea"/>
                          <a:cs typeface="Times New Roman" pitchFamily="18" charset="0"/>
                        </a:rPr>
                        <a:t>Endocrine Society guideline (2012)</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kern="1200" dirty="0" smtClean="0">
                          <a:solidFill>
                            <a:schemeClr val="tx1"/>
                          </a:solidFill>
                          <a:latin typeface="Times New Roman" pitchFamily="18" charset="0"/>
                          <a:ea typeface="+mn-ea"/>
                          <a:cs typeface="Times New Roman" pitchFamily="18" charset="0"/>
                        </a:rPr>
                        <a:t>There is insufficient evidence to recommend for or</a:t>
                      </a:r>
                    </a:p>
                    <a:p>
                      <a:r>
                        <a:rPr lang="en-US" sz="1800" kern="1200" dirty="0" smtClean="0">
                          <a:solidFill>
                            <a:schemeClr val="tx1"/>
                          </a:solidFill>
                          <a:latin typeface="Times New Roman" pitchFamily="18" charset="0"/>
                          <a:ea typeface="+mn-ea"/>
                          <a:cs typeface="Times New Roman" pitchFamily="18" charset="0"/>
                        </a:rPr>
                        <a:t>against universal TSH screening at the first trimester visit.</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tx1"/>
                          </a:solidFill>
                          <a:latin typeface="Times New Roman" pitchFamily="18" charset="0"/>
                          <a:ea typeface="+mn-ea"/>
                          <a:cs typeface="Times New Roman" pitchFamily="18" charset="0"/>
                        </a:rPr>
                        <a:t>Some members recommended screening of all pregnant women for serum TSH abnormalities by the 9th week or at the time of their first visit. Others recommended against universal screening of pregnant women at the time of their first visit and instead supported aggressive case finding to identify high-risk women</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nSpc>
                          <a:spcPct val="115000"/>
                        </a:lnSpc>
                        <a:spcBef>
                          <a:spcPts val="0"/>
                        </a:spcBef>
                        <a:spcAft>
                          <a:spcPts val="1000"/>
                        </a:spcAft>
                      </a:pPr>
                      <a:r>
                        <a:rPr lang="en-US" sz="1800" dirty="0">
                          <a:latin typeface="Times New Roman" pitchFamily="18" charset="0"/>
                          <a:ea typeface="Times New Roman"/>
                          <a:cs typeface="Times New Roman" pitchFamily="18" charset="0"/>
                        </a:rPr>
                        <a:t>A case-finding approach targeting thyroid function testing in high-risk groups has been advocated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tx1"/>
                          </a:solidFill>
                          <a:latin typeface="Times New Roman" pitchFamily="18" charset="0"/>
                          <a:ea typeface="+mn-ea"/>
                          <a:cs typeface="Times New Roman" pitchFamily="18" charset="0"/>
                        </a:rPr>
                        <a:t>The same</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00034" y="6335933"/>
            <a:ext cx="6643734" cy="307777"/>
          </a:xfrm>
          <a:prstGeom prst="rect">
            <a:avLst/>
          </a:prstGeom>
          <a:noFill/>
        </p:spPr>
        <p:txBody>
          <a:bodyPr wrap="square" rtlCol="0">
            <a:spAutoFit/>
          </a:bodyPr>
          <a:lstStyle/>
          <a:p>
            <a:r>
              <a:rPr lang="en-US" sz="1400" dirty="0" err="1"/>
              <a:t>Amouzegar</a:t>
            </a:r>
            <a:r>
              <a:rPr lang="en-US" sz="1400" dirty="0"/>
              <a:t> </a:t>
            </a:r>
            <a:r>
              <a:rPr lang="en-US" sz="1400" dirty="0" smtClean="0"/>
              <a:t>A, et al. Hormone 2014</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14400"/>
            <a:ext cx="8077200" cy="4724400"/>
          </a:xfrm>
        </p:spPr>
        <p:txBody>
          <a:bodyPr>
            <a:normAutofit/>
          </a:bodyPr>
          <a:lstStyle/>
          <a:p>
            <a:pPr algn="just">
              <a:lnSpc>
                <a:spcPct val="150000"/>
              </a:lnSpc>
              <a:buFont typeface="Arial" pitchFamily="34" charset="0"/>
              <a:buChar char="•"/>
            </a:pPr>
            <a:r>
              <a:rPr lang="en-US" sz="2800" b="1" dirty="0" smtClean="0">
                <a:solidFill>
                  <a:schemeClr val="tx1"/>
                </a:solidFill>
                <a:latin typeface="Times New Roman" pitchFamily="18" charset="0"/>
                <a:cs typeface="Times New Roman" pitchFamily="18" charset="0"/>
              </a:rPr>
              <a:t>Universal screening for thyroid disease in pregnancy is not recommended because identification and treatment of maternal subclinical hypothyroidism has not been shown to result in improved </a:t>
            </a:r>
            <a:r>
              <a:rPr lang="en-US" sz="2800" b="1" dirty="0" err="1" smtClean="0">
                <a:solidFill>
                  <a:schemeClr val="tx1"/>
                </a:solidFill>
                <a:latin typeface="Times New Roman" pitchFamily="18" charset="0"/>
                <a:cs typeface="Times New Roman" pitchFamily="18" charset="0"/>
              </a:rPr>
              <a:t>neurocognitive</a:t>
            </a:r>
            <a:r>
              <a:rPr lang="en-US" sz="2800" b="1" dirty="0" smtClean="0">
                <a:solidFill>
                  <a:schemeClr val="tx1"/>
                </a:solidFill>
                <a:latin typeface="Times New Roman" pitchFamily="18" charset="0"/>
                <a:cs typeface="Times New Roman" pitchFamily="18" charset="0"/>
              </a:rPr>
              <a:t> function in offspring.</a:t>
            </a:r>
          </a:p>
          <a:p>
            <a:pPr algn="just">
              <a:lnSpc>
                <a:spcPct val="150000"/>
              </a:lnSpc>
              <a:buFont typeface="Arial" pitchFamily="34" charset="0"/>
              <a:buChar char="•"/>
            </a:pPr>
            <a:r>
              <a:rPr lang="en-US" sz="2800" b="1" dirty="0" smtClean="0">
                <a:solidFill>
                  <a:schemeClr val="tx1"/>
                </a:solidFill>
                <a:latin typeface="Times New Roman" pitchFamily="18" charset="0"/>
                <a:cs typeface="Times New Roman" pitchFamily="18" charset="0"/>
              </a:rPr>
              <a:t>The first-line screening test used to assess thyroid status in patients is measurement of the TSH level.</a:t>
            </a:r>
            <a:endParaRPr lang="en-US" sz="2800" b="1" dirty="0">
              <a:solidFill>
                <a:schemeClr val="tx1"/>
              </a:solidFill>
              <a:latin typeface="Times New Roman" pitchFamily="18" charset="0"/>
              <a:cs typeface="Times New Roman" pitchFamily="18" charset="0"/>
            </a:endParaRPr>
          </a:p>
        </p:txBody>
      </p:sp>
      <p:sp>
        <p:nvSpPr>
          <p:cNvPr id="4" name="TextBox 3"/>
          <p:cNvSpPr txBox="1"/>
          <p:nvPr/>
        </p:nvSpPr>
        <p:spPr>
          <a:xfrm>
            <a:off x="533400" y="5791201"/>
            <a:ext cx="79248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Thyroid disease in pregnancy. </a:t>
            </a:r>
            <a:r>
              <a:rPr lang="en-US" sz="1200" dirty="0" err="1" smtClean="0">
                <a:latin typeface="Times New Roman" pitchFamily="18" charset="0"/>
                <a:cs typeface="Times New Roman" pitchFamily="18" charset="0"/>
              </a:rPr>
              <a:t>Obstet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Gynecol</a:t>
            </a:r>
            <a:r>
              <a:rPr lang="en-US" sz="1200" dirty="0" smtClean="0">
                <a:latin typeface="Times New Roman" pitchFamily="18" charset="0"/>
                <a:cs typeface="Times New Roman" pitchFamily="18" charset="0"/>
              </a:rPr>
              <a:t> 2015;125(4):996-1005.</a:t>
            </a:r>
          </a:p>
          <a:p>
            <a:endParaRPr lang="en-US" sz="1200" dirty="0">
              <a:latin typeface="Times New Roman" pitchFamily="18" charset="0"/>
              <a:cs typeface="Times New Roman" pitchFamily="18" charset="0"/>
            </a:endParaRPr>
          </a:p>
        </p:txBody>
      </p:sp>
      <p:sp>
        <p:nvSpPr>
          <p:cNvPr id="5" name="Title 1"/>
          <p:cNvSpPr>
            <a:spLocks noGrp="1"/>
          </p:cNvSpPr>
          <p:nvPr>
            <p:ph type="ctrTitle"/>
          </p:nvPr>
        </p:nvSpPr>
        <p:spPr>
          <a:xfrm>
            <a:off x="685800" y="228600"/>
            <a:ext cx="7772400" cy="536575"/>
          </a:xfrm>
        </p:spPr>
        <p:txBody>
          <a:bodyPr>
            <a:noAutofit/>
          </a:bodyPr>
          <a:lstStyle/>
          <a:p>
            <a:r>
              <a:rPr lang="en-US" sz="2000" b="1" dirty="0" smtClean="0">
                <a:solidFill>
                  <a:srgbClr val="C00000"/>
                </a:solidFill>
                <a:latin typeface="Times New Roman" pitchFamily="18" charset="0"/>
                <a:cs typeface="Times New Roman" pitchFamily="18" charset="0"/>
              </a:rPr>
              <a:t>The American College of Obstetricians and Gynecologists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686800" cy="5181600"/>
          </a:xfrm>
        </p:spPr>
        <p:txBody>
          <a:bodyPr>
            <a:noAutofit/>
          </a:bodyPr>
          <a:lstStyle/>
          <a:p>
            <a:pPr algn="just">
              <a:lnSpc>
                <a:spcPct val="150000"/>
              </a:lnSpc>
              <a:buFont typeface="Arial" pitchFamily="34" charset="0"/>
              <a:buChar char="•"/>
            </a:pPr>
            <a:r>
              <a:rPr lang="en-US" sz="2000" b="1" dirty="0" smtClean="0">
                <a:solidFill>
                  <a:schemeClr val="tx1"/>
                </a:solidFill>
                <a:latin typeface="Times New Roman" pitchFamily="18" charset="0"/>
                <a:cs typeface="Times New Roman" pitchFamily="18" charset="0"/>
              </a:rPr>
              <a:t>Despite the beneficial effects of </a:t>
            </a:r>
            <a:r>
              <a:rPr lang="en-US" sz="2000" b="1" dirty="0" err="1" smtClean="0">
                <a:solidFill>
                  <a:schemeClr val="tx1"/>
                </a:solidFill>
                <a:latin typeface="Times New Roman" pitchFamily="18" charset="0"/>
                <a:cs typeface="Times New Roman" pitchFamily="18" charset="0"/>
              </a:rPr>
              <a:t>levothyroxine</a:t>
            </a:r>
            <a:r>
              <a:rPr lang="en-US" sz="2000" b="1" dirty="0" smtClean="0">
                <a:solidFill>
                  <a:schemeClr val="tx1"/>
                </a:solidFill>
                <a:latin typeface="Times New Roman" pitchFamily="18" charset="0"/>
                <a:cs typeface="Times New Roman" pitchFamily="18" charset="0"/>
              </a:rPr>
              <a:t> treatment on obstetric outcome and the fact that the previously recommended targeted approach to screening thyroid function will miss a large percentage of women with thyroid dysfunction, we do not recommend universal screening for SCH because of the lack of grade 1 evidence. </a:t>
            </a:r>
          </a:p>
          <a:p>
            <a:pPr algn="just">
              <a:lnSpc>
                <a:spcPct val="150000"/>
              </a:lnSpc>
              <a:buFont typeface="Arial" pitchFamily="34" charset="0"/>
              <a:buChar char="•"/>
            </a:pPr>
            <a:r>
              <a:rPr lang="en-US" sz="2000" b="1" smtClean="0">
                <a:solidFill>
                  <a:schemeClr val="tx1"/>
                </a:solidFill>
                <a:latin typeface="Times New Roman" pitchFamily="18" charset="0"/>
                <a:cs typeface="Times New Roman" pitchFamily="18" charset="0"/>
              </a:rPr>
              <a:t>Note</a:t>
            </a:r>
            <a:r>
              <a:rPr lang="en-US" sz="2000" b="1" dirty="0" smtClean="0">
                <a:solidFill>
                  <a:schemeClr val="tx1"/>
                </a:solidFill>
                <a:latin typeface="Times New Roman" pitchFamily="18" charset="0"/>
                <a:cs typeface="Times New Roman" pitchFamily="18" charset="0"/>
              </a:rPr>
              <a:t>: although there are still no well-controlled studies to justify universal screening, the majority of the authors (C.D., A.H.-D., J.L., R.N.) recommend universal screening because of the beneficial effects of </a:t>
            </a:r>
            <a:r>
              <a:rPr lang="en-US" sz="2000" b="1" dirty="0" err="1" smtClean="0">
                <a:solidFill>
                  <a:schemeClr val="tx1"/>
                </a:solidFill>
                <a:latin typeface="Times New Roman" pitchFamily="18" charset="0"/>
                <a:cs typeface="Times New Roman" pitchFamily="18" charset="0"/>
              </a:rPr>
              <a:t>levothyroxine</a:t>
            </a:r>
            <a:r>
              <a:rPr lang="en-US" sz="2000" b="1" dirty="0" smtClean="0">
                <a:solidFill>
                  <a:schemeClr val="tx1"/>
                </a:solidFill>
                <a:latin typeface="Times New Roman" pitchFamily="18" charset="0"/>
                <a:cs typeface="Times New Roman" pitchFamily="18" charset="0"/>
              </a:rPr>
              <a:t> treatment on unknown overt hypothyroidism, on obstetric outcome and the fact that the targeted approach will miss a large percentage of women with SCH, especially in mildly iodine-deficient women. </a:t>
            </a:r>
          </a:p>
          <a:p>
            <a:pPr algn="just">
              <a:lnSpc>
                <a:spcPct val="150000"/>
              </a:lnSpc>
            </a:pPr>
            <a:endParaRPr lang="en-US" sz="2000" b="1" dirty="0">
              <a:solidFill>
                <a:schemeClr val="tx1"/>
              </a:solidFill>
              <a:latin typeface="Times New Roman" pitchFamily="18" charset="0"/>
              <a:cs typeface="Times New Roman" pitchFamily="18" charset="0"/>
            </a:endParaRPr>
          </a:p>
        </p:txBody>
      </p:sp>
      <p:sp>
        <p:nvSpPr>
          <p:cNvPr id="4" name="Title 1"/>
          <p:cNvSpPr>
            <a:spLocks noGrp="1"/>
          </p:cNvSpPr>
          <p:nvPr>
            <p:ph type="ctrTitle"/>
          </p:nvPr>
        </p:nvSpPr>
        <p:spPr>
          <a:xfrm>
            <a:off x="685800" y="228600"/>
            <a:ext cx="7772400" cy="536575"/>
          </a:xfrm>
        </p:spPr>
        <p:txBody>
          <a:bodyPr>
            <a:noAutofit/>
          </a:bodyPr>
          <a:lstStyle/>
          <a:p>
            <a:r>
              <a:rPr lang="en-US" sz="2800" b="1" dirty="0" smtClean="0">
                <a:solidFill>
                  <a:srgbClr val="C00000"/>
                </a:solidFill>
                <a:latin typeface="Times New Roman" pitchFamily="18" charset="0"/>
                <a:cs typeface="Times New Roman" pitchFamily="18" charset="0"/>
              </a:rPr>
              <a:t>2014 European Thyroid Association Guidelines</a:t>
            </a:r>
          </a:p>
        </p:txBody>
      </p:sp>
      <p:sp>
        <p:nvSpPr>
          <p:cNvPr id="5" name="Subtitle 2"/>
          <p:cNvSpPr txBox="1">
            <a:spLocks/>
          </p:cNvSpPr>
          <p:nvPr/>
        </p:nvSpPr>
        <p:spPr>
          <a:xfrm>
            <a:off x="228600" y="6248400"/>
            <a:ext cx="6400800" cy="457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Lazarus J, et al.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Eur</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Thyroid J 2014; 3(2):76-94.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8715436" cy="785818"/>
          </a:xfrm>
        </p:spPr>
        <p:txBody>
          <a:bodyPr>
            <a:noAutofit/>
          </a:bodyPr>
          <a:lstStyle/>
          <a:p>
            <a:r>
              <a:rPr lang="en-US" sz="3500" b="1" dirty="0" smtClean="0">
                <a:solidFill>
                  <a:srgbClr val="C00000"/>
                </a:solidFill>
                <a:latin typeface="Times New Roman" pitchFamily="18" charset="0"/>
                <a:cs typeface="Times New Roman" pitchFamily="18" charset="0"/>
              </a:rPr>
              <a:t>Maternal thyroid physiology</a:t>
            </a:r>
            <a:endParaRPr lang="en-US" sz="3500" b="1" dirty="0">
              <a:solidFill>
                <a:srgbClr val="C00000"/>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2" cstate="print"/>
          <a:srcRect/>
          <a:stretch>
            <a:fillRect/>
          </a:stretch>
        </p:blipFill>
        <p:spPr bwMode="auto">
          <a:xfrm>
            <a:off x="1428728" y="1142984"/>
            <a:ext cx="5929354" cy="4929222"/>
          </a:xfrm>
          <a:prstGeom prst="rect">
            <a:avLst/>
          </a:prstGeom>
          <a:noFill/>
          <a:ln w="9525">
            <a:noFill/>
            <a:miter lim="800000"/>
            <a:headEnd/>
            <a:tailEnd/>
          </a:ln>
          <a:effectLst/>
        </p:spPr>
      </p:pic>
      <p:sp>
        <p:nvSpPr>
          <p:cNvPr id="5" name="TextBox 4"/>
          <p:cNvSpPr txBox="1"/>
          <p:nvPr/>
        </p:nvSpPr>
        <p:spPr>
          <a:xfrm>
            <a:off x="214282" y="6315038"/>
            <a:ext cx="8715436" cy="400110"/>
          </a:xfrm>
          <a:prstGeom prst="rect">
            <a:avLst/>
          </a:prstGeom>
          <a:noFill/>
        </p:spPr>
        <p:txBody>
          <a:bodyPr wrap="square" rtlCol="0">
            <a:spAutoFit/>
          </a:bodyPr>
          <a:lstStyle/>
          <a:p>
            <a:pPr algn="just"/>
            <a:r>
              <a:rPr lang="en-US" sz="1000" dirty="0" smtClean="0">
                <a:latin typeface="Times New Roman" pitchFamily="18" charset="0"/>
                <a:cs typeface="Times New Roman" pitchFamily="18" charset="0"/>
              </a:rPr>
              <a:t>Chan SH, </a:t>
            </a:r>
            <a:r>
              <a:rPr lang="en-US" sz="1000" dirty="0" err="1" smtClean="0">
                <a:latin typeface="Times New Roman" pitchFamily="18" charset="0"/>
                <a:cs typeface="Times New Roman" pitchFamily="18" charset="0"/>
              </a:rPr>
              <a:t>Boelaert</a:t>
            </a:r>
            <a:r>
              <a:rPr lang="en-US" sz="1000" dirty="0" smtClean="0">
                <a:latin typeface="Times New Roman" pitchFamily="18" charset="0"/>
                <a:cs typeface="Times New Roman" pitchFamily="18" charset="0"/>
              </a:rPr>
              <a:t> K. Optimal management of hypothyroidism, </a:t>
            </a:r>
            <a:r>
              <a:rPr lang="en-US" sz="1000" dirty="0" err="1" smtClean="0">
                <a:latin typeface="Times New Roman" pitchFamily="18" charset="0"/>
                <a:cs typeface="Times New Roman" pitchFamily="18" charset="0"/>
              </a:rPr>
              <a:t>hypothyroxinaemia</a:t>
            </a:r>
            <a:r>
              <a:rPr lang="en-US" sz="1000" dirty="0" smtClean="0">
                <a:latin typeface="Times New Roman" pitchFamily="18" charset="0"/>
                <a:cs typeface="Times New Roman" pitchFamily="18" charset="0"/>
              </a:rPr>
              <a:t> and </a:t>
            </a:r>
            <a:r>
              <a:rPr lang="en-US" sz="1000" dirty="0" err="1" smtClean="0">
                <a:latin typeface="Times New Roman" pitchFamily="18" charset="0"/>
                <a:cs typeface="Times New Roman" pitchFamily="18" charset="0"/>
              </a:rPr>
              <a:t>euthyroid</a:t>
            </a:r>
            <a:r>
              <a:rPr lang="en-US" sz="1000" dirty="0" smtClean="0">
                <a:latin typeface="Times New Roman" pitchFamily="18" charset="0"/>
                <a:cs typeface="Times New Roman" pitchFamily="18" charset="0"/>
              </a:rPr>
              <a:t> TPO antibody positivity preconception and in. Pregnancy. Clinical Endocrinology 2015; 82: 313–326.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46100"/>
            <a:ext cx="9144000" cy="476250"/>
          </a:xfrm>
        </p:spPr>
        <p:txBody>
          <a:bodyPr>
            <a:noAutofit/>
          </a:bodyPr>
          <a:lstStyle/>
          <a:p>
            <a:pPr algn="ctr" eaLnBrk="1" hangingPunct="1"/>
            <a:r>
              <a:rPr lang="en-US" sz="2800" b="1" dirty="0" smtClean="0">
                <a:solidFill>
                  <a:srgbClr val="C00000"/>
                </a:solidFill>
                <a:effectLst/>
                <a:latin typeface="Times New Roman" pitchFamily="18" charset="0"/>
                <a:cs typeface="Times New Roman" pitchFamily="18" charset="0"/>
              </a:rPr>
              <a:t>Guidelines for Serum TSH During Pregnancy</a:t>
            </a:r>
          </a:p>
        </p:txBody>
      </p:sp>
      <p:sp>
        <p:nvSpPr>
          <p:cNvPr id="28675" name="Rectangle 3"/>
          <p:cNvSpPr>
            <a:spLocks noGrp="1" noChangeArrowheads="1"/>
          </p:cNvSpPr>
          <p:nvPr>
            <p:ph type="body" idx="1"/>
          </p:nvPr>
        </p:nvSpPr>
        <p:spPr>
          <a:xfrm>
            <a:off x="661988" y="1374775"/>
            <a:ext cx="8086476" cy="5150569"/>
          </a:xfrm>
          <a:noFill/>
        </p:spPr>
        <p:txBody>
          <a:bodyPr>
            <a:normAutofit fontScale="92500" lnSpcReduction="10000"/>
          </a:bodyPr>
          <a:lstStyle/>
          <a:p>
            <a:pPr marL="227013" indent="-227013" eaLnBrk="1" hangingPunct="1"/>
            <a:r>
              <a:rPr lang="en-US" sz="2700" b="1" dirty="0" smtClean="0">
                <a:solidFill>
                  <a:srgbClr val="FF6600"/>
                </a:solidFill>
              </a:rPr>
              <a:t>Recommendation 1</a:t>
            </a:r>
            <a:r>
              <a:rPr lang="en-US" sz="2700" dirty="0" smtClean="0">
                <a:solidFill>
                  <a:srgbClr val="0070C0"/>
                </a:solidFill>
              </a:rPr>
              <a:t/>
            </a:r>
            <a:br>
              <a:rPr lang="en-US" sz="2700" dirty="0" smtClean="0">
                <a:solidFill>
                  <a:srgbClr val="0070C0"/>
                </a:solidFill>
              </a:rPr>
            </a:br>
            <a:r>
              <a:rPr lang="en-US" sz="2700" dirty="0" smtClean="0">
                <a:solidFill>
                  <a:srgbClr val="0070C0"/>
                </a:solidFill>
              </a:rPr>
              <a:t>Trimester-specific reference ranges for TSH, as defined in populations with optimal iodine intake,</a:t>
            </a:r>
            <a:br>
              <a:rPr lang="en-US" sz="2700" dirty="0" smtClean="0">
                <a:solidFill>
                  <a:srgbClr val="0070C0"/>
                </a:solidFill>
              </a:rPr>
            </a:br>
            <a:r>
              <a:rPr lang="en-US" sz="2700" dirty="0" smtClean="0">
                <a:solidFill>
                  <a:srgbClr val="0070C0"/>
                </a:solidFill>
              </a:rPr>
              <a:t>should be applied</a:t>
            </a:r>
          </a:p>
          <a:p>
            <a:pPr marL="227013" indent="-227013" eaLnBrk="1" hangingPunct="1">
              <a:lnSpc>
                <a:spcPct val="150000"/>
              </a:lnSpc>
              <a:spcBef>
                <a:spcPct val="80000"/>
              </a:spcBef>
            </a:pPr>
            <a:r>
              <a:rPr lang="en-US" sz="2700" b="1" dirty="0" smtClean="0">
                <a:solidFill>
                  <a:srgbClr val="FF6600"/>
                </a:solidFill>
              </a:rPr>
              <a:t>Recommendation 2</a:t>
            </a:r>
            <a:r>
              <a:rPr lang="en-US" sz="2700" dirty="0" smtClean="0">
                <a:solidFill>
                  <a:srgbClr val="0070C0"/>
                </a:solidFill>
              </a:rPr>
              <a:t/>
            </a:r>
            <a:br>
              <a:rPr lang="en-US" sz="2700" dirty="0" smtClean="0">
                <a:solidFill>
                  <a:srgbClr val="0070C0"/>
                </a:solidFill>
              </a:rPr>
            </a:br>
            <a:r>
              <a:rPr lang="en-US" sz="2700" dirty="0" smtClean="0">
                <a:solidFill>
                  <a:srgbClr val="0070C0"/>
                </a:solidFill>
              </a:rPr>
              <a:t>If trimester-specific reference ranges for TSH are not available in the laboratory, the following references ranges are recommend:</a:t>
            </a:r>
            <a:br>
              <a:rPr lang="en-US" sz="2700" dirty="0" smtClean="0">
                <a:solidFill>
                  <a:srgbClr val="0070C0"/>
                </a:solidFill>
              </a:rPr>
            </a:br>
            <a:r>
              <a:rPr lang="en-US" sz="2700" dirty="0" smtClean="0">
                <a:solidFill>
                  <a:srgbClr val="0070C0"/>
                </a:solidFill>
              </a:rPr>
              <a:t>1</a:t>
            </a:r>
            <a:r>
              <a:rPr lang="en-US" sz="2700" baseline="30000" dirty="0" smtClean="0">
                <a:solidFill>
                  <a:srgbClr val="0070C0"/>
                </a:solidFill>
              </a:rPr>
              <a:t>st</a:t>
            </a:r>
            <a:r>
              <a:rPr lang="en-US" sz="2700" dirty="0" smtClean="0">
                <a:solidFill>
                  <a:srgbClr val="0070C0"/>
                </a:solidFill>
              </a:rPr>
              <a:t> trimester, 0.1-2.5 </a:t>
            </a:r>
            <a:r>
              <a:rPr lang="en-US" sz="2700" dirty="0" err="1" smtClean="0">
                <a:solidFill>
                  <a:srgbClr val="0070C0"/>
                </a:solidFill>
              </a:rPr>
              <a:t>mIU</a:t>
            </a:r>
            <a:r>
              <a:rPr lang="en-US" sz="2700" dirty="0" smtClean="0">
                <a:solidFill>
                  <a:srgbClr val="0070C0"/>
                </a:solidFill>
              </a:rPr>
              <a:t>/L; 2</a:t>
            </a:r>
            <a:r>
              <a:rPr lang="en-US" sz="2700" baseline="30000" dirty="0" smtClean="0">
                <a:solidFill>
                  <a:srgbClr val="0070C0"/>
                </a:solidFill>
              </a:rPr>
              <a:t>nd</a:t>
            </a:r>
            <a:r>
              <a:rPr lang="en-US" sz="2700" dirty="0" smtClean="0">
                <a:solidFill>
                  <a:srgbClr val="0070C0"/>
                </a:solidFill>
              </a:rPr>
              <a:t> trimester,</a:t>
            </a:r>
            <a:br>
              <a:rPr lang="en-US" sz="2700" dirty="0" smtClean="0">
                <a:solidFill>
                  <a:srgbClr val="0070C0"/>
                </a:solidFill>
              </a:rPr>
            </a:br>
            <a:r>
              <a:rPr lang="en-US" sz="2700" dirty="0" smtClean="0">
                <a:solidFill>
                  <a:srgbClr val="0070C0"/>
                </a:solidFill>
              </a:rPr>
              <a:t>0.2-3.0 </a:t>
            </a:r>
            <a:r>
              <a:rPr lang="en-US" sz="2700" dirty="0" err="1" smtClean="0">
                <a:solidFill>
                  <a:srgbClr val="0070C0"/>
                </a:solidFill>
              </a:rPr>
              <a:t>mIU</a:t>
            </a:r>
            <a:r>
              <a:rPr lang="en-US" sz="2700" dirty="0" smtClean="0">
                <a:solidFill>
                  <a:srgbClr val="0070C0"/>
                </a:solidFill>
              </a:rPr>
              <a:t>/L; 3</a:t>
            </a:r>
            <a:r>
              <a:rPr lang="en-US" sz="2700" baseline="30000" dirty="0" smtClean="0">
                <a:solidFill>
                  <a:srgbClr val="0070C0"/>
                </a:solidFill>
              </a:rPr>
              <a:t>rd</a:t>
            </a:r>
            <a:r>
              <a:rPr lang="en-US" sz="2700" dirty="0" smtClean="0">
                <a:solidFill>
                  <a:srgbClr val="0070C0"/>
                </a:solidFill>
              </a:rPr>
              <a:t> trimester, 0.3-3.0 </a:t>
            </a:r>
            <a:r>
              <a:rPr lang="en-US" sz="2700" dirty="0" err="1" smtClean="0">
                <a:solidFill>
                  <a:srgbClr val="0070C0"/>
                </a:solidFill>
              </a:rPr>
              <a:t>mIU</a:t>
            </a:r>
            <a:r>
              <a:rPr lang="en-US" sz="2700" dirty="0" smtClean="0">
                <a:solidFill>
                  <a:srgbClr val="0070C0"/>
                </a:solidFill>
              </a:rPr>
              <a:t>/L                                                                              </a:t>
            </a:r>
          </a:p>
        </p:txBody>
      </p:sp>
      <p:sp>
        <p:nvSpPr>
          <p:cNvPr id="4" name="Rectangle 3"/>
          <p:cNvSpPr/>
          <p:nvPr/>
        </p:nvSpPr>
        <p:spPr>
          <a:xfrm>
            <a:off x="1115616" y="6407371"/>
            <a:ext cx="3456384" cy="307777"/>
          </a:xfrm>
          <a:prstGeom prst="rect">
            <a:avLst/>
          </a:prstGeom>
        </p:spPr>
        <p:txBody>
          <a:bodyPr wrap="square">
            <a:spAutoFit/>
          </a:bodyPr>
          <a:lstStyle/>
          <a:p>
            <a:r>
              <a:rPr lang="en-US" sz="1400" dirty="0" smtClean="0"/>
              <a:t>Thyroid 2011; 21: 1081-1125</a:t>
            </a:r>
            <a:endParaRPr lang="en-US" sz="1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868"/>
            <a:ext cx="8229600" cy="493612"/>
          </a:xfrm>
        </p:spPr>
        <p:txBody>
          <a:bodyPr>
            <a:normAutofit/>
          </a:bodyPr>
          <a:lstStyle/>
          <a:p>
            <a:pPr algn="ctr"/>
            <a:r>
              <a:rPr lang="en-US" sz="2500" b="1" dirty="0" smtClean="0">
                <a:solidFill>
                  <a:srgbClr val="C00000"/>
                </a:solidFill>
                <a:latin typeface="Times New Roman" pitchFamily="18" charset="0"/>
                <a:cs typeface="Times New Roman" pitchFamily="18" charset="0"/>
              </a:rPr>
              <a:t>Sample trimester-specific </a:t>
            </a:r>
            <a:r>
              <a:rPr lang="en-US" sz="2500" b="1" dirty="0">
                <a:solidFill>
                  <a:srgbClr val="C00000"/>
                </a:solidFill>
                <a:latin typeface="Times New Roman" pitchFamily="18" charset="0"/>
                <a:cs typeface="Times New Roman" pitchFamily="18" charset="0"/>
              </a:rPr>
              <a:t>reference intervals for TSH*</a:t>
            </a:r>
          </a:p>
        </p:txBody>
      </p:sp>
      <p:graphicFrame>
        <p:nvGraphicFramePr>
          <p:cNvPr id="4" name="Content Placeholder 3"/>
          <p:cNvGraphicFramePr>
            <a:graphicFrameLocks noGrp="1"/>
          </p:cNvGraphicFramePr>
          <p:nvPr>
            <p:ph idx="1"/>
          </p:nvPr>
        </p:nvGraphicFramePr>
        <p:xfrm>
          <a:off x="467544" y="714356"/>
          <a:ext cx="8229600" cy="4478140"/>
        </p:xfrm>
        <a:graphic>
          <a:graphicData uri="http://schemas.openxmlformats.org/drawingml/2006/table">
            <a:tbl>
              <a:tblPr firstRow="1" bandRow="1">
                <a:tableStyleId>{5C22544A-7EE6-4342-B048-85BDC9FD1C3A}</a:tableStyleId>
              </a:tblPr>
              <a:tblGrid>
                <a:gridCol w="1645920"/>
                <a:gridCol w="1101214"/>
                <a:gridCol w="1714512"/>
                <a:gridCol w="2031487"/>
                <a:gridCol w="1736467"/>
              </a:tblGrid>
              <a:tr h="78123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lt1"/>
                          </a:solidFill>
                          <a:latin typeface="Arial" pitchFamily="34" charset="0"/>
                          <a:ea typeface="+mn-ea"/>
                          <a:cs typeface="Arial" pitchFamily="34" charset="0"/>
                        </a:rPr>
                        <a:t>Reference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Year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1st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2nd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3rd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Stricker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2007</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1.04  (0.09-2.83)</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1.02  (0.20-2.79)</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1.14  (0.31-2.90)</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99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kern="1200" dirty="0" err="1" smtClean="0">
                          <a:solidFill>
                            <a:schemeClr val="dk1"/>
                          </a:solidFill>
                          <a:latin typeface="Arial" pitchFamily="34" charset="0"/>
                          <a:ea typeface="+mn-ea"/>
                          <a:cs typeface="Arial" pitchFamily="34" charset="0"/>
                        </a:rPr>
                        <a:t>Haddow</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pP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0.94  (0.08-2.73)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1.29  (0.39-2.70)</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endParaRPr lang="en-US" sz="160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Panesar</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2001</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0.80 (0.03-2.30)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1.10  (0.03-3.10)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1.30  (0.13-3.50)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Soldin</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2004</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0.98 (0.24-2.99)</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1.09  (0.46-2.95)</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1.20  (0.43-2.78)</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Bocos-Terraz</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2009</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0.92 (0.03-2.65)</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1.12 (0.12-2.64)</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1.29  (0.23-3.56)</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r>
                        <a:rPr lang="en-US" dirty="0" err="1" smtClean="0"/>
                        <a:t>Blatt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2012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1.01 (0.10-2.50)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1.14 (0.35-2.75)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1.26 (0.43-2.91)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r>
                        <a:rPr lang="en-US" dirty="0" err="1" smtClean="0"/>
                        <a:t>Azizi</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2013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1.7 (0.2-3.9)</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1.9 (0.5-4.1)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1.8 (0.6-4.1)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gridSpan="5">
                  <a:txBody>
                    <a:bodyPr/>
                    <a:lstStyle/>
                    <a:p>
                      <a:pPr>
                        <a:lnSpc>
                          <a:spcPct val="150000"/>
                        </a:lnSpc>
                      </a:pPr>
                      <a:r>
                        <a:rPr lang="en-US" sz="1600" kern="1200" dirty="0" smtClean="0">
                          <a:solidFill>
                            <a:schemeClr val="dk1"/>
                          </a:solidFill>
                          <a:latin typeface="Arial" pitchFamily="34" charset="0"/>
                          <a:ea typeface="+mn-ea"/>
                          <a:cs typeface="Arial" pitchFamily="34" charset="0"/>
                        </a:rPr>
                        <a:t>* median TSH </a:t>
                      </a:r>
                      <a:r>
                        <a:rPr lang="en-US" sz="1600" kern="1200" dirty="0" err="1" smtClean="0">
                          <a:solidFill>
                            <a:schemeClr val="dk1"/>
                          </a:solidFill>
                          <a:latin typeface="Arial" pitchFamily="34" charset="0"/>
                          <a:ea typeface="+mn-ea"/>
                          <a:cs typeface="Arial" pitchFamily="34" charset="0"/>
                        </a:rPr>
                        <a:t>mIU</a:t>
                      </a:r>
                      <a:r>
                        <a:rPr lang="en-US" sz="1600" kern="1200" dirty="0" smtClean="0">
                          <a:solidFill>
                            <a:schemeClr val="dk1"/>
                          </a:solidFill>
                          <a:latin typeface="Arial" pitchFamily="34" charset="0"/>
                          <a:ea typeface="+mn-ea"/>
                          <a:cs typeface="Arial" pitchFamily="34" charset="0"/>
                        </a:rPr>
                        <a:t>/L with 5th and 95th </a:t>
                      </a:r>
                      <a:r>
                        <a:rPr lang="en-US" sz="1600" kern="1200" dirty="0" err="1" smtClean="0">
                          <a:solidFill>
                            <a:schemeClr val="dk1"/>
                          </a:solidFill>
                          <a:latin typeface="Arial" pitchFamily="34" charset="0"/>
                          <a:ea typeface="+mn-ea"/>
                          <a:cs typeface="Arial" pitchFamily="34" charset="0"/>
                        </a:rPr>
                        <a:t>centiles</a:t>
                      </a:r>
                      <a:r>
                        <a:rPr lang="en-US" sz="1600" kern="1200" dirty="0" smtClean="0">
                          <a:solidFill>
                            <a:schemeClr val="dk1"/>
                          </a:solidFill>
                          <a:latin typeface="Arial" pitchFamily="34" charset="0"/>
                          <a:ea typeface="+mn-ea"/>
                          <a:cs typeface="Arial" pitchFamily="34" charset="0"/>
                        </a:rPr>
                        <a:t> or P2.5 and P 97.5 between brackets.</a:t>
                      </a:r>
                      <a:endParaRPr lang="en-US" sz="1600" kern="1200" dirty="0">
                        <a:solidFill>
                          <a:schemeClr val="dk1"/>
                        </a:solidFill>
                        <a:latin typeface="Arial" pitchFamily="34" charset="0"/>
                        <a:ea typeface="+mn-ea"/>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TextBox 4"/>
          <p:cNvSpPr txBox="1"/>
          <p:nvPr/>
        </p:nvSpPr>
        <p:spPr>
          <a:xfrm>
            <a:off x="285720" y="5286388"/>
            <a:ext cx="3432927" cy="1571612"/>
          </a:xfrm>
          <a:prstGeom prst="rect">
            <a:avLst/>
          </a:prstGeom>
          <a:noFill/>
        </p:spPr>
        <p:txBody>
          <a:bodyPr wrap="square" rtlCol="0">
            <a:spAutoFit/>
          </a:bodyPr>
          <a:lstStyle/>
          <a:p>
            <a:r>
              <a:rPr lang="en-US" sz="1200" dirty="0" err="1" smtClean="0"/>
              <a:t>Soldin</a:t>
            </a:r>
            <a:r>
              <a:rPr lang="en-US" sz="1200" dirty="0" smtClean="0"/>
              <a:t> OP et al. </a:t>
            </a:r>
            <a:r>
              <a:rPr lang="en-US" sz="1200" dirty="0" err="1" smtClean="0"/>
              <a:t>Clin</a:t>
            </a:r>
            <a:r>
              <a:rPr lang="en-US" sz="1200" dirty="0" smtClean="0"/>
              <a:t> </a:t>
            </a:r>
            <a:r>
              <a:rPr lang="en-US" sz="1200" dirty="0" err="1" smtClean="0"/>
              <a:t>Chem</a:t>
            </a:r>
            <a:r>
              <a:rPr lang="en-US" sz="1200" dirty="0" smtClean="0"/>
              <a:t> </a:t>
            </a:r>
            <a:r>
              <a:rPr lang="en-US" sz="1200" dirty="0" err="1" smtClean="0"/>
              <a:t>Acta</a:t>
            </a:r>
            <a:r>
              <a:rPr lang="en-US" sz="1200" dirty="0" smtClean="0"/>
              <a:t> 2004; 349: 181</a:t>
            </a:r>
          </a:p>
          <a:p>
            <a:r>
              <a:rPr lang="en-US" sz="1200" dirty="0" err="1" smtClean="0"/>
              <a:t>Haddow</a:t>
            </a:r>
            <a:r>
              <a:rPr lang="en-US" sz="1200" dirty="0" smtClean="0"/>
              <a:t> JE  et al. J Med Screen 2004; 11: 170</a:t>
            </a:r>
          </a:p>
          <a:p>
            <a:r>
              <a:rPr lang="en-US" sz="1200" dirty="0" err="1" smtClean="0"/>
              <a:t>Panesar</a:t>
            </a:r>
            <a:r>
              <a:rPr lang="en-US" sz="1200" dirty="0" smtClean="0"/>
              <a:t>  NS et al. Ann </a:t>
            </a:r>
            <a:r>
              <a:rPr lang="en-US" sz="1200" dirty="0" err="1" smtClean="0"/>
              <a:t>Clin</a:t>
            </a:r>
            <a:r>
              <a:rPr lang="en-US" sz="1200" dirty="0" smtClean="0"/>
              <a:t>  </a:t>
            </a:r>
            <a:r>
              <a:rPr lang="en-US" sz="1200" dirty="0" err="1" smtClean="0"/>
              <a:t>Biocliem</a:t>
            </a:r>
            <a:r>
              <a:rPr lang="en-US" sz="1200" dirty="0" smtClean="0"/>
              <a:t> 2001; 34: 67</a:t>
            </a:r>
          </a:p>
          <a:p>
            <a:r>
              <a:rPr lang="en-US" sz="1200" dirty="0" err="1" smtClean="0"/>
              <a:t>Stricker</a:t>
            </a:r>
            <a:r>
              <a:rPr lang="en-US" sz="1200" dirty="0" smtClean="0"/>
              <a:t> R, et al. </a:t>
            </a:r>
            <a:r>
              <a:rPr lang="en-US" sz="1200" dirty="0" err="1" smtClean="0"/>
              <a:t>Eur</a:t>
            </a:r>
            <a:r>
              <a:rPr lang="en-US" sz="1200" dirty="0" smtClean="0"/>
              <a:t> J </a:t>
            </a:r>
            <a:r>
              <a:rPr lang="en-US" sz="1200" dirty="0" err="1" smtClean="0"/>
              <a:t>Endocrinol</a:t>
            </a:r>
            <a:r>
              <a:rPr lang="en-US" sz="1200" dirty="0" smtClean="0"/>
              <a:t> 2007; 157: 509</a:t>
            </a:r>
          </a:p>
          <a:p>
            <a:r>
              <a:rPr lang="en-US" sz="1200" dirty="0" err="1" smtClean="0"/>
              <a:t>Bocos-Terraz</a:t>
            </a:r>
            <a:r>
              <a:rPr lang="en-US" sz="1200" dirty="0" smtClean="0"/>
              <a:t> JP, et al. BMC Res Notes 2009; 2: 237</a:t>
            </a:r>
          </a:p>
          <a:p>
            <a:r>
              <a:rPr lang="en-US" sz="1200" dirty="0" err="1" smtClean="0"/>
              <a:t>Blatt</a:t>
            </a:r>
            <a:r>
              <a:rPr lang="en-US" sz="1200" dirty="0" smtClean="0"/>
              <a:t> AJ, et al. J </a:t>
            </a:r>
            <a:r>
              <a:rPr lang="en-US" sz="1200" dirty="0" err="1" smtClean="0"/>
              <a:t>Clin</a:t>
            </a:r>
            <a:r>
              <a:rPr lang="en-US" sz="1200" dirty="0" smtClean="0"/>
              <a:t> </a:t>
            </a:r>
            <a:r>
              <a:rPr lang="en-US" sz="1200" dirty="0" err="1" smtClean="0"/>
              <a:t>Endocrinol</a:t>
            </a:r>
            <a:r>
              <a:rPr lang="en-US" sz="1200" dirty="0" smtClean="0"/>
              <a:t> </a:t>
            </a:r>
            <a:r>
              <a:rPr lang="en-US" sz="1200" dirty="0" err="1" smtClean="0"/>
              <a:t>Metab</a:t>
            </a:r>
            <a:r>
              <a:rPr lang="en-US" sz="1200" dirty="0" smtClean="0"/>
              <a:t> 2012; 97: 777</a:t>
            </a:r>
          </a:p>
          <a:p>
            <a:r>
              <a:rPr lang="en-US" sz="1200" dirty="0" err="1" smtClean="0"/>
              <a:t>Azizi</a:t>
            </a:r>
            <a:r>
              <a:rPr lang="en-US" sz="1200" dirty="0" smtClean="0"/>
              <a:t> f, et al. Thyroid 2013; 23: 354</a:t>
            </a:r>
          </a:p>
          <a:p>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2" cstate="print"/>
          <a:srcRect/>
          <a:stretch>
            <a:fillRect/>
          </a:stretch>
        </p:blipFill>
        <p:spPr bwMode="auto">
          <a:xfrm>
            <a:off x="685800" y="1238250"/>
            <a:ext cx="7772400" cy="4762518"/>
          </a:xfrm>
          <a:prstGeom prst="rect">
            <a:avLst/>
          </a:prstGeom>
          <a:noFill/>
          <a:ln w="9525">
            <a:noFill/>
            <a:miter lim="800000"/>
            <a:headEnd/>
            <a:tailEnd/>
          </a:ln>
          <a:effectLst/>
        </p:spPr>
      </p:pic>
      <p:sp>
        <p:nvSpPr>
          <p:cNvPr id="6" name="Title 1"/>
          <p:cNvSpPr txBox="1">
            <a:spLocks/>
          </p:cNvSpPr>
          <p:nvPr/>
        </p:nvSpPr>
        <p:spPr>
          <a:xfrm>
            <a:off x="395536" y="214290"/>
            <a:ext cx="8229600" cy="1000132"/>
          </a:xfrm>
          <a:prstGeom prst="rect">
            <a:avLst/>
          </a:prstGeom>
        </p:spPr>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Local</a:t>
            </a:r>
            <a:r>
              <a:rPr kumimoji="0" lang="en-US" sz="2000" b="1" i="0" u="none" strike="noStrike" kern="1200" cap="none" spc="0" normalizeH="0" noProof="0" dirty="0" smtClean="0">
                <a:ln>
                  <a:noFill/>
                </a:ln>
                <a:solidFill>
                  <a:srgbClr val="C00000"/>
                </a:solidFill>
                <a:effectLst/>
                <a:uLnTx/>
                <a:uFillTx/>
                <a:latin typeface="Times New Roman" pitchFamily="18" charset="0"/>
                <a:ea typeface="+mj-ea"/>
                <a:cs typeface="Times New Roman" pitchFamily="18" charset="0"/>
              </a:rPr>
              <a:t> versus international recommended TSH references in a iodine sufficient region</a:t>
            </a:r>
            <a:endParaRPr kumimoji="0" lang="en-US" sz="20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7" name="Rectangle 6"/>
          <p:cNvSpPr/>
          <p:nvPr/>
        </p:nvSpPr>
        <p:spPr>
          <a:xfrm>
            <a:off x="602440" y="6181854"/>
            <a:ext cx="5112568" cy="382092"/>
          </a:xfrm>
          <a:prstGeom prst="rect">
            <a:avLst/>
          </a:prstGeom>
        </p:spPr>
        <p:txBody>
          <a:bodyPr wrap="square">
            <a:spAutoFit/>
          </a:bodyPr>
          <a:lstStyle/>
          <a:p>
            <a:pPr>
              <a:lnSpc>
                <a:spcPct val="150000"/>
              </a:lnSpc>
              <a:defRPr/>
            </a:pPr>
            <a:r>
              <a:rPr lang="en-US" sz="1400" dirty="0" err="1" smtClean="0"/>
              <a:t>Amouzegar</a:t>
            </a:r>
            <a:r>
              <a:rPr lang="en-US" sz="1400" dirty="0" smtClean="0"/>
              <a:t> A, et al. Hormone </a:t>
            </a:r>
            <a:r>
              <a:rPr lang="en-US" sz="1400" dirty="0" err="1" smtClean="0"/>
              <a:t>Metab</a:t>
            </a:r>
            <a:r>
              <a:rPr lang="en-US" sz="1400" dirty="0" smtClean="0"/>
              <a:t> Res 2014; 46: 206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500990" cy="5786478"/>
          </a:xfrm>
        </p:spPr>
        <p:txBody>
          <a:bodyPr>
            <a:noAutofit/>
          </a:bodyPr>
          <a:lstStyle/>
          <a:p>
            <a:pPr>
              <a:lnSpc>
                <a:spcPct val="200000"/>
              </a:lnSpc>
            </a:pPr>
            <a:r>
              <a:rPr lang="en-US" sz="3500" dirty="0" smtClean="0">
                <a:solidFill>
                  <a:srgbClr val="0070C0"/>
                </a:solidFill>
                <a:effectLst>
                  <a:outerShdw blurRad="38100" dist="38100" dir="2700000" algn="tl">
                    <a:srgbClr val="000000">
                      <a:alpha val="43137"/>
                    </a:srgbClr>
                  </a:outerShdw>
                </a:effectLst>
                <a:latin typeface="Albertus Extra Bold" pitchFamily="34" charset="0"/>
                <a:cs typeface="Aharoni" pitchFamily="2" charset="-79"/>
              </a:rPr>
              <a:t>MANAGEMENT OF SUBCLINICAL HYPOTHYROIDISM </a:t>
            </a:r>
          </a:p>
          <a:p>
            <a:pPr>
              <a:lnSpc>
                <a:spcPct val="200000"/>
              </a:lnSpc>
            </a:pPr>
            <a:r>
              <a:rPr lang="en-US" sz="3500" dirty="0" err="1" smtClean="0">
                <a:solidFill>
                  <a:srgbClr val="0070C0"/>
                </a:solidFill>
                <a:effectLst>
                  <a:outerShdw blurRad="38100" dist="38100" dir="2700000" algn="tl">
                    <a:srgbClr val="000000">
                      <a:alpha val="43137"/>
                    </a:srgbClr>
                  </a:outerShdw>
                </a:effectLst>
                <a:latin typeface="Albertus Extra Bold" pitchFamily="34" charset="0"/>
                <a:cs typeface="Aharoni" pitchFamily="2" charset="-79"/>
              </a:rPr>
              <a:t>TPOAb</a:t>
            </a:r>
            <a:r>
              <a:rPr lang="en-US" sz="3500" dirty="0" smtClean="0">
                <a:solidFill>
                  <a:srgbClr val="0070C0"/>
                </a:solidFill>
                <a:effectLst>
                  <a:outerShdw blurRad="38100" dist="38100" dir="2700000" algn="tl">
                    <a:srgbClr val="000000">
                      <a:alpha val="43137"/>
                    </a:srgbClr>
                  </a:outerShdw>
                </a:effectLst>
                <a:latin typeface="Albertus Extra Bold" pitchFamily="34" charset="0"/>
                <a:cs typeface="Aharoni" pitchFamily="2" charset="-79"/>
              </a:rPr>
              <a:t>+</a:t>
            </a:r>
          </a:p>
          <a:p>
            <a:pPr>
              <a:lnSpc>
                <a:spcPct val="200000"/>
              </a:lnSpc>
            </a:pPr>
            <a:r>
              <a:rPr lang="en-US" sz="3500" dirty="0" err="1" smtClean="0">
                <a:solidFill>
                  <a:srgbClr val="0070C0"/>
                </a:solidFill>
                <a:effectLst>
                  <a:outerShdw blurRad="38100" dist="38100" dir="2700000" algn="tl">
                    <a:srgbClr val="000000">
                      <a:alpha val="43137"/>
                    </a:srgbClr>
                  </a:outerShdw>
                </a:effectLst>
                <a:latin typeface="Albertus Extra Bold" pitchFamily="34" charset="0"/>
                <a:cs typeface="Aharoni" pitchFamily="2" charset="-79"/>
              </a:rPr>
              <a:t>TPOAb</a:t>
            </a:r>
            <a:r>
              <a:rPr lang="en-US" sz="3500" dirty="0" smtClean="0">
                <a:solidFill>
                  <a:srgbClr val="0070C0"/>
                </a:solidFill>
                <a:effectLst>
                  <a:outerShdw blurRad="38100" dist="38100" dir="2700000" algn="tl">
                    <a:srgbClr val="000000">
                      <a:alpha val="43137"/>
                    </a:srgbClr>
                  </a:outerShdw>
                </a:effectLst>
                <a:latin typeface="Albertus Extra Bold" pitchFamily="34" charset="0"/>
                <a:cs typeface="Aharoni" pitchFamily="2" charset="-79"/>
              </a:rPr>
              <a:t>-</a:t>
            </a:r>
            <a:endParaRPr lang="en-US" sz="3500"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6200" y="152400"/>
            <a:ext cx="8763000" cy="6477000"/>
          </a:xfrm>
        </p:spPr>
        <p:txBody>
          <a:bodyPr/>
          <a:lstStyle/>
          <a:p>
            <a:pPr algn="just" eaLnBrk="1" hangingPunct="1">
              <a:buFont typeface="Wingdings 3" pitchFamily="18" charset="2"/>
              <a:buNone/>
            </a:pPr>
            <a:r>
              <a:rPr lang="en-US" sz="3000" b="1" dirty="0" smtClean="0">
                <a:solidFill>
                  <a:srgbClr val="7030A0"/>
                </a:solidFill>
                <a:latin typeface="Times New Roman" pitchFamily="18" charset="0"/>
                <a:cs typeface="Times New Roman" pitchFamily="18" charset="0"/>
              </a:rPr>
              <a:t>   A 31 year-old woman in the 9th week of pregnancy has free T4 of 1.3 </a:t>
            </a:r>
            <a:r>
              <a:rPr lang="en-US" sz="3000" b="1" dirty="0" err="1" smtClean="0">
                <a:solidFill>
                  <a:srgbClr val="7030A0"/>
                </a:solidFill>
                <a:latin typeface="Times New Roman" pitchFamily="18" charset="0"/>
                <a:cs typeface="Times New Roman" pitchFamily="18" charset="0"/>
              </a:rPr>
              <a:t>ng</a:t>
            </a:r>
            <a:r>
              <a:rPr lang="en-US" sz="3000" b="1" dirty="0" smtClean="0">
                <a:solidFill>
                  <a:srgbClr val="7030A0"/>
                </a:solidFill>
                <a:latin typeface="Times New Roman" pitchFamily="18" charset="0"/>
                <a:cs typeface="Times New Roman" pitchFamily="18" charset="0"/>
              </a:rPr>
              <a:t>/dl and serum TSH of 8.0 </a:t>
            </a:r>
            <a:r>
              <a:rPr lang="en-US" sz="3000" b="1" dirty="0" err="1" smtClean="0">
                <a:solidFill>
                  <a:srgbClr val="7030A0"/>
                </a:solidFill>
                <a:latin typeface="Times New Roman" pitchFamily="18" charset="0"/>
                <a:cs typeface="Times New Roman" pitchFamily="18" charset="0"/>
              </a:rPr>
              <a:t>mU</a:t>
            </a:r>
            <a:r>
              <a:rPr lang="en-US" sz="3000" b="1" dirty="0" smtClean="0">
                <a:solidFill>
                  <a:srgbClr val="7030A0"/>
                </a:solidFill>
                <a:latin typeface="Times New Roman" pitchFamily="18" charset="0"/>
                <a:cs typeface="Times New Roman" pitchFamily="18" charset="0"/>
              </a:rPr>
              <a:t>/L. Physical examination is normal, </a:t>
            </a:r>
            <a:r>
              <a:rPr lang="en-US" sz="3000" b="1" dirty="0" err="1" smtClean="0">
                <a:solidFill>
                  <a:srgbClr val="7030A0"/>
                </a:solidFill>
                <a:latin typeface="Times New Roman" pitchFamily="18" charset="0"/>
                <a:cs typeface="Times New Roman" pitchFamily="18" charset="0"/>
              </a:rPr>
              <a:t>TPOAb</a:t>
            </a:r>
            <a:r>
              <a:rPr lang="en-US" sz="3000" b="1" dirty="0" smtClean="0">
                <a:solidFill>
                  <a:srgbClr val="7030A0"/>
                </a:solidFill>
                <a:latin typeface="Times New Roman" pitchFamily="18" charset="0"/>
                <a:cs typeface="Times New Roman" pitchFamily="18" charset="0"/>
              </a:rPr>
              <a:t> is negative.</a:t>
            </a:r>
          </a:p>
          <a:p>
            <a:pPr marL="849313" lvl="1" indent="-457200" algn="just" eaLnBrk="1" hangingPunct="1">
              <a:buNone/>
            </a:pPr>
            <a:endParaRPr lang="en-US" sz="2500" b="1" dirty="0" smtClean="0">
              <a:solidFill>
                <a:srgbClr val="3333FF"/>
              </a:solidFill>
              <a:latin typeface="Times New Roman" pitchFamily="18" charset="0"/>
              <a:cs typeface="Times New Roman" pitchFamily="18" charset="0"/>
            </a:endParaRPr>
          </a:p>
        </p:txBody>
      </p:sp>
      <p:sp>
        <p:nvSpPr>
          <p:cNvPr id="2048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C751FD-4358-4EBF-9A48-0A3E09DC76FB}" type="slidenum">
              <a:rPr lang="ar-SA" altLang="en-US" smtClean="0"/>
              <a:pPr/>
              <a:t>39</a:t>
            </a:fld>
            <a:endParaRPr lang="en-US" altLang="en-US" smtClean="0"/>
          </a:p>
        </p:txBody>
      </p:sp>
      <p:sp>
        <p:nvSpPr>
          <p:cNvPr id="20484" name="TextBox 4"/>
          <p:cNvSpPr txBox="1">
            <a:spLocks noChangeArrowheads="1"/>
          </p:cNvSpPr>
          <p:nvPr/>
        </p:nvSpPr>
        <p:spPr bwMode="auto">
          <a:xfrm>
            <a:off x="3352800" y="6477000"/>
            <a:ext cx="5791200" cy="381000"/>
          </a:xfrm>
          <a:prstGeom prst="rect">
            <a:avLst/>
          </a:prstGeom>
          <a:solidFill>
            <a:schemeClr val="bg1"/>
          </a:solidFill>
          <a:ln w="9525">
            <a:noFill/>
            <a:miter lim="800000"/>
            <a:headEnd/>
            <a:tailEnd/>
          </a:ln>
        </p:spPr>
        <p:txBody>
          <a:bodyPr>
            <a:spAutoFit/>
          </a:bodyPr>
          <a:lstStyle/>
          <a:p>
            <a:endParaRPr lang="en-US"/>
          </a:p>
        </p:txBody>
      </p:sp>
      <p:sp>
        <p:nvSpPr>
          <p:cNvPr id="5" name="Title 1"/>
          <p:cNvSpPr txBox="1">
            <a:spLocks/>
          </p:cNvSpPr>
          <p:nvPr/>
        </p:nvSpPr>
        <p:spPr>
          <a:xfrm>
            <a:off x="928662" y="2285992"/>
            <a:ext cx="7772400" cy="928694"/>
          </a:xfrm>
          <a:prstGeom prst="rect">
            <a:avLst/>
          </a:prstGeom>
        </p:spPr>
        <p:txBody>
          <a:bodyPr anchor="ctr">
            <a:normAutofit fontScale="97500"/>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FF0000"/>
                </a:solidFill>
                <a:effectLst/>
                <a:uLnTx/>
                <a:uFillTx/>
                <a:latin typeface="+mj-lt"/>
                <a:ea typeface="+mj-ea"/>
                <a:cs typeface="+mj-cs"/>
              </a:rPr>
              <a:t>Do you give </a:t>
            </a:r>
            <a:r>
              <a:rPr kumimoji="0" lang="en-US" sz="3000" b="1" i="0" u="none" strike="noStrike" kern="1200" cap="none" spc="0" normalizeH="0" baseline="0" noProof="0" dirty="0" err="1" smtClean="0">
                <a:ln>
                  <a:noFill/>
                </a:ln>
                <a:solidFill>
                  <a:srgbClr val="FF0000"/>
                </a:solidFill>
                <a:effectLst/>
                <a:uLnTx/>
                <a:uFillTx/>
                <a:latin typeface="+mj-lt"/>
                <a:ea typeface="+mj-ea"/>
                <a:cs typeface="+mj-cs"/>
              </a:rPr>
              <a:t>levothyroxine</a:t>
            </a:r>
            <a:r>
              <a:rPr kumimoji="0" lang="en-US" sz="3000" b="1" i="0" u="none" strike="noStrike" kern="1200" cap="none" spc="0" normalizeH="0" baseline="0" noProof="0" dirty="0" smtClean="0">
                <a:ln>
                  <a:noFill/>
                </a:ln>
                <a:solidFill>
                  <a:srgbClr val="FF0000"/>
                </a:solidFill>
                <a:effectLst/>
                <a:uLnTx/>
                <a:uFillTx/>
                <a:latin typeface="+mj-lt"/>
                <a:ea typeface="+mj-ea"/>
                <a:cs typeface="+mj-cs"/>
              </a:rPr>
              <a:t> treatment?</a:t>
            </a:r>
            <a:endParaRPr kumimoji="0" lang="en-US" sz="30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Subtitle 2"/>
          <p:cNvSpPr txBox="1">
            <a:spLocks/>
          </p:cNvSpPr>
          <p:nvPr/>
        </p:nvSpPr>
        <p:spPr>
          <a:xfrm>
            <a:off x="928662" y="3286124"/>
            <a:ext cx="7632848" cy="1656184"/>
          </a:xfrm>
          <a:prstGeom prst="rect">
            <a:avLst/>
          </a:prstGeom>
        </p:spPr>
        <p:txBody>
          <a:bodyPr>
            <a:normAutofit/>
          </a:bodyPr>
          <a:lstStyle/>
          <a:p>
            <a:pPr marL="3257550" marR="0" lvl="6" indent="-514350" algn="l" defTabSz="914400" rtl="0" eaLnBrk="1" fontAlgn="auto" latinLnBrk="0" hangingPunct="1">
              <a:lnSpc>
                <a:spcPct val="150000"/>
              </a:lnSpc>
              <a:spcBef>
                <a:spcPct val="20000"/>
              </a:spcBef>
              <a:spcAft>
                <a:spcPts val="0"/>
              </a:spcAft>
              <a:buClr>
                <a:schemeClr val="accent6"/>
              </a:buClr>
              <a:buSzTx/>
              <a:buFont typeface="Wingdings 2"/>
              <a:buAutoNum type="alphaUcPeriod"/>
              <a:tabLst/>
              <a:defRPr/>
            </a:pPr>
            <a:r>
              <a:rPr kumimoji="0" lang="en-US" sz="30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Yes</a:t>
            </a:r>
          </a:p>
          <a:p>
            <a:pPr marL="3257550" marR="0" lvl="6" indent="-514350" algn="l" defTabSz="914400" rtl="0" eaLnBrk="1" fontAlgn="auto" latinLnBrk="0" hangingPunct="1">
              <a:lnSpc>
                <a:spcPct val="150000"/>
              </a:lnSpc>
              <a:spcBef>
                <a:spcPct val="20000"/>
              </a:spcBef>
              <a:spcAft>
                <a:spcPts val="0"/>
              </a:spcAft>
              <a:buClr>
                <a:schemeClr val="accent6"/>
              </a:buClr>
              <a:buSzTx/>
              <a:buFont typeface="Wingdings 2"/>
              <a:buAutoNum type="alphaUcPeriod"/>
              <a:tabLst/>
              <a:defRPr/>
            </a:pPr>
            <a:r>
              <a:rPr kumimoji="0" lang="en-US" sz="30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No</a:t>
            </a:r>
            <a:endParaRPr kumimoji="0" lang="en-US" sz="3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7" name="Rectangle 6"/>
          <p:cNvSpPr/>
          <p:nvPr/>
        </p:nvSpPr>
        <p:spPr>
          <a:xfrm>
            <a:off x="642910" y="5182901"/>
            <a:ext cx="8358246" cy="1246495"/>
          </a:xfrm>
          <a:prstGeom prst="rect">
            <a:avLst/>
          </a:prstGeom>
        </p:spPr>
        <p:txBody>
          <a:bodyPr wrap="square">
            <a:spAutoFit/>
          </a:bodyPr>
          <a:lstStyle/>
          <a:p>
            <a:pPr marL="849313" lvl="1" indent="-457200" algn="just" eaLnBrk="1" hangingPunct="1">
              <a:lnSpc>
                <a:spcPct val="150000"/>
              </a:lnSpc>
              <a:buFont typeface="Verdana" pitchFamily="34" charset="0"/>
              <a:buAutoNum type="alphaLcParenR"/>
            </a:pPr>
            <a:r>
              <a:rPr lang="en-US" sz="2500" b="1" dirty="0" smtClean="0">
                <a:solidFill>
                  <a:srgbClr val="3333FF"/>
                </a:solidFill>
              </a:rPr>
              <a:t>What are possible adverse outcomes in pregnancy?</a:t>
            </a:r>
          </a:p>
          <a:p>
            <a:pPr marL="849313" lvl="1" indent="-457200" algn="just" eaLnBrk="1" hangingPunct="1">
              <a:lnSpc>
                <a:spcPct val="150000"/>
              </a:lnSpc>
              <a:buFont typeface="Verdana" pitchFamily="34" charset="0"/>
              <a:buAutoNum type="alphaLcParenR"/>
            </a:pPr>
            <a:r>
              <a:rPr lang="en-US" sz="2500" b="1" dirty="0" smtClean="0">
                <a:solidFill>
                  <a:srgbClr val="3333FF"/>
                </a:solidFill>
              </a:rPr>
              <a:t>What are possible fetal outcomes?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85728"/>
            <a:ext cx="8643998" cy="1428760"/>
          </a:xfrm>
        </p:spPr>
        <p:txBody>
          <a:bodyPr>
            <a:normAutofit fontScale="90000"/>
          </a:bodyPr>
          <a:lstStyle/>
          <a:p>
            <a:pPr>
              <a:lnSpc>
                <a:spcPct val="150000"/>
              </a:lnSpc>
            </a:pPr>
            <a:r>
              <a:rPr lang="en-US" sz="4000" b="1" dirty="0" smtClean="0">
                <a:solidFill>
                  <a:srgbClr val="C00000"/>
                </a:solidFill>
                <a:cs typeface="Aharoni" pitchFamily="2" charset="-79"/>
              </a:rPr>
              <a:t>Primordial prevention </a:t>
            </a:r>
            <a:br>
              <a:rPr lang="en-US" sz="4000" b="1" dirty="0" smtClean="0">
                <a:solidFill>
                  <a:srgbClr val="C00000"/>
                </a:solidFill>
                <a:cs typeface="Aharoni" pitchFamily="2" charset="-79"/>
              </a:rPr>
            </a:br>
            <a:r>
              <a:rPr lang="en-US" sz="4000" b="1" dirty="0" smtClean="0">
                <a:solidFill>
                  <a:srgbClr val="C00000"/>
                </a:solidFill>
                <a:cs typeface="Aharoni" pitchFamily="2" charset="-79"/>
              </a:rPr>
              <a:t>of thyroid disease</a:t>
            </a:r>
            <a:endParaRPr lang="en-US" sz="4000" b="1" dirty="0">
              <a:solidFill>
                <a:srgbClr val="C00000"/>
              </a:solidFill>
              <a:cs typeface="Aharoni" pitchFamily="2" charset="-79"/>
            </a:endParaRPr>
          </a:p>
        </p:txBody>
      </p:sp>
      <p:sp>
        <p:nvSpPr>
          <p:cNvPr id="3" name="Subtitle 2"/>
          <p:cNvSpPr>
            <a:spLocks noGrp="1"/>
          </p:cNvSpPr>
          <p:nvPr>
            <p:ph type="subTitle" idx="1"/>
          </p:nvPr>
        </p:nvSpPr>
        <p:spPr>
          <a:xfrm>
            <a:off x="428596" y="2357430"/>
            <a:ext cx="8215370" cy="3714776"/>
          </a:xfrm>
        </p:spPr>
        <p:txBody>
          <a:bodyPr>
            <a:normAutofit/>
          </a:bodyPr>
          <a:lstStyle/>
          <a:p>
            <a:pPr marL="514350" indent="-514350" algn="just">
              <a:lnSpc>
                <a:spcPct val="150000"/>
              </a:lnSpc>
              <a:buFont typeface="Arial" pitchFamily="34" charset="0"/>
              <a:buChar char="•"/>
            </a:pPr>
            <a:r>
              <a:rPr lang="en-US" b="1" dirty="0" smtClean="0">
                <a:solidFill>
                  <a:srgbClr val="002060"/>
                </a:solidFill>
              </a:rPr>
              <a:t>Iodine nutrition</a:t>
            </a:r>
          </a:p>
          <a:p>
            <a:pPr marL="971550" lvl="1" indent="-514350" algn="just">
              <a:lnSpc>
                <a:spcPct val="150000"/>
              </a:lnSpc>
              <a:buFont typeface="Wingdings" pitchFamily="2" charset="2"/>
              <a:buChar char="Ø"/>
            </a:pPr>
            <a:r>
              <a:rPr lang="en-US" sz="2100" dirty="0" smtClean="0">
                <a:solidFill>
                  <a:srgbClr val="00B0F0"/>
                </a:solidFill>
              </a:rPr>
              <a:t>Pregnant and lactating women in iodine sufficient areas</a:t>
            </a:r>
          </a:p>
          <a:p>
            <a:pPr marL="971550" lvl="1" indent="-514350" algn="just">
              <a:lnSpc>
                <a:spcPct val="150000"/>
              </a:lnSpc>
              <a:buFont typeface="Wingdings" pitchFamily="2" charset="2"/>
              <a:buChar char="Ø"/>
            </a:pPr>
            <a:r>
              <a:rPr lang="en-US" sz="2100" dirty="0" smtClean="0">
                <a:solidFill>
                  <a:srgbClr val="00B0F0"/>
                </a:solidFill>
              </a:rPr>
              <a:t>Whole population in iodine deficient regions (primary)</a:t>
            </a:r>
          </a:p>
          <a:p>
            <a:pPr marL="514350" indent="-514350" algn="just">
              <a:lnSpc>
                <a:spcPct val="150000"/>
              </a:lnSpc>
              <a:buFont typeface="Arial" pitchFamily="34" charset="0"/>
              <a:buChar char="•"/>
            </a:pPr>
            <a:r>
              <a:rPr lang="en-US" b="1" dirty="0" smtClean="0">
                <a:solidFill>
                  <a:srgbClr val="002060"/>
                </a:solidFill>
              </a:rPr>
              <a:t>Autoimmunity</a:t>
            </a:r>
          </a:p>
          <a:p>
            <a:pPr marL="514350" indent="-514350" algn="just">
              <a:lnSpc>
                <a:spcPct val="150000"/>
              </a:lnSpc>
              <a:buFont typeface="Arial" pitchFamily="34" charset="0"/>
              <a:buChar char="•"/>
            </a:pPr>
            <a:r>
              <a:rPr lang="en-US" b="1" dirty="0" smtClean="0">
                <a:solidFill>
                  <a:srgbClr val="002060"/>
                </a:solidFill>
              </a:rPr>
              <a:t>Thyroid disruptors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16632"/>
            <a:ext cx="8229600" cy="1143000"/>
          </a:xfrm>
        </p:spPr>
        <p:txBody>
          <a:bodyPr>
            <a:normAutofit/>
          </a:bodyPr>
          <a:lstStyle/>
          <a:p>
            <a:pPr algn="ctr"/>
            <a:r>
              <a:rPr lang="en-US" sz="2500" b="1" dirty="0" smtClean="0">
                <a:solidFill>
                  <a:srgbClr val="C00000"/>
                </a:solidFill>
                <a:effectLst/>
                <a:latin typeface="Times New Roman" pitchFamily="18" charset="0"/>
                <a:cs typeface="Times New Roman" pitchFamily="18" charset="0"/>
              </a:rPr>
              <a:t>What Adverse Fetal </a:t>
            </a:r>
            <a:r>
              <a:rPr lang="en-US" sz="2500" b="1" dirty="0" err="1" smtClean="0">
                <a:solidFill>
                  <a:srgbClr val="C00000"/>
                </a:solidFill>
                <a:effectLst/>
                <a:latin typeface="Times New Roman" pitchFamily="18" charset="0"/>
                <a:cs typeface="Times New Roman" pitchFamily="18" charset="0"/>
              </a:rPr>
              <a:t>Qutcomes</a:t>
            </a:r>
            <a:r>
              <a:rPr lang="en-US" sz="2500" b="1" dirty="0" smtClean="0">
                <a:solidFill>
                  <a:srgbClr val="C00000"/>
                </a:solidFill>
                <a:effectLst/>
                <a:latin typeface="Times New Roman" pitchFamily="18" charset="0"/>
                <a:cs typeface="Times New Roman" pitchFamily="18" charset="0"/>
              </a:rPr>
              <a:t> Are Associated With Mothers Subclinical  Hypothyroidism?</a:t>
            </a:r>
            <a:endParaRPr lang="en-US" sz="2500" b="1" dirty="0">
              <a:solidFill>
                <a:srgbClr val="C0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28800"/>
            <a:ext cx="8229600" cy="4968552"/>
          </a:xfrm>
        </p:spPr>
        <p:txBody>
          <a:bodyPr>
            <a:normAutofit fontScale="85000" lnSpcReduction="10000"/>
          </a:bodyPr>
          <a:lstStyle/>
          <a:p>
            <a:pPr algn="just">
              <a:lnSpc>
                <a:spcPct val="150000"/>
              </a:lnSpc>
              <a:buClr>
                <a:srgbClr val="C00000"/>
              </a:buClr>
            </a:pPr>
            <a:r>
              <a:rPr lang="en-US" b="1" dirty="0" smtClean="0">
                <a:solidFill>
                  <a:schemeClr val="accent1">
                    <a:lumMod val="50000"/>
                  </a:schemeClr>
                </a:solidFill>
                <a:latin typeface="Times New Roman" pitchFamily="18" charset="0"/>
                <a:cs typeface="Times New Roman" pitchFamily="18" charset="0"/>
              </a:rPr>
              <a:t>The detrimental effect of SCH </a:t>
            </a:r>
            <a:r>
              <a:rPr lang="en-US" b="1" dirty="0" smtClean="0">
                <a:solidFill>
                  <a:srgbClr val="E65D00"/>
                </a:solidFill>
                <a:latin typeface="Times New Roman" pitchFamily="18" charset="0"/>
                <a:cs typeface="Times New Roman" pitchFamily="18" charset="0"/>
              </a:rPr>
              <a:t>on fetal </a:t>
            </a:r>
            <a:r>
              <a:rPr lang="en-US" b="1" dirty="0" err="1" smtClean="0">
                <a:solidFill>
                  <a:srgbClr val="E65D00"/>
                </a:solidFill>
                <a:latin typeface="Times New Roman" pitchFamily="18" charset="0"/>
                <a:cs typeface="Times New Roman" pitchFamily="18" charset="0"/>
              </a:rPr>
              <a:t>neurocognitive</a:t>
            </a:r>
            <a:r>
              <a:rPr lang="en-US" b="1" dirty="0" smtClean="0">
                <a:solidFill>
                  <a:srgbClr val="E65D00"/>
                </a:solidFill>
                <a:latin typeface="Times New Roman" pitchFamily="18" charset="0"/>
                <a:cs typeface="Times New Roman" pitchFamily="18" charset="0"/>
              </a:rPr>
              <a:t> development is less clear. </a:t>
            </a:r>
          </a:p>
          <a:p>
            <a:pPr algn="just">
              <a:lnSpc>
                <a:spcPct val="150000"/>
              </a:lnSpc>
              <a:buClr>
                <a:srgbClr val="C00000"/>
              </a:buClr>
            </a:pPr>
            <a:r>
              <a:rPr lang="en-US" b="1" dirty="0" smtClean="0">
                <a:solidFill>
                  <a:schemeClr val="accent1">
                    <a:lumMod val="50000"/>
                  </a:schemeClr>
                </a:solidFill>
                <a:latin typeface="Times New Roman" pitchFamily="18" charset="0"/>
                <a:cs typeface="Times New Roman" pitchFamily="18" charset="0"/>
              </a:rPr>
              <a:t>prospective</a:t>
            </a:r>
            <a:r>
              <a:rPr lang="en-US" b="1" dirty="0">
                <a:solidFill>
                  <a:schemeClr val="accent1">
                    <a:lumMod val="50000"/>
                  </a:schemeClr>
                </a:solidFill>
                <a:latin typeface="Times New Roman" pitchFamily="18" charset="0"/>
                <a:cs typeface="Times New Roman" pitchFamily="18" charset="0"/>
              </a:rPr>
              <a:t>, randomized study </a:t>
            </a:r>
            <a:r>
              <a:rPr lang="en-US" b="1" dirty="0">
                <a:solidFill>
                  <a:srgbClr val="00B050"/>
                </a:solidFill>
                <a:latin typeface="Times New Roman" pitchFamily="18" charset="0"/>
                <a:cs typeface="Times New Roman" pitchFamily="18" charset="0"/>
              </a:rPr>
              <a:t>confirms no fetal IQ benefit from screening and treating </a:t>
            </a:r>
            <a:r>
              <a:rPr lang="en-US" b="1" dirty="0" err="1">
                <a:solidFill>
                  <a:srgbClr val="00B050"/>
                </a:solidFill>
                <a:latin typeface="Times New Roman" pitchFamily="18" charset="0"/>
                <a:cs typeface="Times New Roman" pitchFamily="18" charset="0"/>
              </a:rPr>
              <a:t>subclinically</a:t>
            </a:r>
            <a:r>
              <a:rPr lang="en-US" b="1" dirty="0">
                <a:solidFill>
                  <a:srgbClr val="00B050"/>
                </a:solidFill>
                <a:latin typeface="Times New Roman" pitchFamily="18" charset="0"/>
                <a:cs typeface="Times New Roman" pitchFamily="18" charset="0"/>
              </a:rPr>
              <a:t> hypothyroid </a:t>
            </a:r>
            <a:r>
              <a:rPr lang="en-US" b="1" dirty="0">
                <a:solidFill>
                  <a:schemeClr val="accent1">
                    <a:lumMod val="50000"/>
                  </a:schemeClr>
                </a:solidFill>
                <a:latin typeface="Times New Roman" pitchFamily="18" charset="0"/>
                <a:cs typeface="Times New Roman" pitchFamily="18" charset="0"/>
              </a:rPr>
              <a:t>women at 12 weeks of gestation</a:t>
            </a:r>
            <a:r>
              <a:rPr lang="en-US" b="1" dirty="0" smtClean="0">
                <a:solidFill>
                  <a:schemeClr val="accent1">
                    <a:lumMod val="50000"/>
                  </a:schemeClr>
                </a:solidFill>
                <a:latin typeface="Times New Roman" pitchFamily="18" charset="0"/>
                <a:cs typeface="Times New Roman" pitchFamily="18" charset="0"/>
              </a:rPr>
              <a:t>.</a:t>
            </a:r>
          </a:p>
          <a:p>
            <a:pPr algn="just">
              <a:lnSpc>
                <a:spcPct val="150000"/>
              </a:lnSpc>
              <a:buClr>
                <a:srgbClr val="C00000"/>
              </a:buClr>
            </a:pPr>
            <a:r>
              <a:rPr lang="en-US" b="1" dirty="0">
                <a:solidFill>
                  <a:schemeClr val="accent1">
                    <a:lumMod val="50000"/>
                  </a:schemeClr>
                </a:solidFill>
                <a:latin typeface="Times New Roman" pitchFamily="18" charset="0"/>
                <a:cs typeface="Times New Roman" pitchFamily="18" charset="0"/>
              </a:rPr>
              <a:t>association between maternal SCH and adverse fetal </a:t>
            </a:r>
            <a:r>
              <a:rPr lang="en-US" b="1" dirty="0" err="1">
                <a:solidFill>
                  <a:schemeClr val="accent1">
                    <a:lumMod val="50000"/>
                  </a:schemeClr>
                </a:solidFill>
                <a:latin typeface="Times New Roman" pitchFamily="18" charset="0"/>
                <a:cs typeface="Times New Roman" pitchFamily="18" charset="0"/>
              </a:rPr>
              <a:t>neurocognitive</a:t>
            </a:r>
            <a:r>
              <a:rPr lang="en-US" b="1" dirty="0">
                <a:solidFill>
                  <a:schemeClr val="accent1">
                    <a:lumMod val="50000"/>
                  </a:schemeClr>
                </a:solidFill>
                <a:latin typeface="Times New Roman" pitchFamily="18" charset="0"/>
                <a:cs typeface="Times New Roman" pitchFamily="18" charset="0"/>
              </a:rPr>
              <a:t> development is </a:t>
            </a:r>
            <a:r>
              <a:rPr lang="en-US" b="1" dirty="0">
                <a:solidFill>
                  <a:srgbClr val="00B0F0"/>
                </a:solidFill>
                <a:latin typeface="Times New Roman" pitchFamily="18" charset="0"/>
                <a:cs typeface="Times New Roman" pitchFamily="18" charset="0"/>
              </a:rPr>
              <a:t>biologically plausible, though not clearly demonstrated.</a:t>
            </a:r>
          </a:p>
          <a:p>
            <a:pPr algn="just">
              <a:lnSpc>
                <a:spcPct val="150000"/>
              </a:lnSpc>
              <a:buClr>
                <a:srgbClr val="C00000"/>
              </a:buClr>
            </a:pPr>
            <a:endParaRPr lang="en-US"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142852"/>
            <a:ext cx="8929718" cy="928694"/>
          </a:xfrm>
        </p:spPr>
        <p:txBody>
          <a:bodyPr>
            <a:noAutofit/>
          </a:bodyPr>
          <a:lstStyle/>
          <a:p>
            <a:pPr rtl="1">
              <a:lnSpc>
                <a:spcPct val="150000"/>
              </a:lnSpc>
            </a:pPr>
            <a:r>
              <a:rPr lang="en-US" sz="2500" dirty="0">
                <a:solidFill>
                  <a:srgbClr val="C00000"/>
                </a:solidFill>
                <a:latin typeface="Albertus Extra Bold" pitchFamily="34" charset="0"/>
              </a:rPr>
              <a:t>Prevalence of hypothyroidism 5 years </a:t>
            </a:r>
            <a:r>
              <a:rPr lang="en-US" sz="2500" dirty="0" err="1">
                <a:solidFill>
                  <a:srgbClr val="C00000"/>
                </a:solidFill>
                <a:latin typeface="Albertus Extra Bold" pitchFamily="34" charset="0"/>
              </a:rPr>
              <a:t>postpregnancy</a:t>
            </a:r>
            <a:endParaRPr lang="en-US" sz="2500" dirty="0">
              <a:solidFill>
                <a:srgbClr val="C00000"/>
              </a:solidFill>
              <a:latin typeface="Albertus Extra Bold" pitchFamily="34" charset="0"/>
            </a:endParaRPr>
          </a:p>
        </p:txBody>
      </p:sp>
      <p:sp>
        <p:nvSpPr>
          <p:cNvPr id="4" name="TextBox 3"/>
          <p:cNvSpPr txBox="1"/>
          <p:nvPr/>
        </p:nvSpPr>
        <p:spPr>
          <a:xfrm>
            <a:off x="500034" y="6143644"/>
            <a:ext cx="8286808" cy="523220"/>
          </a:xfrm>
          <a:prstGeom prst="rect">
            <a:avLst/>
          </a:prstGeom>
          <a:noFill/>
        </p:spPr>
        <p:txBody>
          <a:bodyPr wrap="square" rtlCol="0">
            <a:spAutoFit/>
          </a:bodyPr>
          <a:lstStyle/>
          <a:p>
            <a:r>
              <a:rPr lang="en-US" sz="1400" dirty="0">
                <a:latin typeface="Times New Roman" pitchFamily="18" charset="0"/>
                <a:cs typeface="Times New Roman" pitchFamily="18" charset="0"/>
              </a:rPr>
              <a:t>Beverley </a:t>
            </a:r>
            <a:r>
              <a:rPr lang="en-US" sz="1400" dirty="0" smtClean="0">
                <a:latin typeface="Times New Roman" pitchFamily="18" charset="0"/>
                <a:cs typeface="Times New Roman" pitchFamily="18" charset="0"/>
              </a:rPr>
              <a:t>M, et al. Five-Year Follow-Up for Women With Subclinical Hypothyroidism in Pregnancy. </a:t>
            </a:r>
          </a:p>
          <a:p>
            <a:r>
              <a:rPr lang="en-US" sz="1400" dirty="0" smtClean="0">
                <a:latin typeface="Times New Roman" pitchFamily="18" charset="0"/>
                <a:cs typeface="Times New Roman" pitchFamily="18" charset="0"/>
              </a:rPr>
              <a:t>JCEM 2013; 98: E1941-45</a:t>
            </a:r>
            <a:endParaRPr lang="en-US" sz="14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print"/>
          <a:srcRect/>
          <a:stretch>
            <a:fillRect/>
          </a:stretch>
        </p:blipFill>
        <p:spPr bwMode="auto">
          <a:xfrm>
            <a:off x="1138238" y="1285860"/>
            <a:ext cx="6867525"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52128"/>
          </a:xfrm>
        </p:spPr>
        <p:txBody>
          <a:bodyPr>
            <a:normAutofit fontScale="90000"/>
          </a:bodyPr>
          <a:lstStyle/>
          <a:p>
            <a:pPr algn="ctr">
              <a:lnSpc>
                <a:spcPct val="150000"/>
              </a:lnSpc>
            </a:pPr>
            <a:r>
              <a:rPr lang="en-US" sz="2400" b="1" dirty="0" smtClean="0">
                <a:solidFill>
                  <a:srgbClr val="C00000"/>
                </a:solidFill>
                <a:effectLst/>
                <a:latin typeface="Times New Roman" pitchFamily="18" charset="0"/>
                <a:cs typeface="Times New Roman" pitchFamily="18" charset="0"/>
              </a:rPr>
              <a:t>WHAT ADVERSE OUTCOMES ARE ASSOCIATED WITH SUBCLINICAL HYPOTHYROIDISM IN PREGNANCY?</a:t>
            </a:r>
            <a:br>
              <a:rPr lang="en-US" sz="2400" b="1" dirty="0" smtClean="0">
                <a:solidFill>
                  <a:srgbClr val="C00000"/>
                </a:solidFill>
                <a:effectLst/>
                <a:latin typeface="Times New Roman" pitchFamily="18" charset="0"/>
                <a:cs typeface="Times New Roman" pitchFamily="18" charset="0"/>
              </a:rPr>
            </a:br>
            <a:endParaRPr lang="en-US" sz="2400" b="1" dirty="0">
              <a:solidFill>
                <a:srgbClr val="C00000"/>
              </a:solidFill>
              <a:effectLst/>
              <a:latin typeface="Times New Roman" pitchFamily="18" charset="0"/>
              <a:cs typeface="Times New Roman" pitchFamily="18" charset="0"/>
            </a:endParaRPr>
          </a:p>
        </p:txBody>
      </p:sp>
      <p:sp>
        <p:nvSpPr>
          <p:cNvPr id="4" name="Content Placeholder 2"/>
          <p:cNvSpPr>
            <a:spLocks noGrp="1"/>
          </p:cNvSpPr>
          <p:nvPr>
            <p:ph idx="1"/>
          </p:nvPr>
        </p:nvSpPr>
        <p:spPr>
          <a:xfrm>
            <a:off x="842994" y="1628800"/>
            <a:ext cx="8229600" cy="4389437"/>
          </a:xfrm>
        </p:spPr>
        <p:txBody>
          <a:bodyPr>
            <a:noAutofit/>
          </a:bodyPr>
          <a:lstStyle/>
          <a:p>
            <a:pPr>
              <a:lnSpc>
                <a:spcPct val="170000"/>
              </a:lnSpc>
              <a:buClr>
                <a:srgbClr val="C00000"/>
              </a:buClr>
            </a:pPr>
            <a:r>
              <a:rPr lang="en-US" sz="2100" dirty="0" smtClean="0">
                <a:solidFill>
                  <a:srgbClr val="002060"/>
                </a:solidFill>
                <a:latin typeface="Times New Roman" pitchFamily="18" charset="0"/>
                <a:cs typeface="Times New Roman" pitchFamily="18" charset="0"/>
              </a:rPr>
              <a:t>Negro </a:t>
            </a:r>
            <a:r>
              <a:rPr lang="en-US" sz="2100" dirty="0">
                <a:solidFill>
                  <a:srgbClr val="002060"/>
                </a:solidFill>
                <a:latin typeface="Times New Roman" pitchFamily="18" charset="0"/>
                <a:cs typeface="Times New Roman" pitchFamily="18" charset="0"/>
              </a:rPr>
              <a:t>et al </a:t>
            </a:r>
            <a:r>
              <a:rPr lang="en-US" sz="2100" dirty="0" smtClean="0">
                <a:solidFill>
                  <a:srgbClr val="002060"/>
                </a:solidFill>
                <a:latin typeface="Times New Roman" pitchFamily="18" charset="0"/>
                <a:cs typeface="Times New Roman" pitchFamily="18" charset="0"/>
              </a:rPr>
              <a:t>reported </a:t>
            </a:r>
            <a:r>
              <a:rPr lang="en-US" sz="2100" dirty="0">
                <a:solidFill>
                  <a:srgbClr val="002060"/>
                </a:solidFill>
                <a:latin typeface="Times New Roman" pitchFamily="18" charset="0"/>
                <a:cs typeface="Times New Roman" pitchFamily="18" charset="0"/>
              </a:rPr>
              <a:t>a </a:t>
            </a:r>
            <a:r>
              <a:rPr lang="en-US" sz="2100" dirty="0">
                <a:solidFill>
                  <a:srgbClr val="00B050"/>
                </a:solidFill>
                <a:latin typeface="Times New Roman" pitchFamily="18" charset="0"/>
                <a:cs typeface="Times New Roman" pitchFamily="18" charset="0"/>
              </a:rPr>
              <a:t>significantly higher miscarriage rate in TPO </a:t>
            </a:r>
            <a:r>
              <a:rPr lang="en-US" sz="2100" dirty="0" err="1">
                <a:solidFill>
                  <a:srgbClr val="00B050"/>
                </a:solidFill>
                <a:latin typeface="Times New Roman" pitchFamily="18" charset="0"/>
                <a:cs typeface="Times New Roman" pitchFamily="18" charset="0"/>
              </a:rPr>
              <a:t>Ab</a:t>
            </a:r>
            <a:r>
              <a:rPr lang="en-US" sz="2100" dirty="0">
                <a:solidFill>
                  <a:srgbClr val="00B050"/>
                </a:solidFill>
                <a:latin typeface="Times New Roman" pitchFamily="18" charset="0"/>
                <a:cs typeface="Times New Roman" pitchFamily="18" charset="0"/>
              </a:rPr>
              <a:t>- women with TSH levels between 2.5-5 </a:t>
            </a:r>
            <a:r>
              <a:rPr lang="en-US" sz="2100" dirty="0" err="1">
                <a:solidFill>
                  <a:srgbClr val="00B050"/>
                </a:solidFill>
                <a:latin typeface="Times New Roman" pitchFamily="18" charset="0"/>
                <a:cs typeface="Times New Roman" pitchFamily="18" charset="0"/>
              </a:rPr>
              <a:t>mIU</a:t>
            </a:r>
            <a:r>
              <a:rPr lang="en-US" sz="2100" dirty="0">
                <a:solidFill>
                  <a:srgbClr val="00B050"/>
                </a:solidFill>
                <a:latin typeface="Times New Roman" pitchFamily="18" charset="0"/>
                <a:cs typeface="Times New Roman" pitchFamily="18" charset="0"/>
              </a:rPr>
              <a:t>/L compared to those with TSH levels below 2.5mIU/L (6.1% </a:t>
            </a:r>
            <a:r>
              <a:rPr lang="en-US" sz="2100" dirty="0" err="1">
                <a:solidFill>
                  <a:srgbClr val="00B050"/>
                </a:solidFill>
                <a:latin typeface="Times New Roman" pitchFamily="18" charset="0"/>
                <a:cs typeface="Times New Roman" pitchFamily="18" charset="0"/>
              </a:rPr>
              <a:t>vs</a:t>
            </a:r>
            <a:r>
              <a:rPr lang="en-US" sz="2100" dirty="0">
                <a:solidFill>
                  <a:srgbClr val="00B050"/>
                </a:solidFill>
                <a:latin typeface="Times New Roman" pitchFamily="18" charset="0"/>
                <a:cs typeface="Times New Roman" pitchFamily="18" charset="0"/>
              </a:rPr>
              <a:t> 3.6% respectively, p=0.006). </a:t>
            </a:r>
            <a:endParaRPr lang="en-US" sz="2100" dirty="0" smtClean="0">
              <a:solidFill>
                <a:srgbClr val="00B050"/>
              </a:solidFill>
              <a:latin typeface="Times New Roman" pitchFamily="18" charset="0"/>
              <a:cs typeface="Times New Roman" pitchFamily="18" charset="0"/>
            </a:endParaRPr>
          </a:p>
          <a:p>
            <a:pPr>
              <a:lnSpc>
                <a:spcPct val="170000"/>
              </a:lnSpc>
              <a:buClr>
                <a:srgbClr val="C00000"/>
              </a:buClr>
            </a:pPr>
            <a:r>
              <a:rPr lang="en-US" sz="2100" dirty="0">
                <a:solidFill>
                  <a:srgbClr val="D60093"/>
                </a:solidFill>
                <a:latin typeface="Times New Roman" pitchFamily="18" charset="0"/>
                <a:cs typeface="Times New Roman" pitchFamily="18" charset="0"/>
              </a:rPr>
              <a:t>2-3 fold increased risk of pregnancy related complication </a:t>
            </a:r>
            <a:r>
              <a:rPr lang="en-US" sz="2100" dirty="0">
                <a:solidFill>
                  <a:srgbClr val="002060"/>
                </a:solidFill>
                <a:latin typeface="Times New Roman" pitchFamily="18" charset="0"/>
                <a:cs typeface="Times New Roman" pitchFamily="18" charset="0"/>
              </a:rPr>
              <a:t>was also confirmed in untreated women with SCH.  </a:t>
            </a:r>
          </a:p>
          <a:p>
            <a:pPr>
              <a:lnSpc>
                <a:spcPct val="170000"/>
              </a:lnSpc>
              <a:buClr>
                <a:srgbClr val="C00000"/>
              </a:buClr>
            </a:pPr>
            <a:r>
              <a:rPr lang="en-US" sz="2100" dirty="0">
                <a:solidFill>
                  <a:srgbClr val="E65D00"/>
                </a:solidFill>
                <a:latin typeface="Times New Roman" pitchFamily="18" charset="0"/>
                <a:cs typeface="Times New Roman" pitchFamily="18" charset="0"/>
              </a:rPr>
              <a:t>N</a:t>
            </a:r>
            <a:r>
              <a:rPr lang="en-US" sz="2100" dirty="0" smtClean="0">
                <a:solidFill>
                  <a:srgbClr val="E65D00"/>
                </a:solidFill>
                <a:latin typeface="Times New Roman" pitchFamily="18" charset="0"/>
                <a:cs typeface="Times New Roman" pitchFamily="18" charset="0"/>
              </a:rPr>
              <a:t>o </a:t>
            </a:r>
            <a:r>
              <a:rPr lang="en-US" sz="2100" dirty="0">
                <a:solidFill>
                  <a:srgbClr val="E65D00"/>
                </a:solidFill>
                <a:latin typeface="Times New Roman" pitchFamily="18" charset="0"/>
                <a:cs typeface="Times New Roman" pitchFamily="18" charset="0"/>
              </a:rPr>
              <a:t>adverse effect from subclinical maternal hypothyroidism (detected in the 1st and 2nd trimester) in a cohort of 10,990 pregnant women</a:t>
            </a:r>
            <a:r>
              <a:rPr lang="en-US" sz="2100" dirty="0" smtClean="0">
                <a:solidFill>
                  <a:srgbClr val="E65D00"/>
                </a:solidFill>
                <a:latin typeface="Times New Roman" pitchFamily="18" charset="0"/>
                <a:cs typeface="Times New Roman" pitchFamily="18" charset="0"/>
              </a:rPr>
              <a:t>.</a:t>
            </a:r>
          </a:p>
        </p:txBody>
      </p:sp>
      <p:sp>
        <p:nvSpPr>
          <p:cNvPr id="5" name="TextBox 4"/>
          <p:cNvSpPr txBox="1"/>
          <p:nvPr/>
        </p:nvSpPr>
        <p:spPr>
          <a:xfrm>
            <a:off x="323528" y="6021288"/>
            <a:ext cx="4112088" cy="705258"/>
          </a:xfrm>
          <a:prstGeom prst="rect">
            <a:avLst/>
          </a:prstGeom>
          <a:noFill/>
        </p:spPr>
        <p:txBody>
          <a:bodyPr wrap="none" rtlCol="0">
            <a:spAutoFit/>
          </a:bodyPr>
          <a:lstStyle/>
          <a:p>
            <a:pPr>
              <a:lnSpc>
                <a:spcPct val="150000"/>
              </a:lnSpc>
            </a:pPr>
            <a:r>
              <a:rPr lang="en-US" sz="1400" dirty="0" smtClean="0"/>
              <a:t>Negro R et al. J </a:t>
            </a:r>
            <a:r>
              <a:rPr lang="en-US" sz="1400" dirty="0" err="1" smtClean="0"/>
              <a:t>Clin</a:t>
            </a:r>
            <a:r>
              <a:rPr lang="en-US" sz="1400" dirty="0" smtClean="0"/>
              <a:t> </a:t>
            </a:r>
            <a:r>
              <a:rPr lang="en-US" sz="1400" dirty="0" err="1" smtClean="0"/>
              <a:t>Endocrinol</a:t>
            </a:r>
            <a:r>
              <a:rPr lang="en-US" sz="1400" dirty="0" smtClean="0"/>
              <a:t> </a:t>
            </a:r>
            <a:r>
              <a:rPr lang="en-US" sz="1400" dirty="0" err="1" smtClean="0"/>
              <a:t>Metab</a:t>
            </a:r>
            <a:r>
              <a:rPr lang="en-US" sz="1400" dirty="0" smtClean="0"/>
              <a:t> 2006; 91: 2587</a:t>
            </a:r>
          </a:p>
          <a:p>
            <a:pPr>
              <a:lnSpc>
                <a:spcPct val="150000"/>
              </a:lnSpc>
            </a:pPr>
            <a:r>
              <a:rPr lang="en-US" sz="1400" dirty="0" smtClean="0"/>
              <a:t>Casey B et al. </a:t>
            </a:r>
            <a:r>
              <a:rPr lang="en-US" sz="1400" dirty="0" err="1" smtClean="0"/>
              <a:t>Obset</a:t>
            </a:r>
            <a:r>
              <a:rPr lang="en-US" sz="1400" dirty="0" smtClean="0"/>
              <a:t> </a:t>
            </a:r>
            <a:r>
              <a:rPr lang="en-US" sz="1400" dirty="0" err="1" smtClean="0"/>
              <a:t>Gynecol</a:t>
            </a:r>
            <a:r>
              <a:rPr lang="en-US" sz="1400" dirty="0" smtClean="0"/>
              <a:t> 2005; 105: 239</a:t>
            </a: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143000"/>
          </a:xfrm>
        </p:spPr>
        <p:txBody>
          <a:bodyPr>
            <a:normAutofit/>
          </a:bodyPr>
          <a:lstStyle/>
          <a:p>
            <a:r>
              <a:rPr lang="en-US" sz="3000" b="1" dirty="0" smtClean="0">
                <a:solidFill>
                  <a:srgbClr val="C00000"/>
                </a:solidFill>
                <a:latin typeface="Times New Roman" pitchFamily="18" charset="0"/>
                <a:ea typeface="+mn-ea"/>
                <a:cs typeface="Times New Roman" pitchFamily="18" charset="0"/>
              </a:rPr>
              <a:t>Relationship between maternal ΔTSH and adjusted birth weight</a:t>
            </a:r>
          </a:p>
        </p:txBody>
      </p:sp>
      <p:sp>
        <p:nvSpPr>
          <p:cNvPr id="3" name="Subtitle 2"/>
          <p:cNvSpPr>
            <a:spLocks noGrp="1"/>
          </p:cNvSpPr>
          <p:nvPr>
            <p:ph type="subTitle" idx="1"/>
          </p:nvPr>
        </p:nvSpPr>
        <p:spPr>
          <a:xfrm>
            <a:off x="304800" y="6248400"/>
            <a:ext cx="6400800" cy="304800"/>
          </a:xfrm>
        </p:spPr>
        <p:txBody>
          <a:bodyPr>
            <a:normAutofit/>
          </a:bodyPr>
          <a:lstStyle/>
          <a:p>
            <a:pPr algn="l"/>
            <a:r>
              <a:rPr lang="en-US" sz="1200" dirty="0" err="1" smtClean="0">
                <a:solidFill>
                  <a:schemeClr val="tx1"/>
                </a:solidFill>
                <a:latin typeface="Times New Roman" pitchFamily="18" charset="0"/>
                <a:cs typeface="Times New Roman" pitchFamily="18" charset="0"/>
              </a:rPr>
              <a:t>Nishioka</a:t>
            </a:r>
            <a:r>
              <a:rPr lang="en-US" sz="1200" dirty="0" smtClean="0">
                <a:solidFill>
                  <a:schemeClr val="tx1"/>
                </a:solidFill>
                <a:latin typeface="Times New Roman" pitchFamily="18" charset="0"/>
                <a:cs typeface="Times New Roman" pitchFamily="18" charset="0"/>
              </a:rPr>
              <a:t> E, et al. Early Hum Dev</a:t>
            </a:r>
            <a:r>
              <a:rPr lang="pt-BR" sz="1200" dirty="0" smtClean="0">
                <a:solidFill>
                  <a:schemeClr val="tx1"/>
                </a:solidFill>
                <a:latin typeface="Times New Roman" pitchFamily="18" charset="0"/>
                <a:cs typeface="Times New Roman" pitchFamily="18" charset="0"/>
              </a:rPr>
              <a:t> 2015; 91(3): 181-5.</a:t>
            </a:r>
            <a:endParaRPr lang="en-US" sz="1200" dirty="0">
              <a:solidFill>
                <a:schemeClr val="tx1"/>
              </a:solidFill>
              <a:latin typeface="Times New Roman" pitchFamily="18" charset="0"/>
              <a:cs typeface="Times New Roman" pitchFamily="18" charset="0"/>
            </a:endParaRPr>
          </a:p>
        </p:txBody>
      </p:sp>
      <p:pic>
        <p:nvPicPr>
          <p:cNvPr id="1025" name="Picture 1" descr="http://ars.els-cdn.com/content/image/1-s2.0-S0378378215000122-gr3.jpg"/>
          <p:cNvPicPr>
            <a:picLocks noChangeAspect="1" noChangeArrowheads="1"/>
          </p:cNvPicPr>
          <p:nvPr/>
        </p:nvPicPr>
        <p:blipFill>
          <a:blip r:embed="rId2" cstate="print"/>
          <a:srcRect/>
          <a:stretch>
            <a:fillRect/>
          </a:stretch>
        </p:blipFill>
        <p:spPr bwMode="auto">
          <a:xfrm>
            <a:off x="2362200" y="1981200"/>
            <a:ext cx="4180036" cy="3803295"/>
          </a:xfrm>
          <a:prstGeom prst="rect">
            <a:avLst/>
          </a:prstGeom>
          <a:noFill/>
        </p:spPr>
      </p:pic>
      <p:sp>
        <p:nvSpPr>
          <p:cNvPr id="1026" name="Rectangle 2"/>
          <p:cNvSpPr>
            <a:spLocks noChangeArrowheads="1"/>
          </p:cNvSpPr>
          <p:nvPr/>
        </p:nvSpPr>
        <p:spPr bwMode="auto">
          <a:xfrm>
            <a:off x="34925" y="60325"/>
            <a:ext cx="92075" cy="0"/>
          </a:xfrm>
          <a:prstGeom prst="rect">
            <a:avLst/>
          </a:prstGeom>
          <a:noFill/>
          <a:ln w="9525">
            <a:noFill/>
            <a:miter lim="800000"/>
            <a:headEnd/>
            <a:tailEnd/>
          </a:ln>
          <a:effectLst/>
        </p:spPr>
        <p:txBody>
          <a:bodyPr vert="horz" wrap="none" lIns="0" tIns="1587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r>
            <a:br>
              <a:rPr kumimoji="0" lang="en-US" sz="1200" b="1" i="0" u="none" strike="noStrike" cap="none" normalizeH="0" baseline="0" smtClean="0">
                <a:ln>
                  <a:noFill/>
                </a:ln>
                <a:solidFill>
                  <a:schemeClr val="tx1"/>
                </a:solidFill>
                <a:effectLst/>
                <a:latin typeface="Arial" pitchFamily="34" charset="0"/>
                <a:cs typeface="Arial" pitchFamily="34" charset="0"/>
              </a:rPr>
            </a:br>
            <a:r>
              <a:rPr kumimoji="0" lang="en-US" sz="1200" b="1" i="0" u="none" strike="noStrike" cap="none" normalizeH="0" baseline="0" smtClean="0">
                <a:ln>
                  <a:noFill/>
                </a:ln>
                <a:solidFill>
                  <a:schemeClr val="tx1"/>
                </a:solidFill>
                <a:effectLst/>
                <a:latin typeface="Arial" pitchFamily="34" charset="0"/>
                <a:cs typeface="Arial" pitchFamily="34" charset="0"/>
              </a:rPr>
              <a:t/>
            </a:r>
            <a:br>
              <a:rPr kumimoji="0" lang="en-US" sz="1200" b="1"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7463"/>
            <a:ext cx="9144000" cy="968375"/>
          </a:xfrm>
        </p:spPr>
        <p:txBody>
          <a:bodyPr>
            <a:noAutofit/>
          </a:bodyPr>
          <a:lstStyle/>
          <a:p>
            <a:pPr algn="ctr" eaLnBrk="1" hangingPunct="1"/>
            <a:r>
              <a:rPr lang="en-US" sz="3000" b="1" dirty="0" smtClean="0">
                <a:solidFill>
                  <a:srgbClr val="C00000"/>
                </a:solidFill>
                <a:effectLst/>
                <a:latin typeface="Times New Roman" pitchFamily="18" charset="0"/>
                <a:ea typeface="+mn-ea"/>
                <a:cs typeface="Times New Roman" pitchFamily="18" charset="0"/>
              </a:rPr>
              <a:t>Thyroid Antibodies and </a:t>
            </a:r>
            <a:br>
              <a:rPr lang="en-US" sz="3000" b="1" dirty="0" smtClean="0">
                <a:solidFill>
                  <a:srgbClr val="C00000"/>
                </a:solidFill>
                <a:effectLst/>
                <a:latin typeface="Times New Roman" pitchFamily="18" charset="0"/>
                <a:ea typeface="+mn-ea"/>
                <a:cs typeface="Times New Roman" pitchFamily="18" charset="0"/>
              </a:rPr>
            </a:br>
            <a:r>
              <a:rPr lang="en-US" sz="3000" b="1" dirty="0" smtClean="0">
                <a:solidFill>
                  <a:srgbClr val="C00000"/>
                </a:solidFill>
                <a:effectLst/>
                <a:latin typeface="Times New Roman" pitchFamily="18" charset="0"/>
                <a:ea typeface="+mn-ea"/>
                <a:cs typeface="Times New Roman" pitchFamily="18" charset="0"/>
              </a:rPr>
              <a:t>Spontaneous Miscarriage</a:t>
            </a:r>
          </a:p>
        </p:txBody>
      </p:sp>
      <p:graphicFrame>
        <p:nvGraphicFramePr>
          <p:cNvPr id="2050" name="Object 3"/>
          <p:cNvGraphicFramePr>
            <a:graphicFrameLocks/>
          </p:cNvGraphicFramePr>
          <p:nvPr/>
        </p:nvGraphicFramePr>
        <p:xfrm>
          <a:off x="482600" y="1677988"/>
          <a:ext cx="8186738" cy="4549775"/>
        </p:xfrm>
        <a:graphic>
          <a:graphicData uri="http://schemas.openxmlformats.org/presentationml/2006/ole">
            <p:oleObj spid="_x0000_s101378" name="Chart" r:id="rId4" imgW="7962979" imgH="4429057" progId="MSGraph.Chart.8">
              <p:embed/>
            </p:oleObj>
          </a:graphicData>
        </a:graphic>
      </p:graphicFrame>
      <p:grpSp>
        <p:nvGrpSpPr>
          <p:cNvPr id="2" name="Group 4"/>
          <p:cNvGrpSpPr>
            <a:grpSpLocks/>
          </p:cNvGrpSpPr>
          <p:nvPr/>
        </p:nvGrpSpPr>
        <p:grpSpPr bwMode="auto">
          <a:xfrm>
            <a:off x="6507163" y="1373188"/>
            <a:ext cx="904875" cy="701675"/>
            <a:chOff x="4221" y="865"/>
            <a:chExt cx="570" cy="442"/>
          </a:xfrm>
        </p:grpSpPr>
        <p:sp>
          <p:nvSpPr>
            <p:cNvPr id="2062" name="Rectangle 5"/>
            <p:cNvSpPr>
              <a:spLocks noChangeArrowheads="1"/>
            </p:cNvSpPr>
            <p:nvPr/>
          </p:nvSpPr>
          <p:spPr bwMode="auto">
            <a:xfrm>
              <a:off x="4221" y="953"/>
              <a:ext cx="104" cy="104"/>
            </a:xfrm>
            <a:prstGeom prst="rect">
              <a:avLst/>
            </a:prstGeom>
            <a:solidFill>
              <a:schemeClr val="accent1"/>
            </a:solidFill>
            <a:ln w="19050">
              <a:solidFill>
                <a:schemeClr val="tx1"/>
              </a:solidFill>
              <a:miter lim="800000"/>
              <a:headEnd/>
              <a:tailEnd/>
            </a:ln>
          </p:spPr>
          <p:txBody>
            <a:bodyPr wrap="none" anchor="ctr">
              <a:spAutoFit/>
            </a:bodyPr>
            <a:lstStyle/>
            <a:p>
              <a:endParaRPr lang="en-US"/>
            </a:p>
          </p:txBody>
        </p:sp>
        <p:sp>
          <p:nvSpPr>
            <p:cNvPr id="2063" name="Rectangle 6"/>
            <p:cNvSpPr>
              <a:spLocks noChangeArrowheads="1"/>
            </p:cNvSpPr>
            <p:nvPr/>
          </p:nvSpPr>
          <p:spPr bwMode="auto">
            <a:xfrm>
              <a:off x="4221" y="1146"/>
              <a:ext cx="104" cy="104"/>
            </a:xfrm>
            <a:prstGeom prst="rect">
              <a:avLst/>
            </a:prstGeom>
            <a:solidFill>
              <a:schemeClr val="hlink"/>
            </a:solidFill>
            <a:ln w="19050">
              <a:solidFill>
                <a:schemeClr val="tx1"/>
              </a:solidFill>
              <a:miter lim="800000"/>
              <a:headEnd/>
              <a:tailEnd/>
            </a:ln>
          </p:spPr>
          <p:txBody>
            <a:bodyPr wrap="none" anchor="ctr">
              <a:spAutoFit/>
            </a:bodyPr>
            <a:lstStyle/>
            <a:p>
              <a:endParaRPr lang="en-US"/>
            </a:p>
          </p:txBody>
        </p:sp>
        <p:sp>
          <p:nvSpPr>
            <p:cNvPr id="2064" name="Text Box 7"/>
            <p:cNvSpPr txBox="1">
              <a:spLocks noChangeArrowheads="1"/>
            </p:cNvSpPr>
            <p:nvPr/>
          </p:nvSpPr>
          <p:spPr bwMode="auto">
            <a:xfrm>
              <a:off x="4324" y="865"/>
              <a:ext cx="467" cy="442"/>
            </a:xfrm>
            <a:prstGeom prst="rect">
              <a:avLst/>
            </a:prstGeom>
            <a:noFill/>
            <a:ln w="28575">
              <a:noFill/>
              <a:miter lim="800000"/>
              <a:headEnd/>
              <a:tailEnd/>
            </a:ln>
          </p:spPr>
          <p:txBody>
            <a:bodyPr wrap="none">
              <a:spAutoFit/>
            </a:bodyPr>
            <a:lstStyle/>
            <a:p>
              <a:pPr eaLnBrk="1" hangingPunct="1">
                <a:spcBef>
                  <a:spcPct val="0"/>
                </a:spcBef>
              </a:pPr>
              <a:r>
                <a:rPr lang="en-US" sz="2000"/>
                <a:t>Ab +</a:t>
              </a:r>
            </a:p>
            <a:p>
              <a:pPr eaLnBrk="1" hangingPunct="1">
                <a:spcBef>
                  <a:spcPct val="0"/>
                </a:spcBef>
              </a:pPr>
              <a:r>
                <a:rPr lang="en-US" sz="2000"/>
                <a:t>Ab –</a:t>
              </a:r>
            </a:p>
          </p:txBody>
        </p:sp>
      </p:grpSp>
      <p:sp>
        <p:nvSpPr>
          <p:cNvPr id="2053" name="Text Box 8"/>
          <p:cNvSpPr txBox="1">
            <a:spLocks noChangeArrowheads="1"/>
          </p:cNvSpPr>
          <p:nvPr/>
        </p:nvSpPr>
        <p:spPr bwMode="auto">
          <a:xfrm rot="-3600000">
            <a:off x="604044" y="3607594"/>
            <a:ext cx="2084388" cy="304800"/>
          </a:xfrm>
          <a:prstGeom prst="rect">
            <a:avLst/>
          </a:prstGeom>
          <a:noFill/>
          <a:ln w="28575">
            <a:noFill/>
            <a:miter lim="800000"/>
            <a:headEnd/>
            <a:tailEnd/>
          </a:ln>
        </p:spPr>
        <p:txBody>
          <a:bodyPr wrap="none">
            <a:spAutoFit/>
          </a:bodyPr>
          <a:lstStyle/>
          <a:p>
            <a:pPr eaLnBrk="1" hangingPunct="1">
              <a:spcBef>
                <a:spcPct val="0"/>
              </a:spcBef>
            </a:pPr>
            <a:r>
              <a:rPr lang="en-US" sz="1400"/>
              <a:t>Stagnaro-Green (1990)</a:t>
            </a:r>
          </a:p>
        </p:txBody>
      </p:sp>
      <p:sp>
        <p:nvSpPr>
          <p:cNvPr id="2054" name="Text Box 9"/>
          <p:cNvSpPr txBox="1">
            <a:spLocks noChangeArrowheads="1"/>
          </p:cNvSpPr>
          <p:nvPr/>
        </p:nvSpPr>
        <p:spPr bwMode="auto">
          <a:xfrm rot="-3600000">
            <a:off x="1631950" y="4135438"/>
            <a:ext cx="1365250" cy="304800"/>
          </a:xfrm>
          <a:prstGeom prst="rect">
            <a:avLst/>
          </a:prstGeom>
          <a:noFill/>
          <a:ln w="28575">
            <a:noFill/>
            <a:miter lim="800000"/>
            <a:headEnd/>
            <a:tailEnd/>
          </a:ln>
        </p:spPr>
        <p:txBody>
          <a:bodyPr wrap="none">
            <a:spAutoFit/>
          </a:bodyPr>
          <a:lstStyle/>
          <a:p>
            <a:pPr eaLnBrk="1" hangingPunct="1">
              <a:spcBef>
                <a:spcPct val="0"/>
              </a:spcBef>
            </a:pPr>
            <a:r>
              <a:rPr lang="en-US" sz="1400"/>
              <a:t>Glinoer (1991)</a:t>
            </a:r>
          </a:p>
        </p:txBody>
      </p:sp>
      <p:sp>
        <p:nvSpPr>
          <p:cNvPr id="2055" name="Text Box 10"/>
          <p:cNvSpPr txBox="1">
            <a:spLocks noChangeArrowheads="1"/>
          </p:cNvSpPr>
          <p:nvPr/>
        </p:nvSpPr>
        <p:spPr bwMode="auto">
          <a:xfrm rot="-3600000">
            <a:off x="2505075" y="3386138"/>
            <a:ext cx="1412875" cy="304800"/>
          </a:xfrm>
          <a:prstGeom prst="rect">
            <a:avLst/>
          </a:prstGeom>
          <a:noFill/>
          <a:ln w="28575">
            <a:noFill/>
            <a:miter lim="800000"/>
            <a:headEnd/>
            <a:tailEnd/>
          </a:ln>
        </p:spPr>
        <p:txBody>
          <a:bodyPr wrap="none">
            <a:spAutoFit/>
          </a:bodyPr>
          <a:lstStyle/>
          <a:p>
            <a:pPr eaLnBrk="1" hangingPunct="1">
              <a:spcBef>
                <a:spcPct val="0"/>
              </a:spcBef>
            </a:pPr>
            <a:r>
              <a:rPr lang="en-US" sz="1400"/>
              <a:t>Lejeune (1993)</a:t>
            </a:r>
          </a:p>
        </p:txBody>
      </p:sp>
      <p:sp>
        <p:nvSpPr>
          <p:cNvPr id="2056" name="Text Box 11"/>
          <p:cNvSpPr txBox="1">
            <a:spLocks noChangeArrowheads="1"/>
          </p:cNvSpPr>
          <p:nvPr/>
        </p:nvSpPr>
        <p:spPr bwMode="auto">
          <a:xfrm rot="-3600000">
            <a:off x="3394869" y="2978944"/>
            <a:ext cx="1236662" cy="304800"/>
          </a:xfrm>
          <a:prstGeom prst="rect">
            <a:avLst/>
          </a:prstGeom>
          <a:noFill/>
          <a:ln w="28575">
            <a:noFill/>
            <a:miter lim="800000"/>
            <a:headEnd/>
            <a:tailEnd/>
          </a:ln>
        </p:spPr>
        <p:txBody>
          <a:bodyPr wrap="none">
            <a:spAutoFit/>
          </a:bodyPr>
          <a:lstStyle/>
          <a:p>
            <a:pPr eaLnBrk="1" hangingPunct="1">
              <a:spcBef>
                <a:spcPct val="0"/>
              </a:spcBef>
            </a:pPr>
            <a:r>
              <a:rPr lang="en-US" sz="1400"/>
              <a:t>Singh (1995)</a:t>
            </a:r>
          </a:p>
        </p:txBody>
      </p:sp>
      <p:sp>
        <p:nvSpPr>
          <p:cNvPr id="2057" name="Text Box 12"/>
          <p:cNvSpPr txBox="1">
            <a:spLocks noChangeArrowheads="1"/>
          </p:cNvSpPr>
          <p:nvPr/>
        </p:nvSpPr>
        <p:spPr bwMode="auto">
          <a:xfrm rot="-3600000">
            <a:off x="4087813" y="4324350"/>
            <a:ext cx="1257300" cy="304800"/>
          </a:xfrm>
          <a:prstGeom prst="rect">
            <a:avLst/>
          </a:prstGeom>
          <a:noFill/>
          <a:ln w="28575">
            <a:noFill/>
            <a:miter lim="800000"/>
            <a:headEnd/>
            <a:tailEnd/>
          </a:ln>
        </p:spPr>
        <p:txBody>
          <a:bodyPr wrap="none">
            <a:spAutoFit/>
          </a:bodyPr>
          <a:lstStyle/>
          <a:p>
            <a:pPr eaLnBrk="1" hangingPunct="1">
              <a:spcBef>
                <a:spcPct val="0"/>
              </a:spcBef>
            </a:pPr>
            <a:r>
              <a:rPr lang="en-US" sz="1400"/>
              <a:t>Lijima (1997)</a:t>
            </a:r>
          </a:p>
        </p:txBody>
      </p:sp>
      <p:sp>
        <p:nvSpPr>
          <p:cNvPr id="2058" name="Text Box 13"/>
          <p:cNvSpPr txBox="1">
            <a:spLocks noChangeArrowheads="1"/>
          </p:cNvSpPr>
          <p:nvPr/>
        </p:nvSpPr>
        <p:spPr bwMode="auto">
          <a:xfrm rot="-3600000">
            <a:off x="5122069" y="1745457"/>
            <a:ext cx="1227137" cy="304800"/>
          </a:xfrm>
          <a:prstGeom prst="rect">
            <a:avLst/>
          </a:prstGeom>
          <a:noFill/>
          <a:ln w="28575">
            <a:noFill/>
            <a:miter lim="800000"/>
            <a:headEnd/>
            <a:tailEnd/>
          </a:ln>
        </p:spPr>
        <p:txBody>
          <a:bodyPr wrap="none">
            <a:spAutoFit/>
          </a:bodyPr>
          <a:lstStyle/>
          <a:p>
            <a:pPr eaLnBrk="1" hangingPunct="1">
              <a:spcBef>
                <a:spcPct val="0"/>
              </a:spcBef>
            </a:pPr>
            <a:r>
              <a:rPr lang="en-US" sz="1400"/>
              <a:t>Bagis (2001)</a:t>
            </a:r>
          </a:p>
        </p:txBody>
      </p:sp>
      <p:sp>
        <p:nvSpPr>
          <p:cNvPr id="2059" name="Text Box 14"/>
          <p:cNvSpPr txBox="1">
            <a:spLocks noChangeArrowheads="1"/>
          </p:cNvSpPr>
          <p:nvPr/>
        </p:nvSpPr>
        <p:spPr bwMode="auto">
          <a:xfrm rot="-3600000">
            <a:off x="5729287" y="4468813"/>
            <a:ext cx="1196975" cy="304800"/>
          </a:xfrm>
          <a:prstGeom prst="rect">
            <a:avLst/>
          </a:prstGeom>
          <a:noFill/>
          <a:ln w="28575">
            <a:noFill/>
            <a:miter lim="800000"/>
            <a:headEnd/>
            <a:tailEnd/>
          </a:ln>
        </p:spPr>
        <p:txBody>
          <a:bodyPr wrap="none">
            <a:spAutoFit/>
          </a:bodyPr>
          <a:lstStyle/>
          <a:p>
            <a:pPr eaLnBrk="1" hangingPunct="1">
              <a:spcBef>
                <a:spcPct val="0"/>
              </a:spcBef>
            </a:pPr>
            <a:r>
              <a:rPr lang="en-US" sz="1400"/>
              <a:t>Netto (2004)</a:t>
            </a:r>
          </a:p>
        </p:txBody>
      </p:sp>
      <p:sp>
        <p:nvSpPr>
          <p:cNvPr id="2060" name="Text Box 15"/>
          <p:cNvSpPr txBox="1">
            <a:spLocks noChangeArrowheads="1"/>
          </p:cNvSpPr>
          <p:nvPr/>
        </p:nvSpPr>
        <p:spPr bwMode="auto">
          <a:xfrm rot="-3600000">
            <a:off x="6280150" y="3063876"/>
            <a:ext cx="1374775" cy="304800"/>
          </a:xfrm>
          <a:prstGeom prst="rect">
            <a:avLst/>
          </a:prstGeom>
          <a:noFill/>
          <a:ln w="28575">
            <a:noFill/>
            <a:miter lim="800000"/>
            <a:headEnd/>
            <a:tailEnd/>
          </a:ln>
        </p:spPr>
        <p:txBody>
          <a:bodyPr wrap="none">
            <a:spAutoFit/>
          </a:bodyPr>
          <a:lstStyle/>
          <a:p>
            <a:pPr eaLnBrk="1" hangingPunct="1">
              <a:spcBef>
                <a:spcPct val="0"/>
              </a:spcBef>
            </a:pPr>
            <a:r>
              <a:rPr lang="en-US" sz="1400"/>
              <a:t>Glafoor (2006)</a:t>
            </a:r>
          </a:p>
        </p:txBody>
      </p:sp>
      <p:sp>
        <p:nvSpPr>
          <p:cNvPr id="2061" name="Text Box 16"/>
          <p:cNvSpPr txBox="1">
            <a:spLocks noChangeArrowheads="1"/>
          </p:cNvSpPr>
          <p:nvPr/>
        </p:nvSpPr>
        <p:spPr bwMode="auto">
          <a:xfrm rot="-3600000">
            <a:off x="7340600" y="4265613"/>
            <a:ext cx="1257300" cy="304800"/>
          </a:xfrm>
          <a:prstGeom prst="rect">
            <a:avLst/>
          </a:prstGeom>
          <a:noFill/>
          <a:ln w="28575">
            <a:noFill/>
            <a:miter lim="800000"/>
            <a:headEnd/>
            <a:tailEnd/>
          </a:ln>
        </p:spPr>
        <p:txBody>
          <a:bodyPr wrap="none">
            <a:spAutoFit/>
          </a:bodyPr>
          <a:lstStyle/>
          <a:p>
            <a:pPr eaLnBrk="1" hangingPunct="1">
              <a:spcBef>
                <a:spcPct val="0"/>
              </a:spcBef>
            </a:pPr>
            <a:r>
              <a:rPr lang="en-US" sz="1400"/>
              <a:t>Negro (2006)</a:t>
            </a:r>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455613"/>
            <a:ext cx="9144000" cy="530225"/>
          </a:xfrm>
        </p:spPr>
        <p:txBody>
          <a:bodyPr>
            <a:noAutofit/>
          </a:bodyPr>
          <a:lstStyle/>
          <a:p>
            <a:pPr algn="ctr" eaLnBrk="1" hangingPunct="1"/>
            <a:r>
              <a:rPr lang="en-US" sz="3000" b="1" dirty="0" smtClean="0">
                <a:solidFill>
                  <a:srgbClr val="C00000"/>
                </a:solidFill>
                <a:effectLst/>
                <a:latin typeface="Times New Roman" pitchFamily="18" charset="0"/>
                <a:ea typeface="+mn-ea"/>
                <a:cs typeface="Times New Roman" pitchFamily="18" charset="0"/>
              </a:rPr>
              <a:t>Recurrent Abortion and Thyroid Antibodies</a:t>
            </a:r>
          </a:p>
        </p:txBody>
      </p:sp>
      <p:graphicFrame>
        <p:nvGraphicFramePr>
          <p:cNvPr id="3074" name="Object 3"/>
          <p:cNvGraphicFramePr>
            <a:graphicFrameLocks/>
          </p:cNvGraphicFramePr>
          <p:nvPr/>
        </p:nvGraphicFramePr>
        <p:xfrm>
          <a:off x="482600" y="1677988"/>
          <a:ext cx="8186738" cy="4549775"/>
        </p:xfrm>
        <a:graphic>
          <a:graphicData uri="http://schemas.openxmlformats.org/presentationml/2006/ole">
            <p:oleObj spid="_x0000_s102402" name="Chart" r:id="rId4" imgW="7962979" imgH="4429057" progId="MSGraph.Chart.8">
              <p:embed/>
            </p:oleObj>
          </a:graphicData>
        </a:graphic>
      </p:graphicFrame>
      <p:grpSp>
        <p:nvGrpSpPr>
          <p:cNvPr id="2" name="Group 4"/>
          <p:cNvGrpSpPr>
            <a:grpSpLocks/>
          </p:cNvGrpSpPr>
          <p:nvPr/>
        </p:nvGrpSpPr>
        <p:grpSpPr bwMode="auto">
          <a:xfrm>
            <a:off x="6507163" y="1373188"/>
            <a:ext cx="904875" cy="701675"/>
            <a:chOff x="4221" y="865"/>
            <a:chExt cx="570" cy="442"/>
          </a:xfrm>
        </p:grpSpPr>
        <p:sp>
          <p:nvSpPr>
            <p:cNvPr id="3083" name="Rectangle 5"/>
            <p:cNvSpPr>
              <a:spLocks noChangeArrowheads="1"/>
            </p:cNvSpPr>
            <p:nvPr/>
          </p:nvSpPr>
          <p:spPr bwMode="auto">
            <a:xfrm>
              <a:off x="4221" y="953"/>
              <a:ext cx="104" cy="104"/>
            </a:xfrm>
            <a:prstGeom prst="rect">
              <a:avLst/>
            </a:prstGeom>
            <a:solidFill>
              <a:schemeClr val="accent1"/>
            </a:solidFill>
            <a:ln w="19050">
              <a:solidFill>
                <a:schemeClr val="tx1"/>
              </a:solidFill>
              <a:miter lim="800000"/>
              <a:headEnd/>
              <a:tailEnd/>
            </a:ln>
          </p:spPr>
          <p:txBody>
            <a:bodyPr wrap="none" anchor="ctr">
              <a:spAutoFit/>
            </a:bodyPr>
            <a:lstStyle/>
            <a:p>
              <a:endParaRPr lang="en-US"/>
            </a:p>
          </p:txBody>
        </p:sp>
        <p:sp>
          <p:nvSpPr>
            <p:cNvPr id="3084" name="Rectangle 6"/>
            <p:cNvSpPr>
              <a:spLocks noChangeArrowheads="1"/>
            </p:cNvSpPr>
            <p:nvPr/>
          </p:nvSpPr>
          <p:spPr bwMode="auto">
            <a:xfrm>
              <a:off x="4221" y="1146"/>
              <a:ext cx="104" cy="104"/>
            </a:xfrm>
            <a:prstGeom prst="rect">
              <a:avLst/>
            </a:prstGeom>
            <a:solidFill>
              <a:schemeClr val="hlink"/>
            </a:solidFill>
            <a:ln w="19050">
              <a:solidFill>
                <a:schemeClr val="tx1"/>
              </a:solidFill>
              <a:miter lim="800000"/>
              <a:headEnd/>
              <a:tailEnd/>
            </a:ln>
          </p:spPr>
          <p:txBody>
            <a:bodyPr wrap="none" anchor="ctr">
              <a:spAutoFit/>
            </a:bodyPr>
            <a:lstStyle/>
            <a:p>
              <a:endParaRPr lang="en-US"/>
            </a:p>
          </p:txBody>
        </p:sp>
        <p:sp>
          <p:nvSpPr>
            <p:cNvPr id="3085" name="Text Box 7"/>
            <p:cNvSpPr txBox="1">
              <a:spLocks noChangeArrowheads="1"/>
            </p:cNvSpPr>
            <p:nvPr/>
          </p:nvSpPr>
          <p:spPr bwMode="auto">
            <a:xfrm>
              <a:off x="4324" y="865"/>
              <a:ext cx="467" cy="442"/>
            </a:xfrm>
            <a:prstGeom prst="rect">
              <a:avLst/>
            </a:prstGeom>
            <a:noFill/>
            <a:ln w="28575">
              <a:noFill/>
              <a:miter lim="800000"/>
              <a:headEnd/>
              <a:tailEnd/>
            </a:ln>
          </p:spPr>
          <p:txBody>
            <a:bodyPr wrap="none">
              <a:spAutoFit/>
            </a:bodyPr>
            <a:lstStyle/>
            <a:p>
              <a:pPr eaLnBrk="1" hangingPunct="1">
                <a:spcBef>
                  <a:spcPct val="0"/>
                </a:spcBef>
              </a:pPr>
              <a:r>
                <a:rPr lang="en-US" sz="2000"/>
                <a:t>Ab +</a:t>
              </a:r>
            </a:p>
            <a:p>
              <a:pPr eaLnBrk="1" hangingPunct="1">
                <a:spcBef>
                  <a:spcPct val="0"/>
                </a:spcBef>
              </a:pPr>
              <a:r>
                <a:rPr lang="en-US" sz="2000"/>
                <a:t>Ab –</a:t>
              </a:r>
            </a:p>
          </p:txBody>
        </p:sp>
      </p:grpSp>
      <p:sp>
        <p:nvSpPr>
          <p:cNvPr id="3077" name="Text Box 9"/>
          <p:cNvSpPr txBox="1">
            <a:spLocks noChangeArrowheads="1"/>
          </p:cNvSpPr>
          <p:nvPr/>
        </p:nvSpPr>
        <p:spPr bwMode="auto">
          <a:xfrm rot="-3600000">
            <a:off x="985838" y="2398713"/>
            <a:ext cx="1149350" cy="304800"/>
          </a:xfrm>
          <a:prstGeom prst="rect">
            <a:avLst/>
          </a:prstGeom>
          <a:noFill/>
          <a:ln w="28575">
            <a:noFill/>
            <a:miter lim="800000"/>
            <a:headEnd/>
            <a:tailEnd/>
          </a:ln>
        </p:spPr>
        <p:txBody>
          <a:bodyPr wrap="none">
            <a:spAutoFit/>
          </a:bodyPr>
          <a:lstStyle/>
          <a:p>
            <a:pPr eaLnBrk="1" hangingPunct="1">
              <a:spcBef>
                <a:spcPct val="0"/>
              </a:spcBef>
            </a:pPr>
            <a:r>
              <a:rPr lang="en-US" sz="1400"/>
              <a:t>Pratt (1993)</a:t>
            </a:r>
          </a:p>
        </p:txBody>
      </p:sp>
      <p:sp>
        <p:nvSpPr>
          <p:cNvPr id="3078" name="Text Box 10"/>
          <p:cNvSpPr txBox="1">
            <a:spLocks noChangeArrowheads="1"/>
          </p:cNvSpPr>
          <p:nvPr/>
        </p:nvSpPr>
        <p:spPr bwMode="auto">
          <a:xfrm rot="-3600000">
            <a:off x="2233612" y="1885951"/>
            <a:ext cx="1374775" cy="304800"/>
          </a:xfrm>
          <a:prstGeom prst="rect">
            <a:avLst/>
          </a:prstGeom>
          <a:noFill/>
          <a:ln w="28575">
            <a:noFill/>
            <a:miter lim="800000"/>
            <a:headEnd/>
            <a:tailEnd/>
          </a:ln>
        </p:spPr>
        <p:txBody>
          <a:bodyPr wrap="none">
            <a:spAutoFit/>
          </a:bodyPr>
          <a:lstStyle/>
          <a:p>
            <a:pPr eaLnBrk="1" hangingPunct="1">
              <a:spcBef>
                <a:spcPct val="0"/>
              </a:spcBef>
            </a:pPr>
            <a:r>
              <a:rPr lang="en-US" sz="1400"/>
              <a:t>Bassen (1995)</a:t>
            </a:r>
          </a:p>
        </p:txBody>
      </p:sp>
      <p:sp>
        <p:nvSpPr>
          <p:cNvPr id="3079" name="Text Box 11"/>
          <p:cNvSpPr txBox="1">
            <a:spLocks noChangeArrowheads="1"/>
          </p:cNvSpPr>
          <p:nvPr/>
        </p:nvSpPr>
        <p:spPr bwMode="auto">
          <a:xfrm rot="-3600000">
            <a:off x="3535362" y="1649413"/>
            <a:ext cx="1374775" cy="304800"/>
          </a:xfrm>
          <a:prstGeom prst="rect">
            <a:avLst/>
          </a:prstGeom>
          <a:noFill/>
          <a:ln w="28575">
            <a:noFill/>
            <a:miter lim="800000"/>
            <a:headEnd/>
            <a:tailEnd/>
          </a:ln>
        </p:spPr>
        <p:txBody>
          <a:bodyPr wrap="none">
            <a:spAutoFit/>
          </a:bodyPr>
          <a:lstStyle/>
          <a:p>
            <a:pPr eaLnBrk="1" hangingPunct="1">
              <a:spcBef>
                <a:spcPct val="0"/>
              </a:spcBef>
            </a:pPr>
            <a:r>
              <a:rPr lang="en-US" sz="1400"/>
              <a:t>Bassen (1997)</a:t>
            </a:r>
          </a:p>
        </p:txBody>
      </p:sp>
      <p:sp>
        <p:nvSpPr>
          <p:cNvPr id="3080" name="Text Box 12"/>
          <p:cNvSpPr txBox="1">
            <a:spLocks noChangeArrowheads="1"/>
          </p:cNvSpPr>
          <p:nvPr/>
        </p:nvSpPr>
        <p:spPr bwMode="auto">
          <a:xfrm rot="-3600000">
            <a:off x="4791075" y="1976438"/>
            <a:ext cx="1276350" cy="304800"/>
          </a:xfrm>
          <a:prstGeom prst="rect">
            <a:avLst/>
          </a:prstGeom>
          <a:noFill/>
          <a:ln w="28575">
            <a:noFill/>
            <a:miter lim="800000"/>
            <a:headEnd/>
            <a:tailEnd/>
          </a:ln>
        </p:spPr>
        <p:txBody>
          <a:bodyPr wrap="none">
            <a:spAutoFit/>
          </a:bodyPr>
          <a:lstStyle/>
          <a:p>
            <a:pPr eaLnBrk="1" hangingPunct="1">
              <a:spcBef>
                <a:spcPct val="0"/>
              </a:spcBef>
            </a:pPr>
            <a:r>
              <a:rPr lang="en-US" sz="1400"/>
              <a:t>Esplin (1998)</a:t>
            </a:r>
          </a:p>
        </p:txBody>
      </p:sp>
      <p:sp>
        <p:nvSpPr>
          <p:cNvPr id="3081" name="Text Box 13"/>
          <p:cNvSpPr txBox="1">
            <a:spLocks noChangeArrowheads="1"/>
          </p:cNvSpPr>
          <p:nvPr/>
        </p:nvSpPr>
        <p:spPr bwMode="auto">
          <a:xfrm rot="-3600000">
            <a:off x="6070600" y="3063876"/>
            <a:ext cx="1304925" cy="304800"/>
          </a:xfrm>
          <a:prstGeom prst="rect">
            <a:avLst/>
          </a:prstGeom>
          <a:noFill/>
          <a:ln w="28575">
            <a:noFill/>
            <a:miter lim="800000"/>
            <a:headEnd/>
            <a:tailEnd/>
          </a:ln>
        </p:spPr>
        <p:txBody>
          <a:bodyPr wrap="none">
            <a:spAutoFit/>
          </a:bodyPr>
          <a:lstStyle/>
          <a:p>
            <a:pPr eaLnBrk="1" hangingPunct="1">
              <a:spcBef>
                <a:spcPct val="0"/>
              </a:spcBef>
            </a:pPr>
            <a:r>
              <a:rPr lang="en-US" sz="1400"/>
              <a:t>Kutteh (1999)</a:t>
            </a:r>
          </a:p>
        </p:txBody>
      </p:sp>
      <p:sp>
        <p:nvSpPr>
          <p:cNvPr id="3082" name="Text Box 14"/>
          <p:cNvSpPr txBox="1">
            <a:spLocks noChangeArrowheads="1"/>
          </p:cNvSpPr>
          <p:nvPr/>
        </p:nvSpPr>
        <p:spPr bwMode="auto">
          <a:xfrm rot="-3600000">
            <a:off x="7263606" y="1643857"/>
            <a:ext cx="1620837" cy="304800"/>
          </a:xfrm>
          <a:prstGeom prst="rect">
            <a:avLst/>
          </a:prstGeom>
          <a:noFill/>
          <a:ln w="28575">
            <a:noFill/>
            <a:miter lim="800000"/>
            <a:headEnd/>
            <a:tailEnd/>
          </a:ln>
        </p:spPr>
        <p:txBody>
          <a:bodyPr wrap="none">
            <a:spAutoFit/>
          </a:bodyPr>
          <a:lstStyle/>
          <a:p>
            <a:pPr eaLnBrk="1" hangingPunct="1">
              <a:spcBef>
                <a:spcPct val="0"/>
              </a:spcBef>
            </a:pPr>
            <a:r>
              <a:rPr lang="en-US" sz="1400"/>
              <a:t>Dendrinos (2000)</a:t>
            </a:r>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786874" cy="1155699"/>
          </a:xfrm>
        </p:spPr>
        <p:txBody>
          <a:bodyPr>
            <a:normAutofit fontScale="90000"/>
          </a:bodyPr>
          <a:lstStyle/>
          <a:p>
            <a:r>
              <a:rPr lang="en-US" dirty="0" smtClean="0"/>
              <a:t> </a:t>
            </a:r>
            <a:r>
              <a:rPr lang="en-US" sz="2200" dirty="0" smtClean="0">
                <a:solidFill>
                  <a:srgbClr val="C00000"/>
                </a:solidFill>
                <a:latin typeface="Albertus Extra Bold" pitchFamily="34" charset="0"/>
              </a:rPr>
              <a:t>Data from 16 studies that have evaluated an association between thyroid disease and pregnancy and maternal, fetal, neonatal, or offspring complications. SCH=subclinical hypothyroidism</a:t>
            </a:r>
          </a:p>
        </p:txBody>
      </p:sp>
      <p:pic>
        <p:nvPicPr>
          <p:cNvPr id="201730" name="Picture 2"/>
          <p:cNvPicPr>
            <a:picLocks noChangeAspect="1" noChangeArrowheads="1"/>
          </p:cNvPicPr>
          <p:nvPr/>
        </p:nvPicPr>
        <p:blipFill>
          <a:blip r:embed="rId2" cstate="print"/>
          <a:srcRect/>
          <a:stretch>
            <a:fillRect/>
          </a:stretch>
        </p:blipFill>
        <p:spPr bwMode="auto">
          <a:xfrm>
            <a:off x="714348" y="1488240"/>
            <a:ext cx="7572428" cy="4798280"/>
          </a:xfrm>
          <a:prstGeom prst="rect">
            <a:avLst/>
          </a:prstGeom>
          <a:noFill/>
          <a:ln w="9525">
            <a:noFill/>
            <a:miter lim="800000"/>
            <a:headEnd/>
            <a:tailEnd/>
          </a:ln>
          <a:effectLst/>
        </p:spPr>
      </p:pic>
      <p:sp>
        <p:nvSpPr>
          <p:cNvPr id="5" name="TextBox 4"/>
          <p:cNvSpPr txBox="1"/>
          <p:nvPr/>
        </p:nvSpPr>
        <p:spPr>
          <a:xfrm>
            <a:off x="142844" y="6335933"/>
            <a:ext cx="8929718"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Negro N , </a:t>
            </a:r>
            <a:r>
              <a:rPr lang="en-US" sz="1200" dirty="0" err="1" smtClean="0">
                <a:latin typeface="Times New Roman" pitchFamily="18" charset="0"/>
                <a:cs typeface="Times New Roman" pitchFamily="18" charset="0"/>
              </a:rPr>
              <a:t>Stagnaro</a:t>
            </a:r>
            <a:r>
              <a:rPr lang="en-US" sz="1200" dirty="0" smtClean="0">
                <a:latin typeface="Times New Roman" pitchFamily="18" charset="0"/>
                <a:cs typeface="Times New Roman" pitchFamily="18" charset="0"/>
              </a:rPr>
              <a:t>-Green A. Diagnosis and management of subclinical hypothyroidism in pregnancy.  BMJ 2014; 349: g 4929</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153988"/>
            <a:ext cx="9144000" cy="831850"/>
          </a:xfrm>
        </p:spPr>
        <p:txBody>
          <a:bodyPr>
            <a:noAutofit/>
          </a:bodyPr>
          <a:lstStyle/>
          <a:p>
            <a:pPr algn="ctr" eaLnBrk="1" hangingPunct="1"/>
            <a:r>
              <a:rPr lang="en-US" sz="3000" b="1" dirty="0" smtClean="0">
                <a:solidFill>
                  <a:srgbClr val="C00000"/>
                </a:solidFill>
                <a:effectLst/>
                <a:latin typeface="Times New Roman" pitchFamily="18" charset="0"/>
                <a:ea typeface="+mn-ea"/>
                <a:cs typeface="Times New Roman" pitchFamily="18" charset="0"/>
              </a:rPr>
              <a:t>Treatment with LT4 in Pregnant Women with TAI: Effects on Obstetrical Complications</a:t>
            </a:r>
          </a:p>
        </p:txBody>
      </p:sp>
      <p:grpSp>
        <p:nvGrpSpPr>
          <p:cNvPr id="2" name="Group 23"/>
          <p:cNvGrpSpPr>
            <a:grpSpLocks/>
          </p:cNvGrpSpPr>
          <p:nvPr/>
        </p:nvGrpSpPr>
        <p:grpSpPr bwMode="auto">
          <a:xfrm>
            <a:off x="7353300" y="1624013"/>
            <a:ext cx="598488" cy="3629025"/>
            <a:chOff x="4447" y="1023"/>
            <a:chExt cx="377" cy="2286"/>
          </a:xfrm>
        </p:grpSpPr>
        <p:sp>
          <p:nvSpPr>
            <p:cNvPr id="39966" name="Rectangle 22"/>
            <p:cNvSpPr>
              <a:spLocks noChangeArrowheads="1"/>
            </p:cNvSpPr>
            <p:nvPr/>
          </p:nvSpPr>
          <p:spPr bwMode="auto">
            <a:xfrm>
              <a:off x="4447" y="1023"/>
              <a:ext cx="377" cy="2286"/>
            </a:xfrm>
            <a:prstGeom prst="rect">
              <a:avLst/>
            </a:prstGeom>
            <a:solidFill>
              <a:schemeClr val="accent1"/>
            </a:solidFill>
            <a:ln w="28575" algn="ctr">
              <a:solidFill>
                <a:schemeClr val="folHlink"/>
              </a:solidFill>
              <a:miter lim="800000"/>
              <a:headEnd/>
              <a:tailEnd/>
            </a:ln>
          </p:spPr>
          <p:txBody>
            <a:bodyPr anchor="ctr">
              <a:spAutoFit/>
            </a:bodyPr>
            <a:lstStyle/>
            <a:p>
              <a:endParaRPr lang="en-US"/>
            </a:p>
          </p:txBody>
        </p:sp>
        <p:sp>
          <p:nvSpPr>
            <p:cNvPr id="39967" name="Text Box 7"/>
            <p:cNvSpPr txBox="1">
              <a:spLocks noChangeArrowheads="1"/>
            </p:cNvSpPr>
            <p:nvPr/>
          </p:nvSpPr>
          <p:spPr bwMode="auto">
            <a:xfrm>
              <a:off x="4491" y="1124"/>
              <a:ext cx="289" cy="2083"/>
            </a:xfrm>
            <a:prstGeom prst="rect">
              <a:avLst/>
            </a:prstGeom>
            <a:noFill/>
            <a:ln w="28575" algn="ctr">
              <a:noFill/>
              <a:miter lim="800000"/>
              <a:headEnd/>
              <a:tailEnd/>
            </a:ln>
          </p:spPr>
          <p:txBody>
            <a:bodyPr wrap="none">
              <a:spAutoFit/>
            </a:bodyPr>
            <a:lstStyle/>
            <a:p>
              <a:pPr>
                <a:lnSpc>
                  <a:spcPct val="90000"/>
                </a:lnSpc>
                <a:spcBef>
                  <a:spcPct val="30000"/>
                </a:spcBef>
              </a:pPr>
              <a:r>
                <a:rPr lang="en-US" sz="2600"/>
                <a:t>O</a:t>
              </a:r>
            </a:p>
            <a:p>
              <a:pPr>
                <a:lnSpc>
                  <a:spcPct val="90000"/>
                </a:lnSpc>
                <a:spcBef>
                  <a:spcPct val="30000"/>
                </a:spcBef>
              </a:pPr>
              <a:r>
                <a:rPr lang="en-US" sz="2600"/>
                <a:t>U</a:t>
              </a:r>
            </a:p>
            <a:p>
              <a:pPr>
                <a:lnSpc>
                  <a:spcPct val="90000"/>
                </a:lnSpc>
                <a:spcBef>
                  <a:spcPct val="30000"/>
                </a:spcBef>
              </a:pPr>
              <a:r>
                <a:rPr lang="en-US" sz="2600"/>
                <a:t>T</a:t>
              </a:r>
            </a:p>
            <a:p>
              <a:pPr>
                <a:lnSpc>
                  <a:spcPct val="90000"/>
                </a:lnSpc>
                <a:spcBef>
                  <a:spcPct val="30000"/>
                </a:spcBef>
              </a:pPr>
              <a:r>
                <a:rPr lang="en-US" sz="2600"/>
                <a:t>C</a:t>
              </a:r>
            </a:p>
            <a:p>
              <a:pPr>
                <a:lnSpc>
                  <a:spcPct val="90000"/>
                </a:lnSpc>
                <a:spcBef>
                  <a:spcPct val="30000"/>
                </a:spcBef>
              </a:pPr>
              <a:r>
                <a:rPr lang="en-US" sz="2600"/>
                <a:t>O</a:t>
              </a:r>
            </a:p>
            <a:p>
              <a:pPr>
                <a:lnSpc>
                  <a:spcPct val="90000"/>
                </a:lnSpc>
                <a:spcBef>
                  <a:spcPct val="30000"/>
                </a:spcBef>
              </a:pPr>
              <a:r>
                <a:rPr lang="en-US" sz="2600"/>
                <a:t>M</a:t>
              </a:r>
            </a:p>
            <a:p>
              <a:pPr>
                <a:lnSpc>
                  <a:spcPct val="90000"/>
                </a:lnSpc>
                <a:spcBef>
                  <a:spcPct val="30000"/>
                </a:spcBef>
              </a:pPr>
              <a:r>
                <a:rPr lang="en-US" sz="2600"/>
                <a:t>E</a:t>
              </a:r>
            </a:p>
          </p:txBody>
        </p:sp>
      </p:grpSp>
      <p:sp>
        <p:nvSpPr>
          <p:cNvPr id="39940" name="Text Box 8"/>
          <p:cNvSpPr txBox="1">
            <a:spLocks noChangeArrowheads="1"/>
          </p:cNvSpPr>
          <p:nvPr/>
        </p:nvSpPr>
        <p:spPr bwMode="auto">
          <a:xfrm>
            <a:off x="323528" y="6309320"/>
            <a:ext cx="4038600" cy="336550"/>
          </a:xfrm>
          <a:prstGeom prst="rect">
            <a:avLst/>
          </a:prstGeom>
          <a:noFill/>
          <a:ln w="28575" algn="ctr">
            <a:noFill/>
            <a:miter lim="800000"/>
            <a:headEnd/>
            <a:tailEnd/>
          </a:ln>
        </p:spPr>
        <p:txBody>
          <a:bodyPr wrap="none"/>
          <a:lstStyle/>
          <a:p>
            <a:pPr eaLnBrk="1" hangingPunct="1"/>
            <a:r>
              <a:rPr lang="en-US" sz="1200" dirty="0"/>
              <a:t>Negro R et al: JCEM 91:2587-2591, 2006</a:t>
            </a:r>
          </a:p>
        </p:txBody>
      </p:sp>
      <p:grpSp>
        <p:nvGrpSpPr>
          <p:cNvPr id="3" name="Group 31"/>
          <p:cNvGrpSpPr>
            <a:grpSpLocks/>
          </p:cNvGrpSpPr>
          <p:nvPr/>
        </p:nvGrpSpPr>
        <p:grpSpPr bwMode="auto">
          <a:xfrm>
            <a:off x="4159250" y="1727200"/>
            <a:ext cx="1997075" cy="671513"/>
            <a:chOff x="2630" y="1088"/>
            <a:chExt cx="1258" cy="423"/>
          </a:xfrm>
        </p:grpSpPr>
        <p:sp>
          <p:nvSpPr>
            <p:cNvPr id="39964" name="AutoShape 10"/>
            <p:cNvSpPr>
              <a:spLocks noChangeArrowheads="1"/>
            </p:cNvSpPr>
            <p:nvPr/>
          </p:nvSpPr>
          <p:spPr bwMode="auto">
            <a:xfrm>
              <a:off x="2630" y="1088"/>
              <a:ext cx="1258" cy="423"/>
            </a:xfrm>
            <a:prstGeom prst="roundRect">
              <a:avLst>
                <a:gd name="adj" fmla="val 16667"/>
              </a:avLst>
            </a:prstGeom>
            <a:solidFill>
              <a:schemeClr val="accent1"/>
            </a:solidFill>
            <a:ln w="28575" algn="ctr">
              <a:solidFill>
                <a:schemeClr val="folHlink"/>
              </a:solidFill>
              <a:round/>
              <a:headEnd/>
              <a:tailEnd/>
            </a:ln>
          </p:spPr>
          <p:txBody>
            <a:bodyPr anchor="ctr">
              <a:spAutoFit/>
            </a:bodyPr>
            <a:lstStyle/>
            <a:p>
              <a:endParaRPr lang="en-US"/>
            </a:p>
          </p:txBody>
        </p:sp>
        <p:sp>
          <p:nvSpPr>
            <p:cNvPr id="39965" name="Text Box 11"/>
            <p:cNvSpPr txBox="1">
              <a:spLocks noChangeArrowheads="1"/>
            </p:cNvSpPr>
            <p:nvPr/>
          </p:nvSpPr>
          <p:spPr bwMode="auto">
            <a:xfrm>
              <a:off x="2707" y="1098"/>
              <a:ext cx="1102" cy="404"/>
            </a:xfrm>
            <a:prstGeom prst="rect">
              <a:avLst/>
            </a:prstGeom>
            <a:noFill/>
            <a:ln w="28575" algn="ctr">
              <a:noFill/>
              <a:miter lim="800000"/>
              <a:headEnd/>
              <a:tailEnd/>
            </a:ln>
          </p:spPr>
          <p:txBody>
            <a:bodyPr wrap="none">
              <a:spAutoFit/>
            </a:bodyPr>
            <a:lstStyle/>
            <a:p>
              <a:pPr>
                <a:lnSpc>
                  <a:spcPct val="90000"/>
                </a:lnSpc>
                <a:spcBef>
                  <a:spcPct val="15000"/>
                </a:spcBef>
              </a:pPr>
              <a:r>
                <a:rPr lang="en-US" sz="2000"/>
                <a:t>58 TPOAb +</a:t>
              </a:r>
              <a:br>
                <a:rPr lang="en-US" sz="2000"/>
              </a:br>
              <a:r>
                <a:rPr lang="en-US" sz="2000"/>
                <a:t>No treatment</a:t>
              </a:r>
              <a:endParaRPr lang="en-US" sz="2000" b="0"/>
            </a:p>
          </p:txBody>
        </p:sp>
      </p:grpSp>
      <p:grpSp>
        <p:nvGrpSpPr>
          <p:cNvPr id="4" name="Group 28"/>
          <p:cNvGrpSpPr>
            <a:grpSpLocks/>
          </p:cNvGrpSpPr>
          <p:nvPr/>
        </p:nvGrpSpPr>
        <p:grpSpPr bwMode="auto">
          <a:xfrm>
            <a:off x="4148138" y="3205163"/>
            <a:ext cx="1997075" cy="671512"/>
            <a:chOff x="2663" y="2012"/>
            <a:chExt cx="1258" cy="423"/>
          </a:xfrm>
        </p:grpSpPr>
        <p:sp>
          <p:nvSpPr>
            <p:cNvPr id="39962" name="AutoShape 12"/>
            <p:cNvSpPr>
              <a:spLocks noChangeArrowheads="1"/>
            </p:cNvSpPr>
            <p:nvPr/>
          </p:nvSpPr>
          <p:spPr bwMode="auto">
            <a:xfrm>
              <a:off x="2663" y="2012"/>
              <a:ext cx="1258" cy="423"/>
            </a:xfrm>
            <a:prstGeom prst="roundRect">
              <a:avLst>
                <a:gd name="adj" fmla="val 16667"/>
              </a:avLst>
            </a:prstGeom>
            <a:solidFill>
              <a:schemeClr val="accent1"/>
            </a:solidFill>
            <a:ln w="28575" algn="ctr">
              <a:solidFill>
                <a:schemeClr val="folHlink"/>
              </a:solidFill>
              <a:round/>
              <a:headEnd/>
              <a:tailEnd/>
            </a:ln>
          </p:spPr>
          <p:txBody>
            <a:bodyPr anchor="ctr">
              <a:spAutoFit/>
            </a:bodyPr>
            <a:lstStyle/>
            <a:p>
              <a:endParaRPr lang="en-US"/>
            </a:p>
          </p:txBody>
        </p:sp>
        <p:sp>
          <p:nvSpPr>
            <p:cNvPr id="39963" name="Text Box 13"/>
            <p:cNvSpPr txBox="1">
              <a:spLocks noChangeArrowheads="1"/>
            </p:cNvSpPr>
            <p:nvPr/>
          </p:nvSpPr>
          <p:spPr bwMode="auto">
            <a:xfrm>
              <a:off x="2783" y="2021"/>
              <a:ext cx="1018" cy="404"/>
            </a:xfrm>
            <a:prstGeom prst="rect">
              <a:avLst/>
            </a:prstGeom>
            <a:noFill/>
            <a:ln w="28575" algn="ctr">
              <a:noFill/>
              <a:miter lim="800000"/>
              <a:headEnd/>
              <a:tailEnd/>
            </a:ln>
          </p:spPr>
          <p:txBody>
            <a:bodyPr wrap="none">
              <a:spAutoFit/>
            </a:bodyPr>
            <a:lstStyle/>
            <a:p>
              <a:pPr>
                <a:lnSpc>
                  <a:spcPct val="90000"/>
                </a:lnSpc>
                <a:spcBef>
                  <a:spcPct val="15000"/>
                </a:spcBef>
              </a:pPr>
              <a:r>
                <a:rPr lang="en-US" sz="2000" dirty="0"/>
                <a:t>57 </a:t>
              </a:r>
              <a:r>
                <a:rPr lang="en-US" sz="2000" dirty="0" err="1"/>
                <a:t>TPOAb</a:t>
              </a:r>
              <a:r>
                <a:rPr lang="en-US" sz="2000" dirty="0"/>
                <a:t> +</a:t>
              </a:r>
              <a:br>
                <a:rPr lang="en-US" sz="2000" dirty="0"/>
              </a:br>
              <a:r>
                <a:rPr lang="en-US" sz="2000" dirty="0"/>
                <a:t>LT4</a:t>
              </a:r>
              <a:endParaRPr lang="en-US" sz="2000" b="0" dirty="0"/>
            </a:p>
          </p:txBody>
        </p:sp>
      </p:grpSp>
      <p:grpSp>
        <p:nvGrpSpPr>
          <p:cNvPr id="5" name="Group 27"/>
          <p:cNvGrpSpPr>
            <a:grpSpLocks/>
          </p:cNvGrpSpPr>
          <p:nvPr/>
        </p:nvGrpSpPr>
        <p:grpSpPr bwMode="auto">
          <a:xfrm>
            <a:off x="2492375" y="4205288"/>
            <a:ext cx="1373188" cy="671512"/>
            <a:chOff x="1421" y="2594"/>
            <a:chExt cx="865" cy="423"/>
          </a:xfrm>
        </p:grpSpPr>
        <p:sp>
          <p:nvSpPr>
            <p:cNvPr id="39960" name="AutoShape 14"/>
            <p:cNvSpPr>
              <a:spLocks noChangeArrowheads="1"/>
            </p:cNvSpPr>
            <p:nvPr/>
          </p:nvSpPr>
          <p:spPr bwMode="auto">
            <a:xfrm>
              <a:off x="1421" y="2594"/>
              <a:ext cx="865" cy="423"/>
            </a:xfrm>
            <a:prstGeom prst="roundRect">
              <a:avLst>
                <a:gd name="adj" fmla="val 16667"/>
              </a:avLst>
            </a:prstGeom>
            <a:solidFill>
              <a:schemeClr val="accent1"/>
            </a:solidFill>
            <a:ln w="28575" algn="ctr">
              <a:solidFill>
                <a:schemeClr val="folHlink"/>
              </a:solidFill>
              <a:round/>
              <a:headEnd/>
              <a:tailEnd/>
            </a:ln>
          </p:spPr>
          <p:txBody>
            <a:bodyPr anchor="ctr">
              <a:spAutoFit/>
            </a:bodyPr>
            <a:lstStyle/>
            <a:p>
              <a:endParaRPr lang="en-US"/>
            </a:p>
          </p:txBody>
        </p:sp>
        <p:sp>
          <p:nvSpPr>
            <p:cNvPr id="39961" name="Text Box 15"/>
            <p:cNvSpPr txBox="1">
              <a:spLocks noChangeArrowheads="1"/>
            </p:cNvSpPr>
            <p:nvPr/>
          </p:nvSpPr>
          <p:spPr bwMode="auto">
            <a:xfrm>
              <a:off x="1497" y="2603"/>
              <a:ext cx="712" cy="404"/>
            </a:xfrm>
            <a:prstGeom prst="rect">
              <a:avLst/>
            </a:prstGeom>
            <a:noFill/>
            <a:ln w="28575" algn="ctr">
              <a:noFill/>
              <a:miter lim="800000"/>
              <a:headEnd/>
              <a:tailEnd/>
            </a:ln>
          </p:spPr>
          <p:txBody>
            <a:bodyPr wrap="none">
              <a:spAutoFit/>
            </a:bodyPr>
            <a:lstStyle/>
            <a:p>
              <a:pPr>
                <a:lnSpc>
                  <a:spcPct val="90000"/>
                </a:lnSpc>
                <a:spcBef>
                  <a:spcPct val="15000"/>
                </a:spcBef>
              </a:pPr>
              <a:r>
                <a:rPr lang="en-US" sz="2000"/>
                <a:t>869</a:t>
              </a:r>
              <a:br>
                <a:rPr lang="en-US" sz="2000"/>
              </a:br>
              <a:r>
                <a:rPr lang="en-US" sz="2000"/>
                <a:t>TPOAb-</a:t>
              </a:r>
              <a:endParaRPr lang="en-US" sz="2000" b="0"/>
            </a:p>
          </p:txBody>
        </p:sp>
      </p:grpSp>
      <p:sp>
        <p:nvSpPr>
          <p:cNvPr id="39944" name="Text Box 19"/>
          <p:cNvSpPr txBox="1">
            <a:spLocks noChangeArrowheads="1"/>
          </p:cNvSpPr>
          <p:nvPr/>
        </p:nvSpPr>
        <p:spPr bwMode="auto">
          <a:xfrm>
            <a:off x="733425" y="5084763"/>
            <a:ext cx="3201988" cy="312737"/>
          </a:xfrm>
          <a:prstGeom prst="rect">
            <a:avLst/>
          </a:prstGeom>
          <a:noFill/>
          <a:ln w="28575" algn="ctr">
            <a:noFill/>
            <a:miter lim="800000"/>
            <a:headEnd/>
            <a:tailEnd/>
          </a:ln>
        </p:spPr>
        <p:txBody>
          <a:bodyPr wrap="none">
            <a:spAutoFit/>
          </a:bodyPr>
          <a:lstStyle/>
          <a:p>
            <a:pPr algn="l">
              <a:lnSpc>
                <a:spcPct val="90000"/>
              </a:lnSpc>
              <a:spcBef>
                <a:spcPct val="0"/>
              </a:spcBef>
            </a:pPr>
            <a:r>
              <a:rPr lang="en-US" sz="1600"/>
              <a:t>LT4: 0.5 </a:t>
            </a:r>
            <a:r>
              <a:rPr lang="en-US" sz="1600">
                <a:sym typeface="Symbol" pitchFamily="18" charset="2"/>
              </a:rPr>
              <a:t>g/kg.d TSH &lt;1.0 mIU/I</a:t>
            </a:r>
            <a:endParaRPr lang="en-US" sz="1600" b="0">
              <a:sym typeface="Symbol" pitchFamily="18" charset="2"/>
            </a:endParaRPr>
          </a:p>
        </p:txBody>
      </p:sp>
      <p:sp>
        <p:nvSpPr>
          <p:cNvPr id="39945" name="Text Box 20"/>
          <p:cNvSpPr txBox="1">
            <a:spLocks noChangeArrowheads="1"/>
          </p:cNvSpPr>
          <p:nvPr/>
        </p:nvSpPr>
        <p:spPr bwMode="auto">
          <a:xfrm>
            <a:off x="1216025" y="5327650"/>
            <a:ext cx="3060700" cy="312738"/>
          </a:xfrm>
          <a:prstGeom prst="rect">
            <a:avLst/>
          </a:prstGeom>
          <a:noFill/>
          <a:ln w="28575" algn="ctr">
            <a:noFill/>
            <a:miter lim="800000"/>
            <a:headEnd/>
            <a:tailEnd/>
          </a:ln>
        </p:spPr>
        <p:txBody>
          <a:bodyPr wrap="none">
            <a:spAutoFit/>
          </a:bodyPr>
          <a:lstStyle/>
          <a:p>
            <a:pPr algn="l">
              <a:lnSpc>
                <a:spcPct val="90000"/>
              </a:lnSpc>
              <a:spcBef>
                <a:spcPct val="0"/>
              </a:spcBef>
            </a:pPr>
            <a:r>
              <a:rPr lang="en-US" sz="1600"/>
              <a:t>0.75 </a:t>
            </a:r>
            <a:r>
              <a:rPr lang="en-US" sz="1600">
                <a:sym typeface="Symbol" pitchFamily="18" charset="2"/>
              </a:rPr>
              <a:t>g/kg.d TSH 1.0-2.0 mIU/I</a:t>
            </a:r>
            <a:endParaRPr lang="en-US" sz="1600" b="0">
              <a:sym typeface="Symbol" pitchFamily="18" charset="2"/>
            </a:endParaRPr>
          </a:p>
        </p:txBody>
      </p:sp>
      <p:sp>
        <p:nvSpPr>
          <p:cNvPr id="39946" name="Text Box 21"/>
          <p:cNvSpPr txBox="1">
            <a:spLocks noChangeArrowheads="1"/>
          </p:cNvSpPr>
          <p:nvPr/>
        </p:nvSpPr>
        <p:spPr bwMode="auto">
          <a:xfrm>
            <a:off x="1150938" y="5551488"/>
            <a:ext cx="3135312" cy="555625"/>
          </a:xfrm>
          <a:prstGeom prst="rect">
            <a:avLst/>
          </a:prstGeom>
          <a:noFill/>
          <a:ln w="28575" algn="ctr">
            <a:noFill/>
            <a:miter lim="800000"/>
            <a:headEnd/>
            <a:tailEnd/>
          </a:ln>
        </p:spPr>
        <p:txBody>
          <a:bodyPr wrap="none">
            <a:spAutoFit/>
          </a:bodyPr>
          <a:lstStyle/>
          <a:p>
            <a:pPr algn="l">
              <a:lnSpc>
                <a:spcPct val="95000"/>
              </a:lnSpc>
              <a:spcBef>
                <a:spcPct val="0"/>
              </a:spcBef>
            </a:pPr>
            <a:r>
              <a:rPr lang="en-US" sz="1600"/>
              <a:t>1 </a:t>
            </a:r>
            <a:r>
              <a:rPr lang="en-US" sz="1600">
                <a:sym typeface="Symbol" pitchFamily="18" charset="2"/>
              </a:rPr>
              <a:t>g/kg.d for TSH &gt;2.0 mIU/I or</a:t>
            </a:r>
            <a:br>
              <a:rPr lang="en-US" sz="1600">
                <a:sym typeface="Symbol" pitchFamily="18" charset="2"/>
              </a:rPr>
            </a:br>
            <a:r>
              <a:rPr lang="en-US" sz="1600">
                <a:sym typeface="Symbol" pitchFamily="18" charset="2"/>
              </a:rPr>
              <a:t>TPOAb &gt;1,500 kIU/L</a:t>
            </a:r>
            <a:endParaRPr lang="en-US" sz="1600" b="0">
              <a:sym typeface="Symbol" pitchFamily="18" charset="2"/>
            </a:endParaRPr>
          </a:p>
        </p:txBody>
      </p:sp>
      <p:sp>
        <p:nvSpPr>
          <p:cNvPr id="39947" name="AutoShape 29"/>
          <p:cNvSpPr>
            <a:spLocks noChangeArrowheads="1"/>
          </p:cNvSpPr>
          <p:nvPr/>
        </p:nvSpPr>
        <p:spPr bwMode="auto">
          <a:xfrm>
            <a:off x="3951288" y="4302125"/>
            <a:ext cx="3309937" cy="454025"/>
          </a:xfrm>
          <a:prstGeom prst="rightArrow">
            <a:avLst>
              <a:gd name="adj1" fmla="val 49648"/>
              <a:gd name="adj2" fmla="val 172130"/>
            </a:avLst>
          </a:prstGeom>
          <a:gradFill rotWithShape="1">
            <a:gsLst>
              <a:gs pos="0">
                <a:srgbClr val="56A6CE"/>
              </a:gs>
              <a:gs pos="100000">
                <a:schemeClr val="folHlink"/>
              </a:gs>
            </a:gsLst>
            <a:lin ang="0" scaled="1"/>
          </a:gradFill>
          <a:ln w="9525" algn="ctr">
            <a:solidFill>
              <a:schemeClr val="folHlink"/>
            </a:solidFill>
            <a:miter lim="800000"/>
            <a:headEnd/>
            <a:tailEnd/>
          </a:ln>
        </p:spPr>
        <p:txBody>
          <a:bodyPr anchor="ctr">
            <a:spAutoFit/>
          </a:bodyPr>
          <a:lstStyle/>
          <a:p>
            <a:endParaRPr lang="en-US"/>
          </a:p>
        </p:txBody>
      </p:sp>
      <p:sp>
        <p:nvSpPr>
          <p:cNvPr id="39948" name="AutoShape 30"/>
          <p:cNvSpPr>
            <a:spLocks noChangeArrowheads="1"/>
          </p:cNvSpPr>
          <p:nvPr/>
        </p:nvSpPr>
        <p:spPr bwMode="auto">
          <a:xfrm>
            <a:off x="6215063" y="3370263"/>
            <a:ext cx="1082675" cy="454025"/>
          </a:xfrm>
          <a:prstGeom prst="rightArrow">
            <a:avLst>
              <a:gd name="adj1" fmla="val 50000"/>
              <a:gd name="adj2" fmla="val 59615"/>
            </a:avLst>
          </a:prstGeom>
          <a:gradFill rotWithShape="1">
            <a:gsLst>
              <a:gs pos="0">
                <a:srgbClr val="56A6CE"/>
              </a:gs>
              <a:gs pos="100000">
                <a:schemeClr val="folHlink"/>
              </a:gs>
            </a:gsLst>
            <a:lin ang="0" scaled="1"/>
          </a:gradFill>
          <a:ln w="9525" algn="ctr">
            <a:solidFill>
              <a:schemeClr val="folHlink"/>
            </a:solidFill>
            <a:miter lim="800000"/>
            <a:headEnd/>
            <a:tailEnd/>
          </a:ln>
        </p:spPr>
        <p:txBody>
          <a:bodyPr anchor="ctr">
            <a:spAutoFit/>
          </a:bodyPr>
          <a:lstStyle/>
          <a:p>
            <a:endParaRPr lang="en-US"/>
          </a:p>
        </p:txBody>
      </p:sp>
      <p:sp>
        <p:nvSpPr>
          <p:cNvPr id="39949" name="AutoShape 32"/>
          <p:cNvSpPr>
            <a:spLocks noChangeArrowheads="1"/>
          </p:cNvSpPr>
          <p:nvPr/>
        </p:nvSpPr>
        <p:spPr bwMode="auto">
          <a:xfrm>
            <a:off x="6215063" y="1885950"/>
            <a:ext cx="1082675" cy="454025"/>
          </a:xfrm>
          <a:prstGeom prst="rightArrow">
            <a:avLst>
              <a:gd name="adj1" fmla="val 50000"/>
              <a:gd name="adj2" fmla="val 59615"/>
            </a:avLst>
          </a:prstGeom>
          <a:gradFill rotWithShape="1">
            <a:gsLst>
              <a:gs pos="0">
                <a:srgbClr val="56A6CE"/>
              </a:gs>
              <a:gs pos="100000">
                <a:schemeClr val="folHlink"/>
              </a:gs>
            </a:gsLst>
            <a:lin ang="0" scaled="1"/>
          </a:gradFill>
          <a:ln w="9525" algn="ctr">
            <a:solidFill>
              <a:schemeClr val="folHlink"/>
            </a:solidFill>
            <a:miter lim="800000"/>
            <a:headEnd/>
            <a:tailEnd/>
          </a:ln>
        </p:spPr>
        <p:txBody>
          <a:bodyPr anchor="ctr">
            <a:spAutoFit/>
          </a:bodyPr>
          <a:lstStyle/>
          <a:p>
            <a:endParaRPr lang="en-US"/>
          </a:p>
        </p:txBody>
      </p:sp>
      <p:sp>
        <p:nvSpPr>
          <p:cNvPr id="39950" name="Line 34"/>
          <p:cNvSpPr>
            <a:spLocks noChangeShapeType="1"/>
          </p:cNvSpPr>
          <p:nvPr/>
        </p:nvSpPr>
        <p:spPr bwMode="auto">
          <a:xfrm flipV="1">
            <a:off x="3560763" y="1990725"/>
            <a:ext cx="563562" cy="415925"/>
          </a:xfrm>
          <a:prstGeom prst="line">
            <a:avLst/>
          </a:prstGeom>
          <a:noFill/>
          <a:ln w="28575">
            <a:solidFill>
              <a:schemeClr val="folHlink"/>
            </a:solidFill>
            <a:round/>
            <a:headEnd/>
            <a:tailEnd type="triangle" w="med" len="med"/>
          </a:ln>
        </p:spPr>
        <p:txBody>
          <a:bodyPr>
            <a:spAutoFit/>
          </a:bodyPr>
          <a:lstStyle/>
          <a:p>
            <a:endParaRPr lang="en-US"/>
          </a:p>
        </p:txBody>
      </p:sp>
      <p:sp>
        <p:nvSpPr>
          <p:cNvPr id="39951" name="Line 35"/>
          <p:cNvSpPr>
            <a:spLocks noChangeShapeType="1"/>
          </p:cNvSpPr>
          <p:nvPr/>
        </p:nvSpPr>
        <p:spPr bwMode="auto">
          <a:xfrm>
            <a:off x="3519488" y="2749550"/>
            <a:ext cx="600075" cy="496888"/>
          </a:xfrm>
          <a:prstGeom prst="line">
            <a:avLst/>
          </a:prstGeom>
          <a:noFill/>
          <a:ln w="28575">
            <a:solidFill>
              <a:schemeClr val="folHlink"/>
            </a:solidFill>
            <a:round/>
            <a:headEnd/>
            <a:tailEnd type="triangle" w="med" len="med"/>
          </a:ln>
        </p:spPr>
        <p:txBody>
          <a:bodyPr>
            <a:spAutoFit/>
          </a:bodyPr>
          <a:lstStyle/>
          <a:p>
            <a:endParaRPr lang="en-US"/>
          </a:p>
        </p:txBody>
      </p:sp>
      <p:sp>
        <p:nvSpPr>
          <p:cNvPr id="39952" name="Line 36"/>
          <p:cNvSpPr>
            <a:spLocks noChangeShapeType="1"/>
          </p:cNvSpPr>
          <p:nvPr/>
        </p:nvSpPr>
        <p:spPr bwMode="auto">
          <a:xfrm flipV="1">
            <a:off x="1878013" y="2851150"/>
            <a:ext cx="614362" cy="431800"/>
          </a:xfrm>
          <a:prstGeom prst="line">
            <a:avLst/>
          </a:prstGeom>
          <a:noFill/>
          <a:ln w="28575">
            <a:solidFill>
              <a:schemeClr val="folHlink"/>
            </a:solidFill>
            <a:round/>
            <a:headEnd/>
            <a:tailEnd type="triangle" w="med" len="med"/>
          </a:ln>
        </p:spPr>
        <p:txBody>
          <a:bodyPr>
            <a:spAutoFit/>
          </a:bodyPr>
          <a:lstStyle/>
          <a:p>
            <a:endParaRPr lang="en-US"/>
          </a:p>
        </p:txBody>
      </p:sp>
      <p:sp>
        <p:nvSpPr>
          <p:cNvPr id="39953" name="Line 37"/>
          <p:cNvSpPr>
            <a:spLocks noChangeShapeType="1"/>
          </p:cNvSpPr>
          <p:nvPr/>
        </p:nvSpPr>
        <p:spPr bwMode="auto">
          <a:xfrm>
            <a:off x="1854200" y="3813175"/>
            <a:ext cx="615950" cy="460375"/>
          </a:xfrm>
          <a:prstGeom prst="line">
            <a:avLst/>
          </a:prstGeom>
          <a:noFill/>
          <a:ln w="28575">
            <a:solidFill>
              <a:schemeClr val="folHlink"/>
            </a:solidFill>
            <a:round/>
            <a:headEnd/>
            <a:tailEnd type="triangle" w="med" len="med"/>
          </a:ln>
        </p:spPr>
        <p:txBody>
          <a:bodyPr>
            <a:spAutoFit/>
          </a:bodyPr>
          <a:lstStyle/>
          <a:p>
            <a:endParaRPr lang="en-US"/>
          </a:p>
        </p:txBody>
      </p:sp>
      <p:grpSp>
        <p:nvGrpSpPr>
          <p:cNvPr id="6" name="Group 26"/>
          <p:cNvGrpSpPr>
            <a:grpSpLocks/>
          </p:cNvGrpSpPr>
          <p:nvPr/>
        </p:nvGrpSpPr>
        <p:grpSpPr bwMode="auto">
          <a:xfrm>
            <a:off x="2492375" y="2198688"/>
            <a:ext cx="1373188" cy="671512"/>
            <a:chOff x="1421" y="1515"/>
            <a:chExt cx="865" cy="423"/>
          </a:xfrm>
        </p:grpSpPr>
        <p:sp>
          <p:nvSpPr>
            <p:cNvPr id="39958" name="AutoShape 16"/>
            <p:cNvSpPr>
              <a:spLocks noChangeArrowheads="1"/>
            </p:cNvSpPr>
            <p:nvPr/>
          </p:nvSpPr>
          <p:spPr bwMode="auto">
            <a:xfrm>
              <a:off x="1421" y="1515"/>
              <a:ext cx="865" cy="423"/>
            </a:xfrm>
            <a:prstGeom prst="roundRect">
              <a:avLst>
                <a:gd name="adj" fmla="val 16667"/>
              </a:avLst>
            </a:prstGeom>
            <a:solidFill>
              <a:schemeClr val="accent1"/>
            </a:solidFill>
            <a:ln w="28575" algn="ctr">
              <a:solidFill>
                <a:schemeClr val="folHlink"/>
              </a:solidFill>
              <a:round/>
              <a:headEnd/>
              <a:tailEnd/>
            </a:ln>
          </p:spPr>
          <p:txBody>
            <a:bodyPr anchor="ctr">
              <a:spAutoFit/>
            </a:bodyPr>
            <a:lstStyle/>
            <a:p>
              <a:endParaRPr lang="en-US"/>
            </a:p>
          </p:txBody>
        </p:sp>
        <p:sp>
          <p:nvSpPr>
            <p:cNvPr id="39959" name="Text Box 17"/>
            <p:cNvSpPr txBox="1">
              <a:spLocks noChangeArrowheads="1"/>
            </p:cNvSpPr>
            <p:nvPr/>
          </p:nvSpPr>
          <p:spPr bwMode="auto">
            <a:xfrm>
              <a:off x="1455" y="1525"/>
              <a:ext cx="796" cy="404"/>
            </a:xfrm>
            <a:prstGeom prst="rect">
              <a:avLst/>
            </a:prstGeom>
            <a:noFill/>
            <a:ln w="28575" algn="ctr">
              <a:noFill/>
              <a:miter lim="800000"/>
              <a:headEnd/>
              <a:tailEnd/>
            </a:ln>
          </p:spPr>
          <p:txBody>
            <a:bodyPr wrap="none">
              <a:spAutoFit/>
            </a:bodyPr>
            <a:lstStyle/>
            <a:p>
              <a:pPr>
                <a:lnSpc>
                  <a:spcPct val="90000"/>
                </a:lnSpc>
                <a:spcBef>
                  <a:spcPct val="15000"/>
                </a:spcBef>
              </a:pPr>
              <a:r>
                <a:rPr lang="en-US" sz="2000"/>
                <a:t>115</a:t>
              </a:r>
              <a:br>
                <a:rPr lang="en-US" sz="2000"/>
              </a:br>
              <a:r>
                <a:rPr lang="en-US" sz="2000"/>
                <a:t>TPOAb +</a:t>
              </a:r>
              <a:endParaRPr lang="en-US" sz="2000" b="0"/>
            </a:p>
          </p:txBody>
        </p:sp>
      </p:grpSp>
      <p:grpSp>
        <p:nvGrpSpPr>
          <p:cNvPr id="7" name="Group 25"/>
          <p:cNvGrpSpPr>
            <a:grpSpLocks/>
          </p:cNvGrpSpPr>
          <p:nvPr/>
        </p:nvGrpSpPr>
        <p:grpSpPr bwMode="auto">
          <a:xfrm>
            <a:off x="812800" y="3074988"/>
            <a:ext cx="1366838" cy="949325"/>
            <a:chOff x="392" y="1787"/>
            <a:chExt cx="861" cy="598"/>
          </a:xfrm>
        </p:grpSpPr>
        <p:sp>
          <p:nvSpPr>
            <p:cNvPr id="39956" name="AutoShape 24"/>
            <p:cNvSpPr>
              <a:spLocks noChangeArrowheads="1"/>
            </p:cNvSpPr>
            <p:nvPr/>
          </p:nvSpPr>
          <p:spPr bwMode="auto">
            <a:xfrm>
              <a:off x="392" y="1787"/>
              <a:ext cx="861" cy="598"/>
            </a:xfrm>
            <a:prstGeom prst="roundRect">
              <a:avLst>
                <a:gd name="adj" fmla="val 16667"/>
              </a:avLst>
            </a:prstGeom>
            <a:solidFill>
              <a:schemeClr val="accent1"/>
            </a:solidFill>
            <a:ln w="28575" algn="ctr">
              <a:solidFill>
                <a:schemeClr val="folHlink"/>
              </a:solidFill>
              <a:round/>
              <a:headEnd/>
              <a:tailEnd/>
            </a:ln>
          </p:spPr>
          <p:txBody>
            <a:bodyPr anchor="ctr">
              <a:spAutoFit/>
            </a:bodyPr>
            <a:lstStyle/>
            <a:p>
              <a:endParaRPr lang="en-US"/>
            </a:p>
          </p:txBody>
        </p:sp>
        <p:sp>
          <p:nvSpPr>
            <p:cNvPr id="39957" name="Text Box 18"/>
            <p:cNvSpPr txBox="1">
              <a:spLocks noChangeArrowheads="1"/>
            </p:cNvSpPr>
            <p:nvPr/>
          </p:nvSpPr>
          <p:spPr bwMode="auto">
            <a:xfrm>
              <a:off x="422" y="1797"/>
              <a:ext cx="801" cy="577"/>
            </a:xfrm>
            <a:prstGeom prst="rect">
              <a:avLst/>
            </a:prstGeom>
            <a:noFill/>
            <a:ln w="28575" algn="ctr">
              <a:noFill/>
              <a:miter lim="800000"/>
              <a:headEnd/>
              <a:tailEnd/>
            </a:ln>
          </p:spPr>
          <p:txBody>
            <a:bodyPr wrap="none">
              <a:spAutoFit/>
            </a:bodyPr>
            <a:lstStyle/>
            <a:p>
              <a:pPr>
                <a:lnSpc>
                  <a:spcPct val="90000"/>
                </a:lnSpc>
                <a:spcBef>
                  <a:spcPct val="0"/>
                </a:spcBef>
              </a:pPr>
              <a:r>
                <a:rPr lang="en-US" sz="2000"/>
                <a:t>984</a:t>
              </a:r>
              <a:br>
                <a:rPr lang="en-US" sz="2000"/>
              </a:br>
              <a:r>
                <a:rPr lang="en-US" sz="2000"/>
                <a:t>pregnant</a:t>
              </a:r>
              <a:br>
                <a:rPr lang="en-US" sz="2000"/>
              </a:br>
              <a:r>
                <a:rPr lang="en-US" sz="2000"/>
                <a:t>women</a:t>
              </a:r>
              <a:endParaRPr lang="en-US" sz="2000" b="0"/>
            </a:p>
          </p:txBody>
        </p:sp>
      </p:gr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srcRect/>
          <a:stretch>
            <a:fillRect/>
          </a:stretch>
        </p:blipFill>
        <p:spPr bwMode="auto">
          <a:xfrm>
            <a:off x="2627784" y="1536253"/>
            <a:ext cx="3214687" cy="2036763"/>
          </a:xfrm>
          <a:prstGeom prst="rect">
            <a:avLst/>
          </a:prstGeom>
          <a:noFill/>
          <a:ln w="9525">
            <a:noFill/>
            <a:miter lim="800000"/>
            <a:headEnd/>
            <a:tailEnd/>
          </a:ln>
        </p:spPr>
      </p:pic>
      <p:sp>
        <p:nvSpPr>
          <p:cNvPr id="62468" name="Text Box 4"/>
          <p:cNvSpPr txBox="1">
            <a:spLocks noChangeArrowheads="1"/>
          </p:cNvSpPr>
          <p:nvPr/>
        </p:nvSpPr>
        <p:spPr bwMode="auto">
          <a:xfrm>
            <a:off x="2483768" y="1166838"/>
            <a:ext cx="3425825" cy="461962"/>
          </a:xfrm>
          <a:prstGeom prst="rect">
            <a:avLst/>
          </a:prstGeom>
          <a:noFill/>
          <a:ln w="9525">
            <a:noFill/>
            <a:miter lim="800000"/>
            <a:headEnd/>
            <a:tailEnd/>
          </a:ln>
        </p:spPr>
        <p:txBody>
          <a:bodyPr>
            <a:spAutoFit/>
          </a:bodyPr>
          <a:lstStyle/>
          <a:p>
            <a:pPr algn="ctr"/>
            <a:r>
              <a:rPr lang="en-US" sz="1200" b="1" dirty="0">
                <a:solidFill>
                  <a:srgbClr val="C00000"/>
                </a:solidFill>
              </a:rPr>
              <a:t>TSH concentration during gestation in </a:t>
            </a:r>
          </a:p>
          <a:p>
            <a:pPr algn="ctr"/>
            <a:r>
              <a:rPr lang="en-US" sz="1200" b="1" dirty="0">
                <a:solidFill>
                  <a:srgbClr val="C00000"/>
                </a:solidFill>
              </a:rPr>
              <a:t>3 study groups</a:t>
            </a:r>
          </a:p>
        </p:txBody>
      </p:sp>
      <p:sp>
        <p:nvSpPr>
          <p:cNvPr id="6" name="Rectangle 2"/>
          <p:cNvSpPr txBox="1">
            <a:spLocks noChangeArrowheads="1"/>
          </p:cNvSpPr>
          <p:nvPr/>
        </p:nvSpPr>
        <p:spPr>
          <a:xfrm>
            <a:off x="115888" y="6429375"/>
            <a:ext cx="4456112" cy="428625"/>
          </a:xfrm>
          <a:prstGeom prst="rect">
            <a:avLst/>
          </a:prstGeom>
        </p:spPr>
        <p:txBody>
          <a:bodyPr/>
          <a:lstStyle/>
          <a:p>
            <a:pPr marL="273050" indent="-273050">
              <a:spcBef>
                <a:spcPct val="20000"/>
              </a:spcBef>
              <a:buClr>
                <a:srgbClr val="0BD0D9"/>
              </a:buClr>
              <a:buSzPct val="95000"/>
              <a:buFont typeface="Wingdings" pitchFamily="2" charset="2"/>
              <a:buNone/>
              <a:defRPr/>
            </a:pPr>
            <a:r>
              <a:rPr lang="en-US" sz="1400" dirty="0"/>
              <a:t>Negro R. J </a:t>
            </a:r>
            <a:r>
              <a:rPr lang="en-US" sz="1400" dirty="0" err="1"/>
              <a:t>Clin</a:t>
            </a:r>
            <a:r>
              <a:rPr lang="en-US" sz="1400" dirty="0"/>
              <a:t> </a:t>
            </a:r>
            <a:r>
              <a:rPr lang="en-US" sz="1400" dirty="0" err="1"/>
              <a:t>Endocrinol</a:t>
            </a:r>
            <a:r>
              <a:rPr lang="en-US" sz="1400" dirty="0"/>
              <a:t> </a:t>
            </a:r>
            <a:r>
              <a:rPr lang="en-US" sz="1400" dirty="0" err="1"/>
              <a:t>Metab</a:t>
            </a:r>
            <a:r>
              <a:rPr lang="en-US" sz="1400" dirty="0"/>
              <a:t> 2006; 91: 2587 </a:t>
            </a:r>
          </a:p>
        </p:txBody>
      </p:sp>
      <p:pic>
        <p:nvPicPr>
          <p:cNvPr id="62470" name="Picture 3"/>
          <p:cNvPicPr>
            <a:picLocks noChangeAspect="1" noChangeArrowheads="1"/>
          </p:cNvPicPr>
          <p:nvPr/>
        </p:nvPicPr>
        <p:blipFill>
          <a:blip r:embed="rId3" cstate="print"/>
          <a:srcRect/>
          <a:stretch>
            <a:fillRect/>
          </a:stretch>
        </p:blipFill>
        <p:spPr bwMode="auto">
          <a:xfrm>
            <a:off x="2771800" y="4278907"/>
            <a:ext cx="3286125" cy="2030413"/>
          </a:xfrm>
          <a:prstGeom prst="rect">
            <a:avLst/>
          </a:prstGeom>
          <a:noFill/>
          <a:ln w="9525">
            <a:noFill/>
            <a:miter lim="800000"/>
            <a:headEnd/>
            <a:tailEnd/>
          </a:ln>
        </p:spPr>
      </p:pic>
      <p:sp>
        <p:nvSpPr>
          <p:cNvPr id="62471" name="Text Box 4"/>
          <p:cNvSpPr txBox="1">
            <a:spLocks noChangeArrowheads="1"/>
          </p:cNvSpPr>
          <p:nvPr/>
        </p:nvSpPr>
        <p:spPr bwMode="auto">
          <a:xfrm>
            <a:off x="3203848" y="3759126"/>
            <a:ext cx="2928938" cy="461962"/>
          </a:xfrm>
          <a:prstGeom prst="rect">
            <a:avLst/>
          </a:prstGeom>
          <a:noFill/>
          <a:ln w="9525">
            <a:noFill/>
            <a:miter lim="800000"/>
            <a:headEnd/>
            <a:tailEnd/>
          </a:ln>
        </p:spPr>
        <p:txBody>
          <a:bodyPr>
            <a:spAutoFit/>
          </a:bodyPr>
          <a:lstStyle/>
          <a:p>
            <a:pPr algn="ctr"/>
            <a:r>
              <a:rPr lang="en-US" sz="1200" b="1" dirty="0">
                <a:solidFill>
                  <a:srgbClr val="C00000"/>
                </a:solidFill>
              </a:rPr>
              <a:t>Free T4 concentration during gestation</a:t>
            </a:r>
          </a:p>
          <a:p>
            <a:pPr algn="ctr"/>
            <a:r>
              <a:rPr lang="en-US" sz="1200" b="1" dirty="0">
                <a:solidFill>
                  <a:srgbClr val="C00000"/>
                </a:solidFill>
              </a:rPr>
              <a:t>in 3 study group</a:t>
            </a:r>
          </a:p>
        </p:txBody>
      </p:sp>
      <p:sp>
        <p:nvSpPr>
          <p:cNvPr id="8" name="Rectangle 7"/>
          <p:cNvSpPr/>
          <p:nvPr/>
        </p:nvSpPr>
        <p:spPr>
          <a:xfrm>
            <a:off x="323528" y="260648"/>
            <a:ext cx="8640960" cy="830997"/>
          </a:xfrm>
          <a:prstGeom prst="rect">
            <a:avLst/>
          </a:prstGeom>
        </p:spPr>
        <p:txBody>
          <a:bodyPr wrap="square">
            <a:spAutoFit/>
          </a:bodyPr>
          <a:lstStyle/>
          <a:p>
            <a:pPr algn="ctr"/>
            <a:r>
              <a:rPr lang="en-US" b="1" dirty="0" smtClean="0">
                <a:solidFill>
                  <a:srgbClr val="C00000"/>
                </a:solidFill>
              </a:rPr>
              <a:t>Treatment with LT4 in Pregnant Women with TAI: Effects on Obstetrical Complications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153988"/>
            <a:ext cx="9144000" cy="831850"/>
          </a:xfrm>
        </p:spPr>
        <p:txBody>
          <a:bodyPr>
            <a:noAutofit/>
          </a:bodyPr>
          <a:lstStyle/>
          <a:p>
            <a:pPr algn="ctr" eaLnBrk="1" hangingPunct="1"/>
            <a:r>
              <a:rPr lang="en-US" sz="3000" b="1" dirty="0" smtClean="0">
                <a:solidFill>
                  <a:srgbClr val="C00000"/>
                </a:solidFill>
                <a:effectLst/>
                <a:latin typeface="Times New Roman" pitchFamily="18" charset="0"/>
                <a:ea typeface="+mn-ea"/>
                <a:cs typeface="Times New Roman" pitchFamily="18" charset="0"/>
              </a:rPr>
              <a:t>Treatment with LT4 in Pregnant Women with TAI: Effects on Obstetrical Complications</a:t>
            </a:r>
          </a:p>
        </p:txBody>
      </p:sp>
      <p:sp>
        <p:nvSpPr>
          <p:cNvPr id="1029" name="Text Box 6"/>
          <p:cNvSpPr txBox="1">
            <a:spLocks noChangeArrowheads="1"/>
          </p:cNvSpPr>
          <p:nvPr/>
        </p:nvSpPr>
        <p:spPr bwMode="auto">
          <a:xfrm>
            <a:off x="251520" y="6309320"/>
            <a:ext cx="4038600" cy="336550"/>
          </a:xfrm>
          <a:prstGeom prst="rect">
            <a:avLst/>
          </a:prstGeom>
          <a:noFill/>
          <a:ln w="28575" algn="ctr">
            <a:noFill/>
            <a:miter lim="800000"/>
            <a:headEnd/>
            <a:tailEnd/>
          </a:ln>
        </p:spPr>
        <p:txBody>
          <a:bodyPr wrap="none"/>
          <a:lstStyle/>
          <a:p>
            <a:pPr eaLnBrk="1" hangingPunct="1"/>
            <a:r>
              <a:rPr lang="en-US" sz="1400" dirty="0"/>
              <a:t>Negro R et al: JCEM 91:2587-2591, 2006</a:t>
            </a:r>
          </a:p>
        </p:txBody>
      </p:sp>
      <p:graphicFrame>
        <p:nvGraphicFramePr>
          <p:cNvPr id="1026" name="Object 33"/>
          <p:cNvGraphicFramePr>
            <a:graphicFrameLocks/>
          </p:cNvGraphicFramePr>
          <p:nvPr/>
        </p:nvGraphicFramePr>
        <p:xfrm>
          <a:off x="1066800" y="2057400"/>
          <a:ext cx="3795713" cy="3913188"/>
        </p:xfrm>
        <a:graphic>
          <a:graphicData uri="http://schemas.openxmlformats.org/presentationml/2006/ole">
            <p:oleObj spid="_x0000_s103426" name="Chart" r:id="rId3" imgW="3705143" imgH="3819457" progId="MSGraph.Chart.8">
              <p:embed/>
            </p:oleObj>
          </a:graphicData>
        </a:graphic>
      </p:graphicFrame>
      <p:sp>
        <p:nvSpPr>
          <p:cNvPr id="1030" name="Text Box 34"/>
          <p:cNvSpPr txBox="1">
            <a:spLocks noChangeArrowheads="1"/>
          </p:cNvSpPr>
          <p:nvPr/>
        </p:nvSpPr>
        <p:spPr bwMode="auto">
          <a:xfrm>
            <a:off x="661988" y="3487738"/>
            <a:ext cx="455612" cy="457200"/>
          </a:xfrm>
          <a:prstGeom prst="rect">
            <a:avLst/>
          </a:prstGeom>
          <a:noFill/>
          <a:ln w="28575">
            <a:noFill/>
            <a:miter lim="800000"/>
            <a:headEnd/>
            <a:tailEnd/>
          </a:ln>
        </p:spPr>
        <p:txBody>
          <a:bodyPr wrap="none">
            <a:spAutoFit/>
          </a:bodyPr>
          <a:lstStyle/>
          <a:p>
            <a:pPr eaLnBrk="1" hangingPunct="1">
              <a:spcBef>
                <a:spcPct val="0"/>
              </a:spcBef>
            </a:pPr>
            <a:r>
              <a:rPr lang="en-US" sz="2400"/>
              <a:t>%</a:t>
            </a:r>
          </a:p>
        </p:txBody>
      </p:sp>
      <p:sp>
        <p:nvSpPr>
          <p:cNvPr id="1031" name="Text Box 35"/>
          <p:cNvSpPr txBox="1">
            <a:spLocks noChangeArrowheads="1"/>
          </p:cNvSpPr>
          <p:nvPr/>
        </p:nvSpPr>
        <p:spPr bwMode="auto">
          <a:xfrm>
            <a:off x="2035175" y="1689100"/>
            <a:ext cx="1879600" cy="457200"/>
          </a:xfrm>
          <a:prstGeom prst="rect">
            <a:avLst/>
          </a:prstGeom>
          <a:noFill/>
          <a:ln w="28575">
            <a:noFill/>
            <a:miter lim="800000"/>
            <a:headEnd/>
            <a:tailEnd/>
          </a:ln>
        </p:spPr>
        <p:txBody>
          <a:bodyPr wrap="none">
            <a:spAutoFit/>
          </a:bodyPr>
          <a:lstStyle/>
          <a:p>
            <a:pPr eaLnBrk="1" hangingPunct="1">
              <a:spcBef>
                <a:spcPct val="0"/>
              </a:spcBef>
            </a:pPr>
            <a:r>
              <a:rPr lang="en-US" sz="2400" dirty="0">
                <a:solidFill>
                  <a:schemeClr val="tx2"/>
                </a:solidFill>
              </a:rPr>
              <a:t>Miscarriage</a:t>
            </a:r>
          </a:p>
        </p:txBody>
      </p:sp>
      <p:sp>
        <p:nvSpPr>
          <p:cNvPr id="1032" name="Text Box 36"/>
          <p:cNvSpPr txBox="1">
            <a:spLocks noChangeArrowheads="1"/>
          </p:cNvSpPr>
          <p:nvPr/>
        </p:nvSpPr>
        <p:spPr bwMode="auto">
          <a:xfrm>
            <a:off x="5484813" y="1689100"/>
            <a:ext cx="2609850" cy="457200"/>
          </a:xfrm>
          <a:prstGeom prst="rect">
            <a:avLst/>
          </a:prstGeom>
          <a:noFill/>
          <a:ln w="28575">
            <a:noFill/>
            <a:miter lim="800000"/>
            <a:headEnd/>
            <a:tailEnd/>
          </a:ln>
        </p:spPr>
        <p:txBody>
          <a:bodyPr wrap="none">
            <a:spAutoFit/>
          </a:bodyPr>
          <a:lstStyle/>
          <a:p>
            <a:pPr eaLnBrk="1" hangingPunct="1">
              <a:spcBef>
                <a:spcPct val="0"/>
              </a:spcBef>
            </a:pPr>
            <a:r>
              <a:rPr lang="en-US" sz="2400">
                <a:solidFill>
                  <a:schemeClr val="tx2"/>
                </a:solidFill>
              </a:rPr>
              <a:t>Preterm Delivery</a:t>
            </a:r>
          </a:p>
        </p:txBody>
      </p:sp>
      <p:graphicFrame>
        <p:nvGraphicFramePr>
          <p:cNvPr id="1027" name="Object 38"/>
          <p:cNvGraphicFramePr>
            <a:graphicFrameLocks/>
          </p:cNvGraphicFramePr>
          <p:nvPr/>
        </p:nvGraphicFramePr>
        <p:xfrm>
          <a:off x="4967288" y="2057400"/>
          <a:ext cx="3795712" cy="3913188"/>
        </p:xfrm>
        <a:graphic>
          <a:graphicData uri="http://schemas.openxmlformats.org/presentationml/2006/ole">
            <p:oleObj spid="_x0000_s103427" name="Chart" r:id="rId4" imgW="3705143" imgH="3819457" progId="MSGraph.Chart.8">
              <p:embed/>
            </p:oleObj>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8913"/>
            <a:ext cx="8229600" cy="1143000"/>
          </a:xfrm>
        </p:spPr>
        <p:txBody>
          <a:bodyPr>
            <a:noAutofit/>
          </a:bodyPr>
          <a:lstStyle/>
          <a:p>
            <a:pPr eaLnBrk="1" hangingPunct="1"/>
            <a:r>
              <a:rPr lang="en-US" sz="3500" b="1" dirty="0" smtClean="0">
                <a:solidFill>
                  <a:srgbClr val="C00000"/>
                </a:solidFill>
                <a:cs typeface="Aharoni" pitchFamily="2" charset="-79"/>
              </a:rPr>
              <a:t>Importance of iodine in</a:t>
            </a:r>
            <a:br>
              <a:rPr lang="en-US" sz="3500" b="1" dirty="0" smtClean="0">
                <a:solidFill>
                  <a:srgbClr val="C00000"/>
                </a:solidFill>
                <a:cs typeface="Aharoni" pitchFamily="2" charset="-79"/>
              </a:rPr>
            </a:br>
            <a:r>
              <a:rPr lang="en-US" sz="3500" b="1" dirty="0" smtClean="0">
                <a:solidFill>
                  <a:srgbClr val="C00000"/>
                </a:solidFill>
                <a:cs typeface="Aharoni" pitchFamily="2" charset="-79"/>
              </a:rPr>
              <a:t>brain development </a:t>
            </a:r>
          </a:p>
        </p:txBody>
      </p:sp>
      <p:sp>
        <p:nvSpPr>
          <p:cNvPr id="78851" name="Rectangle 3"/>
          <p:cNvSpPr>
            <a:spLocks noGrp="1" noChangeArrowheads="1"/>
          </p:cNvSpPr>
          <p:nvPr>
            <p:ph type="body" idx="1"/>
          </p:nvPr>
        </p:nvSpPr>
        <p:spPr>
          <a:xfrm>
            <a:off x="152400" y="1646238"/>
            <a:ext cx="4419600" cy="4983162"/>
          </a:xfrm>
        </p:spPr>
        <p:txBody>
          <a:bodyPr/>
          <a:lstStyle/>
          <a:p>
            <a:pPr eaLnBrk="1" hangingPunct="1">
              <a:lnSpc>
                <a:spcPct val="90000"/>
              </a:lnSpc>
            </a:pPr>
            <a:r>
              <a:rPr lang="en-US" sz="2800" b="1" dirty="0" smtClean="0">
                <a:solidFill>
                  <a:srgbClr val="0070C0"/>
                </a:solidFill>
                <a:latin typeface="Times New Roman" pitchFamily="18" charset="0"/>
                <a:cs typeface="Times New Roman" pitchFamily="18" charset="0"/>
              </a:rPr>
              <a:t>50,000 brain cells produced/second</a:t>
            </a:r>
            <a:br>
              <a:rPr lang="en-US" sz="2800" b="1" dirty="0" smtClean="0">
                <a:solidFill>
                  <a:srgbClr val="0070C0"/>
                </a:solidFill>
                <a:latin typeface="Times New Roman" pitchFamily="18" charset="0"/>
                <a:cs typeface="Times New Roman" pitchFamily="18" charset="0"/>
              </a:rPr>
            </a:br>
            <a:r>
              <a:rPr lang="en-US" sz="2800" b="1" dirty="0" smtClean="0">
                <a:solidFill>
                  <a:srgbClr val="0070C0"/>
                </a:solidFill>
                <a:latin typeface="Times New Roman" pitchFamily="18" charset="0"/>
                <a:cs typeface="Times New Roman" pitchFamily="18" charset="0"/>
              </a:rPr>
              <a:t>in developing</a:t>
            </a:r>
            <a:br>
              <a:rPr lang="en-US" sz="2800" b="1" dirty="0" smtClean="0">
                <a:solidFill>
                  <a:srgbClr val="0070C0"/>
                </a:solidFill>
                <a:latin typeface="Times New Roman" pitchFamily="18" charset="0"/>
                <a:cs typeface="Times New Roman" pitchFamily="18" charset="0"/>
              </a:rPr>
            </a:br>
            <a:r>
              <a:rPr lang="en-US" sz="2800" b="1" dirty="0" smtClean="0">
                <a:solidFill>
                  <a:srgbClr val="0070C0"/>
                </a:solidFill>
                <a:latin typeface="Times New Roman" pitchFamily="18" charset="0"/>
                <a:cs typeface="Times New Roman" pitchFamily="18" charset="0"/>
              </a:rPr>
              <a:t>fetal brain</a:t>
            </a:r>
            <a:br>
              <a:rPr lang="en-US" sz="2800" b="1" dirty="0" smtClean="0">
                <a:solidFill>
                  <a:srgbClr val="0070C0"/>
                </a:solidFill>
                <a:latin typeface="Times New Roman" pitchFamily="18" charset="0"/>
                <a:cs typeface="Times New Roman" pitchFamily="18" charset="0"/>
              </a:rPr>
            </a:br>
            <a:endParaRPr lang="en-US" sz="2800" b="1" dirty="0" smtClean="0">
              <a:solidFill>
                <a:srgbClr val="0070C0"/>
              </a:solidFill>
              <a:latin typeface="Times New Roman" pitchFamily="18" charset="0"/>
              <a:cs typeface="Times New Roman" pitchFamily="18" charset="0"/>
            </a:endParaRPr>
          </a:p>
          <a:p>
            <a:pPr eaLnBrk="1" hangingPunct="1">
              <a:lnSpc>
                <a:spcPct val="90000"/>
              </a:lnSpc>
            </a:pPr>
            <a:r>
              <a:rPr lang="en-US" sz="2800" b="1" dirty="0" smtClean="0">
                <a:solidFill>
                  <a:srgbClr val="0070C0"/>
                </a:solidFill>
                <a:latin typeface="Times New Roman" pitchFamily="18" charset="0"/>
                <a:cs typeface="Times New Roman" pitchFamily="18" charset="0"/>
              </a:rPr>
              <a:t>100 billion brain cells in adult</a:t>
            </a:r>
            <a:br>
              <a:rPr lang="en-US" sz="2800" b="1" dirty="0" smtClean="0">
                <a:solidFill>
                  <a:srgbClr val="0070C0"/>
                </a:solidFill>
                <a:latin typeface="Times New Roman" pitchFamily="18" charset="0"/>
                <a:cs typeface="Times New Roman" pitchFamily="18" charset="0"/>
              </a:rPr>
            </a:br>
            <a:endParaRPr lang="en-US" sz="2800" b="1" dirty="0" smtClean="0">
              <a:solidFill>
                <a:srgbClr val="0070C0"/>
              </a:solidFill>
              <a:latin typeface="Times New Roman" pitchFamily="18" charset="0"/>
              <a:cs typeface="Times New Roman" pitchFamily="18" charset="0"/>
            </a:endParaRPr>
          </a:p>
          <a:p>
            <a:pPr eaLnBrk="1" hangingPunct="1">
              <a:lnSpc>
                <a:spcPct val="90000"/>
              </a:lnSpc>
            </a:pPr>
            <a:r>
              <a:rPr lang="en-US" sz="2800" b="1" dirty="0" smtClean="0">
                <a:solidFill>
                  <a:srgbClr val="0070C0"/>
                </a:solidFill>
                <a:latin typeface="Times New Roman" pitchFamily="18" charset="0"/>
                <a:cs typeface="Times New Roman" pitchFamily="18" charset="0"/>
              </a:rPr>
              <a:t>One million billion connections between these brain cells:</a:t>
            </a:r>
            <a:br>
              <a:rPr lang="en-US" sz="2800" b="1" dirty="0" smtClean="0">
                <a:solidFill>
                  <a:srgbClr val="0070C0"/>
                </a:solidFill>
                <a:latin typeface="Times New Roman" pitchFamily="18" charset="0"/>
                <a:cs typeface="Times New Roman" pitchFamily="18" charset="0"/>
              </a:rPr>
            </a:br>
            <a:r>
              <a:rPr lang="en-US" sz="2800" b="1" dirty="0" smtClean="0">
                <a:solidFill>
                  <a:srgbClr val="0070C0"/>
                </a:solidFill>
                <a:latin typeface="Times New Roman" pitchFamily="18" charset="0"/>
                <a:cs typeface="Times New Roman" pitchFamily="18" charset="0"/>
              </a:rPr>
              <a:t>Determine IQ</a:t>
            </a:r>
          </a:p>
        </p:txBody>
      </p:sp>
      <p:pic>
        <p:nvPicPr>
          <p:cNvPr id="78852" name="Picture 4" descr="fetus-sucking-thumb"/>
          <p:cNvPicPr>
            <a:picLocks noChangeAspect="1" noChangeArrowheads="1"/>
          </p:cNvPicPr>
          <p:nvPr/>
        </p:nvPicPr>
        <p:blipFill>
          <a:blip r:embed="rId2" cstate="print">
            <a:lum contrast="-20000"/>
          </a:blip>
          <a:srcRect/>
          <a:stretch>
            <a:fillRect/>
          </a:stretch>
        </p:blipFill>
        <p:spPr bwMode="auto">
          <a:xfrm>
            <a:off x="4724400" y="1752600"/>
            <a:ext cx="4276725" cy="4286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7" dur="500"/>
                                        <p:tgtEl>
                                          <p:spTgt spid="788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Effect transition="in" filter="blinds(horizontal)">
                                      <p:cBhvr>
                                        <p:cTn id="11" dur="500"/>
                                        <p:tgtEl>
                                          <p:spTgt spid="78851">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15" dur="500"/>
                                        <p:tgtEl>
                                          <p:spTgt spid="78851">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8852"/>
                                        </p:tgtEl>
                                        <p:attrNameLst>
                                          <p:attrName>style.visibility</p:attrName>
                                        </p:attrNameLst>
                                      </p:cBhvr>
                                      <p:to>
                                        <p:strVal val="visible"/>
                                      </p:to>
                                    </p:set>
                                    <p:animEffect transition="in" filter="blinds(horizontal)">
                                      <p:cBhvr>
                                        <p:cTn id="19"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422275"/>
            <a:ext cx="9144000" cy="563563"/>
          </a:xfrm>
        </p:spPr>
        <p:txBody>
          <a:bodyPr>
            <a:normAutofit/>
          </a:bodyPr>
          <a:lstStyle/>
          <a:p>
            <a:pPr algn="ctr"/>
            <a:r>
              <a:rPr lang="en-US" sz="3000" b="1" dirty="0" smtClean="0">
                <a:solidFill>
                  <a:srgbClr val="C00000"/>
                </a:solidFill>
                <a:effectLst/>
                <a:latin typeface="Times New Roman" pitchFamily="18" charset="0"/>
                <a:ea typeface="+mn-ea"/>
                <a:cs typeface="Times New Roman" pitchFamily="18" charset="0"/>
              </a:rPr>
              <a:t>Guidelines Recommendations</a:t>
            </a:r>
          </a:p>
        </p:txBody>
      </p:sp>
      <p:sp>
        <p:nvSpPr>
          <p:cNvPr id="3" name="Content Placeholder 2"/>
          <p:cNvSpPr>
            <a:spLocks noGrp="1"/>
          </p:cNvSpPr>
          <p:nvPr>
            <p:ph idx="1"/>
          </p:nvPr>
        </p:nvSpPr>
        <p:spPr/>
        <p:txBody>
          <a:bodyPr>
            <a:normAutofit fontScale="92500" lnSpcReduction="20000"/>
          </a:bodyPr>
          <a:lstStyle/>
          <a:p>
            <a:pPr>
              <a:defRPr/>
            </a:pPr>
            <a:r>
              <a:rPr lang="en-US" b="1" dirty="0" smtClean="0">
                <a:solidFill>
                  <a:srgbClr val="FF6600"/>
                </a:solidFill>
              </a:rPr>
              <a:t>Recommendation 8</a:t>
            </a:r>
            <a:r>
              <a:rPr lang="en-US" dirty="0" smtClean="0">
                <a:solidFill>
                  <a:srgbClr val="FF6600"/>
                </a:solidFill>
              </a:rPr>
              <a:t>  </a:t>
            </a:r>
          </a:p>
          <a:p>
            <a:pPr>
              <a:buNone/>
              <a:defRPr/>
            </a:pPr>
            <a:r>
              <a:rPr lang="en-US" dirty="0" smtClean="0">
                <a:solidFill>
                  <a:srgbClr val="0070C0"/>
                </a:solidFill>
              </a:rPr>
              <a:t>  There is insufficient evidence to recommend for or against universal LT4 Rx in TPOAB negative women with </a:t>
            </a:r>
            <a:r>
              <a:rPr lang="en-US" dirty="0" err="1" smtClean="0">
                <a:solidFill>
                  <a:srgbClr val="0070C0"/>
                </a:solidFill>
              </a:rPr>
              <a:t>SCHypo</a:t>
            </a:r>
            <a:endParaRPr lang="en-US" dirty="0" smtClean="0">
              <a:solidFill>
                <a:srgbClr val="0070C0"/>
              </a:solidFill>
            </a:endParaRPr>
          </a:p>
          <a:p>
            <a:pPr>
              <a:defRPr/>
            </a:pPr>
            <a:endParaRPr lang="en-US" b="1" dirty="0">
              <a:solidFill>
                <a:srgbClr val="0070C0"/>
              </a:solidFill>
            </a:endParaRPr>
          </a:p>
          <a:p>
            <a:pPr>
              <a:defRPr/>
            </a:pPr>
            <a:r>
              <a:rPr lang="en-US" b="1" dirty="0" smtClean="0">
                <a:solidFill>
                  <a:srgbClr val="FF6600"/>
                </a:solidFill>
              </a:rPr>
              <a:t>Recommendation 9  </a:t>
            </a:r>
          </a:p>
          <a:p>
            <a:pPr>
              <a:buNone/>
              <a:defRPr/>
            </a:pPr>
            <a:r>
              <a:rPr lang="en-US" b="1" dirty="0" smtClean="0">
                <a:solidFill>
                  <a:srgbClr val="0070C0"/>
                </a:solidFill>
              </a:rPr>
              <a:t>  </a:t>
            </a:r>
            <a:r>
              <a:rPr lang="en-US" dirty="0" smtClean="0">
                <a:solidFill>
                  <a:srgbClr val="0070C0"/>
                </a:solidFill>
              </a:rPr>
              <a:t>Women who are positive for </a:t>
            </a:r>
            <a:r>
              <a:rPr lang="en-US" dirty="0" err="1" smtClean="0">
                <a:solidFill>
                  <a:srgbClr val="0070C0"/>
                </a:solidFill>
              </a:rPr>
              <a:t>TPOAb</a:t>
            </a:r>
            <a:r>
              <a:rPr lang="en-US" dirty="0" smtClean="0">
                <a:solidFill>
                  <a:srgbClr val="0070C0"/>
                </a:solidFill>
              </a:rPr>
              <a:t> and have </a:t>
            </a:r>
            <a:r>
              <a:rPr lang="en-US" dirty="0" err="1" smtClean="0">
                <a:solidFill>
                  <a:srgbClr val="0070C0"/>
                </a:solidFill>
              </a:rPr>
              <a:t>SCHypo</a:t>
            </a:r>
            <a:r>
              <a:rPr lang="en-US" dirty="0" smtClean="0">
                <a:solidFill>
                  <a:srgbClr val="0070C0"/>
                </a:solidFill>
              </a:rPr>
              <a:t> should be treated with LT4</a:t>
            </a:r>
          </a:p>
          <a:p>
            <a:pPr>
              <a:defRPr/>
            </a:pPr>
            <a:endParaRPr lang="en-US" b="1" dirty="0">
              <a:solidFill>
                <a:srgbClr val="0070C0"/>
              </a:solidFill>
            </a:endParaRPr>
          </a:p>
          <a:p>
            <a:pPr marL="0" indent="0">
              <a:buFontTx/>
              <a:buNone/>
              <a:defRPr/>
            </a:pPr>
            <a:r>
              <a:rPr lang="en-US" b="1" dirty="0" smtClean="0">
                <a:solidFill>
                  <a:srgbClr val="0070C0"/>
                </a:solidFill>
              </a:rPr>
              <a:t>                                                      </a:t>
            </a:r>
          </a:p>
        </p:txBody>
      </p:sp>
      <p:sp>
        <p:nvSpPr>
          <p:cNvPr id="4" name="Rectangle 3"/>
          <p:cNvSpPr/>
          <p:nvPr/>
        </p:nvSpPr>
        <p:spPr>
          <a:xfrm>
            <a:off x="1187624" y="6237312"/>
            <a:ext cx="2050113" cy="276999"/>
          </a:xfrm>
          <a:prstGeom prst="rect">
            <a:avLst/>
          </a:prstGeom>
        </p:spPr>
        <p:txBody>
          <a:bodyPr wrap="none">
            <a:spAutoFit/>
          </a:bodyPr>
          <a:lstStyle/>
          <a:p>
            <a:r>
              <a:rPr lang="en-US" sz="1200" dirty="0" smtClean="0"/>
              <a:t>Thyroid 2011; 21: 1081-1125</a:t>
            </a:r>
            <a:endParaRPr lang="en-US" sz="1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500990" cy="5786478"/>
          </a:xfrm>
        </p:spPr>
        <p:txBody>
          <a:bodyPr>
            <a:noAutofit/>
          </a:bodyPr>
          <a:lstStyle/>
          <a:p>
            <a:pPr rtl="1">
              <a:lnSpc>
                <a:spcPct val="200000"/>
              </a:lnSpc>
            </a:pPr>
            <a:r>
              <a:rPr lang="fa-IR" sz="5000" dirty="0" smtClean="0">
                <a:solidFill>
                  <a:srgbClr val="0070C0"/>
                </a:solidFill>
                <a:effectLst>
                  <a:outerShdw blurRad="38100" dist="38100" dir="2700000" algn="tl">
                    <a:srgbClr val="000000">
                      <a:alpha val="43137"/>
                    </a:srgbClr>
                  </a:outerShdw>
                </a:effectLst>
                <a:latin typeface="Albertus Extra Bold" pitchFamily="34" charset="0"/>
                <a:cs typeface="A  Mitra_1 (MRT)" pitchFamily="2" charset="-78"/>
              </a:rPr>
              <a:t>درمان کم کاری </a:t>
            </a:r>
          </a:p>
          <a:p>
            <a:pPr rtl="1">
              <a:lnSpc>
                <a:spcPct val="200000"/>
              </a:lnSpc>
            </a:pPr>
            <a:r>
              <a:rPr lang="fa-IR" sz="5000" dirty="0" smtClean="0">
                <a:solidFill>
                  <a:srgbClr val="0070C0"/>
                </a:solidFill>
                <a:effectLst>
                  <a:outerShdw blurRad="38100" dist="38100" dir="2700000" algn="tl">
                    <a:srgbClr val="000000">
                      <a:alpha val="43137"/>
                    </a:srgbClr>
                  </a:outerShdw>
                </a:effectLst>
                <a:latin typeface="Albertus Extra Bold" pitchFamily="34" charset="0"/>
                <a:cs typeface="A  Mitra_1 (MRT)" pitchFamily="2" charset="-78"/>
              </a:rPr>
              <a:t>آشکار تیروئید </a:t>
            </a:r>
          </a:p>
          <a:p>
            <a:pPr rtl="1">
              <a:lnSpc>
                <a:spcPct val="200000"/>
              </a:lnSpc>
            </a:pPr>
            <a:r>
              <a:rPr lang="fa-IR" sz="5000" dirty="0" smtClean="0">
                <a:solidFill>
                  <a:srgbClr val="0070C0"/>
                </a:solidFill>
                <a:effectLst>
                  <a:outerShdw blurRad="38100" dist="38100" dir="2700000" algn="tl">
                    <a:srgbClr val="000000">
                      <a:alpha val="43137"/>
                    </a:srgbClr>
                  </a:outerShdw>
                </a:effectLst>
                <a:latin typeface="Albertus Extra Bold" pitchFamily="34" charset="0"/>
                <a:cs typeface="A  Mitra_1 (MRT)" pitchFamily="2" charset="-78"/>
              </a:rPr>
              <a:t>قبل و هنگام بارداری</a:t>
            </a:r>
            <a:endParaRPr lang="en-US" sz="5000" dirty="0">
              <a:solidFill>
                <a:srgbClr val="0070C0"/>
              </a:solidFill>
              <a:cs typeface="A  Mitra_1 (MRT)"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465138"/>
            <a:ext cx="9144000" cy="557212"/>
          </a:xfrm>
        </p:spPr>
        <p:txBody>
          <a:bodyPr>
            <a:noAutofit/>
          </a:bodyPr>
          <a:lstStyle/>
          <a:p>
            <a:pPr algn="ctr" eaLnBrk="1" hangingPunct="1"/>
            <a:r>
              <a:rPr lang="en-US" sz="4100" b="1" dirty="0" smtClean="0">
                <a:solidFill>
                  <a:srgbClr val="C00000"/>
                </a:solidFill>
                <a:effectLst/>
                <a:latin typeface="Times New Roman" pitchFamily="18" charset="0"/>
                <a:cs typeface="Times New Roman" pitchFamily="18" charset="0"/>
              </a:rPr>
              <a:t>Hypothyroidism &amp; Pregnancy</a:t>
            </a:r>
          </a:p>
        </p:txBody>
      </p:sp>
      <p:sp>
        <p:nvSpPr>
          <p:cNvPr id="53251" name="Rectangle 3"/>
          <p:cNvSpPr>
            <a:spLocks noGrp="1" noChangeArrowheads="1"/>
          </p:cNvSpPr>
          <p:nvPr>
            <p:ph type="body" idx="1"/>
          </p:nvPr>
        </p:nvSpPr>
        <p:spPr>
          <a:xfrm>
            <a:off x="661988" y="1374775"/>
            <a:ext cx="7827962" cy="4797425"/>
          </a:xfrm>
          <a:noFill/>
        </p:spPr>
        <p:txBody>
          <a:bodyPr/>
          <a:lstStyle/>
          <a:p>
            <a:pPr marL="227013" indent="-227013" eaLnBrk="1" hangingPunct="1">
              <a:spcBef>
                <a:spcPct val="55000"/>
              </a:spcBef>
            </a:pPr>
            <a:r>
              <a:rPr lang="en-US" sz="2700" b="1" dirty="0" smtClean="0">
                <a:solidFill>
                  <a:srgbClr val="FF6600"/>
                </a:solidFill>
              </a:rPr>
              <a:t>Recommendation 13</a:t>
            </a:r>
            <a:r>
              <a:rPr lang="en-US" sz="2700" dirty="0" smtClean="0"/>
              <a:t/>
            </a:r>
            <a:br>
              <a:rPr lang="en-US" sz="2700" dirty="0" smtClean="0"/>
            </a:br>
            <a:r>
              <a:rPr lang="en-US" sz="2700" dirty="0" smtClean="0">
                <a:solidFill>
                  <a:srgbClr val="0070C0"/>
                </a:solidFill>
              </a:rPr>
              <a:t>Treated hypothyroid women on LT4 who are newly pregnant should increase T4 dose by 30%</a:t>
            </a:r>
          </a:p>
          <a:p>
            <a:pPr marL="227013" indent="-227013" eaLnBrk="1" hangingPunct="1">
              <a:spcBef>
                <a:spcPct val="55000"/>
              </a:spcBef>
            </a:pPr>
            <a:r>
              <a:rPr lang="en-US" sz="2700" b="1" dirty="0" smtClean="0">
                <a:solidFill>
                  <a:srgbClr val="FF6600"/>
                </a:solidFill>
              </a:rPr>
              <a:t>Recommendation 15</a:t>
            </a:r>
            <a:r>
              <a:rPr lang="en-US" sz="2700" dirty="0" smtClean="0"/>
              <a:t/>
            </a:r>
            <a:br>
              <a:rPr lang="en-US" sz="2700" dirty="0" smtClean="0"/>
            </a:br>
            <a:r>
              <a:rPr lang="en-US" sz="2700" dirty="0" smtClean="0">
                <a:solidFill>
                  <a:srgbClr val="0070C0"/>
                </a:solidFill>
              </a:rPr>
              <a:t>Treated hypothyroid women on LT4 who are planning pregnancy should have T4 dose adjusted to TSH &lt;2.5 MIU/L</a:t>
            </a:r>
          </a:p>
          <a:p>
            <a:pPr marL="227013" indent="-227013" eaLnBrk="1" hangingPunct="1">
              <a:spcBef>
                <a:spcPct val="55000"/>
              </a:spcBef>
            </a:pPr>
            <a:r>
              <a:rPr lang="en-US" sz="2700" b="1" dirty="0" smtClean="0">
                <a:solidFill>
                  <a:srgbClr val="FF6600"/>
                </a:solidFill>
              </a:rPr>
              <a:t>Recommendation 16</a:t>
            </a:r>
            <a:r>
              <a:rPr lang="en-US" sz="2700" dirty="0" smtClean="0"/>
              <a:t/>
            </a:r>
            <a:br>
              <a:rPr lang="en-US" sz="2700" dirty="0" smtClean="0"/>
            </a:br>
            <a:r>
              <a:rPr lang="en-US" sz="2700" dirty="0" smtClean="0">
                <a:solidFill>
                  <a:srgbClr val="0070C0"/>
                </a:solidFill>
              </a:rPr>
              <a:t>Maternal serum TSH should be monitored every 4 weeks during 1</a:t>
            </a:r>
            <a:r>
              <a:rPr lang="en-US" sz="2700" baseline="30000" dirty="0" smtClean="0">
                <a:solidFill>
                  <a:srgbClr val="0070C0"/>
                </a:solidFill>
              </a:rPr>
              <a:t>st</a:t>
            </a:r>
            <a:r>
              <a:rPr lang="en-US" sz="2700" dirty="0" smtClean="0">
                <a:solidFill>
                  <a:srgbClr val="0070C0"/>
                </a:solidFill>
              </a:rPr>
              <a:t> half of pregnancy</a:t>
            </a:r>
          </a:p>
        </p:txBody>
      </p:sp>
      <p:sp>
        <p:nvSpPr>
          <p:cNvPr id="5" name="Rectangle 4"/>
          <p:cNvSpPr/>
          <p:nvPr/>
        </p:nvSpPr>
        <p:spPr>
          <a:xfrm>
            <a:off x="1115616" y="6237312"/>
            <a:ext cx="2050113" cy="276999"/>
          </a:xfrm>
          <a:prstGeom prst="rect">
            <a:avLst/>
          </a:prstGeom>
        </p:spPr>
        <p:txBody>
          <a:bodyPr wrap="none">
            <a:spAutoFit/>
          </a:bodyPr>
          <a:lstStyle/>
          <a:p>
            <a:r>
              <a:rPr lang="en-US" sz="1200" dirty="0" smtClean="0"/>
              <a:t>Thyroid 2011; 21: 1081-1125</a:t>
            </a:r>
            <a:endParaRPr lang="en-US" sz="12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016"/>
            <a:ext cx="8682168" cy="1772816"/>
          </a:xfrm>
        </p:spPr>
        <p:txBody>
          <a:bodyPr>
            <a:noAutofit/>
          </a:bodyPr>
          <a:lstStyle/>
          <a:p>
            <a:pPr algn="ctr"/>
            <a:r>
              <a:rPr lang="en-US" sz="3000" b="1" dirty="0" smtClean="0">
                <a:solidFill>
                  <a:srgbClr val="C00000"/>
                </a:solidFill>
                <a:effectLst/>
                <a:latin typeface="Times New Roman" pitchFamily="18" charset="0"/>
                <a:cs typeface="Times New Roman" pitchFamily="18" charset="0"/>
              </a:rPr>
              <a:t>Serum TSH concentrations in pregnant </a:t>
            </a:r>
            <a:br>
              <a:rPr lang="en-US" sz="3000" b="1" dirty="0" smtClean="0">
                <a:solidFill>
                  <a:srgbClr val="C00000"/>
                </a:solidFill>
                <a:effectLst/>
                <a:latin typeface="Times New Roman" pitchFamily="18" charset="0"/>
                <a:cs typeface="Times New Roman" pitchFamily="18" charset="0"/>
              </a:rPr>
            </a:br>
            <a:r>
              <a:rPr lang="en-US" sz="3000" b="1" dirty="0" smtClean="0">
                <a:solidFill>
                  <a:srgbClr val="C00000"/>
                </a:solidFill>
                <a:effectLst/>
                <a:latin typeface="Times New Roman" pitchFamily="18" charset="0"/>
                <a:cs typeface="Times New Roman" pitchFamily="18" charset="0"/>
              </a:rPr>
              <a:t>women by weeks of gestation </a:t>
            </a:r>
            <a:br>
              <a:rPr lang="en-US" sz="3000" b="1" dirty="0" smtClean="0">
                <a:solidFill>
                  <a:srgbClr val="C00000"/>
                </a:solidFill>
                <a:effectLst/>
                <a:latin typeface="Times New Roman" pitchFamily="18" charset="0"/>
                <a:cs typeface="Times New Roman" pitchFamily="18" charset="0"/>
              </a:rPr>
            </a:br>
            <a:endParaRPr lang="en-US" sz="3000" b="1" dirty="0" smtClean="0">
              <a:solidFill>
                <a:srgbClr val="C00000"/>
              </a:solidFill>
              <a:effectLst/>
              <a:latin typeface="Times New Roman" pitchFamily="18" charset="0"/>
              <a:cs typeface="Times New Roman" pitchFamily="18" charset="0"/>
            </a:endParaRPr>
          </a:p>
        </p:txBody>
      </p:sp>
      <p:pic>
        <p:nvPicPr>
          <p:cNvPr id="71682" name="Picture 2"/>
          <p:cNvPicPr>
            <a:picLocks noGrp="1" noChangeAspect="1" noChangeArrowheads="1"/>
          </p:cNvPicPr>
          <p:nvPr>
            <p:ph idx="1"/>
          </p:nvPr>
        </p:nvPicPr>
        <p:blipFill>
          <a:blip r:embed="rId2" cstate="print"/>
          <a:srcRect/>
          <a:stretch>
            <a:fillRect/>
          </a:stretch>
        </p:blipFill>
        <p:spPr bwMode="auto">
          <a:xfrm>
            <a:off x="1115616" y="1700808"/>
            <a:ext cx="7560840" cy="4143375"/>
          </a:xfrm>
          <a:prstGeom prst="rect">
            <a:avLst/>
          </a:prstGeom>
          <a:noFill/>
          <a:ln w="9525">
            <a:noFill/>
            <a:miter lim="800000"/>
            <a:headEnd/>
            <a:tailEnd/>
          </a:ln>
        </p:spPr>
      </p:pic>
      <p:sp>
        <p:nvSpPr>
          <p:cNvPr id="5" name="TextBox 4"/>
          <p:cNvSpPr txBox="1"/>
          <p:nvPr/>
        </p:nvSpPr>
        <p:spPr>
          <a:xfrm>
            <a:off x="1403648" y="5733256"/>
            <a:ext cx="6912768" cy="492443"/>
          </a:xfrm>
          <a:prstGeom prst="rect">
            <a:avLst/>
          </a:prstGeom>
          <a:noFill/>
        </p:spPr>
        <p:txBody>
          <a:bodyPr wrap="square" rtlCol="0">
            <a:spAutoFit/>
          </a:bodyPr>
          <a:lstStyle/>
          <a:p>
            <a:r>
              <a:rPr lang="en-US" sz="1400" dirty="0" smtClean="0"/>
              <a:t>* Median at pre-pregnancy </a:t>
            </a:r>
          </a:p>
          <a:p>
            <a:r>
              <a:rPr lang="en-US" sz="1200" dirty="0" smtClean="0"/>
              <a:t>The line indicates the median value at each gestational week</a:t>
            </a:r>
            <a:endParaRPr lang="en-US" sz="1200" dirty="0"/>
          </a:p>
        </p:txBody>
      </p:sp>
      <p:sp>
        <p:nvSpPr>
          <p:cNvPr id="6" name="TextBox 5"/>
          <p:cNvSpPr txBox="1"/>
          <p:nvPr/>
        </p:nvSpPr>
        <p:spPr>
          <a:xfrm>
            <a:off x="251520" y="6309320"/>
            <a:ext cx="5328592" cy="307777"/>
          </a:xfrm>
          <a:prstGeom prst="rect">
            <a:avLst/>
          </a:prstGeom>
          <a:noFill/>
        </p:spPr>
        <p:txBody>
          <a:bodyPr wrap="square" rtlCol="0">
            <a:spAutoFit/>
          </a:bodyPr>
          <a:lstStyle/>
          <a:p>
            <a:r>
              <a:rPr lang="en-US" sz="1400" dirty="0" err="1" smtClean="0"/>
              <a:t>Vadiveloo</a:t>
            </a:r>
            <a:r>
              <a:rPr lang="en-US" sz="1400" dirty="0" smtClean="0"/>
              <a:t> T, et al. </a:t>
            </a:r>
            <a:r>
              <a:rPr lang="en-US" sz="1400" dirty="0" err="1" smtClean="0"/>
              <a:t>Clin</a:t>
            </a:r>
            <a:r>
              <a:rPr lang="en-US" sz="1400" dirty="0" smtClean="0"/>
              <a:t> </a:t>
            </a:r>
            <a:r>
              <a:rPr lang="en-US" sz="1400" dirty="0" err="1" smtClean="0"/>
              <a:t>Endocrinol</a:t>
            </a:r>
            <a:r>
              <a:rPr lang="en-US" sz="1400" dirty="0" smtClean="0"/>
              <a:t> ,2012</a:t>
            </a:r>
            <a:endParaRPr 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142852"/>
            <a:ext cx="8929718" cy="1357322"/>
          </a:xfrm>
        </p:spPr>
        <p:txBody>
          <a:bodyPr>
            <a:noAutofit/>
          </a:bodyPr>
          <a:lstStyle/>
          <a:p>
            <a:pPr>
              <a:lnSpc>
                <a:spcPct val="150000"/>
              </a:lnSpc>
            </a:pPr>
            <a:r>
              <a:rPr lang="en-US" sz="2000" dirty="0">
                <a:solidFill>
                  <a:srgbClr val="C00000"/>
                </a:solidFill>
                <a:latin typeface="Albertus Extra Bold" pitchFamily="34" charset="0"/>
              </a:rPr>
              <a:t>Serum </a:t>
            </a:r>
            <a:r>
              <a:rPr lang="en-US" sz="2000" dirty="0" err="1">
                <a:solidFill>
                  <a:srgbClr val="C00000"/>
                </a:solidFill>
                <a:latin typeface="Albertus Extra Bold" pitchFamily="34" charset="0"/>
              </a:rPr>
              <a:t>thyrotropin</a:t>
            </a:r>
            <a:r>
              <a:rPr lang="en-US" sz="2000" dirty="0">
                <a:solidFill>
                  <a:srgbClr val="C00000"/>
                </a:solidFill>
                <a:latin typeface="Albertus Extra Bold" pitchFamily="34" charset="0"/>
              </a:rPr>
              <a:t> (TSH) values at first laboratory</a:t>
            </a:r>
            <a:br>
              <a:rPr lang="en-US" sz="2000" dirty="0">
                <a:solidFill>
                  <a:srgbClr val="C00000"/>
                </a:solidFill>
                <a:latin typeface="Albertus Extra Bold" pitchFamily="34" charset="0"/>
              </a:rPr>
            </a:br>
            <a:r>
              <a:rPr lang="en-US" sz="2000" dirty="0">
                <a:solidFill>
                  <a:srgbClr val="C00000"/>
                </a:solidFill>
                <a:latin typeface="Albertus Extra Bold" pitchFamily="34" charset="0"/>
              </a:rPr>
              <a:t>control in 63 female pregnant patients on </a:t>
            </a:r>
            <a:r>
              <a:rPr lang="en-US" sz="2000" dirty="0" err="1">
                <a:solidFill>
                  <a:srgbClr val="C00000"/>
                </a:solidFill>
                <a:latin typeface="Albertus Extra Bold" pitchFamily="34" charset="0"/>
              </a:rPr>
              <a:t>thyroxine</a:t>
            </a:r>
            <a:r>
              <a:rPr lang="en-US" sz="2000" dirty="0">
                <a:solidFill>
                  <a:srgbClr val="C00000"/>
                </a:solidFill>
                <a:latin typeface="Albertus Extra Bold" pitchFamily="34" charset="0"/>
              </a:rPr>
              <a:t> substitution</a:t>
            </a:r>
            <a:br>
              <a:rPr lang="en-US" sz="2000" dirty="0">
                <a:solidFill>
                  <a:srgbClr val="C00000"/>
                </a:solidFill>
                <a:latin typeface="Albertus Extra Bold" pitchFamily="34" charset="0"/>
              </a:rPr>
            </a:br>
            <a:r>
              <a:rPr lang="en-US" sz="2000" dirty="0">
                <a:solidFill>
                  <a:srgbClr val="C00000"/>
                </a:solidFill>
                <a:latin typeface="Albertus Extra Bold" pitchFamily="34" charset="0"/>
              </a:rPr>
              <a:t>due to hypothyroidism</a:t>
            </a:r>
          </a:p>
        </p:txBody>
      </p:sp>
      <p:sp>
        <p:nvSpPr>
          <p:cNvPr id="4" name="TextBox 3"/>
          <p:cNvSpPr txBox="1"/>
          <p:nvPr/>
        </p:nvSpPr>
        <p:spPr>
          <a:xfrm>
            <a:off x="285720" y="6215082"/>
            <a:ext cx="8572560" cy="523220"/>
          </a:xfrm>
          <a:prstGeom prst="rect">
            <a:avLst/>
          </a:prstGeom>
          <a:noFill/>
        </p:spPr>
        <p:txBody>
          <a:bodyPr wrap="square" rtlCol="0">
            <a:spAutoFit/>
          </a:bodyPr>
          <a:lstStyle/>
          <a:p>
            <a:r>
              <a:rPr lang="en-US" sz="1400" dirty="0" err="1" smtClean="0"/>
              <a:t>Hallengren</a:t>
            </a:r>
            <a:r>
              <a:rPr lang="en-US" sz="1400" dirty="0" smtClean="0"/>
              <a:t> B, et al. Pregnant women on </a:t>
            </a:r>
            <a:r>
              <a:rPr lang="en-US" sz="1400" dirty="0" err="1" smtClean="0"/>
              <a:t>thyroxine</a:t>
            </a:r>
            <a:r>
              <a:rPr lang="en-US" sz="1400" dirty="0" smtClean="0"/>
              <a:t> substitution are often </a:t>
            </a:r>
            <a:r>
              <a:rPr lang="en-US" sz="1400" dirty="0" err="1" smtClean="0"/>
              <a:t>dystregulated</a:t>
            </a:r>
            <a:r>
              <a:rPr lang="en-US" sz="1400" dirty="0" smtClean="0"/>
              <a:t> in early pregnancy. </a:t>
            </a:r>
          </a:p>
          <a:p>
            <a:r>
              <a:rPr lang="en-US" sz="1400" dirty="0" smtClean="0"/>
              <a:t>THYROID 2009; 19: 391-94</a:t>
            </a:r>
            <a:endParaRPr lang="en-US" sz="1400"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2" cstate="print"/>
          <a:srcRect/>
          <a:stretch>
            <a:fillRect/>
          </a:stretch>
        </p:blipFill>
        <p:spPr bwMode="auto">
          <a:xfrm>
            <a:off x="1714480" y="1785926"/>
            <a:ext cx="5500726"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071570"/>
          </a:xfrm>
        </p:spPr>
        <p:txBody>
          <a:bodyPr>
            <a:normAutofit/>
          </a:bodyPr>
          <a:lstStyle/>
          <a:p>
            <a:pPr>
              <a:lnSpc>
                <a:spcPct val="150000"/>
              </a:lnSpc>
            </a:pPr>
            <a:r>
              <a:rPr lang="en-US" sz="2000" dirty="0" smtClean="0">
                <a:solidFill>
                  <a:srgbClr val="C00000"/>
                </a:solidFill>
                <a:latin typeface="Albertus Extra Bold" pitchFamily="34" charset="0"/>
              </a:rPr>
              <a:t>Treatment algorithm for women taking </a:t>
            </a:r>
            <a:r>
              <a:rPr lang="en-US" sz="2000" dirty="0" err="1" smtClean="0">
                <a:solidFill>
                  <a:srgbClr val="C00000"/>
                </a:solidFill>
                <a:latin typeface="Albertus Extra Bold" pitchFamily="34" charset="0"/>
              </a:rPr>
              <a:t>levothyroxine</a:t>
            </a:r>
            <a:r>
              <a:rPr lang="en-US" sz="2000" dirty="0" smtClean="0">
                <a:solidFill>
                  <a:srgbClr val="C00000"/>
                </a:solidFill>
                <a:latin typeface="Albertus Extra Bold" pitchFamily="34" charset="0"/>
              </a:rPr>
              <a:t> before pregnancy.() TPO-</a:t>
            </a:r>
            <a:r>
              <a:rPr lang="en-US" sz="2000" dirty="0" err="1" smtClean="0">
                <a:solidFill>
                  <a:srgbClr val="C00000"/>
                </a:solidFill>
                <a:latin typeface="Albertus Extra Bold" pitchFamily="34" charset="0"/>
              </a:rPr>
              <a:t>Ab</a:t>
            </a:r>
            <a:r>
              <a:rPr lang="en-US" sz="2000" dirty="0" smtClean="0">
                <a:solidFill>
                  <a:srgbClr val="C00000"/>
                </a:solidFill>
                <a:latin typeface="Albertus Extra Bold" pitchFamily="34" charset="0"/>
              </a:rPr>
              <a:t>=anti-thyroid </a:t>
            </a:r>
            <a:r>
              <a:rPr lang="en-US" sz="2000" dirty="0" err="1" smtClean="0">
                <a:solidFill>
                  <a:srgbClr val="C00000"/>
                </a:solidFill>
                <a:latin typeface="Albertus Extra Bold" pitchFamily="34" charset="0"/>
              </a:rPr>
              <a:t>peroxidase</a:t>
            </a:r>
            <a:r>
              <a:rPr lang="en-US" sz="2000" dirty="0" smtClean="0">
                <a:solidFill>
                  <a:srgbClr val="C00000"/>
                </a:solidFill>
                <a:latin typeface="Albertus Extra Bold" pitchFamily="34" charset="0"/>
              </a:rPr>
              <a:t> antibodies</a:t>
            </a:r>
          </a:p>
        </p:txBody>
      </p:sp>
      <p:pic>
        <p:nvPicPr>
          <p:cNvPr id="202754" name="Picture 2"/>
          <p:cNvPicPr>
            <a:picLocks noChangeAspect="1" noChangeArrowheads="1"/>
          </p:cNvPicPr>
          <p:nvPr/>
        </p:nvPicPr>
        <p:blipFill>
          <a:blip r:embed="rId2" cstate="print"/>
          <a:srcRect/>
          <a:stretch>
            <a:fillRect/>
          </a:stretch>
        </p:blipFill>
        <p:spPr bwMode="auto">
          <a:xfrm>
            <a:off x="1071538" y="1357298"/>
            <a:ext cx="6460895" cy="4357718"/>
          </a:xfrm>
          <a:prstGeom prst="rect">
            <a:avLst/>
          </a:prstGeom>
          <a:noFill/>
          <a:ln w="9525">
            <a:noFill/>
            <a:miter lim="800000"/>
            <a:headEnd/>
            <a:tailEnd/>
          </a:ln>
          <a:effectLst/>
        </p:spPr>
      </p:pic>
      <p:sp>
        <p:nvSpPr>
          <p:cNvPr id="5" name="TextBox 4"/>
          <p:cNvSpPr txBox="1"/>
          <p:nvPr/>
        </p:nvSpPr>
        <p:spPr>
          <a:xfrm>
            <a:off x="142844" y="6335933"/>
            <a:ext cx="8929718"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Negro N , </a:t>
            </a:r>
            <a:r>
              <a:rPr lang="en-US" sz="1200" dirty="0" err="1" smtClean="0">
                <a:latin typeface="Times New Roman" pitchFamily="18" charset="0"/>
                <a:cs typeface="Times New Roman" pitchFamily="18" charset="0"/>
              </a:rPr>
              <a:t>Stagnaro</a:t>
            </a:r>
            <a:r>
              <a:rPr lang="en-US" sz="1200" dirty="0" smtClean="0">
                <a:latin typeface="Times New Roman" pitchFamily="18" charset="0"/>
                <a:cs typeface="Times New Roman" pitchFamily="18" charset="0"/>
              </a:rPr>
              <a:t>-Green A. Diagnosis and management of subclinical hypothyroidism in pregnancy.  BMJ 2014; 349: g 4929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445224"/>
            <a:ext cx="7858180" cy="307777"/>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Stagnaro</a:t>
            </a:r>
            <a:r>
              <a:rPr lang="en-US" sz="1400" dirty="0" smtClean="0">
                <a:latin typeface="Times New Roman" pitchFamily="18" charset="0"/>
                <a:cs typeface="Times New Roman" pitchFamily="18" charset="0"/>
              </a:rPr>
              <a:t>-Green A, Pearce E. et al. Thyroid disorders in pregnancy. Nat Rev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a:t>
            </a:r>
            <a:r>
              <a:rPr lang="en-US" sz="1400" dirty="0" smtClean="0"/>
              <a:t>2012; 8: 650-8</a:t>
            </a:r>
            <a:endParaRPr lang="en-US" sz="1400"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395536" y="836712"/>
          <a:ext cx="8229600" cy="4500594"/>
        </p:xfrm>
        <a:graphic>
          <a:graphicData uri="http://schemas.openxmlformats.org/drawingml/2006/table">
            <a:tbl>
              <a:tblPr firstRow="1" bandRow="1">
                <a:tableStyleId>{2D5ABB26-0587-4C30-8999-92F81FD0307C}</a:tableStyleId>
              </a:tblPr>
              <a:tblGrid>
                <a:gridCol w="8229600"/>
              </a:tblGrid>
              <a:tr h="4500594">
                <a:tc>
                  <a:txBody>
                    <a:bodyPr/>
                    <a:lstStyle/>
                    <a:p>
                      <a:pPr marL="342900" indent="-342900">
                        <a:lnSpc>
                          <a:spcPct val="150000"/>
                        </a:lnSpc>
                        <a:buNone/>
                      </a:pPr>
                      <a:r>
                        <a:rPr lang="en-US" sz="2300" b="1" dirty="0" smtClean="0">
                          <a:solidFill>
                            <a:srgbClr val="0070C0"/>
                          </a:solidFill>
                          <a:latin typeface="Times New Roman" pitchFamily="18" charset="0"/>
                          <a:cs typeface="Times New Roman" pitchFamily="18" charset="0"/>
                        </a:rPr>
                        <a:t>Questions</a:t>
                      </a:r>
                      <a:r>
                        <a:rPr lang="en-US" sz="2300" b="1" baseline="0" dirty="0" smtClean="0">
                          <a:solidFill>
                            <a:srgbClr val="0070C0"/>
                          </a:solidFill>
                          <a:latin typeface="Times New Roman" pitchFamily="18" charset="0"/>
                          <a:cs typeface="Times New Roman" pitchFamily="18" charset="0"/>
                        </a:rPr>
                        <a:t> remain regarding the clinical </a:t>
                      </a:r>
                      <a:r>
                        <a:rPr lang="en-US" sz="2300" b="1" baseline="0" dirty="0" err="1" smtClean="0">
                          <a:solidFill>
                            <a:srgbClr val="0070C0"/>
                          </a:solidFill>
                          <a:latin typeface="Times New Roman" pitchFamily="18" charset="0"/>
                          <a:cs typeface="Times New Roman" pitchFamily="18" charset="0"/>
                        </a:rPr>
                        <a:t>usefuliness</a:t>
                      </a:r>
                      <a:r>
                        <a:rPr lang="en-US" sz="2300" b="1" baseline="0" dirty="0" smtClean="0">
                          <a:solidFill>
                            <a:srgbClr val="0070C0"/>
                          </a:solidFill>
                          <a:latin typeface="Times New Roman" pitchFamily="18" charset="0"/>
                          <a:cs typeface="Times New Roman" pitchFamily="18" charset="0"/>
                        </a:rPr>
                        <a:t> of diagnosis and treatment of thyroid disease in pregnant women.</a:t>
                      </a:r>
                    </a:p>
                    <a:p>
                      <a:pPr marL="342900" indent="-342900">
                        <a:lnSpc>
                          <a:spcPct val="150000"/>
                        </a:lnSpc>
                        <a:buFont typeface="Arial" pitchFamily="34" charset="0"/>
                        <a:buChar char="•"/>
                      </a:pPr>
                      <a:r>
                        <a:rPr lang="en-US" b="1" dirty="0" smtClean="0">
                          <a:solidFill>
                            <a:srgbClr val="00B050"/>
                          </a:solidFill>
                          <a:latin typeface="Times New Roman" pitchFamily="18" charset="0"/>
                          <a:cs typeface="Times New Roman" pitchFamily="18" charset="0"/>
                        </a:rPr>
                        <a:t>Should all pregnant women be screened for thyroid</a:t>
                      </a:r>
                      <a:r>
                        <a:rPr lang="en-US" b="1" baseline="0" dirty="0" smtClean="0">
                          <a:solidFill>
                            <a:srgbClr val="00B050"/>
                          </a:solidFill>
                          <a:latin typeface="Times New Roman" pitchFamily="18" charset="0"/>
                          <a:cs typeface="Times New Roman" pitchFamily="18" charset="0"/>
                        </a:rPr>
                        <a:t> disease?</a:t>
                      </a:r>
                    </a:p>
                    <a:p>
                      <a:pPr marL="342900" indent="-342900">
                        <a:lnSpc>
                          <a:spcPct val="150000"/>
                        </a:lnSpc>
                        <a:buFont typeface="Arial" pitchFamily="34" charset="0"/>
                        <a:buChar char="•"/>
                      </a:pPr>
                      <a:r>
                        <a:rPr lang="en-US" b="1" baseline="0" dirty="0" smtClean="0">
                          <a:solidFill>
                            <a:srgbClr val="00B050"/>
                          </a:solidFill>
                          <a:latin typeface="Times New Roman" pitchFamily="18" charset="0"/>
                          <a:cs typeface="Times New Roman" pitchFamily="18" charset="0"/>
                        </a:rPr>
                        <a:t>If universal screening is recommended, should it occur prior to pregnancy?</a:t>
                      </a:r>
                    </a:p>
                    <a:p>
                      <a:pPr marL="342900" indent="-342900">
                        <a:lnSpc>
                          <a:spcPct val="150000"/>
                        </a:lnSpc>
                        <a:buFont typeface="Arial" pitchFamily="34" charset="0"/>
                        <a:buChar char="•"/>
                      </a:pPr>
                      <a:r>
                        <a:rPr lang="en-US" b="1" baseline="0" dirty="0" smtClean="0">
                          <a:solidFill>
                            <a:srgbClr val="00B050"/>
                          </a:solidFill>
                          <a:latin typeface="Times New Roman" pitchFamily="18" charset="0"/>
                          <a:cs typeface="Times New Roman" pitchFamily="18" charset="0"/>
                        </a:rPr>
                        <a:t>Will treatment of subclinical hypothyroidism in pregnant women decrease the occurrence of adverse events in the mother, developing fetus, or both?</a:t>
                      </a:r>
                    </a:p>
                    <a:p>
                      <a:pPr marL="342900" indent="-342900">
                        <a:lnSpc>
                          <a:spcPct val="150000"/>
                        </a:lnSpc>
                        <a:buFont typeface="Arial" pitchFamily="34" charset="0"/>
                        <a:buChar char="•"/>
                      </a:pPr>
                      <a:r>
                        <a:rPr lang="en-US" b="1" baseline="0" dirty="0" smtClean="0">
                          <a:solidFill>
                            <a:srgbClr val="00B050"/>
                          </a:solidFill>
                          <a:latin typeface="Times New Roman" pitchFamily="18" charset="0"/>
                          <a:cs typeface="Times New Roman" pitchFamily="18" charset="0"/>
                        </a:rPr>
                        <a:t>Will treatment of women who are </a:t>
                      </a:r>
                      <a:r>
                        <a:rPr lang="en-US" b="1" baseline="0" dirty="0" err="1" smtClean="0">
                          <a:solidFill>
                            <a:srgbClr val="00B050"/>
                          </a:solidFill>
                          <a:latin typeface="Times New Roman" pitchFamily="18" charset="0"/>
                          <a:cs typeface="Times New Roman" pitchFamily="18" charset="0"/>
                        </a:rPr>
                        <a:t>euthyroid</a:t>
                      </a:r>
                      <a:r>
                        <a:rPr lang="en-US" b="1" baseline="0" dirty="0" smtClean="0">
                          <a:solidFill>
                            <a:srgbClr val="00B050"/>
                          </a:solidFill>
                          <a:latin typeface="Times New Roman" pitchFamily="18" charset="0"/>
                          <a:cs typeface="Times New Roman" pitchFamily="18" charset="0"/>
                        </a:rPr>
                        <a:t> but test positive for thyroid antibodies decrease the rate of miscarriage and preterm delivery?</a:t>
                      </a:r>
                    </a:p>
                    <a:p>
                      <a:pPr marL="342900" indent="-342900">
                        <a:lnSpc>
                          <a:spcPct val="150000"/>
                        </a:lnSpc>
                        <a:buFont typeface="Arial" pitchFamily="34" charset="0"/>
                        <a:buChar char="•"/>
                      </a:pPr>
                      <a:r>
                        <a:rPr lang="en-US" b="1" baseline="0" dirty="0" smtClean="0">
                          <a:solidFill>
                            <a:srgbClr val="00B050"/>
                          </a:solidFill>
                          <a:latin typeface="Times New Roman" pitchFamily="18" charset="0"/>
                          <a:cs typeface="Times New Roman" pitchFamily="18" charset="0"/>
                        </a:rPr>
                        <a:t>What is the iodine status of pregnant women in different regions worldwide?</a:t>
                      </a:r>
                    </a:p>
                    <a:p>
                      <a:pPr marL="342900" indent="-342900">
                        <a:lnSpc>
                          <a:spcPct val="200000"/>
                        </a:lnSpc>
                        <a:buFont typeface="Arial" pitchFamily="34" charset="0"/>
                        <a:buChar char="•"/>
                      </a:pPr>
                      <a:r>
                        <a:rPr lang="en-US" b="1" dirty="0" smtClean="0">
                          <a:solidFill>
                            <a:srgbClr val="00B050"/>
                          </a:solidFill>
                          <a:latin typeface="Times New Roman" pitchFamily="18" charset="0"/>
                          <a:cs typeface="Times New Roman" pitchFamily="18" charset="0"/>
                        </a:rPr>
                        <a:t>What is the impact of mild iodine</a:t>
                      </a:r>
                      <a:r>
                        <a:rPr lang="en-US" b="1" baseline="0" dirty="0" smtClean="0">
                          <a:solidFill>
                            <a:srgbClr val="00B050"/>
                          </a:solidFill>
                          <a:latin typeface="Times New Roman" pitchFamily="18" charset="0"/>
                          <a:cs typeface="Times New Roman" pitchFamily="18" charset="0"/>
                        </a:rPr>
                        <a:t> deficiency on fetal </a:t>
                      </a:r>
                      <a:r>
                        <a:rPr lang="en-US" b="1" baseline="0" smtClean="0">
                          <a:solidFill>
                            <a:srgbClr val="00B050"/>
                          </a:solidFill>
                          <a:latin typeface="Times New Roman" pitchFamily="18" charset="0"/>
                          <a:cs typeface="Times New Roman" pitchFamily="18" charset="0"/>
                        </a:rPr>
                        <a:t>cognitive </a:t>
                      </a:r>
                      <a:r>
                        <a:rPr lang="en-US" b="1" baseline="0" smtClean="0">
                          <a:solidFill>
                            <a:srgbClr val="00B050"/>
                          </a:solidFill>
                          <a:latin typeface="Times New Roman" pitchFamily="18" charset="0"/>
                          <a:cs typeface="Times New Roman" pitchFamily="18" charset="0"/>
                        </a:rPr>
                        <a:t>development?</a:t>
                      </a:r>
                      <a:endParaRPr lang="en-US" b="1" dirty="0">
                        <a:solidFill>
                          <a:srgbClr val="00B05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1"/>
          <p:cNvSpPr txBox="1">
            <a:spLocks/>
          </p:cNvSpPr>
          <p:nvPr/>
        </p:nvSpPr>
        <p:spPr>
          <a:xfrm>
            <a:off x="500034" y="71414"/>
            <a:ext cx="7929618" cy="571504"/>
          </a:xfrm>
          <a:prstGeom prst="rect">
            <a:avLst/>
          </a:prstGeom>
        </p:spPr>
        <p:txBody>
          <a:bodyPr vert="horz" lIns="91440" tIns="45720" rIns="91440" bIns="45720" rtlCol="0" anchor="ctr">
            <a:noAutofit/>
          </a:bodyPr>
          <a:lstStyle/>
          <a:p>
            <a:pPr algn="ctr">
              <a:lnSpc>
                <a:spcPct val="150000"/>
              </a:lnSpc>
            </a:pPr>
            <a:r>
              <a:rPr lang="en-US" sz="2500" dirty="0" smtClean="0">
                <a:solidFill>
                  <a:srgbClr val="C00000"/>
                </a:solidFill>
                <a:latin typeface="Albertus Extra Bold" pitchFamily="34" charset="0"/>
                <a:ea typeface="+mj-ea"/>
                <a:cs typeface="+mj-cs"/>
              </a:rPr>
              <a:t>Key Issues in thyroid disease during pregnancy</a:t>
            </a:r>
          </a:p>
        </p:txBody>
      </p:sp>
      <p:sp>
        <p:nvSpPr>
          <p:cNvPr id="13" name="Title 1"/>
          <p:cNvSpPr>
            <a:spLocks noGrp="1"/>
          </p:cNvSpPr>
          <p:nvPr>
            <p:ph type="title"/>
          </p:nvPr>
        </p:nvSpPr>
        <p:spPr>
          <a:xfrm>
            <a:off x="395536" y="5805264"/>
            <a:ext cx="8229600" cy="864096"/>
          </a:xfrm>
          <a:ln>
            <a:solidFill>
              <a:schemeClr val="tx1"/>
            </a:solidFill>
          </a:ln>
        </p:spPr>
        <p:txBody>
          <a:bodyPr>
            <a:noAutofit/>
          </a:bodyPr>
          <a:lstStyle/>
          <a:p>
            <a:pPr algn="l">
              <a:lnSpc>
                <a:spcPct val="150000"/>
              </a:lnSpc>
            </a:pPr>
            <a:r>
              <a:rPr lang="en-US" sz="1400" b="1" dirty="0" smtClean="0">
                <a:latin typeface="Times New Roman" pitchFamily="18" charset="0"/>
                <a:cs typeface="Times New Roman" pitchFamily="18" charset="0"/>
              </a:rPr>
              <a:t>* National Institute of Child Health and Human Development’s Maternal-Fetal Medicine Units Network.</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 Tehran Thyroid Study in Pregnancy</a:t>
            </a:r>
            <a:br>
              <a:rPr lang="en-US" sz="1400" b="1" dirty="0" smtClean="0">
                <a:latin typeface="Times New Roman" pitchFamily="18" charset="0"/>
                <a:cs typeface="Times New Roman" pitchFamily="18" charset="0"/>
              </a:rPr>
            </a:b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1438"/>
            <a:ext cx="8229600" cy="1143000"/>
          </a:xfrm>
        </p:spPr>
        <p:txBody>
          <a:bodyPr/>
          <a:lstStyle/>
          <a:p>
            <a:pPr algn="ctr"/>
            <a:r>
              <a:rPr lang="en-US" b="1" dirty="0" smtClean="0">
                <a:solidFill>
                  <a:srgbClr val="C00000"/>
                </a:solidFill>
                <a:effectLst/>
                <a:latin typeface="Albertus Extra Bold" pitchFamily="34" charset="0"/>
                <a:cs typeface="Aharoni" pitchFamily="2" charset="-79"/>
              </a:rPr>
              <a:t>Conclusion</a:t>
            </a:r>
          </a:p>
        </p:txBody>
      </p:sp>
      <p:sp>
        <p:nvSpPr>
          <p:cNvPr id="3" name="Content Placeholder 2"/>
          <p:cNvSpPr>
            <a:spLocks noGrp="1"/>
          </p:cNvSpPr>
          <p:nvPr>
            <p:ph idx="1"/>
          </p:nvPr>
        </p:nvSpPr>
        <p:spPr>
          <a:xfrm>
            <a:off x="179512" y="1718494"/>
            <a:ext cx="8712968" cy="4806850"/>
          </a:xfrm>
        </p:spPr>
        <p:txBody>
          <a:bodyPr>
            <a:noAutofit/>
          </a:bodyPr>
          <a:lstStyle/>
          <a:p>
            <a:pPr>
              <a:buClr>
                <a:srgbClr val="C00000"/>
              </a:buClr>
              <a:buSzPct val="121000"/>
              <a:buFont typeface="Wingdings" pitchFamily="2" charset="2"/>
              <a:buChar char="§"/>
              <a:defRPr/>
            </a:pPr>
            <a:r>
              <a:rPr lang="en-US" sz="2500" b="1" dirty="0" smtClean="0">
                <a:solidFill>
                  <a:schemeClr val="accent1">
                    <a:lumMod val="75000"/>
                  </a:schemeClr>
                </a:solidFill>
                <a:latin typeface="Arial" pitchFamily="34" charset="0"/>
                <a:cs typeface="Arial" pitchFamily="34" charset="0"/>
              </a:rPr>
              <a:t>Thyroid diseases, both clinical and subclinical, are common during pregnancy and postpartum and influence the health of     mother, fetus and infant. </a:t>
            </a:r>
          </a:p>
          <a:p>
            <a:pPr>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buClr>
                <a:srgbClr val="C00000"/>
              </a:buClr>
              <a:buSzPct val="121000"/>
              <a:buFont typeface="Wingdings" pitchFamily="2" charset="2"/>
              <a:buChar char="§"/>
              <a:defRPr/>
            </a:pPr>
            <a:r>
              <a:rPr lang="en-US" sz="2500" b="1" dirty="0" smtClean="0">
                <a:solidFill>
                  <a:srgbClr val="FF6600"/>
                </a:solidFill>
                <a:latin typeface="Arial" pitchFamily="34" charset="0"/>
                <a:cs typeface="Arial" pitchFamily="34" charset="0"/>
              </a:rPr>
              <a:t>Effective evidence based strategies for both detection and management should be developed for the benefit of both mother and child. </a:t>
            </a:r>
          </a:p>
          <a:p>
            <a:pPr>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buClr>
                <a:srgbClr val="C00000"/>
              </a:buClr>
              <a:buSzPct val="121000"/>
              <a:buFont typeface="Wingdings" pitchFamily="2" charset="2"/>
              <a:buChar char="§"/>
              <a:defRPr/>
            </a:pPr>
            <a:r>
              <a:rPr lang="en-US" sz="2500" b="1" dirty="0" smtClean="0">
                <a:solidFill>
                  <a:srgbClr val="FF6600"/>
                </a:solidFill>
                <a:latin typeface="Arial" pitchFamily="34" charset="0"/>
                <a:cs typeface="Arial" pitchFamily="34" charset="0"/>
              </a:rPr>
              <a:t>Prompt and appropriate treatment of thyroid disease could dramatically improve the pregnancy outcome and ensure health promotion for mother and infant. </a:t>
            </a:r>
            <a:endParaRPr lang="en-US" sz="2500" b="1" dirty="0">
              <a:solidFill>
                <a:srgbClr val="FF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lotus%20flower"/>
          <p:cNvPicPr>
            <a:picLocks noChangeAspect="1" noChangeArrowheads="1"/>
          </p:cNvPicPr>
          <p:nvPr/>
        </p:nvPicPr>
        <p:blipFill>
          <a:blip r:embed="rId2" cstate="print"/>
          <a:srcRect/>
          <a:stretch>
            <a:fillRect/>
          </a:stretch>
        </p:blipFill>
        <p:spPr bwMode="auto">
          <a:xfrm>
            <a:off x="34925" y="0"/>
            <a:ext cx="913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graph"/>
          <p:cNvPicPr>
            <a:picLocks noChangeAspect="1" noChangeArrowheads="1"/>
          </p:cNvPicPr>
          <p:nvPr/>
        </p:nvPicPr>
        <p:blipFill>
          <a:blip r:embed="rId2" cstate="print"/>
          <a:srcRect/>
          <a:stretch>
            <a:fillRect/>
          </a:stretch>
        </p:blipFill>
        <p:spPr bwMode="auto">
          <a:xfrm>
            <a:off x="5638800" y="3581400"/>
            <a:ext cx="2228850" cy="3276600"/>
          </a:xfrm>
          <a:prstGeom prst="rect">
            <a:avLst/>
          </a:prstGeom>
          <a:noFill/>
          <a:ln w="9525">
            <a:noFill/>
            <a:miter lim="800000"/>
            <a:headEnd/>
            <a:tailEnd/>
          </a:ln>
        </p:spPr>
      </p:pic>
      <p:sp>
        <p:nvSpPr>
          <p:cNvPr id="18435" name="Rectangle 3"/>
          <p:cNvSpPr>
            <a:spLocks noGrp="1" noChangeArrowheads="1"/>
          </p:cNvSpPr>
          <p:nvPr>
            <p:ph type="title"/>
          </p:nvPr>
        </p:nvSpPr>
        <p:spPr/>
        <p:txBody>
          <a:bodyPr>
            <a:noAutofit/>
          </a:bodyPr>
          <a:lstStyle/>
          <a:p>
            <a:pPr eaLnBrk="1" hangingPunct="1"/>
            <a:r>
              <a:rPr lang="en-US" sz="3500" b="1" dirty="0" smtClean="0">
                <a:solidFill>
                  <a:srgbClr val="C00000"/>
                </a:solidFill>
                <a:cs typeface="Aharoni" pitchFamily="2" charset="-79"/>
              </a:rPr>
              <a:t>Importance of iodine in</a:t>
            </a:r>
            <a:br>
              <a:rPr lang="en-US" sz="3500" b="1" dirty="0" smtClean="0">
                <a:solidFill>
                  <a:srgbClr val="C00000"/>
                </a:solidFill>
                <a:cs typeface="Aharoni" pitchFamily="2" charset="-79"/>
              </a:rPr>
            </a:br>
            <a:r>
              <a:rPr lang="en-US" sz="3500" b="1" dirty="0" smtClean="0">
                <a:solidFill>
                  <a:srgbClr val="C00000"/>
                </a:solidFill>
                <a:cs typeface="Aharoni" pitchFamily="2" charset="-79"/>
              </a:rPr>
              <a:t>brain development </a:t>
            </a:r>
          </a:p>
        </p:txBody>
      </p:sp>
      <p:sp>
        <p:nvSpPr>
          <p:cNvPr id="18436" name="Rectangle 4"/>
          <p:cNvSpPr>
            <a:spLocks noGrp="1" noChangeArrowheads="1"/>
          </p:cNvSpPr>
          <p:nvPr>
            <p:ph type="body" idx="1"/>
          </p:nvPr>
        </p:nvSpPr>
        <p:spPr>
          <a:xfrm>
            <a:off x="152400" y="1752600"/>
            <a:ext cx="8610600" cy="1905000"/>
          </a:xfrm>
        </p:spPr>
        <p:txBody>
          <a:bodyPr/>
          <a:lstStyle/>
          <a:p>
            <a:pPr eaLnBrk="1" hangingPunct="1">
              <a:lnSpc>
                <a:spcPct val="130000"/>
              </a:lnSpc>
              <a:buFontTx/>
              <a:buNone/>
            </a:pPr>
            <a:r>
              <a:rPr lang="en-US" sz="2800" b="1" dirty="0" smtClean="0">
                <a:solidFill>
                  <a:srgbClr val="0070C0"/>
                </a:solidFill>
                <a:latin typeface="Times New Roman" pitchFamily="18" charset="0"/>
                <a:cs typeface="Times New Roman" pitchFamily="18" charset="0"/>
              </a:rPr>
              <a:t>	90 % of human brain development occurs between 3</a:t>
            </a:r>
            <a:r>
              <a:rPr lang="en-US" sz="2800" b="1" baseline="30000" dirty="0" smtClean="0">
                <a:solidFill>
                  <a:srgbClr val="0070C0"/>
                </a:solidFill>
                <a:latin typeface="Times New Roman" pitchFamily="18" charset="0"/>
                <a:cs typeface="Times New Roman" pitchFamily="18" charset="0"/>
              </a:rPr>
              <a:t>rd</a:t>
            </a:r>
            <a:r>
              <a:rPr lang="en-US" sz="2800" b="1" dirty="0" smtClean="0">
                <a:solidFill>
                  <a:srgbClr val="0070C0"/>
                </a:solidFill>
                <a:latin typeface="Times New Roman" pitchFamily="18" charset="0"/>
                <a:cs typeface="Times New Roman" pitchFamily="18" charset="0"/>
              </a:rPr>
              <a:t> month of pregnancy &amp; 3</a:t>
            </a:r>
            <a:r>
              <a:rPr lang="en-US" sz="2800" b="1" baseline="30000" dirty="0" smtClean="0">
                <a:solidFill>
                  <a:srgbClr val="0070C0"/>
                </a:solidFill>
                <a:latin typeface="Times New Roman" pitchFamily="18" charset="0"/>
                <a:cs typeface="Times New Roman" pitchFamily="18" charset="0"/>
              </a:rPr>
              <a:t>rd</a:t>
            </a:r>
            <a:r>
              <a:rPr lang="en-US" sz="2800" b="1" dirty="0" smtClean="0">
                <a:solidFill>
                  <a:srgbClr val="0070C0"/>
                </a:solidFill>
                <a:latin typeface="Times New Roman" pitchFamily="18" charset="0"/>
                <a:cs typeface="Times New Roman" pitchFamily="18" charset="0"/>
              </a:rPr>
              <a:t> year of life</a:t>
            </a:r>
            <a:br>
              <a:rPr lang="en-US" sz="2800" b="1" dirty="0" smtClean="0">
                <a:solidFill>
                  <a:srgbClr val="0070C0"/>
                </a:solidFill>
                <a:latin typeface="Times New Roman" pitchFamily="18" charset="0"/>
                <a:cs typeface="Times New Roman" pitchFamily="18" charset="0"/>
              </a:rPr>
            </a:br>
            <a:r>
              <a:rPr lang="en-US" sz="2800" b="1" dirty="0" smtClean="0">
                <a:solidFill>
                  <a:srgbClr val="0070C0"/>
                </a:solidFill>
                <a:latin typeface="Times New Roman" pitchFamily="18" charset="0"/>
                <a:cs typeface="Times New Roman" pitchFamily="18" charset="0"/>
              </a:rPr>
              <a:t>(Critical period)</a:t>
            </a:r>
          </a:p>
        </p:txBody>
      </p:sp>
      <p:pic>
        <p:nvPicPr>
          <p:cNvPr id="79877" name="Picture 5" descr="develop"/>
          <p:cNvPicPr>
            <a:picLocks noChangeAspect="1" noChangeArrowheads="1"/>
          </p:cNvPicPr>
          <p:nvPr/>
        </p:nvPicPr>
        <p:blipFill>
          <a:blip r:embed="rId3" cstate="print"/>
          <a:srcRect/>
          <a:stretch>
            <a:fillRect/>
          </a:stretch>
        </p:blipFill>
        <p:spPr bwMode="auto">
          <a:xfrm>
            <a:off x="1670050" y="3505200"/>
            <a:ext cx="2597150" cy="32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slide(fromBottom)">
                                      <p:cBhvr>
                                        <p:cTn id="7" dur="500"/>
                                        <p:tgtEl>
                                          <p:spTgt spid="7987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9874"/>
                                        </p:tgtEl>
                                        <p:attrNameLst>
                                          <p:attrName>style.visibility</p:attrName>
                                        </p:attrNameLst>
                                      </p:cBhvr>
                                      <p:to>
                                        <p:strVal val="visible"/>
                                      </p:to>
                                    </p:set>
                                    <p:animEffect transition="in" filter="slide(fromBottom)">
                                      <p:cBhvr>
                                        <p:cTn id="11"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oster2.jpg"/>
          <p:cNvPicPr>
            <a:picLocks noGrp="1" noChangeAspect="1"/>
          </p:cNvPicPr>
          <p:nvPr>
            <p:ph/>
          </p:nvPr>
        </p:nvPicPr>
        <p:blipFill>
          <a:blip r:embed="rId2" cstate="print"/>
          <a:stretch>
            <a:fillRect/>
          </a:stretch>
        </p:blipFill>
        <p:spPr>
          <a:xfrm>
            <a:off x="2357422" y="-24"/>
            <a:ext cx="4855268" cy="68651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980307" y="332656"/>
            <a:ext cx="7877973" cy="1296144"/>
          </a:xfrm>
        </p:spPr>
        <p:txBody>
          <a:bodyPr>
            <a:noAutofit/>
          </a:bodyPr>
          <a:lstStyle/>
          <a:p>
            <a:pPr algn="ctr" eaLnBrk="1" fontAlgn="auto" hangingPunct="1">
              <a:spcAft>
                <a:spcPts val="0"/>
              </a:spcAft>
              <a:defRPr/>
            </a:pPr>
            <a:r>
              <a:rPr lang="en-US" sz="3500" b="1" dirty="0">
                <a:solidFill>
                  <a:srgbClr val="C00000"/>
                </a:solidFill>
                <a:effectLst/>
                <a:latin typeface="Times New Roman" pitchFamily="18" charset="0"/>
                <a:cs typeface="Times New Roman" pitchFamily="18" charset="0"/>
              </a:rPr>
              <a:t>Iodine </a:t>
            </a:r>
            <a:r>
              <a:rPr lang="en-US" sz="3500" b="1" dirty="0" smtClean="0">
                <a:solidFill>
                  <a:srgbClr val="C00000"/>
                </a:solidFill>
                <a:effectLst/>
                <a:latin typeface="Times New Roman" pitchFamily="18" charset="0"/>
                <a:cs typeface="Times New Roman" pitchFamily="18" charset="0"/>
              </a:rPr>
              <a:t>Requirement in Pregnancy </a:t>
            </a:r>
            <a:r>
              <a:rPr lang="en-US" sz="3500" b="1" dirty="0">
                <a:solidFill>
                  <a:srgbClr val="C00000"/>
                </a:solidFill>
                <a:effectLst/>
                <a:latin typeface="Times New Roman" pitchFamily="18" charset="0"/>
                <a:cs typeface="Times New Roman" pitchFamily="18" charset="0"/>
              </a:rPr>
              <a:t>(</a:t>
            </a:r>
            <a:r>
              <a:rPr lang="en-US" sz="3500" b="1" dirty="0">
                <a:solidFill>
                  <a:srgbClr val="C00000"/>
                </a:solidFill>
                <a:effectLst/>
                <a:latin typeface="Times New Roman" pitchFamily="18" charset="0"/>
                <a:cs typeface="Times New Roman" pitchFamily="18" charset="0"/>
                <a:sym typeface="Symbol" pitchFamily="18" charset="2"/>
              </a:rPr>
              <a:t></a:t>
            </a:r>
            <a:r>
              <a:rPr lang="en-US" sz="3500" b="1" dirty="0">
                <a:solidFill>
                  <a:srgbClr val="C00000"/>
                </a:solidFill>
                <a:effectLst/>
                <a:latin typeface="Times New Roman" pitchFamily="18" charset="0"/>
                <a:cs typeface="Times New Roman" pitchFamily="18" charset="0"/>
              </a:rPr>
              <a:t>g/day</a:t>
            </a:r>
            <a:r>
              <a:rPr lang="en-US" sz="3500" b="1" dirty="0" smtClean="0">
                <a:solidFill>
                  <a:srgbClr val="C00000"/>
                </a:solidFill>
                <a:effectLst/>
                <a:latin typeface="Times New Roman" pitchFamily="18" charset="0"/>
                <a:cs typeface="Times New Roman" pitchFamily="18" charset="0"/>
              </a:rPr>
              <a:t>)</a:t>
            </a:r>
            <a:endParaRPr lang="en-US" sz="3500" b="1" dirty="0">
              <a:solidFill>
                <a:srgbClr val="C00000"/>
              </a:solidFill>
              <a:effectLst/>
              <a:latin typeface="Times New Roman" pitchFamily="18" charset="0"/>
              <a:cs typeface="Times New Roman" pitchFamily="18" charset="0"/>
            </a:endParaRPr>
          </a:p>
        </p:txBody>
      </p:sp>
      <p:sp>
        <p:nvSpPr>
          <p:cNvPr id="5" name="Rectangle 3"/>
          <p:cNvSpPr>
            <a:spLocks noGrp="1" noChangeArrowheads="1"/>
          </p:cNvSpPr>
          <p:nvPr>
            <p:ph type="subTitle" idx="1"/>
          </p:nvPr>
        </p:nvSpPr>
        <p:spPr>
          <a:xfrm>
            <a:off x="1214414" y="2060848"/>
            <a:ext cx="7560840" cy="4511424"/>
          </a:xfrm>
        </p:spPr>
        <p:txBody>
          <a:bodyPr>
            <a:normAutofit fontScale="77500" lnSpcReduction="20000"/>
          </a:bodyPr>
          <a:lstStyle/>
          <a:p>
            <a:pPr marR="0" algn="l" eaLnBrk="1" hangingPunct="1">
              <a:lnSpc>
                <a:spcPct val="150000"/>
              </a:lnSpc>
              <a:defRPr/>
            </a:pPr>
            <a:r>
              <a:rPr lang="en-US" sz="2700" b="1" dirty="0" smtClean="0">
                <a:solidFill>
                  <a:srgbClr val="00B050"/>
                </a:solidFill>
                <a:latin typeface="Times New Roman" pitchFamily="18" charset="0"/>
                <a:cs typeface="Times New Roman" pitchFamily="18" charset="0"/>
              </a:rPr>
              <a:t>During pregnancy</a:t>
            </a:r>
          </a:p>
          <a:p>
            <a:pPr marR="0" algn="l" eaLnBrk="1" hangingPunct="1">
              <a:lnSpc>
                <a:spcPct val="150000"/>
              </a:lnSpc>
              <a:defRPr/>
            </a:pPr>
            <a:r>
              <a:rPr lang="en-US" sz="2700" b="1" dirty="0" smtClean="0">
                <a:solidFill>
                  <a:schemeClr val="accent1">
                    <a:lumMod val="75000"/>
                  </a:schemeClr>
                </a:solidFill>
                <a:latin typeface="Times New Roman" pitchFamily="18" charset="0"/>
                <a:cs typeface="Times New Roman" pitchFamily="18" charset="0"/>
              </a:rPr>
              <a:t>        Basal					             150</a:t>
            </a:r>
          </a:p>
          <a:p>
            <a:pPr marR="0" algn="l" eaLnBrk="1" hangingPunct="1">
              <a:lnSpc>
                <a:spcPct val="150000"/>
              </a:lnSpc>
              <a:defRPr/>
            </a:pPr>
            <a:r>
              <a:rPr lang="en-US" sz="2700" b="1" dirty="0" smtClean="0">
                <a:solidFill>
                  <a:schemeClr val="accent1">
                    <a:lumMod val="75000"/>
                  </a:schemeClr>
                </a:solidFill>
                <a:latin typeface="Times New Roman" pitchFamily="18" charset="0"/>
                <a:cs typeface="Times New Roman" pitchFamily="18" charset="0"/>
              </a:rPr>
              <a:t>        40-50 % increased T4 requirements             		50-100</a:t>
            </a:r>
          </a:p>
          <a:p>
            <a:pPr marR="0" algn="l" eaLnBrk="1" hangingPunct="1">
              <a:lnSpc>
                <a:spcPct val="150000"/>
              </a:lnSpc>
              <a:defRPr/>
            </a:pPr>
            <a:r>
              <a:rPr lang="en-US" sz="2700" b="1" dirty="0" smtClean="0">
                <a:solidFill>
                  <a:schemeClr val="accent1">
                    <a:lumMod val="75000"/>
                  </a:schemeClr>
                </a:solidFill>
                <a:latin typeface="Times New Roman" pitchFamily="18" charset="0"/>
                <a:cs typeface="Times New Roman" pitchFamily="18" charset="0"/>
              </a:rPr>
              <a:t>         transfer of T4 and I from mother to fetus                 50</a:t>
            </a:r>
          </a:p>
          <a:p>
            <a:pPr marR="0" algn="l" eaLnBrk="1" hangingPunct="1">
              <a:lnSpc>
                <a:spcPct val="150000"/>
              </a:lnSpc>
              <a:defRPr/>
            </a:pPr>
            <a:r>
              <a:rPr lang="en-US" sz="2700" b="1" dirty="0" smtClean="0">
                <a:solidFill>
                  <a:schemeClr val="accent1">
                    <a:lumMod val="75000"/>
                  </a:schemeClr>
                </a:solidFill>
                <a:latin typeface="Times New Roman" pitchFamily="18" charset="0"/>
                <a:cs typeface="Times New Roman" pitchFamily="18" charset="0"/>
              </a:rPr>
              <a:t>         Increased renal clearance of I                                    50</a:t>
            </a:r>
          </a:p>
          <a:p>
            <a:pPr marR="0" algn="l" eaLnBrk="1" hangingPunct="1">
              <a:lnSpc>
                <a:spcPct val="150000"/>
              </a:lnSpc>
              <a:defRPr/>
            </a:pPr>
            <a:r>
              <a:rPr lang="en-US" sz="2700" b="1" dirty="0" smtClean="0">
                <a:solidFill>
                  <a:schemeClr val="accent1">
                    <a:lumMod val="75000"/>
                  </a:schemeClr>
                </a:solidFill>
                <a:latin typeface="Times New Roman" pitchFamily="18" charset="0"/>
                <a:cs typeface="Times New Roman" pitchFamily="18" charset="0"/>
              </a:rPr>
              <a:t>         Total requirement			                          250-300</a:t>
            </a:r>
            <a:r>
              <a:rPr lang="en-US" sz="2000" b="1" dirty="0" smtClean="0">
                <a:solidFill>
                  <a:schemeClr val="accent1">
                    <a:lumMod val="75000"/>
                  </a:schemeClr>
                </a:solidFill>
                <a:latin typeface="Times New Roman" pitchFamily="18" charset="0"/>
                <a:cs typeface="Times New Roman" pitchFamily="18" charset="0"/>
              </a:rPr>
              <a:t>	</a:t>
            </a:r>
          </a:p>
          <a:p>
            <a:pPr marR="0" algn="l" eaLnBrk="1" hangingPunct="1">
              <a:lnSpc>
                <a:spcPct val="150000"/>
              </a:lnSpc>
              <a:defRPr/>
            </a:pPr>
            <a:endParaRPr lang="en-US" sz="2000" b="1" dirty="0" smtClean="0">
              <a:solidFill>
                <a:schemeClr val="accent1">
                  <a:lumMod val="75000"/>
                </a:schemeClr>
              </a:solidFill>
              <a:latin typeface="Times New Roman" pitchFamily="18" charset="0"/>
              <a:cs typeface="Times New Roman" pitchFamily="18" charset="0"/>
            </a:endParaRPr>
          </a:p>
          <a:p>
            <a:pPr marR="0" algn="l" eaLnBrk="1" hangingPunct="1">
              <a:lnSpc>
                <a:spcPct val="150000"/>
              </a:lnSpc>
              <a:defRPr/>
            </a:pPr>
            <a:endParaRPr lang="en-US" sz="2000" b="1" dirty="0" smtClean="0">
              <a:solidFill>
                <a:schemeClr val="accent1">
                  <a:lumMod val="75000"/>
                </a:schemeClr>
              </a:solidFill>
              <a:latin typeface="Times New Roman" pitchFamily="18" charset="0"/>
              <a:cs typeface="Times New Roman" pitchFamily="18" charset="0"/>
            </a:endParaRPr>
          </a:p>
          <a:p>
            <a:pPr marR="0" algn="l" eaLnBrk="1" hangingPunct="1">
              <a:lnSpc>
                <a:spcPct val="150000"/>
              </a:lnSpc>
              <a:defRPr/>
            </a:pPr>
            <a:r>
              <a:rPr lang="en-US" sz="1800" dirty="0" err="1" smtClean="0">
                <a:solidFill>
                  <a:schemeClr val="tx1"/>
                </a:solidFill>
                <a:latin typeface="Times New Roman" pitchFamily="18" charset="0"/>
                <a:cs typeface="Times New Roman" pitchFamily="18" charset="0"/>
              </a:rPr>
              <a:t>Delange</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Int.J</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Endocrinol</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Metab</a:t>
            </a:r>
            <a:r>
              <a:rPr lang="en-US" sz="1800" dirty="0" smtClean="0">
                <a:solidFill>
                  <a:schemeClr val="tx1"/>
                </a:solidFill>
                <a:latin typeface="Times New Roman" pitchFamily="18" charset="0"/>
                <a:cs typeface="Times New Roman" pitchFamily="18" charset="0"/>
              </a:rPr>
              <a:t>. 2: 1, 2004                          </a:t>
            </a:r>
          </a:p>
          <a:p>
            <a:pPr marR="0" algn="l" eaLnBrk="1" hangingPunct="1">
              <a:lnSpc>
                <a:spcPct val="150000"/>
              </a:lnSpc>
              <a:defRPr/>
            </a:pPr>
            <a:r>
              <a:rPr lang="en-US" sz="2000" b="1" dirty="0" smtClean="0">
                <a:latin typeface="Times New Roman" pitchFamily="18" charset="0"/>
                <a:cs typeface="Times New Roman" pitchFamily="18" charset="0"/>
              </a:rPr>
              <a:t>    </a:t>
            </a:r>
            <a:r>
              <a:rPr lang="en-US" sz="2000" b="1" dirty="0" smtClean="0">
                <a:solidFill>
                  <a:schemeClr val="accent1">
                    <a:lumMod val="75000"/>
                  </a:schemeClr>
                </a:solidFill>
                <a:latin typeface="Times New Roman" pitchFamily="18" charset="0"/>
                <a:cs typeface="Times New Roman" pitchFamily="18" charset="0"/>
              </a:rPr>
              <a:t>       </a:t>
            </a:r>
          </a:p>
          <a:p>
            <a:pPr marR="0" algn="l" eaLnBrk="1" hangingPunct="1">
              <a:lnSpc>
                <a:spcPct val="150000"/>
              </a:lnSpc>
              <a:defRPr/>
            </a:pPr>
            <a:endParaRPr lang="en-US" sz="2000" b="1" dirty="0" smtClean="0">
              <a:latin typeface="Times New Roman" pitchFamily="18" charset="0"/>
              <a:cs typeface="Times New Roman" pitchFamily="18" charset="0"/>
            </a:endParaRPr>
          </a:p>
          <a:p>
            <a:pPr marR="0" algn="l" eaLnBrk="1" hangingPunct="1">
              <a:lnSpc>
                <a:spcPct val="150000"/>
              </a:lnSpc>
              <a:defRPr/>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142853"/>
            <a:ext cx="8929718" cy="1000132"/>
          </a:xfrm>
        </p:spPr>
        <p:txBody>
          <a:bodyPr>
            <a:noAutofit/>
          </a:bodyPr>
          <a:lstStyle/>
          <a:p>
            <a:pPr>
              <a:lnSpc>
                <a:spcPct val="150000"/>
              </a:lnSpc>
            </a:pPr>
            <a:r>
              <a:rPr lang="en-US" sz="2000" dirty="0">
                <a:solidFill>
                  <a:srgbClr val="C00000"/>
                </a:solidFill>
                <a:latin typeface="Albertus Extra Bold" pitchFamily="34" charset="0"/>
              </a:rPr>
              <a:t>Urinary iodine excretion in groups I </a:t>
            </a:r>
            <a:r>
              <a:rPr lang="en-US" sz="2000" dirty="0" smtClean="0">
                <a:solidFill>
                  <a:srgbClr val="C00000"/>
                </a:solidFill>
                <a:latin typeface="Albertus Extra Bold" pitchFamily="34" charset="0"/>
              </a:rPr>
              <a:t>(</a:t>
            </a:r>
            <a:r>
              <a:rPr lang="en-US" sz="2000" dirty="0">
                <a:solidFill>
                  <a:srgbClr val="C00000"/>
                </a:solidFill>
                <a:latin typeface="Albertus Extra Bold" pitchFamily="34" charset="0"/>
              </a:rPr>
              <a:t>UIE&lt;150 </a:t>
            </a:r>
            <a:r>
              <a:rPr lang="el-GR" sz="2000" dirty="0">
                <a:solidFill>
                  <a:srgbClr val="C00000"/>
                </a:solidFill>
                <a:latin typeface="Albertus Extra Bold" pitchFamily="34" charset="0"/>
              </a:rPr>
              <a:t>μ</a:t>
            </a:r>
            <a:r>
              <a:rPr lang="en-US" sz="2000" dirty="0">
                <a:solidFill>
                  <a:srgbClr val="C00000"/>
                </a:solidFill>
                <a:latin typeface="Albertus Extra Bold" pitchFamily="34" charset="0"/>
              </a:rPr>
              <a:t>g/L </a:t>
            </a:r>
            <a:r>
              <a:rPr lang="en-US" sz="2000" dirty="0" smtClean="0">
                <a:solidFill>
                  <a:srgbClr val="C00000"/>
                </a:solidFill>
                <a:latin typeface="Albertus Extra Bold" pitchFamily="34" charset="0"/>
              </a:rPr>
              <a:t/>
            </a:r>
            <a:br>
              <a:rPr lang="en-US" sz="2000" dirty="0" smtClean="0">
                <a:solidFill>
                  <a:srgbClr val="C00000"/>
                </a:solidFill>
                <a:latin typeface="Albertus Extra Bold" pitchFamily="34" charset="0"/>
              </a:rPr>
            </a:br>
            <a:r>
              <a:rPr lang="en-US" sz="2000" dirty="0" smtClean="0">
                <a:solidFill>
                  <a:srgbClr val="C00000"/>
                </a:solidFill>
                <a:latin typeface="Albertus Extra Bold" pitchFamily="34" charset="0"/>
              </a:rPr>
              <a:t> and II (UIE </a:t>
            </a:r>
            <a:r>
              <a:rPr lang="en-US" sz="2000" dirty="0">
                <a:solidFill>
                  <a:srgbClr val="C00000"/>
                </a:solidFill>
                <a:latin typeface="Albertus Extra Bold" pitchFamily="34" charset="0"/>
              </a:rPr>
              <a:t>≥150 </a:t>
            </a:r>
            <a:r>
              <a:rPr lang="el-GR" sz="2000" dirty="0">
                <a:solidFill>
                  <a:srgbClr val="C00000"/>
                </a:solidFill>
                <a:latin typeface="Albertus Extra Bold" pitchFamily="34" charset="0"/>
              </a:rPr>
              <a:t>μ</a:t>
            </a:r>
            <a:r>
              <a:rPr lang="en-US" sz="2000" dirty="0" smtClean="0">
                <a:solidFill>
                  <a:srgbClr val="C00000"/>
                </a:solidFill>
                <a:latin typeface="Albertus Extra Bold" pitchFamily="34" charset="0"/>
              </a:rPr>
              <a:t>g/L)</a:t>
            </a:r>
            <a:endParaRPr lang="en-US" sz="2000" dirty="0">
              <a:solidFill>
                <a:srgbClr val="C00000"/>
              </a:solidFill>
              <a:latin typeface="Albertus Extra Bold" pitchFamily="34" charset="0"/>
            </a:endParaRPr>
          </a:p>
        </p:txBody>
      </p:sp>
      <p:sp>
        <p:nvSpPr>
          <p:cNvPr id="4" name="TextBox 3"/>
          <p:cNvSpPr txBox="1"/>
          <p:nvPr/>
        </p:nvSpPr>
        <p:spPr>
          <a:xfrm>
            <a:off x="357158" y="6120490"/>
            <a:ext cx="8429684" cy="523220"/>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Amouzegar</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Khazan</a:t>
            </a:r>
            <a:r>
              <a:rPr lang="en-US" sz="1400" dirty="0" smtClean="0">
                <a:latin typeface="Times New Roman" pitchFamily="18" charset="0"/>
                <a:cs typeface="Times New Roman" pitchFamily="18" charset="0"/>
              </a:rPr>
              <a:t> M, </a:t>
            </a:r>
            <a:r>
              <a:rPr lang="en-US" sz="1400" dirty="0" err="1" smtClean="0">
                <a:latin typeface="Times New Roman" pitchFamily="18" charset="0"/>
                <a:cs typeface="Times New Roman" pitchFamily="18" charset="0"/>
              </a:rPr>
              <a:t>Hedayati</a:t>
            </a:r>
            <a:r>
              <a:rPr lang="en-US" sz="1400" dirty="0" smtClean="0">
                <a:latin typeface="Times New Roman" pitchFamily="18" charset="0"/>
                <a:cs typeface="Times New Roman" pitchFamily="18" charset="0"/>
              </a:rPr>
              <a:t> M, </a:t>
            </a:r>
            <a:r>
              <a:rPr lang="en-US" sz="1400" dirty="0" err="1" smtClean="0">
                <a:latin typeface="Times New Roman" pitchFamily="18" charset="0"/>
                <a:cs typeface="Times New Roman" pitchFamily="18" charset="0"/>
              </a:rPr>
              <a:t>Azizi</a:t>
            </a:r>
            <a:r>
              <a:rPr lang="en-US" sz="1400" dirty="0" smtClean="0">
                <a:latin typeface="Times New Roman" pitchFamily="18" charset="0"/>
                <a:cs typeface="Times New Roman" pitchFamily="18" charset="0"/>
              </a:rPr>
              <a:t> F. An assessment of the iodine status and the correlation between iodine nutrition and thyroid function during pregnancy in an iodine sufficient area. </a:t>
            </a:r>
            <a:r>
              <a:rPr lang="en-US" sz="1400" dirty="0" err="1" smtClean="0">
                <a:latin typeface="Times New Roman" pitchFamily="18" charset="0"/>
                <a:cs typeface="Times New Roman" pitchFamily="18" charset="0"/>
              </a:rPr>
              <a:t>Europ</a:t>
            </a:r>
            <a:r>
              <a:rPr lang="en-US" sz="1400" dirty="0" smtClean="0">
                <a:latin typeface="Times New Roman" pitchFamily="18" charset="0"/>
                <a:cs typeface="Times New Roman" pitchFamily="18" charset="0"/>
              </a:rPr>
              <a:t> J </a:t>
            </a:r>
            <a:r>
              <a:rPr lang="en-US" sz="1400" dirty="0" err="1" smtClean="0">
                <a:latin typeface="Times New Roman" pitchFamily="18" charset="0"/>
                <a:cs typeface="Times New Roman" pitchFamily="18" charset="0"/>
              </a:rPr>
              <a:t>Clin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Nutr</a:t>
            </a:r>
            <a:r>
              <a:rPr lang="en-US" sz="1400" dirty="0" smtClean="0">
                <a:latin typeface="Times New Roman" pitchFamily="18" charset="0"/>
                <a:cs typeface="Times New Roman" pitchFamily="18" charset="0"/>
              </a:rPr>
              <a:t> 2014; 68: 397</a:t>
            </a:r>
            <a:endParaRPr 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714480" y="1428736"/>
            <a:ext cx="564360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3156</Words>
  <Application>Microsoft Office PowerPoint</Application>
  <PresentationFormat>On-screen Show (4:3)</PresentationFormat>
  <Paragraphs>521</Paragraphs>
  <Slides>58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Office Theme</vt:lpstr>
      <vt:lpstr>Presentation</vt:lpstr>
      <vt:lpstr>Chart</vt:lpstr>
      <vt:lpstr>Slide 1</vt:lpstr>
      <vt:lpstr>Slide 2</vt:lpstr>
      <vt:lpstr>Early detection and optimized management</vt:lpstr>
      <vt:lpstr>Primordial prevention  of thyroid disease</vt:lpstr>
      <vt:lpstr>Importance of iodine in brain development </vt:lpstr>
      <vt:lpstr>Importance of iodine in brain development </vt:lpstr>
      <vt:lpstr>Slide 7</vt:lpstr>
      <vt:lpstr>Iodine Requirement in Pregnancy (g/day)</vt:lpstr>
      <vt:lpstr>Urinary iodine excretion in groups I (UIE&lt;150 μg/L   and II (UIE ≥150 μg/L)</vt:lpstr>
      <vt:lpstr>Distribution of ioduria (UIE) in healthy euthyroid pregnant women</vt:lpstr>
      <vt:lpstr>Recommendations</vt:lpstr>
      <vt:lpstr>ATA Recommendation</vt:lpstr>
      <vt:lpstr>How much iodine we get from iodized salt?  (number in red are daily iodine intake)*</vt:lpstr>
      <vt:lpstr>پایش ملی دریافت ید و عملکرد غده تیروئید زنان باردار کشور در سال 1392</vt:lpstr>
      <vt:lpstr>Slide 15</vt:lpstr>
      <vt:lpstr>Slide 16</vt:lpstr>
      <vt:lpstr>آخرین استاندارد میزان ید در نمک های خوراکی  (ابلاغ شده معاون بهداشت وزارت 94/2/19)</vt:lpstr>
      <vt:lpstr>Iodine Supplementation in Pregnancy</vt:lpstr>
      <vt:lpstr>Secondary prevention of thyroid disease</vt:lpstr>
      <vt:lpstr>Two Important and Controversial  Issues in Pregnancy:</vt:lpstr>
      <vt:lpstr>Criteria for Screening</vt:lpstr>
      <vt:lpstr>Slide 22</vt:lpstr>
      <vt:lpstr>Relative Risks for raised and fully suppressed TSH at universal screening in UK (n=1560)</vt:lpstr>
      <vt:lpstr>High-risk patients in which screening for thyroid disorders is indicated </vt:lpstr>
      <vt:lpstr>The rates of missed diagnoses if screening were to be performed only in the  high-risk population</vt:lpstr>
      <vt:lpstr>Slide 26</vt:lpstr>
      <vt:lpstr>Slide 27</vt:lpstr>
      <vt:lpstr>Standardized Full-Scale Child IQ and Scores on the Child Behavior Checklist (CBCL) and the Behavior Rating Inventory of Executive Function, Preschool Version (Brief-P), According to Study Group*</vt:lpstr>
      <vt:lpstr>Slide 29</vt:lpstr>
      <vt:lpstr>Screening for Thyroid Disease in Pregnancy</vt:lpstr>
      <vt:lpstr>Comparison of recommendations of American Thyroid Association and Endocrine Society on the time and target group for screening for hypothyroidism before and during pregnancy</vt:lpstr>
      <vt:lpstr>The American College of Obstetricians and Gynecologists</vt:lpstr>
      <vt:lpstr>2014 European Thyroid Association Guidelines</vt:lpstr>
      <vt:lpstr>Maternal thyroid physiology</vt:lpstr>
      <vt:lpstr>Guidelines for Serum TSH During Pregnancy</vt:lpstr>
      <vt:lpstr>Sample trimester-specific reference intervals for TSH*</vt:lpstr>
      <vt:lpstr>Slide 37</vt:lpstr>
      <vt:lpstr>Slide 38</vt:lpstr>
      <vt:lpstr>Slide 39</vt:lpstr>
      <vt:lpstr>What Adverse Fetal Qutcomes Are Associated With Mothers Subclinical  Hypothyroidism?</vt:lpstr>
      <vt:lpstr>Prevalence of hypothyroidism 5 years postpregnancy</vt:lpstr>
      <vt:lpstr>WHAT ADVERSE OUTCOMES ARE ASSOCIATED WITH SUBCLINICAL HYPOTHYROIDISM IN PREGNANCY? </vt:lpstr>
      <vt:lpstr>Relationship between maternal ΔTSH and adjusted birth weight</vt:lpstr>
      <vt:lpstr>Thyroid Antibodies and  Spontaneous Miscarriage</vt:lpstr>
      <vt:lpstr>Recurrent Abortion and Thyroid Antibodies</vt:lpstr>
      <vt:lpstr> Data from 16 studies that have evaluated an association between thyroid disease and pregnancy and maternal, fetal, neonatal, or offspring complications. SCH=subclinical hypothyroidism</vt:lpstr>
      <vt:lpstr>Treatment with LT4 in Pregnant Women with TAI: Effects on Obstetrical Complications</vt:lpstr>
      <vt:lpstr>Slide 48</vt:lpstr>
      <vt:lpstr>Treatment with LT4 in Pregnant Women with TAI: Effects on Obstetrical Complications</vt:lpstr>
      <vt:lpstr>Guidelines Recommendations</vt:lpstr>
      <vt:lpstr>Slide 51</vt:lpstr>
      <vt:lpstr>Hypothyroidism &amp; Pregnancy</vt:lpstr>
      <vt:lpstr>Serum TSH concentrations in pregnant  women by weeks of gestation  </vt:lpstr>
      <vt:lpstr>Serum thyrotropin (TSH) values at first laboratory control in 63 female pregnant patients on thyroxine substitution due to hypothyroidism</vt:lpstr>
      <vt:lpstr>Treatment algorithm for women taking levothyroxine before pregnancy.() TPO-Ab=anti-thyroid peroxidase antibodies</vt:lpstr>
      <vt:lpstr>* National Institute of Child Health and Human Development’s Maternal-Fetal Medicine Units Network. * Tehran Thyroid Study in Pregnancy </vt:lpstr>
      <vt:lpstr>Conclusion</vt:lpstr>
      <vt:lpstr>Slide 58</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ri-f507c014-f</dc:creator>
  <cp:lastModifiedBy>PARAND</cp:lastModifiedBy>
  <cp:revision>95</cp:revision>
  <dcterms:created xsi:type="dcterms:W3CDTF">2014-08-27T04:40:43Z</dcterms:created>
  <dcterms:modified xsi:type="dcterms:W3CDTF">2015-05-19T07:30:27Z</dcterms:modified>
</cp:coreProperties>
</file>