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78" r:id="rId3"/>
    <p:sldId id="257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59" r:id="rId13"/>
    <p:sldId id="332" r:id="rId14"/>
    <p:sldId id="333" r:id="rId15"/>
    <p:sldId id="324" r:id="rId16"/>
    <p:sldId id="330" r:id="rId17"/>
    <p:sldId id="335" r:id="rId18"/>
    <p:sldId id="327" r:id="rId19"/>
    <p:sldId id="360" r:id="rId20"/>
    <p:sldId id="311" r:id="rId21"/>
    <p:sldId id="363" r:id="rId22"/>
    <p:sldId id="365" r:id="rId23"/>
    <p:sldId id="364" r:id="rId24"/>
    <p:sldId id="366" r:id="rId25"/>
    <p:sldId id="367" r:id="rId26"/>
    <p:sldId id="368" r:id="rId27"/>
    <p:sldId id="369" r:id="rId28"/>
    <p:sldId id="357" r:id="rId29"/>
    <p:sldId id="370" r:id="rId30"/>
    <p:sldId id="371" r:id="rId31"/>
    <p:sldId id="372" r:id="rId32"/>
    <p:sldId id="373" r:id="rId33"/>
    <p:sldId id="374" r:id="rId34"/>
    <p:sldId id="380" r:id="rId35"/>
    <p:sldId id="321" r:id="rId36"/>
    <p:sldId id="375" r:id="rId37"/>
    <p:sldId id="322" r:id="rId38"/>
    <p:sldId id="33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0A1D-EB64-434B-B654-2FBB64125B7F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FFA0-315B-4D6E-9740-3203BDF092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Langer%20O%22%5bAuthor%5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Glatstein%20MM%22%5bAuthor%5d" TargetMode="External"/><Relationship Id="rId2" Type="http://schemas.openxmlformats.org/officeDocument/2006/relationships/hyperlink" Target="http://www.ncbi.nlm.nih.gov/pubmed?term=%22Feig%20DS%22%5bAuthor%5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Glueck%20CJ%22%5bAuthor%5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Hague%20WM%22%5bAuthor%5d" TargetMode="External"/><Relationship Id="rId7" Type="http://schemas.openxmlformats.org/officeDocument/2006/relationships/hyperlink" Target="http://www.ncbi.nlm.nih.gov/pubmed?term=%22MiG%20Trial%20Investigators%22%5bCorporate%20Author%5d" TargetMode="External"/><Relationship Id="rId2" Type="http://schemas.openxmlformats.org/officeDocument/2006/relationships/hyperlink" Target="http://www.ncbi.nlm.nih.gov/pubmed?term=%22Rowan%20JA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Moore%20MP%22%5bAuthor%5d" TargetMode="External"/><Relationship Id="rId5" Type="http://schemas.openxmlformats.org/officeDocument/2006/relationships/hyperlink" Target="http://www.ncbi.nlm.nih.gov/pubmed?term=%22Battin%20MR%22%5bAuthor%5d" TargetMode="External"/><Relationship Id="rId4" Type="http://schemas.openxmlformats.org/officeDocument/2006/relationships/hyperlink" Target="http://www.ncbi.nlm.nih.gov/pubmed?term=%22Gao%20W%22%5bAuthor%5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Nicholson%20W%22%5bAuthor%5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9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99392"/>
            <a:ext cx="9332237" cy="6957392"/>
          </a:xfrm>
        </p:spPr>
      </p:pic>
      <p:pic>
        <p:nvPicPr>
          <p:cNvPr id="3" name="Picture 2" descr="C:\Documents and Settings\Hossein Pour\My Documents\My Pictures\JPG%20(24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5000" contrast="51000"/>
          </a:blip>
          <a:srcRect/>
          <a:stretch>
            <a:fillRect/>
          </a:stretch>
        </p:blipFill>
        <p:spPr bwMode="auto">
          <a:xfrm>
            <a:off x="1763688" y="1628800"/>
            <a:ext cx="5472607" cy="34610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3701008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also case </a:t>
            </a:r>
            <a:r>
              <a:rPr lang="en-US" dirty="0"/>
              <a:t>reports of congenital malformations associated </a:t>
            </a:r>
            <a:r>
              <a:rPr lang="en-US" dirty="0" smtClean="0"/>
              <a:t>with the </a:t>
            </a:r>
            <a:r>
              <a:rPr lang="en-US" dirty="0"/>
              <a:t>use of,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or </a:t>
            </a:r>
            <a:r>
              <a:rPr lang="en-US" dirty="0"/>
              <a:t>exposure to, </a:t>
            </a:r>
            <a:r>
              <a:rPr lang="en-US" b="1" dirty="0" err="1" smtClean="0">
                <a:solidFill>
                  <a:srgbClr val="002060"/>
                </a:solidFill>
              </a:rPr>
              <a:t>OHAs</a:t>
            </a:r>
            <a:r>
              <a:rPr lang="en-US" dirty="0" smtClean="0"/>
              <a:t> in human pregnancy.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4272677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r>
              <a:rPr lang="en-US" i="1" dirty="0"/>
              <a:t>Larsson Y, </a:t>
            </a:r>
            <a:r>
              <a:rPr lang="en-US" i="1" dirty="0" err="1"/>
              <a:t>Sterky</a:t>
            </a:r>
            <a:r>
              <a:rPr lang="en-US" i="1" dirty="0"/>
              <a:t> G. </a:t>
            </a:r>
            <a:endParaRPr lang="en-US" i="1" dirty="0" smtClean="0"/>
          </a:p>
          <a:p>
            <a:r>
              <a:rPr lang="en-US" dirty="0" smtClean="0"/>
              <a:t>Possible </a:t>
            </a:r>
            <a:r>
              <a:rPr lang="en-US" dirty="0" err="1"/>
              <a:t>teratogenic</a:t>
            </a:r>
            <a:r>
              <a:rPr lang="en-US" dirty="0"/>
              <a:t> effect of </a:t>
            </a:r>
            <a:r>
              <a:rPr lang="en-US" dirty="0" err="1"/>
              <a:t>tolbutamide</a:t>
            </a:r>
            <a:r>
              <a:rPr lang="en-US" dirty="0"/>
              <a:t> in </a:t>
            </a:r>
            <a:r>
              <a:rPr lang="en-US" dirty="0" smtClean="0"/>
              <a:t>a pregnant </a:t>
            </a:r>
            <a:r>
              <a:rPr lang="en-US" dirty="0" err="1"/>
              <a:t>prediabetic</a:t>
            </a:r>
            <a:r>
              <a:rPr lang="en-US" dirty="0"/>
              <a:t>. </a:t>
            </a:r>
            <a:r>
              <a:rPr lang="en-US" dirty="0" smtClean="0"/>
              <a:t>  Lancet </a:t>
            </a:r>
            <a:r>
              <a:rPr lang="en-US" dirty="0">
                <a:solidFill>
                  <a:srgbClr val="C00000"/>
                </a:solidFill>
              </a:rPr>
              <a:t>1960</a:t>
            </a:r>
            <a:r>
              <a:rPr lang="en-US" dirty="0"/>
              <a:t>;2:1424-6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Campbell GD. </a:t>
            </a:r>
          </a:p>
          <a:p>
            <a:r>
              <a:rPr lang="en-US" dirty="0" err="1" smtClean="0"/>
              <a:t>Chlorpropamide</a:t>
            </a:r>
            <a:r>
              <a:rPr lang="en-US" dirty="0" smtClean="0"/>
              <a:t> and </a:t>
            </a:r>
            <a:r>
              <a:rPr lang="en-US" dirty="0" err="1" smtClean="0"/>
              <a:t>foetal</a:t>
            </a:r>
            <a:r>
              <a:rPr lang="en-US" dirty="0" smtClean="0"/>
              <a:t> damage.</a:t>
            </a:r>
          </a:p>
          <a:p>
            <a:r>
              <a:rPr lang="en-US" dirty="0" smtClean="0"/>
              <a:t> BMJ </a:t>
            </a:r>
            <a:r>
              <a:rPr lang="en-US" dirty="0" smtClean="0">
                <a:solidFill>
                  <a:srgbClr val="C00000"/>
                </a:solidFill>
              </a:rPr>
              <a:t>1963</a:t>
            </a:r>
            <a:r>
              <a:rPr lang="en-US" dirty="0" smtClean="0"/>
              <a:t>;1:59-60.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4221088"/>
            <a:ext cx="7992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err="1" smtClean="0">
                <a:latin typeface="Sylfaen" pitchFamily="18" charset="0"/>
              </a:rPr>
              <a:t>Zucker</a:t>
            </a:r>
            <a:r>
              <a:rPr lang="en-US" i="1" dirty="0" smtClean="0">
                <a:latin typeface="Sylfaen" pitchFamily="18" charset="0"/>
              </a:rPr>
              <a:t> and Simon </a:t>
            </a:r>
            <a:r>
              <a:rPr lang="en-US" i="1" dirty="0" smtClean="0">
                <a:solidFill>
                  <a:srgbClr val="C00000"/>
                </a:solidFill>
                <a:latin typeface="Sylfaen" pitchFamily="18" charset="0"/>
              </a:rPr>
              <a:t>( 1968 )  </a:t>
            </a:r>
            <a:r>
              <a:rPr lang="en-US" i="1" dirty="0" smtClean="0">
                <a:latin typeface="Sylfaen" pitchFamily="18" charset="0"/>
              </a:rPr>
              <a:t>:  </a:t>
            </a:r>
            <a:endParaRPr lang="en-US" i="1" dirty="0">
              <a:latin typeface="Sylfaen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Tolbutamide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solidFill>
                  <a:srgbClr val="002060"/>
                </a:solidFill>
              </a:rPr>
              <a:t>Chlorpropamide</a:t>
            </a:r>
            <a:r>
              <a:rPr lang="en-US" dirty="0" smtClean="0"/>
              <a:t> cause </a:t>
            </a:r>
            <a:r>
              <a:rPr lang="en-US" dirty="0"/>
              <a:t>profound</a:t>
            </a:r>
          </a:p>
          <a:p>
            <a:pPr>
              <a:buNone/>
            </a:pPr>
            <a:r>
              <a:rPr lang="en-US" dirty="0" smtClean="0"/>
              <a:t>       and </a:t>
            </a:r>
            <a:r>
              <a:rPr lang="en-US" dirty="0"/>
              <a:t>prolonged </a:t>
            </a:r>
            <a:r>
              <a:rPr lang="en-US" dirty="0" err="1"/>
              <a:t>hyperinsulinaemic</a:t>
            </a:r>
            <a:r>
              <a:rPr lang="en-US" dirty="0"/>
              <a:t> </a:t>
            </a:r>
            <a:r>
              <a:rPr lang="en-US" dirty="0" err="1"/>
              <a:t>hypoglycaemia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among neonates </a:t>
            </a:r>
            <a:r>
              <a:rPr lang="en-US" dirty="0"/>
              <a:t>born to women who took these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drugs  during  pregnancy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/>
              <a:t>  Cord-serum concentrations of  </a:t>
            </a:r>
            <a:r>
              <a:rPr lang="en-US" dirty="0" err="1" smtClean="0"/>
              <a:t>chlorpropamide</a:t>
            </a:r>
            <a:r>
              <a:rPr lang="en-US" dirty="0" smtClean="0"/>
              <a:t>  was</a:t>
            </a:r>
          </a:p>
          <a:p>
            <a:pPr>
              <a:buNone/>
            </a:pPr>
            <a:r>
              <a:rPr lang="en-US" dirty="0" smtClean="0"/>
              <a:t>        similar </a:t>
            </a:r>
            <a:r>
              <a:rPr lang="en-US" dirty="0"/>
              <a:t>to those in </a:t>
            </a:r>
            <a:r>
              <a:rPr lang="en-US" dirty="0" smtClean="0"/>
              <a:t>maternal   serum.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 </a:t>
            </a:r>
            <a:r>
              <a:rPr lang="en-US" dirty="0" smtClean="0"/>
              <a:t>The </a:t>
            </a:r>
            <a:r>
              <a:rPr lang="en-US" dirty="0"/>
              <a:t>half-life of the drug in infants was </a:t>
            </a:r>
            <a:r>
              <a:rPr lang="en-US" dirty="0" smtClean="0"/>
              <a:t> similar </a:t>
            </a:r>
            <a:r>
              <a:rPr lang="en-US" dirty="0"/>
              <a:t>to </a:t>
            </a:r>
            <a:r>
              <a:rPr lang="en-US" dirty="0" smtClean="0"/>
              <a:t>that</a:t>
            </a:r>
          </a:p>
          <a:p>
            <a:pPr>
              <a:buNone/>
            </a:pPr>
            <a:r>
              <a:rPr lang="en-US" dirty="0" smtClean="0"/>
              <a:t>        in their </a:t>
            </a:r>
            <a:r>
              <a:rPr lang="en-US" dirty="0"/>
              <a:t>mothers.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7096" y="558625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Zucker</a:t>
            </a:r>
            <a:r>
              <a:rPr lang="en-US" i="1" dirty="0"/>
              <a:t> P, Simon G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Prolonged symptomatic neonatal </a:t>
            </a:r>
            <a:r>
              <a:rPr lang="en-US" dirty="0" smtClean="0"/>
              <a:t>hypoglycemia associated </a:t>
            </a:r>
            <a:r>
              <a:rPr lang="en-US" dirty="0"/>
              <a:t>with maternal </a:t>
            </a:r>
            <a:r>
              <a:rPr lang="en-US" dirty="0" err="1"/>
              <a:t>chlorpropamide</a:t>
            </a:r>
            <a:r>
              <a:rPr lang="en-US" dirty="0"/>
              <a:t> therapy. </a:t>
            </a:r>
            <a:endParaRPr lang="en-US" dirty="0" smtClean="0"/>
          </a:p>
          <a:p>
            <a:r>
              <a:rPr lang="en-US" dirty="0" smtClean="0"/>
              <a:t>Pediatrics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1968</a:t>
            </a:r>
            <a:r>
              <a:rPr lang="en-US" dirty="0" smtClean="0"/>
              <a:t>;42:824-5</a:t>
            </a:r>
            <a:r>
              <a:rPr lang="en-US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576" y="5589240"/>
            <a:ext cx="7848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RCT</a:t>
            </a:r>
            <a:r>
              <a:rPr lang="en-US" dirty="0" smtClean="0"/>
              <a:t> , </a:t>
            </a:r>
            <a:r>
              <a:rPr lang="en-US" i="1" dirty="0" err="1" smtClean="0">
                <a:latin typeface="Sylfaen" pitchFamily="18" charset="0"/>
              </a:rPr>
              <a:t>Notelovitz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(1971) 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52360" y="2285992"/>
            <a:ext cx="2571768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208 subjects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3500438"/>
            <a:ext cx="2000264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Tolbutamide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357422" y="3500438"/>
            <a:ext cx="214314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Chlorpropamide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3514732"/>
            <a:ext cx="214314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Diet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786578" y="3514732"/>
            <a:ext cx="214314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Insulin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85852" y="4800616"/>
            <a:ext cx="6715172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significant differences in terms of: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Perinatal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mortality  &amp; Congenital anomalies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592" y="579181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Notelovitz</a:t>
            </a:r>
            <a:r>
              <a:rPr lang="en-US" i="1" dirty="0"/>
              <a:t> M. </a:t>
            </a:r>
            <a:endParaRPr lang="en-US" i="1" dirty="0" smtClean="0"/>
          </a:p>
          <a:p>
            <a:r>
              <a:rPr lang="en-US" dirty="0" err="1" smtClean="0"/>
              <a:t>Sulphonylurea</a:t>
            </a:r>
            <a:r>
              <a:rPr lang="en-US" dirty="0" smtClean="0"/>
              <a:t> </a:t>
            </a:r>
            <a:r>
              <a:rPr lang="en-US" dirty="0"/>
              <a:t>therapy in the treatment of the </a:t>
            </a:r>
            <a:r>
              <a:rPr lang="en-US" dirty="0" smtClean="0"/>
              <a:t>pregnant diabetic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S </a:t>
            </a:r>
            <a:r>
              <a:rPr lang="en-US" dirty="0" err="1"/>
              <a:t>Afr</a:t>
            </a:r>
            <a:r>
              <a:rPr lang="en-US" dirty="0"/>
              <a:t> Med J </a:t>
            </a:r>
            <a:r>
              <a:rPr lang="en-US" dirty="0">
                <a:solidFill>
                  <a:srgbClr val="C00000"/>
                </a:solidFill>
              </a:rPr>
              <a:t>1971</a:t>
            </a:r>
            <a:r>
              <a:rPr lang="en-US" dirty="0"/>
              <a:t>;45:226-9.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785926"/>
            <a:ext cx="867645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" action="ppaction://hlinkfile" tooltip="South African medical journal = Suid-Afrikaanse tydskrif vir geneeskunde."/>
            </a:endParaRPr>
          </a:p>
          <a:p>
            <a:endParaRPr lang="en-US" dirty="0" smtClean="0">
              <a:hlinkClick r:id="" action="ppaction://hlinkfile" tooltip="South African medical journal = Suid-Afrikaanse tydskrif vir geneeskunde."/>
            </a:endParaRPr>
          </a:p>
          <a:p>
            <a:endParaRPr lang="en-US" dirty="0" smtClean="0">
              <a:hlinkClick r:id="" action="ppaction://hlinkfile" tooltip="South African medical journal = Suid-Afrikaanse tydskrif vir geneeskunde."/>
            </a:endParaRPr>
          </a:p>
          <a:p>
            <a:endParaRPr lang="en-US" dirty="0" smtClean="0">
              <a:hlinkClick r:id="" action="ppaction://hlinkfile" tooltip="South African medical journal = Suid-Afrikaanse tydskrif vir geneeskunde."/>
            </a:endParaRPr>
          </a:p>
          <a:p>
            <a:endParaRPr lang="en-US" dirty="0" smtClean="0"/>
          </a:p>
          <a:p>
            <a:pPr algn="ctr"/>
            <a:r>
              <a:rPr lang="en-US" sz="2800" b="1" dirty="0" smtClean="0"/>
              <a:t>Pregnancy in established </a:t>
            </a:r>
            <a:r>
              <a:rPr lang="en-US" sz="2800" b="1" dirty="0" err="1" smtClean="0"/>
              <a:t>NIDDM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 A five-and-a-half year study at Groote </a:t>
            </a:r>
            <a:r>
              <a:rPr lang="en-US" sz="2800" b="1" dirty="0" err="1" smtClean="0"/>
              <a:t>Schuur</a:t>
            </a:r>
            <a:r>
              <a:rPr lang="en-US" sz="2800" b="1" dirty="0" smtClean="0"/>
              <a:t> Hospital.</a:t>
            </a:r>
          </a:p>
          <a:p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536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ylfaen" pitchFamily="18" charset="0"/>
              </a:rPr>
              <a:t>Coetzee </a:t>
            </a:r>
            <a:r>
              <a:rPr lang="en-US" sz="2800" dirty="0" err="1" smtClean="0">
                <a:latin typeface="Sylfaen" pitchFamily="18" charset="0"/>
              </a:rPr>
              <a:t>EJ</a:t>
            </a:r>
            <a:r>
              <a:rPr lang="en-US" sz="2800" dirty="0" smtClean="0">
                <a:latin typeface="Sylfaen" pitchFamily="18" charset="0"/>
              </a:rPr>
              <a:t> , Jackson WP </a:t>
            </a:r>
            <a:r>
              <a:rPr lang="en-US" sz="2800" dirty="0" smtClean="0">
                <a:solidFill>
                  <a:srgbClr val="FF0000"/>
                </a:solidFill>
                <a:latin typeface="Sylfaen" pitchFamily="18" charset="0"/>
              </a:rPr>
              <a:t>( 1980 ) </a:t>
            </a:r>
            <a:r>
              <a:rPr lang="en-US" sz="2800" dirty="0" smtClean="0">
                <a:latin typeface="Sylfaen" pitchFamily="18" charset="0"/>
              </a:rPr>
              <a:t>: </a:t>
            </a:r>
            <a:endParaRPr lang="en-US" sz="2800" dirty="0"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6286520"/>
            <a:ext cx="403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" action="ppaction://hlinkfile" tooltip="South African medical journal = Suid-Afrikaanse tydskrif vir geneeskunde."/>
              </a:rPr>
              <a:t>S </a:t>
            </a:r>
            <a:r>
              <a:rPr lang="en-US" dirty="0" err="1" smtClean="0">
                <a:hlinkClick r:id="" action="ppaction://hlinkfile" tooltip="South African medical journal = Suid-Afrikaanse tydskrif vir geneeskunde."/>
              </a:rPr>
              <a:t>Afr</a:t>
            </a:r>
            <a:r>
              <a:rPr lang="en-US" dirty="0" smtClean="0">
                <a:hlinkClick r:id="" action="ppaction://hlinkfile" tooltip="South African medical journal = Suid-Afrikaanse tydskrif vir geneeskunde."/>
              </a:rPr>
              <a:t> Med J.</a:t>
            </a:r>
            <a:r>
              <a:rPr lang="en-US" dirty="0" smtClean="0"/>
              <a:t> 1980 Nov 15;58(20):795-802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5720" y="6000768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3568" y="4653136"/>
            <a:ext cx="792088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Glibenclamide</a:t>
            </a:r>
            <a:r>
              <a:rPr lang="en-US" sz="2800" dirty="0" smtClean="0"/>
              <a:t> and </a:t>
            </a:r>
            <a:r>
              <a:rPr lang="en-US" sz="2800" b="1" dirty="0" err="1" smtClean="0">
                <a:solidFill>
                  <a:srgbClr val="002060"/>
                </a:solidFill>
              </a:rPr>
              <a:t>Metformin</a:t>
            </a:r>
            <a:r>
              <a:rPr lang="en-US" sz="2800" dirty="0" smtClean="0"/>
              <a:t> appear to be safe drugs during pregnancy when properly used.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71800" y="1772816"/>
            <a:ext cx="3096344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118 diabetic pregnant women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7624" y="2996952"/>
            <a:ext cx="1944216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Metformin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n=50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3071810"/>
            <a:ext cx="1944216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Sulfonylurea </a:t>
            </a:r>
          </a:p>
          <a:p>
            <a:pPr algn="ctr"/>
            <a:r>
              <a:rPr lang="en-US" sz="2400" dirty="0" smtClean="0"/>
              <a:t>n=68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71868" y="4357694"/>
            <a:ext cx="1940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Pre-</a:t>
            </a:r>
            <a:r>
              <a:rPr lang="en-US" sz="2400" dirty="0" err="1" smtClean="0"/>
              <a:t>eclampsia</a:t>
            </a:r>
            <a:endParaRPr lang="en-US" sz="2400" dirty="0" smtClean="0"/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 P&lt; 0.001 )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7554" y="5110475"/>
            <a:ext cx="252165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Perinatal</a:t>
            </a:r>
            <a:r>
              <a:rPr lang="en-US" sz="2400" i="1" dirty="0" smtClean="0"/>
              <a:t> </a:t>
            </a:r>
            <a:r>
              <a:rPr lang="en-US" sz="2400" i="1" dirty="0" smtClean="0"/>
              <a:t>mortality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 P&lt; 0.001 )</a:t>
            </a:r>
          </a:p>
          <a:p>
            <a:r>
              <a:rPr lang="en-US" sz="2400" i="1" dirty="0" smtClean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7704" y="4357694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32%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732240" y="4365104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7%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857356" y="5157192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11.6%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660232" y="5110475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1.3%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27584" y="5934670"/>
            <a:ext cx="803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Hellmuth</a:t>
            </a:r>
            <a:r>
              <a:rPr lang="en-US" i="1" dirty="0"/>
              <a:t> E, </a:t>
            </a:r>
            <a:r>
              <a:rPr lang="en-US" i="1" dirty="0" err="1"/>
              <a:t>Damm</a:t>
            </a:r>
            <a:r>
              <a:rPr lang="en-US" i="1" dirty="0"/>
              <a:t> P, </a:t>
            </a:r>
            <a:r>
              <a:rPr lang="en-US" i="1" dirty="0" err="1"/>
              <a:t>Molsted</a:t>
            </a:r>
            <a:r>
              <a:rPr lang="en-US" i="1" dirty="0"/>
              <a:t>-Pedersen L</a:t>
            </a:r>
            <a:r>
              <a:rPr lang="en-US" i="1" dirty="0" smtClean="0"/>
              <a:t>.(</a:t>
            </a:r>
            <a:r>
              <a:rPr lang="en-US" dirty="0" smtClean="0"/>
              <a:t>University of Copenhagen, Denmark)</a:t>
            </a:r>
            <a:endParaRPr lang="en-US" i="1" dirty="0" smtClean="0"/>
          </a:p>
          <a:p>
            <a:r>
              <a:rPr lang="en-US" dirty="0" smtClean="0"/>
              <a:t> </a:t>
            </a:r>
            <a:r>
              <a:rPr lang="en-US" dirty="0"/>
              <a:t>Oral </a:t>
            </a:r>
            <a:r>
              <a:rPr lang="en-US" dirty="0" err="1"/>
              <a:t>hypoglycaemic</a:t>
            </a:r>
            <a:r>
              <a:rPr lang="en-US" dirty="0"/>
              <a:t> </a:t>
            </a:r>
            <a:r>
              <a:rPr lang="en-US" dirty="0" smtClean="0"/>
              <a:t>agents in </a:t>
            </a:r>
            <a:r>
              <a:rPr lang="en-US" dirty="0"/>
              <a:t>118 diabetic pregnancies.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Diabet</a:t>
            </a:r>
            <a:r>
              <a:rPr lang="en-US" dirty="0" smtClean="0"/>
              <a:t> </a:t>
            </a:r>
            <a:r>
              <a:rPr lang="en-US" dirty="0"/>
              <a:t>Med </a:t>
            </a:r>
            <a:r>
              <a:rPr lang="en-US" dirty="0">
                <a:solidFill>
                  <a:srgbClr val="FF0000"/>
                </a:solidFill>
              </a:rPr>
              <a:t>2000</a:t>
            </a:r>
            <a:r>
              <a:rPr lang="en-US" dirty="0"/>
              <a:t>;17:507-11.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85786" y="5857892"/>
            <a:ext cx="78581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5008" y="4643446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1"/>
          </p:cNvCxnSpPr>
          <p:nvPr/>
        </p:nvCxnSpPr>
        <p:spPr>
          <a:xfrm flipV="1">
            <a:off x="5868144" y="5341308"/>
            <a:ext cx="792088" cy="31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714612" y="4572008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786050" y="5357826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143108" y="228599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856562" y="2571744"/>
            <a:ext cx="57229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57884" y="221455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572264" y="257174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628800"/>
            <a:ext cx="166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cohort study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158" y="2714620"/>
            <a:ext cx="8427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SULFONYLUREAS 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571612"/>
            <a:ext cx="6534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Current  Evidences for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71472" y="4429132"/>
            <a:ext cx="8072494" cy="13849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Most of the more recent studies involving </a:t>
            </a:r>
            <a:r>
              <a:rPr lang="en-US" sz="2800" dirty="0" err="1" smtClean="0"/>
              <a:t>Sulphonylurea</a:t>
            </a:r>
            <a:r>
              <a:rPr lang="en-US" sz="2800" dirty="0" smtClean="0"/>
              <a:t> use in pregnancy have been done using </a:t>
            </a:r>
            <a:r>
              <a:rPr lang="en-US" sz="2800" b="1" dirty="0" err="1" smtClean="0">
                <a:solidFill>
                  <a:srgbClr val="002060"/>
                </a:solidFill>
              </a:rPr>
              <a:t>Glibenclamide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700808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n-US" sz="2800" i="1" dirty="0">
                <a:latin typeface="Sylfaen" pitchFamily="18" charset="0"/>
              </a:rPr>
              <a:t>Elliot et </a:t>
            </a:r>
            <a:r>
              <a:rPr lang="en-US" sz="2800" i="1" dirty="0" smtClean="0">
                <a:latin typeface="Sylfaen" pitchFamily="18" charset="0"/>
              </a:rPr>
              <a:t>al. </a:t>
            </a:r>
            <a:r>
              <a:rPr lang="en-US" sz="2800" i="1" dirty="0" smtClean="0">
                <a:solidFill>
                  <a:srgbClr val="C00000"/>
                </a:solidFill>
                <a:latin typeface="Sylfaen" pitchFamily="18" charset="0"/>
              </a:rPr>
              <a:t>( 1991) :</a:t>
            </a:r>
            <a:endParaRPr lang="en-US" i="1" dirty="0" smtClean="0">
              <a:solidFill>
                <a:srgbClr val="C00000"/>
              </a:solidFill>
              <a:latin typeface="Sylfaen" pitchFamily="18" charset="0"/>
            </a:endParaRPr>
          </a:p>
          <a:p>
            <a:r>
              <a:rPr lang="en-US" sz="2400" dirty="0" smtClean="0"/>
              <a:t>               Placental transfer of the different </a:t>
            </a:r>
            <a:r>
              <a:rPr lang="en-US" sz="2400" dirty="0" err="1" smtClean="0"/>
              <a:t>Sulphonylureas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endParaRPr lang="en-US" i="1" dirty="0" smtClean="0"/>
          </a:p>
          <a:p>
            <a:r>
              <a:rPr lang="en-US" dirty="0" smtClean="0"/>
              <a:t>            </a:t>
            </a:r>
            <a:r>
              <a:rPr lang="en-US" sz="2800" dirty="0" err="1" smtClean="0">
                <a:solidFill>
                  <a:srgbClr val="002060"/>
                </a:solidFill>
              </a:rPr>
              <a:t>Tolbutamide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  </a:t>
            </a:r>
            <a:r>
              <a:rPr lang="en-US" sz="2000" dirty="0" smtClean="0"/>
              <a:t> = Diffused </a:t>
            </a:r>
            <a:r>
              <a:rPr lang="en-US" sz="2000" dirty="0"/>
              <a:t>across the </a:t>
            </a:r>
            <a:r>
              <a:rPr lang="en-US" sz="2000" dirty="0" smtClean="0"/>
              <a:t>placenta freely.</a:t>
            </a:r>
          </a:p>
          <a:p>
            <a:r>
              <a:rPr lang="en-US" sz="2800" dirty="0" smtClean="0"/>
              <a:t>        </a:t>
            </a:r>
            <a:r>
              <a:rPr lang="en-US" sz="2800" dirty="0" err="1" smtClean="0">
                <a:solidFill>
                  <a:srgbClr val="002060"/>
                </a:solidFill>
              </a:rPr>
              <a:t>Glibenclamide</a:t>
            </a:r>
            <a:r>
              <a:rPr lang="en-US" sz="2800" dirty="0" smtClean="0"/>
              <a:t> </a:t>
            </a:r>
            <a:r>
              <a:rPr lang="en-US" sz="2000" dirty="0" smtClean="0"/>
              <a:t>= No </a:t>
            </a:r>
            <a:r>
              <a:rPr lang="en-US" sz="2000" dirty="0"/>
              <a:t>significant transport </a:t>
            </a:r>
            <a:r>
              <a:rPr lang="en-US" sz="2000" dirty="0" smtClean="0"/>
              <a:t> , undetected in cord blood </a:t>
            </a:r>
          </a:p>
          <a:p>
            <a:r>
              <a:rPr lang="en-US" sz="2000" dirty="0" smtClean="0"/>
              <a:t>                                                   ( 99.8</a:t>
            </a:r>
            <a:r>
              <a:rPr lang="en-US" sz="2000" dirty="0"/>
              <a:t>% </a:t>
            </a:r>
            <a:r>
              <a:rPr lang="en-US" sz="2000" dirty="0" smtClean="0"/>
              <a:t> was </a:t>
            </a:r>
            <a:r>
              <a:rPr lang="en-US" sz="2000" dirty="0"/>
              <a:t>bound to protein 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</a:t>
            </a:r>
            <a:r>
              <a:rPr lang="en-US" sz="2800" dirty="0" err="1" smtClean="0">
                <a:solidFill>
                  <a:srgbClr val="002060"/>
                </a:solidFill>
              </a:rPr>
              <a:t>Glipizid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            </a:t>
            </a:r>
            <a:r>
              <a:rPr lang="en-US" sz="2400" dirty="0" smtClean="0"/>
              <a:t>= </a:t>
            </a:r>
            <a:r>
              <a:rPr lang="en-US" dirty="0" smtClean="0"/>
              <a:t>Crossed in </a:t>
            </a:r>
            <a:r>
              <a:rPr lang="en-US" dirty="0"/>
              <a:t>small amounts </a:t>
            </a:r>
            <a:endParaRPr lang="en-US" dirty="0" smtClean="0"/>
          </a:p>
          <a:p>
            <a:r>
              <a:rPr lang="en-US" dirty="0" smtClean="0"/>
              <a:t>                                                        ( </a:t>
            </a:r>
            <a:r>
              <a:rPr lang="en-US" dirty="0"/>
              <a:t>significantly </a:t>
            </a:r>
            <a:r>
              <a:rPr lang="en-US" dirty="0" smtClean="0"/>
              <a:t>higher than </a:t>
            </a:r>
            <a:r>
              <a:rPr lang="en-US" dirty="0" err="1" smtClean="0"/>
              <a:t>glibenclamide</a:t>
            </a:r>
            <a:r>
              <a:rPr lang="en-US" dirty="0" smtClean="0"/>
              <a:t> )</a:t>
            </a:r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Evidence for SUL use in pregnancy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28662" y="5801701"/>
            <a:ext cx="73581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Elliot BD, Langer O, </a:t>
            </a:r>
            <a:r>
              <a:rPr lang="en-US" i="1" dirty="0" err="1" smtClean="0"/>
              <a:t>Schenker</a:t>
            </a:r>
            <a:r>
              <a:rPr lang="en-US" i="1" dirty="0" smtClean="0"/>
              <a:t> S, Johnson RF.</a:t>
            </a:r>
          </a:p>
          <a:p>
            <a:r>
              <a:rPr lang="en-US" sz="2000" dirty="0" smtClean="0"/>
              <a:t>Insignificant transfer of </a:t>
            </a:r>
            <a:r>
              <a:rPr lang="en-US" sz="2000" dirty="0" err="1" smtClean="0"/>
              <a:t>Glyburide</a:t>
            </a:r>
            <a:r>
              <a:rPr lang="en-US" sz="2000" dirty="0" smtClean="0"/>
              <a:t> occurs across the human placenta.</a:t>
            </a:r>
          </a:p>
          <a:p>
            <a:r>
              <a:rPr lang="en-US" sz="2000" dirty="0" smtClean="0"/>
              <a:t> Am J </a:t>
            </a:r>
            <a:r>
              <a:rPr lang="en-US" sz="2000" dirty="0" err="1" smtClean="0"/>
              <a:t>Obstet</a:t>
            </a:r>
            <a:r>
              <a:rPr lang="en-US" sz="2000" dirty="0" smtClean="0"/>
              <a:t> </a:t>
            </a:r>
            <a:r>
              <a:rPr lang="en-US" sz="2000" dirty="0" err="1" smtClean="0"/>
              <a:t>Gynecol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1991</a:t>
            </a:r>
            <a:r>
              <a:rPr lang="en-US" sz="2000" dirty="0" smtClean="0"/>
              <a:t>;165:807-12.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5720" y="5784866"/>
            <a:ext cx="85725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Glyburide</a:t>
            </a:r>
            <a:r>
              <a:rPr lang="en-US" sz="3600" b="1" dirty="0" smtClean="0"/>
              <a:t> </a:t>
            </a:r>
            <a:r>
              <a:rPr lang="en-US" sz="3600" dirty="0" smtClean="0"/>
              <a:t>use in pregnancy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2771800" y="1556792"/>
            <a:ext cx="3096344" cy="11521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404 diabetic pregnant women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between 11 and 33 weeks of gestation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1916832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err="1" smtClean="0"/>
              <a:t>Glyburide</a:t>
            </a:r>
            <a:r>
              <a:rPr lang="en-US" sz="2400" b="1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5074" y="1924242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Insulin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31840" y="3140968"/>
            <a:ext cx="2481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Large for gestational age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51720" y="6300609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" action="ppaction://hlinkfile" tooltip="The New England journal of medicine."/>
              </a:rPr>
              <a:t>N</a:t>
            </a:r>
            <a:r>
              <a:rPr lang="en-US" sz="2800" dirty="0" smtClean="0">
                <a:hlinkClick r:id="" action="ppaction://hlinkfile" tooltip="The New England journal of medicine."/>
              </a:rPr>
              <a:t> </a:t>
            </a:r>
            <a:r>
              <a:rPr lang="en-US" sz="1600" dirty="0" err="1" smtClean="0">
                <a:hlinkClick r:id="" action="ppaction://hlinkfile" tooltip="The New England journal of medicine."/>
              </a:rPr>
              <a:t>Engl</a:t>
            </a:r>
            <a:r>
              <a:rPr lang="en-US" sz="1600" dirty="0" smtClean="0">
                <a:hlinkClick r:id="" action="ppaction://hlinkfile" tooltip="The New England journal of medicine."/>
              </a:rPr>
              <a:t> J Med.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2000</a:t>
            </a:r>
            <a:r>
              <a:rPr lang="en-US" sz="1600" dirty="0" smtClean="0"/>
              <a:t> Oct 19;343(16):1134-8.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7584" y="6453336"/>
            <a:ext cx="1400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hlinkClick r:id="rId2" action="ppaction://hlinkfile"/>
              </a:rPr>
              <a:t>Langer O</a:t>
            </a:r>
            <a:r>
              <a:rPr lang="en-US" sz="1600" i="1" dirty="0" smtClean="0"/>
              <a:t> et al.</a:t>
            </a:r>
            <a:endParaRPr lang="en-US" sz="1600" i="1" dirty="0"/>
          </a:p>
        </p:txBody>
      </p:sp>
      <p:sp>
        <p:nvSpPr>
          <p:cNvPr id="18" name="Rectangle 17"/>
          <p:cNvSpPr/>
          <p:nvPr/>
        </p:nvSpPr>
        <p:spPr>
          <a:xfrm>
            <a:off x="1214414" y="314324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12%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04248" y="3068960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13 %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00100" y="357187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 7%                                   </a:t>
            </a:r>
            <a:r>
              <a:rPr lang="en-US" sz="1600" dirty="0" err="1" smtClean="0"/>
              <a:t>Macrosomia</a:t>
            </a:r>
            <a:r>
              <a:rPr lang="en-US" sz="1600" dirty="0" smtClean="0"/>
              <a:t> (4000 g or more )                            4 % 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1000100" y="4437112"/>
            <a:ext cx="6884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8 %                               Lung complications                                    6 %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14414" y="4000504"/>
            <a:ext cx="674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9 %                                   Hypoglycemia                                         6 %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14414" y="4869160"/>
            <a:ext cx="778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6 %                               Admitted to a NICU                                    7 %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85852" y="5301208"/>
            <a:ext cx="674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2 %                                  Fetal anomalies                                       2 %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23728" y="5661248"/>
            <a:ext cx="457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Cord-serum insulin concentrations were similar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95736" y="6021288"/>
            <a:ext cx="4503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Glyburide</a:t>
            </a:r>
            <a:r>
              <a:rPr lang="en-US" dirty="0" smtClean="0"/>
              <a:t> was not detected in the cord serum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57884" y="3786190"/>
            <a:ext cx="9201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72066" y="4214818"/>
            <a:ext cx="1709952" cy="6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14942" y="4643446"/>
            <a:ext cx="15716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43504" y="5072074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00628" y="5500702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24128" y="3284984"/>
            <a:ext cx="991012" cy="1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3"/>
          </p:cNvCxnSpPr>
          <p:nvPr/>
        </p:nvCxnSpPr>
        <p:spPr>
          <a:xfrm rot="10800000">
            <a:off x="1862486" y="3327914"/>
            <a:ext cx="1137878" cy="2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1928794" y="4214818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1857356" y="4643446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1857356" y="5072074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1857356" y="5500702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1857356" y="3786190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7544" y="6453336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95936" y="2780928"/>
            <a:ext cx="7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RCT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16832"/>
            <a:ext cx="80648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b="1" dirty="0" smtClean="0">
                <a:solidFill>
                  <a:srgbClr val="002060"/>
                </a:solidFill>
                <a:latin typeface="Sylfaen" pitchFamily="18" charset="0"/>
              </a:rPr>
              <a:t>Kremer </a:t>
            </a:r>
            <a:r>
              <a:rPr lang="en-US" sz="2800" b="1" dirty="0">
                <a:solidFill>
                  <a:srgbClr val="002060"/>
                </a:solidFill>
                <a:latin typeface="Sylfaen" pitchFamily="18" charset="0"/>
              </a:rPr>
              <a:t>et </a:t>
            </a:r>
            <a:r>
              <a:rPr lang="en-US" sz="2800" b="1" dirty="0" smtClean="0">
                <a:solidFill>
                  <a:srgbClr val="002060"/>
                </a:solidFill>
                <a:latin typeface="Sylfaen" pitchFamily="18" charset="0"/>
              </a:rPr>
              <a:t>al. ( 2004 )</a:t>
            </a:r>
          </a:p>
          <a:p>
            <a:endParaRPr lang="en-US" sz="2800" b="1" dirty="0">
              <a:solidFill>
                <a:srgbClr val="002060"/>
              </a:solidFill>
              <a:latin typeface="Sylfae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● </a:t>
            </a:r>
            <a:r>
              <a:rPr lang="en-US" sz="2400" dirty="0" smtClean="0"/>
              <a:t>73 </a:t>
            </a:r>
            <a:r>
              <a:rPr lang="en-US" sz="2400" dirty="0"/>
              <a:t>patients with </a:t>
            </a:r>
            <a:r>
              <a:rPr lang="en-US" sz="2400" dirty="0" smtClean="0"/>
              <a:t>GDM were treated  with </a:t>
            </a:r>
            <a:r>
              <a:rPr lang="en-US" sz="2400" b="1" dirty="0" err="1" smtClean="0">
                <a:solidFill>
                  <a:srgbClr val="002060"/>
                </a:solidFill>
              </a:rPr>
              <a:t>Glibenclamide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● </a:t>
            </a:r>
            <a:r>
              <a:rPr lang="en-US" sz="2400" dirty="0" smtClean="0"/>
              <a:t>81</a:t>
            </a:r>
            <a:r>
              <a:rPr lang="en-US" sz="2400" dirty="0"/>
              <a:t>% achieved satisfactory </a:t>
            </a:r>
            <a:r>
              <a:rPr lang="en-US" sz="2400" dirty="0" smtClean="0"/>
              <a:t>glucose control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● </a:t>
            </a:r>
            <a:r>
              <a:rPr lang="en-US" sz="2400" dirty="0" smtClean="0"/>
              <a:t>No </a:t>
            </a:r>
            <a:r>
              <a:rPr lang="en-US" sz="2400" dirty="0"/>
              <a:t>anomalies were identified in </a:t>
            </a:r>
            <a:r>
              <a:rPr lang="en-US" sz="2400" dirty="0" smtClean="0"/>
              <a:t>all of </a:t>
            </a:r>
            <a:r>
              <a:rPr lang="en-US" sz="2400" dirty="0"/>
              <a:t>the newborn </a:t>
            </a:r>
            <a:r>
              <a:rPr lang="en-US" sz="2400" dirty="0" smtClean="0"/>
              <a:t>infants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● </a:t>
            </a:r>
            <a:r>
              <a:rPr lang="en-US" sz="2400" dirty="0" smtClean="0"/>
              <a:t>Although this was not a </a:t>
            </a:r>
            <a:r>
              <a:rPr lang="en-US" sz="2400" dirty="0" err="1" smtClean="0"/>
              <a:t>RCT</a:t>
            </a:r>
            <a:r>
              <a:rPr lang="en-US" sz="2400" dirty="0" smtClean="0"/>
              <a:t> and the  number of subjects was</a:t>
            </a:r>
          </a:p>
          <a:p>
            <a:r>
              <a:rPr lang="en-US" sz="2400" dirty="0" smtClean="0"/>
              <a:t>    quite small, it supports the findings  of </a:t>
            </a:r>
            <a:r>
              <a:rPr lang="en-US" sz="2400" i="1" dirty="0" smtClean="0">
                <a:solidFill>
                  <a:srgbClr val="002060"/>
                </a:solidFill>
                <a:latin typeface="Sylfaen" pitchFamily="18" charset="0"/>
              </a:rPr>
              <a:t>Langer</a:t>
            </a:r>
            <a:r>
              <a:rPr lang="en-US" sz="2400" dirty="0" smtClean="0"/>
              <a:t>  study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3568" y="544522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Kremer CJ, Duff P. </a:t>
            </a:r>
            <a:endParaRPr lang="en-US" dirty="0" smtClean="0"/>
          </a:p>
          <a:p>
            <a:r>
              <a:rPr lang="en-US" dirty="0" err="1" smtClean="0"/>
              <a:t>Glyburide</a:t>
            </a:r>
            <a:r>
              <a:rPr lang="en-US" dirty="0" smtClean="0"/>
              <a:t> </a:t>
            </a:r>
            <a:r>
              <a:rPr lang="en-US" dirty="0"/>
              <a:t>for the treatment of gestational diabetes.</a:t>
            </a:r>
          </a:p>
          <a:p>
            <a:r>
              <a:rPr lang="en-US" dirty="0"/>
              <a:t>Am J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err="1"/>
              <a:t>Gynecol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2004</a:t>
            </a:r>
            <a:r>
              <a:rPr lang="en-US" dirty="0"/>
              <a:t>;190:1438-9.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Glyburide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0034" y="5357826"/>
            <a:ext cx="7992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Transfer of </a:t>
            </a:r>
            <a:r>
              <a:rPr lang="en-US" b="1" dirty="0" err="1" smtClean="0">
                <a:solidFill>
                  <a:srgbClr val="002060"/>
                </a:solidFill>
              </a:rPr>
              <a:t>Glyburide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 smtClean="0">
                <a:solidFill>
                  <a:srgbClr val="002060"/>
                </a:solidFill>
              </a:rPr>
              <a:t>Glipizide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into breast milk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2471742"/>
          </a:xfrm>
        </p:spPr>
        <p:txBody>
          <a:bodyPr/>
          <a:lstStyle/>
          <a:p>
            <a:r>
              <a:rPr lang="en-US" dirty="0" smtClean="0"/>
              <a:t>The exposure of infants to second-generation </a:t>
            </a:r>
            <a:r>
              <a:rPr lang="en-US" dirty="0" err="1" smtClean="0"/>
              <a:t>Sulfonylureas</a:t>
            </a:r>
            <a:r>
              <a:rPr lang="en-US" dirty="0" smtClean="0"/>
              <a:t> ( </a:t>
            </a:r>
            <a:r>
              <a:rPr lang="en-US" b="1" dirty="0" err="1" smtClean="0">
                <a:solidFill>
                  <a:srgbClr val="002060"/>
                </a:solidFill>
              </a:rPr>
              <a:t>Glipizide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Glyburide</a:t>
            </a:r>
            <a:r>
              <a:rPr lang="en-US" dirty="0" smtClean="0"/>
              <a:t>) through breast milk is expected to be minimal, based on the limited data available.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786" y="438056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Feig</a:t>
            </a:r>
            <a:r>
              <a:rPr lang="en-US" dirty="0" smtClean="0">
                <a:hlinkClick r:id="rId2" action="ppaction://hlinkfile"/>
              </a:rPr>
              <a:t> DS</a:t>
            </a:r>
            <a:r>
              <a:rPr lang="en-US" dirty="0" smtClean="0"/>
              <a:t> et al.</a:t>
            </a:r>
          </a:p>
          <a:p>
            <a:r>
              <a:rPr lang="en-US" b="1" dirty="0" smtClean="0"/>
              <a:t>Transfer of </a:t>
            </a:r>
            <a:r>
              <a:rPr lang="en-US" b="1" dirty="0" err="1" smtClean="0"/>
              <a:t>glyburide</a:t>
            </a:r>
            <a:r>
              <a:rPr lang="en-US" b="1" dirty="0" smtClean="0"/>
              <a:t> and </a:t>
            </a:r>
            <a:r>
              <a:rPr lang="en-US" b="1" dirty="0" err="1" smtClean="0"/>
              <a:t>glipizide</a:t>
            </a:r>
            <a:r>
              <a:rPr lang="en-US" b="1" dirty="0" smtClean="0"/>
              <a:t> into breast milk.</a:t>
            </a:r>
          </a:p>
          <a:p>
            <a:r>
              <a:rPr lang="en-US" dirty="0" smtClean="0">
                <a:hlinkClick r:id="" action="ppaction://hlinkfile" tooltip="Diabetes care."/>
              </a:rPr>
              <a:t>Diabetes Care.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2005</a:t>
            </a:r>
            <a:r>
              <a:rPr lang="en-US" dirty="0" smtClean="0"/>
              <a:t> Aug;28(8):1851-5.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5786" y="5541079"/>
            <a:ext cx="52864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 action="ppaction://hlinkfile"/>
              </a:rPr>
              <a:t>Glatstein</a:t>
            </a:r>
            <a:r>
              <a:rPr lang="en-US" dirty="0" smtClean="0">
                <a:hlinkClick r:id="rId3" action="ppaction://hlinkfile"/>
              </a:rPr>
              <a:t> MM</a:t>
            </a:r>
            <a:r>
              <a:rPr lang="en-US" dirty="0" smtClean="0"/>
              <a:t> et al.</a:t>
            </a:r>
          </a:p>
          <a:p>
            <a:r>
              <a:rPr lang="en-US" b="1" dirty="0" smtClean="0"/>
              <a:t>Use of hypoglycemic drugs during lactation.</a:t>
            </a:r>
          </a:p>
          <a:p>
            <a:r>
              <a:rPr lang="en-US" dirty="0" smtClean="0">
                <a:hlinkClick r:id="" action="ppaction://hlinkfile" tooltip="Canadian family physician Médecin de famille canadien."/>
              </a:rPr>
              <a:t>Can </a:t>
            </a:r>
            <a:r>
              <a:rPr lang="en-US" dirty="0" err="1" smtClean="0">
                <a:hlinkClick r:id="" action="ppaction://hlinkfile" tooltip="Canadian family physician Médecin de famille canadien."/>
              </a:rPr>
              <a:t>Fam</a:t>
            </a:r>
            <a:r>
              <a:rPr lang="en-US" dirty="0" smtClean="0">
                <a:hlinkClick r:id="" action="ppaction://hlinkfile" tooltip="Canadian family physician Médecin de famille canadien."/>
              </a:rPr>
              <a:t> Physician.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r>
              <a:rPr lang="en-US" dirty="0" smtClean="0"/>
              <a:t> Apr;55(4):371-3.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0034" y="4284668"/>
            <a:ext cx="82153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6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Zurich Ex BT" pitchFamily="34" charset="0"/>
              </a:rPr>
              <a:t>H. </a:t>
            </a:r>
            <a:r>
              <a:rPr lang="en-US" b="1" dirty="0" err="1" smtClean="0">
                <a:solidFill>
                  <a:srgbClr val="C00000"/>
                </a:solidFill>
                <a:latin typeface="Zurich Ex BT" pitchFamily="34" charset="0"/>
              </a:rPr>
              <a:t>Delshad</a:t>
            </a:r>
            <a:r>
              <a:rPr lang="en-US" b="1" dirty="0" smtClean="0">
                <a:solidFill>
                  <a:srgbClr val="C00000"/>
                </a:solidFill>
                <a:latin typeface="Zurich Ex BT" pitchFamily="34" charset="0"/>
              </a:rPr>
              <a:t>  MD</a:t>
            </a:r>
          </a:p>
          <a:p>
            <a:pPr>
              <a:defRPr/>
            </a:pPr>
            <a:r>
              <a:rPr lang="en-US" sz="3600" dirty="0" smtClean="0">
                <a:solidFill>
                  <a:srgbClr val="002060"/>
                </a:solidFill>
                <a:latin typeface="Amazone BT" pitchFamily="66" charset="0"/>
              </a:rPr>
              <a:t>Endocrinologist </a:t>
            </a:r>
          </a:p>
          <a:p>
            <a:pPr>
              <a:defRPr/>
            </a:pPr>
            <a:r>
              <a:rPr lang="en-US" sz="2900" dirty="0" smtClean="0">
                <a:solidFill>
                  <a:schemeClr val="tx1"/>
                </a:solidFill>
              </a:rPr>
              <a:t>Research Institute for Endocrine Sciences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046351" cy="410024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defRPr/>
            </a:pPr>
            <a:r>
              <a:rPr lang="en-US" sz="87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Oral Hypoglycemic </a:t>
            </a:r>
          </a:p>
          <a:p>
            <a:pPr algn="ctr">
              <a:defRPr/>
            </a:pPr>
            <a:r>
              <a:rPr lang="en-US" sz="87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Agents</a:t>
            </a:r>
            <a:endParaRPr lang="en-US" sz="87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en-US" sz="87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en-US" sz="87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Pregnancy</a:t>
            </a:r>
            <a:endParaRPr lang="en-US" sz="87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276872"/>
            <a:ext cx="825292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METFORMIN  </a:t>
            </a:r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571612"/>
            <a:ext cx="6534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Current  Evidences for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000264"/>
          </a:xfrm>
        </p:spPr>
        <p:txBody>
          <a:bodyPr/>
          <a:lstStyle/>
          <a:p>
            <a:pPr algn="ctr"/>
            <a:r>
              <a:rPr lang="en-US" dirty="0" smtClean="0"/>
              <a:t>The use of </a:t>
            </a:r>
            <a:r>
              <a:rPr lang="en-US" b="1" dirty="0" err="1" smtClean="0">
                <a:solidFill>
                  <a:srgbClr val="002060"/>
                </a:solidFill>
              </a:rPr>
              <a:t>Metformin</a:t>
            </a:r>
            <a:r>
              <a:rPr lang="en-US" dirty="0" smtClean="0"/>
              <a:t> in pregnancy has been quite  controversial with early reports of adverse effects in those  exposed to this drug.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442913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Denno</a:t>
            </a:r>
            <a:r>
              <a:rPr lang="en-US" sz="2000" i="1" dirty="0">
                <a:solidFill>
                  <a:srgbClr val="0070C0"/>
                </a:solidFill>
              </a:rPr>
              <a:t> KM, Sadler TW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Effects of the </a:t>
            </a:r>
            <a:r>
              <a:rPr lang="en-US" dirty="0" err="1"/>
              <a:t>biguanide</a:t>
            </a:r>
            <a:r>
              <a:rPr lang="en-US" dirty="0"/>
              <a:t> class of oral </a:t>
            </a:r>
            <a:r>
              <a:rPr lang="en-US" dirty="0" smtClean="0"/>
              <a:t>hypoglycemic agents </a:t>
            </a:r>
            <a:r>
              <a:rPr lang="en-US" dirty="0"/>
              <a:t>on mouse embryogenesis. Teratology </a:t>
            </a:r>
            <a:r>
              <a:rPr lang="en-US" dirty="0">
                <a:solidFill>
                  <a:srgbClr val="FF0000"/>
                </a:solidFill>
              </a:rPr>
              <a:t>1994</a:t>
            </a:r>
            <a:r>
              <a:rPr lang="en-US" dirty="0"/>
              <a:t>;49:260-66.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550070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Hellmuth</a:t>
            </a:r>
            <a:r>
              <a:rPr lang="en-US" sz="2000" i="1" dirty="0">
                <a:solidFill>
                  <a:srgbClr val="0070C0"/>
                </a:solidFill>
              </a:rPr>
              <a:t> E, </a:t>
            </a:r>
            <a:r>
              <a:rPr lang="en-US" sz="2000" i="1" dirty="0" err="1">
                <a:solidFill>
                  <a:srgbClr val="0070C0"/>
                </a:solidFill>
              </a:rPr>
              <a:t>Damm</a:t>
            </a:r>
            <a:r>
              <a:rPr lang="en-US" sz="2000" i="1" dirty="0">
                <a:solidFill>
                  <a:srgbClr val="0070C0"/>
                </a:solidFill>
              </a:rPr>
              <a:t> P, </a:t>
            </a:r>
            <a:r>
              <a:rPr lang="en-US" sz="2000" i="1" dirty="0" err="1">
                <a:solidFill>
                  <a:srgbClr val="0070C0"/>
                </a:solidFill>
              </a:rPr>
              <a:t>Molsted</a:t>
            </a:r>
            <a:r>
              <a:rPr lang="en-US" sz="2000" i="1" dirty="0">
                <a:solidFill>
                  <a:srgbClr val="0070C0"/>
                </a:solidFill>
              </a:rPr>
              <a:t>-Pedersen L</a:t>
            </a:r>
            <a:r>
              <a:rPr lang="en-US" sz="2000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Oral </a:t>
            </a:r>
            <a:r>
              <a:rPr lang="en-US" dirty="0" err="1"/>
              <a:t>hypoglycaemic</a:t>
            </a:r>
            <a:r>
              <a:rPr lang="en-US" dirty="0"/>
              <a:t> </a:t>
            </a:r>
            <a:r>
              <a:rPr lang="en-US" dirty="0" smtClean="0"/>
              <a:t>agents in </a:t>
            </a:r>
            <a:r>
              <a:rPr lang="en-US" dirty="0"/>
              <a:t>118 diabetic pregnancies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Diabet</a:t>
            </a:r>
            <a:r>
              <a:rPr lang="en-US" dirty="0"/>
              <a:t> Med </a:t>
            </a:r>
            <a:r>
              <a:rPr lang="en-US" dirty="0">
                <a:solidFill>
                  <a:srgbClr val="FF0000"/>
                </a:solidFill>
              </a:rPr>
              <a:t>2000</a:t>
            </a:r>
            <a:r>
              <a:rPr lang="en-US" dirty="0"/>
              <a:t>;17:507-11.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7158" y="4071942"/>
            <a:ext cx="83582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638248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lfaen" pitchFamily="18" charset="0"/>
              </a:rPr>
              <a:t>Coetzee </a:t>
            </a:r>
            <a:r>
              <a:rPr lang="en-US" sz="2000" dirty="0">
                <a:latin typeface="Sylfaen" pitchFamily="18" charset="0"/>
              </a:rPr>
              <a:t>et </a:t>
            </a:r>
            <a:r>
              <a:rPr lang="en-US" sz="2000" dirty="0" smtClean="0">
                <a:latin typeface="Sylfaen" pitchFamily="18" charset="0"/>
              </a:rPr>
              <a:t>al.  </a:t>
            </a:r>
            <a:r>
              <a:rPr lang="en-US" sz="2000" dirty="0" smtClean="0">
                <a:solidFill>
                  <a:srgbClr val="C00000"/>
                </a:solidFill>
                <a:latin typeface="Sylfaen" pitchFamily="18" charset="0"/>
              </a:rPr>
              <a:t>1979</a:t>
            </a:r>
            <a:r>
              <a:rPr lang="en-US" sz="2000" dirty="0" smtClean="0">
                <a:latin typeface="Sylfaen" pitchFamily="18" charset="0"/>
              </a:rPr>
              <a:t>  ( South </a:t>
            </a:r>
            <a:r>
              <a:rPr lang="en-US" sz="2000" dirty="0">
                <a:latin typeface="Sylfaen" pitchFamily="18" charset="0"/>
              </a:rPr>
              <a:t>Africa </a:t>
            </a:r>
            <a:r>
              <a:rPr lang="en-US" sz="2000" dirty="0" smtClean="0">
                <a:latin typeface="Sylfaen" pitchFamily="18" charset="0"/>
              </a:rPr>
              <a:t>) :</a:t>
            </a:r>
            <a:endParaRPr lang="en-US" sz="2000" dirty="0">
              <a:latin typeface="Sylfaen" pitchFamily="18" charset="0"/>
            </a:endParaRPr>
          </a:p>
          <a:p>
            <a:r>
              <a:rPr lang="en-US" dirty="0" smtClean="0"/>
              <a:t>    33 </a:t>
            </a:r>
            <a:r>
              <a:rPr lang="en-US" dirty="0" err="1" smtClean="0"/>
              <a:t>Metformin</a:t>
            </a:r>
            <a:r>
              <a:rPr lang="en-US" dirty="0" smtClean="0"/>
              <a:t>-treated pregnant  women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</a:t>
            </a:r>
            <a:r>
              <a:rPr lang="en-US" dirty="0" smtClean="0"/>
              <a:t>Infant </a:t>
            </a:r>
            <a:r>
              <a:rPr lang="en-US" dirty="0"/>
              <a:t>morbidity was low 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</a:t>
            </a:r>
            <a:r>
              <a:rPr lang="en-US" dirty="0" smtClean="0"/>
              <a:t>Mortality rates were </a:t>
            </a:r>
            <a:r>
              <a:rPr lang="en-US" dirty="0"/>
              <a:t>not higher in the </a:t>
            </a:r>
            <a:r>
              <a:rPr lang="en-US" dirty="0" err="1" smtClean="0"/>
              <a:t>Metformin</a:t>
            </a:r>
            <a:r>
              <a:rPr lang="en-US" dirty="0" smtClean="0"/>
              <a:t>-treated </a:t>
            </a:r>
            <a:r>
              <a:rPr lang="en-US" dirty="0"/>
              <a:t>patients compared</a:t>
            </a:r>
          </a:p>
          <a:p>
            <a:r>
              <a:rPr lang="en-US" dirty="0" smtClean="0"/>
              <a:t>     to </a:t>
            </a:r>
            <a:r>
              <a:rPr lang="en-US" dirty="0"/>
              <a:t>insulin-treated patients (61/1000 </a:t>
            </a:r>
            <a:r>
              <a:rPr lang="en-US" dirty="0" err="1"/>
              <a:t>vs</a:t>
            </a:r>
            <a:r>
              <a:rPr lang="en-US" dirty="0"/>
              <a:t> 105/1000).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>
                <a:latin typeface="Sylfaen" pitchFamily="18" charset="0"/>
              </a:rPr>
              <a:t>Coetzee et al.  </a:t>
            </a:r>
            <a:r>
              <a:rPr lang="en-US" sz="2000" dirty="0" smtClean="0">
                <a:solidFill>
                  <a:srgbClr val="C00000"/>
                </a:solidFill>
                <a:latin typeface="Sylfaen" pitchFamily="18" charset="0"/>
              </a:rPr>
              <a:t>1980</a:t>
            </a:r>
            <a:r>
              <a:rPr lang="en-US" sz="2000" dirty="0" smtClean="0">
                <a:latin typeface="Sylfaen" pitchFamily="18" charset="0"/>
              </a:rPr>
              <a:t>  ( South Africa ) :</a:t>
            </a:r>
            <a:endParaRPr lang="en-US" dirty="0" smtClean="0">
              <a:latin typeface="Sylfaen" pitchFamily="18" charset="0"/>
            </a:endParaRPr>
          </a:p>
          <a:p>
            <a:r>
              <a:rPr lang="en-US" dirty="0" smtClean="0"/>
              <a:t>     171 pregnant </a:t>
            </a:r>
            <a:r>
              <a:rPr lang="en-US" dirty="0"/>
              <a:t>women with </a:t>
            </a:r>
            <a:r>
              <a:rPr lang="en-US" dirty="0" smtClean="0"/>
              <a:t>T2DM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</a:t>
            </a:r>
            <a:r>
              <a:rPr lang="en-US" dirty="0" smtClean="0"/>
              <a:t>The </a:t>
            </a:r>
            <a:r>
              <a:rPr lang="en-US" dirty="0"/>
              <a:t>overall </a:t>
            </a:r>
            <a:r>
              <a:rPr lang="en-US" dirty="0" err="1"/>
              <a:t>perinatal</a:t>
            </a:r>
            <a:r>
              <a:rPr lang="en-US" dirty="0"/>
              <a:t> mortality was definitely lower </a:t>
            </a:r>
            <a:r>
              <a:rPr lang="en-US" dirty="0" smtClean="0"/>
              <a:t>in the </a:t>
            </a:r>
            <a:r>
              <a:rPr lang="en-US" dirty="0" err="1" smtClean="0"/>
              <a:t>Metformin</a:t>
            </a:r>
            <a:r>
              <a:rPr lang="en-US" dirty="0" smtClean="0"/>
              <a:t>-treated</a:t>
            </a:r>
          </a:p>
          <a:p>
            <a:r>
              <a:rPr lang="en-US" dirty="0" smtClean="0"/>
              <a:t>     group compared </a:t>
            </a:r>
            <a:r>
              <a:rPr lang="en-US" dirty="0"/>
              <a:t>to the </a:t>
            </a:r>
            <a:r>
              <a:rPr lang="en-US" dirty="0" smtClean="0"/>
              <a:t>untreated group </a:t>
            </a:r>
            <a:r>
              <a:rPr lang="en-US" dirty="0"/>
              <a:t>(42/1000 </a:t>
            </a:r>
            <a:r>
              <a:rPr lang="en-US" dirty="0" err="1"/>
              <a:t>vs</a:t>
            </a:r>
            <a:r>
              <a:rPr lang="en-US" dirty="0"/>
              <a:t> 364/1000).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02" y="4683823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Coetzee </a:t>
            </a:r>
            <a:r>
              <a:rPr lang="en-US" i="1" dirty="0"/>
              <a:t>EJ, Jackson WP. </a:t>
            </a:r>
            <a:endParaRPr lang="en-US" i="1" dirty="0" smtClean="0"/>
          </a:p>
          <a:p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en-US" dirty="0"/>
              <a:t>in management of pregnant </a:t>
            </a:r>
            <a:r>
              <a:rPr lang="en-US" dirty="0" smtClean="0"/>
              <a:t>insulin  independent diabetics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err="1" smtClean="0">
                <a:solidFill>
                  <a:srgbClr val="0070C0"/>
                </a:solidFill>
              </a:rPr>
              <a:t>Diabetologia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1979</a:t>
            </a:r>
            <a:r>
              <a:rPr lang="en-US" dirty="0">
                <a:solidFill>
                  <a:srgbClr val="0070C0"/>
                </a:solidFill>
              </a:rPr>
              <a:t>;16:241-5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 smtClean="0"/>
              <a:t>Coetzee </a:t>
            </a:r>
            <a:r>
              <a:rPr lang="en-US" i="1" dirty="0"/>
              <a:t>EJ, Jackson WP. </a:t>
            </a:r>
            <a:endParaRPr lang="en-US" i="1" dirty="0" smtClean="0"/>
          </a:p>
          <a:p>
            <a:r>
              <a:rPr lang="en-US" dirty="0" smtClean="0"/>
              <a:t>Pregnancy </a:t>
            </a:r>
            <a:r>
              <a:rPr lang="en-US" dirty="0"/>
              <a:t>in established </a:t>
            </a:r>
            <a:r>
              <a:rPr lang="en-US" dirty="0" smtClean="0"/>
              <a:t> insulin  independent diabetics</a:t>
            </a:r>
            <a:r>
              <a:rPr lang="en-US" dirty="0"/>
              <a:t>. A five-and-a-half year study at Groote </a:t>
            </a:r>
            <a:r>
              <a:rPr lang="en-US" dirty="0" err="1"/>
              <a:t>Schuur</a:t>
            </a:r>
            <a:r>
              <a:rPr lang="en-US" dirty="0"/>
              <a:t> Hospital.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 </a:t>
            </a:r>
            <a:r>
              <a:rPr lang="en-US" dirty="0" err="1" smtClean="0">
                <a:solidFill>
                  <a:srgbClr val="0070C0"/>
                </a:solidFill>
              </a:rPr>
              <a:t>Afr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Med </a:t>
            </a:r>
            <a:r>
              <a:rPr lang="en-US" dirty="0">
                <a:solidFill>
                  <a:srgbClr val="0070C0"/>
                </a:solidFill>
              </a:rPr>
              <a:t>J </a:t>
            </a:r>
            <a:r>
              <a:rPr lang="en-US" dirty="0">
                <a:solidFill>
                  <a:srgbClr val="C00000"/>
                </a:solidFill>
              </a:rPr>
              <a:t>1980</a:t>
            </a:r>
            <a:r>
              <a:rPr lang="en-US" dirty="0">
                <a:solidFill>
                  <a:srgbClr val="0070C0"/>
                </a:solidFill>
              </a:rPr>
              <a:t>;58:795-802.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7158" y="4714884"/>
            <a:ext cx="84296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0718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the advent of </a:t>
            </a:r>
            <a:r>
              <a:rPr lang="en-US" b="1" dirty="0" err="1" smtClean="0">
                <a:solidFill>
                  <a:srgbClr val="002060"/>
                </a:solidFill>
              </a:rPr>
              <a:t>Metformin</a:t>
            </a:r>
            <a:r>
              <a:rPr lang="en-US" dirty="0" smtClean="0"/>
              <a:t> use in the treatment of women with </a:t>
            </a:r>
            <a:r>
              <a:rPr lang="en-US" dirty="0" err="1" smtClean="0"/>
              <a:t>PCOD</a:t>
            </a:r>
            <a:r>
              <a:rPr lang="en-US" dirty="0" smtClean="0"/>
              <a:t>, it is believed that decreasing   insulin resistance with </a:t>
            </a:r>
            <a:r>
              <a:rPr lang="en-US" dirty="0" err="1" smtClean="0"/>
              <a:t>Metformin</a:t>
            </a:r>
            <a:r>
              <a:rPr lang="en-US" dirty="0" smtClean="0"/>
              <a:t> during pregnancy would reduce the rate of early pregnancy loss.</a:t>
            </a:r>
          </a:p>
          <a:p>
            <a:r>
              <a:rPr lang="en-US" dirty="0" smtClean="0"/>
              <a:t>All of the delivered neonates were normal with appropriate size for gestational age.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715016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Jakubowicz</a:t>
            </a:r>
            <a:r>
              <a:rPr lang="en-US" i="1" dirty="0"/>
              <a:t> DJ, </a:t>
            </a:r>
            <a:r>
              <a:rPr lang="en-US" i="1" dirty="0" err="1"/>
              <a:t>Iuorno</a:t>
            </a:r>
            <a:r>
              <a:rPr lang="en-US" i="1" dirty="0"/>
              <a:t> MJ, </a:t>
            </a:r>
            <a:r>
              <a:rPr lang="en-US" i="1" dirty="0" err="1"/>
              <a:t>Jakubowicz</a:t>
            </a:r>
            <a:r>
              <a:rPr lang="en-US" i="1" dirty="0"/>
              <a:t> S, Roberts KA, </a:t>
            </a:r>
            <a:r>
              <a:rPr lang="en-US" i="1" dirty="0" err="1"/>
              <a:t>Nestler</a:t>
            </a:r>
            <a:r>
              <a:rPr lang="en-US" i="1" dirty="0"/>
              <a:t> JE.</a:t>
            </a:r>
          </a:p>
          <a:p>
            <a:r>
              <a:rPr lang="en-US" dirty="0"/>
              <a:t>Effects of </a:t>
            </a:r>
            <a:r>
              <a:rPr lang="en-US" dirty="0" err="1"/>
              <a:t>metformin</a:t>
            </a:r>
            <a:r>
              <a:rPr lang="en-US" dirty="0"/>
              <a:t> on early pregnancy loss in the polycystic </a:t>
            </a:r>
            <a:r>
              <a:rPr lang="en-US" dirty="0" smtClean="0"/>
              <a:t>ovary  syndrome.</a:t>
            </a:r>
          </a:p>
          <a:p>
            <a:r>
              <a:rPr lang="en-US" dirty="0" smtClean="0"/>
              <a:t> </a:t>
            </a:r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2002</a:t>
            </a:r>
            <a:r>
              <a:rPr lang="en-US" dirty="0"/>
              <a:t>;87:524-9.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7158" y="5572140"/>
            <a:ext cx="83582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64305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Glueck</a:t>
            </a:r>
            <a:r>
              <a:rPr lang="en-US" dirty="0" smtClean="0">
                <a:hlinkClick r:id="rId2" action="ppaction://hlinkfile"/>
              </a:rPr>
              <a:t> CJ </a:t>
            </a:r>
            <a:r>
              <a:rPr lang="en-US" dirty="0" smtClean="0"/>
              <a:t> et al.</a:t>
            </a:r>
          </a:p>
          <a:p>
            <a:r>
              <a:rPr lang="en-US" b="1" dirty="0" err="1" smtClean="0"/>
              <a:t>Metformin</a:t>
            </a:r>
            <a:r>
              <a:rPr lang="en-US" b="1" dirty="0" smtClean="0"/>
              <a:t> therapy throughout pregnancy reduces the development of gestational diabetes in women with polycystic ovary syndrome.</a:t>
            </a:r>
          </a:p>
          <a:p>
            <a:r>
              <a:rPr lang="en-US" dirty="0" err="1" smtClean="0">
                <a:hlinkClick r:id="" action="ppaction://hlinkfile" tooltip="Fertility and sterility."/>
              </a:rPr>
              <a:t>Fertil</a:t>
            </a:r>
            <a:r>
              <a:rPr lang="en-US" dirty="0" smtClean="0">
                <a:hlinkClick r:id="" action="ppaction://hlinkfile" tooltip="Fertility and sterility."/>
              </a:rPr>
              <a:t> </a:t>
            </a:r>
            <a:r>
              <a:rPr lang="en-US" dirty="0" err="1" smtClean="0">
                <a:hlinkClick r:id="" action="ppaction://hlinkfile" tooltip="Fertility and sterility."/>
              </a:rPr>
              <a:t>Steril</a:t>
            </a:r>
            <a:r>
              <a:rPr lang="en-US" dirty="0" smtClean="0">
                <a:hlinkClick r:id="" action="ppaction://hlinkfile" tooltip="Fertility and sterility."/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2002</a:t>
            </a:r>
            <a:r>
              <a:rPr lang="en-US" dirty="0" smtClean="0"/>
              <a:t> Mar;77(3):520-5.</a:t>
            </a:r>
          </a:p>
          <a:p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00034" y="300037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Glueck</a:t>
            </a:r>
            <a:r>
              <a:rPr lang="en-US" dirty="0" smtClean="0">
                <a:hlinkClick r:id="rId2" action="ppaction://hlinkfile"/>
              </a:rPr>
              <a:t> CJ </a:t>
            </a:r>
            <a:r>
              <a:rPr lang="en-US" dirty="0" smtClean="0"/>
              <a:t> et al.</a:t>
            </a:r>
            <a:endParaRPr lang="en-US" b="1" dirty="0" smtClean="0"/>
          </a:p>
          <a:p>
            <a:r>
              <a:rPr lang="en-US" b="1" dirty="0" err="1" smtClean="0"/>
              <a:t>Metformin</a:t>
            </a:r>
            <a:r>
              <a:rPr lang="en-US" b="1" dirty="0" smtClean="0"/>
              <a:t> is not associated with pre-</a:t>
            </a:r>
            <a:r>
              <a:rPr lang="en-US" b="1" dirty="0" err="1" smtClean="0"/>
              <a:t>eclampsia</a:t>
            </a:r>
            <a:r>
              <a:rPr lang="en-US" b="1" dirty="0" smtClean="0"/>
              <a:t> in pregnancy in women with </a:t>
            </a:r>
            <a:r>
              <a:rPr lang="en-US" b="1" dirty="0" err="1" smtClean="0"/>
              <a:t>PCOS</a:t>
            </a:r>
            <a:r>
              <a:rPr lang="en-US" b="1" dirty="0" smtClean="0"/>
              <a:t>, and appears to be safe for mother and fetus</a:t>
            </a:r>
            <a:r>
              <a:rPr lang="en-US" sz="2400" b="1" dirty="0" smtClean="0"/>
              <a:t>.</a:t>
            </a:r>
            <a:endParaRPr lang="en-US" b="1" dirty="0" smtClean="0"/>
          </a:p>
          <a:p>
            <a:r>
              <a:rPr lang="en-US" dirty="0" err="1" smtClean="0">
                <a:hlinkClick r:id="" action="ppaction://hlinkfile" tooltip="Diabetic medicine : a journal of the British Diabetic Association."/>
              </a:rPr>
              <a:t>Diabet</a:t>
            </a:r>
            <a:r>
              <a:rPr lang="en-US" dirty="0" smtClean="0">
                <a:hlinkClick r:id="" action="ppaction://hlinkfile" tooltip="Diabetic medicine : a journal of the British Diabetic Association."/>
              </a:rPr>
              <a:t> Med.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2004</a:t>
            </a:r>
            <a:r>
              <a:rPr lang="en-US" dirty="0" smtClean="0"/>
              <a:t> Aug;21(8):829-36.</a:t>
            </a:r>
          </a:p>
          <a:p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00034" y="4429132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Glueck</a:t>
            </a:r>
            <a:r>
              <a:rPr lang="en-US" dirty="0" smtClean="0">
                <a:hlinkClick r:id="rId2" action="ppaction://hlinkfile"/>
              </a:rPr>
              <a:t> CJ </a:t>
            </a:r>
            <a:r>
              <a:rPr lang="en-US" dirty="0" smtClean="0"/>
              <a:t> et al.</a:t>
            </a:r>
            <a:endParaRPr lang="en-US" b="1" dirty="0" smtClean="0"/>
          </a:p>
          <a:p>
            <a:r>
              <a:rPr lang="en-US" b="1" dirty="0" smtClean="0"/>
              <a:t>Height, weight, and motor-social development during the first 18 months of life in 126 infants born to 109 mothers with polycystic ovary syndrome who conceived on and continued </a:t>
            </a:r>
            <a:r>
              <a:rPr lang="en-US" b="1" dirty="0" err="1" smtClean="0"/>
              <a:t>metformin</a:t>
            </a:r>
            <a:r>
              <a:rPr lang="en-US" b="1" dirty="0" smtClean="0"/>
              <a:t> through pregnancy.</a:t>
            </a:r>
          </a:p>
          <a:p>
            <a:r>
              <a:rPr lang="en-US" dirty="0" err="1" smtClean="0"/>
              <a:t>Metformin</a:t>
            </a:r>
            <a:r>
              <a:rPr lang="en-US" dirty="0" smtClean="0"/>
              <a:t> reduced development of </a:t>
            </a:r>
            <a:r>
              <a:rPr lang="en-US" dirty="0" err="1" smtClean="0"/>
              <a:t>GD</a:t>
            </a:r>
            <a:r>
              <a:rPr lang="en-US" dirty="0" smtClean="0"/>
              <a:t>, was not </a:t>
            </a:r>
            <a:r>
              <a:rPr lang="en-US" dirty="0" err="1" smtClean="0"/>
              <a:t>teratogenic</a:t>
            </a:r>
            <a:r>
              <a:rPr lang="en-US" dirty="0" smtClean="0"/>
              <a:t> and did not adversely affect birth length and weight, growth or motor-social development in the first 18 months of life.</a:t>
            </a:r>
            <a:endParaRPr lang="en-US" b="1" dirty="0" smtClean="0"/>
          </a:p>
          <a:p>
            <a:r>
              <a:rPr lang="en-US" dirty="0" smtClean="0">
                <a:hlinkClick r:id="" action="ppaction://hlinkfile" tooltip="Human reproduction (Oxford, England)."/>
              </a:rPr>
              <a:t>Hum </a:t>
            </a:r>
            <a:r>
              <a:rPr lang="en-US" dirty="0" err="1" smtClean="0">
                <a:hlinkClick r:id="" action="ppaction://hlinkfile" tooltip="Human reproduction (Oxford, England)."/>
              </a:rPr>
              <a:t>Reprod</a:t>
            </a:r>
            <a:r>
              <a:rPr lang="en-US" dirty="0" smtClean="0">
                <a:hlinkClick r:id="" action="ppaction://hlinkfile" tooltip="Human reproduction (Oxford, England)."/>
              </a:rPr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2004</a:t>
            </a:r>
            <a:r>
              <a:rPr lang="en-US" dirty="0" smtClean="0"/>
              <a:t> Jun;19(6):1323-30. </a:t>
            </a:r>
            <a:r>
              <a:rPr lang="en-US" dirty="0" err="1" smtClean="0"/>
              <a:t>Epub</a:t>
            </a:r>
            <a:r>
              <a:rPr lang="en-US" dirty="0" smtClean="0"/>
              <a:t> 2004 Apr 29.</a:t>
            </a:r>
          </a:p>
          <a:p>
            <a:endParaRPr lang="en-US" b="1" dirty="0" smtClean="0"/>
          </a:p>
          <a:p>
            <a:r>
              <a:rPr lang="en-US" dirty="0" smtClean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8596" y="3000372"/>
            <a:ext cx="82868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7158" y="4429132"/>
            <a:ext cx="828680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Metformin</a:t>
            </a:r>
            <a:r>
              <a:rPr lang="en-US" dirty="0" smtClean="0"/>
              <a:t> has been documented in several trials in women with </a:t>
            </a:r>
            <a:r>
              <a:rPr lang="en-US" dirty="0" err="1" smtClean="0"/>
              <a:t>PCOS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●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2060"/>
                </a:solidFill>
              </a:rPr>
              <a:t>Is safe for use in pregnancy</a:t>
            </a:r>
          </a:p>
          <a:p>
            <a:pPr>
              <a:buNone/>
            </a:pPr>
            <a:r>
              <a:rPr lang="en-US" dirty="0" smtClean="0"/>
              <a:t>       The incidence of early pregnancy loss  </a:t>
            </a:r>
          </a:p>
          <a:p>
            <a:pPr>
              <a:buNone/>
            </a:pPr>
            <a:r>
              <a:rPr lang="en-US" dirty="0" smtClean="0"/>
              <a:t>       The development of gestational diabetes </a:t>
            </a:r>
          </a:p>
          <a:p>
            <a:pPr>
              <a:buNone/>
            </a:pPr>
            <a:r>
              <a:rPr lang="en-US" dirty="0" smtClean="0"/>
              <a:t>       Insulin levels and insulin resistance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8596" y="3500438"/>
            <a:ext cx="627508" cy="15001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910" y="5429264"/>
            <a:ext cx="785818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large prospective </a:t>
            </a:r>
            <a:r>
              <a:rPr lang="en-US" sz="2000" dirty="0" err="1" smtClean="0"/>
              <a:t>RCT</a:t>
            </a:r>
            <a:r>
              <a:rPr lang="en-US" sz="2000" dirty="0" smtClean="0"/>
              <a:t> called “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in Gestational diabetes (</a:t>
            </a:r>
            <a:r>
              <a:rPr lang="en-US" sz="2000" dirty="0" err="1" smtClean="0"/>
              <a:t>MiG</a:t>
            </a:r>
            <a:r>
              <a:rPr lang="en-US" sz="2000" dirty="0" smtClean="0"/>
              <a:t>)” comparing  the use of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and insulin in gestational diabetes </a:t>
            </a:r>
          </a:p>
          <a:p>
            <a:pPr algn="ctr"/>
            <a:r>
              <a:rPr lang="en-US" sz="2000" dirty="0" smtClean="0"/>
              <a:t>provided us with a significant basis to decide use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in</a:t>
            </a:r>
          </a:p>
          <a:p>
            <a:pPr algn="ctr"/>
            <a:r>
              <a:rPr lang="en-US" sz="2000" dirty="0" smtClean="0"/>
              <a:t> gestational diabetes.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14612" y="142852"/>
            <a:ext cx="3429024" cy="17859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n=751</a:t>
            </a:r>
          </a:p>
          <a:p>
            <a:pPr algn="ctr"/>
            <a:r>
              <a:rPr lang="en-US" dirty="0" smtClean="0"/>
              <a:t>Women with </a:t>
            </a:r>
            <a:r>
              <a:rPr lang="en-US" dirty="0" err="1" smtClean="0"/>
              <a:t>GDM</a:t>
            </a:r>
            <a:endParaRPr lang="en-US" dirty="0" smtClean="0"/>
          </a:p>
          <a:p>
            <a:pPr algn="ctr"/>
            <a:r>
              <a:rPr lang="en-US" dirty="0" smtClean="0"/>
              <a:t>20 to 33 weeks</a:t>
            </a:r>
          </a:p>
          <a:p>
            <a:pPr marL="342900" indent="-342900" algn="ctr">
              <a:buAutoNum type="arabicPlain" startAt="10"/>
            </a:pPr>
            <a:r>
              <a:rPr lang="en-US" dirty="0" smtClean="0"/>
              <a:t>Hospital</a:t>
            </a:r>
          </a:p>
          <a:p>
            <a:pPr marL="342900" indent="-342900" algn="ctr"/>
            <a:r>
              <a:rPr lang="en-US" dirty="0" smtClean="0"/>
              <a:t>New Zealand , Australia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Metformin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n=373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428604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n=378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50" y="221455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Neonatal hypoglycemia</a:t>
            </a:r>
          </a:p>
          <a:p>
            <a:pPr algn="ctr"/>
            <a:r>
              <a:rPr lang="en-US" sz="2000" dirty="0" smtClean="0"/>
              <a:t>Respiratory distress</a:t>
            </a:r>
          </a:p>
          <a:p>
            <a:pPr algn="ctr"/>
            <a:r>
              <a:rPr lang="en-US" sz="2000" dirty="0" smtClean="0"/>
              <a:t>Need for phototherapy</a:t>
            </a:r>
          </a:p>
          <a:p>
            <a:pPr algn="ctr"/>
            <a:r>
              <a:rPr lang="en-US" sz="2000" dirty="0" smtClean="0"/>
              <a:t>Birth trauma</a:t>
            </a:r>
          </a:p>
          <a:p>
            <a:pPr algn="ctr"/>
            <a:r>
              <a:rPr lang="en-US" sz="2000" dirty="0" smtClean="0"/>
              <a:t> 5-minute </a:t>
            </a:r>
            <a:r>
              <a:rPr lang="en-US" sz="2000" dirty="0" err="1" smtClean="0"/>
              <a:t>Apgar</a:t>
            </a:r>
            <a:r>
              <a:rPr lang="en-US" sz="2000" dirty="0" smtClean="0"/>
              <a:t> score &lt; 7</a:t>
            </a:r>
          </a:p>
          <a:p>
            <a:pPr algn="ctr"/>
            <a:r>
              <a:rPr lang="en-US" sz="2000" dirty="0" smtClean="0"/>
              <a:t> Prematurity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496796" y="1916660"/>
            <a:ext cx="201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outcomes: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4704718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Secondary outcomes:</a:t>
            </a:r>
          </a:p>
          <a:p>
            <a:pPr algn="ctr"/>
            <a:r>
              <a:rPr lang="en-US" sz="2000" dirty="0" smtClean="0"/>
              <a:t>  Neonatal anthropometric measurements</a:t>
            </a:r>
          </a:p>
          <a:p>
            <a:pPr algn="ctr"/>
            <a:r>
              <a:rPr lang="en-US" sz="2000" dirty="0" smtClean="0"/>
              <a:t> Maternal </a:t>
            </a:r>
            <a:r>
              <a:rPr lang="en-US" sz="2000" dirty="0" err="1" smtClean="0"/>
              <a:t>glycemic</a:t>
            </a:r>
            <a:r>
              <a:rPr lang="en-US" sz="2000" dirty="0" smtClean="0"/>
              <a:t> control</a:t>
            </a:r>
          </a:p>
          <a:p>
            <a:pPr algn="ctr"/>
            <a:r>
              <a:rPr lang="en-US" sz="2000" dirty="0" smtClean="0"/>
              <a:t> Maternal hypertensive complications</a:t>
            </a:r>
          </a:p>
          <a:p>
            <a:pPr algn="ctr"/>
            <a:r>
              <a:rPr lang="en-US" sz="2000" dirty="0" smtClean="0"/>
              <a:t> Postpartum glucose tolerance</a:t>
            </a:r>
          </a:p>
          <a:p>
            <a:pPr algn="ctr"/>
            <a:r>
              <a:rPr lang="en-US" sz="2000" b="1" dirty="0" smtClean="0"/>
              <a:t>76.6 %</a:t>
            </a:r>
            <a:r>
              <a:rPr lang="en-US" sz="2000" dirty="0" smtClean="0"/>
              <a:t>                        Acceptability of treatment                    </a:t>
            </a:r>
            <a:r>
              <a:rPr lang="en-US" sz="2000" b="1" dirty="0" smtClean="0"/>
              <a:t>27.2 %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714620"/>
            <a:ext cx="124425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32.0  %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2786058"/>
            <a:ext cx="116249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32.2 %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71670" y="6427808"/>
            <a:ext cx="12144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3636" y="6427808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00364" y="4143380"/>
            <a:ext cx="3455498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RR= 0.99 ; 95% CI : 0.80 to 1.23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6" y="5657671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 action="ppaction://hlinkfile"/>
              </a:rPr>
              <a:t>Rowan JA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 action="ppaction://hlinkfile"/>
              </a:rPr>
              <a:t>Hague WM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4" action="ppaction://hlinkfile"/>
              </a:rPr>
              <a:t>Gao</a:t>
            </a:r>
            <a:r>
              <a:rPr lang="en-US" sz="2000" dirty="0" smtClean="0">
                <a:hlinkClick r:id="rId4" action="ppaction://hlinkfile"/>
              </a:rPr>
              <a:t> W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5" action="ppaction://hlinkfile"/>
              </a:rPr>
              <a:t>Battin</a:t>
            </a:r>
            <a:r>
              <a:rPr lang="en-US" sz="2000" dirty="0" smtClean="0">
                <a:hlinkClick r:id="rId5" action="ppaction://hlinkfile"/>
              </a:rPr>
              <a:t> </a:t>
            </a:r>
            <a:r>
              <a:rPr lang="en-US" sz="2000" dirty="0" err="1" smtClean="0">
                <a:hlinkClick r:id="rId5" action="ppaction://hlinkfile"/>
              </a:rPr>
              <a:t>MR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6" action="ppaction://hlinkfile"/>
              </a:rPr>
              <a:t>Moore MP</a:t>
            </a:r>
            <a:r>
              <a:rPr lang="en-US" sz="2000" dirty="0" smtClean="0"/>
              <a:t>; </a:t>
            </a:r>
            <a:r>
              <a:rPr lang="en-US" sz="2000" dirty="0" err="1" smtClean="0">
                <a:hlinkClick r:id="rId7" action="ppaction://hlinkfile"/>
              </a:rPr>
              <a:t>MiG</a:t>
            </a:r>
            <a:r>
              <a:rPr lang="en-US" sz="2000" dirty="0" smtClean="0">
                <a:hlinkClick r:id="rId7" action="ppaction://hlinkfile"/>
              </a:rPr>
              <a:t> Trial Investigators</a:t>
            </a:r>
            <a:r>
              <a:rPr lang="en-US" sz="2000" dirty="0" smtClean="0"/>
              <a:t>.</a:t>
            </a:r>
            <a:endParaRPr lang="en-US" dirty="0" smtClean="0"/>
          </a:p>
          <a:p>
            <a:r>
              <a:rPr lang="en-US" sz="2400" dirty="0" err="1" smtClean="0"/>
              <a:t>Metformin</a:t>
            </a:r>
            <a:r>
              <a:rPr lang="en-US" sz="2400" dirty="0" smtClean="0"/>
              <a:t> versus insulin for the treatment of gestational diabetes.</a:t>
            </a:r>
          </a:p>
          <a:p>
            <a:r>
              <a:rPr lang="en-US" dirty="0" smtClean="0">
                <a:hlinkClick r:id="" action="ppaction://hlinkfile" tooltip="The New England journal of medicine."/>
              </a:rPr>
              <a:t>N </a:t>
            </a:r>
            <a:r>
              <a:rPr lang="en-US" dirty="0" err="1" smtClean="0">
                <a:hlinkClick r:id="" action="ppaction://hlinkfile" tooltip="The New England journal of medicine."/>
              </a:rPr>
              <a:t>Engl</a:t>
            </a:r>
            <a:r>
              <a:rPr lang="en-US" dirty="0" smtClean="0">
                <a:hlinkClick r:id="" action="ppaction://hlinkfile" tooltip="The New England journal of medicine."/>
              </a:rPr>
              <a:t> J Med.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2008</a:t>
            </a:r>
            <a:r>
              <a:rPr lang="en-US" dirty="0" smtClean="0"/>
              <a:t> May </a:t>
            </a:r>
            <a:r>
              <a:rPr lang="en-US" sz="2000" dirty="0" smtClean="0"/>
              <a:t>8;358(19):2003-15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28596" y="1785926"/>
            <a:ext cx="77867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MiG</a:t>
            </a:r>
            <a:r>
              <a:rPr lang="en-US" sz="4000" u="sng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  Trial </a:t>
            </a:r>
            <a:r>
              <a:rPr lang="en-US" sz="4000" dirty="0" smtClean="0">
                <a:solidFill>
                  <a:srgbClr val="002060"/>
                </a:solidFill>
                <a:latin typeface="Aparajita" pitchFamily="34" charset="0"/>
                <a:cs typeface="Aparajita" pitchFamily="34" charset="0"/>
              </a:rPr>
              <a:t>: Conclusions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  <a:r>
              <a:rPr lang="en-US" sz="3200" dirty="0" smtClean="0"/>
              <a:t>In women with </a:t>
            </a:r>
            <a:r>
              <a:rPr lang="en-US" sz="3200" dirty="0" err="1" smtClean="0"/>
              <a:t>GDM</a:t>
            </a:r>
            <a:r>
              <a:rPr lang="en-US" sz="3200" dirty="0" smtClean="0"/>
              <a:t>, </a:t>
            </a:r>
            <a:r>
              <a:rPr lang="en-US" sz="3200" b="1" dirty="0" err="1" smtClean="0"/>
              <a:t>Metformin</a:t>
            </a:r>
            <a:r>
              <a:rPr lang="en-US" sz="3200" dirty="0" smtClean="0"/>
              <a:t> (alone or with supplemental insulin) is not associated with increased </a:t>
            </a:r>
            <a:r>
              <a:rPr lang="en-US" sz="3200" dirty="0" err="1" smtClean="0"/>
              <a:t>perinatal</a:t>
            </a:r>
            <a:r>
              <a:rPr lang="en-US" sz="3200" dirty="0" smtClean="0"/>
              <a:t> complications as compared with insulin. 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</a:t>
            </a:r>
            <a:r>
              <a:rPr lang="en-US" sz="3200" dirty="0" smtClean="0"/>
              <a:t>The women preferred </a:t>
            </a:r>
            <a:r>
              <a:rPr lang="en-US" sz="3200" b="1" dirty="0" err="1" smtClean="0"/>
              <a:t>Metformin</a:t>
            </a:r>
            <a:r>
              <a:rPr lang="en-US" sz="3200" dirty="0" smtClean="0"/>
              <a:t> to Insulin treatment.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282" y="5500702"/>
            <a:ext cx="850112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Current 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08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lfaen" pitchFamily="18" charset="0"/>
                <a:hlinkClick r:id="rId2" action="ppaction://hlinkfile"/>
              </a:rPr>
              <a:t>Nicholson W</a:t>
            </a:r>
            <a:r>
              <a:rPr lang="en-US" sz="2000" dirty="0" smtClean="0">
                <a:latin typeface="Sylfaen" pitchFamily="18" charset="0"/>
              </a:rPr>
              <a:t>  et al. </a:t>
            </a:r>
            <a:r>
              <a:rPr lang="en-US" sz="2000" dirty="0" smtClean="0">
                <a:solidFill>
                  <a:srgbClr val="C00000"/>
                </a:solidFill>
                <a:latin typeface="Sylfaen" pitchFamily="18" charset="0"/>
              </a:rPr>
              <a:t>( 2009 )  </a:t>
            </a:r>
            <a:r>
              <a:rPr lang="en-US" sz="1600" dirty="0" smtClean="0"/>
              <a:t>Department of Gynecology and Obstetrics, Johns Hopkins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844" y="2071678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Sylfaen" pitchFamily="18" charset="0"/>
              </a:rPr>
              <a:t>A systematic review :</a:t>
            </a:r>
          </a:p>
          <a:p>
            <a:r>
              <a:rPr lang="en-US" sz="2000" dirty="0" smtClean="0"/>
              <a:t>Benefits and risks of oral diabetes agents compared with insulin in women with </a:t>
            </a:r>
            <a:r>
              <a:rPr lang="en-US" sz="2000" dirty="0" err="1" smtClean="0"/>
              <a:t>GDM</a:t>
            </a:r>
            <a:r>
              <a:rPr lang="en-US" b="1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6286520"/>
            <a:ext cx="412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" action="ppaction://hlinkfile" tooltip="Obstetrics and gynecology."/>
              </a:rPr>
              <a:t>Obstet</a:t>
            </a:r>
            <a:r>
              <a:rPr lang="en-US" dirty="0" smtClean="0">
                <a:hlinkClick r:id="" action="ppaction://hlinkfile" tooltip="Obstetrics and gynecology."/>
              </a:rPr>
              <a:t> Gynecol.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r>
              <a:rPr lang="en-US" dirty="0" smtClean="0"/>
              <a:t> Jan;113(1):193-205.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4282" y="6215082"/>
            <a:ext cx="85725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14348" y="292893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4  </a:t>
            </a:r>
            <a:r>
              <a:rPr lang="en-US" dirty="0" err="1" smtClean="0"/>
              <a:t>RCT</a:t>
            </a:r>
            <a:r>
              <a:rPr lang="en-US" dirty="0" smtClean="0"/>
              <a:t> (n=1,229) and 5 observational studies (n=831 )</a:t>
            </a:r>
          </a:p>
          <a:p>
            <a:pPr marL="342900" indent="-342900">
              <a:buAutoNum type="arabicPlain" startAt="4"/>
            </a:pPr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these trials Insulin was compared to </a:t>
            </a:r>
            <a:r>
              <a:rPr lang="en-US" dirty="0" err="1" smtClean="0"/>
              <a:t>Glyburide</a:t>
            </a:r>
            <a:r>
              <a:rPr lang="en-US" dirty="0" smtClean="0"/>
              <a:t>;   </a:t>
            </a:r>
            <a:r>
              <a:rPr lang="en-US" dirty="0" err="1" smtClean="0"/>
              <a:t>Acarbose</a:t>
            </a:r>
            <a:r>
              <a:rPr lang="en-US" dirty="0" smtClean="0"/>
              <a:t>; and  </a:t>
            </a:r>
            <a:r>
              <a:rPr lang="en-US" dirty="0" err="1" smtClean="0"/>
              <a:t>Metformin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4348" y="414338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Outcomes : </a:t>
            </a:r>
            <a:r>
              <a:rPr lang="en-US" dirty="0" err="1" smtClean="0"/>
              <a:t>glycemic</a:t>
            </a:r>
            <a:r>
              <a:rPr lang="en-US" dirty="0" smtClean="0"/>
              <a:t> control, infant birth weight, neonatal hypoglycemia, and congenital anomalies.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No substantial maternal or neonatal outcome differences were found with the use of </a:t>
            </a:r>
            <a:r>
              <a:rPr lang="en-US" dirty="0" err="1" smtClean="0"/>
              <a:t>Glyburide</a:t>
            </a:r>
            <a:r>
              <a:rPr lang="en-US" dirty="0" smtClean="0"/>
              <a:t> or </a:t>
            </a:r>
            <a:r>
              <a:rPr lang="en-US" dirty="0" err="1" smtClean="0"/>
              <a:t>Metformin</a:t>
            </a:r>
            <a:r>
              <a:rPr lang="en-US" dirty="0" smtClean="0"/>
              <a:t> compared with use of Insulin in women with </a:t>
            </a:r>
            <a:r>
              <a:rPr lang="en-US" dirty="0" err="1" smtClean="0"/>
              <a:t>GDM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Potential effects of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Metformin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on growth of the children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7392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Sylfaen" pitchFamily="18" charset="0"/>
              </a:rPr>
              <a:t>Janet A. Rowan et al.  ( </a:t>
            </a:r>
            <a:r>
              <a:rPr lang="en-US" sz="2400" dirty="0" err="1" smtClean="0">
                <a:solidFill>
                  <a:srgbClr val="0070C0"/>
                </a:solidFill>
                <a:latin typeface="Sylfaen" pitchFamily="18" charset="0"/>
              </a:rPr>
              <a:t>MiG</a:t>
            </a:r>
            <a:r>
              <a:rPr lang="en-US" sz="2400" dirty="0" smtClean="0">
                <a:solidFill>
                  <a:srgbClr val="0070C0"/>
                </a:solidFill>
                <a:latin typeface="Sylfaen" pitchFamily="18" charset="0"/>
              </a:rPr>
              <a:t> Trial  investigators) :</a:t>
            </a:r>
            <a:endParaRPr lang="en-US" dirty="0" smtClean="0"/>
          </a:p>
          <a:p>
            <a:r>
              <a:rPr lang="en-US" sz="2400" dirty="0" err="1" smtClean="0"/>
              <a:t>Metformin</a:t>
            </a:r>
            <a:r>
              <a:rPr lang="en-US" sz="2400" dirty="0" smtClean="0"/>
              <a:t> in Gestational Diabetes</a:t>
            </a:r>
          </a:p>
          <a:p>
            <a:r>
              <a:rPr lang="en-US" b="1" dirty="0" smtClean="0"/>
              <a:t>The  Offspring Follow-Up ( </a:t>
            </a:r>
            <a:r>
              <a:rPr lang="en-US" b="1" dirty="0" err="1" smtClean="0"/>
              <a:t>MiG</a:t>
            </a:r>
            <a:r>
              <a:rPr lang="en-US" b="1" dirty="0" smtClean="0"/>
              <a:t>  TOFU ): Body Composition at 2 Years of Age</a:t>
            </a:r>
          </a:p>
          <a:p>
            <a:r>
              <a:rPr lang="en-US" i="1" dirty="0" smtClean="0"/>
              <a:t>Diabetes  Care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2011</a:t>
            </a:r>
            <a:r>
              <a:rPr lang="en-US" dirty="0" smtClean="0"/>
              <a:t> ; 34(10) : 2279-2284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383" y="4357694"/>
            <a:ext cx="846545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The aim of  this study at 2 years of age was</a:t>
            </a:r>
          </a:p>
          <a:p>
            <a:r>
              <a:rPr lang="en-US" sz="3600" dirty="0" smtClean="0"/>
              <a:t> to compare body composition in children of</a:t>
            </a:r>
          </a:p>
          <a:p>
            <a:r>
              <a:rPr lang="en-US" sz="3600" dirty="0" smtClean="0"/>
              <a:t> women who participated in the </a:t>
            </a:r>
            <a:r>
              <a:rPr lang="en-US" sz="3600" dirty="0" err="1" smtClean="0"/>
              <a:t>MiG</a:t>
            </a:r>
            <a:r>
              <a:rPr lang="en-US" sz="3600" dirty="0" smtClean="0"/>
              <a:t> trial.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Gestational Diabetes Mellitus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Congenital anomalies :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Non-diabetic women : 2% to 3%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Uncontrolled  DM in pregnancy : 7% to 9% 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HAPO</a:t>
            </a:r>
            <a:r>
              <a:rPr lang="en-US" dirty="0" smtClean="0"/>
              <a:t> : Hyperglycemia below diagnostic levels for diabetes is similarly associated with adverse pregnancy outcomes</a:t>
            </a:r>
          </a:p>
          <a:p>
            <a:r>
              <a:rPr lang="en-US" dirty="0" smtClean="0"/>
              <a:t>Excellent blood glucose control results in improved </a:t>
            </a:r>
            <a:r>
              <a:rPr lang="en-US" dirty="0" err="1" smtClean="0"/>
              <a:t>perinatal</a:t>
            </a:r>
            <a:r>
              <a:rPr lang="en-US" dirty="0" smtClean="0"/>
              <a:t> outcomes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14612" y="142852"/>
            <a:ext cx="3429024" cy="17859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n=751</a:t>
            </a:r>
          </a:p>
          <a:p>
            <a:pPr algn="ctr"/>
            <a:r>
              <a:rPr lang="en-US" dirty="0" smtClean="0"/>
              <a:t>Women with </a:t>
            </a:r>
            <a:r>
              <a:rPr lang="en-US" dirty="0" err="1" smtClean="0"/>
              <a:t>GDM</a:t>
            </a:r>
            <a:endParaRPr lang="en-US" dirty="0" smtClean="0"/>
          </a:p>
          <a:p>
            <a:pPr algn="ctr"/>
            <a:r>
              <a:rPr lang="en-US" dirty="0" smtClean="0"/>
              <a:t>20 to 33 weeks</a:t>
            </a:r>
          </a:p>
          <a:p>
            <a:pPr marL="342900" indent="-342900" algn="ctr">
              <a:buAutoNum type="arabicPlain" startAt="10"/>
            </a:pPr>
            <a:r>
              <a:rPr lang="en-US" dirty="0" smtClean="0"/>
              <a:t>Hospital</a:t>
            </a:r>
          </a:p>
          <a:p>
            <a:pPr marL="342900" indent="-342900" algn="ctr"/>
            <a:r>
              <a:rPr lang="en-US" dirty="0" smtClean="0"/>
              <a:t>New Zealand , Australia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Metformin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n=373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514336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n=378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348" y="2571744"/>
            <a:ext cx="750099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 years  follow-up planned at three sites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323 women and children seen ( 56% 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rot="5400000">
            <a:off x="6993745" y="2007387"/>
            <a:ext cx="11573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79433" y="1935155"/>
            <a:ext cx="11573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57224" y="4214818"/>
            <a:ext cx="3214710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Anthropometry  n = 154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Bioimpedance</a:t>
            </a:r>
            <a:r>
              <a:rPr lang="en-US" sz="2400" dirty="0" smtClean="0">
                <a:solidFill>
                  <a:schemeClr val="tx1"/>
                </a:solidFill>
              </a:rPr>
              <a:t>   n =  103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DEXA</a:t>
            </a:r>
            <a:r>
              <a:rPr lang="en-US" sz="2400" dirty="0" smtClean="0">
                <a:solidFill>
                  <a:schemeClr val="tx1"/>
                </a:solidFill>
              </a:rPr>
              <a:t>  n = 57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628" y="4214818"/>
            <a:ext cx="3214710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Anthropometry  n = 164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Bioimpedance</a:t>
            </a:r>
            <a:r>
              <a:rPr lang="en-US" sz="2400" dirty="0" smtClean="0">
                <a:solidFill>
                  <a:schemeClr val="tx1"/>
                </a:solidFill>
              </a:rPr>
              <a:t>  n =  118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DEXA</a:t>
            </a:r>
            <a:r>
              <a:rPr lang="en-US" sz="2400" dirty="0" smtClean="0">
                <a:solidFill>
                  <a:schemeClr val="tx1"/>
                </a:solidFill>
              </a:rPr>
              <a:t>  n = 57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001554" y="385683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929588" y="385683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00298" y="6072206"/>
            <a:ext cx="396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followed up from the </a:t>
            </a:r>
            <a:r>
              <a:rPr lang="en-US" dirty="0" err="1" smtClean="0"/>
              <a:t>MiG</a:t>
            </a:r>
            <a:r>
              <a:rPr lang="en-US" dirty="0" smtClean="0"/>
              <a:t> trial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14612" y="142852"/>
            <a:ext cx="3429024" cy="17859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n=323</a:t>
            </a:r>
          </a:p>
          <a:p>
            <a:pPr algn="ctr"/>
            <a:r>
              <a:rPr lang="en-US" sz="2000" dirty="0" smtClean="0"/>
              <a:t>Women &amp; children </a:t>
            </a:r>
          </a:p>
          <a:p>
            <a:pPr algn="ctr"/>
            <a:r>
              <a:rPr lang="en-US" sz="2000" dirty="0" smtClean="0"/>
              <a:t>2 years  follow-up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8596" y="428604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Metformin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n=154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514336"/>
            <a:ext cx="200026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Insulin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n=164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6" idx="2"/>
          </p:cNvCxnSpPr>
          <p:nvPr/>
        </p:nvCxnSpPr>
        <p:spPr>
          <a:xfrm rot="5400000">
            <a:off x="6993745" y="2007387"/>
            <a:ext cx="11573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79433" y="1935155"/>
            <a:ext cx="11573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5720" y="5429264"/>
            <a:ext cx="8450455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Whether this will translate to a more insulin-sensitive pattern of growth requires further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examination.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findings are reassuring for clinicians who are using </a:t>
            </a:r>
            <a:r>
              <a:rPr lang="en-US" dirty="0" err="1" smtClean="0">
                <a:solidFill>
                  <a:schemeClr val="bg1"/>
                </a:solidFill>
              </a:rPr>
              <a:t>Metformin</a:t>
            </a:r>
            <a:r>
              <a:rPr lang="en-US" dirty="0" smtClean="0">
                <a:solidFill>
                  <a:schemeClr val="bg1"/>
                </a:solidFill>
              </a:rPr>
              <a:t> during pregnancy.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714620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17.2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1.5 cm                      </a:t>
            </a:r>
            <a:r>
              <a:rPr lang="en-US" b="1" dirty="0" smtClean="0"/>
              <a:t>Mid- upper arm circumference</a:t>
            </a:r>
            <a:r>
              <a:rPr lang="en-US" dirty="0" smtClean="0"/>
              <a:t>                      16.7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1.5 cm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( P= 0.002 )</a:t>
            </a:r>
          </a:p>
          <a:p>
            <a:r>
              <a:rPr lang="en-US" dirty="0" smtClean="0"/>
              <a:t>6.3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1.9  mm                           </a:t>
            </a:r>
            <a:r>
              <a:rPr lang="en-US" b="1" dirty="0" err="1" smtClean="0"/>
              <a:t>Subscapular</a:t>
            </a:r>
            <a:r>
              <a:rPr lang="en-US" b="1" dirty="0" smtClean="0"/>
              <a:t>  </a:t>
            </a:r>
            <a:r>
              <a:rPr lang="en-US" b="1" dirty="0" err="1" smtClean="0"/>
              <a:t>skinfolds</a:t>
            </a:r>
            <a:r>
              <a:rPr lang="en-US" b="1" dirty="0" smtClean="0"/>
              <a:t>                                 </a:t>
            </a:r>
            <a:r>
              <a:rPr lang="en-US" dirty="0" smtClean="0"/>
              <a:t>6.0 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1.7 mm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                                         ( P = 0.02 )</a:t>
            </a:r>
          </a:p>
          <a:p>
            <a:r>
              <a:rPr lang="en-US" dirty="0" smtClean="0"/>
              <a:t>6.03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1.9  mm                                 </a:t>
            </a:r>
            <a:r>
              <a:rPr lang="en-US" b="1" dirty="0" smtClean="0"/>
              <a:t>Biceps  </a:t>
            </a:r>
            <a:r>
              <a:rPr lang="en-US" b="1" dirty="0" err="1" smtClean="0"/>
              <a:t>skinfolds</a:t>
            </a:r>
            <a:r>
              <a:rPr lang="en-US" b="1" dirty="0" smtClean="0"/>
              <a:t>                                    </a:t>
            </a:r>
            <a:r>
              <a:rPr lang="en-US" dirty="0" smtClean="0"/>
              <a:t>5.6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 1.7 mm</a:t>
            </a:r>
          </a:p>
          <a:p>
            <a:r>
              <a:rPr lang="en-US" dirty="0" smtClean="0"/>
              <a:t>                            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( P = 0.04 )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                     </a:t>
            </a:r>
            <a:r>
              <a:rPr lang="en-US" b="1" dirty="0" smtClean="0">
                <a:solidFill>
                  <a:srgbClr val="C00000"/>
                </a:solidFill>
              </a:rPr>
              <a:t>Total  fat mass  </a:t>
            </a:r>
            <a:r>
              <a:rPr lang="en-US" dirty="0" smtClean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percentage body fat  </a:t>
            </a:r>
            <a:r>
              <a:rPr lang="en-US" dirty="0" smtClean="0">
                <a:solidFill>
                  <a:srgbClr val="C00000"/>
                </a:solidFill>
              </a:rPr>
              <a:t>were not different </a:t>
            </a:r>
          </a:p>
          <a:p>
            <a:r>
              <a:rPr lang="en-US" dirty="0" smtClean="0"/>
              <a:t>                                                                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43636" y="292893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2132" y="342900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9256" y="4000504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928794" y="292893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071670" y="342900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000232" y="4000504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The last evidence for </a:t>
            </a:r>
            <a:r>
              <a:rPr lang="en-US" sz="3600" b="1" dirty="0" err="1" smtClean="0">
                <a:solidFill>
                  <a:srgbClr val="C00000"/>
                </a:solidFill>
              </a:rPr>
              <a:t>Metformin</a:t>
            </a:r>
            <a:r>
              <a:rPr lang="en-US" sz="3600" b="1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571612"/>
            <a:ext cx="8286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Sylfaen" pitchFamily="18" charset="0"/>
              </a:rPr>
              <a:t>Preeti</a:t>
            </a:r>
            <a:r>
              <a:rPr lang="en-US" sz="2000" dirty="0" smtClean="0">
                <a:solidFill>
                  <a:srgbClr val="002060"/>
                </a:solidFill>
                <a:latin typeface="Sylfaen" pitchFamily="18" charset="0"/>
              </a:rPr>
              <a:t> Gandhi et al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>Department of Ob. &amp; </a:t>
            </a:r>
            <a:r>
              <a:rPr lang="en-US" dirty="0" err="1" smtClean="0"/>
              <a:t>Gy</a:t>
            </a:r>
            <a:r>
              <a:rPr lang="en-US" dirty="0" smtClean="0"/>
              <a:t>. , Sheffield Teaching Hospital , UK</a:t>
            </a:r>
          </a:p>
          <a:p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( 2011 )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6050" y="2428868"/>
            <a:ext cx="3286148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Rertrospective</a:t>
            </a:r>
            <a:r>
              <a:rPr lang="en-US" dirty="0" smtClean="0">
                <a:solidFill>
                  <a:schemeClr val="tx1"/>
                </a:solidFill>
              </a:rPr>
              <a:t> study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592 women with </a:t>
            </a:r>
            <a:r>
              <a:rPr lang="en-US" dirty="0" err="1" smtClean="0">
                <a:solidFill>
                  <a:schemeClr val="tx1"/>
                </a:solidFill>
              </a:rPr>
              <a:t>GDM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Between Jan. 2008 to June 2010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5786" y="3786190"/>
            <a:ext cx="2928958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Lifestyle + </a:t>
            </a:r>
            <a:r>
              <a:rPr lang="en-US" sz="2000" dirty="0" err="1" smtClean="0"/>
              <a:t>Metformin</a:t>
            </a:r>
            <a:endParaRPr lang="en-US" sz="2000" dirty="0" smtClean="0"/>
          </a:p>
          <a:p>
            <a:pPr algn="ctr"/>
            <a:r>
              <a:rPr lang="en-US" sz="2000" dirty="0" smtClean="0"/>
              <a:t>n = 293</a:t>
            </a:r>
          </a:p>
          <a:p>
            <a:pPr algn="ctr"/>
            <a:r>
              <a:rPr lang="en-US" dirty="0" smtClean="0"/>
              <a:t>Supplementary insulin (21%)  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86380" y="3714752"/>
            <a:ext cx="285752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Lifestyle</a:t>
            </a:r>
          </a:p>
          <a:p>
            <a:pPr algn="ctr"/>
            <a:r>
              <a:rPr lang="en-US" sz="2000" dirty="0" smtClean="0"/>
              <a:t>n = 299</a:t>
            </a:r>
          </a:p>
          <a:p>
            <a:pPr algn="ctr"/>
            <a:r>
              <a:rPr lang="en-US" dirty="0" smtClean="0"/>
              <a:t>Supplementary insulin(37%)  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5140123"/>
            <a:ext cx="51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8.2 %                       </a:t>
            </a:r>
            <a:r>
              <a:rPr lang="en-US" b="1" dirty="0" err="1" smtClean="0"/>
              <a:t>Macrosomia</a:t>
            </a:r>
            <a:r>
              <a:rPr lang="en-US" dirty="0" smtClean="0"/>
              <a:t>                        14.3 %</a:t>
            </a:r>
          </a:p>
          <a:p>
            <a:r>
              <a:rPr lang="en-US" dirty="0" smtClean="0"/>
              <a:t>14.8 %           </a:t>
            </a:r>
            <a:r>
              <a:rPr lang="en-US" b="1" dirty="0" smtClean="0"/>
              <a:t>Birth weight &gt; 90th </a:t>
            </a:r>
            <a:r>
              <a:rPr lang="en-US" b="1" dirty="0" err="1" smtClean="0"/>
              <a:t>centile</a:t>
            </a:r>
            <a:r>
              <a:rPr lang="en-US" b="1" dirty="0" smtClean="0"/>
              <a:t>          </a:t>
            </a:r>
            <a:r>
              <a:rPr lang="en-US" dirty="0" smtClean="0"/>
              <a:t>23.7 %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2"/>
            <a:endCxn id="7" idx="2"/>
          </p:cNvCxnSpPr>
          <p:nvPr/>
        </p:nvCxnSpPr>
        <p:spPr>
          <a:xfrm rot="5400000">
            <a:off x="2250265" y="470059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106595" y="4964123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323025" y="4892685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728" y="5935824"/>
            <a:ext cx="6357982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serious maternal or neonatal adverse events </a:t>
            </a:r>
          </a:p>
          <a:p>
            <a:pPr algn="ctr"/>
            <a:r>
              <a:rPr lang="en-US" sz="2000" dirty="0" smtClean="0"/>
              <a:t>were observed with the use of </a:t>
            </a:r>
            <a:r>
              <a:rPr lang="en-US" sz="2000" dirty="0" err="1" smtClean="0"/>
              <a:t>Metformin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214942" y="535782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786050" y="5357826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00760" y="56435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928926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0"/>
            <a:endCxn id="6" idx="3"/>
          </p:cNvCxnSpPr>
          <p:nvPr/>
        </p:nvCxnSpPr>
        <p:spPr>
          <a:xfrm rot="16200000" flipV="1">
            <a:off x="6018620" y="3018232"/>
            <a:ext cx="750099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1"/>
            <a:endCxn id="7" idx="0"/>
          </p:cNvCxnSpPr>
          <p:nvPr/>
        </p:nvCxnSpPr>
        <p:spPr>
          <a:xfrm rot="10800000" flipV="1">
            <a:off x="2250266" y="2964652"/>
            <a:ext cx="535785" cy="821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00364" y="642918"/>
            <a:ext cx="2286016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GDM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357158" y="2357430"/>
            <a:ext cx="2428892" cy="13430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FBS</a:t>
            </a:r>
            <a:r>
              <a:rPr lang="en-US" sz="2400" dirty="0" smtClean="0">
                <a:solidFill>
                  <a:schemeClr val="tx1"/>
                </a:solidFill>
              </a:rPr>
              <a:t> &lt; 95 mg/ dl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RBS</a:t>
            </a:r>
            <a:r>
              <a:rPr lang="en-US" sz="2400" dirty="0" smtClean="0">
                <a:solidFill>
                  <a:schemeClr val="tx1"/>
                </a:solidFill>
              </a:rPr>
              <a:t> &lt; 120 mg/ dl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HbA1c &lt; 6.5 %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71802" y="2357430"/>
            <a:ext cx="2786082" cy="13430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FBS : 95 - </a:t>
            </a:r>
            <a:r>
              <a:rPr lang="en-US" sz="2000" dirty="0" smtClean="0">
                <a:solidFill>
                  <a:schemeClr val="tx1"/>
                </a:solidFill>
              </a:rPr>
              <a:t>140 </a:t>
            </a:r>
            <a:r>
              <a:rPr lang="en-US" sz="2000" dirty="0" smtClean="0">
                <a:solidFill>
                  <a:schemeClr val="tx1"/>
                </a:solidFill>
              </a:rPr>
              <a:t>mg/ dl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RBS</a:t>
            </a:r>
            <a:r>
              <a:rPr lang="en-US" sz="2000" dirty="0" smtClean="0">
                <a:solidFill>
                  <a:schemeClr val="tx1"/>
                </a:solidFill>
              </a:rPr>
              <a:t> : 120 - 180 mg/ dl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HbA1c :  6.5 % - 8.0 </a:t>
            </a:r>
            <a:r>
              <a:rPr lang="en-US" sz="2000" b="1" dirty="0" smtClean="0">
                <a:solidFill>
                  <a:schemeClr val="tx1"/>
                </a:solidFill>
              </a:rPr>
              <a:t>%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15074" y="2428868"/>
            <a:ext cx="2428892" cy="13430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FBS</a:t>
            </a:r>
            <a:r>
              <a:rPr lang="en-US" sz="2400" dirty="0" smtClean="0">
                <a:solidFill>
                  <a:schemeClr val="tx1"/>
                </a:solidFill>
              </a:rPr>
              <a:t> &gt; 140 mg/ dl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RBS</a:t>
            </a:r>
            <a:r>
              <a:rPr lang="en-US" sz="2400" dirty="0" smtClean="0">
                <a:solidFill>
                  <a:schemeClr val="tx1"/>
                </a:solidFill>
              </a:rPr>
              <a:t> &gt;180 mg/ dl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HbA1c &lt; 8.0 %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4" idx="4"/>
          </p:cNvCxnSpPr>
          <p:nvPr/>
        </p:nvCxnSpPr>
        <p:spPr>
          <a:xfrm rot="5400000">
            <a:off x="3993349" y="1707341"/>
            <a:ext cx="3000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71604" y="1857364"/>
            <a:ext cx="571504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 rot="5400000">
            <a:off x="1321571" y="2107397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92544" y="2106603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037405" y="2106603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322365" y="3963991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80281" y="4035429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108447" y="3963991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7158" y="4214818"/>
            <a:ext cx="2428892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Medical </a:t>
            </a:r>
          </a:p>
          <a:p>
            <a:pPr algn="ctr"/>
            <a:r>
              <a:rPr lang="en-US" sz="3200" dirty="0" smtClean="0"/>
              <a:t>Nutrition 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214678" y="4214818"/>
            <a:ext cx="2428892" cy="1071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Glibenclamide</a:t>
            </a:r>
            <a:r>
              <a:rPr lang="en-US" sz="2400" dirty="0" smtClean="0"/>
              <a:t> </a:t>
            </a:r>
          </a:p>
          <a:p>
            <a:pPr algn="ctr"/>
            <a:r>
              <a:rPr lang="en-US" dirty="0" smtClean="0"/>
              <a:t>And/or</a:t>
            </a:r>
          </a:p>
          <a:p>
            <a:pPr algn="ctr"/>
            <a:r>
              <a:rPr lang="en-US" sz="2400" dirty="0" err="1" smtClean="0"/>
              <a:t>Metformin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215074" y="4286256"/>
            <a:ext cx="2428892" cy="10001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Insulin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00298" y="6000768"/>
            <a:ext cx="382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Treatment plan for </a:t>
            </a:r>
            <a:r>
              <a:rPr lang="en-US" sz="2800" dirty="0" err="1" smtClean="0"/>
              <a:t>GDM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40" y="97931"/>
            <a:ext cx="8838720" cy="66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8680"/>
            <a:ext cx="86787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Rosiglitazone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/>
          </a:p>
          <a:p>
            <a:r>
              <a:rPr lang="en-US" sz="1600" dirty="0" err="1"/>
              <a:t>Rosiglitazone</a:t>
            </a:r>
            <a:r>
              <a:rPr lang="en-US" sz="1600" dirty="0"/>
              <a:t> has not been recommended for use </a:t>
            </a:r>
            <a:r>
              <a:rPr lang="en-US" sz="1600" dirty="0" smtClean="0"/>
              <a:t>in pregnant </a:t>
            </a:r>
            <a:r>
              <a:rPr lang="en-US" sz="1600" dirty="0"/>
              <a:t>women because it has </a:t>
            </a:r>
            <a:r>
              <a:rPr lang="en-US" sz="1600" dirty="0" smtClean="0"/>
              <a:t>been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shown that </a:t>
            </a:r>
            <a:r>
              <a:rPr lang="en-US" sz="1600" dirty="0" smtClean="0"/>
              <a:t>treatment with </a:t>
            </a:r>
            <a:r>
              <a:rPr lang="en-US" sz="1600" dirty="0"/>
              <a:t>the drug during mid to late gestation was </a:t>
            </a:r>
            <a:r>
              <a:rPr lang="en-US" sz="1600" dirty="0" smtClean="0"/>
              <a:t>associated with </a:t>
            </a:r>
            <a:r>
              <a:rPr lang="en-US" sz="1600" dirty="0" err="1" smtClean="0"/>
              <a:t>foetal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/>
              <a:t>death and growth </a:t>
            </a:r>
            <a:r>
              <a:rPr lang="en-US" sz="1600" dirty="0" smtClean="0"/>
              <a:t> retardation </a:t>
            </a:r>
            <a:r>
              <a:rPr lang="en-US" sz="1600" dirty="0"/>
              <a:t>in animal </a:t>
            </a:r>
            <a:r>
              <a:rPr lang="en-US" sz="1600" dirty="0" smtClean="0"/>
              <a:t>models.</a:t>
            </a:r>
          </a:p>
          <a:p>
            <a:r>
              <a:rPr lang="en-US" sz="1600" dirty="0" smtClean="0"/>
              <a:t> It </a:t>
            </a:r>
            <a:r>
              <a:rPr lang="en-US" sz="1600" dirty="0"/>
              <a:t>is classified as Category C by the Food and </a:t>
            </a:r>
            <a:r>
              <a:rPr lang="en-US" sz="1600" dirty="0" smtClean="0"/>
              <a:t>Drug Authority </a:t>
            </a:r>
            <a:r>
              <a:rPr lang="en-US" sz="1600" dirty="0"/>
              <a:t>(FDA) for use in pregnancy, </a:t>
            </a:r>
            <a:r>
              <a:rPr lang="en-US" sz="1600" dirty="0" smtClean="0"/>
              <a:t>which</a:t>
            </a:r>
          </a:p>
          <a:p>
            <a:r>
              <a:rPr lang="en-US" sz="1600" dirty="0" smtClean="0"/>
              <a:t> means the risk </a:t>
            </a:r>
            <a:r>
              <a:rPr lang="en-US" sz="1600" dirty="0"/>
              <a:t>of adverse outcomes cannot be ruled out.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44" y="31432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There  are 2 </a:t>
            </a:r>
            <a:r>
              <a:rPr lang="en-US" dirty="0"/>
              <a:t>reported cases of </a:t>
            </a:r>
            <a:r>
              <a:rPr lang="en-US" dirty="0" err="1"/>
              <a:t>rosiglitazone</a:t>
            </a:r>
            <a:r>
              <a:rPr lang="en-US" dirty="0"/>
              <a:t> </a:t>
            </a:r>
            <a:r>
              <a:rPr lang="en-US" dirty="0" smtClean="0"/>
              <a:t>exposure during pregnancy :</a:t>
            </a:r>
          </a:p>
          <a:p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patient </a:t>
            </a:r>
            <a:r>
              <a:rPr lang="en-US" dirty="0"/>
              <a:t>was a diabetic </a:t>
            </a:r>
            <a:r>
              <a:rPr lang="en-US" dirty="0" smtClean="0"/>
              <a:t>and hypertensive </a:t>
            </a:r>
            <a:r>
              <a:rPr lang="en-US" dirty="0"/>
              <a:t>woman who took 4 mg/day of </a:t>
            </a:r>
            <a:r>
              <a:rPr lang="en-US" dirty="0" err="1" smtClean="0"/>
              <a:t>rosiglitazone</a:t>
            </a:r>
            <a:r>
              <a:rPr lang="en-US" dirty="0" smtClean="0"/>
              <a:t> for </a:t>
            </a:r>
            <a:r>
              <a:rPr lang="en-US" dirty="0"/>
              <a:t>the first 7 weeks of gestation when she was not </a:t>
            </a:r>
            <a:r>
              <a:rPr lang="en-US" dirty="0" smtClean="0"/>
              <a:t>aware that </a:t>
            </a:r>
            <a:r>
              <a:rPr lang="en-US" dirty="0"/>
              <a:t>she was pregnant. Her treatment was changed </a:t>
            </a:r>
            <a:r>
              <a:rPr lang="en-US" dirty="0" smtClean="0"/>
              <a:t>to insulin </a:t>
            </a:r>
            <a:r>
              <a:rPr lang="en-US" dirty="0"/>
              <a:t>when the pregnancy was confirmed and she </a:t>
            </a:r>
            <a:r>
              <a:rPr lang="en-US" dirty="0" smtClean="0"/>
              <a:t>gave birth </a:t>
            </a:r>
            <a:r>
              <a:rPr lang="en-US" dirty="0"/>
              <a:t>to a normal healthy infant at the 36th week </a:t>
            </a:r>
            <a:r>
              <a:rPr lang="en-US" dirty="0" smtClean="0"/>
              <a:t>of gestation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5214950"/>
            <a:ext cx="807249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Yaris</a:t>
            </a:r>
            <a:r>
              <a:rPr lang="en-US" dirty="0"/>
              <a:t> F, </a:t>
            </a:r>
            <a:r>
              <a:rPr lang="en-US" dirty="0" err="1"/>
              <a:t>Yaris</a:t>
            </a:r>
            <a:r>
              <a:rPr lang="en-US" dirty="0"/>
              <a:t> E, </a:t>
            </a:r>
            <a:r>
              <a:rPr lang="en-US" dirty="0" err="1"/>
              <a:t>Kadioglu</a:t>
            </a:r>
            <a:r>
              <a:rPr lang="en-US" dirty="0"/>
              <a:t> M, </a:t>
            </a:r>
            <a:r>
              <a:rPr lang="en-US" dirty="0" err="1"/>
              <a:t>Ulku</a:t>
            </a:r>
            <a:r>
              <a:rPr lang="en-US" dirty="0"/>
              <a:t> C, </a:t>
            </a:r>
            <a:r>
              <a:rPr lang="en-US" dirty="0" err="1"/>
              <a:t>Kesim</a:t>
            </a:r>
            <a:r>
              <a:rPr lang="en-US" dirty="0"/>
              <a:t> M, </a:t>
            </a:r>
            <a:r>
              <a:rPr lang="en-US" dirty="0" err="1"/>
              <a:t>Kalyoncu</a:t>
            </a:r>
            <a:r>
              <a:rPr lang="en-US" dirty="0"/>
              <a:t> NI. Normal</a:t>
            </a:r>
          </a:p>
          <a:p>
            <a:r>
              <a:rPr lang="en-US" dirty="0"/>
              <a:t>pregnancy outcome following inadvertent exposure to </a:t>
            </a:r>
            <a:r>
              <a:rPr lang="en-US" dirty="0" err="1" smtClean="0"/>
              <a:t>rosiglitazone</a:t>
            </a:r>
            <a:r>
              <a:rPr lang="en-US" dirty="0" smtClean="0"/>
              <a:t>, </a:t>
            </a:r>
            <a:r>
              <a:rPr lang="en-US" dirty="0" err="1" smtClean="0"/>
              <a:t>gliclazide</a:t>
            </a:r>
            <a:r>
              <a:rPr lang="en-US" dirty="0"/>
              <a:t>, and </a:t>
            </a:r>
            <a:r>
              <a:rPr lang="en-US" dirty="0" err="1"/>
              <a:t>atorvastatin</a:t>
            </a:r>
            <a:r>
              <a:rPr lang="en-US" dirty="0"/>
              <a:t> in a diabetic and hypertensive woman.</a:t>
            </a:r>
          </a:p>
          <a:p>
            <a:r>
              <a:rPr lang="en-US" dirty="0" err="1"/>
              <a:t>Reprod</a:t>
            </a:r>
            <a:r>
              <a:rPr lang="en-US" dirty="0"/>
              <a:t> </a:t>
            </a:r>
            <a:r>
              <a:rPr lang="en-US" dirty="0" err="1"/>
              <a:t>Toxicol</a:t>
            </a:r>
            <a:r>
              <a:rPr lang="en-US" dirty="0"/>
              <a:t> 2004;18:619-21.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1643050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second patient was a </a:t>
            </a:r>
            <a:r>
              <a:rPr lang="en-US" dirty="0" err="1" smtClean="0"/>
              <a:t>multigravid</a:t>
            </a:r>
            <a:r>
              <a:rPr lang="en-US" dirty="0" smtClean="0"/>
              <a:t>, diabetic woman who had been managed on diet and exercise alone, and had not received any drug therapy until the 13th week of her sixth pregnancy. </a:t>
            </a:r>
          </a:p>
          <a:p>
            <a:r>
              <a:rPr lang="en-US" dirty="0" smtClean="0"/>
              <a:t>She was started on </a:t>
            </a:r>
            <a:r>
              <a:rPr lang="en-US" dirty="0" err="1" smtClean="0"/>
              <a:t>rosiglitazone</a:t>
            </a:r>
            <a:r>
              <a:rPr lang="en-US" dirty="0" smtClean="0"/>
              <a:t> 4 mg/day from the 13th to the 17th week of gestation, during which she was discovered to be pregnant. </a:t>
            </a:r>
          </a:p>
          <a:p>
            <a:r>
              <a:rPr lang="en-US" dirty="0" err="1" smtClean="0"/>
              <a:t>Rosiglitazone</a:t>
            </a:r>
            <a:r>
              <a:rPr lang="en-US" dirty="0" smtClean="0"/>
              <a:t> was stopped and insulin was initiated. She delivered a healthy baby boy without any malformations on the 37</a:t>
            </a:r>
            <a:r>
              <a:rPr lang="en-US" baseline="30000" dirty="0" smtClean="0"/>
              <a:t>th</a:t>
            </a:r>
            <a:r>
              <a:rPr lang="en-US" dirty="0" smtClean="0"/>
              <a:t> week of gestation.</a:t>
            </a:r>
          </a:p>
          <a:p>
            <a:endParaRPr lang="en-US" dirty="0" smtClean="0"/>
          </a:p>
          <a:p>
            <a:r>
              <a:rPr lang="en-US" dirty="0" smtClean="0"/>
              <a:t> Although these 2 reports did not show any adverse effect from the brief exposure to </a:t>
            </a:r>
            <a:r>
              <a:rPr lang="en-US" dirty="0" err="1" smtClean="0"/>
              <a:t>rosiglitazone</a:t>
            </a:r>
            <a:r>
              <a:rPr lang="en-US" dirty="0" smtClean="0"/>
              <a:t>, it would be difficult to make any conclusions regarding the safety of its use in pregnancy at the moment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0100" y="5286388"/>
            <a:ext cx="685804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err="1"/>
              <a:t>Kalyoncu</a:t>
            </a:r>
            <a:r>
              <a:rPr lang="fr-FR" dirty="0"/>
              <a:t> NI, </a:t>
            </a:r>
            <a:r>
              <a:rPr lang="fr-FR" dirty="0" err="1"/>
              <a:t>Yaris</a:t>
            </a:r>
            <a:r>
              <a:rPr lang="fr-FR" dirty="0"/>
              <a:t> F, </a:t>
            </a:r>
            <a:r>
              <a:rPr lang="fr-FR" dirty="0" err="1"/>
              <a:t>Ulku</a:t>
            </a:r>
            <a:r>
              <a:rPr lang="fr-FR" dirty="0"/>
              <a:t> C, </a:t>
            </a:r>
            <a:r>
              <a:rPr lang="fr-FR" dirty="0" err="1"/>
              <a:t>Kadioglu</a:t>
            </a:r>
            <a:r>
              <a:rPr lang="fr-FR" dirty="0"/>
              <a:t> M, </a:t>
            </a:r>
            <a:r>
              <a:rPr lang="fr-FR" dirty="0" err="1"/>
              <a:t>Kesim</a:t>
            </a:r>
            <a:r>
              <a:rPr lang="fr-FR" dirty="0"/>
              <a:t> M, </a:t>
            </a:r>
            <a:r>
              <a:rPr lang="fr-FR" dirty="0" err="1"/>
              <a:t>Unsal</a:t>
            </a:r>
            <a:r>
              <a:rPr lang="fr-FR" dirty="0"/>
              <a:t> M, et al</a:t>
            </a:r>
            <a:r>
              <a:rPr lang="fr-FR" dirty="0" smtClean="0"/>
              <a:t>.</a:t>
            </a:r>
          </a:p>
          <a:p>
            <a:r>
              <a:rPr lang="fr-FR" dirty="0" smtClean="0"/>
              <a:t> A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err="1"/>
              <a:t>rosiglitazone</a:t>
            </a:r>
            <a:r>
              <a:rPr lang="en-US" dirty="0"/>
              <a:t> exposure in the second trimester of pregnancy.</a:t>
            </a:r>
          </a:p>
          <a:p>
            <a:r>
              <a:rPr lang="en-US" dirty="0" err="1"/>
              <a:t>Reprod</a:t>
            </a:r>
            <a:r>
              <a:rPr lang="en-US" dirty="0"/>
              <a:t> </a:t>
            </a:r>
            <a:r>
              <a:rPr lang="en-US" dirty="0" err="1"/>
              <a:t>Toxicol</a:t>
            </a:r>
            <a:r>
              <a:rPr lang="en-US" dirty="0"/>
              <a:t> 2005;19:563-4.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786" y="500042"/>
            <a:ext cx="3274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Rosiglitazone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143116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study on the placental transfer of </a:t>
            </a:r>
            <a:r>
              <a:rPr lang="en-US" dirty="0" err="1"/>
              <a:t>rosiglitazone</a:t>
            </a:r>
            <a:r>
              <a:rPr lang="en-US" dirty="0"/>
              <a:t> in </a:t>
            </a:r>
            <a:r>
              <a:rPr lang="en-US" dirty="0" smtClean="0"/>
              <a:t>the first </a:t>
            </a:r>
            <a:r>
              <a:rPr lang="en-US" dirty="0"/>
              <a:t>trimester of pregnancy was recently reported by </a:t>
            </a:r>
            <a:r>
              <a:rPr lang="en-US" dirty="0" smtClean="0"/>
              <a:t>Chan et al.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this study, </a:t>
            </a:r>
            <a:r>
              <a:rPr lang="en-US" dirty="0" err="1"/>
              <a:t>rosiglitazone</a:t>
            </a:r>
            <a:r>
              <a:rPr lang="en-US" dirty="0"/>
              <a:t> was given to 31 </a:t>
            </a:r>
            <a:r>
              <a:rPr lang="en-US" dirty="0" smtClean="0"/>
              <a:t>pregnant women </a:t>
            </a:r>
            <a:r>
              <a:rPr lang="en-US" dirty="0"/>
              <a:t>between the 8th to 12th week of gestation who </a:t>
            </a:r>
            <a:r>
              <a:rPr lang="en-US" dirty="0" smtClean="0"/>
              <a:t>were undergoing </a:t>
            </a:r>
            <a:r>
              <a:rPr lang="en-US" dirty="0"/>
              <a:t>surgical termination of their pregnancy.</a:t>
            </a:r>
          </a:p>
          <a:p>
            <a:r>
              <a:rPr lang="en-US" dirty="0" err="1"/>
              <a:t>Rosiglitazone</a:t>
            </a:r>
            <a:r>
              <a:rPr lang="en-US" dirty="0"/>
              <a:t> was detected in 19 </a:t>
            </a:r>
            <a:r>
              <a:rPr lang="en-US" dirty="0" err="1"/>
              <a:t>foetal</a:t>
            </a:r>
            <a:r>
              <a:rPr lang="en-US" dirty="0"/>
              <a:t> samples (61.3%).</a:t>
            </a:r>
          </a:p>
          <a:p>
            <a:r>
              <a:rPr lang="en-US" dirty="0"/>
              <a:t>This shows that there is a high risk of placental transfer </a:t>
            </a:r>
            <a:r>
              <a:rPr lang="en-US" dirty="0" smtClean="0"/>
              <a:t>and </a:t>
            </a:r>
            <a:r>
              <a:rPr lang="en-US" dirty="0" err="1" smtClean="0"/>
              <a:t>foetal</a:t>
            </a:r>
            <a:r>
              <a:rPr lang="en-US" dirty="0" smtClean="0"/>
              <a:t> exposure </a:t>
            </a:r>
            <a:r>
              <a:rPr lang="en-US" dirty="0"/>
              <a:t>to the </a:t>
            </a:r>
            <a:r>
              <a:rPr lang="en-US" dirty="0" smtClean="0"/>
              <a:t>drug.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4348" y="5500702"/>
            <a:ext cx="7488832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Chan LY, </a:t>
            </a:r>
            <a:r>
              <a:rPr lang="en-US" dirty="0" err="1"/>
              <a:t>Yeung</a:t>
            </a:r>
            <a:r>
              <a:rPr lang="en-US" dirty="0"/>
              <a:t> JH, Lau TK. </a:t>
            </a:r>
            <a:endParaRPr lang="en-US" dirty="0" smtClean="0"/>
          </a:p>
          <a:p>
            <a:r>
              <a:rPr lang="en-US" dirty="0" smtClean="0"/>
              <a:t>Placental </a:t>
            </a:r>
            <a:r>
              <a:rPr lang="en-US" dirty="0"/>
              <a:t>transfer of </a:t>
            </a:r>
            <a:r>
              <a:rPr lang="en-US" dirty="0" err="1" smtClean="0"/>
              <a:t>rosiglitazone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first trimester of human pregnancy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Fertil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smtClean="0"/>
              <a:t>2005;83: 955-8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0100" y="1142984"/>
            <a:ext cx="2999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Rosiglitazone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4292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Zarate</a:t>
            </a:r>
            <a:r>
              <a:rPr lang="en-US" dirty="0"/>
              <a:t> A, </a:t>
            </a:r>
            <a:r>
              <a:rPr lang="en-US" dirty="0" smtClean="0"/>
              <a:t>et al. </a:t>
            </a:r>
          </a:p>
          <a:p>
            <a:r>
              <a:rPr lang="en-US" dirty="0" smtClean="0"/>
              <a:t>Effectiveness </a:t>
            </a:r>
            <a:r>
              <a:rPr lang="en-US" dirty="0"/>
              <a:t>of </a:t>
            </a:r>
            <a:r>
              <a:rPr lang="en-US" dirty="0" err="1" smtClean="0"/>
              <a:t>acarbose</a:t>
            </a:r>
            <a:r>
              <a:rPr lang="en-US" dirty="0" smtClean="0"/>
              <a:t> in </a:t>
            </a:r>
            <a:r>
              <a:rPr lang="en-US" dirty="0"/>
              <a:t>the control of glucose tolerance worsening in pregnancy. </a:t>
            </a:r>
            <a:r>
              <a:rPr lang="en-US" dirty="0" err="1" smtClean="0"/>
              <a:t>Ginecol</a:t>
            </a:r>
            <a:r>
              <a:rPr lang="en-US" dirty="0" smtClean="0"/>
              <a:t>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/>
              <a:t>Mex</a:t>
            </a:r>
            <a:r>
              <a:rPr lang="en-US" dirty="0"/>
              <a:t> 2000;68:42-5.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20" y="1785926"/>
            <a:ext cx="8388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Sylfaen" pitchFamily="18" charset="0"/>
              </a:rPr>
              <a:t>In </a:t>
            </a:r>
            <a:r>
              <a:rPr lang="en-US" i="1" dirty="0">
                <a:latin typeface="Sylfaen" pitchFamily="18" charset="0"/>
              </a:rPr>
              <a:t>a small study by </a:t>
            </a:r>
            <a:r>
              <a:rPr lang="en-US" i="1" dirty="0" err="1">
                <a:latin typeface="Sylfaen" pitchFamily="18" charset="0"/>
              </a:rPr>
              <a:t>Zarate</a:t>
            </a:r>
            <a:r>
              <a:rPr lang="en-US" i="1" dirty="0">
                <a:latin typeface="Sylfaen" pitchFamily="18" charset="0"/>
              </a:rPr>
              <a:t> et </a:t>
            </a:r>
            <a:r>
              <a:rPr lang="en-US" i="1" dirty="0" smtClean="0">
                <a:latin typeface="Sylfaen" pitchFamily="18" charset="0"/>
              </a:rPr>
              <a:t>al.</a:t>
            </a:r>
            <a:endParaRPr lang="en-US" i="1" dirty="0">
              <a:latin typeface="Sylfaen" pitchFamily="18" charset="0"/>
            </a:endParaRPr>
          </a:p>
          <a:p>
            <a:r>
              <a:rPr lang="en-US" dirty="0" smtClean="0"/>
              <a:t> Six  </a:t>
            </a:r>
            <a:r>
              <a:rPr lang="en-US" dirty="0"/>
              <a:t>pregnant women with moderately elevated levels </a:t>
            </a:r>
            <a:r>
              <a:rPr lang="en-US" dirty="0" smtClean="0"/>
              <a:t>of  fasting </a:t>
            </a:r>
            <a:r>
              <a:rPr lang="en-US" dirty="0"/>
              <a:t>and postprandial blood glucose were treated </a:t>
            </a:r>
            <a:r>
              <a:rPr lang="en-US" dirty="0" smtClean="0"/>
              <a:t>with </a:t>
            </a:r>
            <a:r>
              <a:rPr lang="en-US" dirty="0" err="1" smtClean="0"/>
              <a:t>acarbose</a:t>
            </a:r>
            <a:r>
              <a:rPr lang="en-US" dirty="0"/>
              <a:t>, after which, the fasting and postprandial glucose</a:t>
            </a:r>
          </a:p>
          <a:p>
            <a:r>
              <a:rPr lang="en-US" dirty="0"/>
              <a:t>levels </a:t>
            </a:r>
            <a:r>
              <a:rPr lang="en-US" dirty="0" smtClean="0"/>
              <a:t>normalized.</a:t>
            </a:r>
          </a:p>
          <a:p>
            <a:r>
              <a:rPr lang="en-US" dirty="0" smtClean="0"/>
              <a:t> </a:t>
            </a:r>
            <a:r>
              <a:rPr lang="en-US" dirty="0"/>
              <a:t>The pregnancies were uneventful </a:t>
            </a:r>
            <a:r>
              <a:rPr lang="en-US" dirty="0" smtClean="0"/>
              <a:t>and the </a:t>
            </a:r>
            <a:r>
              <a:rPr lang="en-US" dirty="0"/>
              <a:t>newborn babies were normal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Although this </a:t>
            </a:r>
            <a:r>
              <a:rPr lang="en-US" dirty="0" smtClean="0"/>
              <a:t>study shows </a:t>
            </a:r>
            <a:r>
              <a:rPr lang="en-US" dirty="0"/>
              <a:t>promising results, it is still a very early and small</a:t>
            </a:r>
          </a:p>
          <a:p>
            <a:r>
              <a:rPr lang="en-US" dirty="0"/>
              <a:t>study on </a:t>
            </a:r>
            <a:r>
              <a:rPr lang="en-US" dirty="0" err="1"/>
              <a:t>acarbose</a:t>
            </a:r>
            <a:r>
              <a:rPr lang="en-US" dirty="0"/>
              <a:t> use in pregnancy, and therefore, </a:t>
            </a:r>
            <a:r>
              <a:rPr lang="en-US" dirty="0" smtClean="0"/>
              <a:t>no plausible </a:t>
            </a:r>
            <a:r>
              <a:rPr lang="en-US" dirty="0"/>
              <a:t>and definitive conclusions can be drawn from </a:t>
            </a:r>
            <a:r>
              <a:rPr lang="en-US" dirty="0" smtClean="0"/>
              <a:t>it in </a:t>
            </a:r>
            <a:r>
              <a:rPr lang="en-US" dirty="0"/>
              <a:t>terms of the safety and efficacy of </a:t>
            </a:r>
            <a:r>
              <a:rPr lang="en-US" dirty="0" err="1" smtClean="0"/>
              <a:t>acarbose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in gestational </a:t>
            </a:r>
            <a:r>
              <a:rPr lang="en-US" dirty="0"/>
              <a:t>diabetes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857232"/>
            <a:ext cx="2351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Acarbose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5720" y="5214950"/>
            <a:ext cx="84296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Gestational Diabetes Mellitus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Lifestyle , diet and, when indicated, insulin, clearly improve outcomes in GDM</a:t>
            </a:r>
          </a:p>
          <a:p>
            <a:r>
              <a:rPr lang="en-US" dirty="0" smtClean="0"/>
              <a:t>Historically, insulin has been the therapeutic agent of choice</a:t>
            </a:r>
          </a:p>
          <a:p>
            <a:r>
              <a:rPr lang="en-US" sz="2800" dirty="0" smtClean="0"/>
              <a:t>Whilst effective, insulin has several disadvantages:</a:t>
            </a:r>
          </a:p>
          <a:p>
            <a:pPr>
              <a:buNone/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2800" dirty="0" smtClean="0"/>
              <a:t>The need for injection </a:t>
            </a:r>
          </a:p>
          <a:p>
            <a:pPr>
              <a:buNone/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2800" dirty="0" smtClean="0"/>
              <a:t>The risk of hypoglycemia</a:t>
            </a:r>
          </a:p>
          <a:p>
            <a:pPr>
              <a:buNone/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2800" dirty="0" smtClean="0"/>
              <a:t>Excessive weight gain</a:t>
            </a:r>
          </a:p>
          <a:p>
            <a:pPr>
              <a:buNone/>
            </a:pP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2800" dirty="0" smtClean="0"/>
              <a:t>Costs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Gestational Diabetes Mellitus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safe and effective oral agent would offer advantages over insulin and may well prove more acceptable to patients</a:t>
            </a:r>
          </a:p>
          <a:p>
            <a:r>
              <a:rPr lang="en-US" dirty="0" smtClean="0"/>
              <a:t>The primary risks of all medications in pregnancy are affected by the trans-placental passage, associated with :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n-US" dirty="0" smtClean="0"/>
              <a:t>Fetal anomalies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n-US" dirty="0" smtClean="0"/>
              <a:t> Potential for maternal adverse effects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n-US" dirty="0" smtClean="0"/>
              <a:t>Safety of the medications during breastfeeding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Gestational Diabetes Mellitus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r>
              <a:rPr lang="en-US" dirty="0" smtClean="0"/>
              <a:t>The use of OHAs has become an attractive option in pregnancy</a:t>
            </a:r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  <a:latin typeface="Sylfaen" pitchFamily="18" charset="0"/>
              </a:rPr>
              <a:t>Major concerns regarding the use of OHA: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► </a:t>
            </a:r>
            <a:r>
              <a:rPr lang="en-US" sz="3600" dirty="0" smtClean="0"/>
              <a:t>Fetal  anomalies</a:t>
            </a:r>
          </a:p>
          <a:p>
            <a:pPr>
              <a:buNone/>
            </a:pPr>
            <a:r>
              <a:rPr lang="en-US" sz="3600" dirty="0" smtClean="0"/>
              <a:t>    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smtClean="0"/>
              <a:t>Neonatal  hypoglycemia </a:t>
            </a:r>
          </a:p>
          <a:p>
            <a:pPr>
              <a:buNone/>
            </a:pPr>
            <a:r>
              <a:rPr lang="en-US" sz="3600" dirty="0" smtClean="0"/>
              <a:t>    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►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smtClean="0"/>
              <a:t>Development of pre-</a:t>
            </a:r>
            <a:r>
              <a:rPr lang="en-US" sz="3600" dirty="0" err="1" smtClean="0"/>
              <a:t>eclampsia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692696"/>
            <a:ext cx="8064515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Evidence for</a:t>
            </a:r>
          </a:p>
          <a:p>
            <a:pPr algn="ctr"/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OHAs </a:t>
            </a:r>
          </a:p>
          <a:p>
            <a:pPr algn="ctr"/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Pregnancy</a:t>
            </a:r>
            <a:endParaRPr lang="en-US" sz="115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err="1" smtClean="0">
                <a:latin typeface="Sylfaen" pitchFamily="18" charset="0"/>
              </a:rPr>
              <a:t>Smithberg</a:t>
            </a:r>
            <a:r>
              <a:rPr lang="en-US" sz="2800" i="1" dirty="0" smtClean="0">
                <a:latin typeface="Sylfae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Sylfaen" pitchFamily="18" charset="0"/>
              </a:rPr>
              <a:t>(1963)</a:t>
            </a:r>
            <a:r>
              <a:rPr lang="en-US" sz="2800" i="1" dirty="0" smtClean="0">
                <a:latin typeface="Sylfaen" pitchFamily="18" charset="0"/>
              </a:rPr>
              <a:t>and </a:t>
            </a:r>
            <a:r>
              <a:rPr lang="en-US" sz="2800" i="1" dirty="0" err="1" smtClean="0">
                <a:latin typeface="Sylfaen" pitchFamily="18" charset="0"/>
              </a:rPr>
              <a:t>Smoak</a:t>
            </a:r>
            <a:r>
              <a:rPr lang="en-US" sz="2800" i="1" dirty="0" smtClean="0">
                <a:latin typeface="Sylfaen" pitchFamily="18" charset="0"/>
              </a:rPr>
              <a:t>  </a:t>
            </a:r>
            <a:r>
              <a:rPr lang="en-US" sz="2800" i="1" dirty="0" smtClean="0">
                <a:solidFill>
                  <a:srgbClr val="C00000"/>
                </a:solidFill>
                <a:latin typeface="Sylfaen" pitchFamily="18" charset="0"/>
              </a:rPr>
              <a:t>(1993) </a:t>
            </a:r>
            <a:r>
              <a:rPr lang="en-US" sz="2800" i="1" dirty="0" smtClean="0">
                <a:latin typeface="Sylfaen" pitchFamily="18" charset="0"/>
              </a:rPr>
              <a:t>:</a:t>
            </a:r>
            <a:endParaRPr lang="en-US" sz="2800" i="1" dirty="0">
              <a:latin typeface="Sylfaen" pitchFamily="18" charset="0"/>
            </a:endParaRPr>
          </a:p>
          <a:p>
            <a:pPr>
              <a:buNone/>
            </a:pPr>
            <a:r>
              <a:rPr lang="en-US" dirty="0" smtClean="0"/>
              <a:t>    First-generation </a:t>
            </a:r>
            <a:r>
              <a:rPr lang="en-US" dirty="0" err="1"/>
              <a:t>sulphonylureas</a:t>
            </a:r>
            <a:r>
              <a:rPr lang="en-US" dirty="0"/>
              <a:t>, </a:t>
            </a:r>
            <a:r>
              <a:rPr lang="en-US" dirty="0" smtClean="0"/>
              <a:t>such as </a:t>
            </a:r>
            <a:r>
              <a:rPr lang="en-US" b="1" dirty="0" err="1" smtClean="0">
                <a:solidFill>
                  <a:srgbClr val="002060"/>
                </a:solidFill>
              </a:rPr>
              <a:t>Tolbutamide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 err="1" smtClean="0">
                <a:solidFill>
                  <a:srgbClr val="002060"/>
                </a:solidFill>
              </a:rPr>
              <a:t>Chlorpropamide</a:t>
            </a:r>
            <a:r>
              <a:rPr lang="en-US" dirty="0"/>
              <a:t>, were associated </a:t>
            </a:r>
            <a:r>
              <a:rPr lang="en-US" dirty="0" smtClean="0"/>
              <a:t>with congenital malformations</a:t>
            </a:r>
          </a:p>
          <a:p>
            <a:pPr>
              <a:buNone/>
            </a:pPr>
            <a:r>
              <a:rPr lang="en-US" dirty="0" smtClean="0"/>
              <a:t>    in mice.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450912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1-Smithberg </a:t>
            </a:r>
            <a:r>
              <a:rPr lang="en-US" sz="1600" i="1" dirty="0"/>
              <a:t>M, Runner MN. </a:t>
            </a:r>
            <a:endParaRPr lang="en-US" sz="1600" i="1" dirty="0" smtClean="0"/>
          </a:p>
          <a:p>
            <a:r>
              <a:rPr lang="en-US" sz="1600" dirty="0" err="1" smtClean="0"/>
              <a:t>Teratogenic</a:t>
            </a:r>
            <a:r>
              <a:rPr lang="en-US" sz="1600" dirty="0" smtClean="0"/>
              <a:t> </a:t>
            </a:r>
            <a:r>
              <a:rPr lang="en-US" sz="1600" dirty="0"/>
              <a:t>effects of </a:t>
            </a:r>
            <a:r>
              <a:rPr lang="en-US" sz="1600" dirty="0" smtClean="0"/>
              <a:t>hypoglycemic  treatments </a:t>
            </a:r>
            <a:r>
              <a:rPr lang="en-US" sz="1600" dirty="0"/>
              <a:t>in inbred strains of mice. </a:t>
            </a:r>
            <a:endParaRPr lang="en-US" sz="1600" dirty="0" smtClean="0"/>
          </a:p>
          <a:p>
            <a:r>
              <a:rPr lang="en-US" sz="1600" dirty="0" smtClean="0"/>
              <a:t> Am </a:t>
            </a:r>
            <a:r>
              <a:rPr lang="en-US" sz="1600" dirty="0"/>
              <a:t>J </a:t>
            </a:r>
            <a:r>
              <a:rPr lang="en-US" sz="1600" dirty="0" err="1"/>
              <a:t>Anat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1963</a:t>
            </a:r>
            <a:r>
              <a:rPr lang="en-US" sz="1600" dirty="0"/>
              <a:t>;113:479-89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/>
              <a:t>2- </a:t>
            </a:r>
            <a:r>
              <a:rPr lang="en-US" sz="1600" i="1" dirty="0" err="1" smtClean="0"/>
              <a:t>Smoak</a:t>
            </a:r>
            <a:r>
              <a:rPr lang="en-US" sz="1600" i="1" dirty="0" smtClean="0"/>
              <a:t>  </a:t>
            </a:r>
            <a:r>
              <a:rPr lang="en-US" sz="1600" i="1" dirty="0"/>
              <a:t>IW</a:t>
            </a:r>
            <a:r>
              <a:rPr lang="en-US" sz="1600" i="1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 err="1"/>
              <a:t>Embryopathic</a:t>
            </a:r>
            <a:r>
              <a:rPr lang="en-US" sz="1600" dirty="0"/>
              <a:t> effects of the oral hypoglycemic </a:t>
            </a:r>
            <a:r>
              <a:rPr lang="en-US" sz="1600" dirty="0" smtClean="0"/>
              <a:t>agent </a:t>
            </a:r>
            <a:r>
              <a:rPr lang="en-US" sz="1600" dirty="0" err="1" smtClean="0"/>
              <a:t>chlorpropamide</a:t>
            </a:r>
            <a:r>
              <a:rPr lang="en-US" sz="1600" dirty="0" smtClean="0"/>
              <a:t> </a:t>
            </a:r>
            <a:r>
              <a:rPr lang="en-US" sz="1600" dirty="0"/>
              <a:t>in cultured </a:t>
            </a:r>
            <a:r>
              <a:rPr lang="en-US" sz="1600" dirty="0" smtClean="0"/>
              <a:t>mouse embryos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Am </a:t>
            </a:r>
            <a:r>
              <a:rPr lang="en-US" sz="1600" dirty="0"/>
              <a:t>J </a:t>
            </a:r>
            <a:r>
              <a:rPr lang="en-US" sz="1600" dirty="0" err="1"/>
              <a:t>Obstet</a:t>
            </a:r>
            <a:r>
              <a:rPr lang="en-US" sz="1600" dirty="0"/>
              <a:t> </a:t>
            </a:r>
            <a:r>
              <a:rPr lang="en-US" sz="1600" dirty="0" err="1" smtClean="0"/>
              <a:t>Gynecol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1993</a:t>
            </a:r>
            <a:r>
              <a:rPr lang="en-US" sz="1600" dirty="0" smtClean="0"/>
              <a:t>;169:409-14</a:t>
            </a:r>
            <a:r>
              <a:rPr lang="en-US" sz="16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4437112"/>
            <a:ext cx="8280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 Evidence for OHAs use in pregnancy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r>
              <a:rPr lang="en-US" sz="2800" i="1" dirty="0" err="1" smtClean="0">
                <a:latin typeface="Sylfaen" pitchFamily="18" charset="0"/>
              </a:rPr>
              <a:t>Denno</a:t>
            </a:r>
            <a:r>
              <a:rPr lang="en-US" sz="2800" i="1" dirty="0" smtClean="0">
                <a:latin typeface="Sylfaen" pitchFamily="18" charset="0"/>
              </a:rPr>
              <a:t> </a:t>
            </a:r>
            <a:r>
              <a:rPr lang="en-US" sz="2800" i="1" dirty="0">
                <a:latin typeface="Sylfaen" pitchFamily="18" charset="0"/>
              </a:rPr>
              <a:t>and </a:t>
            </a:r>
            <a:r>
              <a:rPr lang="en-US" sz="2800" i="1" dirty="0" smtClean="0">
                <a:latin typeface="Sylfaen" pitchFamily="18" charset="0"/>
              </a:rPr>
              <a:t>Sadler (1994 ) : </a:t>
            </a:r>
            <a:endParaRPr lang="en-US" sz="2800" i="1" dirty="0">
              <a:latin typeface="Sylfaen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Phenformin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err="1"/>
              <a:t>embryotoxic</a:t>
            </a:r>
            <a:r>
              <a:rPr lang="en-US" dirty="0"/>
              <a:t> in rats, and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Metformin</a:t>
            </a:r>
            <a:r>
              <a:rPr lang="en-US" b="1" dirty="0" smtClean="0"/>
              <a:t> </a:t>
            </a:r>
            <a:r>
              <a:rPr lang="en-US" dirty="0"/>
              <a:t>was associated with a delay in </a:t>
            </a:r>
            <a:r>
              <a:rPr lang="en-US" dirty="0" smtClean="0"/>
              <a:t> neural tube closure </a:t>
            </a:r>
            <a:r>
              <a:rPr lang="en-US" dirty="0"/>
              <a:t>and reduced yolk sac protein </a:t>
            </a:r>
            <a:r>
              <a:rPr lang="en-US" dirty="0" smtClean="0"/>
              <a:t>values.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51571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Denno</a:t>
            </a:r>
            <a:r>
              <a:rPr lang="en-US" i="1" dirty="0"/>
              <a:t> KM, Sadler TW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Effects of the </a:t>
            </a:r>
            <a:r>
              <a:rPr lang="en-US" dirty="0" err="1"/>
              <a:t>biguanide</a:t>
            </a:r>
            <a:r>
              <a:rPr lang="en-US" dirty="0"/>
              <a:t> class of oral </a:t>
            </a:r>
            <a:r>
              <a:rPr lang="en-US" dirty="0" smtClean="0"/>
              <a:t>hypoglycemic agents </a:t>
            </a:r>
            <a:r>
              <a:rPr lang="en-US" dirty="0"/>
              <a:t>on mouse embryogenesis. Teratology </a:t>
            </a:r>
            <a:r>
              <a:rPr lang="en-US" dirty="0">
                <a:solidFill>
                  <a:srgbClr val="C00000"/>
                </a:solidFill>
              </a:rPr>
              <a:t>1994</a:t>
            </a:r>
            <a:r>
              <a:rPr lang="en-US" dirty="0"/>
              <a:t>;49:260-66.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5000636"/>
            <a:ext cx="7992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2900</Words>
  <Application>Microsoft Office PowerPoint</Application>
  <PresentationFormat>On-screen Show (4:3)</PresentationFormat>
  <Paragraphs>401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Gestational Diabetes Mellitus</vt:lpstr>
      <vt:lpstr>Gestational Diabetes Mellitus</vt:lpstr>
      <vt:lpstr>Gestational Diabetes Mellitus</vt:lpstr>
      <vt:lpstr>Gestational Diabetes Mellitus</vt:lpstr>
      <vt:lpstr>Slide 7</vt:lpstr>
      <vt:lpstr>Evidence for OHAs use in pregnancy</vt:lpstr>
      <vt:lpstr>  Evidence for OHAs use in pregnancy</vt:lpstr>
      <vt:lpstr>  Evidence for OHAs use in pregnancy</vt:lpstr>
      <vt:lpstr>  Evidence for OHAs use in pregnancy</vt:lpstr>
      <vt:lpstr>  Evidence for OHAs use in pregnancy</vt:lpstr>
      <vt:lpstr>  Evidence for OHAs use in pregnancy</vt:lpstr>
      <vt:lpstr>  Evidence for OHAs use in pregnancy</vt:lpstr>
      <vt:lpstr>Slide 15</vt:lpstr>
      <vt:lpstr>  Evidence for SUL use in pregnancy</vt:lpstr>
      <vt:lpstr>  Evidence for Glyburide use in pregnancy</vt:lpstr>
      <vt:lpstr>  Evidence for Glyburide use in pregnancy</vt:lpstr>
      <vt:lpstr>Transfer of Glyburide and Glipizide into breast milk</vt:lpstr>
      <vt:lpstr>Slide 20</vt:lpstr>
      <vt:lpstr>  Evidence for Metformin use in pregnancy</vt:lpstr>
      <vt:lpstr>  Evidence for Metformin use in pregnancy</vt:lpstr>
      <vt:lpstr>  Evidence for Metformin use in pregnancy</vt:lpstr>
      <vt:lpstr>  Evidence for Metformin use in pregnancy</vt:lpstr>
      <vt:lpstr>  Evidence for Metformin use in pregnancy</vt:lpstr>
      <vt:lpstr>Slide 26</vt:lpstr>
      <vt:lpstr>  Evidence for Metformin use in pregnancy</vt:lpstr>
      <vt:lpstr>  Current evidence for OHAs use in pregnancy</vt:lpstr>
      <vt:lpstr>Potential effects of Metformin on growth of the children </vt:lpstr>
      <vt:lpstr>Slide 30</vt:lpstr>
      <vt:lpstr>Slide 31</vt:lpstr>
      <vt:lpstr>  The last evidence for Metformin use in pregnancy</vt:lpstr>
      <vt:lpstr>Slide 33</vt:lpstr>
      <vt:lpstr>Slide 34</vt:lpstr>
      <vt:lpstr>Slide 35</vt:lpstr>
      <vt:lpstr>Slide 36</vt:lpstr>
      <vt:lpstr>Slide 37</vt:lpstr>
      <vt:lpstr>Slide 38</vt:lpstr>
    </vt:vector>
  </TitlesOfParts>
  <Company>R.I.E.S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  in Pregnancy </dc:title>
  <dc:creator>Dr.Delshad</dc:creator>
  <cp:lastModifiedBy>Dr.Delshad</cp:lastModifiedBy>
  <cp:revision>115</cp:revision>
  <dcterms:created xsi:type="dcterms:W3CDTF">2012-01-01T02:11:19Z</dcterms:created>
  <dcterms:modified xsi:type="dcterms:W3CDTF">2012-01-12T05:07:37Z</dcterms:modified>
</cp:coreProperties>
</file>