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91" r:id="rId2"/>
    <p:sldId id="288" r:id="rId3"/>
    <p:sldId id="261" r:id="rId4"/>
    <p:sldId id="314" r:id="rId5"/>
    <p:sldId id="315" r:id="rId6"/>
    <p:sldId id="316" r:id="rId7"/>
    <p:sldId id="308" r:id="rId8"/>
    <p:sldId id="309" r:id="rId9"/>
    <p:sldId id="310" r:id="rId10"/>
    <p:sldId id="292" r:id="rId11"/>
    <p:sldId id="293" r:id="rId12"/>
    <p:sldId id="262" r:id="rId13"/>
    <p:sldId id="294" r:id="rId14"/>
    <p:sldId id="295" r:id="rId15"/>
    <p:sldId id="289" r:id="rId16"/>
    <p:sldId id="290" r:id="rId17"/>
    <p:sldId id="263" r:id="rId18"/>
    <p:sldId id="296" r:id="rId19"/>
    <p:sldId id="264" r:id="rId20"/>
    <p:sldId id="297" r:id="rId21"/>
    <p:sldId id="265" r:id="rId22"/>
    <p:sldId id="266" r:id="rId23"/>
    <p:sldId id="267" r:id="rId24"/>
    <p:sldId id="278" r:id="rId25"/>
    <p:sldId id="279" r:id="rId26"/>
    <p:sldId id="298" r:id="rId27"/>
    <p:sldId id="280" r:id="rId28"/>
    <p:sldId id="299" r:id="rId29"/>
    <p:sldId id="281" r:id="rId30"/>
    <p:sldId id="300" r:id="rId31"/>
    <p:sldId id="282" r:id="rId32"/>
    <p:sldId id="301" r:id="rId33"/>
    <p:sldId id="287" r:id="rId34"/>
    <p:sldId id="284" r:id="rId35"/>
    <p:sldId id="285" r:id="rId36"/>
    <p:sldId id="302" r:id="rId37"/>
    <p:sldId id="311" r:id="rId38"/>
    <p:sldId id="312" r:id="rId39"/>
    <p:sldId id="313" r:id="rId40"/>
    <p:sldId id="271" r:id="rId41"/>
    <p:sldId id="303" r:id="rId42"/>
    <p:sldId id="276" r:id="rId43"/>
    <p:sldId id="268" r:id="rId44"/>
    <p:sldId id="269" r:id="rId45"/>
    <p:sldId id="304" r:id="rId46"/>
    <p:sldId id="286" r:id="rId47"/>
    <p:sldId id="307" r:id="rId48"/>
    <p:sldId id="305" r:id="rId49"/>
    <p:sldId id="270" r:id="rId50"/>
    <p:sldId id="306" r:id="rId51"/>
    <p:sldId id="275" r:id="rId52"/>
    <p:sldId id="317" r:id="rId53"/>
    <p:sldId id="318" r:id="rId54"/>
    <p:sldId id="27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258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2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CD7F0B-B29F-40F4-8D40-8F88EBF7C792}"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1128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D7F0B-B29F-40F4-8D40-8F88EBF7C792}"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52774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D7F0B-B29F-40F4-8D40-8F88EBF7C792}"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1870723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D7F0B-B29F-40F4-8D40-8F88EBF7C792}"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BE1C-C622-4754-9BAA-239EC2EC99B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141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D7F0B-B29F-40F4-8D40-8F88EBF7C792}"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269232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BCD7F0B-B29F-40F4-8D40-8F88EBF7C792}" type="datetimeFigureOut">
              <a:rPr lang="en-US" smtClean="0"/>
              <a:t>10/5/2014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333898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BCD7F0B-B29F-40F4-8D40-8F88EBF7C792}" type="datetimeFigureOut">
              <a:rPr lang="en-US" smtClean="0"/>
              <a:t>10/5/2014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279168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CD7F0B-B29F-40F4-8D40-8F88EBF7C792}"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189532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CD7F0B-B29F-40F4-8D40-8F88EBF7C792}"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406836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CD7F0B-B29F-40F4-8D40-8F88EBF7C792}"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73878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CD7F0B-B29F-40F4-8D40-8F88EBF7C792}"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252537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CD7F0B-B29F-40F4-8D40-8F88EBF7C792}"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57136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CD7F0B-B29F-40F4-8D40-8F88EBF7C792}" type="datetimeFigureOut">
              <a:rPr lang="en-US" smtClean="0"/>
              <a:t>10/5/2014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225720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CD7F0B-B29F-40F4-8D40-8F88EBF7C792}" type="datetimeFigureOut">
              <a:rPr lang="en-US" smtClean="0"/>
              <a:t>10/5/2014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15064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BCD7F0B-B29F-40F4-8D40-8F88EBF7C792}" type="datetimeFigureOut">
              <a:rPr lang="en-US" smtClean="0"/>
              <a:t>10/5/2014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409042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D7F0B-B29F-40F4-8D40-8F88EBF7C792}"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326002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D7F0B-B29F-40F4-8D40-8F88EBF7C792}"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BE1C-C622-4754-9BAA-239EC2EC99B6}" type="slidenum">
              <a:rPr lang="en-US" smtClean="0"/>
              <a:t>‹#›</a:t>
            </a:fld>
            <a:endParaRPr lang="en-US"/>
          </a:p>
        </p:txBody>
      </p:sp>
    </p:spTree>
    <p:extLst>
      <p:ext uri="{BB962C8B-B14F-4D97-AF65-F5344CB8AC3E}">
        <p14:creationId xmlns:p14="http://schemas.microsoft.com/office/powerpoint/2010/main" val="305383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BCD7F0B-B29F-40F4-8D40-8F88EBF7C792}" type="datetimeFigureOut">
              <a:rPr lang="en-US" smtClean="0"/>
              <a:t>10/5/2014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EF0BE1C-C622-4754-9BAA-239EC2EC99B6}" type="slidenum">
              <a:rPr lang="en-US" smtClean="0"/>
              <a:t>‹#›</a:t>
            </a:fld>
            <a:endParaRPr lang="en-US"/>
          </a:p>
        </p:txBody>
      </p:sp>
    </p:spTree>
    <p:extLst>
      <p:ext uri="{BB962C8B-B14F-4D97-AF65-F5344CB8AC3E}">
        <p14:creationId xmlns:p14="http://schemas.microsoft.com/office/powerpoint/2010/main" val="1445990317"/>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9094" y="2489502"/>
            <a:ext cx="10010274" cy="954107"/>
          </a:xfrm>
          <a:prstGeom prst="rect">
            <a:avLst/>
          </a:prstGeom>
        </p:spPr>
        <p:txBody>
          <a:bodyPr wrap="square">
            <a:spAutoFit/>
          </a:bodyPr>
          <a:lstStyle/>
          <a:p>
            <a:r>
              <a:rPr lang="en-US" sz="2800" b="1" dirty="0">
                <a:latin typeface="Calibri Light" panose="020F0302020204030204" pitchFamily="34" charset="0"/>
              </a:rPr>
              <a:t>Adverse Health Consequences of </a:t>
            </a:r>
            <a:r>
              <a:rPr lang="en-US" sz="2800" b="1" dirty="0" smtClean="0">
                <a:latin typeface="Calibri Light" panose="020F0302020204030204" pitchFamily="34" charset="0"/>
              </a:rPr>
              <a:t>Performance-Enhancing </a:t>
            </a:r>
            <a:r>
              <a:rPr lang="en-US" sz="2800" b="1" dirty="0">
                <a:latin typeface="Calibri Light" panose="020F0302020204030204" pitchFamily="34" charset="0"/>
              </a:rPr>
              <a:t>Drugs: </a:t>
            </a:r>
            <a:endParaRPr lang="en-US" sz="2800" b="1" dirty="0" smtClean="0">
              <a:latin typeface="Calibri Light" panose="020F0302020204030204" pitchFamily="34" charset="0"/>
            </a:endParaRPr>
          </a:p>
          <a:p>
            <a:r>
              <a:rPr lang="en-US" sz="2800" b="1" dirty="0" smtClean="0">
                <a:latin typeface="Calibri Light" panose="020F0302020204030204" pitchFamily="34" charset="0"/>
              </a:rPr>
              <a:t>An </a:t>
            </a:r>
            <a:r>
              <a:rPr lang="en-US" sz="2800" b="1" dirty="0">
                <a:latin typeface="Calibri Light" panose="020F0302020204030204" pitchFamily="34" charset="0"/>
              </a:rPr>
              <a:t>Endocrine Society </a:t>
            </a:r>
            <a:r>
              <a:rPr lang="en-US" sz="2800" b="1" dirty="0" smtClean="0">
                <a:latin typeface="Calibri Light" panose="020F0302020204030204" pitchFamily="34" charset="0"/>
              </a:rPr>
              <a:t>Scientific Statement</a:t>
            </a:r>
            <a:endParaRPr lang="en-US" sz="2800" b="1" dirty="0">
              <a:latin typeface="Calibri Light" panose="020F0302020204030204" pitchFamily="34" charset="0"/>
            </a:endParaRPr>
          </a:p>
        </p:txBody>
      </p:sp>
      <p:sp>
        <p:nvSpPr>
          <p:cNvPr id="3" name="Rectangle 2"/>
          <p:cNvSpPr/>
          <p:nvPr/>
        </p:nvSpPr>
        <p:spPr>
          <a:xfrm>
            <a:off x="3312694" y="4956175"/>
            <a:ext cx="6096000" cy="523220"/>
          </a:xfrm>
          <a:prstGeom prst="rect">
            <a:avLst/>
          </a:prstGeom>
        </p:spPr>
        <p:txBody>
          <a:bodyPr>
            <a:spAutoFit/>
          </a:bodyPr>
          <a:lstStyle/>
          <a:p>
            <a:r>
              <a:rPr lang="en-US" sz="1400" dirty="0">
                <a:latin typeface="Calibri Light" panose="020F0302020204030204" pitchFamily="34" charset="0"/>
              </a:rPr>
              <a:t>Copyright © 2014 by The Endocrine Society</a:t>
            </a:r>
          </a:p>
          <a:p>
            <a:r>
              <a:rPr lang="en-US" sz="1400" dirty="0">
                <a:latin typeface="Calibri Light" panose="020F0302020204030204" pitchFamily="34" charset="0"/>
              </a:rPr>
              <a:t>Received June 27, 2013. Accepted December 9, 2013</a:t>
            </a:r>
          </a:p>
        </p:txBody>
      </p:sp>
    </p:spTree>
    <p:extLst>
      <p:ext uri="{BB962C8B-B14F-4D97-AF65-F5344CB8AC3E}">
        <p14:creationId xmlns:p14="http://schemas.microsoft.com/office/powerpoint/2010/main" val="765772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337" y="517651"/>
            <a:ext cx="10515600" cy="5632311"/>
          </a:xfrm>
          <a:prstGeom prst="rect">
            <a:avLst/>
          </a:prstGeom>
        </p:spPr>
        <p:txBody>
          <a:bodyPr wrap="square">
            <a:spAutoFit/>
          </a:bodyPr>
          <a:lstStyle/>
          <a:p>
            <a:r>
              <a:rPr lang="en-US" sz="2400" dirty="0" smtClean="0">
                <a:latin typeface="Calibri Light" panose="020F0302020204030204" pitchFamily="34" charset="0"/>
              </a:rPr>
              <a:t>There </a:t>
            </a:r>
            <a:r>
              <a:rPr lang="en-US" sz="2400" dirty="0">
                <a:latin typeface="Calibri Light" panose="020F0302020204030204" pitchFamily="34" charset="0"/>
              </a:rPr>
              <a:t>are several categories of PEDs that are </a:t>
            </a:r>
            <a:r>
              <a:rPr lang="en-US" sz="2400" dirty="0" smtClean="0">
                <a:latin typeface="Calibri Light" panose="020F0302020204030204" pitchFamily="34" charset="0"/>
              </a:rPr>
              <a:t>currently popular </a:t>
            </a:r>
            <a:r>
              <a:rPr lang="en-US" sz="2400" dirty="0">
                <a:latin typeface="Calibri Light" panose="020F0302020204030204" pitchFamily="34" charset="0"/>
              </a:rPr>
              <a:t>among </a:t>
            </a:r>
            <a:endParaRPr lang="en-US" sz="2400" dirty="0" smtClean="0">
              <a:latin typeface="Calibri Light" panose="020F0302020204030204" pitchFamily="34" charset="0"/>
            </a:endParaRPr>
          </a:p>
          <a:p>
            <a:r>
              <a:rPr lang="en-US" sz="2400" dirty="0" smtClean="0">
                <a:latin typeface="Calibri Light" panose="020F0302020204030204" pitchFamily="34" charset="0"/>
              </a:rPr>
              <a:t>nonathlete </a:t>
            </a:r>
            <a:r>
              <a:rPr lang="en-US" sz="2400" dirty="0">
                <a:latin typeface="Calibri Light" panose="020F0302020204030204" pitchFamily="34" charset="0"/>
              </a:rPr>
              <a:t>weightlifters and athletes.</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Lean </a:t>
            </a:r>
            <a:r>
              <a:rPr lang="en-US" sz="2400" dirty="0">
                <a:latin typeface="Calibri Light" panose="020F0302020204030204" pitchFamily="34" charset="0"/>
              </a:rPr>
              <a:t>mass builders, the most frequently used PEDs, </a:t>
            </a:r>
            <a:r>
              <a:rPr lang="en-US" sz="2400" dirty="0" smtClean="0">
                <a:latin typeface="Calibri Light" panose="020F0302020204030204" pitchFamily="34" charset="0"/>
              </a:rPr>
              <a:t>are generally </a:t>
            </a:r>
            <a:r>
              <a:rPr lang="en-US" sz="2400" dirty="0">
                <a:latin typeface="Calibri Light" panose="020F0302020204030204" pitchFamily="34" charset="0"/>
              </a:rPr>
              <a:t>promyogenic (anabolic) drugs that </a:t>
            </a:r>
            <a:r>
              <a:rPr lang="en-US" sz="2400" dirty="0" smtClean="0">
                <a:latin typeface="Calibri Light" panose="020F0302020204030204" pitchFamily="34" charset="0"/>
              </a:rPr>
              <a:t>increase muscle </a:t>
            </a:r>
            <a:r>
              <a:rPr lang="en-US" sz="2400" dirty="0">
                <a:latin typeface="Calibri Light" panose="020F0302020204030204" pitchFamily="34" charset="0"/>
              </a:rPr>
              <a:t>mass or reduce fat mass</a:t>
            </a:r>
            <a:r>
              <a:rPr lang="en-US" sz="2400" dirty="0" smtClean="0">
                <a:latin typeface="Calibri Light" panose="020F0302020204030204" pitchFamily="34" charset="0"/>
              </a:rPr>
              <a:t>.</a:t>
            </a:r>
          </a:p>
          <a:p>
            <a:r>
              <a:rPr lang="en-US" sz="2400" dirty="0" smtClean="0">
                <a:latin typeface="Calibri Light" panose="020F0302020204030204" pitchFamily="34" charset="0"/>
              </a:rPr>
              <a:t> </a:t>
            </a:r>
          </a:p>
          <a:p>
            <a:r>
              <a:rPr lang="en-US" sz="2400" dirty="0" smtClean="0">
                <a:latin typeface="Calibri Light" panose="020F0302020204030204" pitchFamily="34" charset="0"/>
              </a:rPr>
              <a:t>By </a:t>
            </a:r>
            <a:r>
              <a:rPr lang="en-US" sz="2400" dirty="0">
                <a:latin typeface="Calibri Light" panose="020F0302020204030204" pitchFamily="34" charset="0"/>
              </a:rPr>
              <a:t>far the most </a:t>
            </a:r>
            <a:r>
              <a:rPr lang="en-US" sz="2400" dirty="0" smtClean="0">
                <a:latin typeface="Calibri Light" panose="020F0302020204030204" pitchFamily="34" charset="0"/>
              </a:rPr>
              <a:t>prevalent illicit </a:t>
            </a:r>
            <a:r>
              <a:rPr lang="en-US" sz="2400" dirty="0">
                <a:latin typeface="Calibri Light" panose="020F0302020204030204" pitchFamily="34" charset="0"/>
              </a:rPr>
              <a:t>drugs in this category are </a:t>
            </a:r>
            <a:r>
              <a:rPr lang="en-US" sz="2400" dirty="0" smtClean="0">
                <a:latin typeface="Calibri Light" panose="020F0302020204030204" pitchFamily="34" charset="0"/>
              </a:rPr>
              <a:t>anabolic androgenic steroids (AAS</a:t>
            </a:r>
            <a:r>
              <a:rPr lang="en-US" sz="2400" dirty="0">
                <a:latin typeface="Calibri Light" panose="020F0302020204030204" pitchFamily="34" charset="0"/>
              </a:rPr>
              <a:t>), which are the primary focus of this report.</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Among nonathlete </a:t>
            </a:r>
            <a:r>
              <a:rPr lang="en-US" sz="2400" dirty="0">
                <a:latin typeface="Calibri Light" panose="020F0302020204030204" pitchFamily="34" charset="0"/>
              </a:rPr>
              <a:t>weightlifters, the use </a:t>
            </a:r>
            <a:r>
              <a:rPr lang="en-US" sz="2400" dirty="0" smtClean="0">
                <a:latin typeface="Calibri Light" panose="020F0302020204030204" pitchFamily="34" charset="0"/>
              </a:rPr>
              <a:t>of AAS represents a </a:t>
            </a:r>
            <a:r>
              <a:rPr lang="en-US" sz="2400" dirty="0">
                <a:latin typeface="Calibri Light" panose="020F0302020204030204" pitchFamily="34" charset="0"/>
              </a:rPr>
              <a:t>higher proportion of overall PED use than that of </a:t>
            </a:r>
            <a:r>
              <a:rPr lang="en-US" sz="2400" dirty="0" smtClean="0">
                <a:latin typeface="Calibri Light" panose="020F0302020204030204" pitchFamily="34" charset="0"/>
              </a:rPr>
              <a:t>all other </a:t>
            </a:r>
            <a:r>
              <a:rPr lang="en-US" sz="2400" dirty="0">
                <a:latin typeface="Calibri Light" panose="020F0302020204030204" pitchFamily="34" charset="0"/>
              </a:rPr>
              <a:t>categories of PEDs combined.</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Historically</a:t>
            </a:r>
            <a:r>
              <a:rPr lang="en-US" sz="2400" dirty="0">
                <a:latin typeface="Calibri Light" panose="020F0302020204030204" pitchFamily="34" charset="0"/>
              </a:rPr>
              <a:t>, the term androgenic-anabolic </a:t>
            </a:r>
            <a:r>
              <a:rPr lang="en-US" sz="2400" dirty="0" smtClean="0">
                <a:latin typeface="Calibri Light" panose="020F0302020204030204" pitchFamily="34" charset="0"/>
              </a:rPr>
              <a:t>steroid (AAS</a:t>
            </a:r>
            <a:r>
              <a:rPr lang="en-US" sz="2400" dirty="0">
                <a:latin typeface="Calibri Light" panose="020F0302020204030204" pitchFamily="34" charset="0"/>
              </a:rPr>
              <a:t>) reflected the view that androgenic and anabolic </a:t>
            </a:r>
            <a:r>
              <a:rPr lang="en-US" sz="2400" dirty="0" smtClean="0">
                <a:latin typeface="Calibri Light" panose="020F0302020204030204" pitchFamily="34" charset="0"/>
              </a:rPr>
              <a:t>effects of </a:t>
            </a:r>
            <a:r>
              <a:rPr lang="en-US" sz="2400" dirty="0">
                <a:latin typeface="Calibri Light" panose="020F0302020204030204" pitchFamily="34" charset="0"/>
              </a:rPr>
              <a:t>androgens could be dissociated, and that in </a:t>
            </a:r>
            <a:r>
              <a:rPr lang="en-US" sz="2400" dirty="0" smtClean="0">
                <a:latin typeface="Calibri Light" panose="020F0302020204030204" pitchFamily="34" charset="0"/>
              </a:rPr>
              <a:t>comparison to </a:t>
            </a:r>
            <a:r>
              <a:rPr lang="en-US" sz="2400" dirty="0">
                <a:latin typeface="Calibri Light" panose="020F0302020204030204" pitchFamily="34" charset="0"/>
              </a:rPr>
              <a:t>testosterone, some androgens were more </a:t>
            </a:r>
            <a:r>
              <a:rPr lang="en-US" sz="2400" dirty="0" smtClean="0">
                <a:latin typeface="Calibri Light" panose="020F0302020204030204" pitchFamily="34" charset="0"/>
              </a:rPr>
              <a:t>anabolic than </a:t>
            </a:r>
            <a:r>
              <a:rPr lang="en-US" sz="2400" dirty="0">
                <a:latin typeface="Calibri Light" panose="020F0302020204030204" pitchFamily="34" charset="0"/>
              </a:rPr>
              <a:t>androgenic. </a:t>
            </a:r>
          </a:p>
        </p:txBody>
      </p:sp>
    </p:spTree>
    <p:extLst>
      <p:ext uri="{BB962C8B-B14F-4D97-AF65-F5344CB8AC3E}">
        <p14:creationId xmlns:p14="http://schemas.microsoft.com/office/powerpoint/2010/main" val="3680831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132" y="889049"/>
            <a:ext cx="9403080" cy="4893647"/>
          </a:xfrm>
          <a:prstGeom prst="rect">
            <a:avLst/>
          </a:prstGeom>
        </p:spPr>
        <p:txBody>
          <a:bodyPr wrap="square">
            <a:spAutoFit/>
          </a:bodyPr>
          <a:lstStyle/>
          <a:p>
            <a:r>
              <a:rPr lang="en-US" sz="2400" dirty="0">
                <a:latin typeface="Calibri Light" panose="020F0302020204030204" pitchFamily="34" charset="0"/>
              </a:rPr>
              <a:t>In addition to AAS, nonathlete weightlifters and </a:t>
            </a:r>
            <a:r>
              <a:rPr lang="en-US" sz="2400" dirty="0" smtClean="0">
                <a:latin typeface="Calibri Light" panose="020F0302020204030204" pitchFamily="34" charset="0"/>
              </a:rPr>
              <a:t>athletes also </a:t>
            </a:r>
            <a:r>
              <a:rPr lang="en-US" sz="2400" dirty="0">
                <a:latin typeface="Calibri Light" panose="020F0302020204030204" pitchFamily="34" charset="0"/>
              </a:rPr>
              <a:t>use human growth hormone </a:t>
            </a:r>
            <a:r>
              <a:rPr lang="en-US" sz="2400" b="1" dirty="0">
                <a:solidFill>
                  <a:schemeClr val="accent1">
                    <a:lumMod val="50000"/>
                  </a:schemeClr>
                </a:solidFill>
                <a:latin typeface="Calibri Light" panose="020F0302020204030204" pitchFamily="34" charset="0"/>
              </a:rPr>
              <a:t>(hGH)</a:t>
            </a:r>
            <a:r>
              <a:rPr lang="en-US" sz="2400" dirty="0">
                <a:latin typeface="Calibri Light" panose="020F0302020204030204" pitchFamily="34" charset="0"/>
              </a:rPr>
              <a:t> and </a:t>
            </a:r>
            <a:r>
              <a:rPr lang="en-US" sz="2400" dirty="0" smtClean="0">
                <a:latin typeface="Calibri Light" panose="020F0302020204030204" pitchFamily="34" charset="0"/>
              </a:rPr>
              <a:t>insulin like growth </a:t>
            </a:r>
            <a:r>
              <a:rPr lang="en-US" sz="2400" dirty="0">
                <a:latin typeface="Calibri Light" panose="020F0302020204030204" pitchFamily="34" charset="0"/>
              </a:rPr>
              <a:t>factor-1 </a:t>
            </a:r>
            <a:r>
              <a:rPr lang="en-US" sz="2400" b="1" dirty="0">
                <a:solidFill>
                  <a:schemeClr val="accent1">
                    <a:lumMod val="50000"/>
                  </a:schemeClr>
                </a:solidFill>
                <a:latin typeface="Calibri Light" panose="020F0302020204030204" pitchFamily="34" charset="0"/>
              </a:rPr>
              <a:t>(IGF-I), </a:t>
            </a:r>
            <a:r>
              <a:rPr lang="en-US" sz="2400" dirty="0">
                <a:latin typeface="Calibri Light" panose="020F0302020204030204" pitchFamily="34" charset="0"/>
              </a:rPr>
              <a:t>as these PEDs have </a:t>
            </a:r>
            <a:r>
              <a:rPr lang="en-US" sz="2400" dirty="0" smtClean="0">
                <a:latin typeface="Calibri Light" panose="020F0302020204030204" pitchFamily="34" charset="0"/>
              </a:rPr>
              <a:t>recently become </a:t>
            </a:r>
            <a:r>
              <a:rPr lang="en-US" sz="2400" dirty="0">
                <a:latin typeface="Calibri Light" panose="020F0302020204030204" pitchFamily="34" charset="0"/>
              </a:rPr>
              <a:t>available on the black market at </a:t>
            </a:r>
            <a:r>
              <a:rPr lang="en-US" sz="2400" dirty="0" smtClean="0">
                <a:latin typeface="Calibri Light" panose="020F0302020204030204" pitchFamily="34" charset="0"/>
              </a:rPr>
              <a:t>reduced cost .</a:t>
            </a:r>
            <a:endParaRPr lang="en-US" sz="2400" dirty="0">
              <a:latin typeface="Calibri Light" panose="020F0302020204030204" pitchFamily="34" charset="0"/>
            </a:endParaRPr>
          </a:p>
          <a:p>
            <a:endParaRPr lang="en-US" sz="2400" dirty="0" smtClean="0">
              <a:latin typeface="Calibri Light" panose="020F0302020204030204" pitchFamily="34" charset="0"/>
            </a:endParaRPr>
          </a:p>
          <a:p>
            <a:r>
              <a:rPr lang="en-US" sz="2400" dirty="0" smtClean="0">
                <a:latin typeface="Calibri Light" panose="020F0302020204030204" pitchFamily="34" charset="0"/>
              </a:rPr>
              <a:t>Similarly</a:t>
            </a:r>
            <a:r>
              <a:rPr lang="en-US" sz="2400" dirty="0">
                <a:latin typeface="Calibri Light" panose="020F0302020204030204" pitchFamily="34" charset="0"/>
              </a:rPr>
              <a:t>, some nonathlete weightlifters use the </a:t>
            </a:r>
            <a:r>
              <a:rPr lang="en-US" sz="2400" dirty="0" smtClean="0">
                <a:latin typeface="Calibri Light" panose="020F0302020204030204" pitchFamily="34" charset="0"/>
              </a:rPr>
              <a:t>hormone </a:t>
            </a:r>
            <a:r>
              <a:rPr lang="en-US" sz="2400" b="1" dirty="0" smtClean="0">
                <a:solidFill>
                  <a:schemeClr val="accent2">
                    <a:lumMod val="50000"/>
                  </a:schemeClr>
                </a:solidFill>
                <a:latin typeface="Calibri Light" panose="020F0302020204030204" pitchFamily="34" charset="0"/>
              </a:rPr>
              <a:t>insulin</a:t>
            </a:r>
            <a:r>
              <a:rPr lang="en-US" sz="2400" dirty="0" smtClean="0">
                <a:latin typeface="Calibri Light" panose="020F0302020204030204" pitchFamily="34" charset="0"/>
              </a:rPr>
              <a:t> </a:t>
            </a:r>
            <a:r>
              <a:rPr lang="en-US" sz="2400" dirty="0">
                <a:latin typeface="Calibri Light" panose="020F0302020204030204" pitchFamily="34" charset="0"/>
              </a:rPr>
              <a:t>for its potential anabolic effects </a:t>
            </a:r>
            <a:r>
              <a:rPr lang="en-US" sz="2400" dirty="0" smtClean="0">
                <a:latin typeface="Calibri Light" panose="020F0302020204030204" pitchFamily="34" charset="0"/>
              </a:rPr>
              <a:t>. </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Finally</a:t>
            </a:r>
            <a:r>
              <a:rPr lang="en-US" sz="2400" dirty="0">
                <a:latin typeface="Calibri Light" panose="020F0302020204030204" pitchFamily="34" charset="0"/>
              </a:rPr>
              <a:t>, </a:t>
            </a:r>
            <a:r>
              <a:rPr lang="en-US" sz="2400" dirty="0" smtClean="0">
                <a:latin typeface="Calibri Light" panose="020F0302020204030204" pitchFamily="34" charset="0"/>
              </a:rPr>
              <a:t>some nonathlete </a:t>
            </a:r>
            <a:r>
              <a:rPr lang="en-US" sz="2400" dirty="0">
                <a:latin typeface="Calibri Light" panose="020F0302020204030204" pitchFamily="34" charset="0"/>
              </a:rPr>
              <a:t>weightlifters use clenbuterol</a:t>
            </a:r>
            <a:r>
              <a:rPr lang="en-US" sz="2400" i="1" dirty="0">
                <a:latin typeface="Calibri Light" panose="020F0302020204030204" pitchFamily="34" charset="0"/>
              </a:rPr>
              <a:t>, </a:t>
            </a:r>
            <a:r>
              <a:rPr lang="en-US" sz="2400" dirty="0">
                <a:latin typeface="Calibri Light" panose="020F0302020204030204" pitchFamily="34" charset="0"/>
              </a:rPr>
              <a:t>a </a:t>
            </a:r>
            <a:r>
              <a:rPr lang="en-US" sz="2400" dirty="0" smtClean="0">
                <a:latin typeface="Calibri Light" panose="020F0302020204030204" pitchFamily="34" charset="0"/>
              </a:rPr>
              <a:t>–adrenergic agonist </a:t>
            </a:r>
            <a:r>
              <a:rPr lang="en-US" sz="2400" dirty="0">
                <a:latin typeface="Calibri Light" panose="020F0302020204030204" pitchFamily="34" charset="0"/>
              </a:rPr>
              <a:t>that is thought to possess possible anabolic properties.</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Clenbuterol </a:t>
            </a:r>
            <a:r>
              <a:rPr lang="en-US" sz="2400" dirty="0">
                <a:latin typeface="Calibri Light" panose="020F0302020204030204" pitchFamily="34" charset="0"/>
              </a:rPr>
              <a:t>and other illegal stimulants, such </a:t>
            </a:r>
            <a:r>
              <a:rPr lang="en-US" sz="2400" dirty="0" smtClean="0">
                <a:latin typeface="Calibri Light" panose="020F0302020204030204" pitchFamily="34" charset="0"/>
              </a:rPr>
              <a:t>as amphetamine</a:t>
            </a:r>
            <a:r>
              <a:rPr lang="en-US" sz="2400" dirty="0">
                <a:latin typeface="Calibri Light" panose="020F0302020204030204" pitchFamily="34" charset="0"/>
              </a:rPr>
              <a:t>; and some hormones, such as thyroid </a:t>
            </a:r>
            <a:r>
              <a:rPr lang="en-US" sz="2400" dirty="0" smtClean="0">
                <a:latin typeface="Calibri Light" panose="020F0302020204030204" pitchFamily="34" charset="0"/>
              </a:rPr>
              <a:t>hormones;also </a:t>
            </a:r>
            <a:r>
              <a:rPr lang="en-US" sz="2400" dirty="0">
                <a:latin typeface="Calibri Light" panose="020F0302020204030204" pitchFamily="34" charset="0"/>
              </a:rPr>
              <a:t>have thermogenic (fat-burning) </a:t>
            </a:r>
            <a:r>
              <a:rPr lang="en-US" sz="2400" dirty="0" smtClean="0">
                <a:latin typeface="Calibri Light" panose="020F0302020204030204" pitchFamily="34" charset="0"/>
              </a:rPr>
              <a:t>properties that </a:t>
            </a:r>
            <a:r>
              <a:rPr lang="en-US" sz="2400" dirty="0">
                <a:latin typeface="Calibri Light" panose="020F0302020204030204" pitchFamily="34" charset="0"/>
              </a:rPr>
              <a:t>make them popular among nonathlete weightlifters.</a:t>
            </a:r>
          </a:p>
        </p:txBody>
      </p:sp>
    </p:spTree>
    <p:extLst>
      <p:ext uri="{BB962C8B-B14F-4D97-AF65-F5344CB8AC3E}">
        <p14:creationId xmlns:p14="http://schemas.microsoft.com/office/powerpoint/2010/main" val="3490678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332" y="541421"/>
            <a:ext cx="9342120" cy="6001643"/>
          </a:xfrm>
          <a:prstGeom prst="rect">
            <a:avLst/>
          </a:prstGeom>
        </p:spPr>
        <p:txBody>
          <a:bodyPr wrap="square">
            <a:spAutoFit/>
          </a:bodyPr>
          <a:lstStyle/>
          <a:p>
            <a:r>
              <a:rPr lang="en-US" sz="2400" dirty="0">
                <a:latin typeface="Calibri Light" panose="020F0302020204030204" pitchFamily="34" charset="0"/>
              </a:rPr>
              <a:t>Competitive athletes tend to use several other </a:t>
            </a:r>
            <a:r>
              <a:rPr lang="en-US" sz="2400" dirty="0" smtClean="0">
                <a:latin typeface="Calibri Light" panose="020F0302020204030204" pitchFamily="34" charset="0"/>
              </a:rPr>
              <a:t>categories of </a:t>
            </a:r>
            <a:r>
              <a:rPr lang="en-US" sz="2400" dirty="0">
                <a:latin typeface="Calibri Light" panose="020F0302020204030204" pitchFamily="34" charset="0"/>
              </a:rPr>
              <a:t>PEDs in addition to AAS. </a:t>
            </a:r>
            <a:endParaRPr lang="en-US" sz="2400" dirty="0" smtClean="0">
              <a:latin typeface="Calibri Light" panose="020F0302020204030204" pitchFamily="34" charset="0"/>
            </a:endParaRPr>
          </a:p>
          <a:p>
            <a:endParaRPr lang="en-US" sz="2400" dirty="0" smtClean="0">
              <a:latin typeface="Calibri Light" panose="020F0302020204030204" pitchFamily="34" charset="0"/>
            </a:endParaRPr>
          </a:p>
          <a:p>
            <a:r>
              <a:rPr lang="en-US" sz="2400" dirty="0" smtClean="0">
                <a:latin typeface="Calibri Light" panose="020F0302020204030204" pitchFamily="34" charset="0"/>
              </a:rPr>
              <a:t>For </a:t>
            </a:r>
            <a:r>
              <a:rPr lang="en-US" sz="2400" dirty="0">
                <a:latin typeface="Calibri Light" panose="020F0302020204030204" pitchFamily="34" charset="0"/>
              </a:rPr>
              <a:t>example, some </a:t>
            </a:r>
            <a:r>
              <a:rPr lang="en-US" sz="2400" dirty="0" smtClean="0">
                <a:latin typeface="Calibri Light" panose="020F0302020204030204" pitchFamily="34" charset="0"/>
              </a:rPr>
              <a:t>competitive bodybuilders </a:t>
            </a:r>
            <a:r>
              <a:rPr lang="en-US" sz="2400" dirty="0">
                <a:latin typeface="Calibri Light" panose="020F0302020204030204" pitchFamily="34" charset="0"/>
              </a:rPr>
              <a:t>use </a:t>
            </a:r>
            <a:r>
              <a:rPr lang="en-US" sz="2400" b="1" dirty="0">
                <a:solidFill>
                  <a:schemeClr val="accent2">
                    <a:lumMod val="50000"/>
                  </a:schemeClr>
                </a:solidFill>
                <a:latin typeface="Calibri Light" panose="020F0302020204030204" pitchFamily="34" charset="0"/>
              </a:rPr>
              <a:t>diuretics</a:t>
            </a:r>
            <a:r>
              <a:rPr lang="en-US" sz="2400" dirty="0">
                <a:latin typeface="Calibri Light" panose="020F0302020204030204" pitchFamily="34" charset="0"/>
              </a:rPr>
              <a:t> (eg, furosemide, </a:t>
            </a:r>
            <a:r>
              <a:rPr lang="en-US" sz="2400" dirty="0" smtClean="0">
                <a:latin typeface="Calibri Light" panose="020F0302020204030204" pitchFamily="34" charset="0"/>
              </a:rPr>
              <a:t>thiazides)to </a:t>
            </a:r>
            <a:r>
              <a:rPr lang="en-US" sz="2400" dirty="0">
                <a:latin typeface="Calibri Light" panose="020F0302020204030204" pitchFamily="34" charset="0"/>
              </a:rPr>
              <a:t>improve muscle definition onstage</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Some </a:t>
            </a:r>
            <a:r>
              <a:rPr lang="en-US" sz="2400" dirty="0" smtClean="0">
                <a:latin typeface="Calibri Light" panose="020F0302020204030204" pitchFamily="34" charset="0"/>
              </a:rPr>
              <a:t>boxers or </a:t>
            </a:r>
            <a:r>
              <a:rPr lang="en-US" sz="2400" dirty="0">
                <a:latin typeface="Calibri Light" panose="020F0302020204030204" pitchFamily="34" charset="0"/>
              </a:rPr>
              <a:t>wrestlers use diuretics to reduce body weight so they </a:t>
            </a:r>
            <a:r>
              <a:rPr lang="en-US" sz="2400" dirty="0" smtClean="0">
                <a:latin typeface="Calibri Light" panose="020F0302020204030204" pitchFamily="34" charset="0"/>
              </a:rPr>
              <a:t>can compete </a:t>
            </a:r>
            <a:r>
              <a:rPr lang="en-US" sz="2400" dirty="0">
                <a:latin typeface="Calibri Light" panose="020F0302020204030204" pitchFamily="34" charset="0"/>
              </a:rPr>
              <a:t>in a lower weight class.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Diuretics </a:t>
            </a:r>
            <a:r>
              <a:rPr lang="en-US" sz="2400" dirty="0">
                <a:latin typeface="Calibri Light" panose="020F0302020204030204" pitchFamily="34" charset="0"/>
              </a:rPr>
              <a:t>may also </a:t>
            </a:r>
            <a:r>
              <a:rPr lang="en-US" sz="2400" dirty="0" smtClean="0">
                <a:latin typeface="Calibri Light" panose="020F0302020204030204" pitchFamily="34" charset="0"/>
              </a:rPr>
              <a:t>dilute the </a:t>
            </a:r>
            <a:r>
              <a:rPr lang="en-US" sz="2400" dirty="0">
                <a:latin typeface="Calibri Light" panose="020F0302020204030204" pitchFamily="34" charset="0"/>
              </a:rPr>
              <a:t>urine, which can reduce the concentration of the </a:t>
            </a:r>
            <a:r>
              <a:rPr lang="en-US" sz="2400" dirty="0" smtClean="0">
                <a:latin typeface="Calibri Light" panose="020F0302020204030204" pitchFamily="34" charset="0"/>
              </a:rPr>
              <a:t>PED below </a:t>
            </a:r>
            <a:r>
              <a:rPr lang="en-US" sz="2400" dirty="0">
                <a:latin typeface="Calibri Light" panose="020F0302020204030204" pitchFamily="34" charset="0"/>
              </a:rPr>
              <a:t>the limit of detection</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b="1" dirty="0">
                <a:solidFill>
                  <a:schemeClr val="accent2">
                    <a:lumMod val="50000"/>
                  </a:schemeClr>
                </a:solidFill>
                <a:latin typeface="Calibri Light" panose="020F0302020204030204" pitchFamily="34" charset="0"/>
              </a:rPr>
              <a:t>Blood boosters </a:t>
            </a:r>
            <a:r>
              <a:rPr lang="en-US" sz="2400" dirty="0">
                <a:latin typeface="Calibri Light" panose="020F0302020204030204" pitchFamily="34" charset="0"/>
              </a:rPr>
              <a:t>(</a:t>
            </a:r>
            <a:r>
              <a:rPr lang="en-US" sz="2400" dirty="0" smtClean="0">
                <a:latin typeface="Calibri Light" panose="020F0302020204030204" pitchFamily="34" charset="0"/>
              </a:rPr>
              <a:t>erythropoietins,other </a:t>
            </a:r>
            <a:r>
              <a:rPr lang="en-US" sz="2400" dirty="0">
                <a:latin typeface="Calibri Light" panose="020F0302020204030204" pitchFamily="34" charset="0"/>
              </a:rPr>
              <a:t>erythropoiesis-stimulating agents [ESAs</a:t>
            </a:r>
            <a:r>
              <a:rPr lang="en-US" sz="2400" dirty="0" smtClean="0">
                <a:latin typeface="Calibri Light" panose="020F0302020204030204" pitchFamily="34" charset="0"/>
              </a:rPr>
              <a:t>],</a:t>
            </a:r>
            <a:r>
              <a:rPr lang="en-US" sz="2400" dirty="0">
                <a:latin typeface="Calibri Light" panose="020F0302020204030204" pitchFamily="34" charset="0"/>
              </a:rPr>
              <a:t> transfusions) increase endurance in events such as </a:t>
            </a:r>
            <a:r>
              <a:rPr lang="en-US" sz="2400" dirty="0" smtClean="0">
                <a:latin typeface="Calibri Light" panose="020F0302020204030204" pitchFamily="34" charset="0"/>
              </a:rPr>
              <a:t>cycling,long-distance </a:t>
            </a:r>
            <a:r>
              <a:rPr lang="en-US" sz="2400" dirty="0">
                <a:latin typeface="Calibri Light" panose="020F0302020204030204" pitchFamily="34" charset="0"/>
              </a:rPr>
              <a:t>running, and skiing. Athletes also </a:t>
            </a:r>
            <a:r>
              <a:rPr lang="en-US" sz="2400" b="1" dirty="0">
                <a:solidFill>
                  <a:schemeClr val="accent2">
                    <a:lumMod val="50000"/>
                  </a:schemeClr>
                </a:solidFill>
                <a:latin typeface="Calibri Light" panose="020F0302020204030204" pitchFamily="34" charset="0"/>
              </a:rPr>
              <a:t>may combine</a:t>
            </a:r>
          </a:p>
          <a:p>
            <a:r>
              <a:rPr lang="en-US" sz="2400" dirty="0">
                <a:latin typeface="Calibri Light" panose="020F0302020204030204" pitchFamily="34" charset="0"/>
              </a:rPr>
              <a:t>AAS and </a:t>
            </a:r>
            <a:r>
              <a:rPr lang="en-US" sz="2400" dirty="0" smtClean="0">
                <a:latin typeface="Calibri Light" panose="020F0302020204030204" pitchFamily="34" charset="0"/>
              </a:rPr>
              <a:t>erythropoietins to </a:t>
            </a:r>
            <a:r>
              <a:rPr lang="en-US" sz="2400" dirty="0">
                <a:latin typeface="Calibri Light" panose="020F0302020204030204" pitchFamily="34" charset="0"/>
              </a:rPr>
              <a:t>train harder and </a:t>
            </a:r>
            <a:r>
              <a:rPr lang="en-US" sz="2400" dirty="0" smtClean="0">
                <a:latin typeface="Calibri Light" panose="020F0302020204030204" pitchFamily="34" charset="0"/>
              </a:rPr>
              <a:t>recover faster</a:t>
            </a:r>
            <a:r>
              <a:rPr lang="en-US" sz="2400" dirty="0">
                <a:latin typeface="Calibri Light" panose="020F0302020204030204" pitchFamily="34" charset="0"/>
              </a:rPr>
              <a:t>. </a:t>
            </a:r>
          </a:p>
        </p:txBody>
      </p:sp>
    </p:spTree>
    <p:extLst>
      <p:ext uri="{BB962C8B-B14F-4D97-AF65-F5344CB8AC3E}">
        <p14:creationId xmlns:p14="http://schemas.microsoft.com/office/powerpoint/2010/main" val="1659437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5335" y="1549198"/>
            <a:ext cx="8793480" cy="3046988"/>
          </a:xfrm>
          <a:prstGeom prst="rect">
            <a:avLst/>
          </a:prstGeom>
        </p:spPr>
        <p:txBody>
          <a:bodyPr wrap="square">
            <a:spAutoFit/>
          </a:bodyPr>
          <a:lstStyle/>
          <a:p>
            <a:r>
              <a:rPr lang="en-US" sz="2400" b="1" dirty="0">
                <a:solidFill>
                  <a:schemeClr val="accent2">
                    <a:lumMod val="50000"/>
                  </a:schemeClr>
                </a:solidFill>
                <a:latin typeface="Calibri Light" panose="020F0302020204030204" pitchFamily="34" charset="0"/>
              </a:rPr>
              <a:t>Masking</a:t>
            </a:r>
            <a:r>
              <a:rPr lang="en-US" sz="2400" dirty="0">
                <a:latin typeface="Calibri Light" panose="020F0302020204030204" pitchFamily="34" charset="0"/>
              </a:rPr>
              <a:t> drugs reduce the ability to detect a </a:t>
            </a:r>
            <a:r>
              <a:rPr lang="en-US" sz="2400" dirty="0" smtClean="0">
                <a:latin typeface="Calibri Light" panose="020F0302020204030204" pitchFamily="34" charset="0"/>
              </a:rPr>
              <a:t>banned substance.</a:t>
            </a:r>
          </a:p>
          <a:p>
            <a:r>
              <a:rPr lang="en-US" sz="2400" dirty="0" smtClean="0">
                <a:latin typeface="Calibri Light" panose="020F0302020204030204" pitchFamily="34" charset="0"/>
              </a:rPr>
              <a:t> </a:t>
            </a:r>
          </a:p>
          <a:p>
            <a:r>
              <a:rPr lang="en-US" sz="2400" dirty="0" smtClean="0">
                <a:latin typeface="Calibri Light" panose="020F0302020204030204" pitchFamily="34" charset="0"/>
              </a:rPr>
              <a:t>For </a:t>
            </a:r>
            <a:r>
              <a:rPr lang="en-US" sz="2400" dirty="0">
                <a:latin typeface="Calibri Light" panose="020F0302020204030204" pitchFamily="34" charset="0"/>
              </a:rPr>
              <a:t>instance, </a:t>
            </a:r>
            <a:r>
              <a:rPr lang="en-US" sz="2400" b="1" dirty="0">
                <a:solidFill>
                  <a:schemeClr val="accent2">
                    <a:lumMod val="50000"/>
                  </a:schemeClr>
                </a:solidFill>
                <a:latin typeface="Calibri Light" panose="020F0302020204030204" pitchFamily="34" charset="0"/>
              </a:rPr>
              <a:t>epitestosterone </a:t>
            </a:r>
            <a:r>
              <a:rPr lang="en-US" sz="2400" dirty="0">
                <a:latin typeface="Calibri Light" panose="020F0302020204030204" pitchFamily="34" charset="0"/>
              </a:rPr>
              <a:t>can mask the </a:t>
            </a:r>
            <a:r>
              <a:rPr lang="en-US" sz="2400" dirty="0" smtClean="0">
                <a:latin typeface="Calibri Light" panose="020F0302020204030204" pitchFamily="34" charset="0"/>
              </a:rPr>
              <a:t>detection of </a:t>
            </a:r>
            <a:r>
              <a:rPr lang="en-US" sz="2400" dirty="0">
                <a:latin typeface="Calibri Light" panose="020F0302020204030204" pitchFamily="34" charset="0"/>
              </a:rPr>
              <a:t>testosterone use. </a:t>
            </a:r>
            <a:endParaRPr lang="en-US" sz="2400" dirty="0" smtClean="0">
              <a:latin typeface="Calibri Light" panose="020F0302020204030204" pitchFamily="34" charset="0"/>
            </a:endParaRPr>
          </a:p>
          <a:p>
            <a:endParaRPr lang="en-US" sz="2400" dirty="0" smtClean="0">
              <a:latin typeface="Calibri Light" panose="020F0302020204030204" pitchFamily="34" charset="0"/>
            </a:endParaRPr>
          </a:p>
          <a:p>
            <a:r>
              <a:rPr lang="en-US" sz="2400" dirty="0" smtClean="0">
                <a:latin typeface="Calibri Light" panose="020F0302020204030204" pitchFamily="34" charset="0"/>
              </a:rPr>
              <a:t>And </a:t>
            </a:r>
            <a:r>
              <a:rPr lang="en-US" sz="2400" b="1" dirty="0">
                <a:solidFill>
                  <a:schemeClr val="accent2">
                    <a:lumMod val="50000"/>
                  </a:schemeClr>
                </a:solidFill>
                <a:latin typeface="Calibri Light" panose="020F0302020204030204" pitchFamily="34" charset="0"/>
              </a:rPr>
              <a:t>tranquilizers</a:t>
            </a:r>
            <a:r>
              <a:rPr lang="en-US" sz="2400" dirty="0">
                <a:latin typeface="Calibri Light" panose="020F0302020204030204" pitchFamily="34" charset="0"/>
              </a:rPr>
              <a:t> (</a:t>
            </a:r>
            <a:r>
              <a:rPr lang="en-US" sz="2400" dirty="0" smtClean="0">
                <a:latin typeface="Calibri Light" panose="020F0302020204030204" pitchFamily="34" charset="0"/>
              </a:rPr>
              <a:t>benzodiazepines,opiates</a:t>
            </a:r>
            <a:r>
              <a:rPr lang="en-US" sz="2400" dirty="0">
                <a:latin typeface="Calibri Light" panose="020F0302020204030204" pitchFamily="34" charset="0"/>
              </a:rPr>
              <a:t>) reduce anxiety in events that </a:t>
            </a:r>
            <a:r>
              <a:rPr lang="en-US" sz="2400" dirty="0" smtClean="0">
                <a:latin typeface="Calibri Light" panose="020F0302020204030204" pitchFamily="34" charset="0"/>
              </a:rPr>
              <a:t>require steady </a:t>
            </a:r>
            <a:r>
              <a:rPr lang="en-US" sz="2400" dirty="0">
                <a:latin typeface="Calibri Light" panose="020F0302020204030204" pitchFamily="34" charset="0"/>
              </a:rPr>
              <a:t>nerves (such as archery), and </a:t>
            </a:r>
            <a:r>
              <a:rPr lang="en-US" sz="2400" b="1" dirty="0">
                <a:solidFill>
                  <a:schemeClr val="accent2">
                    <a:lumMod val="50000"/>
                  </a:schemeClr>
                </a:solidFill>
                <a:latin typeface="Calibri Light" panose="020F0302020204030204" pitchFamily="34" charset="0"/>
              </a:rPr>
              <a:t>opiates</a:t>
            </a:r>
            <a:r>
              <a:rPr lang="en-US" sz="2400" dirty="0">
                <a:latin typeface="Calibri Light" panose="020F0302020204030204" pitchFamily="34" charset="0"/>
              </a:rPr>
              <a:t> can mask </a:t>
            </a:r>
            <a:r>
              <a:rPr lang="en-US" sz="2400" dirty="0" smtClean="0">
                <a:latin typeface="Calibri Light" panose="020F0302020204030204" pitchFamily="34" charset="0"/>
              </a:rPr>
              <a:t>pain during competition.</a:t>
            </a:r>
            <a:endParaRPr lang="en-US" sz="2400" dirty="0">
              <a:latin typeface="Calibri Light" panose="020F0302020204030204" pitchFamily="34" charset="0"/>
            </a:endParaRPr>
          </a:p>
        </p:txBody>
      </p:sp>
    </p:spTree>
    <p:extLst>
      <p:ext uri="{BB962C8B-B14F-4D97-AF65-F5344CB8AC3E}">
        <p14:creationId xmlns:p14="http://schemas.microsoft.com/office/powerpoint/2010/main" val="109140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339" y="1076425"/>
            <a:ext cx="10057598" cy="5632311"/>
          </a:xfrm>
          <a:prstGeom prst="rect">
            <a:avLst/>
          </a:prstGeom>
        </p:spPr>
        <p:txBody>
          <a:bodyPr wrap="square">
            <a:spAutoFit/>
          </a:bodyPr>
          <a:lstStyle/>
          <a:p>
            <a:r>
              <a:rPr lang="en-US" sz="2400" dirty="0">
                <a:latin typeface="Calibri Light" panose="020F0302020204030204" pitchFamily="34" charset="0"/>
              </a:rPr>
              <a:t>The World Antidoping Agency (WADA), an </a:t>
            </a:r>
            <a:r>
              <a:rPr lang="en-US" sz="2400" dirty="0" smtClean="0">
                <a:latin typeface="Calibri Light" panose="020F0302020204030204" pitchFamily="34" charset="0"/>
              </a:rPr>
              <a:t>international agency </a:t>
            </a:r>
            <a:r>
              <a:rPr lang="en-US" sz="2400" dirty="0">
                <a:latin typeface="Calibri Light" panose="020F0302020204030204" pitchFamily="34" charset="0"/>
              </a:rPr>
              <a:t>that oversees the implementation of the </a:t>
            </a:r>
            <a:r>
              <a:rPr lang="en-US" sz="2400" dirty="0" smtClean="0">
                <a:latin typeface="Calibri Light" panose="020F0302020204030204" pitchFamily="34" charset="0"/>
              </a:rPr>
              <a:t>antidoping policies </a:t>
            </a:r>
            <a:r>
              <a:rPr lang="en-US" sz="2400" dirty="0">
                <a:latin typeface="Calibri Light" panose="020F0302020204030204" pitchFamily="34" charset="0"/>
              </a:rPr>
              <a:t>in all sports worldwide, maintains a </a:t>
            </a:r>
            <a:r>
              <a:rPr lang="en-US" sz="2400" dirty="0" smtClean="0">
                <a:latin typeface="Calibri Light" panose="020F0302020204030204" pitchFamily="34" charset="0"/>
              </a:rPr>
              <a:t>list of </a:t>
            </a:r>
            <a:r>
              <a:rPr lang="en-US" sz="2400" dirty="0">
                <a:latin typeface="Calibri Light" panose="020F0302020204030204" pitchFamily="34" charset="0"/>
              </a:rPr>
              <a:t>substances (drugs, supplements, etc.,) that are </a:t>
            </a:r>
            <a:r>
              <a:rPr lang="en-US" sz="2400" dirty="0" smtClean="0">
                <a:latin typeface="Calibri Light" panose="020F0302020204030204" pitchFamily="34" charset="0"/>
              </a:rPr>
              <a:t>banned from </a:t>
            </a:r>
            <a:r>
              <a:rPr lang="en-US" sz="2400" dirty="0">
                <a:latin typeface="Calibri Light" panose="020F0302020204030204" pitchFamily="34" charset="0"/>
              </a:rPr>
              <a:t>use in all sports at all times, banned from use </a:t>
            </a:r>
            <a:r>
              <a:rPr lang="en-US" sz="2400" dirty="0" smtClean="0">
                <a:latin typeface="Calibri Light" panose="020F0302020204030204" pitchFamily="34" charset="0"/>
              </a:rPr>
              <a:t>during competition</a:t>
            </a:r>
            <a:r>
              <a:rPr lang="en-US" sz="2400" dirty="0">
                <a:latin typeface="Calibri Light" panose="020F0302020204030204" pitchFamily="34" charset="0"/>
              </a:rPr>
              <a:t>, or banned in specific sports </a:t>
            </a:r>
            <a:r>
              <a:rPr lang="en-US" sz="2400" dirty="0" smtClean="0">
                <a:latin typeface="Calibri Light" panose="020F0302020204030204" pitchFamily="34" charset="0"/>
              </a:rPr>
              <a:t>. </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WADA’s Anti-Doping </a:t>
            </a:r>
            <a:r>
              <a:rPr lang="en-US" sz="2400" dirty="0">
                <a:latin typeface="Calibri Light" panose="020F0302020204030204" pitchFamily="34" charset="0"/>
              </a:rPr>
              <a:t>Program is based on the WADA Code, </a:t>
            </a:r>
            <a:r>
              <a:rPr lang="en-US" sz="2400" dirty="0" smtClean="0">
                <a:latin typeface="Calibri Light" panose="020F0302020204030204" pitchFamily="34" charset="0"/>
              </a:rPr>
              <a:t>a universal </a:t>
            </a:r>
            <a:r>
              <a:rPr lang="en-US" sz="2400" dirty="0">
                <a:latin typeface="Calibri Light" panose="020F0302020204030204" pitchFamily="34" charset="0"/>
              </a:rPr>
              <a:t>document that contains comprehensive </a:t>
            </a:r>
            <a:r>
              <a:rPr lang="en-US" sz="2400" dirty="0" smtClean="0">
                <a:latin typeface="Calibri Light" panose="020F0302020204030204" pitchFamily="34" charset="0"/>
              </a:rPr>
              <a:t>guidelines for </a:t>
            </a:r>
            <a:r>
              <a:rPr lang="en-US" sz="2400" dirty="0">
                <a:latin typeface="Calibri Light" panose="020F0302020204030204" pitchFamily="34" charset="0"/>
              </a:rPr>
              <a:t>best practices in international and national </a:t>
            </a:r>
            <a:r>
              <a:rPr lang="en-US" sz="2400" dirty="0" smtClean="0">
                <a:latin typeface="Calibri Light" panose="020F0302020204030204" pitchFamily="34" charset="0"/>
              </a:rPr>
              <a:t>antidoping programs . </a:t>
            </a:r>
          </a:p>
          <a:p>
            <a:endParaRPr lang="en-US" sz="2400" dirty="0">
              <a:latin typeface="Calibri Light" panose="020F0302020204030204" pitchFamily="34" charset="0"/>
            </a:endParaRPr>
          </a:p>
          <a:p>
            <a:r>
              <a:rPr lang="en-US" sz="2400" dirty="0" smtClean="0">
                <a:latin typeface="Calibri Light" panose="020F0302020204030204" pitchFamily="34" charset="0"/>
              </a:rPr>
              <a:t>WADA </a:t>
            </a:r>
            <a:r>
              <a:rPr lang="en-US" sz="2400" dirty="0">
                <a:latin typeface="Calibri Light" panose="020F0302020204030204" pitchFamily="34" charset="0"/>
              </a:rPr>
              <a:t>also publishes the </a:t>
            </a:r>
            <a:r>
              <a:rPr lang="en-US" sz="2400" dirty="0" smtClean="0">
                <a:latin typeface="Calibri Light" panose="020F0302020204030204" pitchFamily="34" charset="0"/>
              </a:rPr>
              <a:t>doping violation </a:t>
            </a:r>
            <a:r>
              <a:rPr lang="en-US" sz="2400" dirty="0">
                <a:latin typeface="Calibri Light" panose="020F0302020204030204" pitchFamily="34" charset="0"/>
              </a:rPr>
              <a:t>thresholds for banned </a:t>
            </a:r>
            <a:r>
              <a:rPr lang="en-US" sz="2400" dirty="0" smtClean="0">
                <a:latin typeface="Calibri Light" panose="020F0302020204030204" pitchFamily="34" charset="0"/>
              </a:rPr>
              <a:t>substances.                                                                                                                                                                                                                </a:t>
            </a:r>
          </a:p>
          <a:p>
            <a:endParaRPr lang="en-US" sz="2400" dirty="0">
              <a:latin typeface="Calibri Light" panose="020F0302020204030204" pitchFamily="34" charset="0"/>
            </a:endParaRPr>
          </a:p>
          <a:p>
            <a:endParaRPr lang="en-US" sz="2400" dirty="0" smtClean="0">
              <a:latin typeface="Calibri Light" panose="020F0302020204030204" pitchFamily="34" charset="0"/>
            </a:endParaRPr>
          </a:p>
          <a:p>
            <a:r>
              <a:rPr lang="en-US" sz="2400" dirty="0" smtClean="0">
                <a:latin typeface="Calibri Light" panose="020F0302020204030204" pitchFamily="34" charset="0"/>
              </a:rPr>
              <a:t>                                                                                           </a:t>
            </a:r>
          </a:p>
          <a:p>
            <a:r>
              <a:rPr lang="en-US" sz="2400" dirty="0">
                <a:latin typeface="Calibri Light" panose="020F0302020204030204" pitchFamily="34" charset="0"/>
              </a:rPr>
              <a:t> </a:t>
            </a:r>
            <a:r>
              <a:rPr lang="en-US" sz="2400" dirty="0" smtClean="0">
                <a:latin typeface="Calibri Light" panose="020F0302020204030204" pitchFamily="34" charset="0"/>
              </a:rPr>
              <a:t>                                                                                                                                             8</a:t>
            </a:r>
            <a:endParaRPr lang="en-US" sz="2400" dirty="0">
              <a:latin typeface="Calibri Light" panose="020F0302020204030204" pitchFamily="34" charset="0"/>
            </a:endParaRPr>
          </a:p>
        </p:txBody>
      </p:sp>
    </p:spTree>
    <p:extLst>
      <p:ext uri="{BB962C8B-B14F-4D97-AF65-F5344CB8AC3E}">
        <p14:creationId xmlns:p14="http://schemas.microsoft.com/office/powerpoint/2010/main" val="2961208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5584" y="1139362"/>
            <a:ext cx="9502542" cy="6370975"/>
          </a:xfrm>
          <a:prstGeom prst="rect">
            <a:avLst/>
          </a:prstGeom>
        </p:spPr>
        <p:txBody>
          <a:bodyPr wrap="square">
            <a:spAutoFit/>
          </a:bodyPr>
          <a:lstStyle/>
          <a:p>
            <a:r>
              <a:rPr lang="en-US" sz="2400" b="1" dirty="0" smtClean="0">
                <a:solidFill>
                  <a:schemeClr val="accent2">
                    <a:lumMod val="50000"/>
                  </a:schemeClr>
                </a:solidFill>
                <a:latin typeface="Calibri Light" panose="020F0302020204030204" pitchFamily="34" charset="0"/>
              </a:rPr>
              <a:t>                          Epidemiology </a:t>
            </a:r>
            <a:r>
              <a:rPr lang="en-US" sz="2400" b="1" dirty="0">
                <a:solidFill>
                  <a:schemeClr val="accent2">
                    <a:lumMod val="50000"/>
                  </a:schemeClr>
                </a:solidFill>
                <a:latin typeface="Calibri Light" panose="020F0302020204030204" pitchFamily="34" charset="0"/>
              </a:rPr>
              <a:t>of Performance-enhancing Drug Use</a:t>
            </a:r>
          </a:p>
          <a:p>
            <a:endParaRPr lang="en-US" sz="2400" b="1" dirty="0" smtClean="0">
              <a:solidFill>
                <a:schemeClr val="accent2">
                  <a:lumMod val="50000"/>
                </a:schemeClr>
              </a:solidFill>
              <a:latin typeface="Calibri Light" panose="020F0302020204030204" pitchFamily="34" charset="0"/>
            </a:endParaRPr>
          </a:p>
          <a:p>
            <a:r>
              <a:rPr lang="en-US" sz="2400" b="1" dirty="0" smtClean="0">
                <a:solidFill>
                  <a:schemeClr val="accent2">
                    <a:lumMod val="50000"/>
                  </a:schemeClr>
                </a:solidFill>
                <a:latin typeface="Calibri Light" panose="020F0302020204030204" pitchFamily="34" charset="0"/>
              </a:rPr>
              <a:t>A</a:t>
            </a:r>
            <a:r>
              <a:rPr lang="en-US" sz="2400" b="1" dirty="0">
                <a:solidFill>
                  <a:schemeClr val="accent2">
                    <a:lumMod val="50000"/>
                  </a:schemeClr>
                </a:solidFill>
                <a:latin typeface="Calibri Light" panose="020F0302020204030204" pitchFamily="34" charset="0"/>
              </a:rPr>
              <a:t>. Age of Onset</a:t>
            </a:r>
          </a:p>
          <a:p>
            <a:endParaRPr lang="en-US" sz="2400" dirty="0" smtClean="0">
              <a:solidFill>
                <a:schemeClr val="accent2">
                  <a:lumMod val="50000"/>
                </a:schemeClr>
              </a:solidFill>
              <a:latin typeface="Calibri Light" panose="020F0302020204030204" pitchFamily="34" charset="0"/>
            </a:endParaRPr>
          </a:p>
          <a:p>
            <a:r>
              <a:rPr lang="en-US" sz="2400" dirty="0" smtClean="0">
                <a:latin typeface="Calibri Light" panose="020F0302020204030204" pitchFamily="34" charset="0"/>
              </a:rPr>
              <a:t>Though </a:t>
            </a:r>
            <a:r>
              <a:rPr lang="en-US" sz="2400" dirty="0">
                <a:latin typeface="Calibri Light" panose="020F0302020204030204" pitchFamily="34" charset="0"/>
              </a:rPr>
              <a:t>it is widely believed that AAS use is </a:t>
            </a:r>
            <a:r>
              <a:rPr lang="en-US" sz="2400" dirty="0" smtClean="0">
                <a:latin typeface="Calibri Light" panose="020F0302020204030204" pitchFamily="34" charset="0"/>
              </a:rPr>
              <a:t>common among </a:t>
            </a:r>
            <a:r>
              <a:rPr lang="en-US" sz="2400" dirty="0">
                <a:latin typeface="Calibri Light" panose="020F0302020204030204" pitchFamily="34" charset="0"/>
              </a:rPr>
              <a:t>teenagers, the great majority of AAS use </a:t>
            </a:r>
            <a:r>
              <a:rPr lang="en-US" sz="2400" dirty="0" smtClean="0">
                <a:latin typeface="Calibri Light" panose="020F0302020204030204" pitchFamily="34" charset="0"/>
              </a:rPr>
              <a:t>begins after </a:t>
            </a:r>
            <a:r>
              <a:rPr lang="en-US" sz="2400" dirty="0">
                <a:latin typeface="Calibri Light" panose="020F0302020204030204" pitchFamily="34" charset="0"/>
              </a:rPr>
              <a:t>the teenage years </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the </a:t>
            </a:r>
            <a:r>
              <a:rPr lang="en-US" sz="2400" dirty="0">
                <a:latin typeface="Calibri Light" panose="020F0302020204030204" pitchFamily="34" charset="0"/>
              </a:rPr>
              <a:t>median age of onset across </a:t>
            </a:r>
            <a:r>
              <a:rPr lang="en-US" sz="2400" dirty="0" smtClean="0">
                <a:latin typeface="Calibri Light" panose="020F0302020204030204" pitchFamily="34" charset="0"/>
              </a:rPr>
              <a:t>all studies </a:t>
            </a:r>
            <a:r>
              <a:rPr lang="en-US" sz="2400" dirty="0">
                <a:latin typeface="Calibri Light" panose="020F0302020204030204" pitchFamily="34" charset="0"/>
              </a:rPr>
              <a:t>consistently fell into the narrow range of 22 to </a:t>
            </a:r>
            <a:r>
              <a:rPr lang="en-US" sz="2400" dirty="0" smtClean="0">
                <a:latin typeface="Calibri Light" panose="020F0302020204030204" pitchFamily="34" charset="0"/>
              </a:rPr>
              <a:t>24 years</a:t>
            </a:r>
            <a:r>
              <a:rPr lang="en-US" sz="2400" dirty="0">
                <a:latin typeface="Calibri Light" panose="020F0302020204030204" pitchFamily="34" charset="0"/>
              </a:rPr>
              <a:t>. However, the actual median age of onset is </a:t>
            </a:r>
            <a:r>
              <a:rPr lang="en-US" sz="2400" dirty="0" smtClean="0">
                <a:latin typeface="Calibri Light" panose="020F0302020204030204" pitchFamily="34" charset="0"/>
              </a:rPr>
              <a:t>probably Higher.</a:t>
            </a:r>
          </a:p>
          <a:p>
            <a:endParaRPr lang="en-US" sz="2400" dirty="0">
              <a:latin typeface="Calibri Light" panose="020F0302020204030204" pitchFamily="34" charset="0"/>
            </a:endParaRPr>
          </a:p>
          <a:p>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                                                                                                                </a:t>
            </a:r>
          </a:p>
          <a:p>
            <a:r>
              <a:rPr lang="en-US" sz="2400" dirty="0">
                <a:latin typeface="Calibri Light" panose="020F0302020204030204" pitchFamily="34" charset="0"/>
              </a:rPr>
              <a:t> </a:t>
            </a:r>
            <a:r>
              <a:rPr lang="en-US" sz="2400" dirty="0" smtClean="0">
                <a:latin typeface="Calibri Light" panose="020F0302020204030204" pitchFamily="34" charset="0"/>
              </a:rPr>
              <a:t>                                                                                                                               9</a:t>
            </a:r>
          </a:p>
          <a:p>
            <a:endParaRPr lang="en-US" sz="2400" dirty="0">
              <a:latin typeface="Calibri Light" panose="020F0302020204030204" pitchFamily="34" charset="0"/>
            </a:endParaRPr>
          </a:p>
          <a:p>
            <a:endParaRPr lang="en-US" sz="2400" dirty="0">
              <a:latin typeface="Calibri Light" panose="020F0302020204030204" pitchFamily="34" charset="0"/>
            </a:endParaRPr>
          </a:p>
        </p:txBody>
      </p:sp>
    </p:spTree>
    <p:extLst>
      <p:ext uri="{BB962C8B-B14F-4D97-AF65-F5344CB8AC3E}">
        <p14:creationId xmlns:p14="http://schemas.microsoft.com/office/powerpoint/2010/main" val="2291511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1584" y="181896"/>
            <a:ext cx="3068725" cy="954107"/>
          </a:xfrm>
          <a:prstGeom prst="rect">
            <a:avLst/>
          </a:prstGeom>
        </p:spPr>
        <p:txBody>
          <a:bodyPr wrap="none">
            <a:spAutoFit/>
          </a:bodyPr>
          <a:lstStyle/>
          <a:p>
            <a:r>
              <a:rPr lang="en-US" sz="2800" b="1" dirty="0" smtClean="0">
                <a:solidFill>
                  <a:schemeClr val="accent2">
                    <a:lumMod val="50000"/>
                  </a:schemeClr>
                </a:solidFill>
                <a:latin typeface="Calibri Light" panose="020F0302020204030204" pitchFamily="34" charset="0"/>
              </a:rPr>
              <a:t>    </a:t>
            </a:r>
          </a:p>
          <a:p>
            <a:r>
              <a:rPr lang="en-US" sz="2800" b="1" dirty="0" smtClean="0">
                <a:solidFill>
                  <a:schemeClr val="accent2">
                    <a:lumMod val="50000"/>
                  </a:schemeClr>
                </a:solidFill>
                <a:latin typeface="Calibri Light" panose="020F0302020204030204" pitchFamily="34" charset="0"/>
              </a:rPr>
              <a:t>B</a:t>
            </a:r>
            <a:r>
              <a:rPr lang="en-US" sz="2800" b="1" dirty="0">
                <a:solidFill>
                  <a:schemeClr val="accent2">
                    <a:lumMod val="50000"/>
                  </a:schemeClr>
                </a:solidFill>
                <a:latin typeface="Calibri Light" panose="020F0302020204030204" pitchFamily="34" charset="0"/>
              </a:rPr>
              <a:t>. Prevalence of Use</a:t>
            </a:r>
            <a:endParaRPr lang="en-US" sz="2800" dirty="0">
              <a:solidFill>
                <a:schemeClr val="accent2">
                  <a:lumMod val="50000"/>
                </a:schemeClr>
              </a:solidFill>
              <a:latin typeface="Calibri Light" panose="020F0302020204030204" pitchFamily="34" charset="0"/>
            </a:endParaRPr>
          </a:p>
        </p:txBody>
      </p:sp>
      <p:sp>
        <p:nvSpPr>
          <p:cNvPr id="3" name="Rectangle 2"/>
          <p:cNvSpPr/>
          <p:nvPr/>
        </p:nvSpPr>
        <p:spPr>
          <a:xfrm>
            <a:off x="1184709" y="2073624"/>
            <a:ext cx="10389669" cy="6001643"/>
          </a:xfrm>
          <a:prstGeom prst="rect">
            <a:avLst/>
          </a:prstGeom>
        </p:spPr>
        <p:txBody>
          <a:bodyPr wrap="square">
            <a:spAutoFit/>
          </a:bodyPr>
          <a:lstStyle/>
          <a:p>
            <a:r>
              <a:rPr lang="en-US" sz="2400" dirty="0">
                <a:latin typeface="Calibri Light" panose="020F0302020204030204" pitchFamily="34" charset="0"/>
              </a:rPr>
              <a:t>AAS use is widespread in Western </a:t>
            </a:r>
            <a:r>
              <a:rPr lang="en-US" sz="2400" dirty="0" smtClean="0">
                <a:latin typeface="Calibri Light" panose="020F0302020204030204" pitchFamily="34" charset="0"/>
              </a:rPr>
              <a:t>countries,the </a:t>
            </a:r>
            <a:r>
              <a:rPr lang="en-US" sz="2400" dirty="0">
                <a:latin typeface="Calibri Light" panose="020F0302020204030204" pitchFamily="34" charset="0"/>
              </a:rPr>
              <a:t>U.S. appears to have the largest absolute number </a:t>
            </a:r>
            <a:r>
              <a:rPr lang="en-US" sz="2400" dirty="0" smtClean="0">
                <a:latin typeface="Calibri Light" panose="020F0302020204030204" pitchFamily="34" charset="0"/>
              </a:rPr>
              <a:t>of AAS </a:t>
            </a:r>
            <a:r>
              <a:rPr lang="en-US" sz="2400" dirty="0">
                <a:latin typeface="Calibri Light" panose="020F0302020204030204" pitchFamily="34" charset="0"/>
              </a:rPr>
              <a:t>users.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The </a:t>
            </a:r>
            <a:r>
              <a:rPr lang="en-US" sz="2400" dirty="0">
                <a:latin typeface="Calibri Light" panose="020F0302020204030204" pitchFamily="34" charset="0"/>
              </a:rPr>
              <a:t>AAS users at greatest risk for adverse effects are</a:t>
            </a:r>
          </a:p>
          <a:p>
            <a:r>
              <a:rPr lang="en-US" sz="2400" dirty="0">
                <a:latin typeface="Calibri Light" panose="020F0302020204030204" pitchFamily="34" charset="0"/>
              </a:rPr>
              <a:t>likely </a:t>
            </a:r>
            <a:r>
              <a:rPr lang="en-US" sz="2400" dirty="0" smtClean="0">
                <a:latin typeface="Calibri Light" panose="020F0302020204030204" pitchFamily="34" charset="0"/>
              </a:rPr>
              <a:t>those  who develop AAS dependence </a:t>
            </a:r>
            <a:r>
              <a:rPr lang="en-US" sz="2400" dirty="0">
                <a:latin typeface="Calibri Light" panose="020F0302020204030204" pitchFamily="34" charset="0"/>
              </a:rPr>
              <a:t>and </a:t>
            </a:r>
            <a:r>
              <a:rPr lang="en-US" sz="2400" dirty="0" smtClean="0">
                <a:latin typeface="Calibri Light" panose="020F0302020204030204" pitchFamily="34" charset="0"/>
              </a:rPr>
              <a:t>accumulate many </a:t>
            </a:r>
            <a:r>
              <a:rPr lang="en-US" sz="2400" dirty="0">
                <a:latin typeface="Calibri Light" panose="020F0302020204030204" pitchFamily="34" charset="0"/>
              </a:rPr>
              <a:t>years of AAS </a:t>
            </a:r>
            <a:r>
              <a:rPr lang="en-US" sz="2400" dirty="0" smtClean="0">
                <a:latin typeface="Calibri Light" panose="020F0302020204030204" pitchFamily="34" charset="0"/>
              </a:rPr>
              <a:t>exposure.</a:t>
            </a:r>
          </a:p>
          <a:p>
            <a:endParaRPr lang="en-US" sz="2400" dirty="0">
              <a:latin typeface="Calibri Light" panose="020F0302020204030204" pitchFamily="34" charset="0"/>
            </a:endParaRPr>
          </a:p>
          <a:p>
            <a:endParaRPr lang="en-US" sz="2400" dirty="0" smtClean="0">
              <a:latin typeface="Calibri Light" panose="020F0302020204030204" pitchFamily="34" charset="0"/>
            </a:endParaRPr>
          </a:p>
          <a:p>
            <a:endParaRPr lang="en-US" sz="2400" dirty="0">
              <a:latin typeface="Calibri Light" panose="020F0302020204030204" pitchFamily="34" charset="0"/>
            </a:endParaRPr>
          </a:p>
          <a:p>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a:latin typeface="Calibri Light" panose="020F0302020204030204" pitchFamily="34" charset="0"/>
              </a:rPr>
              <a:t> </a:t>
            </a:r>
            <a:r>
              <a:rPr lang="en-US" sz="2400" dirty="0" smtClean="0">
                <a:latin typeface="Calibri Light" panose="020F0302020204030204" pitchFamily="34" charset="0"/>
              </a:rPr>
              <a:t>                                                                                                                                               10</a:t>
            </a:r>
          </a:p>
          <a:p>
            <a:endParaRPr lang="en-US" sz="2400" dirty="0">
              <a:latin typeface="Calibri Light" panose="020F0302020204030204" pitchFamily="34" charset="0"/>
            </a:endParaRPr>
          </a:p>
          <a:p>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 </a:t>
            </a:r>
            <a:endParaRPr lang="en-US" sz="2400" dirty="0">
              <a:latin typeface="Calibri Light" panose="020F0302020204030204" pitchFamily="34" charset="0"/>
            </a:endParaRPr>
          </a:p>
        </p:txBody>
      </p:sp>
    </p:spTree>
    <p:extLst>
      <p:ext uri="{BB962C8B-B14F-4D97-AF65-F5344CB8AC3E}">
        <p14:creationId xmlns:p14="http://schemas.microsoft.com/office/powerpoint/2010/main" val="3274252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9805" y="766080"/>
            <a:ext cx="9144000" cy="6370975"/>
          </a:xfrm>
          <a:prstGeom prst="rect">
            <a:avLst/>
          </a:prstGeom>
        </p:spPr>
        <p:txBody>
          <a:bodyPr wrap="square">
            <a:spAutoFit/>
          </a:bodyPr>
          <a:lstStyle/>
          <a:p>
            <a:r>
              <a:rPr lang="en-US" sz="2400" b="1" dirty="0" smtClean="0">
                <a:solidFill>
                  <a:schemeClr val="accent2">
                    <a:lumMod val="50000"/>
                  </a:schemeClr>
                </a:solidFill>
                <a:latin typeface="Calibri Light" panose="020F0302020204030204" pitchFamily="34" charset="0"/>
              </a:rPr>
              <a:t>The </a:t>
            </a:r>
            <a:r>
              <a:rPr lang="en-US" sz="2400" b="1" dirty="0">
                <a:solidFill>
                  <a:schemeClr val="accent2">
                    <a:lumMod val="50000"/>
                  </a:schemeClr>
                </a:solidFill>
                <a:latin typeface="Calibri Light" panose="020F0302020204030204" pitchFamily="34" charset="0"/>
              </a:rPr>
              <a:t>Types and Patterns of </a:t>
            </a:r>
            <a:r>
              <a:rPr lang="en-US" sz="2400" b="1" dirty="0" smtClean="0">
                <a:solidFill>
                  <a:schemeClr val="accent2">
                    <a:lumMod val="50000"/>
                  </a:schemeClr>
                </a:solidFill>
                <a:latin typeface="Calibri Light" panose="020F0302020204030204" pitchFamily="34" charset="0"/>
              </a:rPr>
              <a:t>Performance-enhancing Drug </a:t>
            </a:r>
            <a:r>
              <a:rPr lang="en-US" sz="2400" b="1" dirty="0">
                <a:solidFill>
                  <a:schemeClr val="accent2">
                    <a:lumMod val="50000"/>
                  </a:schemeClr>
                </a:solidFill>
                <a:latin typeface="Calibri Light" panose="020F0302020204030204" pitchFamily="34" charset="0"/>
              </a:rPr>
              <a:t>Use</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AAS </a:t>
            </a:r>
            <a:r>
              <a:rPr lang="en-US" sz="2400" dirty="0">
                <a:latin typeface="Calibri Light" panose="020F0302020204030204" pitchFamily="34" charset="0"/>
              </a:rPr>
              <a:t>are the most commonly used PEDs, with </a:t>
            </a:r>
            <a:r>
              <a:rPr lang="en-US" sz="2400" dirty="0" smtClean="0">
                <a:latin typeface="Calibri Light" panose="020F0302020204030204" pitchFamily="34" charset="0"/>
              </a:rPr>
              <a:t>testosterone,boldenone</a:t>
            </a:r>
            <a:r>
              <a:rPr lang="en-US" sz="2400" dirty="0">
                <a:latin typeface="Calibri Light" panose="020F0302020204030204" pitchFamily="34" charset="0"/>
              </a:rPr>
              <a:t>, and trenbolone being the most </a:t>
            </a:r>
            <a:r>
              <a:rPr lang="en-US" sz="2400" dirty="0" smtClean="0">
                <a:latin typeface="Calibri Light" panose="020F0302020204030204" pitchFamily="34" charset="0"/>
              </a:rPr>
              <a:t>frequently detected </a:t>
            </a:r>
            <a:r>
              <a:rPr lang="en-US" sz="2400" dirty="0">
                <a:latin typeface="Calibri Light" panose="020F0302020204030204" pitchFamily="34" charset="0"/>
              </a:rPr>
              <a:t>drugs among illicit PEDs users in the U.S.</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Although boldenone is a veterinary steroid </a:t>
            </a:r>
            <a:r>
              <a:rPr lang="en-US" sz="2400" dirty="0" smtClean="0">
                <a:latin typeface="Calibri Light" panose="020F0302020204030204" pitchFamily="34" charset="0"/>
              </a:rPr>
              <a:t>not approved </a:t>
            </a:r>
            <a:r>
              <a:rPr lang="en-US" sz="2400" dirty="0">
                <a:latin typeface="Calibri Light" panose="020F0302020204030204" pitchFamily="34" charset="0"/>
              </a:rPr>
              <a:t>for human use, this fact has not diminished </a:t>
            </a:r>
            <a:r>
              <a:rPr lang="en-US" sz="2400" dirty="0" smtClean="0">
                <a:latin typeface="Calibri Light" panose="020F0302020204030204" pitchFamily="34" charset="0"/>
              </a:rPr>
              <a:t>its popularity </a:t>
            </a:r>
            <a:r>
              <a:rPr lang="en-US" sz="2400" dirty="0">
                <a:latin typeface="Calibri Light" panose="020F0302020204030204" pitchFamily="34" charset="0"/>
              </a:rPr>
              <a:t>among illicit AAS users. In the small </a:t>
            </a:r>
            <a:r>
              <a:rPr lang="en-US" sz="2400" dirty="0" smtClean="0">
                <a:latin typeface="Calibri Light" panose="020F0302020204030204" pitchFamily="34" charset="0"/>
              </a:rPr>
              <a:t>subgroup of </a:t>
            </a:r>
            <a:r>
              <a:rPr lang="en-US" sz="2400" dirty="0">
                <a:latin typeface="Calibri Light" panose="020F0302020204030204" pitchFamily="34" charset="0"/>
              </a:rPr>
              <a:t>PED users who are elite athletes</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WADA most </a:t>
            </a:r>
            <a:r>
              <a:rPr lang="en-US" sz="2400" dirty="0" smtClean="0">
                <a:latin typeface="Calibri Light" panose="020F0302020204030204" pitchFamily="34" charset="0"/>
              </a:rPr>
              <a:t>commonly detects </a:t>
            </a:r>
            <a:r>
              <a:rPr lang="en-US" sz="2400" dirty="0">
                <a:latin typeface="Calibri Light" panose="020F0302020204030204" pitchFamily="34" charset="0"/>
              </a:rPr>
              <a:t>testosterone, stanozolol, and </a:t>
            </a:r>
            <a:r>
              <a:rPr lang="en-US" sz="2400" dirty="0" smtClean="0">
                <a:latin typeface="Calibri Light" panose="020F0302020204030204" pitchFamily="34" charset="0"/>
              </a:rPr>
              <a:t>nandrolone;and </a:t>
            </a:r>
            <a:r>
              <a:rPr lang="en-US" sz="2400" dirty="0">
                <a:latin typeface="Calibri Light" panose="020F0302020204030204" pitchFamily="34" charset="0"/>
              </a:rPr>
              <a:t>the highest prevalence of positive tests occur in </a:t>
            </a:r>
            <a:r>
              <a:rPr lang="en-US" sz="2400" dirty="0" smtClean="0">
                <a:latin typeface="Calibri Light" panose="020F0302020204030204" pitchFamily="34" charset="0"/>
              </a:rPr>
              <a:t>bodybuilding,power </a:t>
            </a:r>
            <a:r>
              <a:rPr lang="en-US" sz="2400" dirty="0">
                <a:latin typeface="Calibri Light" panose="020F0302020204030204" pitchFamily="34" charset="0"/>
              </a:rPr>
              <a:t>lifting, weightlifting, boxing, </a:t>
            </a:r>
            <a:r>
              <a:rPr lang="en-US" sz="2400" dirty="0" smtClean="0">
                <a:latin typeface="Calibri Light" panose="020F0302020204030204" pitchFamily="34" charset="0"/>
              </a:rPr>
              <a:t>and kickboxing.</a:t>
            </a:r>
          </a:p>
          <a:p>
            <a:endParaRPr lang="en-US" sz="2400" dirty="0">
              <a:latin typeface="Calibri Light" panose="020F0302020204030204" pitchFamily="34" charset="0"/>
            </a:endParaRPr>
          </a:p>
          <a:p>
            <a:endParaRPr lang="en-US" sz="2400" dirty="0" smtClean="0">
              <a:latin typeface="Calibri Light" panose="020F0302020204030204" pitchFamily="34" charset="0"/>
            </a:endParaRPr>
          </a:p>
          <a:p>
            <a:r>
              <a:rPr lang="en-US" sz="2400" dirty="0">
                <a:latin typeface="Calibri Light" panose="020F0302020204030204" pitchFamily="34" charset="0"/>
              </a:rPr>
              <a:t> </a:t>
            </a:r>
            <a:r>
              <a:rPr lang="en-US" sz="2400" dirty="0" smtClean="0">
                <a:latin typeface="Calibri Light" panose="020F0302020204030204" pitchFamily="34" charset="0"/>
              </a:rPr>
              <a:t>                                                                                                                             11</a:t>
            </a:r>
            <a:endParaRPr lang="en-US" sz="2400" dirty="0">
              <a:latin typeface="Calibri Light" panose="020F0302020204030204" pitchFamily="34" charset="0"/>
            </a:endParaRPr>
          </a:p>
          <a:p>
            <a:endParaRPr lang="en-US" sz="2400" dirty="0" smtClean="0">
              <a:latin typeface="Calibri Light" panose="020F0302020204030204" pitchFamily="34" charset="0"/>
            </a:endParaRPr>
          </a:p>
        </p:txBody>
      </p:sp>
    </p:spTree>
    <p:extLst>
      <p:ext uri="{BB962C8B-B14F-4D97-AF65-F5344CB8AC3E}">
        <p14:creationId xmlns:p14="http://schemas.microsoft.com/office/powerpoint/2010/main" val="569636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0903" y="1222732"/>
            <a:ext cx="9403080" cy="4154984"/>
          </a:xfrm>
          <a:prstGeom prst="rect">
            <a:avLst/>
          </a:prstGeom>
        </p:spPr>
        <p:txBody>
          <a:bodyPr wrap="square">
            <a:spAutoFit/>
          </a:bodyPr>
          <a:lstStyle/>
          <a:p>
            <a:r>
              <a:rPr lang="en-US" sz="2400" dirty="0">
                <a:latin typeface="Calibri Light" panose="020F0302020204030204" pitchFamily="34" charset="0"/>
              </a:rPr>
              <a:t>PEDs users often </a:t>
            </a:r>
            <a:r>
              <a:rPr lang="en-US" sz="2400" b="1" dirty="0">
                <a:solidFill>
                  <a:schemeClr val="accent2">
                    <a:lumMod val="50000"/>
                  </a:schemeClr>
                </a:solidFill>
                <a:latin typeface="Calibri Light" panose="020F0302020204030204" pitchFamily="34" charset="0"/>
              </a:rPr>
              <a:t>combine multiple drugs</a:t>
            </a:r>
            <a:r>
              <a:rPr lang="en-US" sz="2400" dirty="0">
                <a:latin typeface="Calibri Light" panose="020F0302020204030204" pitchFamily="34" charset="0"/>
              </a:rPr>
              <a:t>, including classical drugs of abuse such as opiates . </a:t>
            </a:r>
          </a:p>
          <a:p>
            <a:endParaRPr lang="en-US" sz="2400" dirty="0">
              <a:latin typeface="Calibri Light" panose="020F0302020204030204" pitchFamily="34" charset="0"/>
            </a:endParaRPr>
          </a:p>
          <a:p>
            <a:r>
              <a:rPr lang="en-US" sz="2400" dirty="0" smtClean="0">
                <a:latin typeface="Calibri Light" panose="020F0302020204030204" pitchFamily="34" charset="0"/>
              </a:rPr>
              <a:t>Most AAS </a:t>
            </a:r>
            <a:r>
              <a:rPr lang="en-US" sz="2400" dirty="0">
                <a:latin typeface="Calibri Light" panose="020F0302020204030204" pitchFamily="34" charset="0"/>
              </a:rPr>
              <a:t>users engage in high-intensity exercise to maximize anabolic gains. The </a:t>
            </a:r>
            <a:r>
              <a:rPr lang="en-US" sz="2400" b="1" dirty="0">
                <a:solidFill>
                  <a:schemeClr val="accent2">
                    <a:lumMod val="50000"/>
                  </a:schemeClr>
                </a:solidFill>
                <a:latin typeface="Calibri Light" panose="020F0302020204030204" pitchFamily="34" charset="0"/>
              </a:rPr>
              <a:t>combined use of AAS and opiates </a:t>
            </a:r>
            <a:r>
              <a:rPr lang="en-US" sz="2400" dirty="0">
                <a:latin typeface="Calibri Light" panose="020F0302020204030204" pitchFamily="34" charset="0"/>
              </a:rPr>
              <a:t>enables the user to continue training despite muscle and joint pain.</a:t>
            </a:r>
          </a:p>
          <a:p>
            <a:r>
              <a:rPr lang="en-US" sz="2400" dirty="0">
                <a:latin typeface="Calibri Light" panose="020F0302020204030204" pitchFamily="34" charset="0"/>
              </a:rPr>
              <a:t> </a:t>
            </a:r>
            <a:endParaRPr lang="en-US" sz="2400" dirty="0" smtClean="0">
              <a:latin typeface="Calibri Light" panose="020F0302020204030204" pitchFamily="34" charset="0"/>
            </a:endParaRPr>
          </a:p>
          <a:p>
            <a:r>
              <a:rPr lang="en-US" sz="2400" dirty="0" smtClean="0">
                <a:latin typeface="Calibri Light" panose="020F0302020204030204" pitchFamily="34" charset="0"/>
              </a:rPr>
              <a:t>some </a:t>
            </a:r>
            <a:r>
              <a:rPr lang="en-US" sz="2400" dirty="0">
                <a:latin typeface="Calibri Light" panose="020F0302020204030204" pitchFamily="34" charset="0"/>
              </a:rPr>
              <a:t>individuals develop opioid dependence.</a:t>
            </a:r>
          </a:p>
          <a:p>
            <a:endParaRPr lang="en-US" sz="2400" dirty="0">
              <a:latin typeface="Calibri Light" panose="020F0302020204030204" pitchFamily="34" charset="0"/>
            </a:endParaRPr>
          </a:p>
          <a:p>
            <a:r>
              <a:rPr lang="en-US" sz="2400" dirty="0">
                <a:latin typeface="Calibri Light" panose="020F0302020204030204" pitchFamily="34" charset="0"/>
              </a:rPr>
              <a:t>In particular, nalbuphine hydrochloride (Nubain) is popular among weightlifters, and is associated with other substance abuse.</a:t>
            </a:r>
          </a:p>
        </p:txBody>
      </p:sp>
    </p:spTree>
    <p:extLst>
      <p:ext uri="{BB962C8B-B14F-4D97-AF65-F5344CB8AC3E}">
        <p14:creationId xmlns:p14="http://schemas.microsoft.com/office/powerpoint/2010/main" val="2390280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6611" y="1406090"/>
            <a:ext cx="9342120" cy="4154984"/>
          </a:xfrm>
          <a:prstGeom prst="rect">
            <a:avLst/>
          </a:prstGeom>
        </p:spPr>
        <p:txBody>
          <a:bodyPr wrap="square">
            <a:spAutoFit/>
          </a:bodyPr>
          <a:lstStyle/>
          <a:p>
            <a:r>
              <a:rPr lang="en-US" sz="2400" dirty="0">
                <a:latin typeface="Calibri Light" panose="020F0302020204030204" pitchFamily="34" charset="0"/>
              </a:rPr>
              <a:t>AAS may </a:t>
            </a:r>
            <a:r>
              <a:rPr lang="en-US" sz="2400" dirty="0" smtClean="0">
                <a:latin typeface="Calibri Light" panose="020F0302020204030204" pitchFamily="34" charset="0"/>
              </a:rPr>
              <a:t>also interact </a:t>
            </a:r>
            <a:r>
              <a:rPr lang="en-US" sz="2400" dirty="0">
                <a:latin typeface="Calibri Light" panose="020F0302020204030204" pitchFamily="34" charset="0"/>
              </a:rPr>
              <a:t>with heroin in accidental drug </a:t>
            </a:r>
            <a:r>
              <a:rPr lang="en-US" sz="2400" dirty="0" smtClean="0">
                <a:latin typeface="Calibri Light" panose="020F0302020204030204" pitchFamily="34" charset="0"/>
              </a:rPr>
              <a:t>overdose.</a:t>
            </a:r>
            <a:endParaRPr lang="en-US" sz="2400" dirty="0">
              <a:latin typeface="Calibri Light" panose="020F0302020204030204" pitchFamily="34" charset="0"/>
            </a:endParaRPr>
          </a:p>
          <a:p>
            <a:endParaRPr lang="en-US" sz="2400" dirty="0" smtClean="0">
              <a:latin typeface="Calibri Light" panose="020F0302020204030204" pitchFamily="34" charset="0"/>
            </a:endParaRPr>
          </a:p>
          <a:p>
            <a:r>
              <a:rPr lang="en-US" sz="2400" dirty="0" smtClean="0">
                <a:latin typeface="Calibri Light" panose="020F0302020204030204" pitchFamily="34" charset="0"/>
              </a:rPr>
              <a:t>Recent </a:t>
            </a:r>
            <a:r>
              <a:rPr lang="en-US" sz="2400" dirty="0">
                <a:latin typeface="Calibri Light" panose="020F0302020204030204" pitchFamily="34" charset="0"/>
              </a:rPr>
              <a:t>studies increasingly suggest that the use of </a:t>
            </a:r>
            <a:r>
              <a:rPr lang="en-US" sz="2400" dirty="0" smtClean="0">
                <a:latin typeface="Calibri Light" panose="020F0302020204030204" pitchFamily="34" charset="0"/>
              </a:rPr>
              <a:t>AAS and </a:t>
            </a:r>
            <a:r>
              <a:rPr lang="en-US" sz="2400" dirty="0">
                <a:latin typeface="Calibri Light" panose="020F0302020204030204" pitchFamily="34" charset="0"/>
              </a:rPr>
              <a:t>other PEDs often occurs in conjunction with use </a:t>
            </a:r>
            <a:r>
              <a:rPr lang="en-US" sz="2400" dirty="0" smtClean="0">
                <a:latin typeface="Calibri Light" panose="020F0302020204030204" pitchFamily="34" charset="0"/>
              </a:rPr>
              <a:t>of multiple </a:t>
            </a:r>
            <a:r>
              <a:rPr lang="en-US" sz="2400" dirty="0">
                <a:latin typeface="Calibri Light" panose="020F0302020204030204" pitchFamily="34" charset="0"/>
              </a:rPr>
              <a:t>classical drugs of </a:t>
            </a:r>
            <a:r>
              <a:rPr lang="en-US" sz="2400" dirty="0" smtClean="0">
                <a:latin typeface="Calibri Light" panose="020F0302020204030204" pitchFamily="34" charset="0"/>
              </a:rPr>
              <a:t>abuse.</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PED users </a:t>
            </a:r>
            <a:r>
              <a:rPr lang="en-US" sz="2400" dirty="0" smtClean="0">
                <a:latin typeface="Calibri Light" panose="020F0302020204030204" pitchFamily="34" charset="0"/>
              </a:rPr>
              <a:t>are increasingly </a:t>
            </a:r>
            <a:r>
              <a:rPr lang="en-US" sz="2400" dirty="0">
                <a:latin typeface="Calibri Light" panose="020F0302020204030204" pitchFamily="34" charset="0"/>
              </a:rPr>
              <a:t>encountered in </a:t>
            </a:r>
            <a:r>
              <a:rPr lang="en-US" sz="2400" dirty="0" smtClean="0">
                <a:latin typeface="Calibri Light" panose="020F0302020204030204" pitchFamily="34" charset="0"/>
              </a:rPr>
              <a:t>needle-exchange programs,where </a:t>
            </a:r>
            <a:r>
              <a:rPr lang="en-US" sz="2400" dirty="0">
                <a:latin typeface="Calibri Light" panose="020F0302020204030204" pitchFamily="34" charset="0"/>
              </a:rPr>
              <a:t>they may sometimes represent most the </a:t>
            </a:r>
            <a:r>
              <a:rPr lang="en-US" sz="2400" dirty="0" smtClean="0">
                <a:latin typeface="Calibri Light" panose="020F0302020204030204" pitchFamily="34" charset="0"/>
              </a:rPr>
              <a:t>clientele.</a:t>
            </a:r>
          </a:p>
          <a:p>
            <a:endParaRPr lang="en-US" sz="2400" dirty="0">
              <a:latin typeface="Calibri Light" panose="020F0302020204030204" pitchFamily="34" charset="0"/>
            </a:endParaRPr>
          </a:p>
          <a:p>
            <a:r>
              <a:rPr lang="en-US" sz="2400" dirty="0" smtClean="0">
                <a:latin typeface="Calibri Light" panose="020F0302020204030204" pitchFamily="34" charset="0"/>
              </a:rPr>
              <a:t>AAS </a:t>
            </a:r>
            <a:r>
              <a:rPr lang="en-US" sz="2400" dirty="0">
                <a:latin typeface="Calibri Light" panose="020F0302020204030204" pitchFamily="34" charset="0"/>
              </a:rPr>
              <a:t>may induce effects on the </a:t>
            </a:r>
            <a:r>
              <a:rPr lang="en-US" sz="2400" dirty="0" smtClean="0">
                <a:latin typeface="Calibri Light" panose="020F0302020204030204" pitchFamily="34" charset="0"/>
              </a:rPr>
              <a:t>brain reward </a:t>
            </a:r>
            <a:r>
              <a:rPr lang="en-US" sz="2400" dirty="0">
                <a:latin typeface="Calibri Light" panose="020F0302020204030204" pitchFamily="34" charset="0"/>
              </a:rPr>
              <a:t>system that may render individuals susceptible </a:t>
            </a:r>
            <a:r>
              <a:rPr lang="en-US" sz="2400" dirty="0" smtClean="0">
                <a:latin typeface="Calibri Light" panose="020F0302020204030204" pitchFamily="34" charset="0"/>
              </a:rPr>
              <a:t>to other </a:t>
            </a:r>
            <a:r>
              <a:rPr lang="en-US" sz="2400" dirty="0">
                <a:latin typeface="Calibri Light" panose="020F0302020204030204" pitchFamily="34" charset="0"/>
              </a:rPr>
              <a:t>drugs of abuse.</a:t>
            </a:r>
          </a:p>
          <a:p>
            <a:endParaRPr lang="en-US" sz="2400" dirty="0" smtClean="0">
              <a:latin typeface="Calibri Light" panose="020F0302020204030204" pitchFamily="34" charset="0"/>
            </a:endParaRPr>
          </a:p>
        </p:txBody>
      </p:sp>
    </p:spTree>
    <p:extLst>
      <p:ext uri="{BB962C8B-B14F-4D97-AF65-F5344CB8AC3E}">
        <p14:creationId xmlns:p14="http://schemas.microsoft.com/office/powerpoint/2010/main" val="329845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769" y="855890"/>
            <a:ext cx="9280358" cy="5324535"/>
          </a:xfrm>
          <a:prstGeom prst="rect">
            <a:avLst/>
          </a:prstGeom>
        </p:spPr>
        <p:txBody>
          <a:bodyPr wrap="square">
            <a:spAutoFit/>
          </a:bodyPr>
          <a:lstStyle/>
          <a:p>
            <a:r>
              <a:rPr lang="en-US" sz="2800" b="1" i="1" dirty="0" smtClean="0">
                <a:solidFill>
                  <a:schemeClr val="accent2">
                    <a:lumMod val="75000"/>
                  </a:schemeClr>
                </a:solidFill>
                <a:latin typeface="Calibri Light" panose="020F0302020204030204" pitchFamily="34" charset="0"/>
              </a:rPr>
              <a:t>THE </a:t>
            </a:r>
            <a:r>
              <a:rPr lang="en-US" sz="2800" b="1" i="1" dirty="0">
                <a:solidFill>
                  <a:schemeClr val="accent2">
                    <a:lumMod val="75000"/>
                  </a:schemeClr>
                </a:solidFill>
                <a:latin typeface="Calibri Light" panose="020F0302020204030204" pitchFamily="34" charset="0"/>
              </a:rPr>
              <a:t>ENDOCRINE SOCIETY’S Scientific </a:t>
            </a:r>
            <a:r>
              <a:rPr lang="en-US" sz="2800" b="1" i="1" dirty="0" smtClean="0">
                <a:solidFill>
                  <a:schemeClr val="accent2">
                    <a:lumMod val="75000"/>
                  </a:schemeClr>
                </a:solidFill>
                <a:latin typeface="Calibri Light" panose="020F0302020204030204" pitchFamily="34" charset="0"/>
              </a:rPr>
              <a:t>Statement Task </a:t>
            </a:r>
            <a:r>
              <a:rPr lang="en-US" sz="2800" b="1" i="1" dirty="0">
                <a:solidFill>
                  <a:schemeClr val="accent2">
                    <a:lumMod val="75000"/>
                  </a:schemeClr>
                </a:solidFill>
                <a:latin typeface="Calibri Light" panose="020F0302020204030204" pitchFamily="34" charset="0"/>
              </a:rPr>
              <a:t>Force </a:t>
            </a:r>
            <a:r>
              <a:rPr lang="en-US" sz="2400" dirty="0">
                <a:solidFill>
                  <a:schemeClr val="accent2">
                    <a:lumMod val="75000"/>
                  </a:schemeClr>
                </a:solidFill>
                <a:latin typeface="Calibri Light" panose="020F0302020204030204" pitchFamily="34" charset="0"/>
              </a:rPr>
              <a:t>(SSTF) </a:t>
            </a:r>
            <a:r>
              <a:rPr lang="en-US" sz="2400" dirty="0">
                <a:latin typeface="Calibri Light" panose="020F0302020204030204" pitchFamily="34" charset="0"/>
              </a:rPr>
              <a:t>deemed the </a:t>
            </a:r>
            <a:r>
              <a:rPr lang="en-US" sz="2400" dirty="0" smtClean="0">
                <a:latin typeface="Calibri Light" panose="020F0302020204030204" pitchFamily="34" charset="0"/>
              </a:rPr>
              <a:t>medical consequences of </a:t>
            </a:r>
            <a:r>
              <a:rPr lang="en-US" sz="2400" dirty="0">
                <a:latin typeface="Calibri Light" panose="020F0302020204030204" pitchFamily="34" charset="0"/>
              </a:rPr>
              <a:t>performance-enhancing drug (PED) use an </a:t>
            </a:r>
            <a:r>
              <a:rPr lang="en-US" sz="2400" dirty="0" smtClean="0">
                <a:latin typeface="Calibri Light" panose="020F0302020204030204" pitchFamily="34" charset="0"/>
              </a:rPr>
              <a:t>important topic </a:t>
            </a:r>
            <a:r>
              <a:rPr lang="en-US" sz="2400" dirty="0">
                <a:latin typeface="Calibri Light" panose="020F0302020204030204" pitchFamily="34" charset="0"/>
              </a:rPr>
              <a:t>for a scientific statement</a:t>
            </a:r>
            <a:r>
              <a:rPr lang="en-US" sz="2400" dirty="0" smtClean="0">
                <a:latin typeface="Calibri Light" panose="020F0302020204030204" pitchFamily="34" charset="0"/>
              </a:rPr>
              <a:t>.</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most </a:t>
            </a:r>
            <a:r>
              <a:rPr lang="en-US" sz="2400" dirty="0">
                <a:latin typeface="Calibri Light" panose="020F0302020204030204" pitchFamily="34" charset="0"/>
              </a:rPr>
              <a:t>media attention regarding PED </a:t>
            </a:r>
            <a:r>
              <a:rPr lang="en-US" sz="2400" dirty="0" smtClean="0">
                <a:latin typeface="Calibri Light" panose="020F0302020204030204" pitchFamily="34" charset="0"/>
              </a:rPr>
              <a:t>use has </a:t>
            </a:r>
            <a:r>
              <a:rPr lang="en-US" sz="2400" dirty="0">
                <a:latin typeface="Calibri Light" panose="020F0302020204030204" pitchFamily="34" charset="0"/>
              </a:rPr>
              <a:t>focused on elite athletes and the illicit </a:t>
            </a:r>
            <a:r>
              <a:rPr lang="en-US" sz="2400" dirty="0" smtClean="0">
                <a:latin typeface="Calibri Light" panose="020F0302020204030204" pitchFamily="34" charset="0"/>
              </a:rPr>
              <a:t>competitive advantage </a:t>
            </a:r>
            <a:r>
              <a:rPr lang="en-US" sz="2400" dirty="0">
                <a:latin typeface="Calibri Light" panose="020F0302020204030204" pitchFamily="34" charset="0"/>
              </a:rPr>
              <a:t>they gain from PEDs</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Neither the medical </a:t>
            </a:r>
            <a:r>
              <a:rPr lang="en-US" sz="2400" dirty="0" smtClean="0">
                <a:latin typeface="Calibri Light" panose="020F0302020204030204" pitchFamily="34" charset="0"/>
              </a:rPr>
              <a:t>community nor </a:t>
            </a:r>
            <a:r>
              <a:rPr lang="en-US" sz="2400" dirty="0">
                <a:latin typeface="Calibri Light" panose="020F0302020204030204" pitchFamily="34" charset="0"/>
              </a:rPr>
              <a:t>policymakers appreciate that most PED </a:t>
            </a:r>
            <a:r>
              <a:rPr lang="en-US" sz="2400" dirty="0" smtClean="0">
                <a:latin typeface="Calibri Light" panose="020F0302020204030204" pitchFamily="34" charset="0"/>
              </a:rPr>
              <a:t>users are </a:t>
            </a:r>
            <a:r>
              <a:rPr lang="en-US" sz="2400" dirty="0">
                <a:latin typeface="Calibri Light" panose="020F0302020204030204" pitchFamily="34" charset="0"/>
              </a:rPr>
              <a:t>not competitive athletes, but rather nonathlete weightlifters</a:t>
            </a:r>
          </a:p>
          <a:p>
            <a:r>
              <a:rPr lang="en-US" sz="2400" dirty="0">
                <a:latin typeface="Calibri Light" panose="020F0302020204030204" pitchFamily="34" charset="0"/>
              </a:rPr>
              <a:t>(sometimes referred to as “recreational bodybuilders</a:t>
            </a:r>
            <a:r>
              <a:rPr lang="en-US" sz="2400" dirty="0" smtClean="0">
                <a:latin typeface="Calibri Light" panose="020F0302020204030204" pitchFamily="34" charset="0"/>
              </a:rPr>
              <a:t>”).</a:t>
            </a:r>
            <a:r>
              <a:rPr lang="en-US" sz="2400" dirty="0">
                <a:latin typeface="Calibri Light" panose="020F0302020204030204" pitchFamily="34" charset="0"/>
              </a:rPr>
              <a:t>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As androgenic-anabolic </a:t>
            </a:r>
            <a:r>
              <a:rPr lang="en-US" sz="2400" dirty="0">
                <a:latin typeface="Calibri Light" panose="020F0302020204030204" pitchFamily="34" charset="0"/>
              </a:rPr>
              <a:t>steroids (AAS) are the most </a:t>
            </a:r>
            <a:r>
              <a:rPr lang="en-US" sz="2400" dirty="0" smtClean="0">
                <a:latin typeface="Calibri Light" panose="020F0302020204030204" pitchFamily="34" charset="0"/>
              </a:rPr>
              <a:t>frequently used </a:t>
            </a:r>
            <a:r>
              <a:rPr lang="en-US" sz="2400" dirty="0">
                <a:latin typeface="Calibri Light" panose="020F0302020204030204" pitchFamily="34" charset="0"/>
              </a:rPr>
              <a:t>class of PEDs among athletes and </a:t>
            </a:r>
            <a:r>
              <a:rPr lang="en-US" sz="2400" dirty="0" smtClean="0">
                <a:latin typeface="Calibri Light" panose="020F0302020204030204" pitchFamily="34" charset="0"/>
              </a:rPr>
              <a:t>nonathlete weightlifters</a:t>
            </a:r>
            <a:r>
              <a:rPr lang="en-US" sz="2400" dirty="0">
                <a:latin typeface="Calibri Light" panose="020F0302020204030204" pitchFamily="34" charset="0"/>
              </a:rPr>
              <a:t>, this review has devoted greater space </a:t>
            </a:r>
            <a:r>
              <a:rPr lang="en-US" sz="2400" dirty="0" smtClean="0">
                <a:latin typeface="Calibri Light" panose="020F0302020204030204" pitchFamily="34" charset="0"/>
              </a:rPr>
              <a:t>and attention </a:t>
            </a:r>
            <a:r>
              <a:rPr lang="en-US" sz="2400" dirty="0">
                <a:latin typeface="Calibri Light" panose="020F0302020204030204" pitchFamily="34" charset="0"/>
              </a:rPr>
              <a:t>to the health consequences of AAS.</a:t>
            </a:r>
          </a:p>
        </p:txBody>
      </p:sp>
    </p:spTree>
    <p:extLst>
      <p:ext uri="{BB962C8B-B14F-4D97-AF65-F5344CB8AC3E}">
        <p14:creationId xmlns:p14="http://schemas.microsoft.com/office/powerpoint/2010/main" val="1214096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056" y="1052951"/>
            <a:ext cx="8823960" cy="5262979"/>
          </a:xfrm>
          <a:prstGeom prst="rect">
            <a:avLst/>
          </a:prstGeom>
        </p:spPr>
        <p:txBody>
          <a:bodyPr wrap="square">
            <a:spAutoFit/>
          </a:bodyPr>
          <a:lstStyle/>
          <a:p>
            <a:r>
              <a:rPr lang="en-US" sz="2400" dirty="0">
                <a:latin typeface="Calibri Light" panose="020F0302020204030204" pitchFamily="34" charset="0"/>
              </a:rPr>
              <a:t>Athletes and nonathlete weightlifters that use AAS commonly combine different steroids </a:t>
            </a:r>
            <a:r>
              <a:rPr lang="en-US" sz="2400" b="1" dirty="0">
                <a:solidFill>
                  <a:schemeClr val="accent2">
                    <a:lumMod val="50000"/>
                  </a:schemeClr>
                </a:solidFill>
                <a:latin typeface="Calibri Light" panose="020F0302020204030204" pitchFamily="34" charset="0"/>
              </a:rPr>
              <a:t>(“stacking”) </a:t>
            </a:r>
            <a:r>
              <a:rPr lang="en-US" sz="2400" dirty="0">
                <a:latin typeface="Calibri Light" panose="020F0302020204030204" pitchFamily="34" charset="0"/>
              </a:rPr>
              <a:t>in </a:t>
            </a:r>
            <a:r>
              <a:rPr lang="en-US" sz="2400" dirty="0" smtClean="0">
                <a:latin typeface="Calibri Light" panose="020F0302020204030204" pitchFamily="34" charset="0"/>
              </a:rPr>
              <a:t>cycles of </a:t>
            </a:r>
            <a:r>
              <a:rPr lang="en-US" sz="2400" dirty="0">
                <a:latin typeface="Calibri Light" panose="020F0302020204030204" pitchFamily="34" charset="0"/>
              </a:rPr>
              <a:t>increasing and decreasing concentrations (“pyramiding”).</a:t>
            </a:r>
          </a:p>
          <a:p>
            <a:endParaRPr lang="en-US" sz="2400" dirty="0">
              <a:latin typeface="Calibri Light" panose="020F0302020204030204" pitchFamily="34" charset="0"/>
            </a:endParaRPr>
          </a:p>
          <a:p>
            <a:r>
              <a:rPr lang="en-US" sz="2400" dirty="0">
                <a:latin typeface="Calibri Light" panose="020F0302020204030204" pitchFamily="34" charset="0"/>
              </a:rPr>
              <a:t>Most stacks will include both androgens and nonsteroidal drugs</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The latter are typically chosen to provide further anabolic effects (hGH, IGF-I, insulin), to counteract negative side effects of AAS (aromatase inhibitors,estrogen receptor antagonists), to enhance fat and</a:t>
            </a:r>
          </a:p>
          <a:p>
            <a:r>
              <a:rPr lang="en-US" sz="2400" dirty="0">
                <a:latin typeface="Calibri Light" panose="020F0302020204030204" pitchFamily="34" charset="0"/>
              </a:rPr>
              <a:t>water loss (diuretics, thyroid hormones, </a:t>
            </a:r>
            <a:r>
              <a:rPr lang="en-US" sz="2400" dirty="0" smtClean="0">
                <a:latin typeface="Calibri Light" panose="020F0302020204030204" pitchFamily="34" charset="0"/>
              </a:rPr>
              <a:t>B2 </a:t>
            </a:r>
            <a:r>
              <a:rPr lang="en-US" sz="2400" dirty="0">
                <a:latin typeface="Calibri Light" panose="020F0302020204030204" pitchFamily="34" charset="0"/>
              </a:rPr>
              <a:t>adrenergic receptor agonists), to reactivate endogenous testosterone production at the end of a cycle (gonadotropins), and to reduce the risk of detection (diuretics, </a:t>
            </a:r>
            <a:r>
              <a:rPr lang="en-US" sz="2400" dirty="0" err="1">
                <a:latin typeface="Calibri Light" panose="020F0302020204030204" pitchFamily="34" charset="0"/>
              </a:rPr>
              <a:t>probenecid</a:t>
            </a:r>
            <a:r>
              <a:rPr lang="en-US" sz="2400" dirty="0" smtClean="0">
                <a:latin typeface="Calibri Light" panose="020F0302020204030204" pitchFamily="34" charset="0"/>
              </a:rPr>
              <a:t>).</a:t>
            </a:r>
            <a:endParaRPr lang="en-US" sz="2400" dirty="0">
              <a:latin typeface="Calibri Light" panose="020F0302020204030204" pitchFamily="34" charset="0"/>
            </a:endParaRPr>
          </a:p>
        </p:txBody>
      </p:sp>
    </p:spTree>
    <p:extLst>
      <p:ext uri="{BB962C8B-B14F-4D97-AF65-F5344CB8AC3E}">
        <p14:creationId xmlns:p14="http://schemas.microsoft.com/office/powerpoint/2010/main" val="3458638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8109" y="1437316"/>
            <a:ext cx="8945880" cy="3416320"/>
          </a:xfrm>
          <a:prstGeom prst="rect">
            <a:avLst/>
          </a:prstGeom>
        </p:spPr>
        <p:txBody>
          <a:bodyPr wrap="square">
            <a:spAutoFit/>
          </a:bodyPr>
          <a:lstStyle/>
          <a:p>
            <a:r>
              <a:rPr lang="en-US" sz="2400" dirty="0">
                <a:latin typeface="Calibri Light" panose="020F0302020204030204" pitchFamily="34" charset="0"/>
              </a:rPr>
              <a:t>Side effects of these nonsteroidal drugs include </a:t>
            </a:r>
            <a:r>
              <a:rPr lang="en-US" sz="2400" dirty="0" smtClean="0">
                <a:latin typeface="Calibri Light" panose="020F0302020204030204" pitchFamily="34" charset="0"/>
              </a:rPr>
              <a:t>headache,</a:t>
            </a:r>
            <a:r>
              <a:rPr lang="fi-FI" sz="2400" dirty="0" smtClean="0">
                <a:latin typeface="Calibri Light" panose="020F0302020204030204" pitchFamily="34" charset="0"/>
              </a:rPr>
              <a:t>nausea</a:t>
            </a:r>
            <a:r>
              <a:rPr lang="fi-FI" sz="2400" dirty="0">
                <a:latin typeface="Calibri Light" panose="020F0302020204030204" pitchFamily="34" charset="0"/>
              </a:rPr>
              <a:t>, nervousness, diarrhea, perspiration, </a:t>
            </a:r>
            <a:r>
              <a:rPr lang="fi-FI" sz="2400" dirty="0" smtClean="0">
                <a:latin typeface="Calibri Light" panose="020F0302020204030204" pitchFamily="34" charset="0"/>
              </a:rPr>
              <a:t>hot </a:t>
            </a:r>
            <a:r>
              <a:rPr lang="en-US" sz="2400" dirty="0" smtClean="0">
                <a:latin typeface="Calibri Light" panose="020F0302020204030204" pitchFamily="34" charset="0"/>
              </a:rPr>
              <a:t>flushes</a:t>
            </a:r>
            <a:r>
              <a:rPr lang="en-US" sz="2400" dirty="0">
                <a:latin typeface="Calibri Light" panose="020F0302020204030204" pitchFamily="34" charset="0"/>
              </a:rPr>
              <a:t>, and bone </a:t>
            </a:r>
            <a:r>
              <a:rPr lang="en-US" sz="2400" dirty="0" smtClean="0">
                <a:latin typeface="Calibri Light" panose="020F0302020204030204" pitchFamily="34" charset="0"/>
              </a:rPr>
              <a:t>pain.</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Athletes may add </a:t>
            </a:r>
            <a:r>
              <a:rPr lang="en-US" sz="2400" dirty="0" smtClean="0">
                <a:latin typeface="Calibri Light" panose="020F0302020204030204" pitchFamily="34" charset="0"/>
              </a:rPr>
              <a:t>epitestosterone to </a:t>
            </a:r>
            <a:r>
              <a:rPr lang="en-US" sz="2400" dirty="0">
                <a:latin typeface="Calibri Light" panose="020F0302020204030204" pitchFamily="34" charset="0"/>
              </a:rPr>
              <a:t>normalize their testosterone/epitestosterone </a:t>
            </a:r>
            <a:r>
              <a:rPr lang="en-US" sz="2400" dirty="0" smtClean="0">
                <a:latin typeface="Calibri Light" panose="020F0302020204030204" pitchFamily="34" charset="0"/>
              </a:rPr>
              <a:t>ratios,thus </a:t>
            </a:r>
            <a:r>
              <a:rPr lang="en-US" sz="2400" dirty="0">
                <a:latin typeface="Calibri Light" panose="020F0302020204030204" pitchFamily="34" charset="0"/>
              </a:rPr>
              <a:t>avoiding testosterone-use detection</a:t>
            </a:r>
            <a:r>
              <a:rPr lang="en-US" sz="2400" dirty="0" smtClean="0">
                <a:latin typeface="Calibri Light" panose="020F0302020204030204" pitchFamily="34" charset="0"/>
              </a:rPr>
              <a:t>.</a:t>
            </a:r>
          </a:p>
          <a:p>
            <a:r>
              <a:rPr lang="en-US" sz="2400" dirty="0" smtClean="0">
                <a:latin typeface="Calibri Light" panose="020F0302020204030204" pitchFamily="34" charset="0"/>
              </a:rPr>
              <a:t> </a:t>
            </a:r>
          </a:p>
          <a:p>
            <a:r>
              <a:rPr lang="en-US" sz="2400" dirty="0" smtClean="0">
                <a:latin typeface="Calibri Light" panose="020F0302020204030204" pitchFamily="34" charset="0"/>
              </a:rPr>
              <a:t>Researchers have </a:t>
            </a:r>
            <a:r>
              <a:rPr lang="en-US" sz="2400" dirty="0">
                <a:latin typeface="Calibri Light" panose="020F0302020204030204" pitchFamily="34" charset="0"/>
              </a:rPr>
              <a:t>not adequately investigated interactions of AAS with</a:t>
            </a:r>
          </a:p>
          <a:p>
            <a:r>
              <a:rPr lang="en-US" sz="2400" dirty="0">
                <a:latin typeface="Calibri Light" panose="020F0302020204030204" pitchFamily="34" charset="0"/>
              </a:rPr>
              <a:t>nonsteroidal drugs</a:t>
            </a:r>
            <a:r>
              <a:rPr lang="en-US" sz="2400" dirty="0" smtClean="0">
                <a:latin typeface="Calibri Light" panose="020F0302020204030204" pitchFamily="34" charset="0"/>
              </a:rPr>
              <a:t>.</a:t>
            </a:r>
            <a:endParaRPr lang="en-US" sz="2400" dirty="0">
              <a:latin typeface="Calibri Light" panose="020F0302020204030204" pitchFamily="34" charset="0"/>
            </a:endParaRPr>
          </a:p>
        </p:txBody>
      </p:sp>
    </p:spTree>
    <p:extLst>
      <p:ext uri="{BB962C8B-B14F-4D97-AF65-F5344CB8AC3E}">
        <p14:creationId xmlns:p14="http://schemas.microsoft.com/office/powerpoint/2010/main" val="2285474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305" y="489915"/>
            <a:ext cx="9403080" cy="6001643"/>
          </a:xfrm>
          <a:prstGeom prst="rect">
            <a:avLst/>
          </a:prstGeom>
        </p:spPr>
        <p:txBody>
          <a:bodyPr wrap="square">
            <a:spAutoFit/>
          </a:bodyPr>
          <a:lstStyle/>
          <a:p>
            <a:r>
              <a:rPr lang="en-US" sz="2400" b="1" dirty="0" smtClean="0">
                <a:solidFill>
                  <a:schemeClr val="accent2">
                    <a:lumMod val="50000"/>
                  </a:schemeClr>
                </a:solidFill>
                <a:latin typeface="Calibri Light" panose="020F0302020204030204" pitchFamily="34" charset="0"/>
              </a:rPr>
              <a:t>Association </a:t>
            </a:r>
            <a:r>
              <a:rPr lang="en-US" sz="2400" b="1" dirty="0">
                <a:solidFill>
                  <a:schemeClr val="accent2">
                    <a:lumMod val="50000"/>
                  </a:schemeClr>
                </a:solidFill>
                <a:latin typeface="Calibri Light" panose="020F0302020204030204" pitchFamily="34" charset="0"/>
              </a:rPr>
              <a:t>of Performance-enhancing Drug Use </a:t>
            </a:r>
            <a:r>
              <a:rPr lang="en-US" sz="2400" b="1" dirty="0" smtClean="0">
                <a:solidFill>
                  <a:schemeClr val="accent2">
                    <a:lumMod val="50000"/>
                  </a:schemeClr>
                </a:solidFill>
                <a:latin typeface="Calibri Light" panose="020F0302020204030204" pitchFamily="34" charset="0"/>
              </a:rPr>
              <a:t>with Other High-risk                                            Behaviors</a:t>
            </a:r>
            <a:endParaRPr lang="en-US" sz="2400" b="1" dirty="0">
              <a:solidFill>
                <a:schemeClr val="accent2">
                  <a:lumMod val="50000"/>
                </a:schemeClr>
              </a:solidFill>
              <a:latin typeface="Calibri Light" panose="020F0302020204030204" pitchFamily="34" charset="0"/>
            </a:endParaRPr>
          </a:p>
          <a:p>
            <a:endParaRPr lang="en-US" sz="2400" dirty="0" smtClean="0">
              <a:latin typeface="Calibri Light" panose="020F0302020204030204" pitchFamily="34" charset="0"/>
            </a:endParaRPr>
          </a:p>
          <a:p>
            <a:r>
              <a:rPr lang="en-US" sz="2400" dirty="0" smtClean="0">
                <a:latin typeface="Calibri Light" panose="020F0302020204030204" pitchFamily="34" charset="0"/>
              </a:rPr>
              <a:t>Athletes </a:t>
            </a:r>
            <a:r>
              <a:rPr lang="en-US" sz="2400" dirty="0">
                <a:latin typeface="Calibri Light" panose="020F0302020204030204" pitchFamily="34" charset="0"/>
              </a:rPr>
              <a:t>and nonathlete weightlifters that use PEDs </a:t>
            </a:r>
            <a:r>
              <a:rPr lang="en-US" sz="2400" dirty="0" smtClean="0">
                <a:latin typeface="Calibri Light" panose="020F0302020204030204" pitchFamily="34" charset="0"/>
              </a:rPr>
              <a:t>often engage </a:t>
            </a:r>
            <a:r>
              <a:rPr lang="en-US" sz="2400" dirty="0">
                <a:latin typeface="Calibri Light" panose="020F0302020204030204" pitchFamily="34" charset="0"/>
              </a:rPr>
              <a:t>in other high-risk health behaviors. </a:t>
            </a:r>
            <a:endParaRPr lang="en-US" sz="2400" dirty="0" smtClean="0">
              <a:latin typeface="Calibri Light" panose="020F0302020204030204" pitchFamily="34" charset="0"/>
            </a:endParaRPr>
          </a:p>
          <a:p>
            <a:endParaRPr lang="en-US" sz="2400" dirty="0" smtClean="0">
              <a:latin typeface="Calibri Light" panose="020F0302020204030204" pitchFamily="34" charset="0"/>
            </a:endParaRPr>
          </a:p>
          <a:p>
            <a:r>
              <a:rPr lang="en-US" sz="2400" dirty="0" smtClean="0">
                <a:latin typeface="Calibri Light" panose="020F0302020204030204" pitchFamily="34" charset="0"/>
              </a:rPr>
              <a:t>In addition to </a:t>
            </a:r>
            <a:r>
              <a:rPr lang="en-US" sz="2400" dirty="0">
                <a:latin typeface="Calibri Light" panose="020F0302020204030204" pitchFamily="34" charset="0"/>
              </a:rPr>
              <a:t>the risks associated with concomitant use of other drugs</a:t>
            </a:r>
          </a:p>
          <a:p>
            <a:r>
              <a:rPr lang="en-US" sz="2400" dirty="0">
                <a:latin typeface="Calibri Light" panose="020F0302020204030204" pitchFamily="34" charset="0"/>
              </a:rPr>
              <a:t>such as alcohol and opiates with </a:t>
            </a:r>
            <a:r>
              <a:rPr lang="en-US" sz="2400" dirty="0" smtClean="0">
                <a:latin typeface="Calibri Light" panose="020F0302020204030204" pitchFamily="34" charset="0"/>
              </a:rPr>
              <a:t>AAS, </a:t>
            </a:r>
            <a:r>
              <a:rPr lang="en-US" sz="2400" dirty="0">
                <a:latin typeface="Calibri Light" panose="020F0302020204030204" pitchFamily="34" charset="0"/>
              </a:rPr>
              <a:t>users of </a:t>
            </a:r>
            <a:r>
              <a:rPr lang="en-US" sz="2400" dirty="0" smtClean="0">
                <a:latin typeface="Calibri Light" panose="020F0302020204030204" pitchFamily="34" charset="0"/>
              </a:rPr>
              <a:t>high doses </a:t>
            </a:r>
            <a:r>
              <a:rPr lang="en-US" sz="2400" dirty="0">
                <a:latin typeface="Calibri Light" panose="020F0302020204030204" pitchFamily="34" charset="0"/>
              </a:rPr>
              <a:t>of AAS may be more susceptible to rage, </a:t>
            </a:r>
            <a:r>
              <a:rPr lang="en-US" sz="2400" dirty="0" smtClean="0">
                <a:latin typeface="Calibri Light" panose="020F0302020204030204" pitchFamily="34" charset="0"/>
              </a:rPr>
              <a:t>anti social and </a:t>
            </a:r>
            <a:r>
              <a:rPr lang="en-US" sz="2400" dirty="0">
                <a:latin typeface="Calibri Light" panose="020F0302020204030204" pitchFamily="34" charset="0"/>
              </a:rPr>
              <a:t>violent behaviors, and suicidality.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Sharing </a:t>
            </a:r>
            <a:r>
              <a:rPr lang="en-US" sz="2400" dirty="0">
                <a:latin typeface="Calibri Light" panose="020F0302020204030204" pitchFamily="34" charset="0"/>
              </a:rPr>
              <a:t>of </a:t>
            </a:r>
            <a:r>
              <a:rPr lang="en-US" sz="2400" dirty="0" smtClean="0">
                <a:latin typeface="Calibri Light" panose="020F0302020204030204" pitchFamily="34" charset="0"/>
              </a:rPr>
              <a:t>needles and </a:t>
            </a:r>
            <a:r>
              <a:rPr lang="en-US" sz="2400" dirty="0">
                <a:latin typeface="Calibri Light" panose="020F0302020204030204" pitchFamily="34" charset="0"/>
              </a:rPr>
              <a:t>other paraphernalia and unprotected </a:t>
            </a:r>
            <a:r>
              <a:rPr lang="en-US" sz="2400" dirty="0" smtClean="0">
                <a:latin typeface="Calibri Light" panose="020F0302020204030204" pitchFamily="34" charset="0"/>
              </a:rPr>
              <a:t>sex may increase</a:t>
            </a:r>
            <a:r>
              <a:rPr lang="en-US" sz="2400" dirty="0">
                <a:latin typeface="Calibri Light" panose="020F0302020204030204" pitchFamily="34" charset="0"/>
              </a:rPr>
              <a:t> </a:t>
            </a:r>
            <a:r>
              <a:rPr lang="en-US" sz="2400" dirty="0" smtClean="0">
                <a:latin typeface="Calibri Light" panose="020F0302020204030204" pitchFamily="34" charset="0"/>
              </a:rPr>
              <a:t>the </a:t>
            </a:r>
            <a:r>
              <a:rPr lang="en-US" sz="2400" dirty="0">
                <a:latin typeface="Calibri Light" panose="020F0302020204030204" pitchFamily="34" charset="0"/>
              </a:rPr>
              <a:t>risk of infections such as hepatitis and </a:t>
            </a:r>
            <a:r>
              <a:rPr lang="en-US" sz="2400" dirty="0" smtClean="0">
                <a:latin typeface="Calibri Light" panose="020F0302020204030204" pitchFamily="34" charset="0"/>
              </a:rPr>
              <a:t>HIV.</a:t>
            </a:r>
            <a:endParaRPr lang="en-US" sz="2400" dirty="0">
              <a:latin typeface="Calibri Light" panose="020F0302020204030204" pitchFamily="34" charset="0"/>
            </a:endParaRPr>
          </a:p>
          <a:p>
            <a:endParaRPr lang="en-US" sz="2400" dirty="0" smtClean="0">
              <a:latin typeface="Calibri Light" panose="020F0302020204030204" pitchFamily="34" charset="0"/>
            </a:endParaRPr>
          </a:p>
          <a:p>
            <a:r>
              <a:rPr lang="en-US" sz="2400" dirty="0" smtClean="0">
                <a:latin typeface="Calibri Light" panose="020F0302020204030204" pitchFamily="34" charset="0"/>
              </a:rPr>
              <a:t>The </a:t>
            </a:r>
            <a:r>
              <a:rPr lang="en-US" sz="2400" dirty="0">
                <a:latin typeface="Calibri Light" panose="020F0302020204030204" pitchFamily="34" charset="0"/>
              </a:rPr>
              <a:t>use of PEDs, especially in conjunction with </a:t>
            </a:r>
            <a:r>
              <a:rPr lang="en-US" sz="2400" dirty="0" smtClean="0">
                <a:latin typeface="Calibri Light" panose="020F0302020204030204" pitchFamily="34" charset="0"/>
              </a:rPr>
              <a:t>analgesics or </a:t>
            </a:r>
            <a:r>
              <a:rPr lang="en-US" sz="2400" dirty="0">
                <a:latin typeface="Calibri Light" panose="020F0302020204030204" pitchFamily="34" charset="0"/>
              </a:rPr>
              <a:t>stimulants, may allow athletes to engage in </a:t>
            </a:r>
            <a:r>
              <a:rPr lang="en-US" sz="2400" dirty="0" smtClean="0">
                <a:latin typeface="Calibri Light" panose="020F0302020204030204" pitchFamily="34" charset="0"/>
              </a:rPr>
              <a:t>extremely high-intensity </a:t>
            </a:r>
            <a:r>
              <a:rPr lang="en-US" sz="2400" dirty="0">
                <a:latin typeface="Calibri Light" panose="020F0302020204030204" pitchFamily="34" charset="0"/>
              </a:rPr>
              <a:t>exercise, increasing the risk of </a:t>
            </a:r>
            <a:r>
              <a:rPr lang="en-US" sz="2400" dirty="0" smtClean="0">
                <a:latin typeface="Calibri Light" panose="020F0302020204030204" pitchFamily="34" charset="0"/>
              </a:rPr>
              <a:t>musculoskeletal injuries.</a:t>
            </a:r>
            <a:endParaRPr lang="en-US" sz="2400" dirty="0">
              <a:latin typeface="Calibri Light" panose="020F0302020204030204" pitchFamily="34" charset="0"/>
            </a:endParaRPr>
          </a:p>
        </p:txBody>
      </p:sp>
    </p:spTree>
    <p:extLst>
      <p:ext uri="{BB962C8B-B14F-4D97-AF65-F5344CB8AC3E}">
        <p14:creationId xmlns:p14="http://schemas.microsoft.com/office/powerpoint/2010/main" val="84295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0358" y="1531055"/>
            <a:ext cx="9174480" cy="3416320"/>
          </a:xfrm>
          <a:prstGeom prst="rect">
            <a:avLst/>
          </a:prstGeom>
        </p:spPr>
        <p:txBody>
          <a:bodyPr wrap="square">
            <a:spAutoFit/>
          </a:bodyPr>
          <a:lstStyle/>
          <a:p>
            <a:r>
              <a:rPr lang="en-US" sz="2400" b="1" dirty="0" smtClean="0">
                <a:solidFill>
                  <a:schemeClr val="accent2">
                    <a:lumMod val="50000"/>
                  </a:schemeClr>
                </a:solidFill>
                <a:latin typeface="Calibri Light" panose="020F0302020204030204" pitchFamily="34" charset="0"/>
              </a:rPr>
              <a:t>              Adverse </a:t>
            </a:r>
            <a:r>
              <a:rPr lang="en-US" sz="2400" b="1" dirty="0">
                <a:solidFill>
                  <a:schemeClr val="accent2">
                    <a:lumMod val="50000"/>
                  </a:schemeClr>
                </a:solidFill>
                <a:latin typeface="Calibri Light" panose="020F0302020204030204" pitchFamily="34" charset="0"/>
              </a:rPr>
              <a:t>Health Effects of </a:t>
            </a:r>
            <a:r>
              <a:rPr lang="en-US" sz="2400" b="1" dirty="0" smtClean="0">
                <a:solidFill>
                  <a:schemeClr val="accent2">
                    <a:lumMod val="50000"/>
                  </a:schemeClr>
                </a:solidFill>
                <a:latin typeface="Calibri Light" panose="020F0302020204030204" pitchFamily="34" charset="0"/>
              </a:rPr>
              <a:t>Performance-enhancing Drugs</a:t>
            </a:r>
            <a:endParaRPr lang="en-US" sz="2400" b="1" dirty="0">
              <a:solidFill>
                <a:schemeClr val="accent2">
                  <a:lumMod val="50000"/>
                </a:schemeClr>
              </a:solidFill>
              <a:latin typeface="Calibri Light" panose="020F0302020204030204" pitchFamily="34" charset="0"/>
            </a:endParaRPr>
          </a:p>
          <a:p>
            <a:endParaRPr lang="en-US" sz="2400" dirty="0" smtClean="0">
              <a:solidFill>
                <a:schemeClr val="accent2">
                  <a:lumMod val="50000"/>
                </a:schemeClr>
              </a:solidFill>
              <a:latin typeface="Calibri Light" panose="020F0302020204030204" pitchFamily="34" charset="0"/>
            </a:endParaRPr>
          </a:p>
          <a:p>
            <a:r>
              <a:rPr lang="en-US" sz="2400" dirty="0" smtClean="0">
                <a:latin typeface="Calibri Light" panose="020F0302020204030204" pitchFamily="34" charset="0"/>
              </a:rPr>
              <a:t>Because </a:t>
            </a:r>
            <a:r>
              <a:rPr lang="en-US" sz="2400" dirty="0">
                <a:latin typeface="Calibri Light" panose="020F0302020204030204" pitchFamily="34" charset="0"/>
              </a:rPr>
              <a:t>AAS,hGH,insulin, and erythropoietins are </a:t>
            </a:r>
            <a:r>
              <a:rPr lang="en-US" sz="2400" dirty="0" smtClean="0">
                <a:latin typeface="Calibri Light" panose="020F0302020204030204" pitchFamily="34" charset="0"/>
              </a:rPr>
              <a:t>the most </a:t>
            </a:r>
            <a:r>
              <a:rPr lang="en-US" sz="2400" dirty="0">
                <a:latin typeface="Calibri Light" panose="020F0302020204030204" pitchFamily="34" charset="0"/>
              </a:rPr>
              <a:t>frequently used PEDs, we address the medical </a:t>
            </a:r>
            <a:r>
              <a:rPr lang="en-US" sz="2400" dirty="0" smtClean="0">
                <a:latin typeface="Calibri Light" panose="020F0302020204030204" pitchFamily="34" charset="0"/>
              </a:rPr>
              <a:t>consequences of </a:t>
            </a:r>
            <a:r>
              <a:rPr lang="en-US" sz="2400" dirty="0">
                <a:latin typeface="Calibri Light" panose="020F0302020204030204" pitchFamily="34" charset="0"/>
              </a:rPr>
              <a:t>their use in detail </a:t>
            </a:r>
            <a:r>
              <a:rPr lang="en-US" sz="2400" dirty="0" smtClean="0">
                <a:latin typeface="Calibri Light" panose="020F0302020204030204" pitchFamily="34" charset="0"/>
              </a:rPr>
              <a:t>.</a:t>
            </a:r>
          </a:p>
          <a:p>
            <a:endParaRPr lang="en-US" sz="2400" dirty="0">
              <a:latin typeface="Calibri Light" panose="020F0302020204030204" pitchFamily="34" charset="0"/>
            </a:endParaRPr>
          </a:p>
          <a:p>
            <a:pPr marL="342900" indent="-342900">
              <a:buAutoNum type="alphaUcPeriod"/>
            </a:pPr>
            <a:r>
              <a:rPr lang="en-US" sz="2400" dirty="0" smtClean="0">
                <a:latin typeface="Calibri Light" panose="020F0302020204030204" pitchFamily="34" charset="0"/>
              </a:rPr>
              <a:t>Androgenic-anabolic Steroid</a:t>
            </a:r>
          </a:p>
          <a:p>
            <a:pPr marL="342900" indent="-342900">
              <a:buAutoNum type="alphaUcPeriod"/>
            </a:pPr>
            <a:r>
              <a:rPr lang="en-US" sz="2400" dirty="0" smtClean="0">
                <a:latin typeface="Calibri Light" panose="020F0302020204030204" pitchFamily="34" charset="0"/>
              </a:rPr>
              <a:t>B</a:t>
            </a:r>
            <a:r>
              <a:rPr lang="en-US" sz="2400" dirty="0">
                <a:latin typeface="Calibri Light" panose="020F0302020204030204" pitchFamily="34" charset="0"/>
              </a:rPr>
              <a:t>. Human Growth </a:t>
            </a:r>
            <a:r>
              <a:rPr lang="en-US" sz="2400" dirty="0" smtClean="0">
                <a:latin typeface="Calibri Light" panose="020F0302020204030204" pitchFamily="34" charset="0"/>
              </a:rPr>
              <a:t>Hormon</a:t>
            </a:r>
            <a:r>
              <a:rPr lang="en-US" sz="2400" dirty="0">
                <a:latin typeface="Calibri Light" panose="020F0302020204030204" pitchFamily="34" charset="0"/>
              </a:rPr>
              <a:t>C</a:t>
            </a:r>
            <a:r>
              <a:rPr lang="en-US" sz="2400" dirty="0" smtClean="0">
                <a:latin typeface="Calibri Light" panose="020F0302020204030204" pitchFamily="34" charset="0"/>
              </a:rPr>
              <a:t>.</a:t>
            </a:r>
          </a:p>
          <a:p>
            <a:pPr marL="342900" indent="-342900">
              <a:buAutoNum type="alphaUcPeriod"/>
            </a:pPr>
            <a:r>
              <a:rPr lang="en-US" sz="2400" dirty="0" smtClean="0">
                <a:latin typeface="Calibri Light" panose="020F0302020204030204" pitchFamily="34" charset="0"/>
              </a:rPr>
              <a:t> </a:t>
            </a:r>
            <a:r>
              <a:rPr lang="en-US" sz="2400" dirty="0">
                <a:latin typeface="Calibri Light" panose="020F0302020204030204" pitchFamily="34" charset="0"/>
              </a:rPr>
              <a:t>Insulin</a:t>
            </a:r>
            <a:endParaRPr lang="en-US" sz="2400" dirty="0" smtClean="0">
              <a:latin typeface="Calibri Light" panose="020F0302020204030204" pitchFamily="34" charset="0"/>
            </a:endParaRPr>
          </a:p>
          <a:p>
            <a:pPr marL="342900" indent="-342900">
              <a:buAutoNum type="alphaUcPeriod"/>
            </a:pPr>
            <a:endParaRPr lang="en-US" sz="2400" dirty="0">
              <a:latin typeface="Calibri Light" panose="020F0302020204030204" pitchFamily="34" charset="0"/>
            </a:endParaRPr>
          </a:p>
        </p:txBody>
      </p:sp>
    </p:spTree>
    <p:extLst>
      <p:ext uri="{BB962C8B-B14F-4D97-AF65-F5344CB8AC3E}">
        <p14:creationId xmlns:p14="http://schemas.microsoft.com/office/powerpoint/2010/main" val="4009087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495" y="189883"/>
            <a:ext cx="9877517" cy="6370975"/>
          </a:xfrm>
          <a:prstGeom prst="rect">
            <a:avLst/>
          </a:prstGeom>
        </p:spPr>
        <p:txBody>
          <a:bodyPr wrap="square">
            <a:spAutoFit/>
          </a:bodyPr>
          <a:lstStyle/>
          <a:p>
            <a:r>
              <a:rPr lang="en-US" sz="2400" b="1" dirty="0" smtClean="0">
                <a:solidFill>
                  <a:schemeClr val="accent2">
                    <a:lumMod val="50000"/>
                  </a:schemeClr>
                </a:solidFill>
                <a:latin typeface="Calibri Light" panose="020F0302020204030204" pitchFamily="34" charset="0"/>
              </a:rPr>
              <a:t>                                  A</a:t>
            </a:r>
            <a:r>
              <a:rPr lang="en-US" sz="2400" b="1" dirty="0">
                <a:solidFill>
                  <a:schemeClr val="accent2">
                    <a:lumMod val="50000"/>
                  </a:schemeClr>
                </a:solidFill>
                <a:latin typeface="Calibri Light" panose="020F0302020204030204" pitchFamily="34" charset="0"/>
              </a:rPr>
              <a:t>. Androgenic-anabolic Steroid</a:t>
            </a:r>
          </a:p>
          <a:p>
            <a:r>
              <a:rPr lang="en-US" sz="2400" b="1" dirty="0" smtClean="0">
                <a:solidFill>
                  <a:schemeClr val="accent2">
                    <a:lumMod val="50000"/>
                  </a:schemeClr>
                </a:solidFill>
                <a:latin typeface="Calibri Light" panose="020F0302020204030204" pitchFamily="34" charset="0"/>
              </a:rPr>
              <a:t>1</a:t>
            </a:r>
            <a:r>
              <a:rPr lang="en-US" sz="2400" b="1" dirty="0">
                <a:solidFill>
                  <a:schemeClr val="accent2">
                    <a:lumMod val="50000"/>
                  </a:schemeClr>
                </a:solidFill>
                <a:latin typeface="Calibri Light" panose="020F0302020204030204" pitchFamily="34" charset="0"/>
              </a:rPr>
              <a:t>. Clinical Pharmacology</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An </a:t>
            </a:r>
            <a:r>
              <a:rPr lang="en-US" sz="2400" dirty="0">
                <a:latin typeface="Calibri Light" panose="020F0302020204030204" pitchFamily="34" charset="0"/>
              </a:rPr>
              <a:t>androgen is a sex hormone that promotes the </a:t>
            </a:r>
            <a:r>
              <a:rPr lang="en-US" sz="2400" dirty="0" smtClean="0">
                <a:latin typeface="Calibri Light" panose="020F0302020204030204" pitchFamily="34" charset="0"/>
              </a:rPr>
              <a:t>development  and </a:t>
            </a:r>
            <a:r>
              <a:rPr lang="en-US" sz="2400" dirty="0">
                <a:latin typeface="Calibri Light" panose="020F0302020204030204" pitchFamily="34" charset="0"/>
              </a:rPr>
              <a:t>maintenance of the male sex </a:t>
            </a:r>
            <a:r>
              <a:rPr lang="en-US" sz="2400" dirty="0" smtClean="0">
                <a:latin typeface="Calibri Light" panose="020F0302020204030204" pitchFamily="34" charset="0"/>
              </a:rPr>
              <a:t>characteristics;testosterone </a:t>
            </a:r>
            <a:r>
              <a:rPr lang="en-US" sz="2400" dirty="0">
                <a:latin typeface="Calibri Light" panose="020F0302020204030204" pitchFamily="34" charset="0"/>
              </a:rPr>
              <a:t>is the principal secreted androgen in men.</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Androgens </a:t>
            </a:r>
            <a:r>
              <a:rPr lang="en-US" sz="2400" dirty="0">
                <a:latin typeface="Calibri Light" panose="020F0302020204030204" pitchFamily="34" charset="0"/>
              </a:rPr>
              <a:t>have both androgenic (masculinizing) </a:t>
            </a:r>
            <a:r>
              <a:rPr lang="en-US" sz="2400" dirty="0" smtClean="0">
                <a:latin typeface="Calibri Light" panose="020F0302020204030204" pitchFamily="34" charset="0"/>
              </a:rPr>
              <a:t>effects(development </a:t>
            </a:r>
            <a:r>
              <a:rPr lang="en-US" sz="2400" dirty="0">
                <a:latin typeface="Calibri Light" panose="020F0302020204030204" pitchFamily="34" charset="0"/>
              </a:rPr>
              <a:t>of male secondary sex characteristics, </a:t>
            </a:r>
            <a:r>
              <a:rPr lang="en-US" sz="2400" dirty="0" smtClean="0">
                <a:latin typeface="Calibri Light" panose="020F0302020204030204" pitchFamily="34" charset="0"/>
              </a:rPr>
              <a:t>including hair </a:t>
            </a:r>
            <a:r>
              <a:rPr lang="en-US" sz="2400" dirty="0">
                <a:latin typeface="Calibri Light" panose="020F0302020204030204" pitchFamily="34" charset="0"/>
              </a:rPr>
              <a:t>growth) and anabolic effects (increase in </a:t>
            </a:r>
            <a:r>
              <a:rPr lang="en-US" sz="2400" dirty="0" smtClean="0">
                <a:latin typeface="Calibri Light" panose="020F0302020204030204" pitchFamily="34" charset="0"/>
              </a:rPr>
              <a:t>skeletal muscle </a:t>
            </a:r>
            <a:r>
              <a:rPr lang="en-US" sz="2400" dirty="0">
                <a:latin typeface="Calibri Light" panose="020F0302020204030204" pitchFamily="34" charset="0"/>
              </a:rPr>
              <a:t>mass and strength).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For </a:t>
            </a:r>
            <a:r>
              <a:rPr lang="en-US" sz="2400" dirty="0">
                <a:latin typeface="Calibri Light" panose="020F0302020204030204" pitchFamily="34" charset="0"/>
              </a:rPr>
              <a:t>decades, </a:t>
            </a:r>
            <a:r>
              <a:rPr lang="en-US" sz="2400" dirty="0" smtClean="0">
                <a:latin typeface="Calibri Light" panose="020F0302020204030204" pitchFamily="34" charset="0"/>
              </a:rPr>
              <a:t>pharmaceutical companies </a:t>
            </a:r>
            <a:r>
              <a:rPr lang="en-US" sz="2400" dirty="0">
                <a:latin typeface="Calibri Light" panose="020F0302020204030204" pitchFamily="34" charset="0"/>
              </a:rPr>
              <a:t>have attempted to develop androgens </a:t>
            </a:r>
            <a:r>
              <a:rPr lang="en-US" sz="2400" dirty="0" smtClean="0">
                <a:latin typeface="Calibri Light" panose="020F0302020204030204" pitchFamily="34" charset="0"/>
              </a:rPr>
              <a:t>that have </a:t>
            </a:r>
            <a:r>
              <a:rPr lang="en-US" sz="2400" dirty="0">
                <a:latin typeface="Calibri Light" panose="020F0302020204030204" pitchFamily="34" charset="0"/>
              </a:rPr>
              <a:t>preferential </a:t>
            </a:r>
            <a:r>
              <a:rPr lang="en-US" sz="2400" b="1" dirty="0">
                <a:solidFill>
                  <a:schemeClr val="accent2">
                    <a:lumMod val="50000"/>
                  </a:schemeClr>
                </a:solidFill>
                <a:latin typeface="Calibri Light" panose="020F0302020204030204" pitchFamily="34" charset="0"/>
              </a:rPr>
              <a:t>anabolic activity </a:t>
            </a:r>
            <a:r>
              <a:rPr lang="en-US" sz="2400" dirty="0">
                <a:latin typeface="Calibri Light" panose="020F0302020204030204" pitchFamily="34" charset="0"/>
              </a:rPr>
              <a:t>and </a:t>
            </a:r>
            <a:r>
              <a:rPr lang="en-US" sz="2400" b="1" dirty="0">
                <a:solidFill>
                  <a:schemeClr val="accent2">
                    <a:lumMod val="50000"/>
                  </a:schemeClr>
                </a:solidFill>
                <a:latin typeface="Calibri Light" panose="020F0302020204030204" pitchFamily="34" charset="0"/>
              </a:rPr>
              <a:t>reduced or no </a:t>
            </a:r>
            <a:r>
              <a:rPr lang="en-US" sz="2400" b="1" dirty="0" smtClean="0">
                <a:solidFill>
                  <a:schemeClr val="accent2">
                    <a:lumMod val="50000"/>
                  </a:schemeClr>
                </a:solidFill>
                <a:latin typeface="Calibri Light" panose="020F0302020204030204" pitchFamily="34" charset="0"/>
              </a:rPr>
              <a:t>androgenic activity</a:t>
            </a:r>
            <a:r>
              <a:rPr lang="en-US" sz="2400" dirty="0">
                <a:latin typeface="Calibri Light" panose="020F0302020204030204" pitchFamily="34" charset="0"/>
              </a:rPr>
              <a:t>; these compounds have been referred </a:t>
            </a:r>
            <a:r>
              <a:rPr lang="en-US" sz="2400" dirty="0" smtClean="0">
                <a:latin typeface="Calibri Light" panose="020F0302020204030204" pitchFamily="34" charset="0"/>
              </a:rPr>
              <a:t>to as </a:t>
            </a:r>
            <a:r>
              <a:rPr lang="en-US" sz="2400" b="1" dirty="0">
                <a:solidFill>
                  <a:schemeClr val="accent2">
                    <a:lumMod val="50000"/>
                  </a:schemeClr>
                </a:solidFill>
                <a:latin typeface="Calibri Light" panose="020F0302020204030204" pitchFamily="34" charset="0"/>
              </a:rPr>
              <a:t>anabolic steroids</a:t>
            </a:r>
            <a:r>
              <a:rPr lang="en-US" sz="2400" dirty="0">
                <a:latin typeface="Calibri Light" panose="020F0302020204030204" pitchFamily="34" charset="0"/>
              </a:rPr>
              <a:t>. While some </a:t>
            </a:r>
            <a:r>
              <a:rPr lang="en-US" sz="2400" dirty="0" smtClean="0">
                <a:latin typeface="Calibri Light" panose="020F0302020204030204" pitchFamily="34" charset="0"/>
              </a:rPr>
              <a:t>steroidal compounds</a:t>
            </a:r>
            <a:r>
              <a:rPr lang="en-US" sz="2400" dirty="0">
                <a:latin typeface="Calibri Light" panose="020F0302020204030204" pitchFamily="34" charset="0"/>
              </a:rPr>
              <a:t> </a:t>
            </a:r>
            <a:r>
              <a:rPr lang="en-US" sz="2400" dirty="0" smtClean="0">
                <a:latin typeface="Calibri Light" panose="020F0302020204030204" pitchFamily="34" charset="0"/>
              </a:rPr>
              <a:t>available </a:t>
            </a:r>
            <a:r>
              <a:rPr lang="en-US" sz="2400" dirty="0">
                <a:latin typeface="Calibri Light" panose="020F0302020204030204" pitchFamily="34" charset="0"/>
              </a:rPr>
              <a:t>to date are preferentially anabolic, most </a:t>
            </a:r>
            <a:r>
              <a:rPr lang="en-US" sz="2400" dirty="0" smtClean="0">
                <a:latin typeface="Calibri Light" panose="020F0302020204030204" pitchFamily="34" charset="0"/>
              </a:rPr>
              <a:t>generally have </a:t>
            </a:r>
            <a:r>
              <a:rPr lang="en-US" sz="2400" dirty="0">
                <a:latin typeface="Calibri Light" panose="020F0302020204030204" pitchFamily="34" charset="0"/>
              </a:rPr>
              <a:t>both androgenic and </a:t>
            </a:r>
            <a:r>
              <a:rPr lang="en-US" sz="2400" dirty="0" smtClean="0">
                <a:latin typeface="Calibri Light" panose="020F0302020204030204" pitchFamily="34" charset="0"/>
              </a:rPr>
              <a:t>anabolic effects</a:t>
            </a:r>
            <a:r>
              <a:rPr lang="en-US" sz="2400" dirty="0">
                <a:latin typeface="Calibri Light" panose="020F0302020204030204" pitchFamily="34" charset="0"/>
              </a:rPr>
              <a:t>. </a:t>
            </a:r>
            <a:endParaRPr lang="en-US" sz="2400" dirty="0" smtClean="0">
              <a:latin typeface="Calibri Light" panose="020F0302020204030204" pitchFamily="34" charset="0"/>
            </a:endParaRPr>
          </a:p>
          <a:p>
            <a:endParaRPr lang="en-US" sz="2400" dirty="0" smtClean="0">
              <a:latin typeface="Calibri Light" panose="020F0302020204030204" pitchFamily="34" charset="0"/>
            </a:endParaRPr>
          </a:p>
        </p:txBody>
      </p:sp>
    </p:spTree>
    <p:extLst>
      <p:ext uri="{BB962C8B-B14F-4D97-AF65-F5344CB8AC3E}">
        <p14:creationId xmlns:p14="http://schemas.microsoft.com/office/powerpoint/2010/main" val="921705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900" y="926372"/>
            <a:ext cx="9772837" cy="5632311"/>
          </a:xfrm>
          <a:prstGeom prst="rect">
            <a:avLst/>
          </a:prstGeom>
        </p:spPr>
        <p:txBody>
          <a:bodyPr wrap="square">
            <a:spAutoFit/>
          </a:bodyPr>
          <a:lstStyle/>
          <a:p>
            <a:r>
              <a:rPr lang="en-US" sz="2400" dirty="0">
                <a:latin typeface="Calibri Light" panose="020F0302020204030204" pitchFamily="34" charset="0"/>
              </a:rPr>
              <a:t>we have used the term androgenic-anabolic steroids to describe these compounds that are structurally related to testosterone, bind to androgen receptor, and exert masculinizing as well as anabolic effects to varying degrees. </a:t>
            </a:r>
          </a:p>
          <a:p>
            <a:r>
              <a:rPr lang="en-US" sz="2400" dirty="0" smtClean="0">
                <a:latin typeface="Calibri Light" panose="020F0302020204030204" pitchFamily="34" charset="0"/>
              </a:rPr>
              <a:t>Testosterone </a:t>
            </a:r>
            <a:r>
              <a:rPr lang="en-US" sz="2400" dirty="0">
                <a:latin typeface="Calibri Light" panose="020F0302020204030204" pitchFamily="34" charset="0"/>
              </a:rPr>
              <a:t>remains popular, both among elite </a:t>
            </a:r>
            <a:r>
              <a:rPr lang="en-US" sz="2400" dirty="0" smtClean="0">
                <a:latin typeface="Calibri Light" panose="020F0302020204030204" pitchFamily="34" charset="0"/>
              </a:rPr>
              <a:t>athletes and </a:t>
            </a:r>
            <a:r>
              <a:rPr lang="en-US" sz="2400" dirty="0">
                <a:latin typeface="Calibri Light" panose="020F0302020204030204" pitchFamily="34" charset="0"/>
              </a:rPr>
              <a:t>nonathlete weightlifters, because of its low </a:t>
            </a:r>
            <a:r>
              <a:rPr lang="en-US" sz="2400" dirty="0" smtClean="0">
                <a:latin typeface="Calibri Light" panose="020F0302020204030204" pitchFamily="34" charset="0"/>
              </a:rPr>
              <a:t>price,relatively </a:t>
            </a:r>
            <a:r>
              <a:rPr lang="en-US" sz="2400" dirty="0">
                <a:latin typeface="Calibri Light" panose="020F0302020204030204" pitchFamily="34" charset="0"/>
              </a:rPr>
              <a:t>ready access, and the challenges in </a:t>
            </a:r>
            <a:r>
              <a:rPr lang="en-US" sz="2400" dirty="0" smtClean="0">
                <a:latin typeface="Calibri Light" panose="020F0302020204030204" pitchFamily="34" charset="0"/>
              </a:rPr>
              <a:t>distinguishing exogenous </a:t>
            </a:r>
            <a:r>
              <a:rPr lang="en-US" sz="2400" dirty="0">
                <a:latin typeface="Calibri Light" panose="020F0302020204030204" pitchFamily="34" charset="0"/>
              </a:rPr>
              <a:t>from endogenous sources of testosterone.</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Numerous </a:t>
            </a:r>
            <a:r>
              <a:rPr lang="en-US" sz="2400" dirty="0">
                <a:latin typeface="Calibri Light" panose="020F0302020204030204" pitchFamily="34" charset="0"/>
              </a:rPr>
              <a:t>AAS have been </a:t>
            </a:r>
            <a:r>
              <a:rPr lang="en-US" sz="2400" b="1" dirty="0">
                <a:solidFill>
                  <a:schemeClr val="accent2">
                    <a:lumMod val="50000"/>
                  </a:schemeClr>
                </a:solidFill>
                <a:latin typeface="Calibri Light" panose="020F0302020204030204" pitchFamily="34" charset="0"/>
              </a:rPr>
              <a:t>synthesized by structural </a:t>
            </a:r>
            <a:r>
              <a:rPr lang="en-US" sz="2400" b="1" dirty="0" smtClean="0">
                <a:solidFill>
                  <a:schemeClr val="accent2">
                    <a:lumMod val="50000"/>
                  </a:schemeClr>
                </a:solidFill>
                <a:latin typeface="Calibri Light" panose="020F0302020204030204" pitchFamily="34" charset="0"/>
              </a:rPr>
              <a:t>modifications of </a:t>
            </a:r>
            <a:r>
              <a:rPr lang="en-US" sz="2400" b="1" dirty="0">
                <a:solidFill>
                  <a:schemeClr val="accent2">
                    <a:lumMod val="50000"/>
                  </a:schemeClr>
                </a:solidFill>
                <a:latin typeface="Calibri Light" panose="020F0302020204030204" pitchFamily="34" charset="0"/>
              </a:rPr>
              <a:t>testosterone molecule </a:t>
            </a:r>
            <a:r>
              <a:rPr lang="en-US" sz="2400" dirty="0" smtClean="0">
                <a:latin typeface="Calibri Light" panose="020F0302020204030204" pitchFamily="34" charset="0"/>
              </a:rPr>
              <a:t>. </a:t>
            </a:r>
            <a:r>
              <a:rPr lang="en-US" sz="2400" dirty="0">
                <a:latin typeface="Calibri Light" panose="020F0302020204030204" pitchFamily="34" charset="0"/>
              </a:rPr>
              <a:t>These </a:t>
            </a:r>
            <a:r>
              <a:rPr lang="en-US" sz="2400" dirty="0" smtClean="0">
                <a:latin typeface="Calibri Light" panose="020F0302020204030204" pitchFamily="34" charset="0"/>
              </a:rPr>
              <a:t>structural modifications </a:t>
            </a:r>
            <a:r>
              <a:rPr lang="en-US" sz="2400" dirty="0">
                <a:latin typeface="Calibri Light" panose="020F0302020204030204" pitchFamily="34" charset="0"/>
              </a:rPr>
              <a:t>may alter the relative anabolic or </a:t>
            </a:r>
            <a:r>
              <a:rPr lang="en-US" sz="2400" dirty="0" smtClean="0">
                <a:latin typeface="Calibri Light" panose="020F0302020204030204" pitchFamily="34" charset="0"/>
              </a:rPr>
              <a:t>androgenic activity</a:t>
            </a:r>
            <a:r>
              <a:rPr lang="en-US" sz="2400" dirty="0">
                <a:latin typeface="Calibri Light" panose="020F0302020204030204" pitchFamily="34" charset="0"/>
              </a:rPr>
              <a:t>, the binding affinity for the </a:t>
            </a:r>
            <a:r>
              <a:rPr lang="en-US" sz="2400" dirty="0" smtClean="0">
                <a:latin typeface="Calibri Light" panose="020F0302020204030204" pitchFamily="34" charset="0"/>
              </a:rPr>
              <a:t>androgen receptor</a:t>
            </a:r>
            <a:r>
              <a:rPr lang="en-US" sz="2400" dirty="0">
                <a:latin typeface="Calibri Light" panose="020F0302020204030204" pitchFamily="34" charset="0"/>
              </a:rPr>
              <a:t>, coactivator recruitment, metabolic </a:t>
            </a:r>
            <a:r>
              <a:rPr lang="en-US" sz="2400" dirty="0" smtClean="0">
                <a:latin typeface="Calibri Light" panose="020F0302020204030204" pitchFamily="34" charset="0"/>
              </a:rPr>
              <a:t>clearance,susceptibility </a:t>
            </a:r>
            <a:r>
              <a:rPr lang="en-US" sz="2400" dirty="0">
                <a:latin typeface="Calibri Light" panose="020F0302020204030204" pitchFamily="34" charset="0"/>
              </a:rPr>
              <a:t>to presystemic metabolism, and </a:t>
            </a:r>
            <a:r>
              <a:rPr lang="en-US" sz="2400" dirty="0" smtClean="0">
                <a:latin typeface="Calibri Light" panose="020F0302020204030204" pitchFamily="34" charset="0"/>
              </a:rPr>
              <a:t>aromatization.</a:t>
            </a:r>
            <a:endParaRPr lang="en-US" sz="2400" dirty="0">
              <a:latin typeface="Calibri Light" panose="020F0302020204030204" pitchFamily="34" charset="0"/>
            </a:endParaRPr>
          </a:p>
          <a:p>
            <a:endParaRPr lang="en-US" sz="2400" dirty="0" smtClean="0">
              <a:latin typeface="Calibri Light" panose="020F0302020204030204" pitchFamily="34" charset="0"/>
            </a:endParaRPr>
          </a:p>
        </p:txBody>
      </p:sp>
    </p:spTree>
    <p:extLst>
      <p:ext uri="{BB962C8B-B14F-4D97-AF65-F5344CB8AC3E}">
        <p14:creationId xmlns:p14="http://schemas.microsoft.com/office/powerpoint/2010/main" val="1063857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8188" y="1702845"/>
            <a:ext cx="9698636" cy="3416320"/>
          </a:xfrm>
          <a:prstGeom prst="rect">
            <a:avLst/>
          </a:prstGeom>
        </p:spPr>
        <p:txBody>
          <a:bodyPr wrap="square">
            <a:spAutoFit/>
          </a:bodyPr>
          <a:lstStyle/>
          <a:p>
            <a:r>
              <a:rPr lang="en-US" sz="2400" dirty="0">
                <a:latin typeface="Calibri Light" panose="020F0302020204030204" pitchFamily="34" charset="0"/>
              </a:rPr>
              <a:t>Testosterone is metabolized rapidly in the body; however,</a:t>
            </a:r>
            <a:r>
              <a:rPr lang="en-US" sz="2400" b="1" dirty="0">
                <a:solidFill>
                  <a:schemeClr val="accent2">
                    <a:lumMod val="50000"/>
                  </a:schemeClr>
                </a:solidFill>
                <a:latin typeface="Calibri Light" panose="020F0302020204030204" pitchFamily="34" charset="0"/>
              </a:rPr>
              <a:t>esterification of the 17-hydroxyl group </a:t>
            </a:r>
            <a:r>
              <a:rPr lang="en-US" sz="2400" dirty="0">
                <a:latin typeface="Calibri Light" panose="020F0302020204030204" pitchFamily="34" charset="0"/>
              </a:rPr>
              <a:t>renders the molecule </a:t>
            </a:r>
            <a:r>
              <a:rPr lang="en-US" sz="2400" b="1" dirty="0">
                <a:solidFill>
                  <a:schemeClr val="accent2">
                    <a:lumMod val="50000"/>
                  </a:schemeClr>
                </a:solidFill>
                <a:latin typeface="Calibri Light" panose="020F0302020204030204" pitchFamily="34" charset="0"/>
              </a:rPr>
              <a:t>more hydrophobic</a:t>
            </a:r>
            <a:r>
              <a:rPr lang="en-US" sz="2400" dirty="0">
                <a:latin typeface="Calibri Light" panose="020F0302020204030204" pitchFamily="34" charset="0"/>
              </a:rPr>
              <a:t>.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When </a:t>
            </a:r>
            <a:r>
              <a:rPr lang="en-US" sz="2400" dirty="0">
                <a:latin typeface="Calibri Light" panose="020F0302020204030204" pitchFamily="34" charset="0"/>
              </a:rPr>
              <a:t>these esters of testosterone(such as testosterone enanthate and cypionate) are  administered in an oily suspension, they are released very slowly into the aqueous plasma because of their hydrophobicity.</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This </a:t>
            </a:r>
            <a:r>
              <a:rPr lang="en-US" sz="2400" dirty="0">
                <a:latin typeface="Calibri Light" panose="020F0302020204030204" pitchFamily="34" charset="0"/>
              </a:rPr>
              <a:t>extends their duration of action. These esters are readily de-esterified to testosterone in the body.</a:t>
            </a:r>
            <a:endParaRPr lang="en-US" sz="2400" dirty="0"/>
          </a:p>
        </p:txBody>
      </p:sp>
    </p:spTree>
    <p:extLst>
      <p:ext uri="{BB962C8B-B14F-4D97-AF65-F5344CB8AC3E}">
        <p14:creationId xmlns:p14="http://schemas.microsoft.com/office/powerpoint/2010/main" val="375196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791" y="829816"/>
            <a:ext cx="9833548" cy="5262979"/>
          </a:xfrm>
          <a:prstGeom prst="rect">
            <a:avLst/>
          </a:prstGeom>
        </p:spPr>
        <p:txBody>
          <a:bodyPr wrap="square">
            <a:spAutoFit/>
          </a:bodyPr>
          <a:lstStyle/>
          <a:p>
            <a:r>
              <a:rPr lang="en-US" sz="2400" dirty="0">
                <a:latin typeface="Calibri Light" panose="020F0302020204030204" pitchFamily="34" charset="0"/>
              </a:rPr>
              <a:t>Investigations of the structure-activity </a:t>
            </a:r>
            <a:r>
              <a:rPr lang="en-US" sz="2400" dirty="0" smtClean="0">
                <a:latin typeface="Calibri Light" panose="020F0302020204030204" pitchFamily="34" charset="0"/>
              </a:rPr>
              <a:t>relationships have </a:t>
            </a:r>
            <a:r>
              <a:rPr lang="en-US" sz="2400" dirty="0">
                <a:latin typeface="Calibri Light" panose="020F0302020204030204" pitchFamily="34" charset="0"/>
              </a:rPr>
              <a:t>established that </a:t>
            </a:r>
            <a:r>
              <a:rPr lang="en-US" sz="2400" b="1" dirty="0">
                <a:solidFill>
                  <a:schemeClr val="accent2">
                    <a:lumMod val="50000"/>
                  </a:schemeClr>
                </a:solidFill>
                <a:latin typeface="Calibri Light" panose="020F0302020204030204" pitchFamily="34" charset="0"/>
              </a:rPr>
              <a:t>removal of the 19-methyl group </a:t>
            </a:r>
            <a:r>
              <a:rPr lang="en-US" sz="2400" b="1" dirty="0" smtClean="0">
                <a:solidFill>
                  <a:schemeClr val="accent2">
                    <a:lumMod val="50000"/>
                  </a:schemeClr>
                </a:solidFill>
                <a:latin typeface="Calibri Light" panose="020F0302020204030204" pitchFamily="34" charset="0"/>
              </a:rPr>
              <a:t>increases the </a:t>
            </a:r>
            <a:r>
              <a:rPr lang="en-US" sz="2400" b="1" dirty="0">
                <a:solidFill>
                  <a:schemeClr val="accent2">
                    <a:lumMod val="50000"/>
                  </a:schemeClr>
                </a:solidFill>
                <a:latin typeface="Calibri Light" panose="020F0302020204030204" pitchFamily="34" charset="0"/>
              </a:rPr>
              <a:t>anabolic activity</a:t>
            </a:r>
            <a:r>
              <a:rPr lang="en-US" sz="2400" dirty="0">
                <a:latin typeface="Calibri Light" panose="020F0302020204030204" pitchFamily="34" charset="0"/>
              </a:rPr>
              <a:t>; thus, </a:t>
            </a:r>
            <a:r>
              <a:rPr lang="en-US" sz="2400" dirty="0" smtClean="0">
                <a:latin typeface="Calibri Light" panose="020F0302020204030204" pitchFamily="34" charset="0"/>
              </a:rPr>
              <a:t>19-nortestosterone(</a:t>
            </a:r>
            <a:r>
              <a:rPr lang="en-US" sz="2400" b="1" i="1" dirty="0" smtClean="0">
                <a:solidFill>
                  <a:schemeClr val="accent2">
                    <a:lumMod val="50000"/>
                  </a:schemeClr>
                </a:solidFill>
                <a:latin typeface="Calibri Light" panose="020F0302020204030204" pitchFamily="34" charset="0"/>
              </a:rPr>
              <a:t>nandrolone</a:t>
            </a:r>
            <a:r>
              <a:rPr lang="en-US" sz="2400" dirty="0">
                <a:latin typeface="Calibri Light" panose="020F0302020204030204" pitchFamily="34" charset="0"/>
              </a:rPr>
              <a:t>) is a potent AAS and a very popular </a:t>
            </a:r>
            <a:r>
              <a:rPr lang="en-US" sz="2400" dirty="0" smtClean="0">
                <a:latin typeface="Calibri Light" panose="020F0302020204030204" pitchFamily="34" charset="0"/>
              </a:rPr>
              <a:t>training drug </a:t>
            </a:r>
            <a:r>
              <a:rPr lang="en-US" sz="2400" dirty="0">
                <a:latin typeface="Calibri Light" panose="020F0302020204030204" pitchFamily="34" charset="0"/>
              </a:rPr>
              <a:t>that accounts for a large number of positive tests </a:t>
            </a:r>
            <a:r>
              <a:rPr lang="en-US" sz="2400" dirty="0" smtClean="0">
                <a:latin typeface="Calibri Light" panose="020F0302020204030204" pitchFamily="34" charset="0"/>
              </a:rPr>
              <a:t>.</a:t>
            </a:r>
            <a:endParaRPr lang="en-US" sz="2400" dirty="0">
              <a:latin typeface="Calibri Light" panose="020F0302020204030204" pitchFamily="34" charset="0"/>
            </a:endParaRPr>
          </a:p>
          <a:p>
            <a:endParaRPr lang="en-US" sz="2400" dirty="0" smtClean="0">
              <a:latin typeface="Calibri Light" panose="020F0302020204030204" pitchFamily="34" charset="0"/>
            </a:endParaRPr>
          </a:p>
          <a:p>
            <a:r>
              <a:rPr lang="en-US" sz="2400" b="1" dirty="0" smtClean="0">
                <a:solidFill>
                  <a:schemeClr val="accent2">
                    <a:lumMod val="50000"/>
                  </a:schemeClr>
                </a:solidFill>
                <a:latin typeface="Calibri Light" panose="020F0302020204030204" pitchFamily="34" charset="0"/>
              </a:rPr>
              <a:t>7 </a:t>
            </a:r>
            <a:r>
              <a:rPr lang="en-US" sz="2400" b="1" dirty="0">
                <a:solidFill>
                  <a:schemeClr val="accent2">
                    <a:lumMod val="50000"/>
                  </a:schemeClr>
                </a:solidFill>
                <a:latin typeface="Calibri Light" panose="020F0302020204030204" pitchFamily="34" charset="0"/>
              </a:rPr>
              <a:t>alkyl substitutions of 19-nortestosterone </a:t>
            </a:r>
            <a:r>
              <a:rPr lang="en-US" sz="2400" b="1" dirty="0" smtClean="0">
                <a:solidFill>
                  <a:schemeClr val="accent2">
                    <a:lumMod val="50000"/>
                  </a:schemeClr>
                </a:solidFill>
                <a:latin typeface="Calibri Light" panose="020F0302020204030204" pitchFamily="34" charset="0"/>
              </a:rPr>
              <a:t>moleculemay </a:t>
            </a:r>
            <a:r>
              <a:rPr lang="en-US" sz="2400" dirty="0" smtClean="0">
                <a:latin typeface="Calibri Light" panose="020F0302020204030204" pitchFamily="34" charset="0"/>
              </a:rPr>
              <a:t>further </a:t>
            </a:r>
            <a:r>
              <a:rPr lang="en-US" sz="2400" dirty="0">
                <a:latin typeface="Calibri Light" panose="020F0302020204030204" pitchFamily="34" charset="0"/>
              </a:rPr>
              <a:t>increase the </a:t>
            </a:r>
            <a:r>
              <a:rPr lang="en-US" sz="2400" b="1" dirty="0">
                <a:solidFill>
                  <a:schemeClr val="accent2">
                    <a:lumMod val="50000"/>
                  </a:schemeClr>
                </a:solidFill>
                <a:latin typeface="Calibri Light" panose="020F0302020204030204" pitchFamily="34" charset="0"/>
              </a:rPr>
              <a:t>anabolic</a:t>
            </a:r>
            <a:r>
              <a:rPr lang="en-US" sz="2400" dirty="0">
                <a:latin typeface="Calibri Light" panose="020F0302020204030204" pitchFamily="34" charset="0"/>
              </a:rPr>
              <a:t> to androgenic activity. </a:t>
            </a:r>
            <a:r>
              <a:rPr lang="en-US" sz="2400" dirty="0" smtClean="0">
                <a:latin typeface="Calibri Light" panose="020F0302020204030204" pitchFamily="34" charset="0"/>
              </a:rPr>
              <a:t>17--</a:t>
            </a:r>
            <a:r>
              <a:rPr lang="en-US" sz="2400" dirty="0">
                <a:latin typeface="Calibri Light" panose="020F0302020204030204" pitchFamily="34" charset="0"/>
              </a:rPr>
              <a:t>alkyl substitutions render the molecule resistant to </a:t>
            </a:r>
            <a:r>
              <a:rPr lang="en-US" sz="2400" dirty="0" smtClean="0">
                <a:latin typeface="Calibri Light" panose="020F0302020204030204" pitchFamily="34" charset="0"/>
              </a:rPr>
              <a:t>degradation;thus </a:t>
            </a:r>
            <a:r>
              <a:rPr lang="en-US" sz="2400" dirty="0">
                <a:latin typeface="Calibri Light" panose="020F0302020204030204" pitchFamily="34" charset="0"/>
              </a:rPr>
              <a:t>17--alkylated androgens can be </a:t>
            </a:r>
            <a:r>
              <a:rPr lang="en-US" sz="2400" dirty="0" smtClean="0">
                <a:latin typeface="Calibri Light" panose="020F0302020204030204" pitchFamily="34" charset="0"/>
              </a:rPr>
              <a:t>administered </a:t>
            </a:r>
            <a:r>
              <a:rPr lang="en-US" sz="2400" b="1" dirty="0" smtClean="0">
                <a:solidFill>
                  <a:schemeClr val="accent2">
                    <a:lumMod val="50000"/>
                  </a:schemeClr>
                </a:solidFill>
                <a:latin typeface="Calibri Light" panose="020F0302020204030204" pitchFamily="34" charset="0"/>
              </a:rPr>
              <a:t>orally</a:t>
            </a:r>
            <a:r>
              <a:rPr lang="en-US" sz="2400" dirty="0">
                <a:latin typeface="Calibri Light" panose="020F0302020204030204" pitchFamily="34" charset="0"/>
              </a:rPr>
              <a:t>. </a:t>
            </a:r>
            <a:endParaRPr lang="en-US" sz="2400" dirty="0" smtClean="0">
              <a:latin typeface="Calibri Light" panose="020F0302020204030204" pitchFamily="34" charset="0"/>
            </a:endParaRPr>
          </a:p>
          <a:p>
            <a:endParaRPr lang="en-US" sz="2400" dirty="0" smtClean="0">
              <a:latin typeface="Calibri Light" panose="020F0302020204030204" pitchFamily="34" charset="0"/>
            </a:endParaRPr>
          </a:p>
          <a:p>
            <a:r>
              <a:rPr lang="en-US" sz="2400" b="1" i="1" dirty="0" smtClean="0">
                <a:solidFill>
                  <a:schemeClr val="accent2">
                    <a:lumMod val="50000"/>
                  </a:schemeClr>
                </a:solidFill>
                <a:latin typeface="Calibri Light" panose="020F0302020204030204" pitchFamily="34" charset="0"/>
              </a:rPr>
              <a:t>Stanozolol</a:t>
            </a:r>
            <a:r>
              <a:rPr lang="en-US" sz="2400" dirty="0" smtClean="0">
                <a:latin typeface="Calibri Light" panose="020F0302020204030204" pitchFamily="34" charset="0"/>
              </a:rPr>
              <a:t> </a:t>
            </a:r>
            <a:r>
              <a:rPr lang="en-US" sz="2400" dirty="0">
                <a:latin typeface="Calibri Light" panose="020F0302020204030204" pitchFamily="34" charset="0"/>
              </a:rPr>
              <a:t>is a 17--alkylated androgen </a:t>
            </a:r>
            <a:r>
              <a:rPr lang="en-US" sz="2400" dirty="0" smtClean="0">
                <a:latin typeface="Calibri Light" panose="020F0302020204030204" pitchFamily="34" charset="0"/>
              </a:rPr>
              <a:t>that can </a:t>
            </a:r>
            <a:r>
              <a:rPr lang="en-US" sz="2400" dirty="0">
                <a:latin typeface="Calibri Light" panose="020F0302020204030204" pitchFamily="34" charset="0"/>
              </a:rPr>
              <a:t>be taken orally or by injection. Orally </a:t>
            </a:r>
            <a:r>
              <a:rPr lang="en-US" sz="2400" dirty="0" smtClean="0">
                <a:latin typeface="Calibri Light" panose="020F0302020204030204" pitchFamily="34" charset="0"/>
              </a:rPr>
              <a:t>administered 17-a-alkylated </a:t>
            </a:r>
            <a:r>
              <a:rPr lang="en-US" sz="2400" dirty="0">
                <a:latin typeface="Calibri Light" panose="020F0302020204030204" pitchFamily="34" charset="0"/>
              </a:rPr>
              <a:t>androgens are hepatotoxic. Stanozolol </a:t>
            </a:r>
            <a:r>
              <a:rPr lang="en-US" sz="2400" dirty="0" smtClean="0">
                <a:latin typeface="Calibri Light" panose="020F0302020204030204" pitchFamily="34" charset="0"/>
              </a:rPr>
              <a:t>is also </a:t>
            </a:r>
            <a:r>
              <a:rPr lang="en-US" sz="2400" dirty="0">
                <a:latin typeface="Calibri Light" panose="020F0302020204030204" pitchFamily="34" charset="0"/>
              </a:rPr>
              <a:t>nonaromatizable. Other substitutions in the </a:t>
            </a:r>
            <a:r>
              <a:rPr lang="en-US" sz="2400" dirty="0" smtClean="0">
                <a:latin typeface="Calibri Light" panose="020F0302020204030204" pitchFamily="34" charset="0"/>
              </a:rPr>
              <a:t>steroid A ring </a:t>
            </a:r>
            <a:r>
              <a:rPr lang="en-US" sz="2400" dirty="0">
                <a:latin typeface="Calibri Light" panose="020F0302020204030204" pitchFamily="34" charset="0"/>
              </a:rPr>
              <a:t>may alter the susceptibility of the steroid molecule </a:t>
            </a:r>
            <a:r>
              <a:rPr lang="en-US" sz="2400" dirty="0" smtClean="0">
                <a:latin typeface="Calibri Light" panose="020F0302020204030204" pitchFamily="34" charset="0"/>
              </a:rPr>
              <a:t>to aromatization</a:t>
            </a:r>
            <a:r>
              <a:rPr lang="en-US" sz="2400" dirty="0">
                <a:latin typeface="Calibri Light" panose="020F0302020204030204" pitchFamily="34" charset="0"/>
              </a:rPr>
              <a:t>. </a:t>
            </a:r>
            <a:endParaRPr lang="en-US" sz="2400" dirty="0" smtClean="0">
              <a:latin typeface="Calibri Light" panose="020F0302020204030204" pitchFamily="34" charset="0"/>
            </a:endParaRPr>
          </a:p>
        </p:txBody>
      </p:sp>
    </p:spTree>
    <p:extLst>
      <p:ext uri="{BB962C8B-B14F-4D97-AF65-F5344CB8AC3E}">
        <p14:creationId xmlns:p14="http://schemas.microsoft.com/office/powerpoint/2010/main" val="261179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684" y="2028684"/>
            <a:ext cx="8979107" cy="2308324"/>
          </a:xfrm>
          <a:prstGeom prst="rect">
            <a:avLst/>
          </a:prstGeom>
        </p:spPr>
        <p:txBody>
          <a:bodyPr wrap="square">
            <a:spAutoFit/>
          </a:bodyPr>
          <a:lstStyle/>
          <a:p>
            <a:r>
              <a:rPr lang="en-US" sz="2400" dirty="0">
                <a:latin typeface="Calibri Light" panose="020F0302020204030204" pitchFamily="34" charset="0"/>
              </a:rPr>
              <a:t>A number of nonsteroidal selective androgen modulators, which display tissue-specific activation of androgen signaling, are in development.</a:t>
            </a:r>
          </a:p>
          <a:p>
            <a:r>
              <a:rPr lang="en-US" sz="2400" dirty="0">
                <a:latin typeface="Calibri Light" panose="020F0302020204030204" pitchFamily="34" charset="0"/>
              </a:rPr>
              <a:t> </a:t>
            </a:r>
          </a:p>
          <a:p>
            <a:r>
              <a:rPr lang="en-US" sz="2400" dirty="0">
                <a:latin typeface="Calibri Light" panose="020F0302020204030204" pitchFamily="34" charset="0"/>
              </a:rPr>
              <a:t>Although the Food and Drug Administration has not approved these novel nonsteroidal selective androgen receptor modulators for clinical use, some of them are already being </a:t>
            </a:r>
            <a:r>
              <a:rPr lang="en-US" sz="2400" dirty="0" smtClean="0">
                <a:latin typeface="Calibri Light" panose="020F0302020204030204" pitchFamily="34" charset="0"/>
              </a:rPr>
              <a:t>sold illicitly </a:t>
            </a:r>
            <a:r>
              <a:rPr lang="en-US" sz="2400" dirty="0">
                <a:latin typeface="Calibri Light" panose="020F0302020204030204" pitchFamily="34" charset="0"/>
              </a:rPr>
              <a:t>on the Internet.</a:t>
            </a:r>
          </a:p>
        </p:txBody>
      </p:sp>
    </p:spTree>
    <p:extLst>
      <p:ext uri="{BB962C8B-B14F-4D97-AF65-F5344CB8AC3E}">
        <p14:creationId xmlns:p14="http://schemas.microsoft.com/office/powerpoint/2010/main" val="3307515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802" y="1000391"/>
            <a:ext cx="10346071" cy="4893647"/>
          </a:xfrm>
          <a:prstGeom prst="rect">
            <a:avLst/>
          </a:prstGeom>
        </p:spPr>
        <p:txBody>
          <a:bodyPr wrap="square">
            <a:spAutoFit/>
          </a:bodyPr>
          <a:lstStyle/>
          <a:p>
            <a:r>
              <a:rPr lang="en-US" sz="2400" dirty="0">
                <a:latin typeface="Calibri Light" panose="020F0302020204030204" pitchFamily="34" charset="0"/>
              </a:rPr>
              <a:t>Athletes and nonathlete weightlifters take AAS </a:t>
            </a:r>
            <a:r>
              <a:rPr lang="en-US" sz="2400" dirty="0" smtClean="0">
                <a:latin typeface="Calibri Light" panose="020F0302020204030204" pitchFamily="34" charset="0"/>
              </a:rPr>
              <a:t>orally,transdermally</a:t>
            </a:r>
            <a:r>
              <a:rPr lang="en-US" sz="2400" dirty="0">
                <a:latin typeface="Calibri Light" panose="020F0302020204030204" pitchFamily="34" charset="0"/>
              </a:rPr>
              <a:t>, or by intramuscular (IM) injection; </a:t>
            </a:r>
            <a:r>
              <a:rPr lang="en-US" sz="2400" dirty="0" smtClean="0">
                <a:latin typeface="Calibri Light" panose="020F0302020204030204" pitchFamily="34" charset="0"/>
              </a:rPr>
              <a:t>however the </a:t>
            </a:r>
            <a:r>
              <a:rPr lang="en-US" sz="2400" dirty="0">
                <a:latin typeface="Calibri Light" panose="020F0302020204030204" pitchFamily="34" charset="0"/>
              </a:rPr>
              <a:t>most popular mode is the IM route</a:t>
            </a:r>
            <a:r>
              <a:rPr lang="en-US" sz="2400" dirty="0" smtClean="0">
                <a:latin typeface="Calibri Light" panose="020F0302020204030204" pitchFamily="34" charset="0"/>
              </a:rPr>
              <a:t>.</a:t>
            </a:r>
          </a:p>
          <a:p>
            <a:r>
              <a:rPr lang="en-US" sz="2400" dirty="0" smtClean="0">
                <a:latin typeface="Calibri Light" panose="020F0302020204030204" pitchFamily="34" charset="0"/>
              </a:rPr>
              <a:t> </a:t>
            </a:r>
          </a:p>
          <a:p>
            <a:r>
              <a:rPr lang="en-US" sz="2400" dirty="0" smtClean="0">
                <a:latin typeface="Calibri Light" panose="020F0302020204030204" pitchFamily="34" charset="0"/>
              </a:rPr>
              <a:t>Oral preparations have </a:t>
            </a:r>
            <a:r>
              <a:rPr lang="en-US" sz="2400" dirty="0">
                <a:latin typeface="Calibri Light" panose="020F0302020204030204" pitchFamily="34" charset="0"/>
              </a:rPr>
              <a:t>a short half-life and are taken daily, </a:t>
            </a:r>
            <a:r>
              <a:rPr lang="en-US" sz="2400" dirty="0" smtClean="0">
                <a:latin typeface="Calibri Light" panose="020F0302020204030204" pitchFamily="34" charset="0"/>
              </a:rPr>
              <a:t>whereas injectable </a:t>
            </a:r>
            <a:r>
              <a:rPr lang="en-US" sz="2400" dirty="0">
                <a:latin typeface="Calibri Light" panose="020F0302020204030204" pitchFamily="34" charset="0"/>
              </a:rPr>
              <a:t>androgens are typically used weekly or biweekly.</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A </a:t>
            </a:r>
            <a:r>
              <a:rPr lang="en-US" sz="2400" dirty="0">
                <a:latin typeface="Calibri Light" panose="020F0302020204030204" pitchFamily="34" charset="0"/>
              </a:rPr>
              <a:t>number of transdermal testosterone </a:t>
            </a:r>
            <a:r>
              <a:rPr lang="en-US" sz="2400" dirty="0" smtClean="0">
                <a:latin typeface="Calibri Light" panose="020F0302020204030204" pitchFamily="34" charset="0"/>
              </a:rPr>
              <a:t>preparations have </a:t>
            </a:r>
            <a:r>
              <a:rPr lang="en-US" sz="2400" dirty="0">
                <a:latin typeface="Calibri Light" panose="020F0302020204030204" pitchFamily="34" charset="0"/>
              </a:rPr>
              <a:t>become available recently, but it is difficult </a:t>
            </a:r>
            <a:r>
              <a:rPr lang="en-US" sz="2400" dirty="0" smtClean="0">
                <a:latin typeface="Calibri Light" panose="020F0302020204030204" pitchFamily="34" charset="0"/>
              </a:rPr>
              <a:t>to deliver </a:t>
            </a:r>
            <a:r>
              <a:rPr lang="en-US" sz="2400" dirty="0">
                <a:latin typeface="Calibri Light" panose="020F0302020204030204" pitchFamily="34" charset="0"/>
              </a:rPr>
              <a:t>large amounts of testosterone using the </a:t>
            </a:r>
            <a:r>
              <a:rPr lang="en-US" sz="2400" dirty="0" smtClean="0">
                <a:latin typeface="Calibri Light" panose="020F0302020204030204" pitchFamily="34" charset="0"/>
              </a:rPr>
              <a:t>transdermal formulations</a:t>
            </a:r>
            <a:r>
              <a:rPr lang="en-US" sz="2400" dirty="0">
                <a:latin typeface="Calibri Light" panose="020F0302020204030204" pitchFamily="34" charset="0"/>
              </a:rPr>
              <a:t>. </a:t>
            </a:r>
            <a:endParaRPr lang="en-US" sz="2400" dirty="0" smtClean="0">
              <a:latin typeface="Calibri Light" panose="020F0302020204030204" pitchFamily="34" charset="0"/>
            </a:endParaRPr>
          </a:p>
          <a:p>
            <a:endParaRPr lang="en-US" sz="2400" dirty="0" smtClean="0">
              <a:latin typeface="Calibri Light" panose="020F0302020204030204" pitchFamily="34" charset="0"/>
            </a:endParaRPr>
          </a:p>
          <a:p>
            <a:r>
              <a:rPr lang="en-US" sz="2400" dirty="0" smtClean="0">
                <a:latin typeface="Calibri Light" panose="020F0302020204030204" pitchFamily="34" charset="0"/>
              </a:rPr>
              <a:t>Users </a:t>
            </a:r>
            <a:r>
              <a:rPr lang="en-US" sz="2400" dirty="0">
                <a:latin typeface="Calibri Light" panose="020F0302020204030204" pitchFamily="34" charset="0"/>
              </a:rPr>
              <a:t>may supplement their program </a:t>
            </a:r>
            <a:r>
              <a:rPr lang="en-US" sz="2400" dirty="0" smtClean="0">
                <a:latin typeface="Calibri Light" panose="020F0302020204030204" pitchFamily="34" charset="0"/>
              </a:rPr>
              <a:t>of injections </a:t>
            </a:r>
            <a:r>
              <a:rPr lang="en-US" sz="2400" dirty="0">
                <a:latin typeface="Calibri Light" panose="020F0302020204030204" pitchFamily="34" charset="0"/>
              </a:rPr>
              <a:t>and pills with topical gels to provide a </a:t>
            </a:r>
            <a:r>
              <a:rPr lang="en-US" sz="2400" dirty="0" smtClean="0">
                <a:latin typeface="Calibri Light" panose="020F0302020204030204" pitchFamily="34" charset="0"/>
              </a:rPr>
              <a:t>constant low-level </a:t>
            </a:r>
            <a:r>
              <a:rPr lang="en-US" sz="2400" dirty="0">
                <a:latin typeface="Calibri Light" panose="020F0302020204030204" pitchFamily="34" charset="0"/>
              </a:rPr>
              <a:t>testosterone supply</a:t>
            </a:r>
            <a:r>
              <a:rPr lang="en-US" sz="2400" dirty="0" smtClean="0">
                <a:latin typeface="Calibri Light" panose="020F0302020204030204" pitchFamily="34" charset="0"/>
              </a:rPr>
              <a:t>.</a:t>
            </a:r>
          </a:p>
          <a:p>
            <a:r>
              <a:rPr lang="en-US" sz="2400" dirty="0" smtClean="0">
                <a:latin typeface="Calibri Light" panose="020F0302020204030204" pitchFamily="34" charset="0"/>
              </a:rPr>
              <a:t> </a:t>
            </a:r>
            <a:endParaRPr lang="en-US" sz="2400" dirty="0">
              <a:latin typeface="Calibri Light" panose="020F0302020204030204" pitchFamily="34" charset="0"/>
            </a:endParaRPr>
          </a:p>
        </p:txBody>
      </p:sp>
    </p:spTree>
    <p:extLst>
      <p:ext uri="{BB962C8B-B14F-4D97-AF65-F5344CB8AC3E}">
        <p14:creationId xmlns:p14="http://schemas.microsoft.com/office/powerpoint/2010/main" val="202149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1634" y="-160750"/>
            <a:ext cx="9128760" cy="5940088"/>
          </a:xfrm>
          <a:prstGeom prst="rect">
            <a:avLst/>
          </a:prstGeom>
        </p:spPr>
        <p:txBody>
          <a:bodyPr wrap="square">
            <a:spAutoFit/>
          </a:bodyPr>
          <a:lstStyle/>
          <a:p>
            <a:r>
              <a:rPr lang="en-US" sz="2400" dirty="0">
                <a:latin typeface="Calibri Light" panose="020F0302020204030204" pitchFamily="34" charset="0"/>
              </a:rPr>
              <a:t> </a:t>
            </a:r>
            <a:r>
              <a:rPr lang="en-US" sz="2400" dirty="0" smtClean="0">
                <a:latin typeface="Calibri Light" panose="020F0302020204030204" pitchFamily="34" charset="0"/>
              </a:rPr>
              <a:t>                               </a:t>
            </a:r>
            <a:endParaRPr lang="en-US" sz="2400" dirty="0" smtClean="0">
              <a:latin typeface="Calibri Light" panose="020F0302020204030204" pitchFamily="34" charset="0"/>
            </a:endParaRPr>
          </a:p>
          <a:p>
            <a:r>
              <a:rPr lang="en-US" sz="2400" dirty="0">
                <a:latin typeface="Calibri Light" panose="020F0302020204030204" pitchFamily="34" charset="0"/>
              </a:rPr>
              <a:t> </a:t>
            </a:r>
            <a:r>
              <a:rPr lang="en-US" sz="2400" dirty="0" smtClean="0">
                <a:latin typeface="Calibri Light" panose="020F0302020204030204" pitchFamily="34" charset="0"/>
              </a:rPr>
              <a:t>                                       </a:t>
            </a:r>
            <a:r>
              <a:rPr lang="en-US" sz="2400" dirty="0" smtClean="0">
                <a:latin typeface="Calibri Light" panose="020F0302020204030204" pitchFamily="34" charset="0"/>
              </a:rPr>
              <a:t>  </a:t>
            </a:r>
            <a:r>
              <a:rPr lang="en-US" sz="2400" b="1" dirty="0">
                <a:latin typeface="Calibri Light" panose="020F0302020204030204" pitchFamily="34" charset="0"/>
              </a:rPr>
              <a:t>Definitions</a:t>
            </a:r>
          </a:p>
          <a:p>
            <a:endParaRPr lang="en-US" sz="2400" dirty="0" smtClean="0">
              <a:latin typeface="Calibri Light" panose="020F0302020204030204" pitchFamily="34" charset="0"/>
            </a:endParaRPr>
          </a:p>
          <a:p>
            <a:r>
              <a:rPr lang="en-US" sz="2800" b="1" i="1" dirty="0" smtClean="0">
                <a:latin typeface="Calibri Light" panose="020F0302020204030204" pitchFamily="34" charset="0"/>
              </a:rPr>
              <a:t>PEDs</a:t>
            </a:r>
            <a:r>
              <a:rPr lang="en-US" sz="2400" dirty="0" smtClean="0">
                <a:latin typeface="Calibri Light" panose="020F0302020204030204" pitchFamily="34" charset="0"/>
              </a:rPr>
              <a:t>   are </a:t>
            </a:r>
            <a:r>
              <a:rPr lang="en-US" sz="2400" dirty="0">
                <a:latin typeface="Calibri Light" panose="020F0302020204030204" pitchFamily="34" charset="0"/>
              </a:rPr>
              <a:t>pharmacologic agents that athletes and </a:t>
            </a:r>
            <a:r>
              <a:rPr lang="en-US" sz="2400" dirty="0" smtClean="0">
                <a:latin typeface="Calibri Light" panose="020F0302020204030204" pitchFamily="34" charset="0"/>
              </a:rPr>
              <a:t>nonathlete weightlifters </a:t>
            </a:r>
            <a:r>
              <a:rPr lang="en-US" sz="2400" dirty="0">
                <a:latin typeface="Calibri Light" panose="020F0302020204030204" pitchFamily="34" charset="0"/>
              </a:rPr>
              <a:t>use to enhance </a:t>
            </a:r>
            <a:r>
              <a:rPr lang="en-US" sz="2400" dirty="0" smtClean="0">
                <a:latin typeface="Calibri Light" panose="020F0302020204030204" pitchFamily="34" charset="0"/>
              </a:rPr>
              <a:t>performance. </a:t>
            </a:r>
          </a:p>
          <a:p>
            <a:r>
              <a:rPr lang="en-US" sz="2400" dirty="0" smtClean="0">
                <a:latin typeface="Calibri Light" panose="020F0302020204030204" pitchFamily="34" charset="0"/>
              </a:rPr>
              <a:t> </a:t>
            </a:r>
          </a:p>
          <a:p>
            <a:r>
              <a:rPr lang="en-US" sz="2800" b="1" i="1" dirty="0" smtClean="0">
                <a:latin typeface="Calibri Light" panose="020F0302020204030204" pitchFamily="34" charset="0"/>
              </a:rPr>
              <a:t>Doping</a:t>
            </a:r>
            <a:r>
              <a:rPr lang="en-US" sz="2400" dirty="0" smtClean="0">
                <a:latin typeface="Calibri Light" panose="020F0302020204030204" pitchFamily="34" charset="0"/>
              </a:rPr>
              <a:t>  refers </a:t>
            </a:r>
            <a:r>
              <a:rPr lang="en-US" sz="2400" dirty="0">
                <a:latin typeface="Calibri Light" panose="020F0302020204030204" pitchFamily="34" charset="0"/>
              </a:rPr>
              <a:t>to the use of PEDs in </a:t>
            </a:r>
            <a:r>
              <a:rPr lang="en-US" sz="2400" dirty="0" smtClean="0">
                <a:latin typeface="Calibri Light" panose="020F0302020204030204" pitchFamily="34" charset="0"/>
              </a:rPr>
              <a:t>competitive sports</a:t>
            </a:r>
            <a:r>
              <a:rPr lang="en-US" sz="2400" dirty="0">
                <a:latin typeface="Calibri Light" panose="020F0302020204030204" pitchFamily="34" charset="0"/>
              </a:rPr>
              <a:t>. </a:t>
            </a:r>
          </a:p>
          <a:p>
            <a:endParaRPr lang="en-US" sz="2800" b="1" i="1" dirty="0" smtClean="0">
              <a:latin typeface="Calibri Light" panose="020F0302020204030204" pitchFamily="34" charset="0"/>
            </a:endParaRPr>
          </a:p>
          <a:p>
            <a:r>
              <a:rPr lang="en-US" sz="2800" b="1" i="1" dirty="0" smtClean="0">
                <a:latin typeface="Calibri Light" panose="020F0302020204030204" pitchFamily="34" charset="0"/>
              </a:rPr>
              <a:t>nonathlete weightlifters </a:t>
            </a:r>
            <a:r>
              <a:rPr lang="en-US" sz="2400" dirty="0">
                <a:latin typeface="Calibri Light" panose="020F0302020204030204" pitchFamily="34" charset="0"/>
              </a:rPr>
              <a:t>as individuals whose goal is to </a:t>
            </a:r>
            <a:r>
              <a:rPr lang="en-US" sz="2400" dirty="0" smtClean="0">
                <a:latin typeface="Calibri Light" panose="020F0302020204030204" pitchFamily="34" charset="0"/>
              </a:rPr>
              <a:t>become leaner </a:t>
            </a:r>
            <a:r>
              <a:rPr lang="en-US" sz="2400" dirty="0">
                <a:latin typeface="Calibri Light" panose="020F0302020204030204" pitchFamily="34" charset="0"/>
              </a:rPr>
              <a:t>and more muscular, often simply for </a:t>
            </a:r>
            <a:r>
              <a:rPr lang="en-US" sz="2400" dirty="0" smtClean="0">
                <a:latin typeface="Calibri Light" panose="020F0302020204030204" pitchFamily="34" charset="0"/>
              </a:rPr>
              <a:t>personal appearance</a:t>
            </a:r>
            <a:r>
              <a:rPr lang="en-US" sz="2400" dirty="0">
                <a:latin typeface="Calibri Light" panose="020F0302020204030204" pitchFamily="34" charset="0"/>
              </a:rPr>
              <a:t>, and not to participate in formal </a:t>
            </a:r>
            <a:r>
              <a:rPr lang="en-US" sz="2400" dirty="0" smtClean="0">
                <a:latin typeface="Calibri Light" panose="020F0302020204030204" pitchFamily="34" charset="0"/>
              </a:rPr>
              <a:t>sports competitions</a:t>
            </a:r>
            <a:r>
              <a:rPr lang="en-US" sz="2400" dirty="0">
                <a:latin typeface="Calibri Light" panose="020F0302020204030204" pitchFamily="34" charset="0"/>
              </a:rPr>
              <a:t>.</a:t>
            </a:r>
          </a:p>
          <a:p>
            <a:endParaRPr lang="en-US" sz="2400" dirty="0" smtClean="0">
              <a:latin typeface="Calibri Light" panose="020F0302020204030204" pitchFamily="34" charset="0"/>
            </a:endParaRPr>
          </a:p>
          <a:p>
            <a:r>
              <a:rPr lang="en-US" sz="2800" b="1" i="1" dirty="0" smtClean="0">
                <a:latin typeface="Calibri Light" panose="020F0302020204030204" pitchFamily="34" charset="0"/>
              </a:rPr>
              <a:t>AAS </a:t>
            </a:r>
            <a:r>
              <a:rPr lang="en-US" sz="2400" b="1" i="1" dirty="0" smtClean="0">
                <a:latin typeface="Calibri Light" panose="020F0302020204030204" pitchFamily="34" charset="0"/>
              </a:rPr>
              <a:t> </a:t>
            </a:r>
            <a:r>
              <a:rPr lang="en-US" sz="2400" dirty="0" smtClean="0">
                <a:latin typeface="Calibri Light" panose="020F0302020204030204" pitchFamily="34" charset="0"/>
              </a:rPr>
              <a:t>reflected </a:t>
            </a:r>
            <a:r>
              <a:rPr lang="en-US" sz="2400" dirty="0">
                <a:latin typeface="Calibri Light" panose="020F0302020204030204" pitchFamily="34" charset="0"/>
              </a:rPr>
              <a:t>the view that androgenic and anabolic </a:t>
            </a:r>
            <a:r>
              <a:rPr lang="en-US" sz="2400" dirty="0" smtClean="0">
                <a:latin typeface="Calibri Light" panose="020F0302020204030204" pitchFamily="34" charset="0"/>
              </a:rPr>
              <a:t>effects of </a:t>
            </a:r>
            <a:r>
              <a:rPr lang="en-US" sz="2400" dirty="0">
                <a:latin typeface="Calibri Light" panose="020F0302020204030204" pitchFamily="34" charset="0"/>
              </a:rPr>
              <a:t>androgens could be dissociated, and that in </a:t>
            </a:r>
            <a:r>
              <a:rPr lang="en-US" sz="2400" dirty="0" smtClean="0">
                <a:latin typeface="Calibri Light" panose="020F0302020204030204" pitchFamily="34" charset="0"/>
              </a:rPr>
              <a:t>comparison to </a:t>
            </a:r>
            <a:r>
              <a:rPr lang="en-US" sz="2400" dirty="0">
                <a:latin typeface="Calibri Light" panose="020F0302020204030204" pitchFamily="34" charset="0"/>
              </a:rPr>
              <a:t>testosterone, some androgens were more </a:t>
            </a:r>
            <a:r>
              <a:rPr lang="en-US" sz="2400" dirty="0" smtClean="0">
                <a:latin typeface="Calibri Light" panose="020F0302020204030204" pitchFamily="34" charset="0"/>
              </a:rPr>
              <a:t>anabolic than androgenic.</a:t>
            </a:r>
            <a:endParaRPr lang="en-US" sz="2400" dirty="0">
              <a:latin typeface="Calibri Light" panose="020F0302020204030204" pitchFamily="34" charset="0"/>
            </a:endParaRPr>
          </a:p>
        </p:txBody>
      </p:sp>
    </p:spTree>
    <p:extLst>
      <p:ext uri="{BB962C8B-B14F-4D97-AF65-F5344CB8AC3E}">
        <p14:creationId xmlns:p14="http://schemas.microsoft.com/office/powerpoint/2010/main" val="1947977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785" y="1405764"/>
            <a:ext cx="9513758" cy="4524315"/>
          </a:xfrm>
          <a:prstGeom prst="rect">
            <a:avLst/>
          </a:prstGeom>
        </p:spPr>
        <p:txBody>
          <a:bodyPr wrap="square">
            <a:spAutoFit/>
          </a:bodyPr>
          <a:lstStyle/>
          <a:p>
            <a:r>
              <a:rPr lang="en-US" sz="2400" dirty="0">
                <a:latin typeface="Calibri Light" panose="020F0302020204030204" pitchFamily="34" charset="0"/>
              </a:rPr>
              <a:t> Testosterone administration increases skeletal muscle mass  by inducing the hypertrophy of both type I and 2 fibers ;testosterone does not change the absolute number or </a:t>
            </a:r>
            <a:r>
              <a:rPr lang="en-US" sz="2400" dirty="0" smtClean="0">
                <a:latin typeface="Calibri Light" panose="020F0302020204030204" pitchFamily="34" charset="0"/>
              </a:rPr>
              <a:t>the relative </a:t>
            </a:r>
            <a:r>
              <a:rPr lang="en-US" sz="2400" dirty="0">
                <a:latin typeface="Calibri Light" panose="020F0302020204030204" pitchFamily="34" charset="0"/>
              </a:rPr>
              <a:t>proportion of type 1 and 2 fibers .</a:t>
            </a:r>
          </a:p>
          <a:p>
            <a:r>
              <a:rPr lang="en-US" sz="2400" dirty="0">
                <a:latin typeface="Calibri Light" panose="020F0302020204030204" pitchFamily="34" charset="0"/>
              </a:rPr>
              <a:t> </a:t>
            </a:r>
            <a:endParaRPr lang="en-US" sz="2400" dirty="0" smtClean="0">
              <a:latin typeface="Calibri Light" panose="020F0302020204030204" pitchFamily="34" charset="0"/>
            </a:endParaRPr>
          </a:p>
          <a:p>
            <a:endParaRPr lang="it-IT" sz="2400" dirty="0">
              <a:latin typeface="Calibri Light" panose="020F0302020204030204" pitchFamily="34" charset="0"/>
            </a:endParaRPr>
          </a:p>
          <a:p>
            <a:r>
              <a:rPr lang="it-IT" sz="2400" dirty="0">
                <a:latin typeface="Calibri Light" panose="020F0302020204030204" pitchFamily="34" charset="0"/>
              </a:rPr>
              <a:t> </a:t>
            </a:r>
            <a:endParaRPr lang="it-IT" sz="2400" dirty="0" smtClean="0">
              <a:latin typeface="Calibri Light" panose="020F0302020204030204" pitchFamily="34" charset="0"/>
            </a:endParaRPr>
          </a:p>
          <a:p>
            <a:r>
              <a:rPr lang="it-IT" sz="2400" dirty="0" smtClean="0">
                <a:latin typeface="Calibri Light" panose="020F0302020204030204" pitchFamily="34" charset="0"/>
              </a:rPr>
              <a:t>Testosterone </a:t>
            </a:r>
            <a:r>
              <a:rPr lang="it-IT" sz="2400" dirty="0">
                <a:latin typeface="Calibri Light" panose="020F0302020204030204" pitchFamily="34" charset="0"/>
              </a:rPr>
              <a:t>promotes myogenic </a:t>
            </a:r>
            <a:r>
              <a:rPr lang="en-US" sz="2400" dirty="0">
                <a:latin typeface="Calibri Light" panose="020F0302020204030204" pitchFamily="34" charset="0"/>
              </a:rPr>
              <a:t>differentiation of muscle progenitor cells.</a:t>
            </a:r>
          </a:p>
          <a:p>
            <a:endParaRPr lang="en-US" sz="2400" dirty="0">
              <a:latin typeface="Calibri Light" panose="020F0302020204030204" pitchFamily="34" charset="0"/>
            </a:endParaRPr>
          </a:p>
          <a:p>
            <a:r>
              <a:rPr lang="en-US" sz="2400" dirty="0">
                <a:latin typeface="Calibri Light" panose="020F0302020204030204" pitchFamily="34" charset="0"/>
              </a:rPr>
              <a:t>Testosterone stimulates circulating growth hormone (GH) and IGF-1, although </a:t>
            </a:r>
            <a:r>
              <a:rPr lang="en-US" sz="2400" dirty="0" smtClean="0">
                <a:latin typeface="Calibri Light" panose="020F0302020204030204" pitchFamily="34" charset="0"/>
              </a:rPr>
              <a:t>circulating GH </a:t>
            </a:r>
            <a:r>
              <a:rPr lang="en-US" sz="2400" dirty="0">
                <a:latin typeface="Calibri Light" panose="020F0302020204030204" pitchFamily="34" charset="0"/>
              </a:rPr>
              <a:t>is not essential for mediating testosterone’s effects on muscle mass .</a:t>
            </a:r>
          </a:p>
          <a:p>
            <a:endParaRPr lang="en-US" sz="2400" dirty="0">
              <a:latin typeface="Calibri Light" panose="020F0302020204030204" pitchFamily="34" charset="0"/>
            </a:endParaRPr>
          </a:p>
        </p:txBody>
      </p:sp>
    </p:spTree>
    <p:extLst>
      <p:ext uri="{BB962C8B-B14F-4D97-AF65-F5344CB8AC3E}">
        <p14:creationId xmlns:p14="http://schemas.microsoft.com/office/powerpoint/2010/main" val="1339587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257" y="1519696"/>
            <a:ext cx="9144000" cy="4154984"/>
          </a:xfrm>
          <a:prstGeom prst="rect">
            <a:avLst/>
          </a:prstGeom>
        </p:spPr>
        <p:txBody>
          <a:bodyPr wrap="square">
            <a:spAutoFit/>
          </a:bodyPr>
          <a:lstStyle/>
          <a:p>
            <a:r>
              <a:rPr lang="en-US" sz="2400" dirty="0">
                <a:latin typeface="Calibri Light" panose="020F0302020204030204" pitchFamily="34" charset="0"/>
              </a:rPr>
              <a:t>Testosterone increases maximal voluntary strength </a:t>
            </a:r>
            <a:r>
              <a:rPr lang="en-US" sz="2400" dirty="0" smtClean="0">
                <a:latin typeface="Calibri Light" panose="020F0302020204030204" pitchFamily="34" charset="0"/>
              </a:rPr>
              <a:t>and leg </a:t>
            </a:r>
            <a:r>
              <a:rPr lang="en-US" sz="2400" dirty="0">
                <a:latin typeface="Calibri Light" panose="020F0302020204030204" pitchFamily="34" charset="0"/>
              </a:rPr>
              <a:t>power, but does not increase specific force </a:t>
            </a:r>
            <a:r>
              <a:rPr lang="en-US" sz="2400" dirty="0" smtClean="0">
                <a:latin typeface="Calibri Light" panose="020F0302020204030204" pitchFamily="34" charset="0"/>
              </a:rPr>
              <a:t>.</a:t>
            </a:r>
          </a:p>
          <a:p>
            <a:r>
              <a:rPr lang="en-US" sz="2400" dirty="0" smtClean="0">
                <a:latin typeface="Calibri Light" panose="020F0302020204030204" pitchFamily="34" charset="0"/>
              </a:rPr>
              <a:t> </a:t>
            </a:r>
          </a:p>
          <a:p>
            <a:r>
              <a:rPr lang="en-US" sz="2400" dirty="0" smtClean="0">
                <a:latin typeface="Calibri Light" panose="020F0302020204030204" pitchFamily="34" charset="0"/>
              </a:rPr>
              <a:t>Testosterone also </a:t>
            </a:r>
            <a:r>
              <a:rPr lang="en-US" sz="2400" dirty="0">
                <a:latin typeface="Calibri Light" panose="020F0302020204030204" pitchFamily="34" charset="0"/>
              </a:rPr>
              <a:t>promotes mitochondrial biogenesis </a:t>
            </a:r>
            <a:r>
              <a:rPr lang="en-US" sz="2400" dirty="0" smtClean="0">
                <a:latin typeface="Calibri Light" panose="020F0302020204030204" pitchFamily="34" charset="0"/>
              </a:rPr>
              <a:t>and quality </a:t>
            </a:r>
            <a:r>
              <a:rPr lang="en-US" sz="2400" dirty="0">
                <a:latin typeface="Calibri Light" panose="020F0302020204030204" pitchFamily="34" charset="0"/>
              </a:rPr>
              <a:t>control (QC), and increases net oxygen delivery </a:t>
            </a:r>
            <a:r>
              <a:rPr lang="en-US" sz="2400" dirty="0" smtClean="0">
                <a:latin typeface="Calibri Light" panose="020F0302020204030204" pitchFamily="34" charset="0"/>
              </a:rPr>
              <a:t>to the </a:t>
            </a:r>
            <a:r>
              <a:rPr lang="en-US" sz="2400" dirty="0">
                <a:latin typeface="Calibri Light" panose="020F0302020204030204" pitchFamily="34" charset="0"/>
              </a:rPr>
              <a:t>tissue by increasing red cell mass and tissue capillarity.</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Testosterone </a:t>
            </a:r>
            <a:r>
              <a:rPr lang="en-US" sz="2400" dirty="0">
                <a:latin typeface="Calibri Light" panose="020F0302020204030204" pitchFamily="34" charset="0"/>
              </a:rPr>
              <a:t>also increases the circulating levels of 2, </a:t>
            </a:r>
            <a:r>
              <a:rPr lang="en-US" sz="2400" dirty="0" smtClean="0">
                <a:latin typeface="Calibri Light" panose="020F0302020204030204" pitchFamily="34" charset="0"/>
              </a:rPr>
              <a:t>3 biphosphoglycerate</a:t>
            </a:r>
            <a:r>
              <a:rPr lang="en-US" sz="2400" dirty="0">
                <a:latin typeface="Calibri Light" panose="020F0302020204030204" pitchFamily="34" charset="0"/>
              </a:rPr>
              <a:t>, which shifts the </a:t>
            </a:r>
            <a:r>
              <a:rPr lang="en-US" sz="2400" dirty="0" smtClean="0">
                <a:latin typeface="Calibri Light" panose="020F0302020204030204" pitchFamily="34" charset="0"/>
              </a:rPr>
              <a:t>oxygen:hemoglobin curve </a:t>
            </a:r>
            <a:r>
              <a:rPr lang="en-US" sz="2400" dirty="0">
                <a:latin typeface="Calibri Light" panose="020F0302020204030204" pitchFamily="34" charset="0"/>
              </a:rPr>
              <a:t>to the left thereby facilitating oxygen </a:t>
            </a:r>
            <a:r>
              <a:rPr lang="en-US" sz="2400" dirty="0" smtClean="0">
                <a:latin typeface="Calibri Light" panose="020F0302020204030204" pitchFamily="34" charset="0"/>
              </a:rPr>
              <a:t>unloading from </a:t>
            </a:r>
            <a:r>
              <a:rPr lang="en-US" sz="2400" dirty="0">
                <a:latin typeface="Calibri Light" panose="020F0302020204030204" pitchFamily="34" charset="0"/>
              </a:rPr>
              <a:t>oxyhemoglobin (Hbo2) </a:t>
            </a:r>
            <a:r>
              <a:rPr lang="en-US" sz="2400" dirty="0" smtClean="0">
                <a:latin typeface="Calibri Light" panose="020F0302020204030204" pitchFamily="34" charset="0"/>
              </a:rPr>
              <a:t>.</a:t>
            </a:r>
          </a:p>
          <a:p>
            <a:r>
              <a:rPr lang="en-US" sz="2400" dirty="0" smtClean="0">
                <a:latin typeface="Calibri Light" panose="020F0302020204030204" pitchFamily="34" charset="0"/>
              </a:rPr>
              <a:t> </a:t>
            </a:r>
            <a:endParaRPr lang="en-US" sz="2400" dirty="0">
              <a:latin typeface="Calibri Light" panose="020F0302020204030204" pitchFamily="34" charset="0"/>
            </a:endParaRPr>
          </a:p>
        </p:txBody>
      </p:sp>
    </p:spTree>
    <p:extLst>
      <p:ext uri="{BB962C8B-B14F-4D97-AF65-F5344CB8AC3E}">
        <p14:creationId xmlns:p14="http://schemas.microsoft.com/office/powerpoint/2010/main" val="3208950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7302" y="1770422"/>
            <a:ext cx="9383842" cy="2677656"/>
          </a:xfrm>
          <a:prstGeom prst="rect">
            <a:avLst/>
          </a:prstGeom>
        </p:spPr>
        <p:txBody>
          <a:bodyPr wrap="square">
            <a:spAutoFit/>
          </a:bodyPr>
          <a:lstStyle/>
          <a:p>
            <a:r>
              <a:rPr lang="en-US" sz="2400" dirty="0">
                <a:latin typeface="Calibri Light" panose="020F0302020204030204" pitchFamily="34" charset="0"/>
              </a:rPr>
              <a:t>The observations that testosterone improves neuromuscular transmission </a:t>
            </a:r>
            <a:r>
              <a:rPr lang="en-US" sz="2400" dirty="0" smtClean="0">
                <a:latin typeface="Calibri Light" panose="020F0302020204030204" pitchFamily="34" charset="0"/>
              </a:rPr>
              <a:t>,have </a:t>
            </a:r>
            <a:r>
              <a:rPr lang="en-US" sz="2400" dirty="0">
                <a:latin typeface="Calibri Light" panose="020F0302020204030204" pitchFamily="34" charset="0"/>
              </a:rPr>
              <a:t>led to </a:t>
            </a:r>
            <a:r>
              <a:rPr lang="en-US" sz="2400" dirty="0" smtClean="0">
                <a:latin typeface="Calibri Light" panose="020F0302020204030204" pitchFamily="34" charset="0"/>
              </a:rPr>
              <a:t>speculation that </a:t>
            </a:r>
            <a:r>
              <a:rPr lang="en-US" sz="2400" dirty="0">
                <a:latin typeface="Calibri Light" panose="020F0302020204030204" pitchFamily="34" charset="0"/>
              </a:rPr>
              <a:t>testosterone may reduce reaction time, which may contribute to improved performance in sprint events or in sports requiring high level of hand-eye coordination such as baseball.</a:t>
            </a:r>
          </a:p>
          <a:p>
            <a:endParaRPr lang="en-US" sz="2400" dirty="0">
              <a:latin typeface="Calibri Light" panose="020F0302020204030204" pitchFamily="34" charset="0"/>
            </a:endParaRPr>
          </a:p>
          <a:p>
            <a:r>
              <a:rPr lang="en-US" sz="2400" dirty="0">
                <a:latin typeface="Calibri Light" panose="020F0302020204030204" pitchFamily="34" charset="0"/>
              </a:rPr>
              <a:t>Testosterone administration may also affect mood and motivation, which may indirectly affect athletic Performance</a:t>
            </a:r>
            <a:endParaRPr lang="en-US" sz="2400" dirty="0"/>
          </a:p>
        </p:txBody>
      </p:sp>
    </p:spTree>
    <p:extLst>
      <p:ext uri="{BB962C8B-B14F-4D97-AF65-F5344CB8AC3E}">
        <p14:creationId xmlns:p14="http://schemas.microsoft.com/office/powerpoint/2010/main" val="3299700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4895" y="168442"/>
            <a:ext cx="7784431" cy="6689558"/>
          </a:xfrm>
          <a:prstGeom prst="rect">
            <a:avLst/>
          </a:prstGeom>
        </p:spPr>
      </p:pic>
    </p:spTree>
    <p:extLst>
      <p:ext uri="{BB962C8B-B14F-4D97-AF65-F5344CB8AC3E}">
        <p14:creationId xmlns:p14="http://schemas.microsoft.com/office/powerpoint/2010/main" val="2329031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80" y="311727"/>
            <a:ext cx="1022222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282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1429" y="904874"/>
            <a:ext cx="8890000" cy="4893647"/>
          </a:xfrm>
          <a:prstGeom prst="rect">
            <a:avLst/>
          </a:prstGeom>
        </p:spPr>
        <p:txBody>
          <a:bodyPr wrap="square">
            <a:spAutoFit/>
          </a:bodyPr>
          <a:lstStyle/>
          <a:p>
            <a:r>
              <a:rPr lang="en-US" sz="2400" b="1" dirty="0">
                <a:solidFill>
                  <a:schemeClr val="accent2">
                    <a:lumMod val="50000"/>
                  </a:schemeClr>
                </a:solidFill>
              </a:rPr>
              <a:t>3. </a:t>
            </a:r>
            <a:r>
              <a:rPr lang="en-US" sz="2400" b="1" dirty="0" smtClean="0">
                <a:solidFill>
                  <a:schemeClr val="accent2">
                    <a:lumMod val="50000"/>
                  </a:schemeClr>
                </a:solidFill>
              </a:rPr>
              <a:t>Detection</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Some </a:t>
            </a:r>
            <a:r>
              <a:rPr lang="en-US" sz="2400" dirty="0">
                <a:latin typeface="Calibri Light" panose="020F0302020204030204" pitchFamily="34" charset="0"/>
              </a:rPr>
              <a:t>of the adverse effects seen in patients who </a:t>
            </a:r>
            <a:r>
              <a:rPr lang="en-US" sz="2400" dirty="0" smtClean="0">
                <a:latin typeface="Calibri Light" panose="020F0302020204030204" pitchFamily="34" charset="0"/>
              </a:rPr>
              <a:t>use AAS</a:t>
            </a:r>
            <a:r>
              <a:rPr lang="en-US" sz="2400" dirty="0">
                <a:latin typeface="Calibri Light" panose="020F0302020204030204" pitchFamily="34" charset="0"/>
              </a:rPr>
              <a:t>, may </a:t>
            </a:r>
            <a:r>
              <a:rPr lang="en-US" sz="2400" dirty="0" smtClean="0">
                <a:latin typeface="Calibri Light" panose="020F0302020204030204" pitchFamily="34" charset="0"/>
              </a:rPr>
              <a:t>include  infertility,gynecomastia</a:t>
            </a:r>
            <a:r>
              <a:rPr lang="en-US" sz="2400" dirty="0">
                <a:latin typeface="Calibri Light" panose="020F0302020204030204" pitchFamily="34" charset="0"/>
              </a:rPr>
              <a:t>, sexual </a:t>
            </a:r>
            <a:r>
              <a:rPr lang="en-US" sz="2400" dirty="0" smtClean="0">
                <a:latin typeface="Calibri Light" panose="020F0302020204030204" pitchFamily="34" charset="0"/>
              </a:rPr>
              <a:t>dysfunction,hair </a:t>
            </a:r>
            <a:r>
              <a:rPr lang="en-US" sz="2400" dirty="0">
                <a:latin typeface="Calibri Light" panose="020F0302020204030204" pitchFamily="34" charset="0"/>
              </a:rPr>
              <a:t>loss, acne, muscular appearance, and </a:t>
            </a:r>
            <a:r>
              <a:rPr lang="en-US" sz="2400" dirty="0" smtClean="0">
                <a:latin typeface="Calibri Light" panose="020F0302020204030204" pitchFamily="34" charset="0"/>
              </a:rPr>
              <a:t>testicular atrophy.</a:t>
            </a:r>
          </a:p>
          <a:p>
            <a:r>
              <a:rPr lang="en-US" sz="2400" dirty="0" smtClean="0">
                <a:latin typeface="Calibri Light" panose="020F0302020204030204" pitchFamily="34" charset="0"/>
              </a:rPr>
              <a:t> </a:t>
            </a:r>
          </a:p>
          <a:p>
            <a:r>
              <a:rPr lang="en-US" sz="2400" dirty="0" smtClean="0">
                <a:latin typeface="Calibri Light" panose="020F0302020204030204" pitchFamily="34" charset="0"/>
              </a:rPr>
              <a:t>Some </a:t>
            </a:r>
            <a:r>
              <a:rPr lang="en-US" sz="2400" dirty="0">
                <a:latin typeface="Calibri Light" panose="020F0302020204030204" pitchFamily="34" charset="0"/>
              </a:rPr>
              <a:t>indicators that might suggest </a:t>
            </a:r>
            <a:r>
              <a:rPr lang="en-US" sz="2400" dirty="0" smtClean="0">
                <a:latin typeface="Calibri Light" panose="020F0302020204030204" pitchFamily="34" charset="0"/>
              </a:rPr>
              <a:t>AAS use </a:t>
            </a:r>
            <a:r>
              <a:rPr lang="en-US" sz="2400" dirty="0">
                <a:latin typeface="Calibri Light" panose="020F0302020204030204" pitchFamily="34" charset="0"/>
              </a:rPr>
              <a:t>are increased hemoglobin and hematocrit, </a:t>
            </a:r>
            <a:r>
              <a:rPr lang="en-US" sz="2400" dirty="0" smtClean="0">
                <a:latin typeface="Calibri Light" panose="020F0302020204030204" pitchFamily="34" charset="0"/>
              </a:rPr>
              <a:t>suppressed LH </a:t>
            </a:r>
            <a:r>
              <a:rPr lang="en-US" sz="2400" dirty="0">
                <a:latin typeface="Calibri Light" panose="020F0302020204030204" pitchFamily="34" charset="0"/>
              </a:rPr>
              <a:t>and FSH and testosterone levels, low high-density </a:t>
            </a:r>
            <a:r>
              <a:rPr lang="en-US" sz="2400" dirty="0" smtClean="0">
                <a:latin typeface="Calibri Light" panose="020F0302020204030204" pitchFamily="34" charset="0"/>
              </a:rPr>
              <a:t>lipoproteins cholesterol</a:t>
            </a:r>
            <a:r>
              <a:rPr lang="en-US" sz="2400" dirty="0">
                <a:latin typeface="Calibri Light" panose="020F0302020204030204" pitchFamily="34" charset="0"/>
              </a:rPr>
              <a:t>, and low sperm density.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Mass spectrometry-based </a:t>
            </a:r>
            <a:r>
              <a:rPr lang="en-US" sz="2400" dirty="0">
                <a:latin typeface="Calibri Light" panose="020F0302020204030204" pitchFamily="34" charset="0"/>
              </a:rPr>
              <a:t>tests (available in many commercial </a:t>
            </a:r>
            <a:r>
              <a:rPr lang="en-US" sz="2400" dirty="0" smtClean="0">
                <a:latin typeface="Calibri Light" panose="020F0302020204030204" pitchFamily="34" charset="0"/>
              </a:rPr>
              <a:t>laboratories) can </a:t>
            </a:r>
            <a:r>
              <a:rPr lang="en-US" sz="2400" dirty="0">
                <a:latin typeface="Calibri Light" panose="020F0302020204030204" pitchFamily="34" charset="0"/>
              </a:rPr>
              <a:t>detect AAS in urine. </a:t>
            </a:r>
            <a:endParaRPr lang="en-US" sz="2400" dirty="0" smtClean="0">
              <a:latin typeface="Calibri Light" panose="020F0302020204030204" pitchFamily="34" charset="0"/>
            </a:endParaRPr>
          </a:p>
          <a:p>
            <a:endParaRPr lang="en-US" sz="2400" dirty="0" smtClean="0">
              <a:latin typeface="Calibri Light" panose="020F0302020204030204" pitchFamily="34" charset="0"/>
            </a:endParaRPr>
          </a:p>
        </p:txBody>
      </p:sp>
    </p:spTree>
    <p:extLst>
      <p:ext uri="{BB962C8B-B14F-4D97-AF65-F5344CB8AC3E}">
        <p14:creationId xmlns:p14="http://schemas.microsoft.com/office/powerpoint/2010/main" val="2168443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367" y="1189789"/>
            <a:ext cx="8449455" cy="3785652"/>
          </a:xfrm>
          <a:prstGeom prst="rect">
            <a:avLst/>
          </a:prstGeom>
        </p:spPr>
        <p:txBody>
          <a:bodyPr wrap="square">
            <a:spAutoFit/>
          </a:bodyPr>
          <a:lstStyle/>
          <a:p>
            <a:r>
              <a:rPr lang="en-US" sz="2400" dirty="0">
                <a:latin typeface="Calibri Light" panose="020F0302020204030204" pitchFamily="34" charset="0"/>
              </a:rPr>
              <a:t>Testosterone abuse is more difficult to detect; but high testosterone, in association with suppressed LH and FSH levels, should raise suspicion of testosterone abuse.</a:t>
            </a:r>
          </a:p>
          <a:p>
            <a:endParaRPr lang="en-US" sz="2400" dirty="0">
              <a:latin typeface="Calibri Light" panose="020F0302020204030204" pitchFamily="34" charset="0"/>
            </a:endParaRPr>
          </a:p>
          <a:p>
            <a:r>
              <a:rPr lang="en-US" sz="2400" dirty="0">
                <a:latin typeface="Calibri Light" panose="020F0302020204030204" pitchFamily="34" charset="0"/>
              </a:rPr>
              <a:t> A testosterone to epitestosterone ratio of more than 4 can confirm testosterone abuse, although it is rarely necessary to check testosterone levels in the clinical setting.</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Often direct questioning will result in an admission by a patient that he or she is using AAS.</a:t>
            </a:r>
          </a:p>
        </p:txBody>
      </p:sp>
    </p:spTree>
    <p:extLst>
      <p:ext uri="{BB962C8B-B14F-4D97-AF65-F5344CB8AC3E}">
        <p14:creationId xmlns:p14="http://schemas.microsoft.com/office/powerpoint/2010/main" val="2081622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7063" y="1234601"/>
            <a:ext cx="10395283" cy="4401205"/>
          </a:xfrm>
          <a:prstGeom prst="rect">
            <a:avLst/>
          </a:prstGeom>
        </p:spPr>
        <p:txBody>
          <a:bodyPr wrap="square">
            <a:spAutoFit/>
          </a:bodyPr>
          <a:lstStyle/>
          <a:p>
            <a:r>
              <a:rPr lang="en-US" sz="2000" dirty="0">
                <a:latin typeface="Calibri Light" panose="020F0302020204030204" pitchFamily="34" charset="0"/>
              </a:rPr>
              <a:t>A test based on gas </a:t>
            </a:r>
            <a:r>
              <a:rPr lang="en-US" sz="2000" dirty="0" smtClean="0">
                <a:latin typeface="Calibri Light" panose="020F0302020204030204" pitchFamily="34" charset="0"/>
              </a:rPr>
              <a:t>chromatography/combustion/isotope ratio </a:t>
            </a:r>
            <a:r>
              <a:rPr lang="en-US" sz="2000" dirty="0">
                <a:latin typeface="Calibri Light" panose="020F0302020204030204" pitchFamily="34" charset="0"/>
              </a:rPr>
              <a:t>mass spectrometry can detect the difference </a:t>
            </a:r>
            <a:r>
              <a:rPr lang="en-US" sz="2000" dirty="0" smtClean="0">
                <a:latin typeface="Calibri Light" panose="020F0302020204030204" pitchFamily="34" charset="0"/>
              </a:rPr>
              <a:t>in 13C/12C </a:t>
            </a:r>
            <a:r>
              <a:rPr lang="en-US" sz="2000" dirty="0">
                <a:latin typeface="Calibri Light" panose="020F0302020204030204" pitchFamily="34" charset="0"/>
              </a:rPr>
              <a:t>ratios (CIR) in endogenous and exogenous </a:t>
            </a:r>
            <a:r>
              <a:rPr lang="en-US" sz="2000" dirty="0" smtClean="0">
                <a:latin typeface="Calibri Light" panose="020F0302020204030204" pitchFamily="34" charset="0"/>
              </a:rPr>
              <a:t>testosterone. </a:t>
            </a:r>
            <a:r>
              <a:rPr lang="en-US" sz="2000" dirty="0">
                <a:latin typeface="Calibri Light" panose="020F0302020204030204" pitchFamily="34" charset="0"/>
              </a:rPr>
              <a:t>The CIRs for androsterone, </a:t>
            </a:r>
            <a:r>
              <a:rPr lang="en-US" sz="2000" dirty="0" smtClean="0">
                <a:latin typeface="Calibri Light" panose="020F0302020204030204" pitchFamily="34" charset="0"/>
              </a:rPr>
              <a:t>etiocholanolone,5- </a:t>
            </a:r>
            <a:r>
              <a:rPr lang="en-US" sz="2000" dirty="0">
                <a:latin typeface="Calibri Light" panose="020F0302020204030204" pitchFamily="34" charset="0"/>
              </a:rPr>
              <a:t>and 5-androstanediol, and </a:t>
            </a:r>
            <a:r>
              <a:rPr lang="en-US" sz="2000" dirty="0" smtClean="0">
                <a:latin typeface="Calibri Light" panose="020F0302020204030204" pitchFamily="34" charset="0"/>
              </a:rPr>
              <a:t>testosterone are </a:t>
            </a:r>
            <a:r>
              <a:rPr lang="en-US" sz="2000" dirty="0">
                <a:latin typeface="Calibri Light" panose="020F0302020204030204" pitchFamily="34" charset="0"/>
              </a:rPr>
              <a:t>documented. As an internal reference, tests use </a:t>
            </a:r>
            <a:r>
              <a:rPr lang="en-US" sz="2000" dirty="0" smtClean="0">
                <a:latin typeface="Calibri Light" panose="020F0302020204030204" pitchFamily="34" charset="0"/>
              </a:rPr>
              <a:t>an endogenous </a:t>
            </a:r>
            <a:r>
              <a:rPr lang="en-US" sz="2000" dirty="0">
                <a:latin typeface="Calibri Light" panose="020F0302020204030204" pitchFamily="34" charset="0"/>
              </a:rPr>
              <a:t>steroid either upstream of the steroid of interest</a:t>
            </a:r>
          </a:p>
          <a:p>
            <a:r>
              <a:rPr lang="en-US" sz="2000" dirty="0">
                <a:latin typeface="Calibri Light" panose="020F0302020204030204" pitchFamily="34" charset="0"/>
              </a:rPr>
              <a:t>or from another steroid pathway, such as pregnanediol.</a:t>
            </a:r>
          </a:p>
          <a:p>
            <a:r>
              <a:rPr lang="en-US" sz="2000" dirty="0">
                <a:latin typeface="Calibri Light" panose="020F0302020204030204" pitchFamily="34" charset="0"/>
              </a:rPr>
              <a:t>The difference between the CIRs of the two </a:t>
            </a:r>
            <a:r>
              <a:rPr lang="en-US" sz="2000" dirty="0" smtClean="0">
                <a:latin typeface="Calibri Light" panose="020F0302020204030204" pitchFamily="34" charset="0"/>
              </a:rPr>
              <a:t>steroids should </a:t>
            </a:r>
            <a:r>
              <a:rPr lang="en-US" sz="2000" dirty="0">
                <a:latin typeface="Calibri Light" panose="020F0302020204030204" pitchFamily="34" charset="0"/>
              </a:rPr>
              <a:t>be less than 3%. The use of CIR in </a:t>
            </a:r>
            <a:r>
              <a:rPr lang="en-US" sz="2000" dirty="0" smtClean="0">
                <a:latin typeface="Calibri Light" panose="020F0302020204030204" pitchFamily="34" charset="0"/>
              </a:rPr>
              <a:t>conjunction with </a:t>
            </a:r>
            <a:r>
              <a:rPr lang="en-US" sz="2000" dirty="0">
                <a:latin typeface="Calibri Light" panose="020F0302020204030204" pitchFamily="34" charset="0"/>
              </a:rPr>
              <a:t>the steroid profile results can provide a </a:t>
            </a:r>
            <a:r>
              <a:rPr lang="en-US" sz="2000" dirty="0" smtClean="0">
                <a:latin typeface="Calibri Light" panose="020F0302020204030204" pitchFamily="34" charset="0"/>
              </a:rPr>
              <a:t>definitive answer </a:t>
            </a:r>
            <a:r>
              <a:rPr lang="en-US" sz="2000" dirty="0">
                <a:latin typeface="Calibri Light" panose="020F0302020204030204" pitchFamily="34" charset="0"/>
              </a:rPr>
              <a:t>about whether the athlete used a </a:t>
            </a:r>
            <a:r>
              <a:rPr lang="en-US" sz="2000" dirty="0" smtClean="0">
                <a:latin typeface="Calibri Light" panose="020F0302020204030204" pitchFamily="34" charset="0"/>
              </a:rPr>
              <a:t>pharmaceutical testosterone </a:t>
            </a:r>
            <a:r>
              <a:rPr lang="en-US" sz="2000" dirty="0">
                <a:latin typeface="Calibri Light" panose="020F0302020204030204" pitchFamily="34" charset="0"/>
              </a:rPr>
              <a:t>product or not.</a:t>
            </a:r>
          </a:p>
          <a:p>
            <a:r>
              <a:rPr lang="en-US" sz="2000" dirty="0">
                <a:latin typeface="Calibri Light" panose="020F0302020204030204" pitchFamily="34" charset="0"/>
              </a:rPr>
              <a:t>The detection of synthetic anabolic steroids by gas</a:t>
            </a:r>
          </a:p>
          <a:p>
            <a:endParaRPr lang="en-US" sz="2000" dirty="0" smtClean="0">
              <a:latin typeface="Calibri Light" panose="020F0302020204030204" pitchFamily="34" charset="0"/>
            </a:endParaRPr>
          </a:p>
          <a:p>
            <a:endParaRPr lang="en-US" sz="2000" dirty="0">
              <a:latin typeface="Calibri Light" panose="020F0302020204030204" pitchFamily="34" charset="0"/>
            </a:endParaRPr>
          </a:p>
          <a:p>
            <a:r>
              <a:rPr lang="en-US" sz="2000" dirty="0" smtClean="0">
                <a:latin typeface="Calibri Light" panose="020F0302020204030204" pitchFamily="34" charset="0"/>
              </a:rPr>
              <a:t>The </a:t>
            </a:r>
            <a:r>
              <a:rPr lang="en-US" sz="2000" dirty="0">
                <a:latin typeface="Calibri Light" panose="020F0302020204030204" pitchFamily="34" charset="0"/>
              </a:rPr>
              <a:t>emergence </a:t>
            </a:r>
            <a:r>
              <a:rPr lang="en-US" sz="2000" dirty="0" smtClean="0">
                <a:latin typeface="Calibri Light" panose="020F0302020204030204" pitchFamily="34" charset="0"/>
              </a:rPr>
              <a:t>of liquid </a:t>
            </a:r>
            <a:r>
              <a:rPr lang="en-US" sz="2000" dirty="0">
                <a:latin typeface="Calibri Light" panose="020F0302020204030204" pitchFamily="34" charset="0"/>
              </a:rPr>
              <a:t>chromatography/tandem mass spectrometry as </a:t>
            </a:r>
            <a:r>
              <a:rPr lang="en-US" sz="2000" dirty="0" smtClean="0">
                <a:latin typeface="Calibri Light" panose="020F0302020204030204" pitchFamily="34" charset="0"/>
              </a:rPr>
              <a:t>a routine </a:t>
            </a:r>
            <a:r>
              <a:rPr lang="en-US" sz="2000" dirty="0">
                <a:latin typeface="Calibri Light" panose="020F0302020204030204" pitchFamily="34" charset="0"/>
              </a:rPr>
              <a:t>testing tool has allowed researchers to analyze </a:t>
            </a:r>
            <a:r>
              <a:rPr lang="en-US" sz="2000" dirty="0" smtClean="0">
                <a:latin typeface="Calibri Light" panose="020F0302020204030204" pitchFamily="34" charset="0"/>
              </a:rPr>
              <a:t>a number </a:t>
            </a:r>
            <a:r>
              <a:rPr lang="en-US" sz="2000" dirty="0">
                <a:latin typeface="Calibri Light" panose="020F0302020204030204" pitchFamily="34" charset="0"/>
              </a:rPr>
              <a:t>of additional compounds, such as </a:t>
            </a:r>
            <a:r>
              <a:rPr lang="en-US" sz="2000" dirty="0" smtClean="0">
                <a:latin typeface="Calibri Light" panose="020F0302020204030204" pitchFamily="34" charset="0"/>
              </a:rPr>
              <a:t>stanozolol, </a:t>
            </a:r>
            <a:r>
              <a:rPr lang="en-US" sz="2000" dirty="0">
                <a:latin typeface="Calibri Light" panose="020F0302020204030204" pitchFamily="34" charset="0"/>
              </a:rPr>
              <a:t>tetrahydrogestrinone </a:t>
            </a:r>
            <a:r>
              <a:rPr lang="en-US" sz="2000" dirty="0" smtClean="0">
                <a:latin typeface="Calibri Light" panose="020F0302020204030204" pitchFamily="34" charset="0"/>
              </a:rPr>
              <a:t>, </a:t>
            </a:r>
            <a:r>
              <a:rPr lang="en-US" sz="2000" dirty="0">
                <a:latin typeface="Calibri Light" panose="020F0302020204030204" pitchFamily="34" charset="0"/>
              </a:rPr>
              <a:t>and clenbuterol </a:t>
            </a:r>
            <a:r>
              <a:rPr lang="en-US" sz="2000" dirty="0" smtClean="0">
                <a:latin typeface="Calibri Light" panose="020F0302020204030204" pitchFamily="34" charset="0"/>
              </a:rPr>
              <a:t>,with </a:t>
            </a:r>
            <a:r>
              <a:rPr lang="en-US" sz="2000" dirty="0">
                <a:latin typeface="Calibri Light" panose="020F0302020204030204" pitchFamily="34" charset="0"/>
              </a:rPr>
              <a:t>much greater sensitivity</a:t>
            </a:r>
            <a:r>
              <a:rPr lang="en-US" sz="2000" dirty="0" smtClean="0">
                <a:latin typeface="Calibri Light" panose="020F0302020204030204" pitchFamily="34" charset="0"/>
              </a:rPr>
              <a:t>.</a:t>
            </a:r>
            <a:endParaRPr lang="en-US" sz="2000" dirty="0">
              <a:latin typeface="Calibri Light" panose="020F0302020204030204" pitchFamily="34" charset="0"/>
            </a:endParaRPr>
          </a:p>
        </p:txBody>
      </p:sp>
    </p:spTree>
    <p:extLst>
      <p:ext uri="{BB962C8B-B14F-4D97-AF65-F5344CB8AC3E}">
        <p14:creationId xmlns:p14="http://schemas.microsoft.com/office/powerpoint/2010/main" val="3567147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16769" y="721895"/>
            <a:ext cx="8686800" cy="5305926"/>
          </a:xfrm>
          <a:prstGeom prst="rect">
            <a:avLst/>
          </a:prstGeom>
        </p:spPr>
      </p:pic>
    </p:spTree>
    <p:extLst>
      <p:ext uri="{BB962C8B-B14F-4D97-AF65-F5344CB8AC3E}">
        <p14:creationId xmlns:p14="http://schemas.microsoft.com/office/powerpoint/2010/main" val="3206890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5979" y="457200"/>
            <a:ext cx="9071810" cy="6100011"/>
          </a:xfrm>
          <a:prstGeom prst="rect">
            <a:avLst/>
          </a:prstGeom>
        </p:spPr>
      </p:pic>
    </p:spTree>
    <p:extLst>
      <p:ext uri="{BB962C8B-B14F-4D97-AF65-F5344CB8AC3E}">
        <p14:creationId xmlns:p14="http://schemas.microsoft.com/office/powerpoint/2010/main" val="71847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7641" y="292167"/>
            <a:ext cx="9946105" cy="4093428"/>
          </a:xfrm>
          <a:prstGeom prst="rect">
            <a:avLst/>
          </a:prstGeom>
        </p:spPr>
        <p:txBody>
          <a:bodyPr wrap="square">
            <a:spAutoFit/>
          </a:bodyPr>
          <a:lstStyle/>
          <a:p>
            <a:r>
              <a:rPr lang="en-US" sz="2000" b="1" dirty="0" smtClean="0">
                <a:latin typeface="Calibri Light" panose="020F0302020204030204" pitchFamily="34" charset="0"/>
              </a:rPr>
              <a:t>                               The </a:t>
            </a:r>
            <a:r>
              <a:rPr lang="en-US" sz="2000" b="1" dirty="0">
                <a:latin typeface="Calibri Light" panose="020F0302020204030204" pitchFamily="34" charset="0"/>
              </a:rPr>
              <a:t>Process of Data Gathering and Synthesis</a:t>
            </a:r>
          </a:p>
          <a:p>
            <a:r>
              <a:rPr lang="en-US" sz="2000" dirty="0">
                <a:latin typeface="Calibri Light" panose="020F0302020204030204" pitchFamily="34" charset="0"/>
              </a:rPr>
              <a:t>The SSTF selected the chair (SB) of the statement </a:t>
            </a:r>
            <a:r>
              <a:rPr lang="en-US" sz="2000" dirty="0" smtClean="0">
                <a:latin typeface="Calibri Light" panose="020F0302020204030204" pitchFamily="34" charset="0"/>
              </a:rPr>
              <a:t>development group</a:t>
            </a:r>
            <a:r>
              <a:rPr lang="en-US" sz="2000" dirty="0">
                <a:latin typeface="Calibri Light" panose="020F0302020204030204" pitchFamily="34" charset="0"/>
              </a:rPr>
              <a:t>. The chair selected a six-member </a:t>
            </a:r>
            <a:r>
              <a:rPr lang="en-US" sz="2000" dirty="0" smtClean="0">
                <a:latin typeface="Calibri Light" panose="020F0302020204030204" pitchFamily="34" charset="0"/>
              </a:rPr>
              <a:t>expert panel </a:t>
            </a:r>
            <a:r>
              <a:rPr lang="en-US" sz="2000" dirty="0">
                <a:latin typeface="Calibri Light" panose="020F0302020204030204" pitchFamily="34" charset="0"/>
              </a:rPr>
              <a:t>(approved by Endocrine Society) with expertise in</a:t>
            </a:r>
          </a:p>
          <a:p>
            <a:r>
              <a:rPr lang="en-US" sz="2000" dirty="0">
                <a:latin typeface="Calibri Light" panose="020F0302020204030204" pitchFamily="34" charset="0"/>
              </a:rPr>
              <a:t>the use and health consequences of </a:t>
            </a:r>
            <a:r>
              <a:rPr lang="en-US" sz="2000" dirty="0" smtClean="0">
                <a:latin typeface="Calibri Light" panose="020F0302020204030204" pitchFamily="34" charset="0"/>
              </a:rPr>
              <a:t>performance-enhancing drugs</a:t>
            </a:r>
            <a:r>
              <a:rPr lang="en-US" sz="2000" dirty="0">
                <a:latin typeface="Calibri Light" panose="020F0302020204030204" pitchFamily="34" charset="0"/>
              </a:rPr>
              <a:t>. The expert panel conducted its </a:t>
            </a:r>
            <a:r>
              <a:rPr lang="en-US" sz="2000" dirty="0" smtClean="0">
                <a:latin typeface="Calibri Light" panose="020F0302020204030204" pitchFamily="34" charset="0"/>
              </a:rPr>
              <a:t>deliberations regarding </a:t>
            </a:r>
            <a:r>
              <a:rPr lang="en-US" sz="2000" dirty="0">
                <a:latin typeface="Calibri Light" panose="020F0302020204030204" pitchFamily="34" charset="0"/>
              </a:rPr>
              <a:t>the scientific statement content through multiple</a:t>
            </a:r>
          </a:p>
          <a:p>
            <a:r>
              <a:rPr lang="en-US" sz="2000" dirty="0">
                <a:latin typeface="Calibri Light" panose="020F0302020204030204" pitchFamily="34" charset="0"/>
              </a:rPr>
              <a:t>teleconferences, written correspondence, and a </a:t>
            </a:r>
            <a:r>
              <a:rPr lang="en-US" sz="2000" dirty="0" smtClean="0">
                <a:latin typeface="Calibri Light" panose="020F0302020204030204" pitchFamily="34" charset="0"/>
              </a:rPr>
              <a:t>faceto-face </a:t>
            </a:r>
            <a:r>
              <a:rPr lang="en-US" sz="2000" dirty="0">
                <a:latin typeface="Calibri Light" panose="020F0302020204030204" pitchFamily="34" charset="0"/>
              </a:rPr>
              <a:t>meeting. </a:t>
            </a:r>
            <a:endParaRPr lang="en-US" sz="2000" dirty="0" smtClean="0">
              <a:latin typeface="Calibri Light" panose="020F0302020204030204" pitchFamily="34" charset="0"/>
            </a:endParaRPr>
          </a:p>
          <a:p>
            <a:endParaRPr lang="en-US" sz="2000" dirty="0">
              <a:latin typeface="Calibri Light" panose="020F0302020204030204" pitchFamily="34" charset="0"/>
            </a:endParaRPr>
          </a:p>
          <a:p>
            <a:r>
              <a:rPr lang="en-US" sz="2000" dirty="0" smtClean="0">
                <a:latin typeface="Calibri Light" panose="020F0302020204030204" pitchFamily="34" charset="0"/>
              </a:rPr>
              <a:t>Three </a:t>
            </a:r>
            <a:r>
              <a:rPr lang="en-US" sz="2000" dirty="0">
                <a:latin typeface="Calibri Light" panose="020F0302020204030204" pitchFamily="34" charset="0"/>
              </a:rPr>
              <a:t>librarians associated with the writing team </a:t>
            </a:r>
            <a:r>
              <a:rPr lang="en-US" sz="2000" dirty="0" smtClean="0">
                <a:latin typeface="Calibri Light" panose="020F0302020204030204" pitchFamily="34" charset="0"/>
              </a:rPr>
              <a:t>created search </a:t>
            </a:r>
            <a:r>
              <a:rPr lang="en-US" sz="2000" dirty="0">
                <a:latin typeface="Calibri Light" panose="020F0302020204030204" pitchFamily="34" charset="0"/>
              </a:rPr>
              <a:t>sets for the major categories and topics that </a:t>
            </a:r>
            <a:r>
              <a:rPr lang="en-US" sz="2000" dirty="0" smtClean="0">
                <a:latin typeface="Calibri Light" panose="020F0302020204030204" pitchFamily="34" charset="0"/>
              </a:rPr>
              <a:t>the writing </a:t>
            </a:r>
            <a:r>
              <a:rPr lang="en-US" sz="2000" dirty="0">
                <a:latin typeface="Calibri Light" panose="020F0302020204030204" pitchFamily="34" charset="0"/>
              </a:rPr>
              <a:t>group prepared. </a:t>
            </a:r>
            <a:endParaRPr lang="en-US" sz="2000" dirty="0" smtClean="0">
              <a:latin typeface="Calibri Light" panose="020F0302020204030204" pitchFamily="34" charset="0"/>
            </a:endParaRPr>
          </a:p>
          <a:p>
            <a:r>
              <a:rPr lang="en-US" sz="2000" dirty="0" smtClean="0">
                <a:latin typeface="Calibri Light" panose="020F0302020204030204" pitchFamily="34" charset="0"/>
              </a:rPr>
              <a:t>These </a:t>
            </a:r>
            <a:r>
              <a:rPr lang="en-US" sz="2000" dirty="0">
                <a:latin typeface="Calibri Light" panose="020F0302020204030204" pitchFamily="34" charset="0"/>
              </a:rPr>
              <a:t>search sets included:</a:t>
            </a:r>
          </a:p>
          <a:p>
            <a:r>
              <a:rPr lang="en-US" sz="2000" dirty="0">
                <a:latin typeface="Calibri Light" panose="020F0302020204030204" pitchFamily="34" charset="0"/>
              </a:rPr>
              <a:t>The WADA Prohibited Substances (divided into </a:t>
            </a:r>
            <a:r>
              <a:rPr lang="en-US" sz="2000" dirty="0" smtClean="0">
                <a:latin typeface="Calibri Light" panose="020F0302020204030204" pitchFamily="34" charset="0"/>
              </a:rPr>
              <a:t>each substance </a:t>
            </a:r>
            <a:r>
              <a:rPr lang="en-US" sz="2000" dirty="0">
                <a:latin typeface="Calibri Light" panose="020F0302020204030204" pitchFamily="34" charset="0"/>
              </a:rPr>
              <a:t>subgroup)</a:t>
            </a:r>
          </a:p>
          <a:p>
            <a:r>
              <a:rPr lang="en-US" sz="2000" dirty="0">
                <a:latin typeface="Calibri Light" panose="020F0302020204030204" pitchFamily="34" charset="0"/>
              </a:rPr>
              <a:t>Illicit/Performance Enhancing/Doping Terms</a:t>
            </a:r>
          </a:p>
          <a:p>
            <a:r>
              <a:rPr lang="en-US" sz="2000" dirty="0" smtClean="0">
                <a:latin typeface="Calibri Light" panose="020F0302020204030204" pitchFamily="34" charset="0"/>
              </a:rPr>
              <a:t>Anatomy/Organ/Disease Terms   Detection/Screening Terms    Epidemiology/Risk Terms</a:t>
            </a:r>
            <a:endParaRPr lang="en-US" sz="2000" dirty="0">
              <a:latin typeface="Calibri Light" panose="020F0302020204030204" pitchFamily="34" charset="0"/>
            </a:endParaRPr>
          </a:p>
        </p:txBody>
      </p:sp>
    </p:spTree>
    <p:extLst>
      <p:ext uri="{BB962C8B-B14F-4D97-AF65-F5344CB8AC3E}">
        <p14:creationId xmlns:p14="http://schemas.microsoft.com/office/powerpoint/2010/main" val="535214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6934" y="570338"/>
            <a:ext cx="9144000" cy="5632311"/>
          </a:xfrm>
          <a:prstGeom prst="rect">
            <a:avLst/>
          </a:prstGeom>
        </p:spPr>
        <p:txBody>
          <a:bodyPr wrap="square">
            <a:spAutoFit/>
          </a:bodyPr>
          <a:lstStyle/>
          <a:p>
            <a:r>
              <a:rPr lang="en-US" sz="2400" b="1" dirty="0">
                <a:latin typeface="Calibri Light" panose="020F0302020204030204" pitchFamily="34" charset="0"/>
              </a:rPr>
              <a:t> </a:t>
            </a:r>
            <a:r>
              <a:rPr lang="en-US" sz="2400" b="1" dirty="0" smtClean="0">
                <a:latin typeface="Calibri Light" panose="020F0302020204030204" pitchFamily="34" charset="0"/>
              </a:rPr>
              <a:t>                                               Human </a:t>
            </a:r>
            <a:r>
              <a:rPr lang="en-US" sz="2400" b="1" dirty="0">
                <a:latin typeface="Calibri Light" panose="020F0302020204030204" pitchFamily="34" charset="0"/>
              </a:rPr>
              <a:t>Growth </a:t>
            </a:r>
            <a:r>
              <a:rPr lang="en-US" sz="2400" b="1" dirty="0" smtClean="0">
                <a:latin typeface="Calibri Light" panose="020F0302020204030204" pitchFamily="34" charset="0"/>
              </a:rPr>
              <a:t>Hormone</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The </a:t>
            </a:r>
            <a:r>
              <a:rPr lang="en-US" sz="2400" dirty="0">
                <a:latin typeface="Calibri Light" panose="020F0302020204030204" pitchFamily="34" charset="0"/>
              </a:rPr>
              <a:t>metabolic actions </a:t>
            </a:r>
            <a:r>
              <a:rPr lang="en-US" sz="2400" dirty="0" smtClean="0">
                <a:latin typeface="Calibri Light" panose="020F0302020204030204" pitchFamily="34" charset="0"/>
              </a:rPr>
              <a:t>of hGH </a:t>
            </a:r>
            <a:r>
              <a:rPr lang="en-US" sz="2400" dirty="0">
                <a:latin typeface="Calibri Light" panose="020F0302020204030204" pitchFamily="34" charset="0"/>
              </a:rPr>
              <a:t>also interact with those of insulin (and </a:t>
            </a:r>
            <a:r>
              <a:rPr lang="en-US" sz="2400" dirty="0" smtClean="0">
                <a:latin typeface="Calibri Light" panose="020F0302020204030204" pitchFamily="34" charset="0"/>
              </a:rPr>
              <a:t>perhaps IGF-I</a:t>
            </a:r>
            <a:r>
              <a:rPr lang="en-US" sz="2400" dirty="0">
                <a:latin typeface="Calibri Light" panose="020F0302020204030204" pitchFamily="34" charset="0"/>
              </a:rPr>
              <a:t>) to control fat.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hGH </a:t>
            </a:r>
            <a:r>
              <a:rPr lang="en-US" sz="2400" dirty="0">
                <a:latin typeface="Calibri Light" panose="020F0302020204030204" pitchFamily="34" charset="0"/>
              </a:rPr>
              <a:t>enhances lipolysis and </a:t>
            </a:r>
            <a:r>
              <a:rPr lang="en-US" sz="2400" dirty="0" smtClean="0">
                <a:latin typeface="Calibri Light" panose="020F0302020204030204" pitchFamily="34" charset="0"/>
              </a:rPr>
              <a:t>fatty acid </a:t>
            </a:r>
            <a:r>
              <a:rPr lang="en-US" sz="2400" dirty="0">
                <a:latin typeface="Calibri Light" panose="020F0302020204030204" pitchFamily="34" charset="0"/>
              </a:rPr>
              <a:t>oxidation as well as carbohydrate and protein </a:t>
            </a:r>
            <a:r>
              <a:rPr lang="en-US" sz="2400" dirty="0" smtClean="0">
                <a:latin typeface="Calibri Light" panose="020F0302020204030204" pitchFamily="34" charset="0"/>
              </a:rPr>
              <a:t>metabolism during </a:t>
            </a:r>
            <a:r>
              <a:rPr lang="en-US" sz="2400" dirty="0">
                <a:latin typeface="Calibri Light" panose="020F0302020204030204" pitchFamily="34" charset="0"/>
              </a:rPr>
              <a:t>both the fasted and fed states.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In </a:t>
            </a:r>
            <a:r>
              <a:rPr lang="en-US" sz="2400" dirty="0">
                <a:latin typeface="Calibri Light" panose="020F0302020204030204" pitchFamily="34" charset="0"/>
              </a:rPr>
              <a:t>the </a:t>
            </a:r>
            <a:r>
              <a:rPr lang="en-US" sz="2400" dirty="0" smtClean="0">
                <a:latin typeface="Calibri Light" panose="020F0302020204030204" pitchFamily="34" charset="0"/>
              </a:rPr>
              <a:t>fasted state</a:t>
            </a:r>
            <a:r>
              <a:rPr lang="en-US" sz="2400" dirty="0">
                <a:latin typeface="Calibri Light" panose="020F0302020204030204" pitchFamily="34" charset="0"/>
              </a:rPr>
              <a:t>, GH secretion increases and it partitions </a:t>
            </a:r>
            <a:r>
              <a:rPr lang="en-US" sz="2400" dirty="0" smtClean="0">
                <a:latin typeface="Calibri Light" panose="020F0302020204030204" pitchFamily="34" charset="0"/>
              </a:rPr>
              <a:t>metabolic fuels </a:t>
            </a:r>
            <a:r>
              <a:rPr lang="en-US" sz="2400" dirty="0">
                <a:latin typeface="Calibri Light" panose="020F0302020204030204" pitchFamily="34" charset="0"/>
              </a:rPr>
              <a:t>from fat by stimulating lipolysis and fatty acid </a:t>
            </a:r>
            <a:r>
              <a:rPr lang="en-US" sz="2400" dirty="0" smtClean="0">
                <a:latin typeface="Calibri Light" panose="020F0302020204030204" pitchFamily="34" charset="0"/>
              </a:rPr>
              <a:t>oxidation to </a:t>
            </a:r>
            <a:r>
              <a:rPr lang="en-US" sz="2400" dirty="0">
                <a:latin typeface="Calibri Light" panose="020F0302020204030204" pitchFamily="34" charset="0"/>
              </a:rPr>
              <a:t>provide energy to protect from catabolism.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At the </a:t>
            </a:r>
            <a:r>
              <a:rPr lang="en-US" sz="2400" dirty="0">
                <a:latin typeface="Calibri Light" panose="020F0302020204030204" pitchFamily="34" charset="0"/>
              </a:rPr>
              <a:t>whole-body level GH suppresses glucose </a:t>
            </a:r>
            <a:r>
              <a:rPr lang="en-US" sz="2400" dirty="0" smtClean="0">
                <a:latin typeface="Calibri Light" panose="020F0302020204030204" pitchFamily="34" charset="0"/>
              </a:rPr>
              <a:t>oxidation and </a:t>
            </a:r>
            <a:r>
              <a:rPr lang="en-US" sz="2400" dirty="0">
                <a:latin typeface="Calibri Light" panose="020F0302020204030204" pitchFamily="34" charset="0"/>
              </a:rPr>
              <a:t>utilization, while at the same time enhancing </a:t>
            </a:r>
            <a:r>
              <a:rPr lang="en-US" sz="2400" dirty="0" smtClean="0">
                <a:latin typeface="Calibri Light" panose="020F0302020204030204" pitchFamily="34" charset="0"/>
              </a:rPr>
              <a:t>hepatic glucose </a:t>
            </a:r>
            <a:r>
              <a:rPr lang="en-US" sz="2400" dirty="0">
                <a:latin typeface="Calibri Light" panose="020F0302020204030204" pitchFamily="34" charset="0"/>
              </a:rPr>
              <a:t>oxidation. GH also antagonizes insulin action</a:t>
            </a:r>
            <a:r>
              <a:rPr lang="en-US" sz="2400" dirty="0" smtClean="0">
                <a:latin typeface="Calibri Light" panose="020F0302020204030204" pitchFamily="34" charset="0"/>
              </a:rPr>
              <a:t>;</a:t>
            </a:r>
            <a:endParaRPr lang="en-US" sz="2400" dirty="0">
              <a:latin typeface="Calibri Light" panose="020F0302020204030204" pitchFamily="34" charset="0"/>
            </a:endParaRPr>
          </a:p>
        </p:txBody>
      </p:sp>
    </p:spTree>
    <p:extLst>
      <p:ext uri="{BB962C8B-B14F-4D97-AF65-F5344CB8AC3E}">
        <p14:creationId xmlns:p14="http://schemas.microsoft.com/office/powerpoint/2010/main" val="3588068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234" y="756651"/>
            <a:ext cx="9579440" cy="4893647"/>
          </a:xfrm>
          <a:prstGeom prst="rect">
            <a:avLst/>
          </a:prstGeom>
        </p:spPr>
        <p:txBody>
          <a:bodyPr wrap="square">
            <a:spAutoFit/>
          </a:bodyPr>
          <a:lstStyle/>
          <a:p>
            <a:r>
              <a:rPr lang="en-US" sz="2400" dirty="0">
                <a:latin typeface="Calibri Light" panose="020F0302020204030204" pitchFamily="34" charset="0"/>
              </a:rPr>
              <a:t>promotes protein anabolism and the acquisition of lean body mass; and reduces urea synthesis, blood urea concentration,and urinary urea excretion</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In healthy adults, hGH regulates all of the activities mentioned above (protein anabolic effects), spares protein oxidation, increases lean body mass (extracellular water and body cell mass), and decreases fat mass </a:t>
            </a:r>
            <a:r>
              <a:rPr lang="en-US" sz="2400" dirty="0" smtClean="0">
                <a:latin typeface="Calibri Light" panose="020F0302020204030204" pitchFamily="34" charset="0"/>
              </a:rPr>
              <a:t>. </a:t>
            </a:r>
          </a:p>
          <a:p>
            <a:endParaRPr lang="en-US" sz="2400" dirty="0">
              <a:latin typeface="Calibri Light" panose="020F0302020204030204" pitchFamily="34" charset="0"/>
            </a:endParaRPr>
          </a:p>
          <a:p>
            <a:r>
              <a:rPr lang="en-US" sz="2400" dirty="0" smtClean="0">
                <a:latin typeface="Calibri Light" panose="020F0302020204030204" pitchFamily="34" charset="0"/>
              </a:rPr>
              <a:t>Despite these </a:t>
            </a:r>
            <a:r>
              <a:rPr lang="en-US" sz="2400" dirty="0">
                <a:latin typeface="Calibri Light" panose="020F0302020204030204" pitchFamily="34" charset="0"/>
              </a:rPr>
              <a:t>changes in body composition, there is little evidence that hGH in supra-physiologic doses affects physical </a:t>
            </a:r>
            <a:r>
              <a:rPr lang="en-US" sz="2400" dirty="0" smtClean="0">
                <a:latin typeface="Calibri Light" panose="020F0302020204030204" pitchFamily="34" charset="0"/>
              </a:rPr>
              <a:t>performance.</a:t>
            </a:r>
            <a:r>
              <a:rPr lang="en-US" sz="2400" dirty="0"/>
              <a:t> </a:t>
            </a:r>
            <a:endParaRPr lang="en-US" sz="2400" dirty="0" smtClean="0"/>
          </a:p>
          <a:p>
            <a:r>
              <a:rPr lang="en-US" sz="2400" dirty="0" smtClean="0">
                <a:latin typeface="Calibri Light" panose="020F0302020204030204" pitchFamily="34" charset="0"/>
              </a:rPr>
              <a:t>Even </a:t>
            </a:r>
            <a:r>
              <a:rPr lang="en-US" sz="2400" dirty="0">
                <a:latin typeface="Calibri Light" panose="020F0302020204030204" pitchFamily="34" charset="0"/>
              </a:rPr>
              <a:t>if the administration of rhGH </a:t>
            </a:r>
            <a:r>
              <a:rPr lang="en-US" sz="2400" dirty="0" smtClean="0">
                <a:latin typeface="Calibri Light" panose="020F0302020204030204" pitchFamily="34" charset="0"/>
              </a:rPr>
              <a:t>does not </a:t>
            </a:r>
            <a:r>
              <a:rPr lang="en-US" sz="2400" dirty="0">
                <a:latin typeface="Calibri Light" panose="020F0302020204030204" pitchFamily="34" charset="0"/>
              </a:rPr>
              <a:t>increase athletic performance, some elite athletes </a:t>
            </a:r>
            <a:r>
              <a:rPr lang="en-US" sz="2400" dirty="0" smtClean="0">
                <a:latin typeface="Calibri Light" panose="020F0302020204030204" pitchFamily="34" charset="0"/>
              </a:rPr>
              <a:t>may take </a:t>
            </a:r>
            <a:r>
              <a:rPr lang="en-US" sz="2400" dirty="0">
                <a:latin typeface="Calibri Light" panose="020F0302020204030204" pitchFamily="34" charset="0"/>
              </a:rPr>
              <a:t>it to purportedly </a:t>
            </a:r>
            <a:r>
              <a:rPr lang="en-US" sz="2400" b="1" dirty="0">
                <a:solidFill>
                  <a:schemeClr val="accent3">
                    <a:lumMod val="50000"/>
                  </a:schemeClr>
                </a:solidFill>
                <a:latin typeface="Calibri Light" panose="020F0302020204030204" pitchFamily="34" charset="0"/>
              </a:rPr>
              <a:t>recover more rapidly </a:t>
            </a:r>
            <a:r>
              <a:rPr lang="en-US" sz="2400" dirty="0">
                <a:latin typeface="Calibri Light" panose="020F0302020204030204" pitchFamily="34" charset="0"/>
              </a:rPr>
              <a:t>(eg, from </a:t>
            </a:r>
            <a:r>
              <a:rPr lang="en-US" sz="2400" dirty="0" smtClean="0">
                <a:latin typeface="Calibri Light" panose="020F0302020204030204" pitchFamily="34" charset="0"/>
              </a:rPr>
              <a:t>soft tissue </a:t>
            </a:r>
            <a:r>
              <a:rPr lang="en-US" sz="2400" dirty="0">
                <a:latin typeface="Calibri Light" panose="020F0302020204030204" pitchFamily="34" charset="0"/>
              </a:rPr>
              <a:t>damage) and allow for more </a:t>
            </a:r>
            <a:r>
              <a:rPr lang="en-US" sz="2400" b="1" dirty="0">
                <a:solidFill>
                  <a:schemeClr val="accent3">
                    <a:lumMod val="50000"/>
                  </a:schemeClr>
                </a:solidFill>
                <a:latin typeface="Calibri Light" panose="020F0302020204030204" pitchFamily="34" charset="0"/>
              </a:rPr>
              <a:t>vigorous training.</a:t>
            </a:r>
            <a:endParaRPr lang="en-US" sz="2400" b="1" dirty="0">
              <a:solidFill>
                <a:schemeClr val="accent3">
                  <a:lumMod val="50000"/>
                </a:schemeClr>
              </a:solidFill>
              <a:latin typeface="Calibri Light" panose="020F0302020204030204" pitchFamily="34" charset="0"/>
            </a:endParaRPr>
          </a:p>
          <a:p>
            <a:endParaRPr lang="en-US" sz="2400" b="1" dirty="0">
              <a:solidFill>
                <a:schemeClr val="accent3">
                  <a:lumMod val="50000"/>
                </a:schemeClr>
              </a:solidFill>
              <a:latin typeface="Calibri Light" panose="020F0302020204030204" pitchFamily="34" charset="0"/>
            </a:endParaRPr>
          </a:p>
        </p:txBody>
      </p:sp>
    </p:spTree>
    <p:extLst>
      <p:ext uri="{BB962C8B-B14F-4D97-AF65-F5344CB8AC3E}">
        <p14:creationId xmlns:p14="http://schemas.microsoft.com/office/powerpoint/2010/main" val="212977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67662" y="1266819"/>
            <a:ext cx="7953853" cy="4492801"/>
          </a:xfrm>
          <a:prstGeom prst="rect">
            <a:avLst/>
          </a:prstGeom>
        </p:spPr>
      </p:pic>
    </p:spTree>
    <p:extLst>
      <p:ext uri="{BB962C8B-B14F-4D97-AF65-F5344CB8AC3E}">
        <p14:creationId xmlns:p14="http://schemas.microsoft.com/office/powerpoint/2010/main" val="426106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048" y="109601"/>
            <a:ext cx="9357360" cy="10433625"/>
          </a:xfrm>
          <a:prstGeom prst="rect">
            <a:avLst/>
          </a:prstGeom>
        </p:spPr>
        <p:txBody>
          <a:bodyPr wrap="square">
            <a:spAutoFit/>
          </a:bodyPr>
          <a:lstStyle/>
          <a:p>
            <a:r>
              <a:rPr lang="en-US" sz="2400" b="1" dirty="0" smtClean="0">
                <a:latin typeface="Calibri Light" panose="020F0302020204030204" pitchFamily="34" charset="0"/>
              </a:rPr>
              <a:t>                                            Human </a:t>
            </a:r>
            <a:r>
              <a:rPr lang="en-US" sz="2400" b="1" dirty="0">
                <a:latin typeface="Calibri Light" panose="020F0302020204030204" pitchFamily="34" charset="0"/>
              </a:rPr>
              <a:t>Growth </a:t>
            </a:r>
            <a:r>
              <a:rPr lang="en-US" sz="2400" b="1" dirty="0" smtClean="0">
                <a:latin typeface="Calibri Light" panose="020F0302020204030204" pitchFamily="34" charset="0"/>
              </a:rPr>
              <a:t>Hormone</a:t>
            </a:r>
          </a:p>
          <a:p>
            <a:r>
              <a:rPr lang="en-US" sz="2400" b="1" dirty="0" smtClean="0">
                <a:latin typeface="Calibri Light" panose="020F0302020204030204" pitchFamily="34" charset="0"/>
              </a:rPr>
              <a:t>Detection</a:t>
            </a:r>
            <a:endParaRPr lang="en-US" sz="2400" b="1" dirty="0">
              <a:latin typeface="Calibri Light" panose="020F0302020204030204" pitchFamily="34" charset="0"/>
            </a:endParaRPr>
          </a:p>
          <a:p>
            <a:r>
              <a:rPr lang="en-US" sz="2400" dirty="0">
                <a:latin typeface="Calibri Light" panose="020F0302020204030204" pitchFamily="34" charset="0"/>
              </a:rPr>
              <a:t>Two tests have been developed for the detection </a:t>
            </a:r>
            <a:r>
              <a:rPr lang="en-US" sz="2400" dirty="0" smtClean="0">
                <a:latin typeface="Calibri Light" panose="020F0302020204030204" pitchFamily="34" charset="0"/>
              </a:rPr>
              <a:t>of rhGH</a:t>
            </a:r>
            <a:r>
              <a:rPr lang="en-US" sz="2400" dirty="0">
                <a:latin typeface="Calibri Light" panose="020F0302020204030204" pitchFamily="34" charset="0"/>
              </a:rPr>
              <a:t>: a direct method that measures variants </a:t>
            </a:r>
            <a:r>
              <a:rPr lang="en-US" sz="2400" dirty="0" smtClean="0">
                <a:latin typeface="Calibri Light" panose="020F0302020204030204" pitchFamily="34" charset="0"/>
              </a:rPr>
              <a:t>of GH  produced</a:t>
            </a:r>
            <a:r>
              <a:rPr lang="en-US" sz="2400" dirty="0">
                <a:latin typeface="Calibri Light" panose="020F0302020204030204" pitchFamily="34" charset="0"/>
              </a:rPr>
              <a:t> </a:t>
            </a:r>
            <a:r>
              <a:rPr lang="en-US" sz="2400" dirty="0" smtClean="0">
                <a:latin typeface="Calibri Light" panose="020F0302020204030204" pitchFamily="34" charset="0"/>
              </a:rPr>
              <a:t>by </a:t>
            </a:r>
            <a:r>
              <a:rPr lang="en-US" sz="2400" dirty="0">
                <a:latin typeface="Calibri Light" panose="020F0302020204030204" pitchFamily="34" charset="0"/>
              </a:rPr>
              <a:t>the pituitary gland </a:t>
            </a:r>
            <a:r>
              <a:rPr lang="en-US" sz="2400" dirty="0" smtClean="0">
                <a:latin typeface="Calibri Light" panose="020F0302020204030204" pitchFamily="34" charset="0"/>
              </a:rPr>
              <a:t>and </a:t>
            </a:r>
            <a:r>
              <a:rPr lang="en-US" sz="2400" dirty="0">
                <a:latin typeface="Calibri Light" panose="020F0302020204030204" pitchFamily="34" charset="0"/>
              </a:rPr>
              <a:t>a </a:t>
            </a:r>
            <a:r>
              <a:rPr lang="en-US" sz="2400" dirty="0" smtClean="0">
                <a:latin typeface="Calibri Light" panose="020F0302020204030204" pitchFamily="34" charset="0"/>
              </a:rPr>
              <a:t>biomarkers method </a:t>
            </a:r>
            <a:r>
              <a:rPr lang="en-US" sz="2400" dirty="0">
                <a:latin typeface="Calibri Light" panose="020F0302020204030204" pitchFamily="34" charset="0"/>
              </a:rPr>
              <a:t>based on the GH-induced release of IGF-1 and </a:t>
            </a:r>
            <a:r>
              <a:rPr lang="en-US" sz="2400" dirty="0" smtClean="0">
                <a:latin typeface="Calibri Light" panose="020F0302020204030204" pitchFamily="34" charset="0"/>
              </a:rPr>
              <a:t>the N-terminal </a:t>
            </a:r>
            <a:r>
              <a:rPr lang="en-US" sz="2400" dirty="0">
                <a:latin typeface="Calibri Light" panose="020F0302020204030204" pitchFamily="34" charset="0"/>
              </a:rPr>
              <a:t>propeptide of procollagen type III (P-III-NP</a:t>
            </a:r>
            <a:r>
              <a:rPr lang="en-US" sz="2400" dirty="0" smtClean="0">
                <a:latin typeface="Calibri Light" panose="020F0302020204030204" pitchFamily="34" charset="0"/>
              </a:rPr>
              <a:t>).</a:t>
            </a:r>
            <a:endParaRPr lang="en-US" sz="2400" dirty="0">
              <a:latin typeface="Calibri Light" panose="020F0302020204030204" pitchFamily="34" charset="0"/>
            </a:endParaRPr>
          </a:p>
          <a:p>
            <a:r>
              <a:rPr lang="en-US" sz="2400" dirty="0" smtClean="0">
                <a:latin typeface="Calibri Light" panose="020F0302020204030204" pitchFamily="34" charset="0"/>
              </a:rPr>
              <a:t>In </a:t>
            </a:r>
            <a:r>
              <a:rPr lang="en-US" sz="2400" dirty="0">
                <a:latin typeface="Calibri Light" panose="020F0302020204030204" pitchFamily="34" charset="0"/>
              </a:rPr>
              <a:t>the variants or isoforms test, one </a:t>
            </a:r>
            <a:r>
              <a:rPr lang="en-US" sz="2400" dirty="0" smtClean="0">
                <a:latin typeface="Calibri Light" panose="020F0302020204030204" pitchFamily="34" charset="0"/>
              </a:rPr>
              <a:t>immunoassay detects </a:t>
            </a:r>
            <a:r>
              <a:rPr lang="en-US" sz="2400" dirty="0">
                <a:latin typeface="Calibri Light" panose="020F0302020204030204" pitchFamily="34" charset="0"/>
              </a:rPr>
              <a:t>primarily pituitary isoforms </a:t>
            </a:r>
            <a:r>
              <a:rPr lang="en-US" sz="2400" dirty="0" smtClean="0">
                <a:latin typeface="Calibri Light" panose="020F0302020204030204" pitchFamily="34" charset="0"/>
              </a:rPr>
              <a:t>ofGHincluding</a:t>
            </a:r>
            <a:r>
              <a:rPr lang="en-US" sz="2400" dirty="0">
                <a:latin typeface="Calibri Light" panose="020F0302020204030204" pitchFamily="34" charset="0"/>
              </a:rPr>
              <a:t> </a:t>
            </a:r>
            <a:r>
              <a:rPr lang="en-US" sz="2400" dirty="0" smtClean="0">
                <a:latin typeface="Calibri Light" panose="020F0302020204030204" pitchFamily="34" charset="0"/>
              </a:rPr>
              <a:t>the </a:t>
            </a:r>
            <a:r>
              <a:rPr lang="en-US" sz="2400" dirty="0">
                <a:latin typeface="Calibri Light" panose="020F0302020204030204" pitchFamily="34" charset="0"/>
              </a:rPr>
              <a:t>22 kiloDalton (kDa) isoform, oligomers of the 22 </a:t>
            </a:r>
            <a:r>
              <a:rPr lang="en-US" sz="2400" dirty="0" smtClean="0">
                <a:latin typeface="Calibri Light" panose="020F0302020204030204" pitchFamily="34" charset="0"/>
              </a:rPr>
              <a:t>kDa,and </a:t>
            </a:r>
            <a:r>
              <a:rPr lang="en-US" sz="2400" dirty="0">
                <a:latin typeface="Calibri Light" panose="020F0302020204030204" pitchFamily="34" charset="0"/>
              </a:rPr>
              <a:t>some other isoforms.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The </a:t>
            </a:r>
            <a:r>
              <a:rPr lang="en-US" sz="2400" dirty="0">
                <a:latin typeface="Calibri Light" panose="020F0302020204030204" pitchFamily="34" charset="0"/>
              </a:rPr>
              <a:t>second immunoassay </a:t>
            </a:r>
            <a:r>
              <a:rPr lang="en-US" sz="2400" dirty="0" smtClean="0">
                <a:latin typeface="Calibri Light" panose="020F0302020204030204" pitchFamily="34" charset="0"/>
              </a:rPr>
              <a:t>primarily detects </a:t>
            </a:r>
            <a:r>
              <a:rPr lang="en-US" sz="2400" dirty="0">
                <a:latin typeface="Calibri Light" panose="020F0302020204030204" pitchFamily="34" charset="0"/>
              </a:rPr>
              <a:t>monomeric 22 kDa GH found in </a:t>
            </a:r>
            <a:r>
              <a:rPr lang="en-US" sz="2400" dirty="0" smtClean="0">
                <a:latin typeface="Calibri Light" panose="020F0302020204030204" pitchFamily="34" charset="0"/>
              </a:rPr>
              <a:t>rhGHpreparations</a:t>
            </a:r>
            <a:r>
              <a:rPr lang="en-US" sz="2400" dirty="0">
                <a:latin typeface="Calibri Light" panose="020F0302020204030204" pitchFamily="34" charset="0"/>
              </a:rPr>
              <a:t>. When a subject receives GH, it increases </a:t>
            </a:r>
            <a:r>
              <a:rPr lang="en-US" sz="2400" dirty="0" smtClean="0">
                <a:latin typeface="Calibri Light" panose="020F0302020204030204" pitchFamily="34" charset="0"/>
              </a:rPr>
              <a:t>the concentration </a:t>
            </a:r>
            <a:r>
              <a:rPr lang="en-US" sz="2400" dirty="0">
                <a:latin typeface="Calibri Light" panose="020F0302020204030204" pitchFamily="34" charset="0"/>
              </a:rPr>
              <a:t>measured by the second assay and </a:t>
            </a:r>
            <a:r>
              <a:rPr lang="en-US" sz="2400" dirty="0" smtClean="0">
                <a:latin typeface="Calibri Light" panose="020F0302020204030204" pitchFamily="34" charset="0"/>
              </a:rPr>
              <a:t>suppresses the </a:t>
            </a:r>
            <a:r>
              <a:rPr lang="en-US" sz="2400" dirty="0">
                <a:latin typeface="Calibri Light" panose="020F0302020204030204" pitchFamily="34" charset="0"/>
              </a:rPr>
              <a:t>pituitary forms, decreasing the concentration.</a:t>
            </a:r>
          </a:p>
          <a:p>
            <a:r>
              <a:rPr lang="en-US" sz="2400" dirty="0">
                <a:latin typeface="Calibri Light" panose="020F0302020204030204" pitchFamily="34" charset="0"/>
              </a:rPr>
              <a:t>The result is a dramatic increase in the ratio of the </a:t>
            </a:r>
            <a:r>
              <a:rPr lang="en-US" sz="2400" dirty="0" smtClean="0">
                <a:latin typeface="Calibri Light" panose="020F0302020204030204" pitchFamily="34" charset="0"/>
              </a:rPr>
              <a:t>two assays </a:t>
            </a:r>
            <a:r>
              <a:rPr lang="en-US" sz="2400" dirty="0">
                <a:latin typeface="Calibri Light" panose="020F0302020204030204" pitchFamily="34" charset="0"/>
              </a:rPr>
              <a:t>(recombinant/pituitary). The main limitation </a:t>
            </a:r>
            <a:r>
              <a:rPr lang="en-US" sz="2400" dirty="0" smtClean="0">
                <a:latin typeface="Calibri Light" panose="020F0302020204030204" pitchFamily="34" charset="0"/>
              </a:rPr>
              <a:t>of any direct GH test </a:t>
            </a:r>
            <a:r>
              <a:rPr lang="en-US" sz="2400" dirty="0">
                <a:latin typeface="Calibri Light" panose="020F0302020204030204" pitchFamily="34" charset="0"/>
              </a:rPr>
              <a:t>is the short serum half-life </a:t>
            </a:r>
            <a:r>
              <a:rPr lang="en-US" sz="2400" dirty="0" smtClean="0">
                <a:latin typeface="Calibri Light" panose="020F0302020204030204" pitchFamily="34" charset="0"/>
              </a:rPr>
              <a:t>of GH,which limits </a:t>
            </a:r>
            <a:r>
              <a:rPr lang="en-US" sz="2400" dirty="0">
                <a:latin typeface="Calibri Light" panose="020F0302020204030204" pitchFamily="34" charset="0"/>
              </a:rPr>
              <a:t>the detection window to less than 24 </a:t>
            </a:r>
            <a:r>
              <a:rPr lang="en-US" sz="2400" dirty="0" smtClean="0">
                <a:latin typeface="Calibri Light" panose="020F0302020204030204" pitchFamily="34" charset="0"/>
              </a:rPr>
              <a:t>hours.</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The </a:t>
            </a:r>
            <a:r>
              <a:rPr lang="en-US" sz="2400" dirty="0">
                <a:latin typeface="Calibri Light" panose="020F0302020204030204" pitchFamily="34" charset="0"/>
              </a:rPr>
              <a:t>biomarkers test is based on a score calculated </a:t>
            </a:r>
            <a:r>
              <a:rPr lang="en-US" sz="2400" dirty="0" smtClean="0">
                <a:latin typeface="Calibri Light" panose="020F0302020204030204" pitchFamily="34" charset="0"/>
              </a:rPr>
              <a:t>from the </a:t>
            </a:r>
            <a:r>
              <a:rPr lang="en-US" sz="2400" dirty="0">
                <a:latin typeface="Calibri Light" panose="020F0302020204030204" pitchFamily="34" charset="0"/>
              </a:rPr>
              <a:t>age of the athlete, the IGF-1 concentration, and </a:t>
            </a:r>
            <a:r>
              <a:rPr lang="en-US" sz="2400" dirty="0" smtClean="0">
                <a:latin typeface="Calibri Light" panose="020F0302020204030204" pitchFamily="34" charset="0"/>
              </a:rPr>
              <a:t>the P-III-NP </a:t>
            </a:r>
            <a:r>
              <a:rPr lang="en-US" sz="2400" dirty="0">
                <a:latin typeface="Calibri Light" panose="020F0302020204030204" pitchFamily="34" charset="0"/>
              </a:rPr>
              <a:t>concentration (384). By combining the two </a:t>
            </a:r>
            <a:r>
              <a:rPr lang="en-US" sz="2400" dirty="0" smtClean="0">
                <a:latin typeface="Calibri Light" panose="020F0302020204030204" pitchFamily="34" charset="0"/>
              </a:rPr>
              <a:t>tests,one </a:t>
            </a:r>
            <a:r>
              <a:rPr lang="en-US" sz="2400" dirty="0">
                <a:latin typeface="Calibri Light" panose="020F0302020204030204" pitchFamily="34" charset="0"/>
              </a:rPr>
              <a:t>can correctly classify subjects who had received </a:t>
            </a:r>
            <a:r>
              <a:rPr lang="en-US" sz="2400" dirty="0" smtClean="0">
                <a:latin typeface="Calibri Light" panose="020F0302020204030204" pitchFamily="34" charset="0"/>
              </a:rPr>
              <a:t>GH from </a:t>
            </a:r>
            <a:r>
              <a:rPr lang="en-US" sz="2400" dirty="0">
                <a:latin typeface="Calibri Light" panose="020F0302020204030204" pitchFamily="34" charset="0"/>
              </a:rPr>
              <a:t>normal subjects for a period of at least 7–10 </a:t>
            </a:r>
            <a:r>
              <a:rPr lang="en-US" sz="2400" dirty="0" smtClean="0">
                <a:latin typeface="Calibri Light" panose="020F0302020204030204" pitchFamily="34" charset="0"/>
              </a:rPr>
              <a:t>days.</a:t>
            </a:r>
          </a:p>
          <a:p>
            <a:r>
              <a:rPr lang="en-US" sz="2400" dirty="0" smtClean="0">
                <a:latin typeface="Calibri Light" panose="020F0302020204030204" pitchFamily="34" charset="0"/>
              </a:rPr>
              <a:t>We</a:t>
            </a:r>
            <a:r>
              <a:rPr lang="en-US" sz="2400" dirty="0">
                <a:latin typeface="Calibri Light" panose="020F0302020204030204" pitchFamily="34" charset="0"/>
              </a:rPr>
              <a:t> </a:t>
            </a:r>
            <a:r>
              <a:rPr lang="en-US" sz="2400" dirty="0" smtClean="0">
                <a:latin typeface="Calibri Light" panose="020F0302020204030204" pitchFamily="34" charset="0"/>
              </a:rPr>
              <a:t>can </a:t>
            </a:r>
            <a:r>
              <a:rPr lang="en-US" sz="2400" dirty="0">
                <a:latin typeface="Calibri Light" panose="020F0302020204030204" pitchFamily="34" charset="0"/>
              </a:rPr>
              <a:t>measure the concentration of IGF-1 by </a:t>
            </a:r>
            <a:r>
              <a:rPr lang="en-US" sz="2400" dirty="0" smtClean="0">
                <a:latin typeface="Calibri Light" panose="020F0302020204030204" pitchFamily="34" charset="0"/>
              </a:rPr>
              <a:t>immunoassay and</a:t>
            </a:r>
            <a:r>
              <a:rPr lang="en-US" sz="2400" dirty="0">
                <a:latin typeface="Calibri Light" panose="020F0302020204030204" pitchFamily="34" charset="0"/>
              </a:rPr>
              <a:t>, more recently, by LC-MS/MS.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The </a:t>
            </a:r>
            <a:r>
              <a:rPr lang="en-US" sz="2400" dirty="0">
                <a:latin typeface="Calibri Light" panose="020F0302020204030204" pitchFamily="34" charset="0"/>
              </a:rPr>
              <a:t>P-III-NP is </a:t>
            </a:r>
            <a:r>
              <a:rPr lang="en-US" sz="2400" dirty="0" smtClean="0">
                <a:latin typeface="Calibri Light" panose="020F0302020204030204" pitchFamily="34" charset="0"/>
              </a:rPr>
              <a:t>measured by </a:t>
            </a:r>
            <a:r>
              <a:rPr lang="en-US" sz="2400" dirty="0">
                <a:latin typeface="Calibri Light" panose="020F0302020204030204" pitchFamily="34" charset="0"/>
              </a:rPr>
              <a:t>immunoassay and can stay elevated for </a:t>
            </a:r>
            <a:r>
              <a:rPr lang="en-US" sz="2400" dirty="0" smtClean="0">
                <a:latin typeface="Calibri Light" panose="020F0302020204030204" pitchFamily="34" charset="0"/>
              </a:rPr>
              <a:t>several weeks </a:t>
            </a:r>
            <a:r>
              <a:rPr lang="en-US" sz="2400" dirty="0">
                <a:latin typeface="Calibri Light" panose="020F0302020204030204" pitchFamily="34" charset="0"/>
              </a:rPr>
              <a:t>even after discontinuation of rhGH use (385).</a:t>
            </a:r>
          </a:p>
        </p:txBody>
      </p:sp>
    </p:spTree>
    <p:extLst>
      <p:ext uri="{BB962C8B-B14F-4D97-AF65-F5344CB8AC3E}">
        <p14:creationId xmlns:p14="http://schemas.microsoft.com/office/powerpoint/2010/main" val="3370967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5395" y="1188128"/>
            <a:ext cx="9326880" cy="4216539"/>
          </a:xfrm>
          <a:prstGeom prst="rect">
            <a:avLst/>
          </a:prstGeom>
        </p:spPr>
        <p:txBody>
          <a:bodyPr wrap="square">
            <a:spAutoFit/>
          </a:bodyPr>
          <a:lstStyle/>
          <a:p>
            <a:r>
              <a:rPr lang="en-US" sz="2400" b="1" dirty="0" smtClean="0">
                <a:latin typeface="Calibri Light" panose="020F0302020204030204" pitchFamily="34" charset="0"/>
              </a:rPr>
              <a:t>                                              </a:t>
            </a:r>
            <a:r>
              <a:rPr lang="en-US" sz="2800" b="1" dirty="0">
                <a:latin typeface="Calibri Light" panose="020F0302020204030204" pitchFamily="34" charset="0"/>
              </a:rPr>
              <a:t>Insulin</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Insulin </a:t>
            </a:r>
            <a:r>
              <a:rPr lang="en-US" sz="2400" dirty="0">
                <a:latin typeface="Calibri Light" panose="020F0302020204030204" pitchFamily="34" charset="0"/>
              </a:rPr>
              <a:t>is purportedly a PED, but most information </a:t>
            </a:r>
            <a:r>
              <a:rPr lang="en-US" sz="2400" dirty="0" smtClean="0">
                <a:latin typeface="Calibri Light" panose="020F0302020204030204" pitchFamily="34" charset="0"/>
              </a:rPr>
              <a:t>on illicit </a:t>
            </a:r>
            <a:r>
              <a:rPr lang="en-US" sz="2400" dirty="0">
                <a:latin typeface="Calibri Light" panose="020F0302020204030204" pitchFamily="34" charset="0"/>
              </a:rPr>
              <a:t>insulin use is anecdotal. Athletes and </a:t>
            </a:r>
            <a:r>
              <a:rPr lang="en-US" sz="2400" dirty="0" smtClean="0">
                <a:latin typeface="Calibri Light" panose="020F0302020204030204" pitchFamily="34" charset="0"/>
              </a:rPr>
              <a:t>nonathletes often </a:t>
            </a:r>
            <a:r>
              <a:rPr lang="en-US" sz="2400" dirty="0">
                <a:latin typeface="Calibri Light" panose="020F0302020204030204" pitchFamily="34" charset="0"/>
              </a:rPr>
              <a:t>use it after heavy workouts to enhance recovery. It</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is </a:t>
            </a:r>
            <a:r>
              <a:rPr lang="en-US" sz="2400" dirty="0">
                <a:latin typeface="Calibri Light" panose="020F0302020204030204" pitchFamily="34" charset="0"/>
              </a:rPr>
              <a:t>popular because it is cheap and available.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The ingestion of </a:t>
            </a:r>
            <a:r>
              <a:rPr lang="en-US" sz="2400" dirty="0">
                <a:latin typeface="Calibri Light" panose="020F0302020204030204" pitchFamily="34" charset="0"/>
              </a:rPr>
              <a:t>glucose is vital to this type of doping, given the </a:t>
            </a:r>
            <a:r>
              <a:rPr lang="en-US" sz="2400" dirty="0" smtClean="0">
                <a:latin typeface="Calibri Light" panose="020F0302020204030204" pitchFamily="34" charset="0"/>
              </a:rPr>
              <a:t>glucoselowering action </a:t>
            </a:r>
            <a:r>
              <a:rPr lang="en-US" sz="2400" dirty="0">
                <a:latin typeface="Calibri Light" panose="020F0302020204030204" pitchFamily="34" charset="0"/>
              </a:rPr>
              <a:t>of insulin, especially in those with normal</a:t>
            </a:r>
          </a:p>
          <a:p>
            <a:r>
              <a:rPr lang="en-US" sz="2400" dirty="0">
                <a:latin typeface="Calibri Light" panose="020F0302020204030204" pitchFamily="34" charset="0"/>
              </a:rPr>
              <a:t>tissue insulin </a:t>
            </a:r>
            <a:r>
              <a:rPr lang="en-US" sz="2400" dirty="0" smtClean="0">
                <a:latin typeface="Calibri Light" panose="020F0302020204030204" pitchFamily="34" charset="0"/>
              </a:rPr>
              <a:t>sensitivity</a:t>
            </a:r>
            <a:endParaRPr lang="en-US" sz="2400" dirty="0">
              <a:latin typeface="Calibri Light" panose="020F0302020204030204" pitchFamily="34" charset="0"/>
            </a:endParaRPr>
          </a:p>
        </p:txBody>
      </p:sp>
    </p:spTree>
    <p:extLst>
      <p:ext uri="{BB962C8B-B14F-4D97-AF65-F5344CB8AC3E}">
        <p14:creationId xmlns:p14="http://schemas.microsoft.com/office/powerpoint/2010/main" val="1176435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522" y="1288803"/>
            <a:ext cx="8614347" cy="4154984"/>
          </a:xfrm>
          <a:prstGeom prst="rect">
            <a:avLst/>
          </a:prstGeom>
        </p:spPr>
        <p:txBody>
          <a:bodyPr wrap="square">
            <a:spAutoFit/>
          </a:bodyPr>
          <a:lstStyle/>
          <a:p>
            <a:r>
              <a:rPr lang="en-US" sz="2400" dirty="0" smtClean="0">
                <a:latin typeface="Calibri Light" panose="020F0302020204030204" pitchFamily="34" charset="0"/>
              </a:rPr>
              <a:t> </a:t>
            </a:r>
            <a:r>
              <a:rPr lang="en-US" sz="2400" dirty="0">
                <a:latin typeface="Calibri Light" panose="020F0302020204030204" pitchFamily="34" charset="0"/>
              </a:rPr>
              <a:t>The rationale of injecting insulin as a PED relates to its mediation of increases in the transport of glucose and amino acids into skeletal muscle and its effects on muscle fibers.</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Insulin </a:t>
            </a:r>
            <a:r>
              <a:rPr lang="en-US" sz="2400" dirty="0">
                <a:latin typeface="Calibri Light" panose="020F0302020204030204" pitchFamily="34" charset="0"/>
              </a:rPr>
              <a:t>use also accelerates lipogenesis, inhibiting the release of free fatty acids (a muscle fuel); this is especially significant for endurance athletes</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However, athletes can gain additional weight (adipose tissue as well), which could be detrimental to performance in many sports, </a:t>
            </a:r>
            <a:r>
              <a:rPr lang="en-US" sz="2400" dirty="0" smtClean="0">
                <a:latin typeface="Calibri Light" panose="020F0302020204030204" pitchFamily="34" charset="0"/>
              </a:rPr>
              <a:t>especially those </a:t>
            </a:r>
            <a:r>
              <a:rPr lang="en-US" sz="2400" dirty="0">
                <a:latin typeface="Calibri Light" panose="020F0302020204030204" pitchFamily="34" charset="0"/>
              </a:rPr>
              <a:t>separated into weight classes.</a:t>
            </a:r>
          </a:p>
        </p:txBody>
      </p:sp>
    </p:spTree>
    <p:extLst>
      <p:ext uri="{BB962C8B-B14F-4D97-AF65-F5344CB8AC3E}">
        <p14:creationId xmlns:p14="http://schemas.microsoft.com/office/powerpoint/2010/main" val="2666355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9854" y="1184617"/>
            <a:ext cx="9144000" cy="4154984"/>
          </a:xfrm>
          <a:prstGeom prst="rect">
            <a:avLst/>
          </a:prstGeom>
        </p:spPr>
        <p:txBody>
          <a:bodyPr wrap="square">
            <a:spAutoFit/>
          </a:bodyPr>
          <a:lstStyle/>
          <a:p>
            <a:r>
              <a:rPr lang="en-US" sz="2400" b="1" dirty="0" smtClean="0">
                <a:latin typeface="Calibri Light" panose="020F0302020204030204" pitchFamily="34" charset="0"/>
              </a:rPr>
              <a:t>                                                 Erythropoietins</a:t>
            </a:r>
            <a:endParaRPr lang="en-US" sz="2400" b="1" dirty="0">
              <a:latin typeface="Calibri Light" panose="020F0302020204030204" pitchFamily="34" charset="0"/>
            </a:endParaRPr>
          </a:p>
          <a:p>
            <a:r>
              <a:rPr lang="en-US" sz="2400" b="1" dirty="0" smtClean="0">
                <a:latin typeface="Calibri Light" panose="020F0302020204030204" pitchFamily="34" charset="0"/>
              </a:rPr>
              <a:t>Clinical </a:t>
            </a:r>
            <a:r>
              <a:rPr lang="en-US" sz="2400" b="1" dirty="0">
                <a:latin typeface="Calibri Light" panose="020F0302020204030204" pitchFamily="34" charset="0"/>
              </a:rPr>
              <a:t>Pharmacology</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Erythropoietin </a:t>
            </a:r>
            <a:r>
              <a:rPr lang="en-US" sz="2400" dirty="0">
                <a:latin typeface="Calibri Light" panose="020F0302020204030204" pitchFamily="34" charset="0"/>
              </a:rPr>
              <a:t>is a glycoprotein hormone that </a:t>
            </a:r>
            <a:r>
              <a:rPr lang="en-US" sz="2400" dirty="0" smtClean="0">
                <a:latin typeface="Calibri Light" panose="020F0302020204030204" pitchFamily="34" charset="0"/>
              </a:rPr>
              <a:t>regulates red </a:t>
            </a:r>
            <a:r>
              <a:rPr lang="en-US" sz="2400" dirty="0">
                <a:latin typeface="Calibri Light" panose="020F0302020204030204" pitchFamily="34" charset="0"/>
              </a:rPr>
              <a:t>cell production. It is produced by the </a:t>
            </a:r>
            <a:r>
              <a:rPr lang="en-US" sz="2400" dirty="0" smtClean="0">
                <a:latin typeface="Calibri Light" panose="020F0302020204030204" pitchFamily="34" charset="0"/>
              </a:rPr>
              <a:t>peritubular interstitial </a:t>
            </a:r>
            <a:r>
              <a:rPr lang="en-US" sz="2400" dirty="0">
                <a:latin typeface="Calibri Light" panose="020F0302020204030204" pitchFamily="34" charset="0"/>
              </a:rPr>
              <a:t>fibroblasts of the kidney and the </a:t>
            </a:r>
            <a:r>
              <a:rPr lang="en-US" sz="2400" dirty="0" smtClean="0">
                <a:latin typeface="Calibri Light" panose="020F0302020204030204" pitchFamily="34" charset="0"/>
              </a:rPr>
              <a:t>perisinusoidal cells </a:t>
            </a:r>
            <a:r>
              <a:rPr lang="en-US" sz="2400" dirty="0">
                <a:latin typeface="Calibri Light" panose="020F0302020204030204" pitchFamily="34" charset="0"/>
              </a:rPr>
              <a:t>in the liver</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In adults, the kidneys are the </a:t>
            </a:r>
            <a:r>
              <a:rPr lang="en-US" sz="2400" dirty="0" smtClean="0">
                <a:latin typeface="Calibri Light" panose="020F0302020204030204" pitchFamily="34" charset="0"/>
              </a:rPr>
              <a:t>dominant source </a:t>
            </a:r>
            <a:r>
              <a:rPr lang="en-US" sz="2400" dirty="0">
                <a:latin typeface="Calibri Light" panose="020F0302020204030204" pitchFamily="34" charset="0"/>
              </a:rPr>
              <a:t>of circulating erythropoietin, although the liver </a:t>
            </a:r>
            <a:r>
              <a:rPr lang="en-US" sz="2400" dirty="0" smtClean="0">
                <a:latin typeface="Calibri Light" panose="020F0302020204030204" pitchFamily="34" charset="0"/>
              </a:rPr>
              <a:t>is an </a:t>
            </a:r>
            <a:r>
              <a:rPr lang="en-US" sz="2400" dirty="0">
                <a:latin typeface="Calibri Light" panose="020F0302020204030204" pitchFamily="34" charset="0"/>
              </a:rPr>
              <a:t>important contributor to erythropoietin production </a:t>
            </a:r>
            <a:r>
              <a:rPr lang="en-US" sz="2400" dirty="0" smtClean="0">
                <a:latin typeface="Calibri Light" panose="020F0302020204030204" pitchFamily="34" charset="0"/>
              </a:rPr>
              <a:t>in the </a:t>
            </a:r>
            <a:r>
              <a:rPr lang="en-US" sz="2400" dirty="0">
                <a:latin typeface="Calibri Light" panose="020F0302020204030204" pitchFamily="34" charset="0"/>
              </a:rPr>
              <a:t>fetal and perinatal period.</a:t>
            </a:r>
          </a:p>
          <a:p>
            <a:endParaRPr lang="en-US" sz="2400" dirty="0" smtClean="0">
              <a:latin typeface="Calibri Light" panose="020F0302020204030204" pitchFamily="34" charset="0"/>
            </a:endParaRPr>
          </a:p>
        </p:txBody>
      </p:sp>
    </p:spTree>
    <p:extLst>
      <p:ext uri="{BB962C8B-B14F-4D97-AF65-F5344CB8AC3E}">
        <p14:creationId xmlns:p14="http://schemas.microsoft.com/office/powerpoint/2010/main" val="1203330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8621" y="1162327"/>
            <a:ext cx="9769642" cy="3046988"/>
          </a:xfrm>
          <a:prstGeom prst="rect">
            <a:avLst/>
          </a:prstGeom>
        </p:spPr>
        <p:txBody>
          <a:bodyPr wrap="square">
            <a:spAutoFit/>
          </a:bodyPr>
          <a:lstStyle/>
          <a:p>
            <a:r>
              <a:rPr lang="en-US" sz="2400" dirty="0">
                <a:latin typeface="Calibri Light" panose="020F0302020204030204" pitchFamily="34" charset="0"/>
              </a:rPr>
              <a:t>Erythropoietin stimulates erythropoiesis by binding to specific receptors on the surface of red cell progenitors, activating the Janus Kinase 2 signaling pathway, and promoting the survival of these progenitors. </a:t>
            </a:r>
          </a:p>
          <a:p>
            <a:endParaRPr lang="en-US" sz="2400" dirty="0">
              <a:latin typeface="Calibri Light" panose="020F0302020204030204" pitchFamily="34" charset="0"/>
            </a:endParaRPr>
          </a:p>
          <a:p>
            <a:r>
              <a:rPr lang="en-US" sz="2400" dirty="0" smtClean="0">
                <a:latin typeface="Calibri Light" panose="020F0302020204030204" pitchFamily="34" charset="0"/>
              </a:rPr>
              <a:t>Erythropoietin </a:t>
            </a:r>
            <a:r>
              <a:rPr lang="en-US" sz="2400" dirty="0">
                <a:latin typeface="Calibri Light" panose="020F0302020204030204" pitchFamily="34" charset="0"/>
              </a:rPr>
              <a:t>receptors are expressed maximally on colony forming units [erythroid (CFU-E) cells], and regulate further differentiation of these cells. The burst forming units [erythroid (BFU-E)], proerthyroblasts, and basophilic erythroblasts also express erythropoietin receptors.</a:t>
            </a:r>
          </a:p>
        </p:txBody>
      </p:sp>
    </p:spTree>
    <p:extLst>
      <p:ext uri="{BB962C8B-B14F-4D97-AF65-F5344CB8AC3E}">
        <p14:creationId xmlns:p14="http://schemas.microsoft.com/office/powerpoint/2010/main" val="3832954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701" y="1063489"/>
            <a:ext cx="8919148" cy="4524315"/>
          </a:xfrm>
          <a:prstGeom prst="rect">
            <a:avLst/>
          </a:prstGeom>
        </p:spPr>
        <p:txBody>
          <a:bodyPr wrap="square">
            <a:spAutoFit/>
          </a:bodyPr>
          <a:lstStyle/>
          <a:p>
            <a:r>
              <a:rPr lang="en-US" sz="2400" dirty="0" smtClean="0">
                <a:latin typeface="Calibri Light" panose="020F0302020204030204" pitchFamily="34" charset="0"/>
              </a:rPr>
              <a:t> </a:t>
            </a:r>
          </a:p>
          <a:p>
            <a:r>
              <a:rPr lang="en-US" sz="2400" dirty="0" smtClean="0">
                <a:latin typeface="Calibri Light" panose="020F0302020204030204" pitchFamily="34" charset="0"/>
              </a:rPr>
              <a:t>In </a:t>
            </a:r>
            <a:r>
              <a:rPr lang="en-US" sz="2400" dirty="0">
                <a:latin typeface="Calibri Light" panose="020F0302020204030204" pitchFamily="34" charset="0"/>
              </a:rPr>
              <a:t>addition to its effects on erythropoiesis, erythropoietin also plays a role in wound healing, angiogenesis, and the brain’s response to hypoxic injury. erythropoietins</a:t>
            </a:r>
          </a:p>
          <a:p>
            <a:r>
              <a:rPr lang="en-US" sz="2400" dirty="0">
                <a:latin typeface="Calibri Light" panose="020F0302020204030204" pitchFamily="34" charset="0"/>
              </a:rPr>
              <a:t>and other agents that stimulate erythropoiesis.</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ESA </a:t>
            </a:r>
            <a:r>
              <a:rPr lang="en-US" sz="2400" dirty="0">
                <a:latin typeface="Calibri Light" panose="020F0302020204030204" pitchFamily="34" charset="0"/>
              </a:rPr>
              <a:t>use is most prevalent in endurance sports, such as distance running, cycling, race-walking, cross-country skiing, biathlons, and triathlons </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ESAs increase net oxygen delivery to the muscle by increasing red cell mass (VO2max) and thereby improving endurance.</a:t>
            </a:r>
          </a:p>
        </p:txBody>
      </p:sp>
    </p:spTree>
    <p:extLst>
      <p:ext uri="{BB962C8B-B14F-4D97-AF65-F5344CB8AC3E}">
        <p14:creationId xmlns:p14="http://schemas.microsoft.com/office/powerpoint/2010/main" val="393399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9687" y="209664"/>
            <a:ext cx="9893507" cy="6740307"/>
          </a:xfrm>
          <a:prstGeom prst="rect">
            <a:avLst/>
          </a:prstGeom>
        </p:spPr>
        <p:txBody>
          <a:bodyPr wrap="square">
            <a:spAutoFit/>
          </a:bodyPr>
          <a:lstStyle/>
          <a:p>
            <a:r>
              <a:rPr lang="en-US" sz="2400" dirty="0" smtClean="0">
                <a:latin typeface="Calibri Light" panose="020F0302020204030204" pitchFamily="34" charset="0"/>
              </a:rPr>
              <a:t>                                                              </a:t>
            </a:r>
            <a:r>
              <a:rPr lang="en-US" sz="2400" b="1" dirty="0" smtClean="0">
                <a:latin typeface="Calibri Light" panose="020F0302020204030204" pitchFamily="34" charset="0"/>
              </a:rPr>
              <a:t>Detection</a:t>
            </a:r>
          </a:p>
          <a:p>
            <a:r>
              <a:rPr lang="en-US" sz="2400" dirty="0" smtClean="0">
                <a:latin typeface="Calibri Light" panose="020F0302020204030204" pitchFamily="34" charset="0"/>
              </a:rPr>
              <a:t> </a:t>
            </a:r>
          </a:p>
          <a:p>
            <a:r>
              <a:rPr lang="en-US" sz="2400" dirty="0" smtClean="0">
                <a:latin typeface="Calibri Light" panose="020F0302020204030204" pitchFamily="34" charset="0"/>
              </a:rPr>
              <a:t>The </a:t>
            </a:r>
            <a:r>
              <a:rPr lang="en-US" sz="2400" dirty="0">
                <a:latin typeface="Calibri Light" panose="020F0302020204030204" pitchFamily="34" charset="0"/>
              </a:rPr>
              <a:t>biochemical tests on </a:t>
            </a:r>
            <a:r>
              <a:rPr lang="en-US" sz="2400" dirty="0" smtClean="0">
                <a:latin typeface="Calibri Light" panose="020F0302020204030204" pitchFamily="34" charset="0"/>
              </a:rPr>
              <a:t>the urine </a:t>
            </a:r>
            <a:r>
              <a:rPr lang="en-US" sz="2400" dirty="0">
                <a:latin typeface="Calibri Light" panose="020F0302020204030204" pitchFamily="34" charset="0"/>
              </a:rPr>
              <a:t>are based on the differences in the </a:t>
            </a:r>
            <a:r>
              <a:rPr lang="en-US" sz="2400" dirty="0" smtClean="0">
                <a:latin typeface="Calibri Light" panose="020F0302020204030204" pitchFamily="34" charset="0"/>
              </a:rPr>
              <a:t>electrophoretic mobility </a:t>
            </a:r>
            <a:r>
              <a:rPr lang="en-US" sz="2400" dirty="0">
                <a:latin typeface="Calibri Light" panose="020F0302020204030204" pitchFamily="34" charset="0"/>
              </a:rPr>
              <a:t>of recombinant erythropoietin and </a:t>
            </a:r>
            <a:r>
              <a:rPr lang="en-US" sz="2400" dirty="0" smtClean="0">
                <a:latin typeface="Calibri Light" panose="020F0302020204030204" pitchFamily="34" charset="0"/>
              </a:rPr>
              <a:t>endogenous human </a:t>
            </a:r>
            <a:r>
              <a:rPr lang="en-US" sz="2400" dirty="0">
                <a:latin typeface="Calibri Light" panose="020F0302020204030204" pitchFamily="34" charset="0"/>
              </a:rPr>
              <a:t>erythropoietin, reflecting differences in </a:t>
            </a:r>
            <a:r>
              <a:rPr lang="en-US" sz="2400" dirty="0" smtClean="0">
                <a:latin typeface="Calibri Light" panose="020F0302020204030204" pitchFamily="34" charset="0"/>
              </a:rPr>
              <a:t>glycosylation patterns </a:t>
            </a:r>
            <a:r>
              <a:rPr lang="en-US" sz="2400" dirty="0">
                <a:latin typeface="Calibri Light" panose="020F0302020204030204" pitchFamily="34" charset="0"/>
              </a:rPr>
              <a:t>and the isoelectric point</a:t>
            </a:r>
            <a:r>
              <a:rPr lang="en-US" sz="2400" dirty="0" smtClean="0">
                <a:latin typeface="Calibri Light" panose="020F0302020204030204" pitchFamily="34" charset="0"/>
              </a:rPr>
              <a:t>.</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An isoelectric </a:t>
            </a:r>
            <a:r>
              <a:rPr lang="en-US" sz="2400" dirty="0" smtClean="0">
                <a:latin typeface="Calibri Light" panose="020F0302020204030204" pitchFamily="34" charset="0"/>
              </a:rPr>
              <a:t>focusing method </a:t>
            </a:r>
            <a:r>
              <a:rPr lang="en-US" sz="2400" dirty="0">
                <a:latin typeface="Calibri Light" panose="020F0302020204030204" pitchFamily="34" charset="0"/>
              </a:rPr>
              <a:t>separates the isoforms </a:t>
            </a:r>
            <a:r>
              <a:rPr lang="en-US" sz="2400" dirty="0" smtClean="0">
                <a:latin typeface="Calibri Light" panose="020F0302020204030204" pitchFamily="34" charset="0"/>
              </a:rPr>
              <a:t>of erythropoietin,</a:t>
            </a:r>
          </a:p>
          <a:p>
            <a:r>
              <a:rPr lang="en-US" sz="2400" dirty="0" smtClean="0">
                <a:latin typeface="Calibri Light" panose="020F0302020204030204" pitchFamily="34" charset="0"/>
              </a:rPr>
              <a:t>which </a:t>
            </a:r>
            <a:r>
              <a:rPr lang="en-US" sz="2400" dirty="0">
                <a:latin typeface="Calibri Light" panose="020F0302020204030204" pitchFamily="34" charset="0"/>
              </a:rPr>
              <a:t>are detected using double immuno-blotting </a:t>
            </a:r>
            <a:r>
              <a:rPr lang="en-US" sz="2400" dirty="0" smtClean="0">
                <a:latin typeface="Calibri Light" panose="020F0302020204030204" pitchFamily="34" charset="0"/>
              </a:rPr>
              <a:t>chemiluminiscence.</a:t>
            </a:r>
            <a:endParaRPr lang="en-US" sz="2400" dirty="0">
              <a:latin typeface="Calibri Light" panose="020F0302020204030204" pitchFamily="34" charset="0"/>
            </a:endParaRPr>
          </a:p>
          <a:p>
            <a:r>
              <a:rPr lang="en-US" sz="2400" dirty="0" smtClean="0">
                <a:latin typeface="Calibri Light" panose="020F0302020204030204" pitchFamily="34" charset="0"/>
              </a:rPr>
              <a:t> </a:t>
            </a:r>
          </a:p>
          <a:p>
            <a:r>
              <a:rPr lang="en-US" sz="2400" dirty="0" smtClean="0">
                <a:latin typeface="Calibri Light" panose="020F0302020204030204" pitchFamily="34" charset="0"/>
              </a:rPr>
              <a:t>The </a:t>
            </a:r>
            <a:r>
              <a:rPr lang="en-US" sz="2400" dirty="0">
                <a:latin typeface="Calibri Light" panose="020F0302020204030204" pitchFamily="34" charset="0"/>
              </a:rPr>
              <a:t>test is quite sensitive, and </a:t>
            </a:r>
            <a:r>
              <a:rPr lang="en-US" sz="2400" dirty="0" smtClean="0">
                <a:latin typeface="Calibri Light" panose="020F0302020204030204" pitchFamily="34" charset="0"/>
              </a:rPr>
              <a:t>can detect </a:t>
            </a:r>
            <a:r>
              <a:rPr lang="en-US" sz="2400" dirty="0">
                <a:latin typeface="Calibri Light" panose="020F0302020204030204" pitchFamily="34" charset="0"/>
              </a:rPr>
              <a:t>about 10 pg/mL of erythropoietin in the urine. </a:t>
            </a:r>
            <a:r>
              <a:rPr lang="en-US" sz="2400" dirty="0" smtClean="0">
                <a:latin typeface="Calibri Light" panose="020F0302020204030204" pitchFamily="34" charset="0"/>
              </a:rPr>
              <a:t>Theisoelectric </a:t>
            </a:r>
            <a:r>
              <a:rPr lang="en-US" sz="2400" dirty="0">
                <a:latin typeface="Calibri Light" panose="020F0302020204030204" pitchFamily="34" charset="0"/>
              </a:rPr>
              <a:t>point for each erythropoietin glycoform is determined</a:t>
            </a:r>
          </a:p>
          <a:p>
            <a:r>
              <a:rPr lang="en-US" sz="2400" dirty="0">
                <a:latin typeface="Calibri Light" panose="020F0302020204030204" pitchFamily="34" charset="0"/>
              </a:rPr>
              <a:t>by the presence of charged groups on the </a:t>
            </a:r>
            <a:r>
              <a:rPr lang="en-US" sz="2400" dirty="0" smtClean="0">
                <a:latin typeface="Calibri Light" panose="020F0302020204030204" pitchFamily="34" charset="0"/>
              </a:rPr>
              <a:t>carbohydratemoieties</a:t>
            </a:r>
            <a:r>
              <a:rPr lang="en-US" sz="2400" dirty="0">
                <a:latin typeface="Calibri Light" panose="020F0302020204030204" pitchFamily="34" charset="0"/>
              </a:rPr>
              <a:t>..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Chemiluminiscence </a:t>
            </a:r>
            <a:r>
              <a:rPr lang="en-US" sz="2400" dirty="0">
                <a:latin typeface="Calibri Light" panose="020F0302020204030204" pitchFamily="34" charset="0"/>
              </a:rPr>
              <a:t>produces a single broad band; the position of the band is relatively sensitive to the carbohydrate content of the erythropoietin.</a:t>
            </a:r>
          </a:p>
          <a:p>
            <a:endParaRPr lang="en-US" sz="2400" dirty="0">
              <a:latin typeface="Calibri Light" panose="020F0302020204030204" pitchFamily="34" charset="0"/>
            </a:endParaRPr>
          </a:p>
          <a:p>
            <a:endParaRPr lang="en-US" sz="2400" dirty="0" smtClean="0">
              <a:latin typeface="Calibri Light" panose="020F0302020204030204" pitchFamily="34" charset="0"/>
            </a:endParaRPr>
          </a:p>
        </p:txBody>
      </p:sp>
    </p:spTree>
    <p:extLst>
      <p:ext uri="{BB962C8B-B14F-4D97-AF65-F5344CB8AC3E}">
        <p14:creationId xmlns:p14="http://schemas.microsoft.com/office/powerpoint/2010/main" val="277473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6452" y="806116"/>
            <a:ext cx="8746958" cy="4860757"/>
          </a:xfrm>
          <a:prstGeom prst="rect">
            <a:avLst/>
          </a:prstGeom>
        </p:spPr>
      </p:pic>
    </p:spTree>
    <p:extLst>
      <p:ext uri="{BB962C8B-B14F-4D97-AF65-F5344CB8AC3E}">
        <p14:creationId xmlns:p14="http://schemas.microsoft.com/office/powerpoint/2010/main" val="4095099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9576" y="712169"/>
            <a:ext cx="9258924" cy="4154984"/>
          </a:xfrm>
          <a:prstGeom prst="rect">
            <a:avLst/>
          </a:prstGeom>
        </p:spPr>
        <p:txBody>
          <a:bodyPr wrap="square">
            <a:spAutoFit/>
          </a:bodyPr>
          <a:lstStyle/>
          <a:p>
            <a:r>
              <a:rPr lang="en-US" sz="2400" dirty="0" smtClean="0">
                <a:latin typeface="Calibri Light" panose="020F0302020204030204" pitchFamily="34" charset="0"/>
              </a:rPr>
              <a:t> </a:t>
            </a:r>
          </a:p>
          <a:p>
            <a:r>
              <a:rPr lang="en-US" sz="2400" dirty="0" smtClean="0">
                <a:latin typeface="Calibri Light" panose="020F0302020204030204" pitchFamily="34" charset="0"/>
              </a:rPr>
              <a:t>New </a:t>
            </a:r>
            <a:r>
              <a:rPr lang="en-US" sz="2400" dirty="0">
                <a:latin typeface="Calibri Light" panose="020F0302020204030204" pitchFamily="34" charset="0"/>
              </a:rPr>
              <a:t>models that also incorporate the measurement of hemoglobin, erythropoietin levels, and soluble transferrin receptor levels provide greater sensitivity, especially in users who may have taken small or moderate doses of recombinant erythropoietin several days or weeks before the test. </a:t>
            </a:r>
            <a:endParaRPr lang="en-US" sz="2400" dirty="0" smtClean="0">
              <a:latin typeface="Calibri Light" panose="020F0302020204030204" pitchFamily="34" charset="0"/>
            </a:endParaRP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there’s a growing trend towards monitoring biomarkers of erythropoiesis(hemoglobin, hematocrit, and reticulocytes) over time (for an individual athlete) and analyzing these data using analytical models to identify patterns suggestive of doping.</a:t>
            </a:r>
          </a:p>
        </p:txBody>
      </p:sp>
    </p:spTree>
    <p:extLst>
      <p:ext uri="{BB962C8B-B14F-4D97-AF65-F5344CB8AC3E}">
        <p14:creationId xmlns:p14="http://schemas.microsoft.com/office/powerpoint/2010/main" val="2329930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1678" y="1754244"/>
            <a:ext cx="7065695" cy="3272589"/>
          </a:xfrm>
          <a:prstGeom prst="rect">
            <a:avLst/>
          </a:prstGeom>
        </p:spPr>
      </p:pic>
    </p:spTree>
    <p:extLst>
      <p:ext uri="{BB962C8B-B14F-4D97-AF65-F5344CB8AC3E}">
        <p14:creationId xmlns:p14="http://schemas.microsoft.com/office/powerpoint/2010/main" val="1923952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138" y="661737"/>
            <a:ext cx="9492914" cy="5632311"/>
          </a:xfrm>
          <a:prstGeom prst="rect">
            <a:avLst/>
          </a:prstGeom>
        </p:spPr>
        <p:txBody>
          <a:bodyPr wrap="square">
            <a:spAutoFit/>
          </a:bodyPr>
          <a:lstStyle/>
          <a:p>
            <a:r>
              <a:rPr lang="en-US" sz="2000" b="1" dirty="0" smtClean="0">
                <a:latin typeface="Calibri Light" panose="020F0302020204030204" pitchFamily="34" charset="0"/>
              </a:rPr>
              <a:t>                  The </a:t>
            </a:r>
            <a:r>
              <a:rPr lang="en-US" sz="2000" b="1" dirty="0">
                <a:latin typeface="Calibri Light" panose="020F0302020204030204" pitchFamily="34" charset="0"/>
              </a:rPr>
              <a:t>Interactive Effects of </a:t>
            </a:r>
            <a:r>
              <a:rPr lang="en-US" sz="2000" b="1" dirty="0" smtClean="0">
                <a:latin typeface="Calibri Light" panose="020F0302020204030204" pitchFamily="34" charset="0"/>
              </a:rPr>
              <a:t>Performance-enhancing Drugs </a:t>
            </a:r>
            <a:r>
              <a:rPr lang="en-US" sz="2000" b="1" dirty="0">
                <a:latin typeface="Calibri Light" panose="020F0302020204030204" pitchFamily="34" charset="0"/>
              </a:rPr>
              <a:t>and Sports Injury</a:t>
            </a:r>
          </a:p>
          <a:p>
            <a:endParaRPr lang="en-US" sz="2000" dirty="0" smtClean="0">
              <a:latin typeface="Calibri Light" panose="020F0302020204030204" pitchFamily="34" charset="0"/>
            </a:endParaRPr>
          </a:p>
          <a:p>
            <a:r>
              <a:rPr lang="en-US" sz="2000" dirty="0" smtClean="0">
                <a:latin typeface="Calibri Light" panose="020F0302020204030204" pitchFamily="34" charset="0"/>
              </a:rPr>
              <a:t>PEDs </a:t>
            </a:r>
            <a:r>
              <a:rPr lang="en-US" sz="2000" dirty="0">
                <a:latin typeface="Calibri Light" panose="020F0302020204030204" pitchFamily="34" charset="0"/>
              </a:rPr>
              <a:t>have potential not only for direct medical </a:t>
            </a:r>
            <a:r>
              <a:rPr lang="en-US" sz="2000" dirty="0" smtClean="0">
                <a:latin typeface="Calibri Light" panose="020F0302020204030204" pitchFamily="34" charset="0"/>
              </a:rPr>
              <a:t>consequences,but </a:t>
            </a:r>
            <a:r>
              <a:rPr lang="en-US" sz="2000" dirty="0">
                <a:latin typeface="Calibri Light" panose="020F0302020204030204" pitchFamily="34" charset="0"/>
              </a:rPr>
              <a:t>also for exacerbating other conditions. </a:t>
            </a:r>
            <a:r>
              <a:rPr lang="en-US" sz="2000" dirty="0" smtClean="0">
                <a:latin typeface="Calibri Light" panose="020F0302020204030204" pitchFamily="34" charset="0"/>
              </a:rPr>
              <a:t>As previously </a:t>
            </a:r>
            <a:r>
              <a:rPr lang="en-US" sz="2000" dirty="0">
                <a:latin typeface="Calibri Light" panose="020F0302020204030204" pitchFamily="34" charset="0"/>
              </a:rPr>
              <a:t>stated, PEDs, especially when used </a:t>
            </a:r>
            <a:r>
              <a:rPr lang="en-US" sz="2000" b="1" dirty="0">
                <a:solidFill>
                  <a:schemeClr val="accent3">
                    <a:lumMod val="50000"/>
                  </a:schemeClr>
                </a:solidFill>
                <a:latin typeface="Calibri Light" panose="020F0302020204030204" pitchFamily="34" charset="0"/>
              </a:rPr>
              <a:t>in combination</a:t>
            </a:r>
          </a:p>
          <a:p>
            <a:r>
              <a:rPr lang="en-US" sz="2000" dirty="0">
                <a:latin typeface="Calibri Light" panose="020F0302020204030204" pitchFamily="34" charset="0"/>
              </a:rPr>
              <a:t>with </a:t>
            </a:r>
            <a:r>
              <a:rPr lang="en-US" sz="2000" b="1" dirty="0">
                <a:solidFill>
                  <a:schemeClr val="accent3">
                    <a:lumMod val="50000"/>
                  </a:schemeClr>
                </a:solidFill>
                <a:latin typeface="Calibri Light" panose="020F0302020204030204" pitchFamily="34" charset="0"/>
              </a:rPr>
              <a:t>other analgesics such as opiates and </a:t>
            </a:r>
            <a:r>
              <a:rPr lang="en-US" sz="2000" b="1" dirty="0" smtClean="0">
                <a:solidFill>
                  <a:schemeClr val="accent3">
                    <a:lumMod val="50000"/>
                  </a:schemeClr>
                </a:solidFill>
                <a:latin typeface="Calibri Light" panose="020F0302020204030204" pitchFamily="34" charset="0"/>
              </a:rPr>
              <a:t>nonsteroidal anti-inflammatory </a:t>
            </a:r>
            <a:r>
              <a:rPr lang="en-US" sz="2000" b="1" dirty="0">
                <a:solidFill>
                  <a:schemeClr val="accent3">
                    <a:lumMod val="50000"/>
                  </a:schemeClr>
                </a:solidFill>
                <a:latin typeface="Calibri Light" panose="020F0302020204030204" pitchFamily="34" charset="0"/>
              </a:rPr>
              <a:t>drugs</a:t>
            </a:r>
            <a:r>
              <a:rPr lang="en-US" sz="2000" dirty="0">
                <a:latin typeface="Calibri Light" panose="020F0302020204030204" pitchFamily="34" charset="0"/>
              </a:rPr>
              <a:t>, may allow the athletes </a:t>
            </a:r>
            <a:r>
              <a:rPr lang="en-US" sz="2000" dirty="0" smtClean="0">
                <a:latin typeface="Calibri Light" panose="020F0302020204030204" pitchFamily="34" charset="0"/>
              </a:rPr>
              <a:t>to engage </a:t>
            </a:r>
            <a:r>
              <a:rPr lang="en-US" sz="2000" dirty="0">
                <a:latin typeface="Calibri Light" panose="020F0302020204030204" pitchFamily="34" charset="0"/>
              </a:rPr>
              <a:t>in extremely intensive training exercises even in </a:t>
            </a:r>
            <a:r>
              <a:rPr lang="en-US" sz="2000" dirty="0" smtClean="0">
                <a:latin typeface="Calibri Light" panose="020F0302020204030204" pitchFamily="34" charset="0"/>
              </a:rPr>
              <a:t>the face </a:t>
            </a:r>
            <a:r>
              <a:rPr lang="en-US" sz="2000" dirty="0">
                <a:latin typeface="Calibri Light" panose="020F0302020204030204" pitchFamily="34" charset="0"/>
              </a:rPr>
              <a:t>of previous injury, thus greatly increasing the risk </a:t>
            </a:r>
            <a:r>
              <a:rPr lang="en-US" sz="2000" dirty="0" smtClean="0">
                <a:latin typeface="Calibri Light" panose="020F0302020204030204" pitchFamily="34" charset="0"/>
              </a:rPr>
              <a:t>of musculoskeletal </a:t>
            </a:r>
            <a:r>
              <a:rPr lang="en-US" sz="2000" dirty="0">
                <a:latin typeface="Calibri Light" panose="020F0302020204030204" pitchFamily="34" charset="0"/>
              </a:rPr>
              <a:t>injury.</a:t>
            </a:r>
          </a:p>
          <a:p>
            <a:endParaRPr lang="en-US" sz="2000" dirty="0" smtClean="0">
              <a:latin typeface="Calibri Light" panose="020F0302020204030204" pitchFamily="34" charset="0"/>
            </a:endParaRPr>
          </a:p>
          <a:p>
            <a:r>
              <a:rPr lang="en-US" sz="2000" dirty="0" smtClean="0">
                <a:latin typeface="Calibri Light" panose="020F0302020204030204" pitchFamily="34" charset="0"/>
              </a:rPr>
              <a:t>Another </a:t>
            </a:r>
            <a:r>
              <a:rPr lang="en-US" sz="2000" dirty="0">
                <a:latin typeface="Calibri Light" panose="020F0302020204030204" pitchFamily="34" charset="0"/>
              </a:rPr>
              <a:t>concern relates to the possible </a:t>
            </a:r>
            <a:r>
              <a:rPr lang="en-US" sz="2000" b="1" dirty="0">
                <a:solidFill>
                  <a:schemeClr val="accent3">
                    <a:lumMod val="50000"/>
                  </a:schemeClr>
                </a:solidFill>
                <a:latin typeface="Calibri Light" panose="020F0302020204030204" pitchFamily="34" charset="0"/>
              </a:rPr>
              <a:t>interaction </a:t>
            </a:r>
            <a:r>
              <a:rPr lang="en-US" sz="2000" b="1" dirty="0" smtClean="0">
                <a:solidFill>
                  <a:schemeClr val="accent3">
                    <a:lumMod val="50000"/>
                  </a:schemeClr>
                </a:solidFill>
                <a:latin typeface="Calibri Light" panose="020F0302020204030204" pitchFamily="34" charset="0"/>
              </a:rPr>
              <a:t>of AAS </a:t>
            </a:r>
            <a:r>
              <a:rPr lang="en-US" sz="2000" b="1" dirty="0">
                <a:solidFill>
                  <a:schemeClr val="accent3">
                    <a:lumMod val="50000"/>
                  </a:schemeClr>
                </a:solidFill>
                <a:latin typeface="Calibri Light" panose="020F0302020204030204" pitchFamily="34" charset="0"/>
              </a:rPr>
              <a:t>with CNS injuries</a:t>
            </a:r>
            <a:r>
              <a:rPr lang="en-US" sz="2000" dirty="0">
                <a:latin typeface="Calibri Light" panose="020F0302020204030204" pitchFamily="34" charset="0"/>
              </a:rPr>
              <a:t>, including traumatic brain </a:t>
            </a:r>
            <a:r>
              <a:rPr lang="en-US" sz="2000" dirty="0" smtClean="0">
                <a:latin typeface="Calibri Light" panose="020F0302020204030204" pitchFamily="34" charset="0"/>
              </a:rPr>
              <a:t>injury (TBI</a:t>
            </a:r>
            <a:r>
              <a:rPr lang="en-US" sz="2000" dirty="0">
                <a:latin typeface="Calibri Light" panose="020F0302020204030204" pitchFamily="34" charset="0"/>
              </a:rPr>
              <a:t>) and post-traumatic stress disorder. In recent </a:t>
            </a:r>
            <a:r>
              <a:rPr lang="en-US" sz="2000" dirty="0" smtClean="0">
                <a:latin typeface="Calibri Light" panose="020F0302020204030204" pitchFamily="34" charset="0"/>
              </a:rPr>
              <a:t>years,clinical</a:t>
            </a:r>
            <a:r>
              <a:rPr lang="en-US" sz="2000" dirty="0">
                <a:latin typeface="Calibri Light" panose="020F0302020204030204" pitchFamily="34" charset="0"/>
              </a:rPr>
              <a:t>, scientific, and public attention has focused on </a:t>
            </a:r>
            <a:r>
              <a:rPr lang="en-US" sz="2000" dirty="0" smtClean="0">
                <a:latin typeface="Calibri Light" panose="020F0302020204030204" pitchFamily="34" charset="0"/>
              </a:rPr>
              <a:t>the chronic </a:t>
            </a:r>
            <a:r>
              <a:rPr lang="en-US" sz="2000" dirty="0">
                <a:latin typeface="Calibri Light" panose="020F0302020204030204" pitchFamily="34" charset="0"/>
              </a:rPr>
              <a:t>neurologic and behavioral effects of head </a:t>
            </a:r>
            <a:r>
              <a:rPr lang="en-US" sz="2000" dirty="0" smtClean="0">
                <a:latin typeface="Calibri Light" panose="020F0302020204030204" pitchFamily="34" charset="0"/>
              </a:rPr>
              <a:t>injuriesin </a:t>
            </a:r>
            <a:r>
              <a:rPr lang="en-US" sz="2000" dirty="0">
                <a:latin typeface="Calibri Light" panose="020F0302020204030204" pitchFamily="34" charset="0"/>
              </a:rPr>
              <a:t>football players and soldiers </a:t>
            </a:r>
            <a:r>
              <a:rPr lang="en-US" sz="2000" dirty="0" smtClean="0">
                <a:latin typeface="Calibri Light" panose="020F0302020204030204" pitchFamily="34" charset="0"/>
              </a:rPr>
              <a:t>.These </a:t>
            </a:r>
            <a:r>
              <a:rPr lang="en-US" sz="2000" dirty="0">
                <a:latin typeface="Calibri Light" panose="020F0302020204030204" pitchFamily="34" charset="0"/>
              </a:rPr>
              <a:t>may represent</a:t>
            </a:r>
          </a:p>
          <a:p>
            <a:r>
              <a:rPr lang="en-US" sz="2000" dirty="0">
                <a:latin typeface="Calibri Light" panose="020F0302020204030204" pitchFamily="34" charset="0"/>
              </a:rPr>
              <a:t>the accumulated effects of repeated mild head trauma (</a:t>
            </a:r>
            <a:r>
              <a:rPr lang="en-US" sz="2000" dirty="0" smtClean="0">
                <a:latin typeface="Calibri Light" panose="020F0302020204030204" pitchFamily="34" charset="0"/>
              </a:rPr>
              <a:t>in football </a:t>
            </a:r>
            <a:r>
              <a:rPr lang="en-US" sz="2000" dirty="0">
                <a:latin typeface="Calibri Light" panose="020F0302020204030204" pitchFamily="34" charset="0"/>
              </a:rPr>
              <a:t>players) or the lasting response to blast </a:t>
            </a:r>
            <a:r>
              <a:rPr lang="en-US" sz="2000" dirty="0" smtClean="0">
                <a:latin typeface="Calibri Light" panose="020F0302020204030204" pitchFamily="34" charset="0"/>
              </a:rPr>
              <a:t>exposure (in </a:t>
            </a:r>
            <a:r>
              <a:rPr lang="en-US" sz="2000" dirty="0">
                <a:latin typeface="Calibri Light" panose="020F0302020204030204" pitchFamily="34" charset="0"/>
              </a:rPr>
              <a:t>soldiers). Unfortunately, we lack substantial clinical </a:t>
            </a:r>
            <a:r>
              <a:rPr lang="en-US" sz="2000" dirty="0" smtClean="0">
                <a:latin typeface="Calibri Light" panose="020F0302020204030204" pitchFamily="34" charset="0"/>
              </a:rPr>
              <a:t>or basic </a:t>
            </a:r>
            <a:r>
              <a:rPr lang="en-US" sz="2000" dirty="0">
                <a:latin typeface="Calibri Light" panose="020F0302020204030204" pitchFamily="34" charset="0"/>
              </a:rPr>
              <a:t>science evidence to address this issue</a:t>
            </a:r>
            <a:r>
              <a:rPr lang="en-US" sz="2000" dirty="0" smtClean="0">
                <a:latin typeface="Calibri Light" panose="020F0302020204030204" pitchFamily="34" charset="0"/>
              </a:rPr>
              <a:t>.</a:t>
            </a:r>
          </a:p>
          <a:p>
            <a:r>
              <a:rPr lang="en-US" sz="2000" dirty="0" smtClean="0"/>
              <a:t> </a:t>
            </a:r>
            <a:r>
              <a:rPr lang="en-US" sz="2000" dirty="0" smtClean="0">
                <a:latin typeface="Calibri Light" panose="020F0302020204030204" pitchFamily="34" charset="0"/>
              </a:rPr>
              <a:t>hypothesis is </a:t>
            </a:r>
            <a:r>
              <a:rPr lang="en-US" sz="2000" dirty="0">
                <a:latin typeface="Calibri Light" panose="020F0302020204030204" pitchFamily="34" charset="0"/>
              </a:rPr>
              <a:t>that endogenous androgens may be harmful </a:t>
            </a:r>
            <a:r>
              <a:rPr lang="en-US" sz="2000" dirty="0" smtClean="0">
                <a:latin typeface="Calibri Light" panose="020F0302020204030204" pitchFamily="34" charset="0"/>
              </a:rPr>
              <a:t>during the </a:t>
            </a:r>
            <a:r>
              <a:rPr lang="en-US" sz="2000" dirty="0">
                <a:latin typeface="Calibri Light" panose="020F0302020204030204" pitchFamily="34" charset="0"/>
              </a:rPr>
              <a:t>acute phase of ischemic brain injury, but can </a:t>
            </a:r>
            <a:r>
              <a:rPr lang="en-US" sz="2000" b="1" dirty="0" smtClean="0">
                <a:solidFill>
                  <a:schemeClr val="accent3">
                    <a:lumMod val="50000"/>
                  </a:schemeClr>
                </a:solidFill>
                <a:latin typeface="Calibri Light" panose="020F0302020204030204" pitchFamily="34" charset="0"/>
              </a:rPr>
              <a:t>have beneficial </a:t>
            </a:r>
            <a:r>
              <a:rPr lang="en-US" sz="2000" b="1" dirty="0">
                <a:solidFill>
                  <a:schemeClr val="accent3">
                    <a:lumMod val="50000"/>
                  </a:schemeClr>
                </a:solidFill>
                <a:latin typeface="Calibri Light" panose="020F0302020204030204" pitchFamily="34" charset="0"/>
              </a:rPr>
              <a:t>effects during recovery</a:t>
            </a:r>
            <a:r>
              <a:rPr lang="en-US" sz="2000" dirty="0">
                <a:latin typeface="Calibri Light" panose="020F0302020204030204" pitchFamily="34" charset="0"/>
              </a:rPr>
              <a:t>. Even so, it is unclear</a:t>
            </a:r>
          </a:p>
          <a:p>
            <a:r>
              <a:rPr lang="en-US" sz="2000" dirty="0">
                <a:latin typeface="Calibri Light" panose="020F0302020204030204" pitchFamily="34" charset="0"/>
              </a:rPr>
              <a:t>how this may translate to the elevated levels of </a:t>
            </a:r>
            <a:r>
              <a:rPr lang="en-US" sz="2000" dirty="0" smtClean="0">
                <a:latin typeface="Calibri Light" panose="020F0302020204030204" pitchFamily="34" charset="0"/>
              </a:rPr>
              <a:t>androgens characteristic </a:t>
            </a:r>
            <a:r>
              <a:rPr lang="en-US" sz="2000" dirty="0">
                <a:latin typeface="Calibri Light" panose="020F0302020204030204" pitchFamily="34" charset="0"/>
              </a:rPr>
              <a:t>of AAS use. </a:t>
            </a:r>
            <a:endParaRPr lang="en-US" sz="2000" dirty="0">
              <a:latin typeface="Calibri Light" panose="020F0302020204030204" pitchFamily="34" charset="0"/>
            </a:endParaRPr>
          </a:p>
        </p:txBody>
      </p:sp>
    </p:spTree>
    <p:extLst>
      <p:ext uri="{BB962C8B-B14F-4D97-AF65-F5344CB8AC3E}">
        <p14:creationId xmlns:p14="http://schemas.microsoft.com/office/powerpoint/2010/main" val="885833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9569" y="2187005"/>
            <a:ext cx="9986210" cy="1723549"/>
          </a:xfrm>
          <a:prstGeom prst="rect">
            <a:avLst/>
          </a:prstGeom>
        </p:spPr>
        <p:txBody>
          <a:bodyPr wrap="square">
            <a:spAutoFit/>
          </a:bodyPr>
          <a:lstStyle/>
          <a:p>
            <a:r>
              <a:rPr lang="en-US" sz="1600" b="1" dirty="0">
                <a:latin typeface="Calibri Light" panose="020F0302020204030204" pitchFamily="34" charset="0"/>
              </a:rPr>
              <a:t>IX. Gene Doping</a:t>
            </a:r>
          </a:p>
          <a:p>
            <a:r>
              <a:rPr lang="en-US" dirty="0">
                <a:latin typeface="Calibri Light" panose="020F0302020204030204" pitchFamily="34" charset="0"/>
              </a:rPr>
              <a:t>Gene doping refers to the use of nucleic acid </a:t>
            </a:r>
            <a:r>
              <a:rPr lang="en-US" dirty="0" smtClean="0">
                <a:latin typeface="Calibri Light" panose="020F0302020204030204" pitchFamily="34" charset="0"/>
              </a:rPr>
              <a:t>sequences (delivered </a:t>
            </a:r>
            <a:r>
              <a:rPr lang="en-US" dirty="0">
                <a:latin typeface="Calibri Light" panose="020F0302020204030204" pitchFamily="34" charset="0"/>
              </a:rPr>
              <a:t>either as naked DNA or through viral </a:t>
            </a:r>
            <a:r>
              <a:rPr lang="en-US" dirty="0" smtClean="0">
                <a:latin typeface="Calibri Light" panose="020F0302020204030204" pitchFamily="34" charset="0"/>
              </a:rPr>
              <a:t>vectors) and/or </a:t>
            </a:r>
            <a:r>
              <a:rPr lang="en-US" dirty="0">
                <a:latin typeface="Calibri Light" panose="020F0302020204030204" pitchFamily="34" charset="0"/>
              </a:rPr>
              <a:t>normal or genetically modified cells to enhance</a:t>
            </a:r>
          </a:p>
          <a:p>
            <a:r>
              <a:rPr lang="en-US" dirty="0">
                <a:latin typeface="Calibri Light" panose="020F0302020204030204" pitchFamily="34" charset="0"/>
              </a:rPr>
              <a:t>sports performance </a:t>
            </a:r>
            <a:r>
              <a:rPr lang="en-US" dirty="0" smtClean="0">
                <a:latin typeface="Calibri Light" panose="020F0302020204030204" pitchFamily="34" charset="0"/>
              </a:rPr>
              <a:t>.</a:t>
            </a:r>
          </a:p>
          <a:p>
            <a:r>
              <a:rPr lang="en-US" dirty="0" smtClean="0">
                <a:latin typeface="Calibri Light" panose="020F0302020204030204" pitchFamily="34" charset="0"/>
              </a:rPr>
              <a:t>Gene </a:t>
            </a:r>
            <a:r>
              <a:rPr lang="en-US" dirty="0">
                <a:latin typeface="Calibri Light" panose="020F0302020204030204" pitchFamily="34" charset="0"/>
              </a:rPr>
              <a:t>doping has </a:t>
            </a:r>
            <a:r>
              <a:rPr lang="en-US" dirty="0" smtClean="0">
                <a:latin typeface="Calibri Light" panose="020F0302020204030204" pitchFamily="34" charset="0"/>
              </a:rPr>
              <a:t>not been </a:t>
            </a:r>
            <a:r>
              <a:rPr lang="en-US" dirty="0">
                <a:latin typeface="Calibri Light" panose="020F0302020204030204" pitchFamily="34" charset="0"/>
              </a:rPr>
              <a:t>detected in any sports event to-date although </a:t>
            </a:r>
            <a:r>
              <a:rPr lang="en-US" dirty="0" smtClean="0">
                <a:latin typeface="Calibri Light" panose="020F0302020204030204" pitchFamily="34" charset="0"/>
              </a:rPr>
              <a:t>many experts </a:t>
            </a:r>
            <a:r>
              <a:rPr lang="en-US" dirty="0">
                <a:latin typeface="Calibri Light" panose="020F0302020204030204" pitchFamily="34" charset="0"/>
              </a:rPr>
              <a:t>have predicted that gene doping will become </a:t>
            </a:r>
            <a:r>
              <a:rPr lang="en-US" dirty="0" smtClean="0">
                <a:latin typeface="Calibri Light" panose="020F0302020204030204" pitchFamily="34" charset="0"/>
              </a:rPr>
              <a:t>a reality </a:t>
            </a:r>
            <a:r>
              <a:rPr lang="en-US" dirty="0">
                <a:latin typeface="Calibri Light" panose="020F0302020204030204" pitchFamily="34" charset="0"/>
              </a:rPr>
              <a:t>in near future </a:t>
            </a:r>
            <a:r>
              <a:rPr lang="en-US" dirty="0" smtClean="0">
                <a:latin typeface="Calibri Light" panose="020F0302020204030204" pitchFamily="34" charset="0"/>
              </a:rPr>
              <a:t>.</a:t>
            </a:r>
            <a:endParaRPr lang="en-US" dirty="0">
              <a:latin typeface="Calibri Light" panose="020F0302020204030204" pitchFamily="34" charset="0"/>
            </a:endParaRPr>
          </a:p>
        </p:txBody>
      </p:sp>
    </p:spTree>
    <p:extLst>
      <p:ext uri="{BB962C8B-B14F-4D97-AF65-F5344CB8AC3E}">
        <p14:creationId xmlns:p14="http://schemas.microsoft.com/office/powerpoint/2010/main" val="691905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54797" y="720421"/>
            <a:ext cx="9331612" cy="5552173"/>
          </a:xfrm>
          <a:prstGeom prst="rect">
            <a:avLst/>
          </a:prstGeom>
        </p:spPr>
      </p:pic>
    </p:spTree>
    <p:extLst>
      <p:ext uri="{BB962C8B-B14F-4D97-AF65-F5344CB8AC3E}">
        <p14:creationId xmlns:p14="http://schemas.microsoft.com/office/powerpoint/2010/main" val="2470559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537" y="2124307"/>
            <a:ext cx="9553073" cy="1938992"/>
          </a:xfrm>
          <a:prstGeom prst="rect">
            <a:avLst/>
          </a:prstGeom>
        </p:spPr>
        <p:txBody>
          <a:bodyPr wrap="square">
            <a:spAutoFit/>
          </a:bodyPr>
          <a:lstStyle/>
          <a:p>
            <a:r>
              <a:rPr lang="en-US" sz="2400" dirty="0">
                <a:latin typeface="Calibri Light" panose="020F0302020204030204" pitchFamily="34" charset="0"/>
              </a:rPr>
              <a:t>Thus most of </a:t>
            </a:r>
            <a:r>
              <a:rPr lang="en-US" sz="2400" dirty="0" smtClean="0">
                <a:latin typeface="Calibri Light" panose="020F0302020204030204" pitchFamily="34" charset="0"/>
              </a:rPr>
              <a:t>the evidence </a:t>
            </a:r>
            <a:r>
              <a:rPr lang="en-US" sz="2400" dirty="0">
                <a:latin typeface="Calibri Light" panose="020F0302020204030204" pitchFamily="34" charset="0"/>
              </a:rPr>
              <a:t>about the medical consequences of PED use has</a:t>
            </a:r>
          </a:p>
          <a:p>
            <a:r>
              <a:rPr lang="en-US" sz="2400" dirty="0">
                <a:latin typeface="Calibri Light" panose="020F0302020204030204" pitchFamily="34" charset="0"/>
              </a:rPr>
              <a:t>emerged from case-control studies, case reports, and </a:t>
            </a:r>
            <a:r>
              <a:rPr lang="en-US" sz="2400" dirty="0" smtClean="0">
                <a:latin typeface="Calibri Light" panose="020F0302020204030204" pitchFamily="34" charset="0"/>
              </a:rPr>
              <a:t>retrospective surveys</a:t>
            </a:r>
            <a:r>
              <a:rPr lang="en-US" sz="2400" dirty="0">
                <a:latin typeface="Calibri Light" panose="020F0302020204030204" pitchFamily="34" charset="0"/>
              </a:rPr>
              <a:t>, and as such is generally not of </a:t>
            </a:r>
            <a:r>
              <a:rPr lang="en-US" sz="2400" dirty="0" smtClean="0">
                <a:latin typeface="Calibri Light" panose="020F0302020204030204" pitchFamily="34" charset="0"/>
              </a:rPr>
              <a:t>high quality</a:t>
            </a:r>
            <a:r>
              <a:rPr lang="en-US" sz="2400" dirty="0">
                <a:latin typeface="Calibri Light" panose="020F0302020204030204" pitchFamily="34" charset="0"/>
              </a:rPr>
              <a:t>. </a:t>
            </a:r>
            <a:endParaRPr lang="en-US" sz="2400" dirty="0" smtClean="0">
              <a:latin typeface="Calibri Light" panose="020F0302020204030204" pitchFamily="34" charset="0"/>
            </a:endParaRPr>
          </a:p>
          <a:p>
            <a:r>
              <a:rPr lang="en-US" sz="2400" dirty="0" smtClean="0">
                <a:latin typeface="Calibri Light" panose="020F0302020204030204" pitchFamily="34" charset="0"/>
              </a:rPr>
              <a:t>Therefore </a:t>
            </a:r>
            <a:r>
              <a:rPr lang="en-US" sz="2400" dirty="0">
                <a:latin typeface="Calibri Light" panose="020F0302020204030204" pitchFamily="34" charset="0"/>
              </a:rPr>
              <a:t>studies of PEDs in animal models </a:t>
            </a:r>
            <a:r>
              <a:rPr lang="en-US" sz="2400" dirty="0" smtClean="0">
                <a:latin typeface="Calibri Light" panose="020F0302020204030204" pitchFamily="34" charset="0"/>
              </a:rPr>
              <a:t>provide important </a:t>
            </a:r>
            <a:r>
              <a:rPr lang="en-US" sz="2400" dirty="0">
                <a:latin typeface="Calibri Light" panose="020F0302020204030204" pitchFamily="34" charset="0"/>
              </a:rPr>
              <a:t>comparisons with the human data.</a:t>
            </a:r>
          </a:p>
        </p:txBody>
      </p:sp>
    </p:spTree>
    <p:extLst>
      <p:ext uri="{BB962C8B-B14F-4D97-AF65-F5344CB8AC3E}">
        <p14:creationId xmlns:p14="http://schemas.microsoft.com/office/powerpoint/2010/main" val="343390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0170" y="1329829"/>
            <a:ext cx="11281830" cy="3785652"/>
          </a:xfrm>
          <a:prstGeom prst="rect">
            <a:avLst/>
          </a:prstGeom>
        </p:spPr>
        <p:txBody>
          <a:bodyPr wrap="square">
            <a:spAutoFit/>
          </a:bodyPr>
          <a:lstStyle/>
          <a:p>
            <a:r>
              <a:rPr lang="en-US" sz="2400" b="1" dirty="0" smtClean="0">
                <a:solidFill>
                  <a:schemeClr val="accent2">
                    <a:lumMod val="50000"/>
                  </a:schemeClr>
                </a:solidFill>
                <a:latin typeface="Calibri Light" panose="020F0302020204030204" pitchFamily="34" charset="0"/>
              </a:rPr>
              <a:t>                                 Factors </a:t>
            </a:r>
            <a:r>
              <a:rPr lang="en-US" sz="2400" b="1" dirty="0">
                <a:solidFill>
                  <a:schemeClr val="accent2">
                    <a:lumMod val="50000"/>
                  </a:schemeClr>
                </a:solidFill>
                <a:latin typeface="Calibri Light" panose="020F0302020204030204" pitchFamily="34" charset="0"/>
              </a:rPr>
              <a:t>Contributing to the Limited Appreciation of</a:t>
            </a:r>
          </a:p>
          <a:p>
            <a:r>
              <a:rPr lang="en-US" sz="2400" b="1" dirty="0" smtClean="0">
                <a:solidFill>
                  <a:schemeClr val="accent2">
                    <a:lumMod val="50000"/>
                  </a:schemeClr>
                </a:solidFill>
                <a:latin typeface="Calibri Light" panose="020F0302020204030204" pitchFamily="34" charset="0"/>
              </a:rPr>
              <a:t>                                the </a:t>
            </a:r>
            <a:r>
              <a:rPr lang="en-US" sz="2400" b="1" dirty="0">
                <a:solidFill>
                  <a:schemeClr val="accent2">
                    <a:lumMod val="50000"/>
                  </a:schemeClr>
                </a:solidFill>
                <a:latin typeface="Calibri Light" panose="020F0302020204030204" pitchFamily="34" charset="0"/>
              </a:rPr>
              <a:t>Adverse Effects of Performance-enhancing Drugs</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First</a:t>
            </a:r>
            <a:r>
              <a:rPr lang="en-US" sz="2400" dirty="0">
                <a:latin typeface="Calibri Light" panose="020F0302020204030204" pitchFamily="34" charset="0"/>
              </a:rPr>
              <a:t>, public attention is focused almost entirely </a:t>
            </a:r>
            <a:r>
              <a:rPr lang="en-US" sz="2400" dirty="0" smtClean="0">
                <a:latin typeface="Calibri Light" panose="020F0302020204030204" pitchFamily="34" charset="0"/>
              </a:rPr>
              <a:t>on PED use </a:t>
            </a:r>
            <a:r>
              <a:rPr lang="en-US" sz="2400" dirty="0">
                <a:latin typeface="Calibri Light" panose="020F0302020204030204" pitchFamily="34" charset="0"/>
              </a:rPr>
              <a:t>among elite athletes, with an emphasis on how </a:t>
            </a:r>
            <a:r>
              <a:rPr lang="en-US" sz="2400" dirty="0" smtClean="0">
                <a:latin typeface="Calibri Light" panose="020F0302020204030204" pitchFamily="34" charset="0"/>
              </a:rPr>
              <a:t>these drugs </a:t>
            </a:r>
            <a:r>
              <a:rPr lang="en-US" sz="2400" dirty="0">
                <a:latin typeface="Calibri Light" panose="020F0302020204030204" pitchFamily="34" charset="0"/>
              </a:rPr>
              <a:t>enable athletes to illicitly gain a competitive advantage.</a:t>
            </a:r>
          </a:p>
          <a:p>
            <a:endParaRPr lang="en-US" sz="2400" dirty="0" smtClean="0">
              <a:latin typeface="Calibri Light" panose="020F0302020204030204" pitchFamily="34" charset="0"/>
            </a:endParaRPr>
          </a:p>
          <a:p>
            <a:r>
              <a:rPr lang="en-US" sz="2400" dirty="0" smtClean="0">
                <a:latin typeface="Calibri Light" panose="020F0302020204030204" pitchFamily="34" charset="0"/>
              </a:rPr>
              <a:t>Second</a:t>
            </a:r>
            <a:r>
              <a:rPr lang="en-US" sz="2400" dirty="0">
                <a:latin typeface="Calibri Light" panose="020F0302020204030204" pitchFamily="34" charset="0"/>
              </a:rPr>
              <a:t>, researchers cannot ethically conduct </a:t>
            </a:r>
            <a:r>
              <a:rPr lang="en-US" sz="2400" dirty="0" smtClean="0">
                <a:latin typeface="Calibri Light" panose="020F0302020204030204" pitchFamily="34" charset="0"/>
              </a:rPr>
              <a:t>controlled studies </a:t>
            </a:r>
            <a:r>
              <a:rPr lang="en-US" sz="2400" dirty="0">
                <a:latin typeface="Calibri Light" panose="020F0302020204030204" pitchFamily="34" charset="0"/>
              </a:rPr>
              <a:t>of the long-term adverse effects of PEDs </a:t>
            </a:r>
            <a:r>
              <a:rPr lang="en-US" sz="2400" dirty="0" smtClean="0">
                <a:latin typeface="Calibri Light" panose="020F0302020204030204" pitchFamily="34" charset="0"/>
              </a:rPr>
              <a:t>in normal </a:t>
            </a:r>
            <a:r>
              <a:rPr lang="en-US" sz="2400" dirty="0">
                <a:latin typeface="Calibri Light" panose="020F0302020204030204" pitchFamily="34" charset="0"/>
              </a:rPr>
              <a:t>volunteers, especially when using supra-physiologic</a:t>
            </a:r>
          </a:p>
          <a:p>
            <a:r>
              <a:rPr lang="en-US" sz="2400" dirty="0">
                <a:latin typeface="Calibri Light" panose="020F0302020204030204" pitchFamily="34" charset="0"/>
              </a:rPr>
              <a:t>doses. Therefore, most of our knowledge comes </a:t>
            </a:r>
            <a:r>
              <a:rPr lang="en-US" sz="2400" dirty="0" smtClean="0">
                <a:latin typeface="Calibri Light" panose="020F0302020204030204" pitchFamily="34" charset="0"/>
              </a:rPr>
              <a:t>from studies </a:t>
            </a:r>
            <a:r>
              <a:rPr lang="en-US" sz="2400" dirty="0">
                <a:latin typeface="Calibri Light" panose="020F0302020204030204" pitchFamily="34" charset="0"/>
              </a:rPr>
              <a:t>of PED users in the field (supplemented with </a:t>
            </a:r>
            <a:r>
              <a:rPr lang="en-US" sz="2400" dirty="0" smtClean="0">
                <a:latin typeface="Calibri Light" panose="020F0302020204030204" pitchFamily="34" charset="0"/>
              </a:rPr>
              <a:t>studies  in </a:t>
            </a:r>
            <a:r>
              <a:rPr lang="en-US" sz="2400" dirty="0">
                <a:latin typeface="Calibri Light" panose="020F0302020204030204" pitchFamily="34" charset="0"/>
              </a:rPr>
              <a:t>animals). </a:t>
            </a:r>
          </a:p>
        </p:txBody>
      </p:sp>
    </p:spTree>
    <p:extLst>
      <p:ext uri="{BB962C8B-B14F-4D97-AF65-F5344CB8AC3E}">
        <p14:creationId xmlns:p14="http://schemas.microsoft.com/office/powerpoint/2010/main" val="304866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822" y="1700068"/>
            <a:ext cx="10860066" cy="3046988"/>
          </a:xfrm>
          <a:prstGeom prst="rect">
            <a:avLst/>
          </a:prstGeom>
        </p:spPr>
        <p:txBody>
          <a:bodyPr wrap="square">
            <a:spAutoFit/>
          </a:bodyPr>
          <a:lstStyle/>
          <a:p>
            <a:r>
              <a:rPr lang="en-US" sz="2400" dirty="0">
                <a:latin typeface="Calibri Light" panose="020F0302020204030204" pitchFamily="34" charset="0"/>
              </a:rPr>
              <a:t>Third, since widespread illicit PED use did not </a:t>
            </a:r>
            <a:r>
              <a:rPr lang="en-US" sz="2400" dirty="0" smtClean="0">
                <a:latin typeface="Calibri Light" panose="020F0302020204030204" pitchFamily="34" charset="0"/>
              </a:rPr>
              <a:t>appear in </a:t>
            </a:r>
            <a:r>
              <a:rPr lang="en-US" sz="2400" dirty="0">
                <a:latin typeface="Calibri Light" panose="020F0302020204030204" pitchFamily="34" charset="0"/>
              </a:rPr>
              <a:t>the general population until the 1980s and 1990s, </a:t>
            </a:r>
            <a:r>
              <a:rPr lang="en-US" sz="2400" dirty="0" smtClean="0">
                <a:latin typeface="Calibri Light" panose="020F0302020204030204" pitchFamily="34" charset="0"/>
              </a:rPr>
              <a:t>the great </a:t>
            </a:r>
            <a:r>
              <a:rPr lang="en-US" sz="2400" dirty="0">
                <a:latin typeface="Calibri Light" panose="020F0302020204030204" pitchFamily="34" charset="0"/>
              </a:rPr>
              <a:t>majority of the world’s PED users are still under the</a:t>
            </a:r>
          </a:p>
          <a:p>
            <a:r>
              <a:rPr lang="en-US" sz="2400" dirty="0">
                <a:latin typeface="Calibri Light" panose="020F0302020204030204" pitchFamily="34" charset="0"/>
              </a:rPr>
              <a:t>age of 50 today </a:t>
            </a:r>
            <a:r>
              <a:rPr lang="en-US" sz="2400" dirty="0" smtClean="0">
                <a:latin typeface="Calibri Light" panose="020F0302020204030204" pitchFamily="34" charset="0"/>
              </a:rPr>
              <a:t>.As </a:t>
            </a:r>
            <a:r>
              <a:rPr lang="en-US" sz="2400" dirty="0">
                <a:latin typeface="Calibri Light" panose="020F0302020204030204" pitchFamily="34" charset="0"/>
              </a:rPr>
              <a:t>such, this relatively young </a:t>
            </a:r>
            <a:r>
              <a:rPr lang="en-US" sz="2400" dirty="0" smtClean="0">
                <a:latin typeface="Calibri Light" panose="020F0302020204030204" pitchFamily="34" charset="0"/>
              </a:rPr>
              <a:t>population has </a:t>
            </a:r>
            <a:r>
              <a:rPr lang="en-US" sz="2400" dirty="0">
                <a:latin typeface="Calibri Light" panose="020F0302020204030204" pitchFamily="34" charset="0"/>
              </a:rPr>
              <a:t>not reached the age of risk for a range of </a:t>
            </a:r>
            <a:r>
              <a:rPr lang="en-US" sz="2400" dirty="0" smtClean="0">
                <a:latin typeface="Calibri Light" panose="020F0302020204030204" pitchFamily="34" charset="0"/>
              </a:rPr>
              <a:t>diseases such </a:t>
            </a:r>
            <a:r>
              <a:rPr lang="en-US" sz="2400" dirty="0">
                <a:latin typeface="Calibri Light" panose="020F0302020204030204" pitchFamily="34" charset="0"/>
              </a:rPr>
              <a:t>as cardiovascular problems, that typically </a:t>
            </a:r>
            <a:r>
              <a:rPr lang="en-US" sz="2400" dirty="0" smtClean="0">
                <a:latin typeface="Calibri Light" panose="020F0302020204030204" pitchFamily="34" charset="0"/>
              </a:rPr>
              <a:t>arise later </a:t>
            </a:r>
            <a:r>
              <a:rPr lang="en-US" sz="2400" dirty="0">
                <a:latin typeface="Calibri Light" panose="020F0302020204030204" pitchFamily="34" charset="0"/>
              </a:rPr>
              <a:t>in life. This likely explains why, to date, only </a:t>
            </a:r>
            <a:r>
              <a:rPr lang="en-US" sz="2400" dirty="0" smtClean="0">
                <a:latin typeface="Calibri Light" panose="020F0302020204030204" pitchFamily="34" charset="0"/>
              </a:rPr>
              <a:t>occasional case </a:t>
            </a:r>
            <a:r>
              <a:rPr lang="en-US" sz="2400" dirty="0">
                <a:latin typeface="Calibri Light" panose="020F0302020204030204" pitchFamily="34" charset="0"/>
              </a:rPr>
              <a:t>reports have highlighted acute medical </a:t>
            </a:r>
            <a:r>
              <a:rPr lang="en-US" sz="2400" dirty="0" smtClean="0">
                <a:latin typeface="Calibri Light" panose="020F0302020204030204" pitchFamily="34" charset="0"/>
              </a:rPr>
              <a:t>events and </a:t>
            </a:r>
            <a:r>
              <a:rPr lang="en-US" sz="2400" dirty="0">
                <a:latin typeface="Calibri Light" panose="020F0302020204030204" pitchFamily="34" charset="0"/>
              </a:rPr>
              <a:t>deaths associated with PEDs. And it’s likely that some</a:t>
            </a:r>
          </a:p>
          <a:p>
            <a:r>
              <a:rPr lang="en-US" sz="2400" dirty="0">
                <a:latin typeface="Calibri Light" panose="020F0302020204030204" pitchFamily="34" charset="0"/>
              </a:rPr>
              <a:t>of the long-term effects of PEDs will only now start </a:t>
            </a:r>
            <a:r>
              <a:rPr lang="en-US" sz="2400" dirty="0" smtClean="0">
                <a:latin typeface="Calibri Light" panose="020F0302020204030204" pitchFamily="34" charset="0"/>
              </a:rPr>
              <a:t>to become </a:t>
            </a:r>
            <a:r>
              <a:rPr lang="en-US" sz="2400" dirty="0">
                <a:latin typeface="Calibri Light" panose="020F0302020204030204" pitchFamily="34" charset="0"/>
              </a:rPr>
              <a:t>visible as the older members of the </a:t>
            </a:r>
            <a:r>
              <a:rPr lang="en-US" sz="2400" dirty="0" smtClean="0">
                <a:latin typeface="Calibri Light" panose="020F0302020204030204" pitchFamily="34" charset="0"/>
              </a:rPr>
              <a:t>PED-using population </a:t>
            </a:r>
            <a:r>
              <a:rPr lang="en-US" sz="2400" dirty="0">
                <a:latin typeface="Calibri Light" panose="020F0302020204030204" pitchFamily="34" charset="0"/>
              </a:rPr>
              <a:t>reach the age of risk for these phenomena</a:t>
            </a:r>
            <a:r>
              <a:rPr lang="en-US" sz="2400" dirty="0" smtClean="0">
                <a:latin typeface="Calibri Light" panose="020F0302020204030204" pitchFamily="34" charset="0"/>
              </a:rPr>
              <a:t>.</a:t>
            </a:r>
            <a:endParaRPr lang="en-US" sz="2400" dirty="0">
              <a:latin typeface="Calibri Light" panose="020F0302020204030204" pitchFamily="34" charset="0"/>
            </a:endParaRPr>
          </a:p>
        </p:txBody>
      </p:sp>
    </p:spTree>
    <p:extLst>
      <p:ext uri="{BB962C8B-B14F-4D97-AF65-F5344CB8AC3E}">
        <p14:creationId xmlns:p14="http://schemas.microsoft.com/office/powerpoint/2010/main" val="245732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568" y="607451"/>
            <a:ext cx="10555268" cy="5632311"/>
          </a:xfrm>
          <a:prstGeom prst="rect">
            <a:avLst/>
          </a:prstGeom>
        </p:spPr>
        <p:txBody>
          <a:bodyPr wrap="square">
            <a:spAutoFit/>
          </a:bodyPr>
          <a:lstStyle/>
          <a:p>
            <a:r>
              <a:rPr lang="en-US" sz="2400" dirty="0">
                <a:latin typeface="Calibri Light" panose="020F0302020204030204" pitchFamily="34" charset="0"/>
              </a:rPr>
              <a:t>Fourth, PED use in the general population is </a:t>
            </a:r>
            <a:r>
              <a:rPr lang="en-US" sz="2400" dirty="0" smtClean="0">
                <a:latin typeface="Calibri Light" panose="020F0302020204030204" pitchFamily="34" charset="0"/>
              </a:rPr>
              <a:t>usually covert.PEDuse </a:t>
            </a:r>
            <a:r>
              <a:rPr lang="en-US" sz="2400" dirty="0">
                <a:latin typeface="Calibri Light" panose="020F0302020204030204" pitchFamily="34" charset="0"/>
              </a:rPr>
              <a:t>typically begins after the teenage years </a:t>
            </a:r>
            <a:r>
              <a:rPr lang="en-US" sz="2400" dirty="0" smtClean="0">
                <a:latin typeface="Calibri Light" panose="020F0302020204030204" pitchFamily="34" charset="0"/>
              </a:rPr>
              <a:t>and therefore </a:t>
            </a:r>
            <a:r>
              <a:rPr lang="en-US" sz="2400" dirty="0">
                <a:latin typeface="Calibri Light" panose="020F0302020204030204" pitchFamily="34" charset="0"/>
              </a:rPr>
              <a:t>evades scrutiny of parents or high school teachers.</a:t>
            </a:r>
          </a:p>
          <a:p>
            <a:r>
              <a:rPr lang="en-US" sz="2400" dirty="0">
                <a:latin typeface="Calibri Light" panose="020F0302020204030204" pitchFamily="34" charset="0"/>
              </a:rPr>
              <a:t>Consequently, national surveys focusing on </a:t>
            </a:r>
            <a:r>
              <a:rPr lang="en-US" sz="2400" dirty="0" smtClean="0">
                <a:latin typeface="Calibri Light" panose="020F0302020204030204" pitchFamily="34" charset="0"/>
              </a:rPr>
              <a:t>teenagers, such </a:t>
            </a:r>
            <a:r>
              <a:rPr lang="en-US" sz="2400" dirty="0">
                <a:latin typeface="Calibri Light" panose="020F0302020204030204" pitchFamily="34" charset="0"/>
              </a:rPr>
              <a:t>as high school students, will underestimate the </a:t>
            </a:r>
            <a:r>
              <a:rPr lang="en-US" sz="2400" dirty="0" smtClean="0">
                <a:latin typeface="Calibri Light" panose="020F0302020204030204" pitchFamily="34" charset="0"/>
              </a:rPr>
              <a:t>total number </a:t>
            </a:r>
            <a:r>
              <a:rPr lang="en-US" sz="2400" dirty="0">
                <a:latin typeface="Calibri Light" panose="020F0302020204030204" pitchFamily="34" charset="0"/>
              </a:rPr>
              <a:t>of individuals who ultimately use PEDs, since </a:t>
            </a:r>
            <a:r>
              <a:rPr lang="en-US" sz="2400" dirty="0" smtClean="0">
                <a:latin typeface="Calibri Light" panose="020F0302020204030204" pitchFamily="34" charset="0"/>
              </a:rPr>
              <a:t>the great </a:t>
            </a:r>
            <a:r>
              <a:rPr lang="en-US" sz="2400" dirty="0">
                <a:latin typeface="Calibri Light" panose="020F0302020204030204" pitchFamily="34" charset="0"/>
              </a:rPr>
              <a:t>majority of such individuals initiate use after their</a:t>
            </a:r>
          </a:p>
          <a:p>
            <a:r>
              <a:rPr lang="en-US" sz="2400" dirty="0">
                <a:latin typeface="Calibri Light" panose="020F0302020204030204" pitchFamily="34" charset="0"/>
              </a:rPr>
              <a:t>teenage years </a:t>
            </a:r>
            <a:r>
              <a:rPr lang="en-US" sz="2400" dirty="0" smtClean="0">
                <a:latin typeface="Calibri Light" panose="020F0302020204030204" pitchFamily="34" charset="0"/>
              </a:rPr>
              <a:t>.</a:t>
            </a:r>
          </a:p>
          <a:p>
            <a:endParaRPr lang="en-US" sz="2400" dirty="0">
              <a:latin typeface="Calibri Light" panose="020F0302020204030204" pitchFamily="34" charset="0"/>
            </a:endParaRPr>
          </a:p>
          <a:p>
            <a:r>
              <a:rPr lang="en-US" sz="2400" dirty="0" smtClean="0">
                <a:latin typeface="Calibri Light" panose="020F0302020204030204" pitchFamily="34" charset="0"/>
              </a:rPr>
              <a:t> </a:t>
            </a:r>
            <a:r>
              <a:rPr lang="en-US" sz="2400" dirty="0">
                <a:latin typeface="Calibri Light" panose="020F0302020204030204" pitchFamily="34" charset="0"/>
              </a:rPr>
              <a:t>Fifth, PED users often do not trust physicians; in </a:t>
            </a:r>
            <a:r>
              <a:rPr lang="en-US" sz="2400" dirty="0" smtClean="0">
                <a:latin typeface="Calibri Light" panose="020F0302020204030204" pitchFamily="34" charset="0"/>
              </a:rPr>
              <a:t>one study</a:t>
            </a:r>
            <a:r>
              <a:rPr lang="en-US" sz="2400" dirty="0">
                <a:latin typeface="Calibri Light" panose="020F0302020204030204" pitchFamily="34" charset="0"/>
              </a:rPr>
              <a:t>, 56% of AAS users reported that they had </a:t>
            </a:r>
            <a:r>
              <a:rPr lang="en-US" sz="2400" dirty="0" smtClean="0">
                <a:latin typeface="Calibri Light" panose="020F0302020204030204" pitchFamily="34" charset="0"/>
              </a:rPr>
              <a:t>never disclosed </a:t>
            </a:r>
            <a:r>
              <a:rPr lang="en-US" sz="2400" dirty="0">
                <a:latin typeface="Calibri Light" panose="020F0302020204030204" pitchFamily="34" charset="0"/>
              </a:rPr>
              <a:t>their AAS use to </a:t>
            </a:r>
            <a:r>
              <a:rPr lang="en-US" sz="2400" dirty="0" smtClean="0">
                <a:latin typeface="Calibri Light" panose="020F0302020204030204" pitchFamily="34" charset="0"/>
              </a:rPr>
              <a:t>any physician.</a:t>
            </a:r>
          </a:p>
          <a:p>
            <a:r>
              <a:rPr lang="en-US" sz="2400" dirty="0" smtClean="0">
                <a:latin typeface="Calibri Light" panose="020F0302020204030204" pitchFamily="34" charset="0"/>
              </a:rPr>
              <a:t>Thus</a:t>
            </a:r>
            <a:r>
              <a:rPr lang="en-US" sz="2400" dirty="0">
                <a:latin typeface="Calibri Light" panose="020F0302020204030204" pitchFamily="34" charset="0"/>
              </a:rPr>
              <a:t>, </a:t>
            </a:r>
            <a:r>
              <a:rPr lang="en-US" sz="2400" dirty="0" smtClean="0">
                <a:latin typeface="Calibri Light" panose="020F0302020204030204" pitchFamily="34" charset="0"/>
              </a:rPr>
              <a:t>physicians are </a:t>
            </a:r>
            <a:r>
              <a:rPr lang="en-US" sz="2400" dirty="0">
                <a:latin typeface="Calibri Light" panose="020F0302020204030204" pitchFamily="34" charset="0"/>
              </a:rPr>
              <a:t>often unaware of the prevalence of PED </a:t>
            </a:r>
            <a:r>
              <a:rPr lang="en-US" sz="2400" dirty="0" smtClean="0">
                <a:latin typeface="Calibri Light" panose="020F0302020204030204" pitchFamily="34" charset="0"/>
              </a:rPr>
              <a:t>use.</a:t>
            </a:r>
            <a:endParaRPr lang="en-US" sz="2400" dirty="0">
              <a:latin typeface="Calibri Light" panose="020F0302020204030204" pitchFamily="34" charset="0"/>
            </a:endParaRPr>
          </a:p>
          <a:p>
            <a:endParaRPr lang="en-US" sz="2400" dirty="0" smtClean="0">
              <a:latin typeface="Calibri Light" panose="020F0302020204030204" pitchFamily="34" charset="0"/>
            </a:endParaRPr>
          </a:p>
          <a:p>
            <a:r>
              <a:rPr lang="en-US" sz="2400" dirty="0" smtClean="0">
                <a:latin typeface="Calibri Light" panose="020F0302020204030204" pitchFamily="34" charset="0"/>
              </a:rPr>
              <a:t>Sixth</a:t>
            </a:r>
            <a:r>
              <a:rPr lang="en-US" sz="2400" dirty="0">
                <a:latin typeface="Calibri Light" panose="020F0302020204030204" pitchFamily="34" charset="0"/>
              </a:rPr>
              <a:t>, PED use rarely brings individuals to </a:t>
            </a:r>
            <a:r>
              <a:rPr lang="en-US" sz="2400" dirty="0" smtClean="0">
                <a:latin typeface="Calibri Light" panose="020F0302020204030204" pitchFamily="34" charset="0"/>
              </a:rPr>
              <a:t>emergency rooms</a:t>
            </a:r>
            <a:r>
              <a:rPr lang="en-US" sz="2400" dirty="0">
                <a:latin typeface="Calibri Light" panose="020F0302020204030204" pitchFamily="34" charset="0"/>
              </a:rPr>
              <a:t>, since the most widely used class of PEDs, </a:t>
            </a:r>
            <a:r>
              <a:rPr lang="en-US" sz="2400" dirty="0" smtClean="0">
                <a:latin typeface="Calibri Light" panose="020F0302020204030204" pitchFamily="34" charset="0"/>
              </a:rPr>
              <a:t>AAS,rarely </a:t>
            </a:r>
            <a:r>
              <a:rPr lang="en-US" sz="2400" dirty="0">
                <a:latin typeface="Calibri Light" panose="020F0302020204030204" pitchFamily="34" charset="0"/>
              </a:rPr>
              <a:t>precipitate a medical emergency comparable to an</a:t>
            </a:r>
          </a:p>
          <a:p>
            <a:r>
              <a:rPr lang="en-US" sz="2400" dirty="0">
                <a:latin typeface="Calibri Light" panose="020F0302020204030204" pitchFamily="34" charset="0"/>
              </a:rPr>
              <a:t>overdose of alcohol or heroin.</a:t>
            </a:r>
          </a:p>
        </p:txBody>
      </p:sp>
    </p:spTree>
    <p:extLst>
      <p:ext uri="{BB962C8B-B14F-4D97-AF65-F5344CB8AC3E}">
        <p14:creationId xmlns:p14="http://schemas.microsoft.com/office/powerpoint/2010/main" val="2899744549"/>
      </p:ext>
    </p:extLst>
  </p:cSld>
  <p:clrMapOvr>
    <a:masterClrMapping/>
  </p:clrMapOvr>
</p:sld>
</file>

<file path=ppt/theme/theme1.xml><?xml version="1.0" encoding="utf-8"?>
<a:theme xmlns:a="http://schemas.openxmlformats.org/drawingml/2006/main" name="Dropl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7877</TotalTime>
  <Words>4376</Words>
  <Application>Microsoft Office PowerPoint</Application>
  <PresentationFormat>Widescreen</PresentationFormat>
  <Paragraphs>328</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 Light</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sima</dc:creator>
  <cp:lastModifiedBy>sima</cp:lastModifiedBy>
  <cp:revision>132</cp:revision>
  <dcterms:created xsi:type="dcterms:W3CDTF">2014-09-06T19:23:14Z</dcterms:created>
  <dcterms:modified xsi:type="dcterms:W3CDTF">2014-10-06T06:03:29Z</dcterms:modified>
</cp:coreProperties>
</file>