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1"/>
  </p:notesMasterIdLst>
  <p:sldIdLst>
    <p:sldId id="286" r:id="rId2"/>
    <p:sldId id="292" r:id="rId3"/>
    <p:sldId id="308" r:id="rId4"/>
    <p:sldId id="305" r:id="rId5"/>
    <p:sldId id="306" r:id="rId6"/>
    <p:sldId id="309" r:id="rId7"/>
    <p:sldId id="311" r:id="rId8"/>
    <p:sldId id="315" r:id="rId9"/>
    <p:sldId id="316" r:id="rId10"/>
    <p:sldId id="324" r:id="rId11"/>
    <p:sldId id="325" r:id="rId12"/>
    <p:sldId id="317" r:id="rId13"/>
    <p:sldId id="322" r:id="rId14"/>
    <p:sldId id="318" r:id="rId15"/>
    <p:sldId id="327" r:id="rId16"/>
    <p:sldId id="320" r:id="rId17"/>
    <p:sldId id="321" r:id="rId18"/>
    <p:sldId id="326" r:id="rId19"/>
    <p:sldId id="307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8B3F8"/>
    <a:srgbClr val="6099F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19" autoAdjust="0"/>
    <p:restoredTop sz="94671" autoAdjust="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318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5E6E01-4661-4D3E-982A-940A5F3D7998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CE708E6-CDD3-4AF7-8CBA-1209D717C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7323715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CE708E6-CDD3-4AF7-8CBA-1209D717C611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5144670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AEABC549-B084-4038-BBD8-4135DDF9E73E}" type="datetimeFigureOut">
              <a:rPr lang="en-US" smtClean="0"/>
              <a:pPr/>
              <a:t>12/5/2013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20F80B3-E42D-4EAC-937C-4DAE19B6D1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7384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1700902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836712"/>
            <a:ext cx="792088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/>
              <a:t>ساختار شبکه های عصبی:</a:t>
            </a:r>
          </a:p>
          <a:p>
            <a:pPr algn="r" rtl="1"/>
            <a:endParaRPr lang="fa-IR" sz="2000" b="1" dirty="0" smtClean="0"/>
          </a:p>
          <a:p>
            <a:pPr algn="r" rtl="1"/>
            <a:endParaRPr lang="fa-IR" sz="2000" b="1" dirty="0"/>
          </a:p>
          <a:p>
            <a:pPr algn="r" rtl="1"/>
            <a:r>
              <a:rPr lang="fa-IR" b="1" dirty="0" smtClean="0"/>
              <a:t>1</a:t>
            </a:r>
            <a:r>
              <a:rPr lang="fa-IR" sz="2000" b="1" dirty="0"/>
              <a:t>. </a:t>
            </a:r>
            <a:r>
              <a:rPr lang="fa-IR" b="1" dirty="0">
                <a:cs typeface="B Zar" pitchFamily="2" charset="-78"/>
              </a:rPr>
              <a:t>لایه ورودي </a:t>
            </a:r>
            <a:r>
              <a:rPr lang="fa-IR" sz="2000" b="1" dirty="0"/>
              <a:t>: </a:t>
            </a:r>
            <a:r>
              <a:rPr lang="fa-IR" sz="2000" dirty="0">
                <a:cs typeface="B Nazanin" pitchFamily="2" charset="-78"/>
              </a:rPr>
              <a:t>دریافت اطلاعات خامی که به شبکه تغذیه شده است.</a:t>
            </a:r>
          </a:p>
          <a:p>
            <a:pPr algn="r" rtl="1"/>
            <a:r>
              <a:rPr lang="fa-IR" b="1" dirty="0"/>
              <a:t>2. </a:t>
            </a:r>
            <a:r>
              <a:rPr lang="fa-IR" b="1" dirty="0">
                <a:cs typeface="B Zar" pitchFamily="2" charset="-78"/>
              </a:rPr>
              <a:t>لایه هاي پنهان </a:t>
            </a:r>
            <a:r>
              <a:rPr lang="fa-IR" b="1" dirty="0"/>
              <a:t>:</a:t>
            </a:r>
            <a:r>
              <a:rPr lang="fa-IR" sz="2000" dirty="0">
                <a:cs typeface="B Nazanin" pitchFamily="2" charset="-78"/>
              </a:rPr>
              <a:t> عملکرد این لایه ها به وسیله ورودي ها و وزن ارتباط بین آنها و لایه هاي پنهان تعیین می شود. وزن هاي بین واحدهاي ورودي و پنهان تعیین می کند که چه وقت یک واحد پنهان باید فعال شود.</a:t>
            </a:r>
          </a:p>
          <a:p>
            <a:pPr algn="r" rtl="1"/>
            <a:r>
              <a:rPr lang="fa-IR" b="1" dirty="0"/>
              <a:t>3. </a:t>
            </a:r>
            <a:r>
              <a:rPr lang="fa-IR" b="1" dirty="0">
                <a:cs typeface="B Zar" pitchFamily="2" charset="-78"/>
              </a:rPr>
              <a:t>لایه خروجی </a:t>
            </a:r>
            <a:r>
              <a:rPr lang="fa-IR" b="1" dirty="0"/>
              <a:t>: </a:t>
            </a:r>
            <a:r>
              <a:rPr lang="fa-IR" sz="2000" dirty="0">
                <a:cs typeface="B Nazanin" pitchFamily="2" charset="-78"/>
              </a:rPr>
              <a:t>عملکرد واحد خروجی بسته به فعالیت واحد پنهان و وزن ارتباط </a:t>
            </a:r>
            <a:r>
              <a:rPr lang="fa-IR" sz="2000" dirty="0" smtClean="0">
                <a:cs typeface="B Nazanin" pitchFamily="2" charset="-78"/>
              </a:rPr>
              <a:t>بین </a:t>
            </a:r>
            <a:r>
              <a:rPr lang="fa-IR" sz="2000" dirty="0">
                <a:cs typeface="B Nazanin" pitchFamily="2" charset="-78"/>
              </a:rPr>
              <a:t>واحد پنهان و </a:t>
            </a:r>
            <a:r>
              <a:rPr lang="fa-IR" sz="2000" dirty="0" smtClean="0">
                <a:cs typeface="B Nazanin" pitchFamily="2" charset="-78"/>
              </a:rPr>
              <a:t>خروجی می </a:t>
            </a:r>
            <a:r>
              <a:rPr lang="fa-IR" sz="2000" dirty="0">
                <a:cs typeface="B Nazanin" pitchFamily="2" charset="-78"/>
              </a:rPr>
              <a:t>باشد</a:t>
            </a:r>
            <a:r>
              <a:rPr lang="fa-IR" sz="2000" dirty="0" smtClean="0">
                <a:cs typeface="B Nazanin" pitchFamily="2" charset="-78"/>
              </a:rPr>
              <a:t>.</a:t>
            </a:r>
            <a:r>
              <a:rPr lang="fa-IR" b="1" dirty="0">
                <a:cs typeface="B Nazanin" pitchFamily="2" charset="-78"/>
              </a:rPr>
              <a:t> </a:t>
            </a:r>
            <a:r>
              <a:rPr lang="fa-IR" sz="2000" b="1" dirty="0">
                <a:cs typeface="B Nazanin" pitchFamily="2" charset="-78"/>
              </a:rPr>
              <a:t> </a:t>
            </a:r>
            <a:endParaRPr lang="en-US" sz="2000" dirty="0">
              <a:cs typeface="B Nazanin" pitchFamily="2" charset="-78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3914353"/>
            <a:ext cx="5400600" cy="2466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10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94242067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>
        <p14:prism isContent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395372"/>
            <a:ext cx="8208912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/>
              <a:t>یادگیري توسط شبکه هاي عصبی مصنوعی</a:t>
            </a:r>
            <a:r>
              <a:rPr lang="fa-IR" sz="2000" b="1" dirty="0" smtClean="0"/>
              <a:t>:</a:t>
            </a:r>
          </a:p>
          <a:p>
            <a:pPr algn="just" rtl="1"/>
            <a:endParaRPr lang="en-US" dirty="0"/>
          </a:p>
          <a:p>
            <a:pPr algn="just" rtl="1"/>
            <a:r>
              <a:rPr lang="fa-IR" b="1" dirty="0" smtClean="0">
                <a:solidFill>
                  <a:srgbClr val="00B0F0"/>
                </a:solidFill>
              </a:rPr>
              <a:t>فرضیات مهم  در شبکه عصبی مصنوعی:</a:t>
            </a:r>
            <a:endParaRPr lang="en-US" b="1" dirty="0" smtClean="0">
              <a:solidFill>
                <a:srgbClr val="00B0F0"/>
              </a:solidFill>
            </a:endParaRPr>
          </a:p>
          <a:p>
            <a:pPr marL="342900" indent="-342900" algn="just" rtl="1">
              <a:lnSpc>
                <a:spcPct val="150000"/>
              </a:lnSpc>
              <a:buAutoNum type="arabicParenR"/>
            </a:pPr>
            <a:r>
              <a:rPr lang="fa-IR" dirty="0" smtClean="0"/>
              <a:t>اطلاعات </a:t>
            </a:r>
            <a:r>
              <a:rPr lang="fa-IR" dirty="0"/>
              <a:t>بین نرون ها از طریق ارتباطات آنها ردوبدل می شود</a:t>
            </a:r>
            <a:r>
              <a:rPr lang="fa-IR" dirty="0" smtClean="0"/>
              <a:t>.</a:t>
            </a:r>
            <a:endParaRPr lang="en-US" dirty="0" smtClean="0"/>
          </a:p>
          <a:p>
            <a:pPr algn="just" rtl="1">
              <a:lnSpc>
                <a:spcPct val="150000"/>
              </a:lnSpc>
            </a:pPr>
            <a:r>
              <a:rPr lang="fa-IR" dirty="0" smtClean="0"/>
              <a:t>2) هر </a:t>
            </a:r>
            <a:r>
              <a:rPr lang="fa-IR" dirty="0"/>
              <a:t>یک از این رابطه ها داراي </a:t>
            </a:r>
            <a:r>
              <a:rPr lang="fa-IR" dirty="0" smtClean="0"/>
              <a:t>وزن</a:t>
            </a:r>
            <a:r>
              <a:rPr lang="en-US" dirty="0" smtClean="0"/>
              <a:t> </a:t>
            </a:r>
            <a:r>
              <a:rPr lang="fa-IR" dirty="0" smtClean="0"/>
              <a:t> </a:t>
            </a:r>
            <a:r>
              <a:rPr lang="en-US" dirty="0" smtClean="0"/>
              <a:t>W</a:t>
            </a:r>
            <a:r>
              <a:rPr lang="fa-IR" dirty="0" smtClean="0"/>
              <a:t> </a:t>
            </a:r>
            <a:r>
              <a:rPr lang="fa-IR" dirty="0"/>
              <a:t>مختص خود هستند </a:t>
            </a:r>
            <a:r>
              <a:rPr lang="fa-IR" dirty="0" smtClean="0"/>
              <a:t>.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/>
              <a:t>3)هر </a:t>
            </a:r>
            <a:r>
              <a:rPr lang="fa-IR" dirty="0"/>
              <a:t>یک از نرون ها براي محاسبۀ خروجی خود، دارا ي یک تابع عملیاتی </a:t>
            </a:r>
            <a:r>
              <a:rPr lang="fa-IR" dirty="0" smtClean="0"/>
              <a:t>است.</a:t>
            </a:r>
          </a:p>
          <a:p>
            <a:pPr algn="just" rtl="1">
              <a:lnSpc>
                <a:spcPct val="150000"/>
              </a:lnSpc>
            </a:pPr>
            <a:r>
              <a:rPr lang="fa-IR" dirty="0" smtClean="0"/>
              <a:t>4)هر </a:t>
            </a:r>
            <a:r>
              <a:rPr lang="fa-IR" dirty="0"/>
              <a:t>نرون در صورتی خروجی خواهد داشت که حاصل تابع عملیاتی آن از یک آستانۀ آتشی بیشتر شود </a:t>
            </a:r>
            <a:r>
              <a:rPr lang="fa-IR" dirty="0" smtClean="0"/>
              <a:t>.</a:t>
            </a:r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3212976"/>
            <a:ext cx="6624736" cy="3372606"/>
          </a:xfrm>
          <a:prstGeom prst="rect">
            <a:avLst/>
          </a:prstGeom>
        </p:spPr>
      </p:pic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11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0291858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476672"/>
            <a:ext cx="784887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latin typeface="IranNastaliq" pitchFamily="18" charset="0"/>
                <a:cs typeface="B Nazanin" pitchFamily="2" charset="-78"/>
              </a:rPr>
              <a:t>یافته ها (آمار توصیفی)</a:t>
            </a:r>
          </a:p>
          <a:p>
            <a:pPr algn="r" rtl="1">
              <a:lnSpc>
                <a:spcPct val="150000"/>
              </a:lnSpc>
            </a:pPr>
            <a:endParaRPr lang="fa-IR" sz="2800" b="1" dirty="0" smtClean="0">
              <a:latin typeface="IranNastaliq" pitchFamily="18" charset="0"/>
              <a:cs typeface="B Nazanin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400" dirty="0">
                <a:cs typeface="B Nazanin" pitchFamily="2" charset="-78"/>
              </a:rPr>
              <a:t>میانگین (انحراف معیار ± میانگین) سنی شرکت­کنندگان </a:t>
            </a:r>
            <a:r>
              <a:rPr lang="fa-IR" sz="2400" dirty="0" smtClean="0">
                <a:cs typeface="B Nazanin" pitchFamily="2" charset="-78"/>
              </a:rPr>
              <a:t>9/68</a:t>
            </a:r>
            <a:r>
              <a:rPr lang="ar-SA" sz="2400" dirty="0" smtClean="0">
                <a:cs typeface="B Nazanin" pitchFamily="2" charset="-78"/>
              </a:rPr>
              <a:t>±</a:t>
            </a:r>
            <a:r>
              <a:rPr lang="fa-IR" sz="2400" dirty="0" smtClean="0">
                <a:cs typeface="B Nazanin" pitchFamily="2" charset="-78"/>
              </a:rPr>
              <a:t>31/79</a:t>
            </a:r>
            <a:r>
              <a:rPr lang="ar-SA" sz="2400" dirty="0" smtClean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سال </a:t>
            </a:r>
            <a:endParaRPr lang="fa-IR" sz="2400" dirty="0" smtClean="0">
              <a:cs typeface="B Nazanin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ar-SA" sz="2400" dirty="0">
                <a:cs typeface="B Nazanin" pitchFamily="2" charset="-78"/>
              </a:rPr>
              <a:t>میانگین توده بدنی </a:t>
            </a:r>
            <a:r>
              <a:rPr lang="fa-IR" sz="2400" dirty="0" smtClean="0">
                <a:cs typeface="B Nazanin" pitchFamily="2" charset="-78"/>
              </a:rPr>
              <a:t>4/79</a:t>
            </a:r>
            <a:r>
              <a:rPr lang="ar-SA" sz="2400" dirty="0" smtClean="0">
                <a:cs typeface="B Nazanin" pitchFamily="2" charset="-78"/>
              </a:rPr>
              <a:t>±</a:t>
            </a:r>
            <a:r>
              <a:rPr lang="fa-IR" sz="2400" dirty="0" smtClean="0">
                <a:cs typeface="B Nazanin" pitchFamily="2" charset="-78"/>
              </a:rPr>
              <a:t>35/12</a:t>
            </a:r>
            <a:r>
              <a:rPr lang="ar-SA" sz="2400" dirty="0" smtClean="0">
                <a:cs typeface="B Nazanin" pitchFamily="2" charset="-78"/>
              </a:rPr>
              <a:t> </a:t>
            </a:r>
            <a:r>
              <a:rPr lang="ar-SA" sz="2400" dirty="0">
                <a:cs typeface="B Nazanin" pitchFamily="2" charset="-78"/>
              </a:rPr>
              <a:t>کیلوگرم بر </a:t>
            </a:r>
            <a:r>
              <a:rPr lang="ar-SA" sz="2400" dirty="0" smtClean="0">
                <a:cs typeface="B Nazanin" pitchFamily="2" charset="-78"/>
              </a:rPr>
              <a:t>مترمربع</a:t>
            </a:r>
            <a:endParaRPr lang="fa-IR" sz="2400" dirty="0" smtClean="0">
              <a:cs typeface="B Nazanin" pitchFamily="2" charset="-78"/>
            </a:endParaRP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Nazanin" pitchFamily="2" charset="-78"/>
              </a:rPr>
              <a:t>در بین مراجعین زن، بیشترین افراد (37%) در گروه سنی 40-30 سال و بعد از آن (27%) در گروه 30-20 </a:t>
            </a:r>
            <a:r>
              <a:rPr lang="fa-IR" sz="2400" dirty="0" smtClean="0">
                <a:cs typeface="B Nazanin" pitchFamily="2" charset="-78"/>
              </a:rPr>
              <a:t>سال  </a:t>
            </a: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Nazanin" pitchFamily="2" charset="-78"/>
              </a:rPr>
              <a:t>بین مراجعین مرد بیشترین افراد (33%) در گروه سنی کمتر از 20 سال و بعد از آن (26%) در گروه 40-30 </a:t>
            </a:r>
            <a:r>
              <a:rPr lang="fa-IR" sz="2400" dirty="0" smtClean="0">
                <a:cs typeface="B Nazanin" pitchFamily="2" charset="-78"/>
              </a:rPr>
              <a:t>سال</a:t>
            </a: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12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85329581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400">
        <p14:doors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609069"/>
            <a:ext cx="7992888" cy="38779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>
              <a:lnSpc>
                <a:spcPct val="150000"/>
              </a:lnSpc>
            </a:pPr>
            <a:r>
              <a:rPr lang="fa-IR" sz="3200" b="1" dirty="0" smtClean="0">
                <a:latin typeface="IranNastaliq" pitchFamily="18" charset="0"/>
                <a:cs typeface="B Nazanin" pitchFamily="2" charset="-78"/>
              </a:rPr>
              <a:t> یافته ها </a:t>
            </a:r>
            <a:r>
              <a:rPr lang="fa-IR" sz="2400" b="1" dirty="0" smtClean="0">
                <a:latin typeface="IranNastaliq" pitchFamily="18" charset="0"/>
                <a:cs typeface="B Nazanin" pitchFamily="2" charset="-78"/>
              </a:rPr>
              <a:t>(ادامه)</a:t>
            </a:r>
          </a:p>
          <a:p>
            <a:pPr algn="r" rtl="1">
              <a:lnSpc>
                <a:spcPct val="150000"/>
              </a:lnSpc>
            </a:pPr>
            <a:r>
              <a:rPr lang="fa-IR" sz="2400" b="1" dirty="0" smtClean="0">
                <a:latin typeface="IranNastaliq" pitchFamily="18" charset="0"/>
                <a:cs typeface="B Nazanin" pitchFamily="2" charset="-78"/>
              </a:rPr>
              <a:t> </a:t>
            </a: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 smtClean="0">
                <a:cs typeface="B Nazanin" pitchFamily="2" charset="-78"/>
              </a:rPr>
              <a:t>46% </a:t>
            </a:r>
            <a:r>
              <a:rPr lang="fa-IR" sz="2400" dirty="0">
                <a:cs typeface="B Nazanin" pitchFamily="2" charset="-78"/>
              </a:rPr>
              <a:t>از زنان دارای </a:t>
            </a:r>
            <a:r>
              <a:rPr lang="en-US" sz="2400" dirty="0">
                <a:cs typeface="B Nazanin" pitchFamily="2" charset="-78"/>
              </a:rPr>
              <a:t>BMI</a:t>
            </a:r>
            <a:r>
              <a:rPr lang="fa-IR" sz="2400" dirty="0">
                <a:cs typeface="B Nazanin" pitchFamily="2" charset="-78"/>
              </a:rPr>
              <a:t> بین 35-30 کیلوگرم بر مترمربع </a:t>
            </a: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Nazanin" pitchFamily="2" charset="-78"/>
              </a:rPr>
              <a:t>41% از مردان دارای </a:t>
            </a:r>
            <a:r>
              <a:rPr lang="en-US" sz="2400" dirty="0">
                <a:cs typeface="B Nazanin" pitchFamily="2" charset="-78"/>
              </a:rPr>
              <a:t>BMI</a:t>
            </a:r>
            <a:r>
              <a:rPr lang="fa-IR" sz="2400" dirty="0">
                <a:cs typeface="B Nazanin" pitchFamily="2" charset="-78"/>
              </a:rPr>
              <a:t> در  بین 40-35 کیلوگرم بر مترمربع </a:t>
            </a:r>
          </a:p>
          <a:p>
            <a:pPr marL="342900" indent="-34290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Nazanin" pitchFamily="2" charset="-78"/>
              </a:rPr>
              <a:t>متغیر سن در بین زنان و مردان دارای تفاوت معنی­دار می‌باشد (</a:t>
            </a:r>
            <a:r>
              <a:rPr lang="en-US" sz="2400" dirty="0">
                <a:cs typeface="B Nazanin" pitchFamily="2" charset="-78"/>
              </a:rPr>
              <a:t>P=0.028</a:t>
            </a:r>
            <a:r>
              <a:rPr lang="fa-IR" sz="2400" dirty="0">
                <a:cs typeface="B Nazanin" pitchFamily="2" charset="-78"/>
              </a:rPr>
              <a:t>)</a:t>
            </a:r>
          </a:p>
          <a:p>
            <a:pPr marL="285750" indent="-285750" algn="r" rtl="1"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400" dirty="0">
                <a:cs typeface="B Nazanin" pitchFamily="2" charset="-78"/>
              </a:rPr>
              <a:t> تفاوت  </a:t>
            </a:r>
            <a:r>
              <a:rPr lang="en-US" sz="2400" dirty="0">
                <a:cs typeface="B Nazanin" pitchFamily="2" charset="-78"/>
              </a:rPr>
              <a:t>BMI</a:t>
            </a:r>
            <a:r>
              <a:rPr lang="fa-IR" sz="2400" dirty="0">
                <a:cs typeface="B Nazanin" pitchFamily="2" charset="-78"/>
              </a:rPr>
              <a:t> در بین زنان و مردان معنی­دار بود (</a:t>
            </a:r>
            <a:r>
              <a:rPr lang="en-US" sz="2400" dirty="0">
                <a:cs typeface="B Nazanin" pitchFamily="2" charset="-78"/>
              </a:rPr>
              <a:t>P=0.033</a:t>
            </a:r>
            <a:r>
              <a:rPr lang="fa-IR" sz="2400" dirty="0">
                <a:cs typeface="B Nazanin" pitchFamily="2" charset="-78"/>
              </a:rPr>
              <a:t>)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405529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500">
        <p14:window dir="ver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528" y="476672"/>
            <a:ext cx="820891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latin typeface="IranNastaliq" pitchFamily="18" charset="0"/>
                <a:cs typeface="B Nazanin" pitchFamily="2" charset="-78"/>
              </a:rPr>
              <a:t>یافته ها (آمار استنباطی)</a:t>
            </a: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000" u="sng" dirty="0">
                <a:cs typeface="B Nazanin" pitchFamily="2" charset="-78"/>
              </a:rPr>
              <a:t>کاهش وزن </a:t>
            </a:r>
            <a:r>
              <a:rPr lang="ar-SA" sz="2000" dirty="0">
                <a:cs typeface="B Nazanin" pitchFamily="2" charset="-78"/>
              </a:rPr>
              <a:t>در دو جنس اختلاف معنی‌داری با یکدیگر داشت </a:t>
            </a:r>
            <a:r>
              <a:rPr lang="ar-SA" sz="2000" dirty="0" smtClean="0">
                <a:cs typeface="B Nazanin" pitchFamily="2" charset="-78"/>
              </a:rPr>
              <a:t>(</a:t>
            </a:r>
            <a:r>
              <a:rPr lang="fa-IR" sz="2000" dirty="0" smtClean="0">
                <a:cs typeface="B Nazanin" pitchFamily="2" charset="-78"/>
              </a:rPr>
              <a:t>0/001</a:t>
            </a:r>
            <a:r>
              <a:rPr lang="en-US" sz="2000" dirty="0" smtClean="0">
                <a:cs typeface="B Nazanin" pitchFamily="2" charset="-78"/>
              </a:rPr>
              <a:t>P&lt;</a:t>
            </a:r>
            <a:r>
              <a:rPr lang="ar-SA" sz="2000" dirty="0" smtClean="0">
                <a:cs typeface="B Nazanin" pitchFamily="2" charset="-78"/>
              </a:rPr>
              <a:t>)</a:t>
            </a:r>
            <a:r>
              <a:rPr lang="en-US" sz="2000" dirty="0">
                <a:cs typeface="B Nazanin" pitchFamily="2" charset="-78"/>
              </a:rPr>
              <a:t>. </a:t>
            </a:r>
            <a:endParaRPr lang="fa-IR" sz="2000" dirty="0" smtClean="0">
              <a:cs typeface="B Nazanin" pitchFamily="2" charset="-78"/>
            </a:endParaRPr>
          </a:p>
          <a:p>
            <a:pPr marL="342900" indent="-342900" algn="r" rtl="1">
              <a:buFont typeface="Wingdings" pitchFamily="2" charset="2"/>
              <a:buChar char="ü"/>
            </a:pPr>
            <a:r>
              <a:rPr lang="ar-SA" sz="2000" dirty="0">
                <a:cs typeface="B Nazanin" pitchFamily="2" charset="-78"/>
              </a:rPr>
              <a:t>در گروه‌های سنی</a:t>
            </a:r>
            <a:r>
              <a:rPr lang="fa-IR" sz="2000" dirty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مختلف»»</a:t>
            </a:r>
          </a:p>
          <a:p>
            <a:pPr algn="r" rtl="1"/>
            <a:r>
              <a:rPr lang="fa-IR" sz="2000" dirty="0" smtClean="0">
                <a:cs typeface="B Nazanin" pitchFamily="2" charset="-78"/>
              </a:rPr>
              <a:t>                        - </a:t>
            </a:r>
            <a:r>
              <a:rPr lang="ar-SA" sz="2000" dirty="0" smtClean="0">
                <a:cs typeface="B Nazanin" pitchFamily="2" charset="-78"/>
              </a:rPr>
              <a:t>تفاوت </a:t>
            </a:r>
            <a:r>
              <a:rPr lang="ar-SA" sz="2000" dirty="0">
                <a:cs typeface="B Nazanin" pitchFamily="2" charset="-78"/>
              </a:rPr>
              <a:t>معنی‌داری </a:t>
            </a:r>
            <a:r>
              <a:rPr lang="ar-SA" sz="2000" dirty="0" smtClean="0">
                <a:cs typeface="B Nazanin" pitchFamily="2" charset="-78"/>
              </a:rPr>
              <a:t>در </a:t>
            </a:r>
            <a:r>
              <a:rPr lang="ar-SA" sz="2000" dirty="0">
                <a:cs typeface="B Nazanin" pitchFamily="2" charset="-78"/>
              </a:rPr>
              <a:t>مردان  از </a:t>
            </a:r>
            <a:r>
              <a:rPr lang="fa-IR" sz="2000" dirty="0" smtClean="0">
                <a:cs typeface="B Nazanin" pitchFamily="2" charset="-78"/>
              </a:rPr>
              <a:t>نظر </a:t>
            </a:r>
            <a:r>
              <a:rPr lang="ar-SA" sz="2000" u="sng" dirty="0" smtClean="0">
                <a:cs typeface="B Nazanin" pitchFamily="2" charset="-78"/>
              </a:rPr>
              <a:t>وزن </a:t>
            </a:r>
            <a:r>
              <a:rPr lang="ar-SA" sz="2000" dirty="0">
                <a:cs typeface="B Nazanin" pitchFamily="2" charset="-78"/>
              </a:rPr>
              <a:t>آنان وجود  </a:t>
            </a:r>
            <a:r>
              <a:rPr lang="fa-IR" sz="2000" dirty="0" smtClean="0">
                <a:cs typeface="B Nazanin" pitchFamily="2" charset="-78"/>
              </a:rPr>
              <a:t>نداشت</a:t>
            </a:r>
            <a:r>
              <a:rPr lang="ar-SA" sz="2000" dirty="0" smtClean="0">
                <a:cs typeface="B Nazanin" pitchFamily="2" charset="-78"/>
              </a:rPr>
              <a:t>(</a:t>
            </a:r>
            <a:r>
              <a:rPr lang="fa-IR" sz="2000" dirty="0" smtClean="0">
                <a:cs typeface="B Nazanin" pitchFamily="2" charset="-78"/>
              </a:rPr>
              <a:t>0/073=</a:t>
            </a:r>
            <a:r>
              <a:rPr lang="en-US" sz="2000" dirty="0" smtClean="0">
                <a:cs typeface="B Nazanin" pitchFamily="2" charset="-78"/>
              </a:rPr>
              <a:t>P</a:t>
            </a:r>
            <a:r>
              <a:rPr lang="ar-SA" sz="2000" dirty="0" smtClean="0">
                <a:cs typeface="B Nazanin" pitchFamily="2" charset="-78"/>
              </a:rPr>
              <a:t>) </a:t>
            </a:r>
            <a:endParaRPr lang="fa-IR" sz="2000" dirty="0" smtClean="0">
              <a:cs typeface="B Nazanin" pitchFamily="2" charset="-78"/>
            </a:endParaRPr>
          </a:p>
          <a:p>
            <a:pPr algn="r" rtl="1"/>
            <a:r>
              <a:rPr lang="fa-IR" sz="2000" dirty="0">
                <a:cs typeface="B Nazanin" pitchFamily="2" charset="-78"/>
              </a:rPr>
              <a:t> </a:t>
            </a:r>
            <a:r>
              <a:rPr lang="fa-IR" sz="2000" dirty="0" smtClean="0">
                <a:cs typeface="B Nazanin" pitchFamily="2" charset="-78"/>
              </a:rPr>
              <a:t>                       - </a:t>
            </a:r>
            <a:r>
              <a:rPr lang="ar-SA" sz="2000" dirty="0" smtClean="0">
                <a:cs typeface="B Nazanin" pitchFamily="2" charset="-78"/>
              </a:rPr>
              <a:t>تفاوت </a:t>
            </a:r>
            <a:r>
              <a:rPr lang="ar-SA" sz="2000" dirty="0">
                <a:cs typeface="B Nazanin" pitchFamily="2" charset="-78"/>
              </a:rPr>
              <a:t>معنی‌داری در </a:t>
            </a:r>
            <a:r>
              <a:rPr lang="fa-IR" sz="2000" dirty="0" smtClean="0">
                <a:cs typeface="B Nazanin" pitchFamily="2" charset="-78"/>
              </a:rPr>
              <a:t>زنان </a:t>
            </a:r>
            <a:r>
              <a:rPr lang="ar-SA" sz="2000" dirty="0" smtClean="0">
                <a:cs typeface="B Nazanin" pitchFamily="2" charset="-78"/>
              </a:rPr>
              <a:t>از </a:t>
            </a:r>
            <a:r>
              <a:rPr lang="fa-IR" sz="2000" dirty="0" smtClean="0">
                <a:cs typeface="B Nazanin" pitchFamily="2" charset="-78"/>
              </a:rPr>
              <a:t>نظر </a:t>
            </a:r>
            <a:r>
              <a:rPr lang="ar-SA" sz="2000" u="sng" dirty="0" smtClean="0">
                <a:cs typeface="B Nazanin" pitchFamily="2" charset="-78"/>
              </a:rPr>
              <a:t>وزن </a:t>
            </a:r>
            <a:r>
              <a:rPr lang="ar-SA" sz="2000" dirty="0">
                <a:cs typeface="B Nazanin" pitchFamily="2" charset="-78"/>
              </a:rPr>
              <a:t>آنان وجود </a:t>
            </a:r>
            <a:r>
              <a:rPr lang="fa-IR" sz="2000" dirty="0" smtClean="0">
                <a:cs typeface="B Nazanin" pitchFamily="2" charset="-78"/>
              </a:rPr>
              <a:t>داشت(0/042</a:t>
            </a:r>
            <a:r>
              <a:rPr lang="en-US" sz="2000" dirty="0" smtClean="0">
                <a:cs typeface="B Nazanin" pitchFamily="2" charset="-78"/>
              </a:rPr>
              <a:t>P=</a:t>
            </a:r>
            <a:r>
              <a:rPr lang="fa-IR" sz="2000" dirty="0" smtClean="0">
                <a:cs typeface="B Nazanin" pitchFamily="2" charset="-78"/>
              </a:rPr>
              <a:t>)</a:t>
            </a:r>
            <a:endParaRPr lang="fa-IR" sz="2000" dirty="0">
              <a:cs typeface="B Nazanin" pitchFamily="2" charset="-78"/>
            </a:endParaRPr>
          </a:p>
          <a:p>
            <a:pPr algn="r" rtl="1"/>
            <a:r>
              <a:rPr lang="fa-IR" sz="2000" dirty="0" smtClean="0">
                <a:cs typeface="B Nazanin" pitchFamily="2" charset="-78"/>
              </a:rPr>
              <a:t>                         - </a:t>
            </a:r>
            <a:r>
              <a:rPr lang="ar-SA" sz="2000" u="sng" dirty="0" smtClean="0">
                <a:cs typeface="B Nazanin" pitchFamily="2" charset="-78"/>
              </a:rPr>
              <a:t>کاهش وزن </a:t>
            </a:r>
            <a:r>
              <a:rPr lang="fa-IR" sz="2000" dirty="0" smtClean="0">
                <a:cs typeface="B Nazanin" pitchFamily="2" charset="-78"/>
              </a:rPr>
              <a:t>در زنان فاقد تفاوت </a:t>
            </a:r>
            <a:r>
              <a:rPr lang="ar-SA" sz="2000" dirty="0" smtClean="0">
                <a:cs typeface="B Nazanin" pitchFamily="2" charset="-78"/>
              </a:rPr>
              <a:t>معنی‌دار(</a:t>
            </a:r>
            <a:r>
              <a:rPr lang="fa-IR" sz="2000" dirty="0" smtClean="0">
                <a:cs typeface="B Nazanin" pitchFamily="2" charset="-78"/>
              </a:rPr>
              <a:t>0/552</a:t>
            </a:r>
            <a:r>
              <a:rPr lang="en-US" sz="2000" dirty="0" smtClean="0">
                <a:cs typeface="B Nazanin" pitchFamily="2" charset="-78"/>
              </a:rPr>
              <a:t>P=</a:t>
            </a:r>
            <a:r>
              <a:rPr lang="ar-SA" sz="2000" dirty="0" smtClean="0">
                <a:cs typeface="B Nazanin" pitchFamily="2" charset="-78"/>
              </a:rPr>
              <a:t>)</a:t>
            </a:r>
            <a:r>
              <a:rPr lang="fa-IR" sz="2000" dirty="0">
                <a:cs typeface="B Nazanin" pitchFamily="2" charset="-78"/>
              </a:rPr>
              <a:t> </a:t>
            </a:r>
            <a:endParaRPr lang="fa-IR" sz="2000" dirty="0" smtClean="0">
              <a:cs typeface="B Nazanin" pitchFamily="2" charset="-78"/>
            </a:endParaRPr>
          </a:p>
          <a:p>
            <a:pPr algn="r" rtl="1"/>
            <a:r>
              <a:rPr lang="fa-IR" sz="2000" dirty="0" smtClean="0">
                <a:cs typeface="B Nazanin" pitchFamily="2" charset="-78"/>
              </a:rPr>
              <a:t>                         - </a:t>
            </a:r>
            <a:r>
              <a:rPr lang="ar-SA" sz="2000" u="sng" dirty="0" smtClean="0">
                <a:cs typeface="B Nazanin" pitchFamily="2" charset="-78"/>
              </a:rPr>
              <a:t>کاهش </a:t>
            </a:r>
            <a:r>
              <a:rPr lang="ar-SA" sz="2000" u="sng" dirty="0">
                <a:cs typeface="B Nazanin" pitchFamily="2" charset="-78"/>
              </a:rPr>
              <a:t>وزن </a:t>
            </a:r>
            <a:r>
              <a:rPr lang="fa-IR" sz="2000" dirty="0" smtClean="0">
                <a:cs typeface="B Nazanin" pitchFamily="2" charset="-78"/>
              </a:rPr>
              <a:t> </a:t>
            </a:r>
            <a:r>
              <a:rPr lang="ar-SA" sz="2000" dirty="0" smtClean="0">
                <a:cs typeface="B Nazanin" pitchFamily="2" charset="-78"/>
              </a:rPr>
              <a:t>در </a:t>
            </a:r>
            <a:r>
              <a:rPr lang="ar-SA" sz="2000" dirty="0">
                <a:cs typeface="B Nazanin" pitchFamily="2" charset="-78"/>
              </a:rPr>
              <a:t>مردان </a:t>
            </a:r>
            <a:r>
              <a:rPr lang="fa-IR" sz="2000" dirty="0" smtClean="0">
                <a:cs typeface="B Nazanin" pitchFamily="2" charset="-78"/>
              </a:rPr>
              <a:t>دارای </a:t>
            </a:r>
            <a:r>
              <a:rPr lang="ar-SA" sz="2000" dirty="0" smtClean="0">
                <a:cs typeface="B Nazanin" pitchFamily="2" charset="-78"/>
              </a:rPr>
              <a:t>تفاوت معنی‌دار (</a:t>
            </a:r>
            <a:r>
              <a:rPr lang="fa-IR" sz="2000" dirty="0" smtClean="0">
                <a:cs typeface="B Nazanin" pitchFamily="2" charset="-78"/>
              </a:rPr>
              <a:t>0/023</a:t>
            </a:r>
            <a:r>
              <a:rPr lang="en-US" sz="2000" dirty="0" smtClean="0">
                <a:cs typeface="B Nazanin" pitchFamily="2" charset="-78"/>
              </a:rPr>
              <a:t>P</a:t>
            </a:r>
            <a:r>
              <a:rPr lang="en-US" sz="2000" dirty="0">
                <a:cs typeface="B Nazanin" pitchFamily="2" charset="-78"/>
              </a:rPr>
              <a:t>=</a:t>
            </a:r>
            <a:r>
              <a:rPr lang="ar-SA" sz="2000" dirty="0" smtClean="0">
                <a:cs typeface="B Nazanin" pitchFamily="2" charset="-78"/>
              </a:rPr>
              <a:t>).</a:t>
            </a:r>
            <a:endParaRPr lang="fa-IR" sz="2000" dirty="0" smtClean="0">
              <a:cs typeface="B Nazanin" pitchFamily="2" charset="-78"/>
            </a:endParaRPr>
          </a:p>
          <a:p>
            <a:pPr algn="r" rtl="1"/>
            <a:endParaRPr lang="fa-IR" sz="2000" dirty="0" smtClean="0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3068960"/>
            <a:ext cx="6480719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14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9129831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80728"/>
            <a:ext cx="777686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dirty="0" smtClean="0"/>
              <a:t>ضرایب همبستگی بین متغیر</a:t>
            </a:r>
            <a:r>
              <a:rPr lang="fa-IR" sz="2000" u="sng" dirty="0" smtClean="0"/>
              <a:t> وزن </a:t>
            </a:r>
            <a:r>
              <a:rPr lang="fa-IR" sz="2000" dirty="0" smtClean="0"/>
              <a:t>و متغیرهای بافت نرم بدون چربی و کل آب بدن 0/890</a:t>
            </a:r>
            <a:r>
              <a:rPr lang="en-US" sz="2000" dirty="0" smtClean="0"/>
              <a:t>r=</a:t>
            </a:r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ضریب همبستگی بین متغیرهای </a:t>
            </a:r>
            <a:r>
              <a:rPr lang="fa-IR" sz="2000" u="sng" dirty="0" smtClean="0"/>
              <a:t>وزن </a:t>
            </a:r>
            <a:r>
              <a:rPr lang="fa-IR" sz="2000" dirty="0" smtClean="0"/>
              <a:t>و بافت نرم  بدن 0/877</a:t>
            </a:r>
            <a:r>
              <a:rPr lang="en-US" sz="2000" dirty="0" smtClean="0"/>
              <a:t>r=</a:t>
            </a:r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ضریب همبستگی بین متغیرهای </a:t>
            </a:r>
            <a:r>
              <a:rPr lang="fa-IR" sz="2000" u="sng" dirty="0" smtClean="0"/>
              <a:t>کاهش وزن </a:t>
            </a:r>
            <a:r>
              <a:rPr lang="fa-IR" sz="2000" dirty="0" smtClean="0"/>
              <a:t>و متغیروزن اولیه بدن 0/495</a:t>
            </a:r>
            <a:r>
              <a:rPr lang="en-US" sz="2000" dirty="0" smtClean="0"/>
              <a:t>r=</a:t>
            </a:r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ضرایب همبستگی بین متغیرهای </a:t>
            </a:r>
            <a:r>
              <a:rPr lang="fa-IR" sz="2000" u="sng" dirty="0" smtClean="0"/>
              <a:t>کاهش وزن </a:t>
            </a:r>
            <a:r>
              <a:rPr lang="fa-IR" sz="2000" dirty="0" smtClean="0"/>
              <a:t>و متغیرهای بافت نرم بدون چربی و کل آب بدن 0/438</a:t>
            </a:r>
            <a:r>
              <a:rPr lang="en-US" sz="2000" dirty="0" smtClean="0"/>
              <a:t>r=</a:t>
            </a:r>
            <a:endParaRPr lang="fa-IR" sz="2000" dirty="0" smtClean="0"/>
          </a:p>
          <a:p>
            <a:pPr algn="r" rtl="1"/>
            <a:endParaRPr lang="fa-IR" sz="2000" dirty="0" smtClean="0"/>
          </a:p>
          <a:p>
            <a:pPr algn="r" rtl="1"/>
            <a:r>
              <a:rPr lang="fa-IR" sz="2000" dirty="0" smtClean="0"/>
              <a:t>ضریب همبستگی بین متغیرهای </a:t>
            </a:r>
            <a:r>
              <a:rPr lang="fa-IR" sz="2000" u="sng" dirty="0" smtClean="0"/>
              <a:t>کاهش وزن </a:t>
            </a:r>
            <a:r>
              <a:rPr lang="fa-IR" sz="2000" dirty="0" smtClean="0"/>
              <a:t>و متغیرهای بافت نرم  بدن 0/435</a:t>
            </a:r>
            <a:r>
              <a:rPr lang="en-US" sz="2000" dirty="0" smtClean="0"/>
              <a:t>r=</a:t>
            </a:r>
            <a:endParaRPr lang="fa-IR" sz="2000" dirty="0" smtClean="0"/>
          </a:p>
          <a:p>
            <a:pPr algn="r" rtl="1"/>
            <a:endParaRPr lang="fa-IR" sz="2000" dirty="0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11560" y="764704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en-US" sz="2400" dirty="0"/>
              <a:t> </a:t>
            </a:r>
            <a:r>
              <a:rPr lang="ar-SA" sz="2400" dirty="0" smtClean="0">
                <a:cs typeface="B Nazanin" pitchFamily="2" charset="-78"/>
              </a:rPr>
              <a:t>بعداز </a:t>
            </a:r>
            <a:r>
              <a:rPr lang="ar-SA" sz="2400" dirty="0">
                <a:cs typeface="B Nazanin" pitchFamily="2" charset="-78"/>
              </a:rPr>
              <a:t>مشخص شدن متغیرهایی که همبستگی بیشتری با کاهش وزن داشتند، به کمک شبکه‌های عصبی با اهمیت‌ترین متغیر در کاهش وزن (از بین متغیرهای مشخص شده)، به تفکیک جنسیت تعیین شد</a:t>
            </a:r>
            <a:endParaRPr lang="en-US" sz="2400" dirty="0">
              <a:cs typeface="B Nazanin" pitchFamily="2" charset="-78"/>
            </a:endParaRPr>
          </a:p>
        </p:txBody>
      </p:sp>
      <p:pic>
        <p:nvPicPr>
          <p:cNvPr id="4098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916832"/>
            <a:ext cx="6912768" cy="44102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339752" y="6165304"/>
            <a:ext cx="44644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ar-SA" dirty="0"/>
              <a:t>اولویت‌بندی متغیرها در کاهش وزن مردان</a:t>
            </a:r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16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0588696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1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7138" y="914400"/>
            <a:ext cx="5322887" cy="3575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483768" y="4509120"/>
            <a:ext cx="33123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اولویت‌بندی متغیرها در کاهش وزن زنان</a:t>
            </a:r>
            <a:endParaRPr lang="en-US" dirty="0"/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17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54402157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668344" y="519063"/>
            <a:ext cx="9361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latin typeface="IranNastaliq" pitchFamily="18" charset="0"/>
                <a:cs typeface="B Nazanin" pitchFamily="2" charset="-78"/>
              </a:rPr>
              <a:t>بحث</a:t>
            </a:r>
            <a:endParaRPr lang="en-US" sz="3200" b="1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9552" y="1196752"/>
            <a:ext cx="7920880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Wingdings" pitchFamily="2" charset="2"/>
              <a:buChar char="Ø"/>
            </a:pPr>
            <a:r>
              <a:rPr lang="en-US" sz="2000" dirty="0" err="1" smtClean="0"/>
              <a:t>Kathrine</a:t>
            </a:r>
            <a:r>
              <a:rPr lang="en-US" sz="2000" dirty="0" smtClean="0"/>
              <a:t> M </a:t>
            </a:r>
            <a:r>
              <a:rPr lang="en-US" sz="2000" dirty="0" err="1" smtClean="0"/>
              <a:t>Flegal</a:t>
            </a:r>
            <a:r>
              <a:rPr lang="fa-IR" sz="2000" dirty="0" smtClean="0"/>
              <a:t>(2009) رابطه معنی داری بین </a:t>
            </a:r>
            <a:r>
              <a:rPr lang="en-US" sz="2000" dirty="0" smtClean="0"/>
              <a:t>BMI</a:t>
            </a:r>
            <a:r>
              <a:rPr lang="fa-IR" sz="2000" dirty="0" smtClean="0"/>
              <a:t> و</a:t>
            </a:r>
            <a:r>
              <a:rPr lang="fa-IR" sz="2000" dirty="0"/>
              <a:t> </a:t>
            </a:r>
            <a:r>
              <a:rPr lang="en-US" sz="2000" dirty="0" smtClean="0"/>
              <a:t>PBF</a:t>
            </a:r>
            <a:r>
              <a:rPr lang="fa-IR" sz="2000" dirty="0" smtClean="0"/>
              <a:t> در تمام گروههای سنی</a:t>
            </a:r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en-US" sz="2000" dirty="0" smtClean="0"/>
              <a:t>Anne B Newman</a:t>
            </a:r>
            <a:r>
              <a:rPr lang="fa-IR" sz="2000" dirty="0" smtClean="0"/>
              <a:t>(2005) بررسی تغییرات وزن بدن و مطالعه ترکیب بدن</a:t>
            </a:r>
          </a:p>
          <a:p>
            <a:pPr algn="r" rtl="1"/>
            <a:endParaRPr lang="fa-IR" sz="2000" dirty="0" smtClean="0"/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en-US" sz="2000" dirty="0" smtClean="0"/>
              <a:t>KM</a:t>
            </a:r>
            <a:r>
              <a:rPr lang="fa-IR" sz="2000" dirty="0" smtClean="0"/>
              <a:t> (2011) تغییرات بافت نرم بدن و کاهش وزن بدن</a:t>
            </a:r>
          </a:p>
          <a:p>
            <a:pPr algn="r" rtl="1"/>
            <a:endParaRPr lang="fa-IR" sz="2000" dirty="0" smtClean="0"/>
          </a:p>
          <a:p>
            <a:pPr marL="285750" indent="-285750" algn="r" rtl="1">
              <a:buFont typeface="Wingdings" pitchFamily="2" charset="2"/>
              <a:buChar char="Ø"/>
            </a:pPr>
            <a:r>
              <a:rPr lang="en-US" sz="2000" dirty="0" err="1" smtClean="0"/>
              <a:t>Roubenoff</a:t>
            </a:r>
            <a:r>
              <a:rPr lang="fa-IR" sz="2000" dirty="0" smtClean="0"/>
              <a:t> (1995) پیش بینی چربی اضافه بدن به کمک </a:t>
            </a:r>
            <a:r>
              <a:rPr lang="en-US" sz="2000" dirty="0" smtClean="0"/>
              <a:t>BMI</a:t>
            </a:r>
          </a:p>
          <a:p>
            <a:pPr algn="r" rtl="1"/>
            <a:r>
              <a:rPr lang="fa-IR" dirty="0" smtClean="0"/>
              <a:t> 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755576" y="4246056"/>
            <a:ext cx="745282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fa-IR" sz="2400" dirty="0" smtClean="0">
                <a:cs typeface="B Nazanin" pitchFamily="2" charset="-78"/>
              </a:rPr>
              <a:t>در مردان دارو یا رژیمی که موجب بیشتر شدن دو متغیر کل آب بدن و توده نرم بدون چربی شخص شود باعث بیشتر شدن کاهش وزن می شود.</a:t>
            </a:r>
          </a:p>
          <a:p>
            <a:pPr algn="r" rtl="1"/>
            <a:endParaRPr lang="fa-IR" sz="2400" dirty="0" smtClean="0">
              <a:cs typeface="B Nazanin" pitchFamily="2" charset="-78"/>
            </a:endParaRP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sz="2400" dirty="0" smtClean="0">
                <a:cs typeface="B Nazanin" pitchFamily="2" charset="-78"/>
              </a:rPr>
              <a:t>در زنان دارو یا رژیمی که مستقیما روی بافت نرم بدن شخص عمل کند بیشترین تأثیر را در کاهش وزن دارد    </a:t>
            </a:r>
            <a:endParaRPr lang="en-US" sz="2400" dirty="0">
              <a:cs typeface="B Nazanin" pitchFamily="2" charset="-78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788024" y="3564305"/>
            <a:ext cx="380680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3200" b="1" dirty="0" smtClean="0">
                <a:latin typeface="IranNastaliq" pitchFamily="18" charset="0"/>
                <a:cs typeface="B Nazanin" pitchFamily="2" charset="-78"/>
              </a:rPr>
              <a:t>نتیجه گیری</a:t>
            </a:r>
            <a:endParaRPr lang="en-US" sz="3200" b="1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18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8393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Content Placeholder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476672"/>
            <a:ext cx="4248472" cy="6408712"/>
          </a:xfrm>
          <a:prstGeom prst="rect">
            <a:avLst/>
          </a:prstGeom>
        </p:spPr>
      </p:pic>
      <p:sp>
        <p:nvSpPr>
          <p:cNvPr id="3" name="Title 4"/>
          <p:cNvSpPr txBox="1">
            <a:spLocks/>
          </p:cNvSpPr>
          <p:nvPr/>
        </p:nvSpPr>
        <p:spPr>
          <a:xfrm>
            <a:off x="5580112" y="980728"/>
            <a:ext cx="3008313" cy="1008112"/>
          </a:xfrm>
          <a:prstGeom prst="rect">
            <a:avLst/>
          </a:prstGeom>
        </p:spPr>
        <p:txBody>
          <a:bodyPr>
            <a:normAutofit fontScale="92500" lnSpcReduction="10000"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3000" b="0" kern="1200" cap="small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 rtl="1"/>
            <a:r>
              <a:rPr lang="en-US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    </a:t>
            </a:r>
          </a:p>
          <a:p>
            <a:pPr algn="r" rtl="1"/>
            <a:r>
              <a:rPr lang="en-US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   </a:t>
            </a:r>
            <a:r>
              <a:rPr lang="fa-IR" sz="3600" dirty="0" smtClean="0">
                <a:solidFill>
                  <a:schemeClr val="tx1"/>
                </a:solidFill>
                <a:latin typeface="IranNastaliq" pitchFamily="18" charset="0"/>
                <a:cs typeface="IranNastaliq" pitchFamily="18" charset="0"/>
              </a:rPr>
              <a:t>تشکر و قدردانی:</a:t>
            </a:r>
            <a:endParaRPr lang="en-US" sz="3600" dirty="0">
              <a:solidFill>
                <a:schemeClr val="tx1"/>
              </a:solidFill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419872" y="2988821"/>
            <a:ext cx="496855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b="1" dirty="0" smtClean="0">
                <a:solidFill>
                  <a:prstClr val="black"/>
                </a:solidFill>
                <a:latin typeface="Arabic Typesetting" pitchFamily="66" charset="-78"/>
                <a:cs typeface="B Tabassom" pitchFamily="2" charset="-78"/>
              </a:rPr>
              <a:t>    خیلی ممنون که وقتتون رو در اختیارم قرار دادین</a:t>
            </a:r>
            <a:endParaRPr lang="fa-IR" sz="2800" b="1" dirty="0">
              <a:solidFill>
                <a:prstClr val="black"/>
              </a:solidFill>
              <a:latin typeface="Arabic Typesetting" pitchFamily="66" charset="-78"/>
              <a:cs typeface="B Tabassom" pitchFamily="2" charset="-78"/>
            </a:endParaRPr>
          </a:p>
          <a:p>
            <a:pPr algn="r" rtl="1"/>
            <a:endParaRPr lang="en-US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19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76413366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980728"/>
            <a:ext cx="776530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rtl="1"/>
            <a:r>
              <a:rPr lang="fa-IR" sz="3200" b="1" dirty="0" smtClean="0">
                <a:solidFill>
                  <a:schemeClr val="bg2">
                    <a:lumMod val="50000"/>
                  </a:schemeClr>
                </a:solidFill>
                <a:latin typeface="Baskerville Old Face" pitchFamily="18" charset="0"/>
                <a:cs typeface="B Nazanin" pitchFamily="2" charset="-78"/>
              </a:rPr>
              <a:t>عنوان:</a:t>
            </a:r>
            <a:endParaRPr lang="en-US" sz="3200" b="1" dirty="0" smtClean="0">
              <a:solidFill>
                <a:schemeClr val="bg2">
                  <a:lumMod val="50000"/>
                </a:schemeClr>
              </a:solidFill>
              <a:latin typeface="Arial Rounded MT Bold" pitchFamily="34" charset="0"/>
              <a:cs typeface="B Nazanin" pitchFamily="2" charset="-78"/>
            </a:endParaRPr>
          </a:p>
          <a:p>
            <a:pPr algn="just" rtl="1"/>
            <a:r>
              <a:rPr lang="fa-IR" sz="3200" b="1" dirty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کاربرد شبکه‌های عصبی مصنوعی در تعیین تغییرات ترکیب بدن به­دنبال استفاده از رژیم غذایی کاهش وزن </a:t>
            </a:r>
            <a:endParaRPr lang="en-US" sz="3200" dirty="0">
              <a:solidFill>
                <a:schemeClr val="bg2">
                  <a:lumMod val="50000"/>
                </a:schemeClr>
              </a:solidFill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987824" y="3121804"/>
            <a:ext cx="5112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solidFill>
                  <a:schemeClr val="bg2">
                    <a:lumMod val="50000"/>
                  </a:schemeClr>
                </a:solidFill>
                <a:cs typeface="B Nazanin" pitchFamily="2" charset="-78"/>
              </a:rPr>
              <a:t>ارائه دهنده: </a:t>
            </a:r>
            <a:r>
              <a:rPr lang="fa-IR" sz="2800" dirty="0" smtClean="0">
                <a:solidFill>
                  <a:schemeClr val="bg2">
                    <a:lumMod val="50000"/>
                  </a:schemeClr>
                </a:solidFill>
              </a:rPr>
              <a:t>هاجر کاشفی</a:t>
            </a:r>
            <a:endParaRPr lang="en-US" sz="2800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608512"/>
            <a:ext cx="2550682" cy="21328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urved Down Ribbon 3"/>
          <p:cNvSpPr/>
          <p:nvPr/>
        </p:nvSpPr>
        <p:spPr>
          <a:xfrm>
            <a:off x="2627784" y="4012614"/>
            <a:ext cx="5976664" cy="1224136"/>
          </a:xfrm>
          <a:prstGeom prst="ellipseRibbo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3993044" y="4608512"/>
            <a:ext cx="324613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a-IR" sz="2000" b="1" dirty="0">
                <a:solidFill>
                  <a:schemeClr val="bg1">
                    <a:lumMod val="95000"/>
                  </a:schemeClr>
                </a:solidFill>
              </a:rPr>
              <a:t>دانشگاه علوم پزشکی </a:t>
            </a:r>
            <a:r>
              <a:rPr lang="fa-IR" sz="2000" b="1" dirty="0" smtClean="0">
                <a:solidFill>
                  <a:schemeClr val="bg1">
                    <a:lumMod val="95000"/>
                  </a:schemeClr>
                </a:solidFill>
              </a:rPr>
              <a:t>کرمانشاه</a:t>
            </a:r>
            <a:endParaRPr lang="en-US" sz="2000" b="1" dirty="0">
              <a:solidFill>
                <a:schemeClr val="bg1">
                  <a:lumMod val="9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2833805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436096" y="620688"/>
            <a:ext cx="237626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latin typeface="Andalus" pitchFamily="18" charset="-78"/>
                <a:cs typeface="B Nazanin" pitchFamily="2" charset="-78"/>
              </a:rPr>
              <a:t>رئوس مطالب</a:t>
            </a:r>
            <a:endParaRPr lang="en-US" sz="2800" b="1" dirty="0">
              <a:latin typeface="Andalus" pitchFamily="18" charset="-78"/>
              <a:cs typeface="B Nazanin" pitchFamily="2" charset="-78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03848" y="1475492"/>
            <a:ext cx="483292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800" dirty="0" smtClean="0">
                <a:latin typeface="Andalus" pitchFamily="18" charset="-78"/>
                <a:cs typeface="B Nazanin" pitchFamily="2" charset="-78"/>
              </a:rPr>
              <a:t>1- مقدمه</a:t>
            </a:r>
          </a:p>
          <a:p>
            <a:pPr algn="r" rtl="1"/>
            <a:r>
              <a:rPr lang="fa-IR" sz="2800" dirty="0" smtClean="0">
                <a:latin typeface="Andalus" pitchFamily="18" charset="-78"/>
                <a:cs typeface="B Nazanin" pitchFamily="2" charset="-78"/>
              </a:rPr>
              <a:t>2-کلیات </a:t>
            </a:r>
            <a:r>
              <a:rPr lang="fa-IR" sz="2800" dirty="0">
                <a:latin typeface="Andalus" pitchFamily="18" charset="-78"/>
                <a:cs typeface="B Nazanin" pitchFamily="2" charset="-78"/>
              </a:rPr>
              <a:t>انجام </a:t>
            </a:r>
            <a:r>
              <a:rPr lang="fa-IR" sz="2800" dirty="0" smtClean="0">
                <a:latin typeface="Andalus" pitchFamily="18" charset="-78"/>
                <a:cs typeface="B Nazanin" pitchFamily="2" charset="-78"/>
              </a:rPr>
              <a:t>مطالعه</a:t>
            </a:r>
            <a:endParaRPr lang="en-US" sz="2800" dirty="0" smtClean="0">
              <a:latin typeface="Andalus" pitchFamily="18" charset="-78"/>
              <a:cs typeface="B Nazanin" pitchFamily="2" charset="-78"/>
            </a:endParaRPr>
          </a:p>
          <a:p>
            <a:pPr algn="r" rtl="1"/>
            <a:r>
              <a:rPr lang="fa-IR" sz="2800" dirty="0" smtClean="0">
                <a:latin typeface="Andalus" pitchFamily="18" charset="-78"/>
                <a:cs typeface="B Nazanin" pitchFamily="2" charset="-78"/>
              </a:rPr>
              <a:t>3- آشنایی با شبکه های عصبی مصنوعی</a:t>
            </a:r>
          </a:p>
          <a:p>
            <a:pPr algn="r" rtl="1"/>
            <a:r>
              <a:rPr lang="fa-IR" sz="2800" dirty="0" smtClean="0">
                <a:latin typeface="Andalus" pitchFamily="18" charset="-78"/>
                <a:cs typeface="B Nazanin" pitchFamily="2" charset="-78"/>
              </a:rPr>
              <a:t>5- نتایج</a:t>
            </a:r>
          </a:p>
          <a:p>
            <a:pPr algn="r" rtl="1"/>
            <a:r>
              <a:rPr lang="fa-IR" sz="2800" dirty="0" smtClean="0">
                <a:latin typeface="Andalus" pitchFamily="18" charset="-78"/>
                <a:cs typeface="B Nazanin" pitchFamily="2" charset="-78"/>
              </a:rPr>
              <a:t>6- بحث</a:t>
            </a:r>
            <a:endParaRPr lang="fa-IR" sz="2800" dirty="0">
              <a:latin typeface="Andalus" pitchFamily="18" charset="-78"/>
              <a:cs typeface="B Nazanin" pitchFamily="2" charset="-78"/>
            </a:endParaRPr>
          </a:p>
          <a:p>
            <a:pPr algn="r" rtl="1"/>
            <a:r>
              <a:rPr lang="fa-IR" sz="2800" dirty="0" smtClean="0">
                <a:latin typeface="Andalus" pitchFamily="18" charset="-78"/>
                <a:cs typeface="B Nazanin" pitchFamily="2" charset="-78"/>
              </a:rPr>
              <a:t>7- نتیجه گیری</a:t>
            </a:r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3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7585940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96336" y="476672"/>
            <a:ext cx="9361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800" b="1" dirty="0" smtClean="0">
                <a:latin typeface="IranNastaliq" pitchFamily="18" charset="0"/>
                <a:cs typeface="B Nazanin" pitchFamily="2" charset="-78"/>
              </a:rPr>
              <a:t>مقدمه</a:t>
            </a:r>
            <a:endParaRPr lang="en-US" sz="2400" b="1" dirty="0">
              <a:latin typeface="IranNastaliq" pitchFamily="18" charset="0"/>
              <a:cs typeface="B Nazanin" pitchFamily="2" charset="-78"/>
            </a:endParaRPr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4</a:t>
            </a:fld>
            <a:endParaRPr lang="es-ES" dirty="0">
              <a:solidFill>
                <a:srgbClr val="0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308824"/>
            <a:ext cx="770485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rtl="1">
              <a:buFont typeface="Wingdings" pitchFamily="2" charset="2"/>
              <a:buChar char="v"/>
            </a:pPr>
            <a:r>
              <a:rPr lang="fa-IR" sz="2400" dirty="0" smtClean="0">
                <a:cs typeface="B Nazanin" pitchFamily="2" charset="-78"/>
              </a:rPr>
              <a:t>چاقی </a:t>
            </a:r>
            <a:r>
              <a:rPr lang="fa-IR" sz="2400" dirty="0">
                <a:cs typeface="B Nazanin" pitchFamily="2" charset="-78"/>
              </a:rPr>
              <a:t>مهمترین بیماری تغذیه ای در کشورهای توسعه یافته و در حال توسعه بوده و در چند دهه اخیر افزایش جهانی داشته </a:t>
            </a:r>
            <a:r>
              <a:rPr lang="fa-IR" sz="2400" dirty="0" smtClean="0">
                <a:cs typeface="B Nazanin" pitchFamily="2" charset="-78"/>
              </a:rPr>
              <a:t>است.</a:t>
            </a:r>
          </a:p>
          <a:p>
            <a:pPr algn="just" rtl="1"/>
            <a:endParaRPr lang="fa-IR" sz="2400" dirty="0" smtClean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fa-IR" sz="2400" dirty="0" smtClean="0">
                <a:cs typeface="B Nazanin" pitchFamily="2" charset="-78"/>
              </a:rPr>
              <a:t>شیوع چاقی و اضافه وزن در بزرگسالان ایرانی به ترتیب 23</a:t>
            </a:r>
            <a:r>
              <a:rPr lang="fa-IR" sz="2400" dirty="0">
                <a:cs typeface="B Nazanin" pitchFamily="2" charset="-78"/>
              </a:rPr>
              <a:t>% و 40% گزارش شده است</a:t>
            </a:r>
          </a:p>
          <a:p>
            <a:pPr algn="just" rtl="1"/>
            <a:endParaRPr lang="fa-IR" sz="2400" dirty="0" smtClean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fa-IR" sz="2400" dirty="0" smtClean="0">
                <a:cs typeface="B Nazanin" pitchFamily="2" charset="-78"/>
              </a:rPr>
              <a:t>وزن </a:t>
            </a:r>
            <a:r>
              <a:rPr lang="fa-IR" sz="2400" dirty="0">
                <a:cs typeface="B Nazanin" pitchFamily="2" charset="-78"/>
              </a:rPr>
              <a:t>بدن ارتباط نزدیکی با میزان مرگ ومیر </a:t>
            </a:r>
            <a:r>
              <a:rPr lang="fa-IR" sz="2400" dirty="0" smtClean="0">
                <a:cs typeface="B Nazanin" pitchFamily="2" charset="-78"/>
              </a:rPr>
              <a:t>دارد.</a:t>
            </a:r>
          </a:p>
          <a:p>
            <a:pPr algn="just" rtl="1"/>
            <a:endParaRPr lang="fa-IR" sz="2400" dirty="0" smtClean="0">
              <a:cs typeface="B Nazanin" pitchFamily="2" charset="-78"/>
            </a:endParaRPr>
          </a:p>
          <a:p>
            <a:pPr marL="342900" indent="-342900" algn="just" rtl="1">
              <a:buFont typeface="Wingdings" pitchFamily="2" charset="2"/>
              <a:buChar char="v"/>
            </a:pPr>
            <a:r>
              <a:rPr lang="fa-IR" sz="2400" dirty="0" smtClean="0">
                <a:cs typeface="B Nazanin" pitchFamily="2" charset="-78"/>
              </a:rPr>
              <a:t> </a:t>
            </a:r>
            <a:r>
              <a:rPr lang="ar-SA" sz="2400" dirty="0" smtClean="0"/>
              <a:t>تقریباً </a:t>
            </a:r>
            <a:r>
              <a:rPr lang="ar-SA" sz="2400" dirty="0"/>
              <a:t>نیمی از جمعیت </a:t>
            </a:r>
            <a:r>
              <a:rPr lang="ar-SA" sz="2400" dirty="0" smtClean="0"/>
              <a:t>بزرگسال </a:t>
            </a:r>
            <a:r>
              <a:rPr lang="ar-SA" sz="2400" dirty="0"/>
              <a:t>در دوره‌ای اقدام به کاهش وزن </a:t>
            </a:r>
            <a:r>
              <a:rPr lang="fa-IR" sz="2400" dirty="0" smtClean="0"/>
              <a:t>نموده‌‌اند</a:t>
            </a:r>
            <a:r>
              <a:rPr lang="fa-IR" sz="2400" dirty="0"/>
              <a:t>. </a:t>
            </a:r>
          </a:p>
          <a:p>
            <a:pPr algn="just" rtl="1"/>
            <a:endParaRPr lang="fa-IR" sz="2400" dirty="0" smtClean="0"/>
          </a:p>
          <a:p>
            <a:pPr algn="just" rtl="1"/>
            <a:endParaRPr lang="fa-IR" sz="2400" dirty="0"/>
          </a:p>
        </p:txBody>
      </p:sp>
    </p:spTree>
    <p:extLst>
      <p:ext uri="{BB962C8B-B14F-4D97-AF65-F5344CB8AC3E}">
        <p14:creationId xmlns="" xmlns:p14="http://schemas.microsoft.com/office/powerpoint/2010/main" val="41127175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4400">
        <p14:honeycomb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607328"/>
            <a:ext cx="784887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endParaRPr lang="en-US" sz="24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endParaRPr lang="fa-IR" sz="2400" dirty="0" smtClean="0">
              <a:latin typeface="IranNastaliq" pitchFamily="18" charset="0"/>
              <a:cs typeface="IranNastaliq" pitchFamily="18" charset="0"/>
            </a:endParaRPr>
          </a:p>
          <a:p>
            <a:pPr algn="r" rtl="1"/>
            <a:r>
              <a:rPr lang="fa-IR" sz="2400" dirty="0" smtClean="0">
                <a:latin typeface="IranNastaliq" pitchFamily="18" charset="0"/>
                <a:cs typeface="B Nazanin" pitchFamily="2" charset="-78"/>
              </a:rPr>
              <a:t>اهداف کلی و جزئی</a:t>
            </a:r>
          </a:p>
          <a:p>
            <a:pPr algn="r" rtl="1"/>
            <a:endParaRPr lang="fa-IR" sz="2400" dirty="0" smtClean="0">
              <a:latin typeface="IranNastaliq" pitchFamily="18" charset="0"/>
              <a:cs typeface="IranNastaliq" pitchFamily="18" charset="0"/>
            </a:endParaRPr>
          </a:p>
          <a:p>
            <a:pPr lvl="0" algn="r" rtl="1"/>
            <a:r>
              <a:rPr lang="fa-IR" sz="2400" dirty="0" smtClean="0"/>
              <a:t>-  شناسایی متغیرهای دارای همبستگی بیشتر با کاهش وزن</a:t>
            </a:r>
          </a:p>
          <a:p>
            <a:pPr lvl="0" algn="r" rtl="1"/>
            <a:r>
              <a:rPr lang="fa-IR" sz="2400" dirty="0" smtClean="0"/>
              <a:t>-  اولویت بندی متغیرها از نظراهمیت در کاهش وزن</a:t>
            </a:r>
          </a:p>
          <a:p>
            <a:pPr marL="342900" lvl="0" indent="-342900" algn="r" rtl="1">
              <a:buFontTx/>
              <a:buChar char="-"/>
            </a:pPr>
            <a:endParaRPr lang="fa-IR" sz="2400" dirty="0"/>
          </a:p>
        </p:txBody>
      </p:sp>
      <p:sp>
        <p:nvSpPr>
          <p:cNvPr id="3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5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8687260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868144" y="404664"/>
            <a:ext cx="2736304" cy="138499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/>
            <a:endParaRPr lang="en-US" sz="2800" b="1" dirty="0" smtClean="0">
              <a:latin typeface="IranNastaliq" pitchFamily="18" charset="0"/>
              <a:cs typeface="IranNastaliq" pitchFamily="18" charset="0"/>
            </a:endParaRPr>
          </a:p>
          <a:p>
            <a:pPr algn="r"/>
            <a:r>
              <a:rPr lang="fa-IR" sz="2800" b="1" dirty="0" smtClean="0">
                <a:latin typeface="IranNastaliq" pitchFamily="18" charset="0"/>
                <a:cs typeface="B Nazanin" pitchFamily="2" charset="-78"/>
              </a:rPr>
              <a:t>کلیات انجام مطالعه:</a:t>
            </a:r>
            <a:endParaRPr lang="en-US" sz="2800" b="1" dirty="0" smtClean="0">
              <a:latin typeface="IranNastaliq" pitchFamily="18" charset="0"/>
              <a:cs typeface="B Nazanin" pitchFamily="2" charset="-78"/>
            </a:endParaRPr>
          </a:p>
          <a:p>
            <a:pPr algn="r"/>
            <a:endParaRPr lang="en-US" sz="2800" b="1" dirty="0">
              <a:latin typeface="IranNastaliq" pitchFamily="18" charset="0"/>
              <a:cs typeface="IranNastaliq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44008" y="2308810"/>
            <a:ext cx="38884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cs typeface="B Zar" pitchFamily="2" charset="-78"/>
              </a:rPr>
              <a:t>1- روش نمونه گیری- حجم نمونه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67544" y="3433063"/>
            <a:ext cx="806489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>
                <a:cs typeface="B Zar" pitchFamily="2" charset="-78"/>
              </a:rPr>
              <a:t>2- </a:t>
            </a:r>
            <a:r>
              <a:rPr lang="fa-IR" sz="2000" b="1" dirty="0" smtClean="0">
                <a:cs typeface="B Zar" pitchFamily="2" charset="-78"/>
              </a:rPr>
              <a:t>ملاک های ورود به مطالعه:</a:t>
            </a:r>
          </a:p>
          <a:p>
            <a:pPr algn="r" rtl="1"/>
            <a:endParaRPr lang="fa-IR" sz="2000" b="1" dirty="0">
              <a:cs typeface="B Zar" pitchFamily="2" charset="-78"/>
            </a:endParaRP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dirty="0" smtClean="0"/>
              <a:t>داشتن </a:t>
            </a:r>
            <a:r>
              <a:rPr lang="en-US" dirty="0" smtClean="0"/>
              <a:t>BMI</a:t>
            </a:r>
            <a:r>
              <a:rPr lang="fa-IR" dirty="0" smtClean="0"/>
              <a:t> بالاتر از 27 کیلوگرم بر مترمربع</a:t>
            </a:r>
          </a:p>
          <a:p>
            <a:pPr marL="285750" indent="-285750" algn="r" rtl="1">
              <a:buFont typeface="Arial" pitchFamily="34" charset="0"/>
              <a:buChar char="•"/>
            </a:pPr>
            <a:r>
              <a:rPr lang="fa-IR" dirty="0" smtClean="0"/>
              <a:t>داشتن حداقل یک دوره کاهش وزن</a:t>
            </a:r>
          </a:p>
          <a:p>
            <a:pPr marL="285750" indent="-285750" algn="r" rtl="1">
              <a:buFont typeface="Arial" pitchFamily="34" charset="0"/>
              <a:buChar char="•"/>
            </a:pPr>
            <a:endParaRPr lang="fa-IR" dirty="0" smtClean="0"/>
          </a:p>
          <a:p>
            <a:pPr marL="285750" indent="-285750" algn="r" rtl="1">
              <a:buFont typeface="Arial" pitchFamily="34" charset="0"/>
              <a:buChar char="•"/>
            </a:pPr>
            <a:endParaRPr lang="en-US" dirty="0"/>
          </a:p>
        </p:txBody>
      </p:sp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6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28712704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496" y="292586"/>
            <a:ext cx="8064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>
                <a:cs typeface="B Zar" pitchFamily="2" charset="-78"/>
              </a:rPr>
              <a:t>3- </a:t>
            </a:r>
            <a:r>
              <a:rPr lang="fa-IR" sz="2000" b="1" dirty="0">
                <a:cs typeface="B Zar" pitchFamily="2" charset="-78"/>
              </a:rPr>
              <a:t>متغیرهای اندازه گیری شده </a:t>
            </a:r>
            <a:r>
              <a:rPr lang="fa-IR" sz="2000" b="1" dirty="0" smtClean="0">
                <a:cs typeface="B Zar" pitchFamily="2" charset="-78"/>
              </a:rPr>
              <a:t>: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1263177813"/>
              </p:ext>
            </p:extLst>
          </p:nvPr>
        </p:nvGraphicFramePr>
        <p:xfrm>
          <a:off x="323527" y="836709"/>
          <a:ext cx="7992889" cy="4968554"/>
        </p:xfrm>
        <a:graphic>
          <a:graphicData uri="http://schemas.openxmlformats.org/drawingml/2006/table">
            <a:tbl>
              <a:tblPr rtl="1" firstRow="1" firstCol="1" lastRow="1" lastCol="1" bandRow="1" bandCol="1">
                <a:tableStyleId>{5C22544A-7EE6-4342-B048-85BDC9FD1C3A}</a:tableStyleId>
              </a:tblPr>
              <a:tblGrid>
                <a:gridCol w="385981"/>
                <a:gridCol w="1861592"/>
                <a:gridCol w="912863"/>
                <a:gridCol w="725850"/>
                <a:gridCol w="2420923"/>
                <a:gridCol w="1685680"/>
              </a:tblGrid>
              <a:tr h="431539"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dirty="0">
                          <a:solidFill>
                            <a:schemeClr val="tx1"/>
                          </a:solidFill>
                          <a:effectLst/>
                        </a:rPr>
                        <a:t>رديف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نام متغیر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مقیاس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نقش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تعریف عملی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واحد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557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</a:rPr>
                        <a:t>وزن </a:t>
                      </a:r>
                      <a:r>
                        <a:rPr lang="fa-IR" sz="1100" dirty="0" smtClean="0">
                          <a:solidFill>
                            <a:schemeClr val="tx1"/>
                          </a:solidFill>
                          <a:effectLst/>
                        </a:rPr>
                        <a:t>ابتدای دوره </a:t>
                      </a:r>
                      <a:r>
                        <a:rPr lang="ar-SA" sz="1100" dirty="0" smtClean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Weight1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کمی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مستقل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وزن اندازه گیری شده با دستگاه آنالیز بدن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کیلوگرم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95578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dirty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</a:rPr>
                        <a:t>وزن </a:t>
                      </a:r>
                      <a:r>
                        <a:rPr lang="fa-IR" sz="1100" dirty="0" smtClean="0">
                          <a:solidFill>
                            <a:schemeClr val="tx1"/>
                          </a:solidFill>
                          <a:effectLst/>
                        </a:rPr>
                        <a:t>انتهای دوره </a:t>
                      </a:r>
                      <a:r>
                        <a:rPr lang="ar-SA" sz="1100" dirty="0" smtClean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</a:rPr>
                        <a:t>(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Weight2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dirty="0">
                          <a:solidFill>
                            <a:schemeClr val="tx1"/>
                          </a:solidFill>
                          <a:effectLst/>
                        </a:rPr>
                        <a:t>کمی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مستقل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وزن اندازه گیری شده با دستگاه آنالیز بدن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کیلوگرم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7763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cs typeface="+mn-cs"/>
                        </a:rPr>
                        <a:t>3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درصد چربی بدن (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PBF</a:t>
                      </a: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>
                          <a:solidFill>
                            <a:schemeClr val="tx1"/>
                          </a:solidFill>
                          <a:effectLst/>
                        </a:rPr>
                        <a:t>کمی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مستقل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درصد اندازه گیری شده با دستگاه آنالیز بدن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درصد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40549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/>
                        </a:rPr>
                        <a:t>4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جرم چربی بدن (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MBF</a:t>
                      </a: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کمی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مستقل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جرم چربی بدن اندازه گیری شده با دستگاه آنالیز بدن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کیلوگرم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3942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/>
                        </a:rPr>
                        <a:t>5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توده نرم بدون چربی (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LBM</a:t>
                      </a: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dirty="0">
                          <a:solidFill>
                            <a:schemeClr val="tx1"/>
                          </a:solidFill>
                          <a:effectLst/>
                        </a:rPr>
                        <a:t>کمی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مستقل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توده نرم بدون چربی اندازه گیری شده با دستگاه آنالیز بدن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کیلوگرم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1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/>
                        </a:rPr>
                        <a:t>6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کل آب بدن (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TBW</a:t>
                      </a: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کمی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مستقل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dirty="0">
                          <a:solidFill>
                            <a:schemeClr val="tx1"/>
                          </a:solidFill>
                          <a:effectLst/>
                        </a:rPr>
                        <a:t>کل آب بدن اندازه گیری شده با دستگاه آنالیز بدن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کیلوگرم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34118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/>
                        </a:rPr>
                        <a:t>7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بافت نرم بدن (</a:t>
                      </a:r>
                      <a:r>
                        <a:rPr lang="en-US" sz="1100">
                          <a:solidFill>
                            <a:schemeClr val="tx1"/>
                          </a:solidFill>
                          <a:effectLst/>
                        </a:rPr>
                        <a:t>SLM</a:t>
                      </a:r>
                      <a:r>
                        <a:rPr lang="ar-SA" sz="110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کمی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مستقل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بافت نرم بدن اندازه گیری شده با دستگاه آنالیز بدن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کیلوگرم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58100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100" dirty="0" smtClean="0">
                          <a:solidFill>
                            <a:schemeClr val="tx1"/>
                          </a:solidFill>
                          <a:effectLst/>
                          <a:latin typeface="Calibri"/>
                          <a:cs typeface="Arial"/>
                        </a:rPr>
                        <a:t>8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fa-IR" sz="1100" dirty="0">
                          <a:solidFill>
                            <a:schemeClr val="tx1"/>
                          </a:solidFill>
                          <a:effectLst/>
                        </a:rPr>
                        <a:t>توده </a:t>
                      </a:r>
                      <a:r>
                        <a:rPr lang="fa-IR" sz="1100" dirty="0" smtClean="0">
                          <a:solidFill>
                            <a:schemeClr val="tx1"/>
                          </a:solidFill>
                          <a:effectLst/>
                        </a:rPr>
                        <a:t>چربی اضافه </a:t>
                      </a:r>
                      <a:r>
                        <a:rPr lang="fa-IR" sz="1100" dirty="0">
                          <a:solidFill>
                            <a:schemeClr val="tx1"/>
                          </a:solidFill>
                          <a:effectLst/>
                        </a:rPr>
                        <a:t>بدن (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en-US" sz="1100" dirty="0" smtClean="0">
                          <a:solidFill>
                            <a:schemeClr val="tx1"/>
                          </a:solidFill>
                          <a:effectLst/>
                        </a:rPr>
                        <a:t>Fatness</a:t>
                      </a:r>
                      <a:r>
                        <a:rPr lang="fa-IR" sz="1100" dirty="0" smtClean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fa-IR" sz="1100" dirty="0" smtClean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کمی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مستقل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توده چربی بدن اندازه گیری شده با دستگاه آنالیز بدن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کیلوگرم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43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dirty="0" smtClean="0">
                          <a:solidFill>
                            <a:schemeClr val="tx1"/>
                          </a:solidFill>
                          <a:effectLst/>
                        </a:rPr>
                        <a:t>9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</a:rPr>
                        <a:t>سن (</a:t>
                      </a:r>
                      <a:r>
                        <a:rPr lang="en-US" sz="1100" dirty="0">
                          <a:solidFill>
                            <a:schemeClr val="tx1"/>
                          </a:solidFill>
                          <a:effectLst/>
                        </a:rPr>
                        <a:t>Age</a:t>
                      </a:r>
                      <a:r>
                        <a:rPr lang="ar-SA" sz="110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کمی-گسسته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زمینه ای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>
                          <a:solidFill>
                            <a:schemeClr val="tx1"/>
                          </a:solidFill>
                          <a:effectLst/>
                        </a:rPr>
                        <a:t>بر اساس شناسنامه فرد، درج در پرونده</a:t>
                      </a:r>
                      <a:endParaRPr lang="en-US" sz="110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سال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  <a:tr h="412436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fa-IR" sz="100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10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1100" b="0" dirty="0">
                          <a:solidFill>
                            <a:schemeClr val="tx1"/>
                          </a:solidFill>
                          <a:effectLst/>
                        </a:rPr>
                        <a:t>جنس</a:t>
                      </a:r>
                      <a:r>
                        <a:rPr lang="fa-IR" sz="1100" b="0" dirty="0">
                          <a:solidFill>
                            <a:schemeClr val="tx1"/>
                          </a:solidFill>
                          <a:effectLst/>
                        </a:rPr>
                        <a:t>یت(</a:t>
                      </a:r>
                      <a:r>
                        <a:rPr lang="en-US" sz="1100" b="0" dirty="0">
                          <a:solidFill>
                            <a:schemeClr val="tx1"/>
                          </a:solidFill>
                          <a:effectLst/>
                        </a:rPr>
                        <a:t>Gender</a:t>
                      </a:r>
                      <a:r>
                        <a:rPr lang="fa-IR" sz="1100" b="0" dirty="0">
                          <a:solidFill>
                            <a:schemeClr val="tx1"/>
                          </a:solidFill>
                          <a:effectLst/>
                        </a:rPr>
                        <a:t>)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کیفی-اسمی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زمینه ای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بر اساس فنوتیپ درج در پرونده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>
                        <a:spcAft>
                          <a:spcPts val="0"/>
                        </a:spcAft>
                      </a:pPr>
                      <a:r>
                        <a:rPr lang="ar-SA" sz="1000" b="0" dirty="0">
                          <a:solidFill>
                            <a:schemeClr val="tx1"/>
                          </a:solidFill>
                          <a:effectLst/>
                        </a:rPr>
                        <a:t>مذکر- مؤنث</a:t>
                      </a:r>
                      <a:endParaRPr lang="en-US" sz="1100" b="0" dirty="0">
                        <a:solidFill>
                          <a:schemeClr val="tx1"/>
                        </a:solidFill>
                        <a:effectLst/>
                        <a:latin typeface="Calibri"/>
                        <a:cs typeface="Arial"/>
                      </a:endParaRPr>
                    </a:p>
                  </a:txBody>
                  <a:tcPr marL="68580" marR="68580" marT="0" marB="0">
                    <a:solidFill>
                      <a:schemeClr val="bg2">
                        <a:lumMod val="9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6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7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4699715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100">
        <p14:switch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07977" y="951111"/>
            <a:ext cx="7272807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/>
              <a:t>شبکه های عصبی مصنوعی </a:t>
            </a:r>
            <a:r>
              <a:rPr lang="fa-IR" sz="2000" b="1" dirty="0" smtClean="0">
                <a:cs typeface="B Nazanin" pitchFamily="2" charset="-78"/>
              </a:rPr>
              <a:t>                     </a:t>
            </a:r>
            <a:r>
              <a:rPr lang="fa-IR" sz="2400" b="1" dirty="0" smtClean="0">
                <a:cs typeface="B Nazanin" pitchFamily="2" charset="-78"/>
              </a:rPr>
              <a:t> </a:t>
            </a:r>
            <a:r>
              <a:rPr lang="fa-IR" sz="2400" b="1" dirty="0">
                <a:cs typeface="B Nazanin" pitchFamily="2" charset="-78"/>
              </a:rPr>
              <a:t>(</a:t>
            </a:r>
            <a:r>
              <a:rPr lang="en-US" sz="2000" dirty="0">
                <a:cs typeface="B Nazanin" pitchFamily="2" charset="-78"/>
              </a:rPr>
              <a:t>Artificial </a:t>
            </a:r>
            <a:r>
              <a:rPr lang="en-US" sz="2000" dirty="0" smtClean="0">
                <a:cs typeface="B Nazanin" pitchFamily="2" charset="-78"/>
              </a:rPr>
              <a:t>Neural </a:t>
            </a:r>
            <a:r>
              <a:rPr lang="en-US" sz="2000" dirty="0">
                <a:cs typeface="B Nazanin" pitchFamily="2" charset="-78"/>
              </a:rPr>
              <a:t>Networks</a:t>
            </a:r>
            <a:r>
              <a:rPr lang="fa-IR" sz="2400" b="1" dirty="0" smtClean="0">
                <a:cs typeface="B Nazanin" pitchFamily="2" charset="-78"/>
              </a:rPr>
              <a:t>)</a:t>
            </a:r>
            <a:endParaRPr lang="fa-IR" sz="2000" b="1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899593" y="2564904"/>
            <a:ext cx="7272807" cy="209288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b="1" dirty="0"/>
              <a:t>مفهوم شبکه : </a:t>
            </a:r>
          </a:p>
          <a:p>
            <a:pPr algn="r" rtl="1"/>
            <a:endParaRPr lang="fa-IR" sz="2000" b="1" dirty="0"/>
          </a:p>
          <a:p>
            <a:pPr algn="r" rtl="1"/>
            <a:r>
              <a:rPr lang="fa-IR" dirty="0"/>
              <a:t>يكي از روش هاي كارآمد در حل مسائل پيچيده، شكستن آن به زيرمسأله هاي ساده تر است كه هر كدام از اين زيربخش ها به نحو ساده تري قابل درك و توصيف باشند. </a:t>
            </a:r>
            <a:endParaRPr lang="fa-IR" dirty="0" smtClean="0"/>
          </a:p>
          <a:p>
            <a:pPr algn="r" rtl="1"/>
            <a:endParaRPr lang="fa-IR" dirty="0"/>
          </a:p>
          <a:p>
            <a:pPr algn="r" rtl="1"/>
            <a:r>
              <a:rPr lang="fa-IR" dirty="0" smtClean="0"/>
              <a:t>در </a:t>
            </a:r>
            <a:r>
              <a:rPr lang="fa-IR" dirty="0"/>
              <a:t>حقيقت يك شبكه، مجموع هاي از اين ساختارهاي ساده است كه در كنار يكديگر سيستم پيچيده نهايي را توصيف مي كنند.</a:t>
            </a:r>
          </a:p>
        </p:txBody>
      </p:sp>
      <p:sp>
        <p:nvSpPr>
          <p:cNvPr id="4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8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151253031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71601" y="1340768"/>
            <a:ext cx="7272807" cy="292387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r" rtl="1"/>
            <a:r>
              <a:rPr lang="fa-IR" sz="2000" b="1" dirty="0" smtClean="0"/>
              <a:t>شبکه های عصبی مصنوعی</a:t>
            </a:r>
          </a:p>
          <a:p>
            <a:pPr algn="r" rtl="1"/>
            <a:endParaRPr lang="fa-IR" sz="2000" b="1" dirty="0" smtClean="0"/>
          </a:p>
          <a:p>
            <a:pPr marL="285750" indent="-285750" algn="r" rtl="1">
              <a:buFont typeface="Wingdings" pitchFamily="2" charset="2"/>
              <a:buChar char="ü"/>
            </a:pPr>
            <a:r>
              <a:rPr lang="fa-IR" b="1" dirty="0">
                <a:cs typeface="B Nazanin" pitchFamily="2" charset="-78"/>
              </a:rPr>
              <a:t>یک برنامه نرم افزاری که میتواند همانند مغز انسان عمل </a:t>
            </a:r>
            <a:r>
              <a:rPr lang="fa-IR" b="1" dirty="0" smtClean="0">
                <a:cs typeface="B Nazanin" pitchFamily="2" charset="-78"/>
              </a:rPr>
              <a:t>نماید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ü"/>
            </a:pPr>
            <a:r>
              <a:rPr lang="fa-IR" b="1" dirty="0" smtClean="0">
                <a:cs typeface="B Nazanin" pitchFamily="2" charset="-78"/>
              </a:rPr>
              <a:t>این </a:t>
            </a:r>
            <a:r>
              <a:rPr lang="fa-IR" b="1" dirty="0">
                <a:cs typeface="B Nazanin" pitchFamily="2" charset="-78"/>
              </a:rPr>
              <a:t>سیستم از شمار زیادي عناصر پردازشی به نام نرون ، تشکیل شده است که براي حل یک مسأله با هم هماهنگ عمل می </a:t>
            </a:r>
            <a:r>
              <a:rPr lang="fa-IR" b="1" dirty="0" smtClean="0">
                <a:cs typeface="B Nazanin" pitchFamily="2" charset="-78"/>
              </a:rPr>
              <a:t>کند.</a:t>
            </a:r>
          </a:p>
          <a:p>
            <a:pPr algn="r" rtl="1"/>
            <a:endParaRPr lang="fa-IR" b="1" dirty="0" smtClean="0">
              <a:cs typeface="B Nazanin" pitchFamily="2" charset="-78"/>
            </a:endParaRPr>
          </a:p>
          <a:p>
            <a:pPr marL="285750" indent="-285750" algn="r" rtl="1">
              <a:buFont typeface="Wingdings" pitchFamily="2" charset="2"/>
              <a:buChar char="ü"/>
            </a:pPr>
            <a:r>
              <a:rPr lang="fa-IR" b="1" dirty="0" smtClean="0">
                <a:cs typeface="B Nazanin" pitchFamily="2" charset="-78"/>
              </a:rPr>
              <a:t>با </a:t>
            </a:r>
            <a:r>
              <a:rPr lang="fa-IR" b="1" dirty="0">
                <a:cs typeface="B Nazanin" pitchFamily="2" charset="-78"/>
              </a:rPr>
              <a:t>مثال یاد می گیرند و با پردازش روي داده ها تجربی ، دانش یا قانون نهفته در وراي داده ها را، به ساختار شبکه منتقل می کند</a:t>
            </a:r>
            <a:r>
              <a:rPr lang="fa-IR" b="1" dirty="0" smtClean="0">
                <a:cs typeface="B Nazanin" pitchFamily="2" charset="-78"/>
              </a:rPr>
              <a:t>.</a:t>
            </a:r>
          </a:p>
          <a:p>
            <a:pPr algn="r" rtl="1"/>
            <a:endParaRPr lang="fa-IR" dirty="0"/>
          </a:p>
        </p:txBody>
      </p:sp>
      <p:sp>
        <p:nvSpPr>
          <p:cNvPr id="5" name="Slide Number Placeholder 1"/>
          <p:cNvSpPr>
            <a:spLocks noGrp="1"/>
          </p:cNvSpPr>
          <p:nvPr>
            <p:ph type="sldNum" sz="quarter" idx="4294967295"/>
          </p:nvPr>
        </p:nvSpPr>
        <p:spPr>
          <a:xfrm>
            <a:off x="8172400" y="5805264"/>
            <a:ext cx="504056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C8990AB-3C9B-4E24-85B7-523572869AEA}" type="slidenum">
              <a:rPr lang="es-ES" smtClean="0">
                <a:solidFill>
                  <a:srgbClr val="000000"/>
                </a:solidFill>
              </a:rPr>
              <a:pPr>
                <a:defRPr/>
              </a:pPr>
              <a:t>9</a:t>
            </a:fld>
            <a:endParaRPr lang="es-E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8862214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Custom 3">
      <a:dk1>
        <a:sysClr val="windowText" lastClr="000000"/>
      </a:dk1>
      <a:lt1>
        <a:sysClr val="window" lastClr="FFFFFF"/>
      </a:lt1>
      <a:dk2>
        <a:srgbClr val="D787A3"/>
      </a:dk2>
      <a:lt2>
        <a:srgbClr val="E5BCDC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BDE296"/>
      </a:accent6>
      <a:hlink>
        <a:srgbClr val="FFDE66"/>
      </a:hlink>
      <a:folHlink>
        <a:srgbClr val="D490C5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3638</TotalTime>
  <Words>1166</Words>
  <Application>Microsoft Office PowerPoint</Application>
  <PresentationFormat>On-screen Show (4:3)</PresentationFormat>
  <Paragraphs>187</Paragraphs>
  <Slides>19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Oriel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سومه</dc:creator>
  <cp:lastModifiedBy>Administrator</cp:lastModifiedBy>
  <cp:revision>209</cp:revision>
  <dcterms:created xsi:type="dcterms:W3CDTF">2013-04-19T10:50:55Z</dcterms:created>
  <dcterms:modified xsi:type="dcterms:W3CDTF">2013-12-05T10:20:55Z</dcterms:modified>
</cp:coreProperties>
</file>