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94" r:id="rId10"/>
    <p:sldId id="299" r:id="rId11"/>
    <p:sldId id="308" r:id="rId12"/>
    <p:sldId id="309" r:id="rId13"/>
    <p:sldId id="314" r:id="rId14"/>
    <p:sldId id="300" r:id="rId15"/>
    <p:sldId id="293" r:id="rId16"/>
    <p:sldId id="301" r:id="rId17"/>
    <p:sldId id="303" r:id="rId18"/>
    <p:sldId id="304" r:id="rId19"/>
    <p:sldId id="289" r:id="rId20"/>
    <p:sldId id="305" r:id="rId21"/>
    <p:sldId id="306" r:id="rId22"/>
    <p:sldId id="316" r:id="rId23"/>
    <p:sldId id="317" r:id="rId24"/>
    <p:sldId id="318" r:id="rId25"/>
    <p:sldId id="322" r:id="rId26"/>
    <p:sldId id="323" r:id="rId27"/>
    <p:sldId id="324" r:id="rId28"/>
    <p:sldId id="321" r:id="rId29"/>
    <p:sldId id="325" r:id="rId30"/>
    <p:sldId id="292" r:id="rId31"/>
    <p:sldId id="326" r:id="rId32"/>
    <p:sldId id="315" r:id="rId33"/>
    <p:sldId id="297" r:id="rId34"/>
    <p:sldId id="298" r:id="rId35"/>
    <p:sldId id="320" r:id="rId36"/>
    <p:sldId id="264" r:id="rId37"/>
    <p:sldId id="265" r:id="rId38"/>
    <p:sldId id="266" r:id="rId39"/>
    <p:sldId id="307" r:id="rId40"/>
    <p:sldId id="313" r:id="rId41"/>
    <p:sldId id="327" r:id="rId42"/>
    <p:sldId id="267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009900"/>
    <a:srgbClr val="760033"/>
    <a:srgbClr val="3399FF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79" autoAdjust="0"/>
  </p:normalViewPr>
  <p:slideViewPr>
    <p:cSldViewPr>
      <p:cViewPr varScale="1">
        <p:scale>
          <a:sx n="63" d="100"/>
          <a:sy n="63" d="100"/>
        </p:scale>
        <p:origin x="-64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357F2C-BDAC-41F3-92BE-45E78F01687E}" type="doc">
      <dgm:prSet loTypeId="urn:microsoft.com/office/officeart/2005/8/layout/cycle6" loCatId="relationship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0C705FB-51F3-4AEA-98A2-21E5991C00A5}">
      <dgm:prSet phldrT="[Text]" custT="1"/>
      <dgm:spPr/>
      <dgm:t>
        <a:bodyPr/>
        <a:lstStyle/>
        <a:p>
          <a:pPr rtl="1"/>
          <a:r>
            <a:rPr lang="fa-IR" sz="2000" b="1" dirty="0" smtClean="0">
              <a:cs typeface="B Nazanin" pitchFamily="2" charset="-78"/>
            </a:rPr>
            <a:t>وعده قبل از خواب: 15% </a:t>
          </a:r>
          <a:endParaRPr lang="en-US" sz="2000" b="1" dirty="0"/>
        </a:p>
      </dgm:t>
    </dgm:pt>
    <dgm:pt modelId="{567247AD-EED1-4E6F-91A9-4F2653FF31E8}" type="parTrans" cxnId="{6EE1048B-0D20-4358-85F4-0BF71C5A3E20}">
      <dgm:prSet/>
      <dgm:spPr/>
      <dgm:t>
        <a:bodyPr/>
        <a:lstStyle/>
        <a:p>
          <a:endParaRPr lang="en-US"/>
        </a:p>
      </dgm:t>
    </dgm:pt>
    <dgm:pt modelId="{8DC1E7D4-AC33-4883-A0A4-1A07A6E38264}" type="sibTrans" cxnId="{6EE1048B-0D20-4358-85F4-0BF71C5A3E20}">
      <dgm:prSet/>
      <dgm:spPr/>
      <dgm:t>
        <a:bodyPr/>
        <a:lstStyle/>
        <a:p>
          <a:endParaRPr lang="en-US"/>
        </a:p>
      </dgm:t>
    </dgm:pt>
    <dgm:pt modelId="{A1E8534A-08E1-48E1-AA4E-8F7328A164E2}">
      <dgm:prSet phldrT="[Text]" custT="1"/>
      <dgm:spPr/>
      <dgm:t>
        <a:bodyPr/>
        <a:lstStyle/>
        <a:p>
          <a:pPr rtl="1"/>
          <a:r>
            <a:rPr lang="fa-IR" sz="2000" b="1" dirty="0" smtClean="0">
              <a:cs typeface="B Nazanin" pitchFamily="2" charset="-78"/>
            </a:rPr>
            <a:t>ناهار: 22/5%</a:t>
          </a:r>
          <a:endParaRPr lang="en-US" sz="2000" b="1" dirty="0"/>
        </a:p>
      </dgm:t>
    </dgm:pt>
    <dgm:pt modelId="{95700262-2A21-454B-ACCD-F19322BFA2FC}" type="parTrans" cxnId="{D3CFE156-55C7-4E6F-90E3-9BA681C8A77A}">
      <dgm:prSet/>
      <dgm:spPr/>
      <dgm:t>
        <a:bodyPr/>
        <a:lstStyle/>
        <a:p>
          <a:endParaRPr lang="en-US"/>
        </a:p>
      </dgm:t>
    </dgm:pt>
    <dgm:pt modelId="{4C19C635-9888-490B-A964-39A05E5DF18D}" type="sibTrans" cxnId="{D3CFE156-55C7-4E6F-90E3-9BA681C8A77A}">
      <dgm:prSet/>
      <dgm:spPr/>
      <dgm:t>
        <a:bodyPr/>
        <a:lstStyle/>
        <a:p>
          <a:endParaRPr lang="en-US"/>
        </a:p>
      </dgm:t>
    </dgm:pt>
    <dgm:pt modelId="{D9DCC932-8BF7-4A6F-8AFB-897E0DC1F7F1}">
      <dgm:prSet phldrT="[Text]" custT="1"/>
      <dgm:spPr/>
      <dgm:t>
        <a:bodyPr/>
        <a:lstStyle/>
        <a:p>
          <a:pPr rtl="1"/>
          <a:r>
            <a:rPr lang="fa-IR" sz="2000" b="1" dirty="0" smtClean="0">
              <a:cs typeface="B Nazanin" pitchFamily="2" charset="-78"/>
            </a:rPr>
            <a:t>میان وعده عصر: 12/5%</a:t>
          </a:r>
          <a:endParaRPr lang="en-US" sz="2000" b="1" dirty="0"/>
        </a:p>
      </dgm:t>
    </dgm:pt>
    <dgm:pt modelId="{EB9E9F59-A5B4-49C4-A1FB-F33C7610632B}" type="parTrans" cxnId="{6FFE40CC-4884-4878-A5DA-4BDE9620A865}">
      <dgm:prSet/>
      <dgm:spPr/>
      <dgm:t>
        <a:bodyPr/>
        <a:lstStyle/>
        <a:p>
          <a:endParaRPr lang="en-US"/>
        </a:p>
      </dgm:t>
    </dgm:pt>
    <dgm:pt modelId="{D87E514A-FF5B-45BE-A8F0-B14DDD569714}" type="sibTrans" cxnId="{6FFE40CC-4884-4878-A5DA-4BDE9620A865}">
      <dgm:prSet/>
      <dgm:spPr/>
      <dgm:t>
        <a:bodyPr/>
        <a:lstStyle/>
        <a:p>
          <a:endParaRPr lang="en-US"/>
        </a:p>
      </dgm:t>
    </dgm:pt>
    <dgm:pt modelId="{3CDD20B9-EB2A-4AFA-89DC-16A882F8F814}">
      <dgm:prSet custT="1"/>
      <dgm:spPr/>
      <dgm:t>
        <a:bodyPr/>
        <a:lstStyle/>
        <a:p>
          <a:pPr rtl="1"/>
          <a:r>
            <a:rPr lang="fa-IR" sz="2000" b="1" dirty="0" smtClean="0">
              <a:cs typeface="B Nazanin" pitchFamily="2" charset="-78"/>
            </a:rPr>
            <a:t>صبحانه: 15%</a:t>
          </a:r>
        </a:p>
      </dgm:t>
    </dgm:pt>
    <dgm:pt modelId="{5FEAABF4-6873-43A5-A180-117C4DC41CB0}" type="parTrans" cxnId="{1C537E01-4961-4193-9BA0-C20DFAA3D127}">
      <dgm:prSet/>
      <dgm:spPr/>
      <dgm:t>
        <a:bodyPr/>
        <a:lstStyle/>
        <a:p>
          <a:endParaRPr lang="en-US"/>
        </a:p>
      </dgm:t>
    </dgm:pt>
    <dgm:pt modelId="{A7E6BCC7-4882-46B9-8A64-7E352614435E}" type="sibTrans" cxnId="{1C537E01-4961-4193-9BA0-C20DFAA3D127}">
      <dgm:prSet/>
      <dgm:spPr/>
      <dgm:t>
        <a:bodyPr/>
        <a:lstStyle/>
        <a:p>
          <a:endParaRPr lang="en-US"/>
        </a:p>
      </dgm:t>
    </dgm:pt>
    <dgm:pt modelId="{70309E96-9C57-4CF7-8545-2164D76A6C65}">
      <dgm:prSet custT="1"/>
      <dgm:spPr/>
      <dgm:t>
        <a:bodyPr/>
        <a:lstStyle/>
        <a:p>
          <a:pPr rtl="1"/>
          <a:r>
            <a:rPr lang="fa-IR" sz="2000" b="1" i="0" dirty="0" smtClean="0">
              <a:cs typeface="B Nazanin" pitchFamily="2" charset="-78"/>
            </a:rPr>
            <a:t>میان وعده صبح: 12/5%</a:t>
          </a:r>
        </a:p>
      </dgm:t>
    </dgm:pt>
    <dgm:pt modelId="{77CF7F88-90B1-4068-B8C2-4D8629046DC9}" type="parTrans" cxnId="{14E6E426-F30A-4181-B138-5EF0AD4BECC7}">
      <dgm:prSet/>
      <dgm:spPr/>
      <dgm:t>
        <a:bodyPr/>
        <a:lstStyle/>
        <a:p>
          <a:endParaRPr lang="en-US"/>
        </a:p>
      </dgm:t>
    </dgm:pt>
    <dgm:pt modelId="{C6467283-618E-40F0-85F7-32A7DF1AD202}" type="sibTrans" cxnId="{14E6E426-F30A-4181-B138-5EF0AD4BECC7}">
      <dgm:prSet/>
      <dgm:spPr/>
      <dgm:t>
        <a:bodyPr/>
        <a:lstStyle/>
        <a:p>
          <a:endParaRPr lang="en-US"/>
        </a:p>
      </dgm:t>
    </dgm:pt>
    <dgm:pt modelId="{8B62FC03-E6CF-477C-B7CB-DD9172D693B6}">
      <dgm:prSet custT="1"/>
      <dgm:spPr/>
      <dgm:t>
        <a:bodyPr/>
        <a:lstStyle/>
        <a:p>
          <a:pPr rtl="1"/>
          <a:r>
            <a:rPr lang="fa-IR" sz="2000" b="1" dirty="0" smtClean="0">
              <a:cs typeface="B Nazanin" pitchFamily="2" charset="-78"/>
            </a:rPr>
            <a:t>شام: 22/5%</a:t>
          </a:r>
        </a:p>
      </dgm:t>
    </dgm:pt>
    <dgm:pt modelId="{E9F5AC3F-27DA-4111-9EA5-B87C9FC0540A}" type="parTrans" cxnId="{7FF88C4E-CE54-4EDD-8E62-CB7AEA805FE3}">
      <dgm:prSet/>
      <dgm:spPr/>
      <dgm:t>
        <a:bodyPr/>
        <a:lstStyle/>
        <a:p>
          <a:endParaRPr lang="en-US"/>
        </a:p>
      </dgm:t>
    </dgm:pt>
    <dgm:pt modelId="{305A3B44-DBBB-440C-8665-E36F688CE322}" type="sibTrans" cxnId="{7FF88C4E-CE54-4EDD-8E62-CB7AEA805FE3}">
      <dgm:prSet/>
      <dgm:spPr/>
      <dgm:t>
        <a:bodyPr/>
        <a:lstStyle/>
        <a:p>
          <a:endParaRPr lang="en-US"/>
        </a:p>
      </dgm:t>
    </dgm:pt>
    <dgm:pt modelId="{1AA494E8-5400-4195-83F5-EBEF57F28565}" type="pres">
      <dgm:prSet presAssocID="{51357F2C-BDAC-41F3-92BE-45E78F01687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70CFEC-3170-438B-B011-F32947028EED}" type="pres">
      <dgm:prSet presAssocID="{30C705FB-51F3-4AEA-98A2-21E5991C00A5}" presName="node" presStyleLbl="node1" presStyleIdx="0" presStyleCnt="6" custScaleX="1676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A60B3E-22AB-43AA-B202-3F3ECA28FCC6}" type="pres">
      <dgm:prSet presAssocID="{30C705FB-51F3-4AEA-98A2-21E5991C00A5}" presName="spNode" presStyleCnt="0"/>
      <dgm:spPr/>
    </dgm:pt>
    <dgm:pt modelId="{9BF2D233-9C14-479D-9F21-10EA98E23A46}" type="pres">
      <dgm:prSet presAssocID="{8DC1E7D4-AC33-4883-A0A4-1A07A6E38264}" presName="sibTrans" presStyleLbl="sibTrans1D1" presStyleIdx="0" presStyleCnt="6"/>
      <dgm:spPr/>
      <dgm:t>
        <a:bodyPr/>
        <a:lstStyle/>
        <a:p>
          <a:endParaRPr lang="en-US"/>
        </a:p>
      </dgm:t>
    </dgm:pt>
    <dgm:pt modelId="{818A6A11-FEAD-4D69-BF69-37D1984BD1C9}" type="pres">
      <dgm:prSet presAssocID="{3CDD20B9-EB2A-4AFA-89DC-16A882F8F814}" presName="node" presStyleLbl="node1" presStyleIdx="1" presStyleCnt="6" custScaleX="1725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1F9F2F-3B14-4533-BCB2-B5727F08105A}" type="pres">
      <dgm:prSet presAssocID="{3CDD20B9-EB2A-4AFA-89DC-16A882F8F814}" presName="spNode" presStyleCnt="0"/>
      <dgm:spPr/>
    </dgm:pt>
    <dgm:pt modelId="{CBE66CB9-E84F-408E-91BE-F4EE7B87C24E}" type="pres">
      <dgm:prSet presAssocID="{A7E6BCC7-4882-46B9-8A64-7E352614435E}" presName="sibTrans" presStyleLbl="sibTrans1D1" presStyleIdx="1" presStyleCnt="6"/>
      <dgm:spPr/>
      <dgm:t>
        <a:bodyPr/>
        <a:lstStyle/>
        <a:p>
          <a:endParaRPr lang="en-US"/>
        </a:p>
      </dgm:t>
    </dgm:pt>
    <dgm:pt modelId="{88178B89-51B3-4E02-A2D1-752E828697F0}" type="pres">
      <dgm:prSet presAssocID="{70309E96-9C57-4CF7-8545-2164D76A6C65}" presName="node" presStyleLbl="node1" presStyleIdx="2" presStyleCnt="6" custScaleX="1817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682E9E-9009-4A3E-BEE9-1FBEE26C9245}" type="pres">
      <dgm:prSet presAssocID="{70309E96-9C57-4CF7-8545-2164D76A6C65}" presName="spNode" presStyleCnt="0"/>
      <dgm:spPr/>
    </dgm:pt>
    <dgm:pt modelId="{41311ECC-AB3B-4847-B80A-233B6D8F2AAD}" type="pres">
      <dgm:prSet presAssocID="{C6467283-618E-40F0-85F7-32A7DF1AD202}" presName="sibTrans" presStyleLbl="sibTrans1D1" presStyleIdx="2" presStyleCnt="6"/>
      <dgm:spPr/>
      <dgm:t>
        <a:bodyPr/>
        <a:lstStyle/>
        <a:p>
          <a:endParaRPr lang="en-US"/>
        </a:p>
      </dgm:t>
    </dgm:pt>
    <dgm:pt modelId="{D11E11FF-4955-451D-90A2-FDC59E6CB22F}" type="pres">
      <dgm:prSet presAssocID="{A1E8534A-08E1-48E1-AA4E-8F7328A164E2}" presName="node" presStyleLbl="node1" presStyleIdx="3" presStyleCnt="6" custScaleX="1834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43EB48-920C-49F5-B794-714BDA2A6622}" type="pres">
      <dgm:prSet presAssocID="{A1E8534A-08E1-48E1-AA4E-8F7328A164E2}" presName="spNode" presStyleCnt="0"/>
      <dgm:spPr/>
    </dgm:pt>
    <dgm:pt modelId="{A3EAB089-EFA2-4E3B-8F32-0AC9C264FD51}" type="pres">
      <dgm:prSet presAssocID="{4C19C635-9888-490B-A964-39A05E5DF18D}" presName="sibTrans" presStyleLbl="sibTrans1D1" presStyleIdx="3" presStyleCnt="6"/>
      <dgm:spPr/>
      <dgm:t>
        <a:bodyPr/>
        <a:lstStyle/>
        <a:p>
          <a:endParaRPr lang="en-US"/>
        </a:p>
      </dgm:t>
    </dgm:pt>
    <dgm:pt modelId="{26C8A0C3-16C7-43DC-AE63-C95F692F32DE}" type="pres">
      <dgm:prSet presAssocID="{D9DCC932-8BF7-4A6F-8AFB-897E0DC1F7F1}" presName="node" presStyleLbl="node1" presStyleIdx="4" presStyleCnt="6" custScaleX="1836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A935FF-7226-49C9-B653-5C7B4D685961}" type="pres">
      <dgm:prSet presAssocID="{D9DCC932-8BF7-4A6F-8AFB-897E0DC1F7F1}" presName="spNode" presStyleCnt="0"/>
      <dgm:spPr/>
    </dgm:pt>
    <dgm:pt modelId="{D027AED4-4006-427E-B517-78BE63387B3B}" type="pres">
      <dgm:prSet presAssocID="{D87E514A-FF5B-45BE-A8F0-B14DDD569714}" presName="sibTrans" presStyleLbl="sibTrans1D1" presStyleIdx="4" presStyleCnt="6"/>
      <dgm:spPr/>
      <dgm:t>
        <a:bodyPr/>
        <a:lstStyle/>
        <a:p>
          <a:endParaRPr lang="en-US"/>
        </a:p>
      </dgm:t>
    </dgm:pt>
    <dgm:pt modelId="{67E26FC8-1AC8-4551-BCB8-734F56937F11}" type="pres">
      <dgm:prSet presAssocID="{8B62FC03-E6CF-477C-B7CB-DD9172D693B6}" presName="node" presStyleLbl="node1" presStyleIdx="5" presStyleCnt="6" custScaleX="1747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DF2045-AD42-4427-BAF5-5FC4ECF83453}" type="pres">
      <dgm:prSet presAssocID="{8B62FC03-E6CF-477C-B7CB-DD9172D693B6}" presName="spNode" presStyleCnt="0"/>
      <dgm:spPr/>
    </dgm:pt>
    <dgm:pt modelId="{61D99488-28E4-4754-9599-1E9BE4383217}" type="pres">
      <dgm:prSet presAssocID="{305A3B44-DBBB-440C-8665-E36F688CE322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7EA218C8-41A1-4591-BBE1-1A6D0D46E512}" type="presOf" srcId="{D9DCC932-8BF7-4A6F-8AFB-897E0DC1F7F1}" destId="{26C8A0C3-16C7-43DC-AE63-C95F692F32DE}" srcOrd="0" destOrd="0" presId="urn:microsoft.com/office/officeart/2005/8/layout/cycle6"/>
    <dgm:cxn modelId="{7EAB2C03-2540-4A57-864C-BD9762588AD4}" type="presOf" srcId="{D87E514A-FF5B-45BE-A8F0-B14DDD569714}" destId="{D027AED4-4006-427E-B517-78BE63387B3B}" srcOrd="0" destOrd="0" presId="urn:microsoft.com/office/officeart/2005/8/layout/cycle6"/>
    <dgm:cxn modelId="{6EE1048B-0D20-4358-85F4-0BF71C5A3E20}" srcId="{51357F2C-BDAC-41F3-92BE-45E78F01687E}" destId="{30C705FB-51F3-4AEA-98A2-21E5991C00A5}" srcOrd="0" destOrd="0" parTransId="{567247AD-EED1-4E6F-91A9-4F2653FF31E8}" sibTransId="{8DC1E7D4-AC33-4883-A0A4-1A07A6E38264}"/>
    <dgm:cxn modelId="{1C537E01-4961-4193-9BA0-C20DFAA3D127}" srcId="{51357F2C-BDAC-41F3-92BE-45E78F01687E}" destId="{3CDD20B9-EB2A-4AFA-89DC-16A882F8F814}" srcOrd="1" destOrd="0" parTransId="{5FEAABF4-6873-43A5-A180-117C4DC41CB0}" sibTransId="{A7E6BCC7-4882-46B9-8A64-7E352614435E}"/>
    <dgm:cxn modelId="{D3CFE156-55C7-4E6F-90E3-9BA681C8A77A}" srcId="{51357F2C-BDAC-41F3-92BE-45E78F01687E}" destId="{A1E8534A-08E1-48E1-AA4E-8F7328A164E2}" srcOrd="3" destOrd="0" parTransId="{95700262-2A21-454B-ACCD-F19322BFA2FC}" sibTransId="{4C19C635-9888-490B-A964-39A05E5DF18D}"/>
    <dgm:cxn modelId="{E99F0017-0BD1-48A3-AAF2-1970AE8FC9B5}" type="presOf" srcId="{C6467283-618E-40F0-85F7-32A7DF1AD202}" destId="{41311ECC-AB3B-4847-B80A-233B6D8F2AAD}" srcOrd="0" destOrd="0" presId="urn:microsoft.com/office/officeart/2005/8/layout/cycle6"/>
    <dgm:cxn modelId="{14E6E426-F30A-4181-B138-5EF0AD4BECC7}" srcId="{51357F2C-BDAC-41F3-92BE-45E78F01687E}" destId="{70309E96-9C57-4CF7-8545-2164D76A6C65}" srcOrd="2" destOrd="0" parTransId="{77CF7F88-90B1-4068-B8C2-4D8629046DC9}" sibTransId="{C6467283-618E-40F0-85F7-32A7DF1AD202}"/>
    <dgm:cxn modelId="{8121BD3B-68EA-4BEC-935B-E3B6D1A1B0F1}" type="presOf" srcId="{8B62FC03-E6CF-477C-B7CB-DD9172D693B6}" destId="{67E26FC8-1AC8-4551-BCB8-734F56937F11}" srcOrd="0" destOrd="0" presId="urn:microsoft.com/office/officeart/2005/8/layout/cycle6"/>
    <dgm:cxn modelId="{6FFE40CC-4884-4878-A5DA-4BDE9620A865}" srcId="{51357F2C-BDAC-41F3-92BE-45E78F01687E}" destId="{D9DCC932-8BF7-4A6F-8AFB-897E0DC1F7F1}" srcOrd="4" destOrd="0" parTransId="{EB9E9F59-A5B4-49C4-A1FB-F33C7610632B}" sibTransId="{D87E514A-FF5B-45BE-A8F0-B14DDD569714}"/>
    <dgm:cxn modelId="{7FF88C4E-CE54-4EDD-8E62-CB7AEA805FE3}" srcId="{51357F2C-BDAC-41F3-92BE-45E78F01687E}" destId="{8B62FC03-E6CF-477C-B7CB-DD9172D693B6}" srcOrd="5" destOrd="0" parTransId="{E9F5AC3F-27DA-4111-9EA5-B87C9FC0540A}" sibTransId="{305A3B44-DBBB-440C-8665-E36F688CE322}"/>
    <dgm:cxn modelId="{398A624B-AA09-4000-B494-CB3995B2A8DC}" type="presOf" srcId="{A7E6BCC7-4882-46B9-8A64-7E352614435E}" destId="{CBE66CB9-E84F-408E-91BE-F4EE7B87C24E}" srcOrd="0" destOrd="0" presId="urn:microsoft.com/office/officeart/2005/8/layout/cycle6"/>
    <dgm:cxn modelId="{7E518AFD-F71E-4B0F-BA29-89219FEED65F}" type="presOf" srcId="{4C19C635-9888-490B-A964-39A05E5DF18D}" destId="{A3EAB089-EFA2-4E3B-8F32-0AC9C264FD51}" srcOrd="0" destOrd="0" presId="urn:microsoft.com/office/officeart/2005/8/layout/cycle6"/>
    <dgm:cxn modelId="{4D597AEB-3C79-4DC2-B825-5ACC4D05098A}" type="presOf" srcId="{A1E8534A-08E1-48E1-AA4E-8F7328A164E2}" destId="{D11E11FF-4955-451D-90A2-FDC59E6CB22F}" srcOrd="0" destOrd="0" presId="urn:microsoft.com/office/officeart/2005/8/layout/cycle6"/>
    <dgm:cxn modelId="{C7A43621-39E5-47F2-B762-980838285F4D}" type="presOf" srcId="{51357F2C-BDAC-41F3-92BE-45E78F01687E}" destId="{1AA494E8-5400-4195-83F5-EBEF57F28565}" srcOrd="0" destOrd="0" presId="urn:microsoft.com/office/officeart/2005/8/layout/cycle6"/>
    <dgm:cxn modelId="{89E6DA01-0125-4CBA-9EC7-954C577EF914}" type="presOf" srcId="{305A3B44-DBBB-440C-8665-E36F688CE322}" destId="{61D99488-28E4-4754-9599-1E9BE4383217}" srcOrd="0" destOrd="0" presId="urn:microsoft.com/office/officeart/2005/8/layout/cycle6"/>
    <dgm:cxn modelId="{844B2C1C-D852-4541-9E36-34829971FAED}" type="presOf" srcId="{8DC1E7D4-AC33-4883-A0A4-1A07A6E38264}" destId="{9BF2D233-9C14-479D-9F21-10EA98E23A46}" srcOrd="0" destOrd="0" presId="urn:microsoft.com/office/officeart/2005/8/layout/cycle6"/>
    <dgm:cxn modelId="{6B2EA91D-DB6A-4360-8FFE-66801442D8A7}" type="presOf" srcId="{70309E96-9C57-4CF7-8545-2164D76A6C65}" destId="{88178B89-51B3-4E02-A2D1-752E828697F0}" srcOrd="0" destOrd="0" presId="urn:microsoft.com/office/officeart/2005/8/layout/cycle6"/>
    <dgm:cxn modelId="{6506B026-1265-4967-B7B9-6CF0CAC8A6E4}" type="presOf" srcId="{30C705FB-51F3-4AEA-98A2-21E5991C00A5}" destId="{FD70CFEC-3170-438B-B011-F32947028EED}" srcOrd="0" destOrd="0" presId="urn:microsoft.com/office/officeart/2005/8/layout/cycle6"/>
    <dgm:cxn modelId="{47E0DE72-9B83-40C6-BE90-65637E0CC56C}" type="presOf" srcId="{3CDD20B9-EB2A-4AFA-89DC-16A882F8F814}" destId="{818A6A11-FEAD-4D69-BF69-37D1984BD1C9}" srcOrd="0" destOrd="0" presId="urn:microsoft.com/office/officeart/2005/8/layout/cycle6"/>
    <dgm:cxn modelId="{88274261-24AE-4ED7-A127-73E8FB81F0CA}" type="presParOf" srcId="{1AA494E8-5400-4195-83F5-EBEF57F28565}" destId="{FD70CFEC-3170-438B-B011-F32947028EED}" srcOrd="0" destOrd="0" presId="urn:microsoft.com/office/officeart/2005/8/layout/cycle6"/>
    <dgm:cxn modelId="{53168AA6-B332-48CA-91B4-846EBB93C74A}" type="presParOf" srcId="{1AA494E8-5400-4195-83F5-EBEF57F28565}" destId="{2EA60B3E-22AB-43AA-B202-3F3ECA28FCC6}" srcOrd="1" destOrd="0" presId="urn:microsoft.com/office/officeart/2005/8/layout/cycle6"/>
    <dgm:cxn modelId="{F2E0590C-9F93-40DE-A4B5-83F3F2CBF568}" type="presParOf" srcId="{1AA494E8-5400-4195-83F5-EBEF57F28565}" destId="{9BF2D233-9C14-479D-9F21-10EA98E23A46}" srcOrd="2" destOrd="0" presId="urn:microsoft.com/office/officeart/2005/8/layout/cycle6"/>
    <dgm:cxn modelId="{21378B31-733C-4981-A520-67E9355A8E0E}" type="presParOf" srcId="{1AA494E8-5400-4195-83F5-EBEF57F28565}" destId="{818A6A11-FEAD-4D69-BF69-37D1984BD1C9}" srcOrd="3" destOrd="0" presId="urn:microsoft.com/office/officeart/2005/8/layout/cycle6"/>
    <dgm:cxn modelId="{683E8135-232D-42E4-9977-05A476933D2C}" type="presParOf" srcId="{1AA494E8-5400-4195-83F5-EBEF57F28565}" destId="{A51F9F2F-3B14-4533-BCB2-B5727F08105A}" srcOrd="4" destOrd="0" presId="urn:microsoft.com/office/officeart/2005/8/layout/cycle6"/>
    <dgm:cxn modelId="{5B87C223-986C-4C1F-ADDF-DA2B073DB9B6}" type="presParOf" srcId="{1AA494E8-5400-4195-83F5-EBEF57F28565}" destId="{CBE66CB9-E84F-408E-91BE-F4EE7B87C24E}" srcOrd="5" destOrd="0" presId="urn:microsoft.com/office/officeart/2005/8/layout/cycle6"/>
    <dgm:cxn modelId="{4F2AA4C4-0E55-4D71-AEBB-0807C1EBBD63}" type="presParOf" srcId="{1AA494E8-5400-4195-83F5-EBEF57F28565}" destId="{88178B89-51B3-4E02-A2D1-752E828697F0}" srcOrd="6" destOrd="0" presId="urn:microsoft.com/office/officeart/2005/8/layout/cycle6"/>
    <dgm:cxn modelId="{DD87458E-93EA-4765-A9A6-07F68B2E5353}" type="presParOf" srcId="{1AA494E8-5400-4195-83F5-EBEF57F28565}" destId="{54682E9E-9009-4A3E-BEE9-1FBEE26C9245}" srcOrd="7" destOrd="0" presId="urn:microsoft.com/office/officeart/2005/8/layout/cycle6"/>
    <dgm:cxn modelId="{22643C28-C2B4-4752-B552-F97B00B08802}" type="presParOf" srcId="{1AA494E8-5400-4195-83F5-EBEF57F28565}" destId="{41311ECC-AB3B-4847-B80A-233B6D8F2AAD}" srcOrd="8" destOrd="0" presId="urn:microsoft.com/office/officeart/2005/8/layout/cycle6"/>
    <dgm:cxn modelId="{14331A18-AA09-416A-8C73-EC4FAF02723B}" type="presParOf" srcId="{1AA494E8-5400-4195-83F5-EBEF57F28565}" destId="{D11E11FF-4955-451D-90A2-FDC59E6CB22F}" srcOrd="9" destOrd="0" presId="urn:microsoft.com/office/officeart/2005/8/layout/cycle6"/>
    <dgm:cxn modelId="{05B42D5E-0920-4E27-9E6A-34927E5A8368}" type="presParOf" srcId="{1AA494E8-5400-4195-83F5-EBEF57F28565}" destId="{5B43EB48-920C-49F5-B794-714BDA2A6622}" srcOrd="10" destOrd="0" presId="urn:microsoft.com/office/officeart/2005/8/layout/cycle6"/>
    <dgm:cxn modelId="{3CE0E211-7D5F-4EBC-A00C-AE4AFFB85C3E}" type="presParOf" srcId="{1AA494E8-5400-4195-83F5-EBEF57F28565}" destId="{A3EAB089-EFA2-4E3B-8F32-0AC9C264FD51}" srcOrd="11" destOrd="0" presId="urn:microsoft.com/office/officeart/2005/8/layout/cycle6"/>
    <dgm:cxn modelId="{199B9EA8-6A02-4771-9454-4D50EE54B423}" type="presParOf" srcId="{1AA494E8-5400-4195-83F5-EBEF57F28565}" destId="{26C8A0C3-16C7-43DC-AE63-C95F692F32DE}" srcOrd="12" destOrd="0" presId="urn:microsoft.com/office/officeart/2005/8/layout/cycle6"/>
    <dgm:cxn modelId="{54537631-4670-40CD-A13B-131A6A53737A}" type="presParOf" srcId="{1AA494E8-5400-4195-83F5-EBEF57F28565}" destId="{D2A935FF-7226-49C9-B653-5C7B4D685961}" srcOrd="13" destOrd="0" presId="urn:microsoft.com/office/officeart/2005/8/layout/cycle6"/>
    <dgm:cxn modelId="{A203CDE1-4438-42AD-8A88-0DB7B4A4CEA8}" type="presParOf" srcId="{1AA494E8-5400-4195-83F5-EBEF57F28565}" destId="{D027AED4-4006-427E-B517-78BE63387B3B}" srcOrd="14" destOrd="0" presId="urn:microsoft.com/office/officeart/2005/8/layout/cycle6"/>
    <dgm:cxn modelId="{050EA222-A276-4015-AD1C-9E3FA42AFFF9}" type="presParOf" srcId="{1AA494E8-5400-4195-83F5-EBEF57F28565}" destId="{67E26FC8-1AC8-4551-BCB8-734F56937F11}" srcOrd="15" destOrd="0" presId="urn:microsoft.com/office/officeart/2005/8/layout/cycle6"/>
    <dgm:cxn modelId="{57A89EBC-E61E-4191-98F6-22D19C83F3B4}" type="presParOf" srcId="{1AA494E8-5400-4195-83F5-EBEF57F28565}" destId="{88DF2045-AD42-4427-BAF5-5FC4ECF83453}" srcOrd="16" destOrd="0" presId="urn:microsoft.com/office/officeart/2005/8/layout/cycle6"/>
    <dgm:cxn modelId="{A337DAEA-3212-479E-9028-8E80919070C1}" type="presParOf" srcId="{1AA494E8-5400-4195-83F5-EBEF57F28565}" destId="{61D99488-28E4-4754-9599-1E9BE4383217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70CFEC-3170-438B-B011-F32947028EED}">
      <dsp:nvSpPr>
        <dsp:cNvPr id="0" name=""/>
        <dsp:cNvSpPr/>
      </dsp:nvSpPr>
      <dsp:spPr>
        <a:xfrm>
          <a:off x="3822903" y="1119"/>
          <a:ext cx="1890256" cy="73309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cs typeface="B Nazanin" pitchFamily="2" charset="-78"/>
            </a:rPr>
            <a:t>وعده قبل از خواب: 15% </a:t>
          </a:r>
          <a:endParaRPr lang="en-US" sz="2000" b="1" kern="1200" dirty="0"/>
        </a:p>
      </dsp:txBody>
      <dsp:txXfrm>
        <a:off x="3822903" y="1119"/>
        <a:ext cx="1890256" cy="733094"/>
      </dsp:txXfrm>
    </dsp:sp>
    <dsp:sp modelId="{9BF2D233-9C14-479D-9F21-10EA98E23A46}">
      <dsp:nvSpPr>
        <dsp:cNvPr id="0" name=""/>
        <dsp:cNvSpPr/>
      </dsp:nvSpPr>
      <dsp:spPr>
        <a:xfrm>
          <a:off x="3040198" y="367666"/>
          <a:ext cx="3455666" cy="3455666"/>
        </a:xfrm>
        <a:custGeom>
          <a:avLst/>
          <a:gdLst/>
          <a:ahLst/>
          <a:cxnLst/>
          <a:rect l="0" t="0" r="0" b="0"/>
          <a:pathLst>
            <a:path>
              <a:moveTo>
                <a:pt x="2675840" y="283294"/>
              </a:moveTo>
              <a:arcTo wR="1727833" hR="1727833" stAng="18196541" swAng="67204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8A6A11-FEAD-4D69-BF69-37D1984BD1C9}">
      <dsp:nvSpPr>
        <dsp:cNvPr id="0" name=""/>
        <dsp:cNvSpPr/>
      </dsp:nvSpPr>
      <dsp:spPr>
        <a:xfrm>
          <a:off x="5291602" y="865035"/>
          <a:ext cx="1945554" cy="73309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cs typeface="B Nazanin" pitchFamily="2" charset="-78"/>
            </a:rPr>
            <a:t>صبحانه: 15%</a:t>
          </a:r>
        </a:p>
      </dsp:txBody>
      <dsp:txXfrm>
        <a:off x="5291602" y="865035"/>
        <a:ext cx="1945554" cy="733094"/>
      </dsp:txXfrm>
    </dsp:sp>
    <dsp:sp modelId="{CBE66CB9-E84F-408E-91BE-F4EE7B87C24E}">
      <dsp:nvSpPr>
        <dsp:cNvPr id="0" name=""/>
        <dsp:cNvSpPr/>
      </dsp:nvSpPr>
      <dsp:spPr>
        <a:xfrm>
          <a:off x="3040198" y="367666"/>
          <a:ext cx="3455666" cy="3455666"/>
        </a:xfrm>
        <a:custGeom>
          <a:avLst/>
          <a:gdLst/>
          <a:ahLst/>
          <a:cxnLst/>
          <a:rect l="0" t="0" r="0" b="0"/>
          <a:pathLst>
            <a:path>
              <a:moveTo>
                <a:pt x="3385369" y="1239998"/>
              </a:moveTo>
              <a:arcTo wR="1727833" hR="1727833" stAng="20616009" swAng="1967983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178B89-51B3-4E02-A2D1-752E828697F0}">
      <dsp:nvSpPr>
        <dsp:cNvPr id="0" name=""/>
        <dsp:cNvSpPr/>
      </dsp:nvSpPr>
      <dsp:spPr>
        <a:xfrm>
          <a:off x="5239575" y="2592869"/>
          <a:ext cx="2049608" cy="73309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i="0" kern="1200" dirty="0" smtClean="0">
              <a:cs typeface="B Nazanin" pitchFamily="2" charset="-78"/>
            </a:rPr>
            <a:t>میان وعده صبح: 12/5%</a:t>
          </a:r>
        </a:p>
      </dsp:txBody>
      <dsp:txXfrm>
        <a:off x="5239575" y="2592869"/>
        <a:ext cx="2049608" cy="733094"/>
      </dsp:txXfrm>
    </dsp:sp>
    <dsp:sp modelId="{41311ECC-AB3B-4847-B80A-233B6D8F2AAD}">
      <dsp:nvSpPr>
        <dsp:cNvPr id="0" name=""/>
        <dsp:cNvSpPr/>
      </dsp:nvSpPr>
      <dsp:spPr>
        <a:xfrm>
          <a:off x="3040198" y="367666"/>
          <a:ext cx="3455666" cy="3455666"/>
        </a:xfrm>
        <a:custGeom>
          <a:avLst/>
          <a:gdLst/>
          <a:ahLst/>
          <a:cxnLst/>
          <a:rect l="0" t="0" r="0" b="0"/>
          <a:pathLst>
            <a:path>
              <a:moveTo>
                <a:pt x="2939152" y="2959951"/>
              </a:moveTo>
              <a:arcTo wR="1727833" hR="1727833" stAng="2729262" swAng="459986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1E11FF-4955-451D-90A2-FDC59E6CB22F}">
      <dsp:nvSpPr>
        <dsp:cNvPr id="0" name=""/>
        <dsp:cNvSpPr/>
      </dsp:nvSpPr>
      <dsp:spPr>
        <a:xfrm>
          <a:off x="3733798" y="3456786"/>
          <a:ext cx="2068466" cy="73309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cs typeface="B Nazanin" pitchFamily="2" charset="-78"/>
            </a:rPr>
            <a:t>ناهار: 22/5%</a:t>
          </a:r>
          <a:endParaRPr lang="en-US" sz="2000" b="1" kern="1200" dirty="0"/>
        </a:p>
      </dsp:txBody>
      <dsp:txXfrm>
        <a:off x="3733798" y="3456786"/>
        <a:ext cx="2068466" cy="733094"/>
      </dsp:txXfrm>
    </dsp:sp>
    <dsp:sp modelId="{A3EAB089-EFA2-4E3B-8F32-0AC9C264FD51}">
      <dsp:nvSpPr>
        <dsp:cNvPr id="0" name=""/>
        <dsp:cNvSpPr/>
      </dsp:nvSpPr>
      <dsp:spPr>
        <a:xfrm>
          <a:off x="3040198" y="367666"/>
          <a:ext cx="3455666" cy="3455666"/>
        </a:xfrm>
        <a:custGeom>
          <a:avLst/>
          <a:gdLst/>
          <a:ahLst/>
          <a:cxnLst/>
          <a:rect l="0" t="0" r="0" b="0"/>
          <a:pathLst>
            <a:path>
              <a:moveTo>
                <a:pt x="691712" y="3110534"/>
              </a:moveTo>
              <a:arcTo wR="1727833" hR="1727833" stAng="7610753" swAng="459986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C8A0C3-16C7-43DC-AE63-C95F692F32DE}">
      <dsp:nvSpPr>
        <dsp:cNvPr id="0" name=""/>
        <dsp:cNvSpPr/>
      </dsp:nvSpPr>
      <dsp:spPr>
        <a:xfrm>
          <a:off x="2235815" y="2592869"/>
          <a:ext cx="2071737" cy="733094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cs typeface="B Nazanin" pitchFamily="2" charset="-78"/>
            </a:rPr>
            <a:t>میان وعده عصر: 12/5%</a:t>
          </a:r>
          <a:endParaRPr lang="en-US" sz="2000" b="1" kern="1200" dirty="0"/>
        </a:p>
      </dsp:txBody>
      <dsp:txXfrm>
        <a:off x="2235815" y="2592869"/>
        <a:ext cx="2071737" cy="733094"/>
      </dsp:txXfrm>
    </dsp:sp>
    <dsp:sp modelId="{D027AED4-4006-427E-B517-78BE63387B3B}">
      <dsp:nvSpPr>
        <dsp:cNvPr id="0" name=""/>
        <dsp:cNvSpPr/>
      </dsp:nvSpPr>
      <dsp:spPr>
        <a:xfrm>
          <a:off x="3040198" y="367666"/>
          <a:ext cx="3455666" cy="3455666"/>
        </a:xfrm>
        <a:custGeom>
          <a:avLst/>
          <a:gdLst/>
          <a:ahLst/>
          <a:cxnLst/>
          <a:rect l="0" t="0" r="0" b="0"/>
          <a:pathLst>
            <a:path>
              <a:moveTo>
                <a:pt x="70297" y="2215668"/>
              </a:moveTo>
              <a:arcTo wR="1727833" hR="1727833" stAng="9816009" swAng="1967983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E26FC8-1AC8-4551-BCB8-734F56937F11}">
      <dsp:nvSpPr>
        <dsp:cNvPr id="0" name=""/>
        <dsp:cNvSpPr/>
      </dsp:nvSpPr>
      <dsp:spPr>
        <a:xfrm>
          <a:off x="2285998" y="865035"/>
          <a:ext cx="1971370" cy="73309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cs typeface="B Nazanin" pitchFamily="2" charset="-78"/>
            </a:rPr>
            <a:t>شام: 22/5%</a:t>
          </a:r>
        </a:p>
      </dsp:txBody>
      <dsp:txXfrm>
        <a:off x="2285998" y="865035"/>
        <a:ext cx="1971370" cy="733094"/>
      </dsp:txXfrm>
    </dsp:sp>
    <dsp:sp modelId="{61D99488-28E4-4754-9599-1E9BE4383217}">
      <dsp:nvSpPr>
        <dsp:cNvPr id="0" name=""/>
        <dsp:cNvSpPr/>
      </dsp:nvSpPr>
      <dsp:spPr>
        <a:xfrm>
          <a:off x="3040198" y="367666"/>
          <a:ext cx="3455666" cy="3455666"/>
        </a:xfrm>
        <a:custGeom>
          <a:avLst/>
          <a:gdLst/>
          <a:ahLst/>
          <a:cxnLst/>
          <a:rect l="0" t="0" r="0" b="0"/>
          <a:pathLst>
            <a:path>
              <a:moveTo>
                <a:pt x="517287" y="494956"/>
              </a:moveTo>
              <a:arcTo wR="1727833" hR="1727833" stAng="13531418" swAng="67204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4E107-90F0-432C-865B-A3C9B9FC815A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28B50D-73F1-46EC-9626-18D7793D3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52DC8-5D42-4914-8D6A-7A3F6804C02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6B78490-4C7A-4D00-AF30-60299DF994B4}" type="datetime1">
              <a:rPr lang="en-US" smtClean="0"/>
              <a:pPr/>
              <a:t>1/11/2014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36CD1-AF53-447B-8712-F54284F32357}" type="datetime1">
              <a:rPr lang="en-US" smtClean="0"/>
              <a:pPr/>
              <a:t>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B28FE-B85E-4437-AF44-F76A3650F811}" type="datetime1">
              <a:rPr lang="en-US" smtClean="0"/>
              <a:pPr/>
              <a:t>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EA09-69CE-4C57-8F51-5E0DDACF0962}" type="datetime1">
              <a:rPr lang="en-US" smtClean="0"/>
              <a:pPr/>
              <a:t>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1ADC-6A4F-43DA-BEB3-58463E087647}" type="datetime1">
              <a:rPr lang="en-US" smtClean="0"/>
              <a:pPr/>
              <a:t>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E9902-6621-4B59-9DE9-B7512E6004EE}" type="datetime1">
              <a:rPr lang="en-US" smtClean="0"/>
              <a:pPr/>
              <a:t>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83756BD-1D0E-4D4A-B799-0E3A2140582C}" type="datetime1">
              <a:rPr lang="en-US" smtClean="0"/>
              <a:pPr/>
              <a:t>1/11/2014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32F28E7-6B7B-46FC-B43C-74F746F58EA4}" type="datetime1">
              <a:rPr lang="en-US" smtClean="0"/>
              <a:pPr/>
              <a:t>1/11/2014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59C7-ED0B-414C-A023-F3E64454E03D}" type="datetime1">
              <a:rPr lang="en-US" smtClean="0"/>
              <a:pPr/>
              <a:t>1/11/2014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A0839-9DB0-4884-8830-4FA7EB8FFD85}" type="datetime1">
              <a:rPr lang="en-US" smtClean="0"/>
              <a:pPr/>
              <a:t>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D866-B016-4A4A-9B25-1A821E51653D}" type="datetime1">
              <a:rPr lang="en-US" smtClean="0"/>
              <a:pPr/>
              <a:t>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D9F41F2-E782-4831-9E53-99EFA6B06AFF}" type="datetime1">
              <a:rPr lang="en-US" smtClean="0"/>
              <a:pPr/>
              <a:t>1/11/2014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066800"/>
            <a:ext cx="8458200" cy="2590800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a-IR" sz="4200" b="1" dirty="0" smtClean="0">
                <a:cs typeface="B Nazanin" pitchFamily="2" charset="-78"/>
              </a:rPr>
              <a:t>کارگاه کنترل و مراقبت از دیابت</a:t>
            </a:r>
            <a:r>
              <a:rPr lang="fa-IR" sz="4200" dirty="0" smtClean="0"/>
              <a:t/>
            </a:r>
            <a:br>
              <a:rPr lang="fa-IR" sz="4200" dirty="0" smtClean="0"/>
            </a:br>
            <a:r>
              <a:rPr lang="fa-IR" sz="4200" b="1" dirty="0" smtClean="0">
                <a:cs typeface="B Nazanin" pitchFamily="2" charset="-78"/>
              </a:rPr>
              <a:t>توصیه های تغذیه ای</a:t>
            </a:r>
            <a:endParaRPr lang="en-US" sz="4200" b="1" dirty="0">
              <a:cs typeface="B Nazanin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038600"/>
            <a:ext cx="4953000" cy="25146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ارائه دهنده:</a:t>
            </a:r>
          </a:p>
          <a:p>
            <a:pPr algn="ctr">
              <a:lnSpc>
                <a:spcPct val="150000"/>
              </a:lnSpc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هانیه السادات اجتهد</a:t>
            </a:r>
          </a:p>
          <a:p>
            <a:pPr algn="ctr">
              <a:lnSpc>
                <a:spcPct val="150000"/>
              </a:lnSpc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مرکز تحقیقات تغذیه و غدد درون ریز</a:t>
            </a:r>
          </a:p>
          <a:p>
            <a:pPr algn="ctr">
              <a:lnSpc>
                <a:spcPct val="150000"/>
              </a:lnSpc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پژوهشکده علوم غدد درون ریز و متابولیسم</a:t>
            </a:r>
            <a:endParaRPr lang="en-US" dirty="0" smtClean="0">
              <a:solidFill>
                <a:schemeClr val="tx1"/>
              </a:solidFill>
              <a:cs typeface="B Nazanin" pitchFamily="2" charset="-78"/>
            </a:endParaRPr>
          </a:p>
          <a:p>
            <a:pPr algn="ctr">
              <a:lnSpc>
                <a:spcPct val="150000"/>
              </a:lnSpc>
            </a:pPr>
            <a:endParaRPr lang="en-US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76600" y="45720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b="1" dirty="0" smtClean="0">
                <a:solidFill>
                  <a:schemeClr val="bg1"/>
                </a:solidFill>
                <a:cs typeface="B Mitra" pitchFamily="2" charset="-78"/>
              </a:rPr>
              <a:t>بسمه تعالی</a:t>
            </a:r>
            <a:endParaRPr lang="en-US" sz="2000" b="1" dirty="0">
              <a:solidFill>
                <a:schemeClr val="bg1"/>
              </a:solidFill>
              <a:cs typeface="B Mitra" pitchFamily="2" charset="-78"/>
            </a:endParaRPr>
          </a:p>
        </p:txBody>
      </p:sp>
      <p:pic>
        <p:nvPicPr>
          <p:cNvPr id="6" name="Picture 2" descr="C:\Documents and Settings\NutUser\My Documents\My Pictures\Pictu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1295400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Content Placeholder 3" descr="insulins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81200"/>
            <a:ext cx="8229600" cy="4442114"/>
          </a:xfrm>
        </p:spPr>
      </p:pic>
      <p:sp>
        <p:nvSpPr>
          <p:cNvPr id="6" name="TextBox 5"/>
          <p:cNvSpPr txBox="1"/>
          <p:nvPr/>
        </p:nvSpPr>
        <p:spPr>
          <a:xfrm>
            <a:off x="2667000" y="9906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600" b="1" dirty="0" smtClean="0">
                <a:solidFill>
                  <a:schemeClr val="bg2">
                    <a:lumMod val="50000"/>
                  </a:schemeClr>
                </a:solidFill>
                <a:cs typeface="B Nazanin" pitchFamily="2" charset="-78"/>
              </a:rPr>
              <a:t>انواع انسولین</a:t>
            </a:r>
            <a:endParaRPr lang="en-US" sz="3600" b="1" dirty="0">
              <a:solidFill>
                <a:schemeClr val="bg2">
                  <a:lumMod val="50000"/>
                </a:schemeClr>
              </a:solidFill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43200" y="8382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600" b="1" dirty="0" smtClean="0">
                <a:solidFill>
                  <a:schemeClr val="bg2">
                    <a:lumMod val="50000"/>
                  </a:schemeClr>
                </a:solidFill>
                <a:cs typeface="B Nazanin" pitchFamily="2" charset="-78"/>
              </a:rPr>
              <a:t>انواع انسولین</a:t>
            </a:r>
            <a:endParaRPr lang="en-US" sz="3600" b="1" dirty="0">
              <a:solidFill>
                <a:schemeClr val="bg2">
                  <a:lumMod val="50000"/>
                </a:schemeClr>
              </a:solidFill>
              <a:cs typeface="B Nazanin" pitchFamily="2" charset="-78"/>
            </a:endParaRP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</p:nvPr>
        </p:nvGraphicFramePr>
        <p:xfrm>
          <a:off x="359023" y="1676400"/>
          <a:ext cx="8480177" cy="4771506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2293818"/>
                <a:gridCol w="1737741"/>
                <a:gridCol w="1807251"/>
                <a:gridCol w="1193567"/>
                <a:gridCol w="1447800"/>
              </a:tblGrid>
              <a:tr h="141316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Type of insulin 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(generic name)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Brand name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Onset of action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Peak action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Effective duration </a:t>
                      </a:r>
                    </a:p>
                  </a:txBody>
                  <a:tcPr anchor="ctr"/>
                </a:tc>
              </a:tr>
              <a:tr h="581891">
                <a:tc gridSpan="5"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n-lt"/>
                        </a:rPr>
                        <a:t>Rapid –acting</a:t>
                      </a:r>
                      <a:r>
                        <a:rPr lang="en-US" sz="2800" baseline="0" dirty="0" smtClean="0">
                          <a:latin typeface="+mn-lt"/>
                        </a:rPr>
                        <a:t> </a:t>
                      </a:r>
                      <a:endParaRPr lang="en-US" sz="2800" dirty="0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56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n-lt"/>
                          <a:cs typeface="Times New Roman" pitchFamily="18" charset="0"/>
                        </a:rPr>
                        <a:t>Lispro</a:t>
                      </a:r>
                      <a:endParaRPr lang="en-US" sz="2400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latin typeface="+mn-lt"/>
                          <a:cs typeface="Times New Roman" pitchFamily="18" charset="0"/>
                        </a:rPr>
                        <a:t>Humalog</a:t>
                      </a:r>
                      <a:endParaRPr lang="en-US" sz="2400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  <a:cs typeface="Times New Roman" pitchFamily="18" charset="0"/>
                        </a:rPr>
                        <a:t>&lt;15 min</a:t>
                      </a:r>
                      <a:endParaRPr lang="en-US" sz="240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  <a:cs typeface="Times New Roman" pitchFamily="18" charset="0"/>
                        </a:rPr>
                        <a:t>1-2 h</a:t>
                      </a:r>
                      <a:endParaRPr lang="en-US" sz="240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  <a:cs typeface="Times New Roman" pitchFamily="18" charset="0"/>
                        </a:rPr>
                        <a:t>2-4 h</a:t>
                      </a:r>
                      <a:endParaRPr lang="en-US" sz="240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156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n-lt"/>
                          <a:cs typeface="Times New Roman" pitchFamily="18" charset="0"/>
                        </a:rPr>
                        <a:t>Aspart</a:t>
                      </a:r>
                      <a:r>
                        <a:rPr lang="en-US" sz="2400" dirty="0" smtClean="0">
                          <a:latin typeface="+mn-lt"/>
                          <a:cs typeface="Times New Roman" pitchFamily="18" charset="0"/>
                        </a:rPr>
                        <a:t> </a:t>
                      </a:r>
                      <a:endParaRPr lang="en-US" sz="240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n-lt"/>
                          <a:cs typeface="Times New Roman" pitchFamily="18" charset="0"/>
                        </a:rPr>
                        <a:t>Novalog</a:t>
                      </a:r>
                      <a:r>
                        <a:rPr lang="en-US" sz="2400" dirty="0" smtClean="0">
                          <a:latin typeface="+mn-lt"/>
                          <a:cs typeface="Times New Roman" pitchFamily="18" charset="0"/>
                        </a:rPr>
                        <a:t> </a:t>
                      </a:r>
                      <a:endParaRPr lang="en-US" sz="240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+mn-lt"/>
                          <a:cs typeface="Times New Roman" pitchFamily="18" charset="0"/>
                        </a:rPr>
                        <a:t>&lt;15 min</a:t>
                      </a:r>
                      <a:endParaRPr lang="en-US" sz="240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  <a:cs typeface="Times New Roman" pitchFamily="18" charset="0"/>
                        </a:rPr>
                        <a:t>1-3 h</a:t>
                      </a:r>
                      <a:endParaRPr lang="en-US" sz="240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  <a:cs typeface="Times New Roman" pitchFamily="18" charset="0"/>
                        </a:rPr>
                        <a:t>3-5 h </a:t>
                      </a:r>
                      <a:endParaRPr lang="en-US" sz="240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156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n-lt"/>
                          <a:cs typeface="Times New Roman" pitchFamily="18" charset="0"/>
                        </a:rPr>
                        <a:t>Glulisine</a:t>
                      </a:r>
                      <a:r>
                        <a:rPr lang="en-US" sz="2400" dirty="0" smtClean="0">
                          <a:latin typeface="+mn-lt"/>
                          <a:cs typeface="Times New Roman" pitchFamily="18" charset="0"/>
                        </a:rPr>
                        <a:t> </a:t>
                      </a:r>
                      <a:endParaRPr lang="en-US" sz="240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n-lt"/>
                          <a:cs typeface="Times New Roman" pitchFamily="18" charset="0"/>
                        </a:rPr>
                        <a:t>Apidra</a:t>
                      </a:r>
                      <a:r>
                        <a:rPr lang="en-US" sz="2400" dirty="0" smtClean="0">
                          <a:latin typeface="+mn-lt"/>
                          <a:cs typeface="Times New Roman" pitchFamily="18" charset="0"/>
                        </a:rPr>
                        <a:t> </a:t>
                      </a:r>
                      <a:endParaRPr lang="en-US" sz="240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  <a:cs typeface="Times New Roman" pitchFamily="18" charset="0"/>
                        </a:rPr>
                        <a:t>&lt;15 min</a:t>
                      </a:r>
                      <a:endParaRPr lang="en-US" sz="240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  <a:cs typeface="Times New Roman" pitchFamily="18" charset="0"/>
                        </a:rPr>
                        <a:t>0.5-1 h</a:t>
                      </a:r>
                      <a:endParaRPr lang="en-US" sz="240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  <a:cs typeface="Times New Roman" pitchFamily="18" charset="0"/>
                        </a:rPr>
                        <a:t>3 h</a:t>
                      </a:r>
                      <a:endParaRPr lang="en-US" sz="240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81891">
                <a:tc gridSpan="5"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n-lt"/>
                        </a:rPr>
                        <a:t>Short-acting </a:t>
                      </a:r>
                      <a:endParaRPr lang="en-US" sz="2800" dirty="0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4814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Regular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Humulin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R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Novolin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0.5-1 h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2-4 h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3-</a:t>
                      </a:r>
                      <a:r>
                        <a:rPr lang="fa-I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6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h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43200" y="8382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600" b="1" dirty="0" smtClean="0">
                <a:solidFill>
                  <a:schemeClr val="bg2">
                    <a:lumMod val="50000"/>
                  </a:schemeClr>
                </a:solidFill>
                <a:cs typeface="B Nazanin" pitchFamily="2" charset="-78"/>
              </a:rPr>
              <a:t>انواع انسولین</a:t>
            </a:r>
            <a:endParaRPr lang="en-US" sz="3600" b="1" dirty="0">
              <a:solidFill>
                <a:schemeClr val="bg2">
                  <a:lumMod val="50000"/>
                </a:schemeClr>
              </a:solidFill>
              <a:cs typeface="B Nazanin" pitchFamily="2" charset="-78"/>
            </a:endParaRP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</p:nvPr>
        </p:nvGraphicFramePr>
        <p:xfrm>
          <a:off x="179512" y="1737441"/>
          <a:ext cx="8784977" cy="4576213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2376264"/>
                <a:gridCol w="1800200"/>
                <a:gridCol w="1872208"/>
                <a:gridCol w="1368152"/>
                <a:gridCol w="1368153"/>
              </a:tblGrid>
              <a:tr h="82388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Type of insulin 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(generic name)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Brand name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Onset of action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Peak action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Effective duration </a:t>
                      </a:r>
                    </a:p>
                  </a:txBody>
                  <a:tcPr anchor="ctr"/>
                </a:tc>
              </a:tr>
              <a:tr h="640799">
                <a:tc gridSpan="5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Intermediate–acting</a:t>
                      </a:r>
                      <a:r>
                        <a:rPr lang="en-US" sz="2400" baseline="0" dirty="0" smtClean="0">
                          <a:latin typeface="+mn-lt"/>
                        </a:rPr>
                        <a:t> 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3160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  <a:cs typeface="Times New Roman" pitchFamily="18" charset="0"/>
                        </a:rPr>
                        <a:t>NPH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Humulin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N 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Novolin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2-4 h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4-10 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10-16 h</a:t>
                      </a:r>
                    </a:p>
                  </a:txBody>
                  <a:tcPr anchor="ctr"/>
                </a:tc>
              </a:tr>
              <a:tr h="640799">
                <a:tc gridSpan="5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long-acting</a:t>
                      </a:r>
                      <a:r>
                        <a:rPr lang="en-US" sz="3600" dirty="0" smtClean="0">
                          <a:latin typeface="+mn-lt"/>
                        </a:rPr>
                        <a:t> </a:t>
                      </a:r>
                      <a:endParaRPr lang="en-US" sz="3600" dirty="0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2388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Glargine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Lantus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2-4 h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None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20-24 h </a:t>
                      </a:r>
                    </a:p>
                  </a:txBody>
                  <a:tcPr anchor="ctr"/>
                </a:tc>
              </a:tr>
              <a:tr h="82388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Detemir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en-US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Levemir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2-4 h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None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a-I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18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-24 h 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43200" y="8382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600" b="1" dirty="0" smtClean="0">
                <a:solidFill>
                  <a:schemeClr val="bg2">
                    <a:lumMod val="50000"/>
                  </a:schemeClr>
                </a:solidFill>
                <a:cs typeface="B Nazanin" pitchFamily="2" charset="-78"/>
              </a:rPr>
              <a:t>انواع انسولین</a:t>
            </a:r>
            <a:endParaRPr lang="en-US" sz="3600" b="1" dirty="0">
              <a:solidFill>
                <a:schemeClr val="bg2">
                  <a:lumMod val="50000"/>
                </a:schemeClr>
              </a:solidFill>
              <a:cs typeface="B Nazanin" pitchFamily="2" charset="-78"/>
            </a:endParaRP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</p:nvPr>
        </p:nvGraphicFramePr>
        <p:xfrm>
          <a:off x="179512" y="1752600"/>
          <a:ext cx="8784977" cy="4724402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2376264"/>
                <a:gridCol w="2232248"/>
                <a:gridCol w="1440160"/>
                <a:gridCol w="1368152"/>
                <a:gridCol w="1368153"/>
              </a:tblGrid>
              <a:tr h="81768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Type of insulin 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(generic name)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Brand name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Onset of action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Peak action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Effective duration </a:t>
                      </a:r>
                    </a:p>
                  </a:txBody>
                  <a:tcPr anchor="ctr"/>
                </a:tc>
              </a:tr>
              <a:tr h="635977">
                <a:tc gridSpan="5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Mixtures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1768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NPH/regular 70/30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Humulin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70/30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Novolin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70/30 </a:t>
                      </a:r>
                      <a:endParaRPr lang="en-US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0.5-1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h</a:t>
                      </a:r>
                      <a:endParaRPr lang="en-US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Dual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10-16 h </a:t>
                      </a:r>
                    </a:p>
                  </a:txBody>
                  <a:tcPr anchor="ctr"/>
                </a:tc>
              </a:tr>
              <a:tr h="81768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NPH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/ regular 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50/50</a:t>
                      </a:r>
                      <a:endParaRPr lang="en-US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Humulin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50/50</a:t>
                      </a:r>
                      <a:endParaRPr lang="en-US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0.5-1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h</a:t>
                      </a:r>
                      <a:endParaRPr lang="en-US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Dual</a:t>
                      </a:r>
                    </a:p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10-16 h </a:t>
                      </a:r>
                    </a:p>
                  </a:txBody>
                  <a:tcPr anchor="ctr"/>
                </a:tc>
              </a:tr>
              <a:tr h="81768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Insulin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lispro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75/25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Humalog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Mix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&lt;15 min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Dual</a:t>
                      </a:r>
                    </a:p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10-16 h </a:t>
                      </a:r>
                    </a:p>
                  </a:txBody>
                  <a:tcPr anchor="ctr"/>
                </a:tc>
              </a:tr>
              <a:tr h="81768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Insulin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aspart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70/30</a:t>
                      </a:r>
                      <a:endParaRPr lang="en-US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Novolog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Mix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&lt;15 min </a:t>
                      </a:r>
                    </a:p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Dual</a:t>
                      </a:r>
                    </a:p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10-16 h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algn="ctr" rtl="1"/>
            <a:r>
              <a:rPr lang="fa-I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رژیم های انسولینی 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6" name="Content Placeholder 7"/>
          <p:cNvSpPr>
            <a:spLocks noGrp="1"/>
          </p:cNvSpPr>
          <p:nvPr>
            <p:ph idx="1"/>
          </p:nvPr>
        </p:nvSpPr>
        <p:spPr>
          <a:xfrm>
            <a:off x="428596" y="1676400"/>
            <a:ext cx="8229600" cy="2200608"/>
          </a:xfrm>
          <a:gradFill flip="none" rotWithShape="1">
            <a:gsLst>
              <a:gs pos="0">
                <a:schemeClr val="accent2">
                  <a:tint val="1000"/>
                  <a:satMod val="255000"/>
                </a:schemeClr>
              </a:gs>
              <a:gs pos="55000">
                <a:schemeClr val="accent2">
                  <a:tint val="12000"/>
                  <a:satMod val="255000"/>
                </a:schemeClr>
              </a:gs>
              <a:gs pos="100000">
                <a:schemeClr val="accent2">
                  <a:tint val="45000"/>
                  <a:satMod val="250000"/>
                </a:schemeClr>
              </a:gs>
            </a:gsLst>
            <a:lin ang="16200000" scaled="1"/>
            <a:tileRect/>
          </a:gra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r">
              <a:buNone/>
            </a:pPr>
            <a:endParaRPr lang="fa-IR" dirty="0" smtClean="0"/>
          </a:p>
          <a:p>
            <a:pPr algn="r">
              <a:buNone/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رژیم انسولینی انعطاف پذیر</a:t>
            </a:r>
          </a:p>
          <a:p>
            <a:pPr marL="812800" indent="-363538" algn="r" rtl="1">
              <a:buFont typeface="Wingdings" pitchFamily="2" charset="2"/>
              <a:buChar char="ü"/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آزادی در انتخاب زمان و ترکیب وعده های غذایی </a:t>
            </a:r>
          </a:p>
          <a:p>
            <a:pPr marL="812800" indent="-363538" algn="r" rtl="1">
              <a:buFont typeface="Wingdings" pitchFamily="2" charset="2"/>
              <a:buChar char="ü"/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کنترل بهتر قند خون </a:t>
            </a:r>
          </a:p>
          <a:p>
            <a:pPr marL="812800" indent="-363538" algn="r" rtl="1">
              <a:buFont typeface="Wingdings" pitchFamily="2" charset="2"/>
              <a:buChar char="ü"/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کاهش عوارض </a:t>
            </a:r>
            <a:endParaRPr lang="en-US" dirty="0" smtClean="0">
              <a:solidFill>
                <a:schemeClr val="tx1"/>
              </a:solidFill>
              <a:cs typeface="B Nazanin" pitchFamily="2" charset="-78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381000" y="4343400"/>
            <a:ext cx="8280920" cy="2057400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1000"/>
                  <a:satMod val="255000"/>
                </a:schemeClr>
              </a:gs>
              <a:gs pos="55000">
                <a:schemeClr val="accent2">
                  <a:tint val="12000"/>
                  <a:satMod val="255000"/>
                </a:schemeClr>
              </a:gs>
              <a:gs pos="100000">
                <a:schemeClr val="accent2">
                  <a:tint val="45000"/>
                  <a:satMod val="250000"/>
                </a:schemeClr>
              </a:gs>
            </a:gsLst>
            <a:lin ang="5400000" scaled="1"/>
            <a:tileRect/>
          </a:gra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Nazanin" pitchFamily="2" charset="-78"/>
              </a:rPr>
              <a:t>رژیم انسولینی ثابت </a:t>
            </a:r>
          </a:p>
          <a:p>
            <a:pPr marL="812800" marR="0" lvl="0" indent="-363538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Nazanin" pitchFamily="2" charset="-78"/>
              </a:rPr>
              <a:t>ثبات</a:t>
            </a:r>
            <a:r>
              <a:rPr kumimoji="0" lang="fa-I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Nazanin" pitchFamily="2" charset="-78"/>
              </a:rPr>
              <a:t> در مقدار کربوهیدرات در هر وعده غذایی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762000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sz="3200" b="1" dirty="0" smtClean="0">
                <a:solidFill>
                  <a:srgbClr val="0070C0"/>
                </a:solidFill>
                <a:cs typeface="B Nazanin" pitchFamily="2" charset="-78"/>
              </a:rPr>
              <a:t>توزیع کربوهیدرات بین وعده های غذایی در بیماران دیابتی مصرف کننده انسولین</a:t>
            </a:r>
            <a:endParaRPr lang="en-US" sz="3200" b="1" dirty="0">
              <a:solidFill>
                <a:srgbClr val="0070C0"/>
              </a:solidFill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-381000" y="2209800"/>
          <a:ext cx="95250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رژیم ثابت انسولینی 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pic>
        <p:nvPicPr>
          <p:cNvPr id="4" name="Content Placeholder 3" descr="afp19991115p2343-f1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2500306"/>
            <a:ext cx="6215106" cy="3000396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066800"/>
          </a:xfrm>
        </p:spPr>
        <p:txBody>
          <a:bodyPr/>
          <a:lstStyle/>
          <a:p>
            <a:pPr algn="ctr"/>
            <a:r>
              <a:rPr lang="fa-I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رژیم ثابت انسولینی </a:t>
            </a:r>
            <a:endParaRPr lang="en-US" dirty="0">
              <a:solidFill>
                <a:srgbClr val="0070C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676400"/>
            <a:ext cx="8643998" cy="4876800"/>
          </a:xfrm>
        </p:spPr>
        <p:txBody>
          <a:bodyPr>
            <a:normAutofit fontScale="85000" lnSpcReduction="20000"/>
          </a:bodyPr>
          <a:lstStyle/>
          <a:p>
            <a:pPr algn="r" rtl="1">
              <a:lnSpc>
                <a:spcPct val="140000"/>
              </a:lnSpc>
              <a:buSzPct val="90000"/>
              <a:buBlip>
                <a:blip r:embed="rId2"/>
              </a:buBlip>
            </a:pP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مقدار كربوهيدرات </a:t>
            </a:r>
            <a:r>
              <a:rPr lang="fa-IR" dirty="0" smtClean="0">
                <a:cs typeface="B Nazanin" pitchFamily="2" charset="-78"/>
              </a:rPr>
              <a:t>و </a:t>
            </a: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زمان مصرف </a:t>
            </a:r>
            <a:r>
              <a:rPr lang="fa-IR" dirty="0" smtClean="0">
                <a:cs typeface="B Nazanin" pitchFamily="2" charset="-78"/>
              </a:rPr>
              <a:t>در هر وعده و ميان وعده </a:t>
            </a: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ثابت</a:t>
            </a:r>
            <a:r>
              <a:rPr lang="fa-IR" dirty="0" smtClean="0">
                <a:cs typeface="B Nazanin" pitchFamily="2" charset="-78"/>
              </a:rPr>
              <a:t> و با توجه به اثر انسولين</a:t>
            </a:r>
          </a:p>
          <a:p>
            <a:pPr algn="r" rtl="1">
              <a:lnSpc>
                <a:spcPct val="140000"/>
              </a:lnSpc>
              <a:buSzPct val="90000"/>
              <a:buNone/>
            </a:pPr>
            <a:r>
              <a:rPr lang="fa-IR" dirty="0" smtClean="0">
                <a:cs typeface="B Nazanin" pitchFamily="2" charset="-78"/>
              </a:rPr>
              <a:t> </a:t>
            </a:r>
          </a:p>
          <a:p>
            <a:pPr algn="r" rtl="1">
              <a:lnSpc>
                <a:spcPct val="140000"/>
              </a:lnSpc>
              <a:buSzPct val="90000"/>
              <a:buBlip>
                <a:blip r:embed="rId2"/>
              </a:buBlip>
            </a:pPr>
            <a:r>
              <a:rPr lang="fa-IR" dirty="0" smtClean="0">
                <a:cs typeface="B Nazanin" pitchFamily="2" charset="-78"/>
              </a:rPr>
              <a:t>مصرف وعده غذايي </a:t>
            </a: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30-20 دقيقه پس از تزريق رگولار </a:t>
            </a:r>
          </a:p>
          <a:p>
            <a:pPr algn="r" rtl="1">
              <a:lnSpc>
                <a:spcPct val="140000"/>
              </a:lnSpc>
              <a:buSzPct val="90000"/>
              <a:buNone/>
            </a:pPr>
            <a:endParaRPr lang="fa-IR" dirty="0" smtClean="0">
              <a:cs typeface="B Nazanin" pitchFamily="2" charset="-78"/>
            </a:endParaRPr>
          </a:p>
          <a:p>
            <a:pPr algn="r" rtl="1">
              <a:lnSpc>
                <a:spcPct val="140000"/>
              </a:lnSpc>
              <a:buSzPct val="90000"/>
              <a:buBlip>
                <a:blip r:embed="rId2"/>
              </a:buBlip>
            </a:pPr>
            <a:r>
              <a:rPr lang="fa-IR" dirty="0" smtClean="0">
                <a:cs typeface="B Nazanin" pitchFamily="2" charset="-78"/>
              </a:rPr>
              <a:t>در نظر گرفتن </a:t>
            </a: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ميان وعده </a:t>
            </a:r>
            <a:r>
              <a:rPr lang="fa-IR" dirty="0" smtClean="0">
                <a:cs typeface="B Nazanin" pitchFamily="2" charset="-78"/>
              </a:rPr>
              <a:t>جهت جلوگيري از هيپوگليسمي</a:t>
            </a:r>
            <a:r>
              <a:rPr lang="en-US" dirty="0" smtClean="0">
                <a:cs typeface="B Nazanin" pitchFamily="2" charset="-78"/>
              </a:rPr>
              <a:t>  </a:t>
            </a:r>
            <a:r>
              <a:rPr lang="fa-IR" dirty="0" smtClean="0">
                <a:cs typeface="B Nazanin" pitchFamily="2" charset="-78"/>
              </a:rPr>
              <a:t>ناشي از مصرف رگولار </a:t>
            </a:r>
          </a:p>
          <a:p>
            <a:pPr algn="r" rtl="1">
              <a:lnSpc>
                <a:spcPct val="140000"/>
              </a:lnSpc>
              <a:buSzPct val="90000"/>
              <a:buBlip>
                <a:blip r:embed="rId2"/>
              </a:buBlip>
            </a:pPr>
            <a:endParaRPr lang="en-US" dirty="0" smtClean="0">
              <a:cs typeface="B Nazanin" pitchFamily="2" charset="-78"/>
            </a:endParaRPr>
          </a:p>
          <a:p>
            <a:pPr algn="r" rtl="1">
              <a:lnSpc>
                <a:spcPct val="140000"/>
              </a:lnSpc>
              <a:buSzPct val="90000"/>
              <a:buBlip>
                <a:blip r:embed="rId2"/>
              </a:buBlip>
            </a:pPr>
            <a:r>
              <a:rPr lang="fa-IR" dirty="0" smtClean="0">
                <a:cs typeface="B Nazanin" pitchFamily="2" charset="-78"/>
              </a:rPr>
              <a:t>در نظر گرفتن يك </a:t>
            </a: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ميان وعده عصرانه </a:t>
            </a:r>
            <a:r>
              <a:rPr lang="fa-IR" dirty="0" smtClean="0">
                <a:cs typeface="B Nazanin" pitchFamily="2" charset="-78"/>
              </a:rPr>
              <a:t>براي پيك اثر </a:t>
            </a:r>
            <a:r>
              <a:rPr lang="en-US" sz="2400" dirty="0" smtClean="0">
                <a:cs typeface="B Nazanin" pitchFamily="2" charset="-78"/>
              </a:rPr>
              <a:t>NPH</a:t>
            </a:r>
            <a:r>
              <a:rPr lang="fa-IR" dirty="0" smtClean="0">
                <a:cs typeface="B Nazanin" pitchFamily="2" charset="-78"/>
              </a:rPr>
              <a:t> </a:t>
            </a:r>
          </a:p>
          <a:p>
            <a:pPr algn="r" rtl="1">
              <a:lnSpc>
                <a:spcPct val="140000"/>
              </a:lnSpc>
              <a:buSzPct val="90000"/>
              <a:buNone/>
            </a:pPr>
            <a:endParaRPr lang="en-US" dirty="0" smtClean="0">
              <a:cs typeface="B Nazanin" pitchFamily="2" charset="-78"/>
            </a:endParaRPr>
          </a:p>
          <a:p>
            <a:pPr algn="r" rtl="1">
              <a:lnSpc>
                <a:spcPct val="140000"/>
              </a:lnSpc>
              <a:buSzPct val="90000"/>
              <a:buBlip>
                <a:blip r:embed="rId2"/>
              </a:buBlip>
            </a:pPr>
            <a:r>
              <a:rPr lang="fa-IR" dirty="0" smtClean="0">
                <a:cs typeface="B Nazanin" pitchFamily="2" charset="-78"/>
              </a:rPr>
              <a:t>در نظر گرفتن يك </a:t>
            </a: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ميان وعده قبل از خواب </a:t>
            </a:r>
            <a:r>
              <a:rPr lang="fa-IR" dirty="0" smtClean="0">
                <a:cs typeface="B Nazanin" pitchFamily="2" charset="-78"/>
              </a:rPr>
              <a:t>جهت پيشگيري از هيپوگليسمي شبانه ناشي از تزريق </a:t>
            </a:r>
            <a:r>
              <a:rPr lang="en-US" sz="2400" dirty="0" smtClean="0">
                <a:cs typeface="B Nazanin" pitchFamily="2" charset="-78"/>
              </a:rPr>
              <a:t>NPH</a:t>
            </a:r>
            <a:endParaRPr lang="fa-IR" sz="2400" dirty="0" smtClean="0">
              <a:cs typeface="B Nazanin" pitchFamily="2" charset="-78"/>
            </a:endParaRPr>
          </a:p>
          <a:p>
            <a:pPr algn="r" rtl="1">
              <a:buSzPct val="90000"/>
              <a:buBlip>
                <a:blip r:embed="rId2"/>
              </a:buBlip>
            </a:pPr>
            <a:endParaRPr lang="fa-IR" dirty="0" smtClean="0"/>
          </a:p>
          <a:p>
            <a:pPr algn="r" rtl="1"/>
            <a:endParaRPr lang="en-US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/>
          <a:lstStyle/>
          <a:p>
            <a:pPr algn="ctr"/>
            <a:r>
              <a:rPr lang="fa-I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رژیم ثابت انسولینی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85395"/>
          </a:xfrm>
        </p:spPr>
        <p:txBody>
          <a:bodyPr>
            <a:normAutofit/>
          </a:bodyPr>
          <a:lstStyle/>
          <a:p>
            <a:pPr algn="r" rtl="1">
              <a:buSzPct val="90000"/>
              <a:buBlip>
                <a:blip r:embed="rId2"/>
              </a:buBlip>
            </a:pPr>
            <a:r>
              <a:rPr lang="fa-IR" dirty="0" smtClean="0">
                <a:cs typeface="B Nazanin" pitchFamily="2" charset="-78"/>
              </a:rPr>
              <a:t>مقدار کل کربوهیدرات : %65-45 </a:t>
            </a:r>
          </a:p>
          <a:p>
            <a:pPr algn="r" rtl="1">
              <a:lnSpc>
                <a:spcPts val="2000"/>
              </a:lnSpc>
              <a:spcBef>
                <a:spcPts val="600"/>
              </a:spcBef>
              <a:buSzPct val="90000"/>
              <a:buNone/>
            </a:pPr>
            <a:endParaRPr lang="fa-IR" dirty="0" smtClean="0">
              <a:cs typeface="B Nazanin" pitchFamily="2" charset="-78"/>
            </a:endParaRPr>
          </a:p>
          <a:p>
            <a:pPr algn="r" rtl="1">
              <a:buSzPct val="90000"/>
              <a:buBlip>
                <a:blip r:embed="rId2"/>
              </a:buBlip>
            </a:pPr>
            <a:r>
              <a:rPr lang="fa-IR" dirty="0" smtClean="0">
                <a:cs typeface="B Nazanin" pitchFamily="2" charset="-78"/>
              </a:rPr>
              <a:t>توزيع مناسب كربوهيدرات : </a:t>
            </a:r>
          </a:p>
          <a:p>
            <a:pPr marL="623888" indent="-87313" algn="r" rtl="1">
              <a:lnSpc>
                <a:spcPct val="150000"/>
              </a:lnSpc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fa-IR" dirty="0" smtClean="0">
                <a:cs typeface="B Nazanin" pitchFamily="2" charset="-78"/>
              </a:rPr>
              <a:t>4-3 واحد </a:t>
            </a:r>
            <a:r>
              <a:rPr lang="en-US" sz="2400" dirty="0" smtClean="0">
                <a:cs typeface="B Nazanin" pitchFamily="2" charset="-78"/>
              </a:rPr>
              <a:t>CHO</a:t>
            </a:r>
            <a:r>
              <a:rPr lang="fa-IR" dirty="0" smtClean="0">
                <a:cs typeface="B Nazanin" pitchFamily="2" charset="-78"/>
              </a:rPr>
              <a:t> در هر وعده غذايي براي </a:t>
            </a:r>
            <a:r>
              <a:rPr lang="fa-IR" dirty="0" smtClean="0">
                <a:solidFill>
                  <a:srgbClr val="0070C0"/>
                </a:solidFill>
                <a:cs typeface="B Nazanin" pitchFamily="2" charset="-78"/>
              </a:rPr>
              <a:t>خانم ها </a:t>
            </a:r>
            <a:r>
              <a:rPr lang="fa-IR" dirty="0" smtClean="0">
                <a:cs typeface="B Nazanin" pitchFamily="2" charset="-78"/>
              </a:rPr>
              <a:t>(</a:t>
            </a:r>
            <a:r>
              <a:rPr lang="en-US" sz="2800" dirty="0" smtClean="0">
                <a:cs typeface="B Nazanin" pitchFamily="2" charset="-78"/>
              </a:rPr>
              <a:t>g</a:t>
            </a:r>
            <a:r>
              <a:rPr lang="fa-IR" dirty="0" smtClean="0">
                <a:cs typeface="B Nazanin" pitchFamily="2" charset="-78"/>
              </a:rPr>
              <a:t> 60-45) </a:t>
            </a:r>
          </a:p>
          <a:p>
            <a:pPr marL="623888" indent="-87313" algn="r" rtl="1">
              <a:lnSpc>
                <a:spcPct val="150000"/>
              </a:lnSpc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fa-IR" dirty="0" smtClean="0">
                <a:cs typeface="B Nazanin" pitchFamily="2" charset="-78"/>
              </a:rPr>
              <a:t>5-4 واحد </a:t>
            </a:r>
            <a:r>
              <a:rPr lang="en-US" sz="2400" dirty="0" smtClean="0">
                <a:cs typeface="B Nazanin" pitchFamily="2" charset="-78"/>
              </a:rPr>
              <a:t>CHO</a:t>
            </a:r>
            <a:r>
              <a:rPr lang="fa-IR" dirty="0" smtClean="0">
                <a:cs typeface="B Nazanin" pitchFamily="2" charset="-78"/>
              </a:rPr>
              <a:t> در هر وعده غذايي براي </a:t>
            </a:r>
            <a:r>
              <a:rPr lang="fa-IR" dirty="0" smtClean="0">
                <a:solidFill>
                  <a:srgbClr val="0070C0"/>
                </a:solidFill>
                <a:cs typeface="B Nazanin" pitchFamily="2" charset="-78"/>
              </a:rPr>
              <a:t>مردان</a:t>
            </a:r>
            <a:r>
              <a:rPr lang="fa-IR" dirty="0" smtClean="0">
                <a:cs typeface="B Nazanin" pitchFamily="2" charset="-78"/>
              </a:rPr>
              <a:t> (</a:t>
            </a:r>
            <a:r>
              <a:rPr lang="en-US" sz="2800" dirty="0" smtClean="0">
                <a:cs typeface="B Nazanin" pitchFamily="2" charset="-78"/>
              </a:rPr>
              <a:t>g</a:t>
            </a:r>
            <a:r>
              <a:rPr lang="fa-IR" dirty="0" smtClean="0">
                <a:cs typeface="B Nazanin" pitchFamily="2" charset="-78"/>
              </a:rPr>
              <a:t> 75-60)</a:t>
            </a:r>
          </a:p>
          <a:p>
            <a:pPr marL="623888" indent="-87313" algn="r" rtl="1">
              <a:lnSpc>
                <a:spcPct val="150000"/>
              </a:lnSpc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fa-IR" dirty="0" smtClean="0">
                <a:cs typeface="B Nazanin" pitchFamily="2" charset="-78"/>
              </a:rPr>
              <a:t>2-1 واحد </a:t>
            </a:r>
            <a:r>
              <a:rPr lang="en-US" sz="2400" dirty="0" smtClean="0">
                <a:cs typeface="B Nazanin" pitchFamily="2" charset="-78"/>
              </a:rPr>
              <a:t>CHO</a:t>
            </a:r>
            <a:r>
              <a:rPr lang="fa-IR" dirty="0" smtClean="0">
                <a:cs typeface="B Nazanin" pitchFamily="2" charset="-78"/>
              </a:rPr>
              <a:t> در هر </a:t>
            </a:r>
            <a:r>
              <a:rPr lang="fa-IR" dirty="0" smtClean="0">
                <a:solidFill>
                  <a:srgbClr val="0070C0"/>
                </a:solidFill>
                <a:cs typeface="B Nazanin" pitchFamily="2" charset="-78"/>
              </a:rPr>
              <a:t>ميان وعده </a:t>
            </a:r>
            <a:r>
              <a:rPr lang="fa-IR" dirty="0" smtClean="0">
                <a:cs typeface="B Nazanin" pitchFamily="2" charset="-78"/>
              </a:rPr>
              <a:t>(</a:t>
            </a:r>
            <a:r>
              <a:rPr lang="en-US" sz="2800" dirty="0" smtClean="0">
                <a:cs typeface="B Nazanin" pitchFamily="2" charset="-78"/>
              </a:rPr>
              <a:t>g</a:t>
            </a:r>
            <a:r>
              <a:rPr lang="fa-IR" dirty="0" smtClean="0">
                <a:cs typeface="B Nazanin" pitchFamily="2" charset="-78"/>
              </a:rPr>
              <a:t> 30-15) </a:t>
            </a:r>
          </a:p>
          <a:p>
            <a:pPr marL="623888" indent="-87313" algn="r" rtl="1">
              <a:lnSpc>
                <a:spcPts val="3000"/>
              </a:lnSpc>
              <a:buClr>
                <a:srgbClr val="C00000"/>
              </a:buClr>
              <a:buSzPct val="80000"/>
              <a:buNone/>
            </a:pPr>
            <a:endParaRPr lang="fa-IR" dirty="0" smtClean="0">
              <a:cs typeface="B Nazanin" pitchFamily="2" charset="-78"/>
            </a:endParaRPr>
          </a:p>
          <a:p>
            <a:pPr algn="r" rtl="1">
              <a:lnSpc>
                <a:spcPct val="150000"/>
              </a:lnSpc>
              <a:buSzPct val="90000"/>
              <a:buBlip>
                <a:blip r:embed="rId2"/>
              </a:buBlip>
            </a:pPr>
            <a:r>
              <a:rPr lang="fa-IR" dirty="0" smtClean="0">
                <a:cs typeface="B Nazanin" pitchFamily="2" charset="-78"/>
              </a:rPr>
              <a:t>ساکارز % 35- 10 کل انرژی</a:t>
            </a:r>
          </a:p>
          <a:p>
            <a:pPr algn="r" rtl="1">
              <a:buNone/>
            </a:pPr>
            <a:endParaRPr lang="en-US" dirty="0" smtClean="0">
              <a:cs typeface="B Nazanin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447800"/>
          </a:xfrm>
        </p:spPr>
        <p:txBody>
          <a:bodyPr/>
          <a:lstStyle/>
          <a:p>
            <a:pPr algn="ctr"/>
            <a:r>
              <a:rPr lang="fa-IR" dirty="0" smtClean="0">
                <a:solidFill>
                  <a:srgbClr val="0070C0"/>
                </a:solidFill>
                <a:cs typeface="B Nazanin" pitchFamily="2" charset="-78"/>
              </a:rPr>
              <a:t>رژیم انعطاف پذیر انسولینی</a:t>
            </a:r>
            <a:endParaRPr lang="en-US" dirty="0">
              <a:solidFill>
                <a:srgbClr val="0070C0"/>
              </a:solidFill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214563"/>
            <a:ext cx="6096000" cy="395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H="1">
            <a:off x="1295400" y="4419600"/>
            <a:ext cx="7620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228600" y="5029200"/>
            <a:ext cx="2209800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Meal time insulin</a:t>
            </a:r>
          </a:p>
          <a:p>
            <a:pPr algn="ctr"/>
            <a:endParaRPr lang="en-US" dirty="0" smtClean="0"/>
          </a:p>
          <a:p>
            <a:pPr algn="ctr"/>
            <a:r>
              <a:rPr lang="en-US" sz="1400" dirty="0" smtClean="0"/>
              <a:t>Insulin to carbohydrate ratio</a:t>
            </a:r>
            <a:endParaRPr lang="en-US" sz="1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553200" y="3276600"/>
            <a:ext cx="9144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7162800" y="4800600"/>
            <a:ext cx="16002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Basal insulin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3200400" y="6096000"/>
            <a:ext cx="3810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Insulin dosage: 0.5 to 1 U/kg BW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066800"/>
          </a:xfrm>
        </p:spPr>
        <p:txBody>
          <a:bodyPr/>
          <a:lstStyle/>
          <a:p>
            <a:pPr algn="ctr"/>
            <a:r>
              <a:rPr lang="fa-IR" dirty="0" smtClean="0">
                <a:solidFill>
                  <a:schemeClr val="accent1">
                    <a:lumMod val="50000"/>
                  </a:schemeClr>
                </a:solidFill>
                <a:cs typeface="B Nazanin" pitchFamily="2" charset="-78"/>
              </a:rPr>
              <a:t>اهداف تغذیه درمانی در بیماران دیابتی</a:t>
            </a:r>
            <a:endParaRPr lang="en-US" dirty="0">
              <a:solidFill>
                <a:schemeClr val="accent1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1392936"/>
          </a:xfrm>
        </p:spPr>
        <p:txBody>
          <a:bodyPr>
            <a:noAutofit/>
          </a:bodyPr>
          <a:lstStyle/>
          <a:p>
            <a:pPr algn="ctr" rtl="1">
              <a:buNone/>
            </a:pPr>
            <a:r>
              <a:rPr lang="fa-IR" sz="2000" b="1" dirty="0" smtClean="0">
                <a:cs typeface="B Nazanin" pitchFamily="2" charset="-78"/>
              </a:rPr>
              <a:t>تغییرات قابل انتظار طی 3 تا 6 ماه رژیم درمانی:</a:t>
            </a:r>
          </a:p>
          <a:p>
            <a:pPr algn="ctr" rtl="1"/>
            <a:r>
              <a:rPr lang="fa-IR" sz="2000" dirty="0" smtClean="0">
                <a:cs typeface="B Nazanin" pitchFamily="2" charset="-78"/>
              </a:rPr>
              <a:t>کاهش 1 تا 2 درصدی </a:t>
            </a:r>
            <a:r>
              <a:rPr lang="en-US" sz="1800" dirty="0" smtClean="0">
                <a:cs typeface="B Nazanin" pitchFamily="2" charset="-78"/>
              </a:rPr>
              <a:t>HbA1C</a:t>
            </a:r>
          </a:p>
          <a:p>
            <a:pPr algn="ctr" rtl="1"/>
            <a:r>
              <a:rPr lang="fa-IR" sz="2000" dirty="0" smtClean="0">
                <a:cs typeface="B Nazanin" pitchFamily="2" charset="-78"/>
              </a:rPr>
              <a:t>کاهش 9 تا 12 درصدی </a:t>
            </a:r>
            <a:r>
              <a:rPr lang="en-US" sz="1800" dirty="0" smtClean="0">
                <a:cs typeface="B Nazanin" pitchFamily="2" charset="-78"/>
              </a:rPr>
              <a:t>LDL</a:t>
            </a:r>
            <a:endParaRPr lang="fa-IR" sz="1800" dirty="0" smtClean="0">
              <a:cs typeface="B Nazanin" pitchFamily="2" charset="-78"/>
            </a:endParaRPr>
          </a:p>
          <a:p>
            <a:pPr algn="ctr" rtl="1"/>
            <a:r>
              <a:rPr lang="fa-IR" sz="2000" dirty="0" smtClean="0">
                <a:cs typeface="B Nazanin" pitchFamily="2" charset="-78"/>
              </a:rPr>
              <a:t>کاهش 5 </a:t>
            </a:r>
            <a:r>
              <a:rPr lang="en-US" sz="1800" dirty="0" smtClean="0">
                <a:cs typeface="B Nazanin" pitchFamily="2" charset="-78"/>
              </a:rPr>
              <a:t>mmHg</a:t>
            </a:r>
            <a:r>
              <a:rPr lang="fa-IR" sz="2000" dirty="0" smtClean="0">
                <a:cs typeface="B Nazanin" pitchFamily="2" charset="-78"/>
              </a:rPr>
              <a:t> فشار خون سیستولی و دیاستولی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05000"/>
            <a:ext cx="4038600" cy="28956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905000"/>
            <a:ext cx="3957388" cy="28956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fa-I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رژيم انسوليني انعطاف پذير 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86766" cy="4972072"/>
          </a:xfrm>
        </p:spPr>
        <p:txBody>
          <a:bodyPr>
            <a:normAutofit/>
          </a:bodyPr>
          <a:lstStyle/>
          <a:p>
            <a:pPr algn="r" rtl="1">
              <a:buNone/>
            </a:pPr>
            <a:endParaRPr lang="fa-IR" sz="3000" dirty="0" smtClean="0">
              <a:cs typeface="B Nazanin" pitchFamily="2" charset="-78"/>
            </a:endParaRPr>
          </a:p>
          <a:p>
            <a:pPr algn="r" rtl="1"/>
            <a:r>
              <a:rPr lang="fa-IR" sz="3000" dirty="0" smtClean="0">
                <a:cs typeface="B Nazanin" pitchFamily="2" charset="-78"/>
              </a:rPr>
              <a:t> تعيين نسبت مناسب انسولين به كربوهيدرات براي هر فرد : </a:t>
            </a:r>
          </a:p>
          <a:p>
            <a:pPr algn="r" rtl="1"/>
            <a:endParaRPr lang="fa-IR" sz="3000" dirty="0" smtClean="0">
              <a:cs typeface="B Nazanin" pitchFamily="2" charset="-78"/>
            </a:endParaRPr>
          </a:p>
          <a:p>
            <a:pPr marL="822960" lvl="1" algn="r" rtl="1">
              <a:spcBef>
                <a:spcPts val="1200"/>
              </a:spcBef>
              <a:buFont typeface="Arial" pitchFamily="34" charset="0"/>
              <a:buChar char="•"/>
            </a:pPr>
            <a:r>
              <a:rPr lang="fa-IR" sz="2700" dirty="0" smtClean="0">
                <a:cs typeface="B Nazanin" pitchFamily="2" charset="-78"/>
              </a:rPr>
              <a:t>1 واحد انسولين / 15 گرم </a:t>
            </a:r>
            <a:r>
              <a:rPr lang="fa-IR" sz="2800" dirty="0" smtClean="0">
                <a:cs typeface="B Nazanin" pitchFamily="2" charset="-78"/>
              </a:rPr>
              <a:t>کربوهیدرات</a:t>
            </a:r>
            <a:r>
              <a:rPr lang="fa-IR" sz="2700" dirty="0" smtClean="0">
                <a:cs typeface="B Nazanin" pitchFamily="2" charset="-78"/>
              </a:rPr>
              <a:t> بطور کلی</a:t>
            </a:r>
          </a:p>
          <a:p>
            <a:pPr marL="822960" lvl="1" algn="r" rtl="1">
              <a:spcBef>
                <a:spcPts val="1200"/>
              </a:spcBef>
              <a:buFont typeface="Arial" pitchFamily="34" charset="0"/>
              <a:buChar char="•"/>
            </a:pPr>
            <a:r>
              <a:rPr lang="fa-IR" sz="2700" dirty="0" smtClean="0">
                <a:cs typeface="B Nazanin" pitchFamily="2" charset="-78"/>
              </a:rPr>
              <a:t>1 واحد انسولين / 16-8 گرم كربوهيدرات در بزرگسالان </a:t>
            </a:r>
          </a:p>
          <a:p>
            <a:pPr marL="822960" lvl="1" algn="r" rtl="1">
              <a:spcBef>
                <a:spcPts val="1200"/>
              </a:spcBef>
              <a:buFont typeface="Arial" pitchFamily="34" charset="0"/>
              <a:buChar char="•"/>
            </a:pPr>
            <a:r>
              <a:rPr lang="fa-IR" sz="2700" dirty="0" smtClean="0">
                <a:cs typeface="B Nazanin" pitchFamily="2" charset="-78"/>
              </a:rPr>
              <a:t>1 واحد انسولين / 20 گرم </a:t>
            </a:r>
            <a:r>
              <a:rPr lang="fa-IR" dirty="0" smtClean="0">
                <a:cs typeface="B Nazanin" pitchFamily="2" charset="-78"/>
              </a:rPr>
              <a:t>کربوهیدرات</a:t>
            </a:r>
            <a:r>
              <a:rPr lang="en-US" sz="2700" dirty="0" smtClean="0">
                <a:cs typeface="B Nazanin" pitchFamily="2" charset="-78"/>
              </a:rPr>
              <a:t> </a:t>
            </a:r>
            <a:r>
              <a:rPr lang="fa-IR" sz="2700" dirty="0" smtClean="0">
                <a:cs typeface="B Nazanin" pitchFamily="2" charset="-78"/>
              </a:rPr>
              <a:t>در كودكان </a:t>
            </a:r>
          </a:p>
          <a:p>
            <a:pPr marL="822960" lvl="1" algn="r" rtl="1">
              <a:spcBef>
                <a:spcPts val="1200"/>
              </a:spcBef>
              <a:buFont typeface="Arial" pitchFamily="34" charset="0"/>
              <a:buChar char="•"/>
            </a:pPr>
            <a:r>
              <a:rPr lang="fa-IR" sz="2700" dirty="0" smtClean="0">
                <a:cs typeface="B Nazanin" pitchFamily="2" charset="-78"/>
              </a:rPr>
              <a:t>1 واحد انسولين / 5 گرم كربوهيدرات در افراد چاق </a:t>
            </a:r>
          </a:p>
          <a:p>
            <a:pPr algn="r" rtl="1">
              <a:buNone/>
            </a:pPr>
            <a:endParaRPr lang="fa-IR" dirty="0" smtClean="0"/>
          </a:p>
          <a:p>
            <a:pPr algn="r" rtl="1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43200" y="59436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u="sng" dirty="0" smtClean="0">
                <a:ln>
                  <a:solidFill>
                    <a:schemeClr val="accent1"/>
                  </a:solidFill>
                </a:ln>
                <a:cs typeface="B Nazanin" pitchFamily="2" charset="-78"/>
              </a:rPr>
              <a:t>اختصاصی بودن این موضوع برای هر فرد</a:t>
            </a:r>
            <a:endParaRPr lang="en-US" sz="2400" u="sng" dirty="0">
              <a:ln>
                <a:solidFill>
                  <a:schemeClr val="accent1"/>
                </a:solidFill>
              </a:ln>
              <a:cs typeface="B Nazanin" pitchFamily="2" charset="-7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fa-IR" sz="4400" dirty="0" smtClean="0">
                <a:solidFill>
                  <a:schemeClr val="accent1">
                    <a:lumMod val="75000"/>
                  </a:schemeClr>
                </a:solidFill>
                <a:cs typeface="B Nazanin" pitchFamily="2" charset="-78"/>
              </a:rPr>
              <a:t>تعيين نسبت كربوهيدرات به انسولين</a:t>
            </a:r>
            <a:endParaRPr lang="en-US" sz="4400" dirty="0">
              <a:solidFill>
                <a:schemeClr val="accent1">
                  <a:lumMod val="75000"/>
                </a:schemeClr>
              </a:solidFill>
              <a:cs typeface="B Nazanin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3000372"/>
            <a:ext cx="2143140" cy="1200329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2400" dirty="0" smtClean="0">
                <a:cs typeface="B Nazanin" pitchFamily="2" charset="-78"/>
              </a:rPr>
              <a:t>15 گرم كربوهيدرات به ازاي هر واحد انسولين</a:t>
            </a:r>
            <a:r>
              <a:rPr lang="fa-IR" dirty="0" smtClean="0">
                <a:cs typeface="B Nazanin" pitchFamily="2" charset="-78"/>
              </a:rPr>
              <a:t> 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71802" y="3000372"/>
            <a:ext cx="2143140" cy="1200329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2400" dirty="0" smtClean="0">
                <a:cs typeface="B Nazanin" pitchFamily="2" charset="-78"/>
              </a:rPr>
              <a:t>تعيين قند خون قبل و 2 ساعت بعد از وعده غذايي </a:t>
            </a:r>
            <a:endParaRPr lang="en-US" sz="2400" dirty="0" smtClean="0">
              <a:cs typeface="B Nazanin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43570" y="1714488"/>
            <a:ext cx="3071834" cy="1938992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cs typeface="B Nazanin" pitchFamily="2" charset="-78"/>
              </a:rPr>
              <a:t>قند خون بيش از </a:t>
            </a:r>
            <a:r>
              <a:rPr lang="en-US" dirty="0" smtClean="0">
                <a:cs typeface="B Nazanin" pitchFamily="2" charset="-78"/>
              </a:rPr>
              <a:t>mg/</a:t>
            </a:r>
            <a:r>
              <a:rPr lang="en-US" dirty="0" err="1" smtClean="0">
                <a:cs typeface="B Nazanin" pitchFamily="2" charset="-78"/>
              </a:rPr>
              <a:t>dL</a:t>
            </a:r>
            <a:r>
              <a:rPr lang="fa-IR" sz="2400" dirty="0" smtClean="0">
                <a:cs typeface="B Nazanin" pitchFamily="2" charset="-78"/>
              </a:rPr>
              <a:t> 140</a:t>
            </a:r>
            <a:r>
              <a:rPr lang="en-US" sz="2400" dirty="0" smtClean="0">
                <a:cs typeface="B Nazanin" pitchFamily="2" charset="-78"/>
              </a:rPr>
              <a:t> </a:t>
            </a:r>
          </a:p>
          <a:p>
            <a:pPr algn="r" rtl="1"/>
            <a:r>
              <a:rPr lang="fa-IR" sz="2400" dirty="0" smtClean="0">
                <a:cs typeface="B Nazanin" pitchFamily="2" charset="-78"/>
              </a:rPr>
              <a:t>كاهش نسبت كربوهيدرات به انسولين </a:t>
            </a:r>
          </a:p>
          <a:p>
            <a:pPr algn="r" rtl="1"/>
            <a:r>
              <a:rPr lang="fa-IR" sz="2400" dirty="0" smtClean="0">
                <a:cs typeface="B Nazanin" pitchFamily="2" charset="-78"/>
              </a:rPr>
              <a:t>مثال: 12 گرم </a:t>
            </a:r>
            <a:r>
              <a:rPr lang="en-US" sz="2000" dirty="0" smtClean="0">
                <a:cs typeface="B Nazanin" pitchFamily="2" charset="-78"/>
              </a:rPr>
              <a:t>CHO</a:t>
            </a:r>
            <a:r>
              <a:rPr lang="fa-IR" sz="2400" dirty="0" smtClean="0">
                <a:cs typeface="B Nazanin" pitchFamily="2" charset="-78"/>
              </a:rPr>
              <a:t> به ازاي هر واحد انسولين </a:t>
            </a:r>
            <a:endParaRPr lang="en-US" sz="2400" dirty="0" smtClean="0">
              <a:cs typeface="B Nazanin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43570" y="4071942"/>
            <a:ext cx="3071834" cy="2308324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cs typeface="B Nazanin" pitchFamily="2" charset="-78"/>
              </a:rPr>
              <a:t>هيپوگليسمي </a:t>
            </a:r>
            <a:r>
              <a:rPr lang="en-US" sz="2400" dirty="0" smtClean="0">
                <a:cs typeface="B Nazanin" pitchFamily="2" charset="-78"/>
              </a:rPr>
              <a:t> </a:t>
            </a:r>
            <a:r>
              <a:rPr lang="fa-IR" sz="2400" dirty="0" smtClean="0">
                <a:cs typeface="B Nazanin" pitchFamily="2" charset="-78"/>
              </a:rPr>
              <a:t>(قند خون كمتر از </a:t>
            </a:r>
            <a:r>
              <a:rPr lang="en-US" dirty="0" smtClean="0">
                <a:cs typeface="B Nazanin" pitchFamily="2" charset="-78"/>
              </a:rPr>
              <a:t>mg/</a:t>
            </a:r>
            <a:r>
              <a:rPr lang="en-US" dirty="0" err="1" smtClean="0">
                <a:cs typeface="B Nazanin" pitchFamily="2" charset="-78"/>
              </a:rPr>
              <a:t>dL</a:t>
            </a:r>
            <a:r>
              <a:rPr lang="fa-IR" sz="2400" dirty="0" smtClean="0">
                <a:cs typeface="B Nazanin" pitchFamily="2" charset="-78"/>
              </a:rPr>
              <a:t> 70 ) </a:t>
            </a:r>
            <a:endParaRPr lang="en-US" sz="2400" dirty="0" smtClean="0">
              <a:cs typeface="B Nazanin" pitchFamily="2" charset="-78"/>
            </a:endParaRPr>
          </a:p>
          <a:p>
            <a:pPr algn="r" rtl="1"/>
            <a:r>
              <a:rPr lang="fa-IR" sz="2400" dirty="0" smtClean="0">
                <a:cs typeface="B Nazanin" pitchFamily="2" charset="-78"/>
              </a:rPr>
              <a:t>افزايش نسبت كربوهيدرات به انسولين </a:t>
            </a:r>
          </a:p>
          <a:p>
            <a:pPr algn="r" rtl="1"/>
            <a:r>
              <a:rPr lang="fa-IR" sz="2400" dirty="0" smtClean="0">
                <a:cs typeface="B Nazanin" pitchFamily="2" charset="-78"/>
              </a:rPr>
              <a:t>مثال: 18 گرم </a:t>
            </a:r>
            <a:r>
              <a:rPr lang="en-US" dirty="0" smtClean="0">
                <a:cs typeface="B Nazanin" pitchFamily="2" charset="-78"/>
              </a:rPr>
              <a:t>CHO</a:t>
            </a:r>
            <a:r>
              <a:rPr lang="fa-IR" sz="2400" dirty="0" smtClean="0">
                <a:cs typeface="B Nazanin" pitchFamily="2" charset="-78"/>
              </a:rPr>
              <a:t> به ازاي هر واحد انسولين </a:t>
            </a:r>
            <a:endParaRPr lang="en-US" sz="2400" dirty="0" smtClean="0">
              <a:cs typeface="B Nazanin" pitchFamily="2" charset="-78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2500298" y="3429000"/>
            <a:ext cx="571504" cy="28575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18792091">
            <a:off x="4929190" y="2357430"/>
            <a:ext cx="571504" cy="28575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3271401">
            <a:off x="4854193" y="4459004"/>
            <a:ext cx="571504" cy="28575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981200" y="2133600"/>
            <a:ext cx="4953000" cy="25908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Case study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/>
          <a:lstStyle/>
          <a:p>
            <a:pPr algn="ctr" rtl="1"/>
            <a:r>
              <a:rPr lang="fa-IR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معرفي بيمار </a:t>
            </a:r>
            <a:endParaRPr lang="en-US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 fontScale="85000" lnSpcReduction="20000"/>
          </a:bodyPr>
          <a:lstStyle/>
          <a:p>
            <a:pPr algn="r" rtl="1">
              <a:lnSpc>
                <a:spcPct val="150000"/>
              </a:lnSpc>
              <a:buFont typeface="Courier New" pitchFamily="49" charset="0"/>
              <a:buChar char="o"/>
            </a:pPr>
            <a:r>
              <a:rPr lang="fa-IR" sz="3000" dirty="0" smtClean="0">
                <a:cs typeface="B Nazanin" pitchFamily="2" charset="-78"/>
              </a:rPr>
              <a:t>خانم مبتلا به ديابت نوع 1</a:t>
            </a:r>
          </a:p>
          <a:p>
            <a:pPr algn="r" rtl="1">
              <a:lnSpc>
                <a:spcPct val="150000"/>
              </a:lnSpc>
              <a:buFont typeface="Courier New" pitchFamily="49" charset="0"/>
              <a:buChar char="o"/>
            </a:pPr>
            <a:r>
              <a:rPr lang="fa-IR" sz="3000" dirty="0" smtClean="0">
                <a:cs typeface="B Nazanin" pitchFamily="2" charset="-78"/>
              </a:rPr>
              <a:t>سن : 33 سال </a:t>
            </a:r>
          </a:p>
          <a:p>
            <a:pPr algn="r" rtl="1">
              <a:lnSpc>
                <a:spcPct val="150000"/>
              </a:lnSpc>
              <a:buFont typeface="Courier New" pitchFamily="49" charset="0"/>
              <a:buChar char="o"/>
            </a:pPr>
            <a:r>
              <a:rPr lang="fa-IR" sz="3000" dirty="0" smtClean="0">
                <a:cs typeface="B Nazanin" pitchFamily="2" charset="-78"/>
              </a:rPr>
              <a:t>وزن : 60 كيلوگرم </a:t>
            </a:r>
          </a:p>
          <a:p>
            <a:pPr algn="r" rtl="1">
              <a:lnSpc>
                <a:spcPct val="150000"/>
              </a:lnSpc>
              <a:buFont typeface="Courier New" pitchFamily="49" charset="0"/>
              <a:buChar char="o"/>
            </a:pPr>
            <a:r>
              <a:rPr lang="fa-IR" sz="3000" dirty="0" smtClean="0">
                <a:cs typeface="B Nazanin" pitchFamily="2" charset="-78"/>
              </a:rPr>
              <a:t>قد : 163 سانتيمتر </a:t>
            </a:r>
          </a:p>
          <a:p>
            <a:pPr algn="r" rtl="1">
              <a:lnSpc>
                <a:spcPct val="150000"/>
              </a:lnSpc>
              <a:buFont typeface="Courier New" pitchFamily="49" charset="0"/>
              <a:buChar char="o"/>
            </a:pPr>
            <a:r>
              <a:rPr lang="fa-IR" sz="3000" dirty="0" smtClean="0">
                <a:cs typeface="B Nazanin" pitchFamily="2" charset="-78"/>
              </a:rPr>
              <a:t>كارمند </a:t>
            </a:r>
          </a:p>
          <a:p>
            <a:pPr algn="r" rtl="1">
              <a:lnSpc>
                <a:spcPct val="150000"/>
              </a:lnSpc>
              <a:buFont typeface="Courier New" pitchFamily="49" charset="0"/>
              <a:buChar char="o"/>
            </a:pPr>
            <a:r>
              <a:rPr lang="fa-IR" sz="3000" dirty="0" smtClean="0">
                <a:cs typeface="B Nazanin" pitchFamily="2" charset="-78"/>
              </a:rPr>
              <a:t>عدم انجام فعاليت بدني </a:t>
            </a:r>
          </a:p>
          <a:p>
            <a:pPr algn="r" rtl="1">
              <a:lnSpc>
                <a:spcPct val="150000"/>
              </a:lnSpc>
              <a:buFont typeface="Courier New" pitchFamily="49" charset="0"/>
              <a:buChar char="o"/>
            </a:pPr>
            <a:r>
              <a:rPr lang="fa-IR" sz="3000" dirty="0" smtClean="0">
                <a:cs typeface="B Nazanin" pitchFamily="2" charset="-78"/>
              </a:rPr>
              <a:t>تحت درمان با انسولين به صورت زير (رژیم انسولینی ثابت): 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fa-IR" dirty="0" smtClean="0">
                <a:cs typeface="B Nazanin" pitchFamily="2" charset="-78"/>
              </a:rPr>
              <a:t>16</a:t>
            </a:r>
            <a:r>
              <a:rPr lang="en-US" dirty="0" smtClean="0">
                <a:cs typeface="B Nazanin" pitchFamily="2" charset="-78"/>
              </a:rPr>
              <a:t> units NPH + </a:t>
            </a:r>
            <a:r>
              <a:rPr lang="fa-IR" dirty="0" smtClean="0">
                <a:cs typeface="B Nazanin" pitchFamily="2" charset="-78"/>
              </a:rPr>
              <a:t>6</a:t>
            </a:r>
            <a:r>
              <a:rPr lang="en-US" dirty="0" smtClean="0">
                <a:cs typeface="B Nazanin" pitchFamily="2" charset="-78"/>
              </a:rPr>
              <a:t> units regular    </a:t>
            </a:r>
            <a:r>
              <a:rPr lang="fa-IR" dirty="0" smtClean="0">
                <a:cs typeface="B Nazanin" pitchFamily="2" charset="-78"/>
              </a:rPr>
              <a:t>قبل از صبحانه 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fa-IR" dirty="0" smtClean="0">
                <a:cs typeface="B Nazanin" pitchFamily="2" charset="-78"/>
              </a:rPr>
              <a:t>5</a:t>
            </a:r>
            <a:r>
              <a:rPr lang="en-US" dirty="0" smtClean="0">
                <a:cs typeface="B Nazanin" pitchFamily="2" charset="-78"/>
              </a:rPr>
              <a:t> units NPH + </a:t>
            </a:r>
            <a:r>
              <a:rPr lang="fa-IR" dirty="0" smtClean="0">
                <a:cs typeface="B Nazanin" pitchFamily="2" charset="-78"/>
              </a:rPr>
              <a:t>5</a:t>
            </a:r>
            <a:r>
              <a:rPr lang="en-US" dirty="0" smtClean="0">
                <a:cs typeface="B Nazanin" pitchFamily="2" charset="-78"/>
              </a:rPr>
              <a:t> units regular </a:t>
            </a:r>
            <a:r>
              <a:rPr lang="fa-IR" dirty="0" smtClean="0">
                <a:cs typeface="B Nazanin" pitchFamily="2" charset="-78"/>
              </a:rPr>
              <a:t>   قبل از شام           </a:t>
            </a:r>
            <a:endParaRPr lang="en-US" dirty="0" smtClean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229600" cy="914400"/>
          </a:xfrm>
        </p:spPr>
        <p:txBody>
          <a:bodyPr/>
          <a:lstStyle/>
          <a:p>
            <a:pPr algn="ctr" rtl="1"/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</a:t>
            </a:r>
            <a:r>
              <a:rPr lang="fa-IR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محاسبه انرژی و درشت مغذي ها 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359080" cy="4829195"/>
          </a:xfrm>
        </p:spPr>
        <p:txBody>
          <a:bodyPr>
            <a:normAutofit/>
          </a:bodyPr>
          <a:lstStyle/>
          <a:p>
            <a:pPr rtl="1">
              <a:lnSpc>
                <a:spcPct val="200000"/>
              </a:lnSpc>
              <a:buClr>
                <a:srgbClr val="000099"/>
              </a:buClr>
              <a:buNone/>
            </a:pPr>
            <a:r>
              <a:rPr lang="en-US" sz="2400" dirty="0" smtClean="0">
                <a:cs typeface="B Nazanin" pitchFamily="2" charset="-78"/>
              </a:rPr>
              <a:t>Kg/m</a:t>
            </a:r>
            <a:r>
              <a:rPr lang="en-US" sz="2400" baseline="30000" dirty="0" smtClean="0">
                <a:cs typeface="B Nazanin" pitchFamily="2" charset="-78"/>
              </a:rPr>
              <a:t>2</a:t>
            </a:r>
            <a:r>
              <a:rPr lang="fa-IR" sz="2400" dirty="0" smtClean="0">
                <a:cs typeface="B Nazanin" pitchFamily="2" charset="-78"/>
              </a:rPr>
              <a:t> 22/6 = </a:t>
            </a:r>
            <a:r>
              <a:rPr lang="en-US" sz="2400" dirty="0" smtClean="0">
                <a:cs typeface="B Nazanin" pitchFamily="2" charset="-78"/>
              </a:rPr>
              <a:t>BMI</a:t>
            </a:r>
            <a:r>
              <a:rPr lang="fa-IR" sz="2400" dirty="0" smtClean="0">
                <a:cs typeface="B Nazanin" pitchFamily="2" charset="-78"/>
              </a:rPr>
              <a:t> </a:t>
            </a:r>
          </a:p>
          <a:p>
            <a:pPr rtl="1">
              <a:buClr>
                <a:srgbClr val="000099"/>
              </a:buClr>
              <a:buNone/>
            </a:pPr>
            <a:r>
              <a:rPr lang="en-US" sz="2400" dirty="0" smtClean="0">
                <a:cs typeface="B Nazanin" pitchFamily="2" charset="-78"/>
              </a:rPr>
              <a:t>Kcal </a:t>
            </a:r>
            <a:r>
              <a:rPr lang="fa-IR" sz="2400" dirty="0" smtClean="0">
                <a:cs typeface="B Nazanin" pitchFamily="2" charset="-78"/>
              </a:rPr>
              <a:t> 1368 = 24× 0/95 × 60 = انرژي پايه </a:t>
            </a:r>
          </a:p>
          <a:p>
            <a:pPr rtl="1">
              <a:buClr>
                <a:srgbClr val="000099"/>
              </a:buClr>
              <a:buNone/>
            </a:pPr>
            <a:r>
              <a:rPr lang="en-US" sz="2400" dirty="0" smtClean="0">
                <a:cs typeface="B Nazanin" pitchFamily="2" charset="-78"/>
              </a:rPr>
              <a:t>Kcal </a:t>
            </a:r>
            <a:r>
              <a:rPr lang="fa-IR" sz="2400" dirty="0" smtClean="0">
                <a:cs typeface="B Nazanin" pitchFamily="2" charset="-78"/>
              </a:rPr>
              <a:t> 410 = 0/30 × 1368 = انرژي مورد نياز براي فعاليت بدني </a:t>
            </a:r>
          </a:p>
          <a:p>
            <a:pPr rtl="1">
              <a:buClr>
                <a:srgbClr val="000099"/>
              </a:buClr>
              <a:buNone/>
            </a:pPr>
            <a:r>
              <a:rPr lang="en-US" sz="2400" dirty="0" smtClean="0">
                <a:cs typeface="B Nazanin" pitchFamily="2" charset="-78"/>
              </a:rPr>
              <a:t>Kcal</a:t>
            </a:r>
            <a:r>
              <a:rPr lang="fa-IR" sz="2400" dirty="0" smtClean="0">
                <a:cs typeface="B Nazanin" pitchFamily="2" charset="-78"/>
              </a:rPr>
              <a:t>  178= 0/10 × (410 + 1368) = اثر گرمازايي غذا </a:t>
            </a:r>
          </a:p>
          <a:p>
            <a:pPr rtl="1">
              <a:buClr>
                <a:srgbClr val="000099"/>
              </a:buClr>
              <a:buNone/>
            </a:pPr>
            <a:r>
              <a:rPr lang="en-US" sz="2400" dirty="0" smtClean="0">
                <a:cs typeface="B Nazanin" pitchFamily="2" charset="-78"/>
              </a:rPr>
              <a:t>Kcal</a:t>
            </a:r>
            <a:r>
              <a:rPr lang="fa-IR" sz="2400" dirty="0" smtClean="0">
                <a:cs typeface="B Nazanin" pitchFamily="2" charset="-78"/>
              </a:rPr>
              <a:t> 1960 ≈ 1956 = 178+ 410+ 1368 = كل انرژي مورد نياز</a:t>
            </a:r>
            <a:endParaRPr lang="en-US" sz="2400" dirty="0" smtClean="0">
              <a:cs typeface="B Nazanin" pitchFamily="2" charset="-78"/>
            </a:endParaRPr>
          </a:p>
          <a:p>
            <a:pPr rtl="1">
              <a:buClr>
                <a:srgbClr val="000099"/>
              </a:buClr>
              <a:buNone/>
            </a:pPr>
            <a:endParaRPr lang="en-US" sz="2400" dirty="0" smtClean="0">
              <a:cs typeface="B Nazanin" pitchFamily="2" charset="-78"/>
            </a:endParaRPr>
          </a:p>
          <a:p>
            <a:pPr rtl="1">
              <a:buClr>
                <a:srgbClr val="000099"/>
              </a:buClr>
              <a:buNone/>
            </a:pPr>
            <a:r>
              <a:rPr lang="en-US" sz="2400" dirty="0" smtClean="0">
                <a:cs typeface="B Nazanin" pitchFamily="2" charset="-78"/>
              </a:rPr>
              <a:t>g </a:t>
            </a:r>
            <a:r>
              <a:rPr lang="fa-IR" sz="2400" dirty="0" smtClean="0">
                <a:cs typeface="B Nazanin" pitchFamily="2" charset="-78"/>
              </a:rPr>
              <a:t> </a:t>
            </a:r>
            <a:r>
              <a:rPr lang="en-US" sz="2400" dirty="0" smtClean="0">
                <a:cs typeface="B Nazanin" pitchFamily="2" charset="-78"/>
              </a:rPr>
              <a:t> </a:t>
            </a:r>
            <a:r>
              <a:rPr lang="fa-IR" sz="2400" dirty="0" smtClean="0">
                <a:cs typeface="B Nazanin" pitchFamily="2" charset="-78"/>
              </a:rPr>
              <a:t>245= 4÷ 980 = %</a:t>
            </a:r>
            <a:r>
              <a:rPr lang="fa-IR" sz="3200" b="1" dirty="0" smtClean="0">
                <a:solidFill>
                  <a:srgbClr val="FF0000"/>
                </a:solidFill>
                <a:cs typeface="B Nazanin" pitchFamily="2" charset="-78"/>
              </a:rPr>
              <a:t>50</a:t>
            </a:r>
            <a:r>
              <a:rPr lang="fa-IR" sz="2400" dirty="0" smtClean="0">
                <a:cs typeface="B Nazanin" pitchFamily="2" charset="-78"/>
              </a:rPr>
              <a:t> × 1960 = گرم كربوهيدرات </a:t>
            </a:r>
          </a:p>
          <a:p>
            <a:pPr rtl="1">
              <a:buClr>
                <a:srgbClr val="000099"/>
              </a:buClr>
              <a:buNone/>
            </a:pPr>
            <a:r>
              <a:rPr lang="en-US" sz="2400" dirty="0" smtClean="0">
                <a:cs typeface="B Nazanin" pitchFamily="2" charset="-78"/>
              </a:rPr>
              <a:t>g </a:t>
            </a:r>
            <a:r>
              <a:rPr lang="fa-IR" sz="2400" dirty="0" smtClean="0">
                <a:cs typeface="B Nazanin" pitchFamily="2" charset="-78"/>
              </a:rPr>
              <a:t> 98 = 4 ÷392 = %</a:t>
            </a:r>
            <a:r>
              <a:rPr lang="fa-IR" sz="2800" b="1" dirty="0" smtClean="0">
                <a:solidFill>
                  <a:srgbClr val="FF0000"/>
                </a:solidFill>
                <a:cs typeface="B Nazanin" pitchFamily="2" charset="-78"/>
              </a:rPr>
              <a:t>20</a:t>
            </a:r>
            <a:r>
              <a:rPr lang="fa-IR" sz="2400" dirty="0" smtClean="0">
                <a:cs typeface="B Nazanin" pitchFamily="2" charset="-78"/>
              </a:rPr>
              <a:t> × 1960 = گرم پروتئين </a:t>
            </a:r>
          </a:p>
          <a:p>
            <a:pPr rtl="1">
              <a:buClr>
                <a:srgbClr val="000099"/>
              </a:buClr>
              <a:buNone/>
            </a:pPr>
            <a:r>
              <a:rPr lang="en-US" sz="2400" dirty="0" smtClean="0">
                <a:cs typeface="B Nazanin" pitchFamily="2" charset="-78"/>
              </a:rPr>
              <a:t>g</a:t>
            </a:r>
            <a:r>
              <a:rPr lang="fa-IR" sz="2400" dirty="0" smtClean="0">
                <a:cs typeface="B Nazanin" pitchFamily="2" charset="-78"/>
              </a:rPr>
              <a:t> 65 = 9 ÷ 588 = %</a:t>
            </a:r>
            <a:r>
              <a:rPr lang="fa-IR" sz="2800" b="1" dirty="0" smtClean="0">
                <a:solidFill>
                  <a:srgbClr val="FF0000"/>
                </a:solidFill>
                <a:cs typeface="B Nazanin" pitchFamily="2" charset="-78"/>
              </a:rPr>
              <a:t>30</a:t>
            </a:r>
            <a:r>
              <a:rPr lang="fa-IR" sz="2400" dirty="0" smtClean="0">
                <a:cs typeface="B Nazanin" pitchFamily="2" charset="-78"/>
              </a:rPr>
              <a:t> × 1960 = گرم چربي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23528" y="1052736"/>
          <a:ext cx="8436536" cy="5633967"/>
        </p:xfrm>
        <a:graphic>
          <a:graphicData uri="http://schemas.openxmlformats.org/drawingml/2006/table">
            <a:tbl>
              <a:tblPr rtl="1">
                <a:tableStyleId>{08FB837D-C827-4EFA-A057-4D05807E0F7C}</a:tableStyleId>
              </a:tblPr>
              <a:tblGrid>
                <a:gridCol w="1548851"/>
                <a:gridCol w="562419"/>
                <a:gridCol w="1507074"/>
                <a:gridCol w="1474872"/>
                <a:gridCol w="1666136"/>
                <a:gridCol w="1677184"/>
              </a:tblGrid>
              <a:tr h="276385">
                <a:tc gridSpan="6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>
                          <a:cs typeface="B Nazanin" pitchFamily="2" charset="-78"/>
                        </a:rPr>
                        <a:t>تعداد واحد تعیین شده از هر گروه غذایی و محتوای درشت مغذی آن </a:t>
                      </a:r>
                      <a:r>
                        <a:rPr lang="fa-IR" sz="2400" dirty="0" smtClean="0">
                          <a:cs typeface="B Nazanin" pitchFamily="2" charset="-78"/>
                        </a:rPr>
                        <a:t>ها</a:t>
                      </a:r>
                      <a:endParaRPr lang="en-US" sz="24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050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cs typeface="B Nazanin" pitchFamily="2" charset="-78"/>
                        </a:rPr>
                        <a:t>گروه های غذایی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cs typeface="B Nazanin" pitchFamily="2" charset="-78"/>
                        </a:rPr>
                        <a:t>تعداد واحد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cs typeface="B Nazanin" pitchFamily="2" charset="-78"/>
                        </a:rPr>
                        <a:t>کربوهیدرات</a:t>
                      </a:r>
                      <a:endParaRPr lang="en-US" sz="2000" dirty="0">
                        <a:cs typeface="B Nazanin" pitchFamily="2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cs typeface="B Nazanin" pitchFamily="2" charset="-78"/>
                        </a:rPr>
                        <a:t>(گرم)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cs typeface="B Nazanin" pitchFamily="2" charset="-78"/>
                        </a:rPr>
                        <a:t>پروتئین</a:t>
                      </a:r>
                      <a:endParaRPr lang="en-US" sz="2000" dirty="0">
                        <a:cs typeface="B Nazanin" pitchFamily="2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cs typeface="B Nazanin" pitchFamily="2" charset="-78"/>
                        </a:rPr>
                        <a:t>(گرم)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cs typeface="B Nazanin" pitchFamily="2" charset="-78"/>
                        </a:rPr>
                        <a:t>چربی</a:t>
                      </a:r>
                      <a:endParaRPr lang="en-US" sz="2000" dirty="0">
                        <a:cs typeface="B Nazanin" pitchFamily="2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cs typeface="B Nazanin" pitchFamily="2" charset="-78"/>
                        </a:rPr>
                        <a:t>(گرم)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cs typeface="B Nazanin" pitchFamily="2" charset="-78"/>
                        </a:rPr>
                        <a:t>انرژی</a:t>
                      </a:r>
                      <a:endParaRPr lang="en-US" sz="2000" dirty="0">
                        <a:cs typeface="B Nazanin" pitchFamily="2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cs typeface="B Nazanin" pitchFamily="2" charset="-78"/>
                        </a:rPr>
                        <a:t>(کیلوکالری)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27638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cs typeface="B Nazanin" pitchFamily="2" charset="-78"/>
                        </a:rPr>
                        <a:t>شیر و لبنیات کم چرب </a:t>
                      </a:r>
                      <a:r>
                        <a:rPr lang="fa-IR" sz="1600" dirty="0" smtClean="0">
                          <a:cs typeface="B Nazanin" pitchFamily="2" charset="-78"/>
                        </a:rPr>
                        <a:t>(%1/5)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2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cs typeface="B Nazanin" pitchFamily="2" charset="-78"/>
                        </a:rPr>
                        <a:t>24=12×2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cs typeface="B Nazanin" pitchFamily="2" charset="-78"/>
                        </a:rPr>
                        <a:t>16=8×2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 smtClean="0">
                          <a:cs typeface="B Nazanin" pitchFamily="2" charset="-78"/>
                        </a:rPr>
                        <a:t>10=5×2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cs typeface="B Nazanin" pitchFamily="2" charset="-78"/>
                        </a:rPr>
                        <a:t>240=120 ×2 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9527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cs typeface="B Nazanin" pitchFamily="2" charset="-78"/>
                        </a:rPr>
                        <a:t>میوه ها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 pitchFamily="2" charset="-78"/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cs typeface="B Nazanin" pitchFamily="2" charset="-78"/>
                        </a:rPr>
                        <a:t>45= </a:t>
                      </a:r>
                      <a:r>
                        <a:rPr lang="fa-IR" sz="1800" dirty="0">
                          <a:cs typeface="B Nazanin" pitchFamily="2" charset="-78"/>
                        </a:rPr>
                        <a:t>15× </a:t>
                      </a:r>
                      <a:r>
                        <a:rPr lang="fa-IR" sz="1800" dirty="0" smtClean="0">
                          <a:cs typeface="B Nazanin" pitchFamily="2" charset="-78"/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cs typeface="B Nazanin" pitchFamily="2" charset="-78"/>
                        </a:rPr>
                        <a:t>-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cs typeface="B Nazanin" pitchFamily="2" charset="-78"/>
                        </a:rPr>
                        <a:t>-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cs typeface="B Nazanin" pitchFamily="2" charset="-78"/>
                        </a:rPr>
                        <a:t>180= </a:t>
                      </a:r>
                      <a:r>
                        <a:rPr lang="fa-IR" sz="1800" dirty="0">
                          <a:cs typeface="B Nazanin" pitchFamily="2" charset="-78"/>
                        </a:rPr>
                        <a:t>60 × </a:t>
                      </a:r>
                      <a:r>
                        <a:rPr lang="fa-IR" sz="1800" dirty="0" smtClean="0">
                          <a:cs typeface="B Nazanin" pitchFamily="2" charset="-78"/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9527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cs typeface="B Nazanin" pitchFamily="2" charset="-78"/>
                        </a:rPr>
                        <a:t>سبزی ها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 smtClean="0">
                          <a:cs typeface="B Nazanin" pitchFamily="2" charset="-78"/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cs typeface="B Nazanin" pitchFamily="2" charset="-78"/>
                        </a:rPr>
                        <a:t>20= </a:t>
                      </a:r>
                      <a:r>
                        <a:rPr lang="fa-IR" sz="1800" dirty="0">
                          <a:cs typeface="B Nazanin" pitchFamily="2" charset="-78"/>
                        </a:rPr>
                        <a:t>5 × </a:t>
                      </a:r>
                      <a:r>
                        <a:rPr lang="fa-IR" sz="1800" dirty="0" smtClean="0">
                          <a:cs typeface="B Nazanin" pitchFamily="2" charset="-78"/>
                        </a:rPr>
                        <a:t>4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cs typeface="B Nazanin" pitchFamily="2" charset="-78"/>
                        </a:rPr>
                        <a:t>8= </a:t>
                      </a:r>
                      <a:r>
                        <a:rPr lang="fa-IR" sz="1800" dirty="0">
                          <a:cs typeface="B Nazanin" pitchFamily="2" charset="-78"/>
                        </a:rPr>
                        <a:t>2 × </a:t>
                      </a:r>
                      <a:r>
                        <a:rPr lang="fa-IR" sz="1800" dirty="0" smtClean="0">
                          <a:cs typeface="B Nazanin" pitchFamily="2" charset="-78"/>
                        </a:rPr>
                        <a:t>4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342900" lvl="0" indent="-3429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Calibri"/>
                        <a:buNone/>
                      </a:pPr>
                      <a:r>
                        <a:rPr lang="fa-IR" sz="1800" dirty="0" smtClean="0">
                          <a:cs typeface="B Nazanin" pitchFamily="2" charset="-78"/>
                        </a:rPr>
                        <a:t>-</a:t>
                      </a:r>
                      <a:endParaRPr lang="fa-I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cs typeface="B Nazanin" pitchFamily="2" charset="-78"/>
                        </a:rPr>
                        <a:t>100= 25 × 4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7165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cs typeface="B Nazanin" pitchFamily="2" charset="-78"/>
                        </a:rPr>
                        <a:t>قند، شکر، عسل و مربا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 smtClean="0">
                          <a:cs typeface="B Nazanin" pitchFamily="2" charset="-78"/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cs typeface="B Nazanin" pitchFamily="2" charset="-78"/>
                        </a:rPr>
                        <a:t>20=5 ×4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cs typeface="B Nazanin" pitchFamily="2" charset="-78"/>
                        </a:rPr>
                        <a:t>-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cs typeface="B Nazanin" pitchFamily="2" charset="-78"/>
                        </a:rPr>
                        <a:t>-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cs typeface="B Nazanin" pitchFamily="2" charset="-78"/>
                        </a:rPr>
                        <a:t>80=4 </a:t>
                      </a:r>
                      <a:r>
                        <a:rPr lang="fa-IR" sz="1800" dirty="0">
                          <a:cs typeface="B Nazanin" pitchFamily="2" charset="-78"/>
                        </a:rPr>
                        <a:t>× </a:t>
                      </a:r>
                      <a:r>
                        <a:rPr lang="fa-IR" sz="1800" dirty="0" smtClean="0">
                          <a:cs typeface="B Nazanin" pitchFamily="2" charset="-78"/>
                        </a:rPr>
                        <a:t>20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8667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cs typeface="B Nazanin" pitchFamily="2" charset="-78"/>
                        </a:rPr>
                        <a:t>نان و غلات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 pitchFamily="2" charset="-78"/>
                        </a:rPr>
                        <a:t>9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cs typeface="B Nazanin" pitchFamily="2" charset="-78"/>
                        </a:rPr>
                        <a:t>135= 15 </a:t>
                      </a:r>
                      <a:r>
                        <a:rPr lang="fa-IR" sz="1800" dirty="0">
                          <a:cs typeface="B Nazanin" pitchFamily="2" charset="-78"/>
                        </a:rPr>
                        <a:t>× </a:t>
                      </a:r>
                      <a:r>
                        <a:rPr lang="fa-IR" sz="1800" dirty="0" smtClean="0">
                          <a:cs typeface="B Nazanin" pitchFamily="2" charset="-78"/>
                        </a:rPr>
                        <a:t>9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cs typeface="B Nazanin" pitchFamily="2" charset="-78"/>
                        </a:rPr>
                        <a:t>27= </a:t>
                      </a:r>
                      <a:r>
                        <a:rPr lang="fa-IR" sz="1800" dirty="0">
                          <a:cs typeface="B Nazanin" pitchFamily="2" charset="-78"/>
                        </a:rPr>
                        <a:t>3 </a:t>
                      </a:r>
                      <a:r>
                        <a:rPr lang="fa-IR" sz="1800" dirty="0" smtClean="0">
                          <a:cs typeface="B Nazanin" pitchFamily="2" charset="-78"/>
                        </a:rPr>
                        <a:t>× 9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cs typeface="B Nazanin" pitchFamily="2" charset="-78"/>
                        </a:rPr>
                        <a:t>-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cs typeface="B Nazanin" pitchFamily="2" charset="-78"/>
                        </a:rPr>
                        <a:t>640= </a:t>
                      </a:r>
                      <a:r>
                        <a:rPr lang="fa-IR" sz="1800" dirty="0">
                          <a:cs typeface="B Nazanin" pitchFamily="2" charset="-78"/>
                        </a:rPr>
                        <a:t>80 × </a:t>
                      </a:r>
                      <a:r>
                        <a:rPr lang="fa-IR" sz="1800" dirty="0" smtClean="0">
                          <a:cs typeface="B Nazanin" pitchFamily="2" charset="-78"/>
                        </a:rPr>
                        <a:t>8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7165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cs typeface="B Nazanin" pitchFamily="2" charset="-78"/>
                        </a:rPr>
                        <a:t>گوشت و جانشین ها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 pitchFamily="2" charset="-78"/>
                        </a:rPr>
                        <a:t>7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cs typeface="B Nazanin" pitchFamily="2" charset="-78"/>
                        </a:rPr>
                        <a:t>-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cs typeface="B Nazanin" pitchFamily="2" charset="-78"/>
                        </a:rPr>
                        <a:t>49 = 7 ×7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cs typeface="B Nazanin" pitchFamily="2" charset="-78"/>
                        </a:rPr>
                        <a:t>15= 3</a:t>
                      </a:r>
                      <a:r>
                        <a:rPr lang="fa-IR" sz="1800" baseline="0" dirty="0" smtClean="0">
                          <a:cs typeface="B Nazanin" pitchFamily="2" charset="-78"/>
                        </a:rPr>
                        <a:t> </a:t>
                      </a:r>
                      <a:r>
                        <a:rPr lang="fa-IR" sz="1800" dirty="0" smtClean="0">
                          <a:cs typeface="B Nazanin" pitchFamily="2" charset="-78"/>
                        </a:rPr>
                        <a:t>×5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 pitchFamily="2" charset="-78"/>
                        </a:rPr>
                        <a:t>10= 5 </a:t>
                      </a:r>
                      <a:r>
                        <a:rPr lang="fa-IR" sz="1800" dirty="0" smtClean="0">
                          <a:cs typeface="B Nazanin" pitchFamily="2" charset="-78"/>
                        </a:rPr>
                        <a:t>× 2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 pitchFamily="2" charset="-78"/>
                        </a:rPr>
                        <a:t>275= 55 </a:t>
                      </a:r>
                      <a:r>
                        <a:rPr lang="fa-IR" sz="1800" dirty="0" smtClean="0">
                          <a:cs typeface="B Nazanin" pitchFamily="2" charset="-78"/>
                        </a:rPr>
                        <a:t>×5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 pitchFamily="2" charset="-78"/>
                        </a:rPr>
                        <a:t>150=</a:t>
                      </a:r>
                      <a:r>
                        <a:rPr lang="fa-IR" sz="1800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 pitchFamily="2" charset="-78"/>
                        </a:rPr>
                        <a:t> 75 </a:t>
                      </a:r>
                      <a:r>
                        <a:rPr lang="fa-IR" sz="1800" dirty="0" smtClean="0">
                          <a:cs typeface="B Nazanin" pitchFamily="2" charset="-78"/>
                        </a:rPr>
                        <a:t>× 2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9527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cs typeface="B Nazanin" pitchFamily="2" charset="-78"/>
                        </a:rPr>
                        <a:t>چربی و روغن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 smtClean="0">
                          <a:cs typeface="B Nazanin" pitchFamily="2" charset="-78"/>
                        </a:rPr>
                        <a:t>6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cs typeface="B Nazanin" pitchFamily="2" charset="-78"/>
                        </a:rPr>
                        <a:t>-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cs typeface="B Nazanin" pitchFamily="2" charset="-78"/>
                        </a:rPr>
                        <a:t>-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cs typeface="B Nazanin" pitchFamily="2" charset="-78"/>
                        </a:rPr>
                        <a:t>30= 5 × 6 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cs typeface="B Nazanin" pitchFamily="2" charset="-78"/>
                        </a:rPr>
                        <a:t>270=</a:t>
                      </a:r>
                      <a:r>
                        <a:rPr lang="fa-IR" sz="1800" baseline="0" dirty="0" smtClean="0">
                          <a:cs typeface="B Nazanin" pitchFamily="2" charset="-78"/>
                        </a:rPr>
                        <a:t> 9 </a:t>
                      </a:r>
                      <a:r>
                        <a:rPr lang="fa-IR" sz="1800" dirty="0" smtClean="0">
                          <a:cs typeface="B Nazanin" pitchFamily="2" charset="-78"/>
                        </a:rPr>
                        <a:t>× 30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95272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cs typeface="B Nazanin" pitchFamily="2" charset="-78"/>
                        </a:rPr>
                        <a:t>جمع گرم و کالری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cs typeface="B Nazanin" pitchFamily="2" charset="-78"/>
                        </a:rPr>
                        <a:t>-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cs typeface="B Nazanin" pitchFamily="2" charset="-78"/>
                        </a:rPr>
                        <a:t>245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 pitchFamily="2" charset="-78"/>
                        </a:rPr>
                        <a:t>98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cs typeface="B Nazanin" pitchFamily="2" charset="-78"/>
                        </a:rPr>
                        <a:t>65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 pitchFamily="2" charset="-78"/>
                        </a:rPr>
                        <a:t>1935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62000"/>
          </a:xfrm>
        </p:spPr>
        <p:txBody>
          <a:bodyPr/>
          <a:lstStyle/>
          <a:p>
            <a:pPr algn="ctr"/>
            <a:r>
              <a:rPr lang="fa-IR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توزیع کربوهیدرات در طول روز</a:t>
            </a:r>
            <a:endParaRPr lang="en-US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187" y="1676400"/>
          <a:ext cx="8458212" cy="4800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08316"/>
                <a:gridCol w="1208316"/>
                <a:gridCol w="1208316"/>
                <a:gridCol w="1208316"/>
                <a:gridCol w="1208316"/>
                <a:gridCol w="1121233"/>
                <a:gridCol w="1295399"/>
              </a:tblGrid>
              <a:tr h="1200150"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>
                          <a:cs typeface="B Nazanin" pitchFamily="2" charset="-78"/>
                        </a:rPr>
                        <a:t>قبل خواب</a:t>
                      </a:r>
                      <a:endParaRPr lang="en-US" sz="24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2400" dirty="0" smtClean="0">
                        <a:cs typeface="B Nazanin" pitchFamily="2" charset="-78"/>
                      </a:endParaRPr>
                    </a:p>
                    <a:p>
                      <a:pPr algn="ctr" rtl="1"/>
                      <a:r>
                        <a:rPr lang="fa-IR" sz="2400" dirty="0" smtClean="0">
                          <a:cs typeface="B Nazanin" pitchFamily="2" charset="-78"/>
                        </a:rPr>
                        <a:t>شام</a:t>
                      </a:r>
                      <a:endParaRPr lang="en-US" sz="24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2400" dirty="0" smtClean="0">
                        <a:cs typeface="B Nazanin" pitchFamily="2" charset="-78"/>
                      </a:endParaRPr>
                    </a:p>
                    <a:p>
                      <a:pPr algn="ctr" rtl="1"/>
                      <a:r>
                        <a:rPr lang="fa-IR" sz="2400" dirty="0" smtClean="0">
                          <a:cs typeface="B Nazanin" pitchFamily="2" charset="-78"/>
                        </a:rPr>
                        <a:t>عصرانه</a:t>
                      </a:r>
                      <a:endParaRPr lang="en-US" sz="24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2400" dirty="0" smtClean="0">
                        <a:cs typeface="B Nazanin" pitchFamily="2" charset="-78"/>
                      </a:endParaRPr>
                    </a:p>
                    <a:p>
                      <a:pPr algn="ctr" rtl="1"/>
                      <a:r>
                        <a:rPr lang="fa-IR" sz="2400" dirty="0" smtClean="0">
                          <a:cs typeface="B Nazanin" pitchFamily="2" charset="-78"/>
                        </a:rPr>
                        <a:t>ناهار</a:t>
                      </a:r>
                      <a:endParaRPr lang="en-US" sz="24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>
                          <a:cs typeface="B Nazanin" pitchFamily="2" charset="-78"/>
                        </a:rPr>
                        <a:t>میان وعده</a:t>
                      </a:r>
                      <a:endParaRPr lang="en-US" sz="24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2400" dirty="0" smtClean="0">
                        <a:cs typeface="B Nazanin" pitchFamily="2" charset="-78"/>
                      </a:endParaRPr>
                    </a:p>
                    <a:p>
                      <a:pPr algn="ctr" rtl="1"/>
                      <a:r>
                        <a:rPr lang="fa-IR" sz="2400" dirty="0" smtClean="0">
                          <a:cs typeface="B Nazanin" pitchFamily="2" charset="-78"/>
                        </a:rPr>
                        <a:t>صبحانه</a:t>
                      </a:r>
                      <a:endParaRPr lang="en-US" sz="24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>
                          <a:cs typeface="B Nazanin" pitchFamily="2" charset="-78"/>
                        </a:rPr>
                        <a:t>وعده غذایی</a:t>
                      </a:r>
                      <a:endParaRPr lang="en-US" sz="2400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1200150"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cs typeface="B Nazanin" pitchFamily="2" charset="-78"/>
                        </a:rPr>
                        <a:t>15%</a:t>
                      </a:r>
                      <a:endParaRPr lang="en-US" sz="20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cs typeface="B Nazanin" pitchFamily="2" charset="-78"/>
                        </a:rPr>
                        <a:t>22/5%</a:t>
                      </a:r>
                      <a:endParaRPr lang="en-US" sz="20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cs typeface="B Nazanin" pitchFamily="2" charset="-78"/>
                        </a:rPr>
                        <a:t>12/5%</a:t>
                      </a:r>
                      <a:endParaRPr lang="en-US" sz="20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cs typeface="B Nazanin" pitchFamily="2" charset="-78"/>
                        </a:rPr>
                        <a:t>22/5%</a:t>
                      </a:r>
                      <a:endParaRPr lang="en-US" sz="20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cs typeface="B Nazanin" pitchFamily="2" charset="-78"/>
                        </a:rPr>
                        <a:t>12/5%</a:t>
                      </a:r>
                      <a:endParaRPr lang="en-US" sz="20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cs typeface="B Nazanin" pitchFamily="2" charset="-78"/>
                        </a:rPr>
                        <a:t>15 %</a:t>
                      </a:r>
                      <a:endParaRPr lang="en-US" sz="20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cs typeface="B Nazanin" pitchFamily="2" charset="-78"/>
                        </a:rPr>
                        <a:t>درصد کربوهیدرات</a:t>
                      </a:r>
                      <a:endParaRPr lang="en-US" sz="2000" b="1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1200150"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cs typeface="B Nazanin" pitchFamily="2" charset="-78"/>
                        </a:rPr>
                        <a:t>37</a:t>
                      </a:r>
                      <a:endParaRPr lang="en-US" sz="20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cs typeface="B Nazanin" pitchFamily="2" charset="-78"/>
                        </a:rPr>
                        <a:t>55</a:t>
                      </a:r>
                      <a:endParaRPr lang="en-US" sz="20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cs typeface="B Nazanin" pitchFamily="2" charset="-78"/>
                        </a:rPr>
                        <a:t>30</a:t>
                      </a:r>
                      <a:endParaRPr lang="en-US" sz="20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cs typeface="B Nazanin" pitchFamily="2" charset="-78"/>
                        </a:rPr>
                        <a:t>55</a:t>
                      </a:r>
                      <a:endParaRPr lang="en-US" sz="20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cs typeface="B Nazanin" pitchFamily="2" charset="-78"/>
                        </a:rPr>
                        <a:t>30</a:t>
                      </a:r>
                      <a:endParaRPr lang="en-US" sz="20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cs typeface="B Nazanin" pitchFamily="2" charset="-78"/>
                        </a:rPr>
                        <a:t>37</a:t>
                      </a:r>
                      <a:endParaRPr lang="en-US" sz="20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cs typeface="B Nazanin" pitchFamily="2" charset="-78"/>
                        </a:rPr>
                        <a:t>گرم کربوهیدرات</a:t>
                      </a:r>
                      <a:endParaRPr lang="en-US" sz="2000" b="1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1200150"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cs typeface="B Nazanin" pitchFamily="2" charset="-78"/>
                        </a:rPr>
                        <a:t>2/5</a:t>
                      </a:r>
                      <a:endParaRPr lang="en-US" sz="20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cs typeface="B Nazanin" pitchFamily="2" charset="-78"/>
                        </a:rPr>
                        <a:t>3/5</a:t>
                      </a:r>
                      <a:endParaRPr lang="en-US" sz="20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cs typeface="B Nazanin" pitchFamily="2" charset="-78"/>
                        </a:rPr>
                        <a:t>2</a:t>
                      </a:r>
                      <a:endParaRPr lang="en-US" sz="20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cs typeface="B Nazanin" pitchFamily="2" charset="-78"/>
                        </a:rPr>
                        <a:t>3/5</a:t>
                      </a:r>
                      <a:endParaRPr lang="en-US" sz="20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cs typeface="B Nazanin" pitchFamily="2" charset="-78"/>
                        </a:rPr>
                        <a:t>2</a:t>
                      </a:r>
                      <a:endParaRPr lang="en-US" sz="20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cs typeface="B Nazanin" pitchFamily="2" charset="-78"/>
                        </a:rPr>
                        <a:t>2/5</a:t>
                      </a:r>
                      <a:endParaRPr lang="en-US" sz="20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cs typeface="B Nazanin" pitchFamily="2" charset="-78"/>
                        </a:rPr>
                        <a:t>واحد کربوهیدرات</a:t>
                      </a:r>
                      <a:endParaRPr lang="en-US" sz="2000" b="1" dirty="0">
                        <a:cs typeface="B Nazanin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85720" y="1219200"/>
          <a:ext cx="8596257" cy="5499072"/>
        </p:xfrm>
        <a:graphic>
          <a:graphicData uri="http://schemas.openxmlformats.org/drawingml/2006/table">
            <a:tbl>
              <a:tblPr rtl="1">
                <a:tableStyleId>{08FB837D-C827-4EFA-A057-4D05807E0F7C}</a:tableStyleId>
              </a:tblPr>
              <a:tblGrid>
                <a:gridCol w="3276638"/>
                <a:gridCol w="757232"/>
                <a:gridCol w="833317"/>
                <a:gridCol w="943083"/>
                <a:gridCol w="547627"/>
                <a:gridCol w="800151"/>
                <a:gridCol w="628646"/>
                <a:gridCol w="809563"/>
              </a:tblGrid>
              <a:tr h="806750"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>
                          <a:cs typeface="B Nazanin" pitchFamily="2" charset="-78"/>
                        </a:rPr>
                        <a:t>تعداد واحد تعیین شده از هر گروه غذایی و محتوای درشت مغذی آن ها</a:t>
                      </a:r>
                      <a:endParaRPr lang="en-US" sz="20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>
                          <a:cs typeface="B Nazanin" pitchFamily="2" charset="-78"/>
                        </a:rPr>
                        <a:t>توزیع مناسب واحدهاي توصيه شده گروه های غذایی </a:t>
                      </a:r>
                      <a:r>
                        <a:rPr lang="fa-IR" sz="2400" dirty="0" smtClean="0">
                          <a:cs typeface="B Nazanin" pitchFamily="2" charset="-78"/>
                        </a:rPr>
                        <a:t>در </a:t>
                      </a:r>
                      <a:r>
                        <a:rPr lang="fa-IR" sz="2400" dirty="0">
                          <a:cs typeface="B Nazanin" pitchFamily="2" charset="-78"/>
                        </a:rPr>
                        <a:t>یک روز</a:t>
                      </a:r>
                      <a:endParaRPr lang="en-US" sz="20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050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cs typeface="B Nazanin" pitchFamily="2" charset="-78"/>
                        </a:rPr>
                        <a:t>گروه های غذایی</a:t>
                      </a:r>
                      <a:endParaRPr lang="en-US" sz="18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cs typeface="B Nazanin" pitchFamily="2" charset="-78"/>
                        </a:rPr>
                        <a:t>تعداد واحد</a:t>
                      </a:r>
                      <a:endParaRPr lang="en-US" sz="18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cs typeface="B Nazanin" pitchFamily="2" charset="-78"/>
                        </a:rPr>
                        <a:t>صبحانه</a:t>
                      </a:r>
                      <a:endParaRPr lang="en-US" sz="18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cs typeface="B Nazanin" pitchFamily="2" charset="-78"/>
                        </a:rPr>
                        <a:t>نيم چاشت </a:t>
                      </a:r>
                      <a:endParaRPr lang="en-US" sz="18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cs typeface="B Nazanin" pitchFamily="2" charset="-78"/>
                        </a:rPr>
                        <a:t>ناهار</a:t>
                      </a:r>
                      <a:endParaRPr lang="en-US" sz="18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cs typeface="B Nazanin" pitchFamily="2" charset="-78"/>
                        </a:rPr>
                        <a:t>عصرانه </a:t>
                      </a:r>
                      <a:endParaRPr lang="en-US" sz="18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cs typeface="B Nazanin" pitchFamily="2" charset="-78"/>
                        </a:rPr>
                        <a:t>شام</a:t>
                      </a:r>
                      <a:endParaRPr lang="en-US" sz="18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cs typeface="B Nazanin" pitchFamily="2" charset="-78"/>
                        </a:rPr>
                        <a:t>قبل از خواب </a:t>
                      </a:r>
                      <a:endParaRPr lang="en-US" sz="18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27638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cs typeface="B Nazanin" pitchFamily="2" charset="-78"/>
                        </a:rPr>
                        <a:t>شیر و لبنیات کم چرب </a:t>
                      </a:r>
                      <a:r>
                        <a:rPr lang="fa-IR" sz="2000" dirty="0" smtClean="0">
                          <a:cs typeface="B Nazanin" pitchFamily="2" charset="-78"/>
                        </a:rPr>
                        <a:t>(%1/5)</a:t>
                      </a:r>
                      <a:endParaRPr lang="en-US" sz="18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2</a:t>
                      </a:r>
                      <a:endParaRPr lang="en-US" sz="16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dirty="0" smtClean="0">
                          <a:latin typeface="+mn-lt"/>
                          <a:ea typeface="Calibri"/>
                          <a:cs typeface="B Nazanin" pitchFamily="2" charset="-78"/>
                        </a:rPr>
                        <a:t>-</a:t>
                      </a:r>
                      <a:endParaRPr lang="en-US" sz="1800" dirty="0" smtClean="0">
                        <a:latin typeface="+mn-lt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dirty="0" smtClean="0">
                          <a:cs typeface="B Nazanin" pitchFamily="2" charset="-78"/>
                        </a:rPr>
                        <a:t>1</a:t>
                      </a:r>
                      <a:endParaRPr lang="en-US" sz="1800" dirty="0" smtClean="0"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1</a:t>
                      </a:r>
                      <a:endParaRPr lang="en-US" sz="18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-</a:t>
                      </a:r>
                      <a:endParaRPr lang="fa-IR" sz="18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-</a:t>
                      </a:r>
                      <a:endParaRPr lang="fa-IR" sz="18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-</a:t>
                      </a:r>
                      <a:endParaRPr lang="en-US" sz="18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19527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cs typeface="B Nazanin" pitchFamily="2" charset="-78"/>
                        </a:rPr>
                        <a:t>میوه ها</a:t>
                      </a:r>
                      <a:endParaRPr lang="en-US" sz="18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3</a:t>
                      </a:r>
                      <a:endParaRPr lang="en-US" sz="16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-</a:t>
                      </a:r>
                      <a:endParaRPr lang="en-US" sz="18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>
                          <a:cs typeface="B Nazanin" pitchFamily="2" charset="-78"/>
                        </a:rPr>
                        <a:t>1</a:t>
                      </a:r>
                      <a:endParaRPr lang="en-US" sz="1800" dirty="0"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-</a:t>
                      </a:r>
                      <a:endParaRPr lang="fa-IR" sz="18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-</a:t>
                      </a:r>
                      <a:endParaRPr lang="en-US" sz="18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-</a:t>
                      </a:r>
                      <a:endParaRPr lang="fa-IR" sz="18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2</a:t>
                      </a:r>
                      <a:endParaRPr lang="fa-IR" sz="18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19527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cs typeface="B Nazanin" pitchFamily="2" charset="-78"/>
                        </a:rPr>
                        <a:t>سبزی ها</a:t>
                      </a:r>
                      <a:endParaRPr lang="en-US" sz="18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4</a:t>
                      </a:r>
                      <a:endParaRPr lang="en-US" sz="16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-</a:t>
                      </a:r>
                      <a:endParaRPr lang="fa-IR" sz="18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>
                          <a:cs typeface="B Nazanin" pitchFamily="2" charset="-78"/>
                        </a:rPr>
                        <a:t>-</a:t>
                      </a:r>
                      <a:endParaRPr lang="en-US" sz="1800" dirty="0"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1</a:t>
                      </a:r>
                      <a:endParaRPr lang="en-US" sz="18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1</a:t>
                      </a:r>
                      <a:endParaRPr lang="fa-IR" sz="18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2</a:t>
                      </a:r>
                      <a:endParaRPr lang="en-US" sz="18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-</a:t>
                      </a:r>
                      <a:endParaRPr lang="fa-IR" sz="18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47165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cs typeface="B Nazanin" pitchFamily="2" charset="-78"/>
                        </a:rPr>
                        <a:t>قند، شکر، عسل و مربا</a:t>
                      </a:r>
                      <a:endParaRPr lang="en-US" sz="18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4</a:t>
                      </a:r>
                      <a:endParaRPr lang="en-US" sz="16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2</a:t>
                      </a:r>
                      <a:endParaRPr lang="en-US" sz="18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cs typeface="B Nazanin" pitchFamily="2" charset="-78"/>
                        </a:rPr>
                        <a:t>-</a:t>
                      </a:r>
                      <a:endParaRPr lang="en-US" sz="1800" dirty="0"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-</a:t>
                      </a:r>
                      <a:endParaRPr lang="fa-IR" sz="18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2</a:t>
                      </a:r>
                      <a:endParaRPr lang="en-US" sz="18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-</a:t>
                      </a:r>
                      <a:endParaRPr lang="fa-IR" sz="18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-</a:t>
                      </a:r>
                      <a:endParaRPr lang="fa-IR" sz="18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48667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cs typeface="B Nazanin" pitchFamily="2" charset="-78"/>
                        </a:rPr>
                        <a:t>نان و غلات</a:t>
                      </a:r>
                      <a:endParaRPr lang="en-US" sz="18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9</a:t>
                      </a:r>
                      <a:endParaRPr lang="en-US" sz="16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2</a:t>
                      </a:r>
                      <a:endParaRPr lang="en-US" sz="18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>
                          <a:cs typeface="B Nazanin" pitchFamily="2" charset="-78"/>
                        </a:rPr>
                        <a:t>-</a:t>
                      </a:r>
                      <a:endParaRPr lang="en-US" sz="1800" dirty="0"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2/5</a:t>
                      </a:r>
                      <a:endParaRPr lang="en-US" sz="18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1</a:t>
                      </a:r>
                      <a:endParaRPr lang="fa-IR" sz="18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3</a:t>
                      </a:r>
                      <a:endParaRPr lang="en-US" sz="18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0/5</a:t>
                      </a:r>
                      <a:endParaRPr lang="fa-IR" sz="18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47165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cs typeface="B Nazanin" pitchFamily="2" charset="-78"/>
                        </a:rPr>
                        <a:t>گوشت و جانشین ها</a:t>
                      </a:r>
                      <a:endParaRPr lang="en-US" sz="18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7</a:t>
                      </a:r>
                      <a:endParaRPr lang="en-US" sz="16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1</a:t>
                      </a:r>
                      <a:endParaRPr lang="fa-IR" sz="18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cs typeface="B Nazanin" pitchFamily="2" charset="-78"/>
                        </a:rPr>
                        <a:t>-</a:t>
                      </a:r>
                      <a:endParaRPr lang="en-US" sz="1800" dirty="0"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3</a:t>
                      </a:r>
                      <a:endParaRPr lang="en-US" sz="18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0/5</a:t>
                      </a:r>
                      <a:endParaRPr lang="fa-IR" sz="18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2/5</a:t>
                      </a:r>
                      <a:r>
                        <a:rPr lang="fa-IR" sz="1800" baseline="0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 </a:t>
                      </a:r>
                      <a:endParaRPr lang="en-US" sz="18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-</a:t>
                      </a:r>
                      <a:endParaRPr lang="fa-IR" sz="18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23395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cs typeface="B Nazanin" pitchFamily="2" charset="-78"/>
                        </a:rPr>
                        <a:t>چربی و روغن</a:t>
                      </a:r>
                      <a:endParaRPr lang="en-US" sz="18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6</a:t>
                      </a:r>
                      <a:endParaRPr lang="en-US" sz="16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1</a:t>
                      </a:r>
                      <a:endParaRPr lang="fa-IR" sz="18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cs typeface="B Nazanin" pitchFamily="2" charset="-78"/>
                        </a:rPr>
                        <a:t>-</a:t>
                      </a:r>
                      <a:endParaRPr lang="en-US" sz="1800" dirty="0"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3</a:t>
                      </a:r>
                      <a:endParaRPr lang="en-US" sz="18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-</a:t>
                      </a:r>
                      <a:endParaRPr lang="fa-IR" sz="18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2</a:t>
                      </a:r>
                      <a:endParaRPr lang="en-US" sz="18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-</a:t>
                      </a:r>
                      <a:endParaRPr lang="en-US" sz="18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233954"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شمارش کربوهیدرات </a:t>
                      </a:r>
                      <a:endParaRPr lang="en-US" sz="20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2/5</a:t>
                      </a:r>
                      <a:endParaRPr lang="en-US" sz="18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2</a:t>
                      </a:r>
                      <a:endParaRPr lang="fa-IR" sz="18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3/5</a:t>
                      </a:r>
                      <a:endParaRPr lang="en-US" sz="18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2</a:t>
                      </a:r>
                      <a:endParaRPr lang="fa-IR" sz="18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3/5</a:t>
                      </a:r>
                      <a:endParaRPr lang="en-US" sz="18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2/5</a:t>
                      </a:r>
                      <a:endParaRPr lang="en-US" sz="18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5063" marR="45063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66800" y="533400"/>
            <a:ext cx="692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نحوه توزیع گروه های غذایی در یک روز </a:t>
            </a:r>
            <a:endParaRPr lang="en-US" sz="28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458200" cy="5660136"/>
          </a:xfrm>
        </p:spPr>
        <p:txBody>
          <a:bodyPr>
            <a:normAutofit/>
          </a:bodyPr>
          <a:lstStyle/>
          <a:p>
            <a:pPr algn="ctr" rtl="1">
              <a:buNone/>
            </a:pPr>
            <a:r>
              <a:rPr lang="fa-IR" sz="3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تغییر رژیم انسولینی</a:t>
            </a:r>
          </a:p>
          <a:p>
            <a:pPr algn="r" rtl="1"/>
            <a:endParaRPr lang="fa-IR" sz="1900" dirty="0" smtClean="0">
              <a:cs typeface="B Nazanin" pitchFamily="2" charset="-78"/>
            </a:endParaRPr>
          </a:p>
          <a:p>
            <a:pPr algn="just" rtl="1">
              <a:lnSpc>
                <a:spcPct val="200000"/>
              </a:lnSpc>
            </a:pPr>
            <a:r>
              <a:rPr lang="fa-IR" sz="2400" dirty="0" smtClean="0">
                <a:cs typeface="B Nazanin" pitchFamily="2" charset="-78"/>
              </a:rPr>
              <a:t>به منظور تغییر در رژیم انسولینی بیمار و بردن وی روی رژیم انسولینی انعطاف پذیر:</a:t>
            </a:r>
          </a:p>
          <a:p>
            <a:pPr algn="just" rtl="1">
              <a:lnSpc>
                <a:spcPct val="200000"/>
              </a:lnSpc>
              <a:buNone/>
            </a:pPr>
            <a:r>
              <a:rPr lang="fa-IR" sz="2400" dirty="0" smtClean="0">
                <a:cs typeface="B Nazanin" pitchFamily="2" charset="-78"/>
              </a:rPr>
              <a:t>   تجویز 24 واحد </a:t>
            </a:r>
            <a:r>
              <a:rPr lang="fa-IR" sz="2400" dirty="0" smtClean="0">
                <a:solidFill>
                  <a:srgbClr val="0070C0"/>
                </a:solidFill>
                <a:cs typeface="B Nazanin" pitchFamily="2" charset="-78"/>
              </a:rPr>
              <a:t>گلارژین</a:t>
            </a:r>
            <a:r>
              <a:rPr lang="fa-IR" sz="2400" dirty="0" smtClean="0">
                <a:cs typeface="B Nazanin" pitchFamily="2" charset="-78"/>
              </a:rPr>
              <a:t> و بین 5 تا 10 واحد </a:t>
            </a:r>
            <a:r>
              <a:rPr lang="fa-IR" sz="2400" dirty="0" smtClean="0">
                <a:solidFill>
                  <a:srgbClr val="0070C0"/>
                </a:solidFill>
                <a:cs typeface="B Nazanin" pitchFamily="2" charset="-78"/>
              </a:rPr>
              <a:t>انسولین سریع الاثر </a:t>
            </a:r>
            <a:r>
              <a:rPr lang="fa-IR" sz="2400" dirty="0" smtClean="0">
                <a:cs typeface="B Nazanin" pitchFamily="2" charset="-78"/>
              </a:rPr>
              <a:t>قبل از سه وعده غذایی اصلی</a:t>
            </a:r>
          </a:p>
          <a:p>
            <a:pPr algn="just" rtl="1">
              <a:lnSpc>
                <a:spcPct val="200000"/>
              </a:lnSpc>
              <a:buNone/>
            </a:pPr>
            <a:endParaRPr lang="fa-IR" sz="900" dirty="0" smtClean="0">
              <a:cs typeface="B Nazanin" pitchFamily="2" charset="-78"/>
            </a:endParaRPr>
          </a:p>
          <a:p>
            <a:pPr algn="just" rtl="1">
              <a:lnSpc>
                <a:spcPct val="200000"/>
              </a:lnSpc>
            </a:pPr>
            <a:r>
              <a:rPr lang="fa-IR" sz="2400" dirty="0" smtClean="0">
                <a:cs typeface="B Nazanin" pitchFamily="2" charset="-78"/>
              </a:rPr>
              <a:t>به بیمار باید </a:t>
            </a:r>
            <a:r>
              <a:rPr lang="fa-IR" sz="2400" dirty="0" smtClean="0">
                <a:solidFill>
                  <a:srgbClr val="0070C0"/>
                </a:solidFill>
                <a:cs typeface="B Nazanin" pitchFamily="2" charset="-78"/>
              </a:rPr>
              <a:t>آموزش</a:t>
            </a:r>
            <a:r>
              <a:rPr lang="fa-IR" sz="2400" dirty="0" smtClean="0">
                <a:cs typeface="B Nazanin" pitchFamily="2" charset="-78"/>
              </a:rPr>
              <a:t> داد که بر اساس غذایی مصرفی و شمارش کربوهیدرات آن ، دوز انسولین تزریقی سریع الاثر را قبل وعده غذایی محاسبه کند.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066800"/>
          </a:xfrm>
        </p:spPr>
        <p:txBody>
          <a:bodyPr>
            <a:normAutofit/>
          </a:bodyPr>
          <a:lstStyle/>
          <a:p>
            <a:pPr algn="ctr" rtl="1"/>
            <a:r>
              <a:rPr lang="fa-IR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تغییر رژیم انسولینی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21936"/>
          </a:xfrm>
        </p:spPr>
        <p:txBody>
          <a:bodyPr>
            <a:normAutofit/>
          </a:bodyPr>
          <a:lstStyle/>
          <a:p>
            <a:pPr algn="just" rtl="1">
              <a:lnSpc>
                <a:spcPct val="200000"/>
              </a:lnSpc>
            </a:pPr>
            <a:r>
              <a:rPr lang="fa-IR" sz="2400" dirty="0" smtClean="0">
                <a:cs typeface="B Nazanin" pitchFamily="2" charset="-78"/>
              </a:rPr>
              <a:t>از این خانم درخواست می شود كه حداقل به مدت يك هفته ميزان دريافت غذايي خود را ثابت و قند خون خود را قبل و 2 ساعت پس از مصرف هر وعده ثبت نمايد تا بتوانيم </a:t>
            </a:r>
            <a:r>
              <a:rPr lang="fa-IR" sz="2400" dirty="0" smtClean="0">
                <a:solidFill>
                  <a:srgbClr val="0070C0"/>
                </a:solidFill>
                <a:cs typeface="B Nazanin" pitchFamily="2" charset="-78"/>
              </a:rPr>
              <a:t>نسبت مناسب کربوهیدرات به انسولین </a:t>
            </a:r>
            <a:r>
              <a:rPr lang="fa-IR" sz="2400" dirty="0" smtClean="0">
                <a:cs typeface="B Nazanin" pitchFamily="2" charset="-78"/>
              </a:rPr>
              <a:t>او را تعيين كنيم. </a:t>
            </a:r>
          </a:p>
          <a:p>
            <a:pPr algn="just" rtl="1">
              <a:lnSpc>
                <a:spcPct val="200000"/>
              </a:lnSpc>
            </a:pPr>
            <a:endParaRPr lang="fa-IR" sz="1000" dirty="0" smtClean="0">
              <a:cs typeface="B Nazanin" pitchFamily="2" charset="-78"/>
            </a:endParaRPr>
          </a:p>
          <a:p>
            <a:pPr algn="just" rtl="1">
              <a:lnSpc>
                <a:spcPct val="200000"/>
              </a:lnSpc>
            </a:pPr>
            <a:r>
              <a:rPr lang="fa-IR" sz="2400" dirty="0" smtClean="0">
                <a:cs typeface="B Nazanin" pitchFamily="2" charset="-78"/>
              </a:rPr>
              <a:t> تغيير در دريافت غذايي و برنامه غذايي با توجه به نسبت تعيين شده</a:t>
            </a:r>
          </a:p>
          <a:p>
            <a:pPr algn="just" rtl="1">
              <a:lnSpc>
                <a:spcPct val="200000"/>
              </a:lnSpc>
            </a:pPr>
            <a:endParaRPr lang="fa-IR" sz="1000" dirty="0" smtClean="0">
              <a:cs typeface="B Nazanin" pitchFamily="2" charset="-78"/>
            </a:endParaRPr>
          </a:p>
          <a:p>
            <a:pPr algn="just" rtl="1">
              <a:lnSpc>
                <a:spcPct val="200000"/>
              </a:lnSpc>
            </a:pPr>
            <a:r>
              <a:rPr lang="fa-IR" sz="2400" dirty="0" smtClean="0">
                <a:cs typeface="B Nazanin" pitchFamily="2" charset="-78"/>
              </a:rPr>
              <a:t>میان وعده با </a:t>
            </a:r>
            <a:r>
              <a:rPr lang="fa-IR" sz="2400" dirty="0" smtClean="0">
                <a:solidFill>
                  <a:srgbClr val="0070C0"/>
                </a:solidFill>
                <a:cs typeface="B Nazanin" pitchFamily="2" charset="-78"/>
              </a:rPr>
              <a:t>بیش از 15 گرم کربوهیدرات</a:t>
            </a:r>
            <a:r>
              <a:rPr lang="fa-IR" sz="2400" dirty="0" smtClean="0">
                <a:cs typeface="B Nazanin" pitchFamily="2" charset="-78"/>
              </a:rPr>
              <a:t>، نیاز به تزریق انسولین خواهد داشت.</a:t>
            </a:r>
            <a:endParaRPr lang="en-US" sz="2400" dirty="0" smtClean="0">
              <a:cs typeface="B Nazanin" pitchFamily="2" charset="-78"/>
            </a:endParaRPr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066800"/>
          </a:xfrm>
        </p:spPr>
        <p:txBody>
          <a:bodyPr>
            <a:normAutofit/>
          </a:bodyPr>
          <a:lstStyle/>
          <a:p>
            <a:pPr algn="ctr" rtl="1"/>
            <a:r>
              <a:rPr lang="fa-IR" sz="4000" dirty="0" smtClean="0">
                <a:solidFill>
                  <a:srgbClr val="FF0000"/>
                </a:solidFill>
                <a:cs typeface="B Nazanin" pitchFamily="2" charset="-78"/>
              </a:rPr>
              <a:t>ترکیب درشت مغذیهای رژیم غذایی</a:t>
            </a:r>
            <a:endParaRPr lang="en-US" sz="4000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8229600" cy="4325112"/>
          </a:xfrm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u="sng" dirty="0" smtClean="0">
                <a:cs typeface="B Nazanin" pitchFamily="2" charset="-78"/>
              </a:rPr>
              <a:t>کربوهیدرات: </a:t>
            </a:r>
            <a:r>
              <a:rPr lang="fa-IR" dirty="0" smtClean="0">
                <a:cs typeface="B Nazanin" pitchFamily="2" charset="-78"/>
              </a:rPr>
              <a:t>45 تا 65% انرژی روزانه</a:t>
            </a:r>
          </a:p>
          <a:p>
            <a:pPr algn="r" rtl="1">
              <a:lnSpc>
                <a:spcPct val="150000"/>
              </a:lnSpc>
            </a:pPr>
            <a:r>
              <a:rPr lang="fa-IR" u="sng" dirty="0" smtClean="0">
                <a:cs typeface="B Nazanin" pitchFamily="2" charset="-78"/>
              </a:rPr>
              <a:t>چربی: </a:t>
            </a:r>
            <a:r>
              <a:rPr lang="fa-IR" dirty="0" smtClean="0">
                <a:cs typeface="B Nazanin" pitchFamily="2" charset="-78"/>
              </a:rPr>
              <a:t>20 تا 35% انرژی روزانه</a:t>
            </a:r>
          </a:p>
          <a:p>
            <a:pPr algn="r" rtl="1">
              <a:lnSpc>
                <a:spcPct val="150000"/>
              </a:lnSpc>
            </a:pPr>
            <a:r>
              <a:rPr lang="fa-IR" u="sng" dirty="0" smtClean="0">
                <a:cs typeface="B Nazanin" pitchFamily="2" charset="-78"/>
              </a:rPr>
              <a:t>پروتئین: </a:t>
            </a:r>
            <a:r>
              <a:rPr lang="fa-IR" dirty="0" smtClean="0">
                <a:cs typeface="B Nazanin" pitchFamily="2" charset="-78"/>
              </a:rPr>
              <a:t>10 تا 35% انرژی روزانه</a:t>
            </a:r>
          </a:p>
          <a:p>
            <a:pPr algn="r" rtl="1">
              <a:lnSpc>
                <a:spcPct val="150000"/>
              </a:lnSpc>
            </a:pPr>
            <a:endParaRPr lang="fa-IR" sz="2000" dirty="0" smtClean="0"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اختصاصی بودن </a:t>
            </a:r>
            <a:r>
              <a:rPr lang="fa-IR" dirty="0" smtClean="0">
                <a:cs typeface="B Nazanin" pitchFamily="2" charset="-78"/>
              </a:rPr>
              <a:t>ترکیب درشت مغذیهای دریافتی ایده آل برای هر فرد </a:t>
            </a:r>
          </a:p>
          <a:p>
            <a:pPr algn="r" rtl="1">
              <a:lnSpc>
                <a:spcPct val="150000"/>
              </a:lnSpc>
            </a:pPr>
            <a:r>
              <a:rPr lang="fa-IR" dirty="0" smtClean="0">
                <a:cs typeface="B Nazanin" pitchFamily="2" charset="-78"/>
              </a:rPr>
              <a:t>بر حسب ویژگی های فردی و شرایط محیطی 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6550223"/>
            <a:ext cx="594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Krause's Food &amp; the Nutrition Care Process, 2012.</a:t>
            </a:r>
            <a:endParaRPr lang="en-US" sz="1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pPr algn="ctr" rtl="1"/>
            <a:r>
              <a:rPr lang="fa-IR" dirty="0" smtClean="0">
                <a:solidFill>
                  <a:schemeClr val="accent1">
                    <a:lumMod val="75000"/>
                  </a:schemeClr>
                </a:solidFill>
                <a:cs typeface="B Nazanin" pitchFamily="2" charset="-78"/>
              </a:rPr>
              <a:t>توصیه های رژیمی در دیابت نوع یک</a:t>
            </a:r>
            <a:endParaRPr lang="en-US" dirty="0">
              <a:solidFill>
                <a:schemeClr val="accent1">
                  <a:lumMod val="75000"/>
                </a:schemeClr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7464"/>
            <a:ext cx="8229600" cy="5050536"/>
          </a:xfrm>
        </p:spPr>
        <p:txBody>
          <a:bodyPr>
            <a:normAutofit/>
          </a:bodyPr>
          <a:lstStyle/>
          <a:p>
            <a:pPr algn="r" rtl="1">
              <a:lnSpc>
                <a:spcPct val="200000"/>
              </a:lnSpc>
            </a:pPr>
            <a:r>
              <a:rPr lang="fa-IR" sz="2600" dirty="0" smtClean="0">
                <a:cs typeface="B Nazanin" pitchFamily="2" charset="-78"/>
              </a:rPr>
              <a:t>رژیم انسولین بیماران به </a:t>
            </a:r>
            <a:r>
              <a:rPr lang="fa-IR" sz="2600" dirty="0" smtClean="0">
                <a:solidFill>
                  <a:schemeClr val="accent1">
                    <a:lumMod val="75000"/>
                  </a:schemeClr>
                </a:solidFill>
                <a:cs typeface="B Nazanin" pitchFamily="2" charset="-78"/>
              </a:rPr>
              <a:t>عادات غذایی و فعالیت بدنی </a:t>
            </a:r>
            <a:r>
              <a:rPr lang="fa-IR" sz="2600" dirty="0" smtClean="0">
                <a:cs typeface="B Nazanin" pitchFamily="2" charset="-78"/>
              </a:rPr>
              <a:t>آنها وابسته است.</a:t>
            </a:r>
          </a:p>
          <a:p>
            <a:pPr algn="r" rtl="1">
              <a:lnSpc>
                <a:spcPct val="200000"/>
              </a:lnSpc>
            </a:pPr>
            <a:r>
              <a:rPr lang="fa-IR" sz="2600" dirty="0" smtClean="0">
                <a:solidFill>
                  <a:schemeClr val="accent1">
                    <a:lumMod val="75000"/>
                  </a:schemeClr>
                </a:solidFill>
                <a:cs typeface="B Nazanin" pitchFamily="2" charset="-78"/>
              </a:rPr>
              <a:t>زمان</a:t>
            </a:r>
            <a:r>
              <a:rPr lang="fa-IR" sz="2600" dirty="0" smtClean="0">
                <a:cs typeface="B Nazanin" pitchFamily="2" charset="-78"/>
              </a:rPr>
              <a:t> غذا خوردن در این بیماران مهم می باشد.</a:t>
            </a:r>
          </a:p>
          <a:p>
            <a:pPr algn="r" rtl="1">
              <a:lnSpc>
                <a:spcPct val="200000"/>
              </a:lnSpc>
            </a:pPr>
            <a:r>
              <a:rPr lang="fa-IR" sz="2600" dirty="0" smtClean="0">
                <a:cs typeface="B Nazanin" pitchFamily="2" charset="-78"/>
              </a:rPr>
              <a:t>در افرادی که رژیم انسولینی </a:t>
            </a:r>
            <a:r>
              <a:rPr lang="fa-IR" sz="2600" dirty="0" smtClean="0">
                <a:solidFill>
                  <a:schemeClr val="accent1">
                    <a:lumMod val="75000"/>
                  </a:schemeClr>
                </a:solidFill>
                <a:cs typeface="B Nazanin" pitchFamily="2" charset="-78"/>
              </a:rPr>
              <a:t>ثابت</a:t>
            </a:r>
            <a:r>
              <a:rPr lang="fa-IR" sz="2600" dirty="0" smtClean="0">
                <a:cs typeface="B Nazanin" pitchFamily="2" charset="-78"/>
              </a:rPr>
              <a:t> استفاده می کنند، پیروی دقیق از میزان و زمان کربوهیدرات مصرفی بسیار مهم می باشد.</a:t>
            </a:r>
          </a:p>
          <a:p>
            <a:pPr algn="r" rtl="1">
              <a:lnSpc>
                <a:spcPct val="200000"/>
              </a:lnSpc>
            </a:pPr>
            <a:r>
              <a:rPr lang="fa-IR" sz="2600" dirty="0" smtClean="0">
                <a:cs typeface="B Nazanin" pitchFamily="2" charset="-78"/>
              </a:rPr>
              <a:t>میزان انرژی دریافتی در این بیماران نیز بسیار مهم می باشد.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6248400"/>
            <a:ext cx="396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American Diabetes Association</a:t>
            </a:r>
            <a:endParaRPr lang="en-US" sz="16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93336"/>
          </a:xfrm>
        </p:spPr>
        <p:txBody>
          <a:bodyPr/>
          <a:lstStyle/>
          <a:p>
            <a:pPr algn="r" rtl="1">
              <a:lnSpc>
                <a:spcPct val="200000"/>
              </a:lnSpc>
            </a:pPr>
            <a:r>
              <a:rPr lang="fa-IR" sz="2600" dirty="0" smtClean="0">
                <a:cs typeface="B Nazanin" pitchFamily="2" charset="-78"/>
              </a:rPr>
              <a:t>هیچ یک از </a:t>
            </a:r>
            <a:r>
              <a:rPr lang="fa-IR" sz="2600" dirty="0" smtClean="0">
                <a:solidFill>
                  <a:schemeClr val="accent1">
                    <a:lumMod val="75000"/>
                  </a:schemeClr>
                </a:solidFill>
                <a:cs typeface="B Nazanin" pitchFamily="2" charset="-78"/>
              </a:rPr>
              <a:t>وعده های غذایی </a:t>
            </a:r>
            <a:r>
              <a:rPr lang="fa-IR" sz="2600" dirty="0" smtClean="0">
                <a:cs typeface="B Nazanin" pitchFamily="2" charset="-78"/>
              </a:rPr>
              <a:t>نباید حذف شود.</a:t>
            </a:r>
          </a:p>
          <a:p>
            <a:pPr algn="r" rtl="1">
              <a:lnSpc>
                <a:spcPct val="200000"/>
              </a:lnSpc>
            </a:pPr>
            <a:r>
              <a:rPr lang="fa-IR" sz="2600" dirty="0" smtClean="0">
                <a:cs typeface="B Nazanin" pitchFamily="2" charset="-78"/>
              </a:rPr>
              <a:t>خوردن 6 وعده غذایی </a:t>
            </a:r>
            <a:r>
              <a:rPr lang="fa-IR" sz="2600" dirty="0" smtClean="0">
                <a:solidFill>
                  <a:schemeClr val="accent1">
                    <a:lumMod val="75000"/>
                  </a:schemeClr>
                </a:solidFill>
                <a:cs typeface="B Nazanin" pitchFamily="2" charset="-78"/>
              </a:rPr>
              <a:t>منظم</a:t>
            </a:r>
            <a:r>
              <a:rPr lang="fa-IR" sz="2600" dirty="0" smtClean="0">
                <a:cs typeface="B Nazanin" pitchFamily="2" charset="-78"/>
              </a:rPr>
              <a:t> ضروری است.</a:t>
            </a:r>
          </a:p>
          <a:p>
            <a:pPr algn="r" rtl="1">
              <a:lnSpc>
                <a:spcPct val="200000"/>
              </a:lnSpc>
            </a:pPr>
            <a:r>
              <a:rPr lang="fa-IR" sz="2600" dirty="0" smtClean="0">
                <a:cs typeface="B Nazanin" pitchFamily="2" charset="-78"/>
              </a:rPr>
              <a:t>خوردن وعده غذایی </a:t>
            </a:r>
            <a:r>
              <a:rPr lang="fa-IR" sz="2600" dirty="0" smtClean="0">
                <a:solidFill>
                  <a:schemeClr val="accent1">
                    <a:lumMod val="75000"/>
                  </a:schemeClr>
                </a:solidFill>
                <a:cs typeface="B Nazanin" pitchFamily="2" charset="-78"/>
              </a:rPr>
              <a:t>قبل از خواب </a:t>
            </a:r>
            <a:r>
              <a:rPr lang="fa-IR" sz="2600" dirty="0" smtClean="0">
                <a:cs typeface="B Nazanin" pitchFamily="2" charset="-78"/>
              </a:rPr>
              <a:t>ضروری می باشد (هیپوگلایسمی هنگام خواب).</a:t>
            </a:r>
          </a:p>
          <a:p>
            <a:pPr algn="r" rtl="1">
              <a:lnSpc>
                <a:spcPct val="200000"/>
              </a:lnSpc>
            </a:pPr>
            <a:r>
              <a:rPr lang="fa-IR" sz="2600" dirty="0" smtClean="0">
                <a:cs typeface="B Nazanin" pitchFamily="2" charset="-78"/>
              </a:rPr>
              <a:t>توصیه به مصرف غلات کامل و منابع غذایی فیبر در وعده های غذایی</a:t>
            </a:r>
            <a:endParaRPr lang="en-US" sz="2600" dirty="0" smtClean="0">
              <a:cs typeface="B Nazanin" pitchFamily="2" charset="-78"/>
            </a:endParaRPr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>
            <a:normAutofit/>
          </a:bodyPr>
          <a:lstStyle/>
          <a:p>
            <a:pPr algn="ctr" rtl="1"/>
            <a:r>
              <a:rPr lang="fa-IR" dirty="0" smtClean="0">
                <a:solidFill>
                  <a:schemeClr val="accent1">
                    <a:lumMod val="75000"/>
                  </a:schemeClr>
                </a:solidFill>
                <a:cs typeface="B Nazanin" pitchFamily="2" charset="-78"/>
              </a:rPr>
              <a:t>توصیه های رژیمی در دیابت نوع یک</a:t>
            </a:r>
            <a:endParaRPr lang="en-US" dirty="0">
              <a:solidFill>
                <a:schemeClr val="accent1">
                  <a:lumMod val="75000"/>
                </a:schemeClr>
              </a:solidFill>
              <a:cs typeface="B Nazanin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6248400"/>
            <a:ext cx="396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American Diabetes Association</a:t>
            </a:r>
            <a:endParaRPr lang="en-US" sz="16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057400" y="1828800"/>
            <a:ext cx="5029200" cy="327660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800" dirty="0" smtClean="0">
                <a:cs typeface="B Nazanin" pitchFamily="2" charset="-78"/>
              </a:rPr>
              <a:t>هیپوگلایسمی</a:t>
            </a:r>
            <a:endParaRPr lang="en-US" sz="4800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fa-IR" dirty="0" smtClean="0">
                <a:solidFill>
                  <a:srgbClr val="7030A0"/>
                </a:solidFill>
                <a:cs typeface="B Nazanin" pitchFamily="2" charset="-78"/>
              </a:rPr>
              <a:t>علل رایج بروز هیپوگلایسمی در بیماران دیابتی</a:t>
            </a:r>
            <a:endParaRPr lang="en-US" dirty="0">
              <a:solidFill>
                <a:srgbClr val="7030A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325112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sz="2600" dirty="0" smtClean="0">
                <a:cs typeface="B Nazanin" pitchFamily="2" charset="-78"/>
              </a:rPr>
              <a:t>تنظیم نبودن </a:t>
            </a:r>
            <a:r>
              <a:rPr lang="fa-IR" sz="2600" dirty="0" smtClean="0">
                <a:solidFill>
                  <a:srgbClr val="FF0000"/>
                </a:solidFill>
                <a:cs typeface="B Nazanin" pitchFamily="2" charset="-78"/>
              </a:rPr>
              <a:t>دوز انسولین </a:t>
            </a:r>
            <a:r>
              <a:rPr lang="fa-IR" sz="2600" dirty="0" smtClean="0">
                <a:cs typeface="B Nazanin" pitchFamily="2" charset="-78"/>
              </a:rPr>
              <a:t>تزریقی</a:t>
            </a:r>
          </a:p>
          <a:p>
            <a:pPr algn="r" rtl="1">
              <a:lnSpc>
                <a:spcPct val="150000"/>
              </a:lnSpc>
            </a:pPr>
            <a:r>
              <a:rPr lang="fa-IR" sz="2600" dirty="0" smtClean="0">
                <a:solidFill>
                  <a:srgbClr val="FF0000"/>
                </a:solidFill>
                <a:cs typeface="B Nazanin" pitchFamily="2" charset="-78"/>
              </a:rPr>
              <a:t>منظم نبودن </a:t>
            </a:r>
            <a:r>
              <a:rPr lang="fa-IR" sz="2600" dirty="0" smtClean="0">
                <a:cs typeface="B Nazanin" pitchFamily="2" charset="-78"/>
              </a:rPr>
              <a:t>زمان تزریق انسولین و دریافت غذا</a:t>
            </a:r>
          </a:p>
          <a:p>
            <a:pPr algn="r" rtl="1">
              <a:lnSpc>
                <a:spcPct val="150000"/>
              </a:lnSpc>
            </a:pPr>
            <a:r>
              <a:rPr lang="fa-IR" sz="2600" dirty="0" smtClean="0">
                <a:solidFill>
                  <a:srgbClr val="FF0000"/>
                </a:solidFill>
                <a:cs typeface="B Nazanin" pitchFamily="2" charset="-78"/>
              </a:rPr>
              <a:t>دریافت ناکافی </a:t>
            </a:r>
            <a:r>
              <a:rPr lang="fa-IR" sz="2600" dirty="0" smtClean="0">
                <a:cs typeface="B Nazanin" pitchFamily="2" charset="-78"/>
              </a:rPr>
              <a:t>غذا</a:t>
            </a:r>
          </a:p>
          <a:p>
            <a:pPr algn="r" rtl="1">
              <a:lnSpc>
                <a:spcPct val="150000"/>
              </a:lnSpc>
            </a:pPr>
            <a:r>
              <a:rPr lang="fa-IR" sz="2600" dirty="0" smtClean="0">
                <a:solidFill>
                  <a:srgbClr val="FF0000"/>
                </a:solidFill>
                <a:cs typeface="B Nazanin" pitchFamily="2" charset="-78"/>
              </a:rPr>
              <a:t>حذف</a:t>
            </a:r>
            <a:r>
              <a:rPr lang="fa-IR" sz="2600" dirty="0" smtClean="0">
                <a:cs typeface="B Nazanin" pitchFamily="2" charset="-78"/>
              </a:rPr>
              <a:t> یک وعده غذایی اصلی یا میان وعده</a:t>
            </a:r>
          </a:p>
          <a:p>
            <a:pPr algn="r" rtl="1">
              <a:lnSpc>
                <a:spcPct val="150000"/>
              </a:lnSpc>
            </a:pPr>
            <a:r>
              <a:rPr lang="fa-IR" sz="2600" dirty="0" smtClean="0">
                <a:cs typeface="B Nazanin" pitchFamily="2" charset="-78"/>
              </a:rPr>
              <a:t>افزایش زمان و شدت </a:t>
            </a:r>
            <a:r>
              <a:rPr lang="fa-IR" sz="2600" dirty="0" smtClean="0">
                <a:solidFill>
                  <a:srgbClr val="FF0000"/>
                </a:solidFill>
                <a:cs typeface="B Nazanin" pitchFamily="2" charset="-78"/>
              </a:rPr>
              <a:t>فعالیت بدنی </a:t>
            </a:r>
            <a:r>
              <a:rPr lang="fa-IR" sz="2600" dirty="0" smtClean="0">
                <a:cs typeface="B Nazanin" pitchFamily="2" charset="-78"/>
              </a:rPr>
              <a:t>برنامه ریزی نشده</a:t>
            </a:r>
          </a:p>
          <a:p>
            <a:pPr algn="r" rtl="1">
              <a:lnSpc>
                <a:spcPct val="150000"/>
              </a:lnSpc>
            </a:pPr>
            <a:r>
              <a:rPr lang="fa-IR" sz="2600" dirty="0" smtClean="0">
                <a:cs typeface="B Nazanin" pitchFamily="2" charset="-78"/>
              </a:rPr>
              <a:t>مصرف</a:t>
            </a:r>
            <a:r>
              <a:rPr lang="fa-IR" sz="2600" dirty="0" smtClean="0">
                <a:solidFill>
                  <a:srgbClr val="FF0000"/>
                </a:solidFill>
                <a:cs typeface="B Nazanin" pitchFamily="2" charset="-78"/>
              </a:rPr>
              <a:t> الکل </a:t>
            </a:r>
            <a:r>
              <a:rPr lang="fa-IR" sz="2600" dirty="0" smtClean="0">
                <a:cs typeface="B Nazanin" pitchFamily="2" charset="-78"/>
              </a:rPr>
              <a:t>به تنهایی و بدون مصرف غذا</a:t>
            </a:r>
            <a:endParaRPr lang="en-US" sz="26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6324600"/>
            <a:ext cx="594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Krause's Food &amp; the Nutrition Care Process, </a:t>
            </a:r>
            <a:r>
              <a:rPr lang="en-US" sz="1600" dirty="0" smtClean="0"/>
              <a:t>2012.</a:t>
            </a:r>
            <a:endParaRPr lang="en-US" sz="16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066800"/>
          </a:xfrm>
        </p:spPr>
        <p:txBody>
          <a:bodyPr/>
          <a:lstStyle/>
          <a:p>
            <a:pPr algn="ctr"/>
            <a:r>
              <a:rPr lang="fa-IR" dirty="0" smtClean="0">
                <a:solidFill>
                  <a:srgbClr val="7030A0"/>
                </a:solidFill>
                <a:cs typeface="B Nazanin" pitchFamily="2" charset="-78"/>
              </a:rPr>
              <a:t>درمان هیپوگلایسمی</a:t>
            </a:r>
            <a:endParaRPr lang="en-US" dirty="0">
              <a:solidFill>
                <a:srgbClr val="7030A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21936"/>
          </a:xfrm>
        </p:spPr>
        <p:txBody>
          <a:bodyPr>
            <a:normAutofit lnSpcReduction="10000"/>
          </a:bodyPr>
          <a:lstStyle/>
          <a:p>
            <a:pPr algn="r" rtl="1">
              <a:lnSpc>
                <a:spcPct val="200000"/>
              </a:lnSpc>
            </a:pPr>
            <a:r>
              <a:rPr lang="fa-IR" sz="2600" dirty="0" smtClean="0">
                <a:cs typeface="B Nazanin" pitchFamily="2" charset="-78"/>
              </a:rPr>
              <a:t>ضرورت </a:t>
            </a:r>
            <a:r>
              <a:rPr lang="fa-IR" sz="2600" dirty="0" smtClean="0">
                <a:solidFill>
                  <a:srgbClr val="FF0000"/>
                </a:solidFill>
                <a:cs typeface="B Nazanin" pitchFamily="2" charset="-78"/>
              </a:rPr>
              <a:t>درمان سریع </a:t>
            </a:r>
            <a:r>
              <a:rPr lang="fa-IR" sz="2600" dirty="0" smtClean="0">
                <a:cs typeface="B Nazanin" pitchFamily="2" charset="-78"/>
              </a:rPr>
              <a:t>با کربوهیدرات</a:t>
            </a:r>
          </a:p>
          <a:p>
            <a:pPr algn="r" rtl="1">
              <a:lnSpc>
                <a:spcPct val="200000"/>
              </a:lnSpc>
            </a:pPr>
            <a:r>
              <a:rPr lang="fa-IR" sz="2600" dirty="0" smtClean="0">
                <a:solidFill>
                  <a:srgbClr val="FF0000"/>
                </a:solidFill>
                <a:cs typeface="B Nazanin" pitchFamily="2" charset="-78"/>
              </a:rPr>
              <a:t>قند خون کمتر از 70 </a:t>
            </a:r>
            <a:r>
              <a:rPr lang="en-US" sz="2600" dirty="0" smtClean="0">
                <a:solidFill>
                  <a:srgbClr val="FF0000"/>
                </a:solidFill>
                <a:cs typeface="B Nazanin" pitchFamily="2" charset="-78"/>
              </a:rPr>
              <a:t>mg/dl</a:t>
            </a:r>
            <a:r>
              <a:rPr lang="fa-IR" sz="2600" dirty="0" smtClean="0">
                <a:solidFill>
                  <a:srgbClr val="FF0000"/>
                </a:solidFill>
                <a:cs typeface="B Nazanin" pitchFamily="2" charset="-78"/>
              </a:rPr>
              <a:t> : درمان با 15 گرم کربوهیدرات</a:t>
            </a:r>
          </a:p>
          <a:p>
            <a:pPr algn="r" rtl="1">
              <a:lnSpc>
                <a:spcPct val="200000"/>
              </a:lnSpc>
            </a:pPr>
            <a:r>
              <a:rPr lang="fa-IR" sz="2600" dirty="0" smtClean="0">
                <a:cs typeface="B Nazanin" pitchFamily="2" charset="-78"/>
              </a:rPr>
              <a:t>چک کردن مجدد قند خون 10 تا 15 دقیقه بعد:</a:t>
            </a:r>
          </a:p>
          <a:p>
            <a:pPr algn="r" rtl="1">
              <a:lnSpc>
                <a:spcPct val="200000"/>
              </a:lnSpc>
              <a:buNone/>
            </a:pPr>
            <a:r>
              <a:rPr lang="fa-IR" sz="2600" dirty="0" smtClean="0">
                <a:cs typeface="B Nazanin" pitchFamily="2" charset="-78"/>
              </a:rPr>
              <a:t>قند خون کمتر از 70 </a:t>
            </a:r>
            <a:r>
              <a:rPr lang="en-US" sz="2600" dirty="0" smtClean="0">
                <a:cs typeface="B Nazanin" pitchFamily="2" charset="-78"/>
              </a:rPr>
              <a:t>mg/dl</a:t>
            </a:r>
            <a:r>
              <a:rPr lang="fa-IR" sz="2600" dirty="0" smtClean="0">
                <a:cs typeface="B Nazanin" pitchFamily="2" charset="-78"/>
              </a:rPr>
              <a:t> : درمان با 15 گرم کربوهیدرات اضافه</a:t>
            </a:r>
          </a:p>
          <a:p>
            <a:pPr algn="r" rtl="1">
              <a:lnSpc>
                <a:spcPct val="200000"/>
              </a:lnSpc>
            </a:pPr>
            <a:r>
              <a:rPr lang="fa-IR" sz="2600" dirty="0" smtClean="0">
                <a:cs typeface="B Nazanin" pitchFamily="2" charset="-78"/>
              </a:rPr>
              <a:t>چک کردن قند خون تا زمان نرمال شدن </a:t>
            </a:r>
          </a:p>
          <a:p>
            <a:pPr algn="r" rtl="1">
              <a:lnSpc>
                <a:spcPct val="200000"/>
              </a:lnSpc>
            </a:pPr>
            <a:r>
              <a:rPr lang="fa-IR" sz="2600" dirty="0" smtClean="0">
                <a:solidFill>
                  <a:srgbClr val="FF0000"/>
                </a:solidFill>
                <a:cs typeface="B Nazanin" pitchFamily="2" charset="-78"/>
              </a:rPr>
              <a:t>یک ساعت بعد : </a:t>
            </a:r>
            <a:r>
              <a:rPr lang="fa-IR" sz="2600" dirty="0" smtClean="0">
                <a:cs typeface="B Nazanin" pitchFamily="2" charset="-78"/>
              </a:rPr>
              <a:t>چک کردن مجدد قند خون</a:t>
            </a:r>
          </a:p>
          <a:p>
            <a:pPr algn="r" rtl="1">
              <a:buNone/>
            </a:pPr>
            <a:endParaRPr lang="fa-IR" dirty="0" smtClean="0"/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6324600"/>
            <a:ext cx="594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Krause's Food &amp; the Nutrition Care Process, </a:t>
            </a:r>
            <a:r>
              <a:rPr lang="en-US" sz="1600" dirty="0" smtClean="0"/>
              <a:t>2012.</a:t>
            </a:r>
            <a:endParaRPr lang="en-US" sz="16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905000" y="2057400"/>
            <a:ext cx="5105400" cy="2743200"/>
          </a:xfrm>
          <a:prstGeom prst="roundRect">
            <a:avLst/>
          </a:prstGeom>
          <a:effectLst>
            <a:outerShdw blurRad="50800" dist="25400" dir="5400000" rotWithShape="0">
              <a:srgbClr val="000000">
                <a:alpha val="45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cs typeface="B Nazanin" pitchFamily="2" charset="-78"/>
              </a:rPr>
              <a:t>فعالیت بدنی در بیماران دیابتی</a:t>
            </a:r>
            <a:endParaRPr lang="en-US" sz="4000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066800"/>
          </a:xfrm>
        </p:spPr>
        <p:txBody>
          <a:bodyPr/>
          <a:lstStyle/>
          <a:p>
            <a:pPr algn="ctr" rtl="1"/>
            <a:r>
              <a:rPr lang="fa-IR" dirty="0" smtClean="0">
                <a:solidFill>
                  <a:srgbClr val="009900"/>
                </a:solidFill>
                <a:cs typeface="B Nazanin" pitchFamily="2" charset="-78"/>
              </a:rPr>
              <a:t>فعالیت بدنی</a:t>
            </a:r>
            <a:endParaRPr lang="en-US" dirty="0">
              <a:solidFill>
                <a:srgbClr val="00990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181600"/>
          </a:xfrm>
        </p:spPr>
        <p:txBody>
          <a:bodyPr>
            <a:normAutofit lnSpcReduction="10000"/>
          </a:bodyPr>
          <a:lstStyle/>
          <a:p>
            <a:pPr algn="r" rtl="1">
              <a:lnSpc>
                <a:spcPct val="130000"/>
              </a:lnSpc>
            </a:pPr>
            <a:r>
              <a:rPr lang="fa-IR" sz="2400" dirty="0" smtClean="0">
                <a:cs typeface="B Nazanin" pitchFamily="2" charset="-78"/>
              </a:rPr>
              <a:t>موثر در بهبود کنترل قند خون</a:t>
            </a:r>
          </a:p>
          <a:p>
            <a:pPr algn="r" rtl="1">
              <a:lnSpc>
                <a:spcPct val="130000"/>
              </a:lnSpc>
            </a:pPr>
            <a:r>
              <a:rPr lang="fa-IR" sz="2400" dirty="0" smtClean="0">
                <a:cs typeface="B Nazanin" pitchFamily="2" charset="-78"/>
              </a:rPr>
              <a:t>خطر بروز هیپوگلایسمی در بیماران انسولینی</a:t>
            </a:r>
          </a:p>
          <a:p>
            <a:pPr algn="r" rtl="1">
              <a:lnSpc>
                <a:spcPct val="130000"/>
              </a:lnSpc>
            </a:pPr>
            <a:r>
              <a:rPr lang="fa-IR" sz="2400" dirty="0" smtClean="0">
                <a:cs typeface="B Nazanin" pitchFamily="2" charset="-78"/>
              </a:rPr>
              <a:t>چک کردن قند خون قبل از ورزش</a:t>
            </a:r>
          </a:p>
          <a:p>
            <a:pPr algn="r" rtl="1">
              <a:lnSpc>
                <a:spcPct val="130000"/>
              </a:lnSpc>
            </a:pPr>
            <a:r>
              <a:rPr lang="fa-IR" sz="2400" dirty="0" smtClean="0">
                <a:cs typeface="B Nazanin" pitchFamily="2" charset="-78"/>
              </a:rPr>
              <a:t>ورزشهای خیلی شدید: امکان بروز هیپرگلایسمی</a:t>
            </a:r>
          </a:p>
          <a:p>
            <a:pPr algn="r" rtl="1">
              <a:lnSpc>
                <a:spcPct val="130000"/>
              </a:lnSpc>
            </a:pPr>
            <a:r>
              <a:rPr lang="fa-IR" sz="2400" dirty="0" smtClean="0">
                <a:cs typeface="B Nazanin" pitchFamily="2" charset="-78"/>
              </a:rPr>
              <a:t>در افراد مختلف پاسخهای متفاوت</a:t>
            </a:r>
          </a:p>
          <a:p>
            <a:pPr algn="r" rtl="1">
              <a:lnSpc>
                <a:spcPct val="130000"/>
              </a:lnSpc>
            </a:pPr>
            <a:r>
              <a:rPr lang="fa-IR" sz="2400" u="sng" dirty="0" smtClean="0">
                <a:solidFill>
                  <a:srgbClr val="FF0000"/>
                </a:solidFill>
                <a:cs typeface="B Nazanin" pitchFamily="2" charset="-78"/>
              </a:rPr>
              <a:t>توصیه در بیماران انسولینی:</a:t>
            </a:r>
          </a:p>
          <a:p>
            <a:pPr algn="r" rtl="1">
              <a:lnSpc>
                <a:spcPct val="130000"/>
              </a:lnSpc>
              <a:buNone/>
            </a:pPr>
            <a:r>
              <a:rPr lang="fa-IR" sz="2400" dirty="0" smtClean="0">
                <a:cs typeface="B Nazanin" pitchFamily="2" charset="-78"/>
              </a:rPr>
              <a:t> مصرف 15 گرم کربوهیدرات به ازای </a:t>
            </a:r>
            <a:r>
              <a:rPr lang="fa-IR" sz="2400" dirty="0" smtClean="0">
                <a:solidFill>
                  <a:srgbClr val="FF0000"/>
                </a:solidFill>
                <a:cs typeface="B Nazanin" pitchFamily="2" charset="-78"/>
              </a:rPr>
              <a:t>هر نیم تا یک ساعت ورزش </a:t>
            </a:r>
            <a:r>
              <a:rPr lang="fa-IR" sz="2400" dirty="0" smtClean="0">
                <a:cs typeface="B Nazanin" pitchFamily="2" charset="-78"/>
              </a:rPr>
              <a:t>(بر اساس شدت ورزش)</a:t>
            </a:r>
          </a:p>
          <a:p>
            <a:pPr algn="r" rtl="1">
              <a:lnSpc>
                <a:spcPct val="130000"/>
              </a:lnSpc>
              <a:buNone/>
            </a:pPr>
            <a:r>
              <a:rPr lang="fa-IR" sz="2400" dirty="0" smtClean="0">
                <a:cs typeface="B Nazanin" pitchFamily="2" charset="-78"/>
              </a:rPr>
              <a:t> مصرف کربوهیدرات </a:t>
            </a:r>
            <a:r>
              <a:rPr lang="fa-IR" sz="2400" dirty="0" smtClean="0">
                <a:solidFill>
                  <a:srgbClr val="FF0000"/>
                </a:solidFill>
                <a:cs typeface="B Nazanin" pitchFamily="2" charset="-78"/>
              </a:rPr>
              <a:t>قبل از ورزش </a:t>
            </a:r>
            <a:r>
              <a:rPr lang="fa-IR" sz="2400" dirty="0" smtClean="0">
                <a:cs typeface="B Nazanin" pitchFamily="2" charset="-78"/>
              </a:rPr>
              <a:t>اگر قند خون قبل از ورزش کمتر از 100 </a:t>
            </a:r>
            <a:r>
              <a:rPr lang="en-US" sz="2000" dirty="0" smtClean="0">
                <a:cs typeface="B Nazanin" pitchFamily="2" charset="-78"/>
              </a:rPr>
              <a:t>mg/dl</a:t>
            </a:r>
            <a:r>
              <a:rPr lang="fa-IR" sz="2400" dirty="0" smtClean="0">
                <a:cs typeface="B Nazanin" pitchFamily="2" charset="-78"/>
              </a:rPr>
              <a:t> باشد.</a:t>
            </a:r>
          </a:p>
          <a:p>
            <a:pPr algn="r" rtl="1">
              <a:buNone/>
            </a:pPr>
            <a:r>
              <a:rPr lang="fa-IR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6248400"/>
            <a:ext cx="396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American Diabetes Association</a:t>
            </a:r>
            <a:endParaRPr lang="en-US" sz="16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669536"/>
          </a:xfrm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u="sng" dirty="0" smtClean="0">
                <a:cs typeface="B Nazanin" pitchFamily="2" charset="-78"/>
              </a:rPr>
              <a:t>توصیه ها:</a:t>
            </a:r>
          </a:p>
          <a:p>
            <a:pPr algn="r" rtl="1">
              <a:lnSpc>
                <a:spcPct val="150000"/>
              </a:lnSpc>
              <a:buNone/>
            </a:pPr>
            <a:r>
              <a:rPr lang="fa-IR" dirty="0" smtClean="0">
                <a:cs typeface="B Nazanin" pitchFamily="2" charset="-78"/>
              </a:rPr>
              <a:t>  مصرف کربوهیدرات </a:t>
            </a: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بعد از 40 تا 60 دقیقه </a:t>
            </a:r>
            <a:r>
              <a:rPr lang="fa-IR" dirty="0" smtClean="0">
                <a:cs typeface="B Nazanin" pitchFamily="2" charset="-78"/>
              </a:rPr>
              <a:t>ورزش کردن</a:t>
            </a:r>
          </a:p>
          <a:p>
            <a:pPr algn="r" rtl="1">
              <a:lnSpc>
                <a:spcPct val="150000"/>
              </a:lnSpc>
              <a:buNone/>
            </a:pPr>
            <a:r>
              <a:rPr lang="fa-IR" dirty="0" smtClean="0">
                <a:cs typeface="B Nazanin" pitchFamily="2" charset="-78"/>
              </a:rPr>
              <a:t> نوشیدنی با غلظت کربوهیدرات کمتر از 6%</a:t>
            </a:r>
          </a:p>
          <a:p>
            <a:pPr algn="r" rtl="1">
              <a:lnSpc>
                <a:spcPct val="150000"/>
              </a:lnSpc>
              <a:buNone/>
            </a:pPr>
            <a:r>
              <a:rPr lang="fa-IR" dirty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مصرف کربوهیدرات </a:t>
            </a: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بلافاصله بعد از ورزش</a:t>
            </a:r>
          </a:p>
          <a:p>
            <a:pPr algn="r" rtl="1">
              <a:lnSpc>
                <a:spcPct val="150000"/>
              </a:lnSpc>
            </a:pPr>
            <a:r>
              <a:rPr lang="fa-IR" dirty="0" smtClean="0">
                <a:cs typeface="B Nazanin" pitchFamily="2" charset="-78"/>
              </a:rPr>
              <a:t>افزایش </a:t>
            </a: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فشار خون </a:t>
            </a:r>
            <a:r>
              <a:rPr lang="fa-IR" dirty="0" smtClean="0">
                <a:cs typeface="B Nazanin" pitchFamily="2" charset="-78"/>
              </a:rPr>
              <a:t>در بیماران دیابتی نوع دو طی ورزش بیشتر مشاهده می شود.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8229600" cy="1066800"/>
          </a:xfrm>
        </p:spPr>
        <p:txBody>
          <a:bodyPr/>
          <a:lstStyle/>
          <a:p>
            <a:pPr algn="ctr" rtl="1"/>
            <a:r>
              <a:rPr lang="fa-IR" dirty="0" smtClean="0">
                <a:solidFill>
                  <a:srgbClr val="009900"/>
                </a:solidFill>
                <a:cs typeface="B Nazanin" pitchFamily="2" charset="-78"/>
              </a:rPr>
              <a:t>فعالیت بدنی</a:t>
            </a:r>
            <a:endParaRPr lang="en-US" dirty="0">
              <a:solidFill>
                <a:srgbClr val="009900"/>
              </a:solidFill>
              <a:cs typeface="B Nazanin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6324600"/>
            <a:ext cx="594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Krause's Food &amp; the Nutrition Care Process, </a:t>
            </a:r>
            <a:r>
              <a:rPr lang="en-US" sz="1600" dirty="0" smtClean="0"/>
              <a:t>2012.</a:t>
            </a:r>
            <a:endParaRPr lang="en-US" sz="16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1936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u="sng" dirty="0" smtClean="0">
                <a:cs typeface="B Nazanin" pitchFamily="2" charset="-78"/>
              </a:rPr>
              <a:t>توصیه کلی برای بیماران دیابتی:</a:t>
            </a:r>
          </a:p>
          <a:p>
            <a:pPr algn="r" rtl="1">
              <a:lnSpc>
                <a:spcPct val="150000"/>
              </a:lnSpc>
              <a:buNone/>
            </a:pPr>
            <a:r>
              <a:rPr lang="fa-IR" dirty="0" smtClean="0">
                <a:cs typeface="B Nazanin" pitchFamily="2" charset="-78"/>
              </a:rPr>
              <a:t> 150 دقیقه در هفته ورزش هوازی با شدت </a:t>
            </a: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متوسط</a:t>
            </a:r>
          </a:p>
          <a:p>
            <a:pPr algn="r" rtl="1">
              <a:lnSpc>
                <a:spcPct val="150000"/>
              </a:lnSpc>
              <a:buNone/>
            </a:pPr>
            <a:r>
              <a:rPr lang="fa-IR" dirty="0" smtClean="0">
                <a:cs typeface="B Nazanin" pitchFamily="2" charset="-78"/>
              </a:rPr>
              <a:t> 90 دقیقه در هفته ورزش هوازی با شدت </a:t>
            </a: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شدید</a:t>
            </a:r>
          </a:p>
          <a:p>
            <a:pPr algn="r" rtl="1">
              <a:lnSpc>
                <a:spcPct val="150000"/>
              </a:lnSpc>
            </a:pPr>
            <a:endParaRPr lang="fa-IR" sz="2000" dirty="0" smtClean="0"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dirty="0" smtClean="0">
                <a:cs typeface="B Nazanin" pitchFamily="2" charset="-78"/>
              </a:rPr>
              <a:t>در </a:t>
            </a: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دیابت نوع دو</a:t>
            </a:r>
            <a:r>
              <a:rPr lang="fa-IR" dirty="0" smtClean="0">
                <a:cs typeface="B Nazanin" pitchFamily="2" charset="-78"/>
              </a:rPr>
              <a:t>:</a:t>
            </a:r>
          </a:p>
          <a:p>
            <a:pPr algn="r" rtl="1">
              <a:lnSpc>
                <a:spcPct val="150000"/>
              </a:lnSpc>
              <a:buNone/>
            </a:pPr>
            <a:r>
              <a:rPr lang="fa-IR" dirty="0" smtClean="0">
                <a:cs typeface="B Nazanin" pitchFamily="2" charset="-78"/>
              </a:rPr>
              <a:t>توصیه به حرکات با وزنه ها (8 تا 10 دفعه تکرار در هر نوبت)</a:t>
            </a:r>
          </a:p>
          <a:p>
            <a:pPr algn="r" rtl="1">
              <a:lnSpc>
                <a:spcPct val="150000"/>
              </a:lnSpc>
              <a:buNone/>
            </a:pPr>
            <a:r>
              <a:rPr lang="fa-IR" dirty="0" smtClean="0">
                <a:cs typeface="B Nazanin" pitchFamily="2" charset="-78"/>
              </a:rPr>
              <a:t>سه روز در هفته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066800"/>
          </a:xfrm>
        </p:spPr>
        <p:txBody>
          <a:bodyPr/>
          <a:lstStyle/>
          <a:p>
            <a:pPr algn="ctr" rtl="1"/>
            <a:r>
              <a:rPr lang="fa-IR" dirty="0" smtClean="0">
                <a:solidFill>
                  <a:srgbClr val="009900"/>
                </a:solidFill>
                <a:cs typeface="B Nazanin" pitchFamily="2" charset="-78"/>
              </a:rPr>
              <a:t>فعالیت بدنی</a:t>
            </a:r>
            <a:endParaRPr lang="en-US" dirty="0">
              <a:solidFill>
                <a:srgbClr val="009900"/>
              </a:solidFill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pPr algn="ctr" rtl="1"/>
            <a:r>
              <a:rPr lang="fa-IR" sz="3200" dirty="0" smtClean="0">
                <a:solidFill>
                  <a:schemeClr val="accent1">
                    <a:lumMod val="50000"/>
                  </a:schemeClr>
                </a:solidFill>
                <a:cs typeface="B Nazanin" pitchFamily="2" charset="-78"/>
              </a:rPr>
              <a:t>توصیه های کاربردی برای کاهش وزن در کودکان و نوجوانان چاق مبتلا به دیابت نوع دو</a:t>
            </a:r>
            <a:endParaRPr lang="en-US" sz="3200" dirty="0">
              <a:solidFill>
                <a:schemeClr val="accent1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53000"/>
          </a:xfrm>
        </p:spPr>
        <p:txBody>
          <a:bodyPr>
            <a:normAutofit/>
          </a:bodyPr>
          <a:lstStyle/>
          <a:p>
            <a:pPr algn="r" rtl="1">
              <a:lnSpc>
                <a:spcPct val="120000"/>
              </a:lnSpc>
            </a:pPr>
            <a:r>
              <a:rPr lang="fa-IR" sz="2400" dirty="0" smtClean="0">
                <a:cs typeface="B Nazanin" pitchFamily="2" charset="-78"/>
              </a:rPr>
              <a:t>مصرف وعده ها و میان وعده ها بطور </a:t>
            </a:r>
            <a:r>
              <a:rPr lang="fa-IR" sz="2400" dirty="0" smtClean="0">
                <a:solidFill>
                  <a:srgbClr val="009900"/>
                </a:solidFill>
                <a:cs typeface="B Nazanin" pitchFamily="2" charset="-78"/>
              </a:rPr>
              <a:t>منظم</a:t>
            </a:r>
          </a:p>
          <a:p>
            <a:pPr algn="r" rtl="1">
              <a:lnSpc>
                <a:spcPct val="120000"/>
              </a:lnSpc>
            </a:pPr>
            <a:r>
              <a:rPr lang="fa-IR" sz="2400" dirty="0" smtClean="0">
                <a:solidFill>
                  <a:srgbClr val="009900"/>
                </a:solidFill>
                <a:cs typeface="B Nazanin" pitchFamily="2" charset="-78"/>
              </a:rPr>
              <a:t>کاهش حجم </a:t>
            </a:r>
            <a:r>
              <a:rPr lang="fa-IR" sz="2400" dirty="0" smtClean="0">
                <a:cs typeface="B Nazanin" pitchFamily="2" charset="-78"/>
              </a:rPr>
              <a:t>وعده های غذایی</a:t>
            </a:r>
          </a:p>
          <a:p>
            <a:pPr algn="r" rtl="1">
              <a:lnSpc>
                <a:spcPct val="120000"/>
              </a:lnSpc>
            </a:pPr>
            <a:r>
              <a:rPr lang="fa-IR" sz="2400" dirty="0" smtClean="0">
                <a:cs typeface="B Nazanin" pitchFamily="2" charset="-78"/>
              </a:rPr>
              <a:t>مصرف نوشیدنی های بدون کالری بجز شیر کم چرب</a:t>
            </a:r>
          </a:p>
          <a:p>
            <a:pPr algn="r" rtl="1">
              <a:lnSpc>
                <a:spcPct val="120000"/>
              </a:lnSpc>
            </a:pPr>
            <a:r>
              <a:rPr lang="fa-IR" sz="2400" dirty="0" smtClean="0">
                <a:cs typeface="B Nazanin" pitchFamily="2" charset="-78"/>
              </a:rPr>
              <a:t>محدود کردن </a:t>
            </a:r>
            <a:r>
              <a:rPr lang="fa-IR" sz="2400" dirty="0" smtClean="0">
                <a:solidFill>
                  <a:srgbClr val="009900"/>
                </a:solidFill>
                <a:cs typeface="B Nazanin" pitchFamily="2" charset="-78"/>
              </a:rPr>
              <a:t>آب میوه </a:t>
            </a:r>
            <a:r>
              <a:rPr lang="fa-IR" sz="2400" dirty="0" smtClean="0">
                <a:cs typeface="B Nazanin" pitchFamily="2" charset="-78"/>
              </a:rPr>
              <a:t>به یک لیوان در روز</a:t>
            </a:r>
          </a:p>
          <a:p>
            <a:pPr algn="r" rtl="1">
              <a:lnSpc>
                <a:spcPct val="120000"/>
              </a:lnSpc>
            </a:pPr>
            <a:r>
              <a:rPr lang="fa-IR" sz="2400" dirty="0" smtClean="0">
                <a:cs typeface="B Nazanin" pitchFamily="2" charset="-78"/>
              </a:rPr>
              <a:t>افزایش دریافت میوه و سبزی</a:t>
            </a:r>
          </a:p>
          <a:p>
            <a:pPr algn="r" rtl="1">
              <a:lnSpc>
                <a:spcPct val="120000"/>
              </a:lnSpc>
            </a:pPr>
            <a:r>
              <a:rPr lang="fa-IR" sz="2400" dirty="0" smtClean="0">
                <a:cs typeface="B Nazanin" pitchFamily="2" charset="-78"/>
              </a:rPr>
              <a:t>مصرف 3 تا 4 واحد </a:t>
            </a:r>
            <a:r>
              <a:rPr lang="fa-IR" sz="2400" dirty="0" smtClean="0">
                <a:solidFill>
                  <a:srgbClr val="009900"/>
                </a:solidFill>
                <a:cs typeface="B Nazanin" pitchFamily="2" charset="-78"/>
              </a:rPr>
              <a:t>لبنیات کم چرب </a:t>
            </a:r>
            <a:r>
              <a:rPr lang="fa-IR" sz="2400" dirty="0" smtClean="0">
                <a:cs typeface="B Nazanin" pitchFamily="2" charset="-78"/>
              </a:rPr>
              <a:t>در روز</a:t>
            </a:r>
          </a:p>
          <a:p>
            <a:pPr algn="r" rtl="1">
              <a:lnSpc>
                <a:spcPct val="120000"/>
              </a:lnSpc>
            </a:pPr>
            <a:r>
              <a:rPr lang="fa-IR" sz="2400" dirty="0" smtClean="0">
                <a:cs typeface="B Nazanin" pitchFamily="2" charset="-78"/>
              </a:rPr>
              <a:t>محدود کردن </a:t>
            </a:r>
            <a:r>
              <a:rPr lang="fa-IR" sz="2400" dirty="0" smtClean="0">
                <a:solidFill>
                  <a:srgbClr val="009900"/>
                </a:solidFill>
                <a:cs typeface="B Nazanin" pitchFamily="2" charset="-78"/>
              </a:rPr>
              <a:t>غذاهای پر چرب</a:t>
            </a:r>
          </a:p>
          <a:p>
            <a:pPr algn="r" rtl="1">
              <a:lnSpc>
                <a:spcPct val="120000"/>
              </a:lnSpc>
            </a:pPr>
            <a:r>
              <a:rPr lang="fa-IR" sz="2400" dirty="0" smtClean="0">
                <a:cs typeface="B Nazanin" pitchFamily="2" charset="-78"/>
              </a:rPr>
              <a:t>محدود کردن تناوب و میزان اسنکهای مصرفی</a:t>
            </a:r>
          </a:p>
          <a:p>
            <a:pPr algn="r" rtl="1">
              <a:lnSpc>
                <a:spcPct val="120000"/>
              </a:lnSpc>
            </a:pPr>
            <a:r>
              <a:rPr lang="fa-IR" sz="2400" dirty="0" smtClean="0">
                <a:cs typeface="B Nazanin" pitchFamily="2" charset="-78"/>
              </a:rPr>
              <a:t>کاهش مصرف </a:t>
            </a:r>
            <a:r>
              <a:rPr lang="fa-IR" sz="2400" dirty="0" smtClean="0">
                <a:solidFill>
                  <a:srgbClr val="009900"/>
                </a:solidFill>
                <a:cs typeface="B Nazanin" pitchFamily="2" charset="-78"/>
              </a:rPr>
              <a:t>غذاهای آماده</a:t>
            </a:r>
          </a:p>
          <a:p>
            <a:pPr algn="r" rtl="1">
              <a:lnSpc>
                <a:spcPct val="120000"/>
              </a:lnSpc>
            </a:pPr>
            <a:r>
              <a:rPr lang="fa-IR" sz="2400" dirty="0" smtClean="0">
                <a:solidFill>
                  <a:srgbClr val="009900"/>
                </a:solidFill>
                <a:cs typeface="B Nazanin" pitchFamily="2" charset="-78"/>
              </a:rPr>
              <a:t>ورزش</a:t>
            </a:r>
            <a:r>
              <a:rPr lang="fa-IR" sz="2400" dirty="0" smtClean="0">
                <a:cs typeface="B Nazanin" pitchFamily="2" charset="-78"/>
              </a:rPr>
              <a:t> متوسط تا شدید </a:t>
            </a:r>
            <a:r>
              <a:rPr lang="fa-IR" sz="2400" dirty="0" smtClean="0">
                <a:solidFill>
                  <a:srgbClr val="009900"/>
                </a:solidFill>
                <a:cs typeface="B Nazanin" pitchFamily="2" charset="-78"/>
              </a:rPr>
              <a:t>حداقل یک ساعت در روز</a:t>
            </a:r>
            <a:endParaRPr lang="en-US" sz="2400" dirty="0">
              <a:solidFill>
                <a:srgbClr val="009900"/>
              </a:solidFill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4098" name="Picture 2" descr="C:\Documents and Settings\NutUser\My Documents\My Pictures\13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200400"/>
            <a:ext cx="2400300" cy="1905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600" y="6400800"/>
            <a:ext cx="411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American Academy of Pediatrics, 2013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1066800"/>
          </a:xfrm>
        </p:spPr>
        <p:txBody>
          <a:bodyPr/>
          <a:lstStyle/>
          <a:p>
            <a:pPr algn="ctr" rtl="1"/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کربوهیدرات</a:t>
            </a:r>
            <a:endParaRPr lang="en-US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93336"/>
          </a:xfrm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sz="2600" i="1" dirty="0" smtClean="0">
                <a:solidFill>
                  <a:srgbClr val="FF0000"/>
                </a:solidFill>
                <a:cs typeface="B Nazanin" pitchFamily="2" charset="-78"/>
              </a:rPr>
              <a:t>مقدار کربوهیدرات </a:t>
            </a:r>
            <a:r>
              <a:rPr lang="fa-IR" sz="2600" dirty="0" smtClean="0">
                <a:cs typeface="B Nazanin" pitchFamily="2" charset="-78"/>
              </a:rPr>
              <a:t>دریافت شده در وعده غذایی : </a:t>
            </a:r>
            <a:r>
              <a:rPr lang="fa-IR" sz="2600" u="sng" dirty="0" smtClean="0">
                <a:cs typeface="B Nazanin" pitchFamily="2" charset="-78"/>
              </a:rPr>
              <a:t>مهم ترین عامل موثر </a:t>
            </a:r>
            <a:r>
              <a:rPr lang="fa-IR" sz="2600" dirty="0" smtClean="0">
                <a:cs typeface="B Nazanin" pitchFamily="2" charset="-78"/>
              </a:rPr>
              <a:t>بر قند خون بعد از وعده غذایی</a:t>
            </a:r>
          </a:p>
          <a:p>
            <a:pPr algn="r" rtl="1">
              <a:lnSpc>
                <a:spcPct val="150000"/>
              </a:lnSpc>
            </a:pPr>
            <a:r>
              <a:rPr lang="fa-IR" sz="2600" dirty="0" smtClean="0">
                <a:cs typeface="B Nazanin" pitchFamily="2" charset="-78"/>
              </a:rPr>
              <a:t>بدون در نظر گرفتن نوع کربوهیدرات دریافتی (نشاسته یا شکر)</a:t>
            </a:r>
          </a:p>
          <a:p>
            <a:pPr algn="r" rtl="1">
              <a:lnSpc>
                <a:spcPct val="150000"/>
              </a:lnSpc>
            </a:pPr>
            <a:r>
              <a:rPr lang="fa-IR" sz="2600" dirty="0" smtClean="0">
                <a:cs typeface="B Nazanin" pitchFamily="2" charset="-78"/>
              </a:rPr>
              <a:t>متفاوت بودن قابلیت هضم نشاسته در دستگاه گوارش افراد</a:t>
            </a:r>
          </a:p>
          <a:p>
            <a:pPr algn="r" rtl="1">
              <a:lnSpc>
                <a:spcPct val="150000"/>
              </a:lnSpc>
              <a:buNone/>
            </a:pPr>
            <a:r>
              <a:rPr lang="fa-IR" sz="2600" dirty="0" smtClean="0">
                <a:cs typeface="B Nazanin" pitchFamily="2" charset="-78"/>
              </a:rPr>
              <a:t>       نشاسته              100% گلوکز</a:t>
            </a:r>
          </a:p>
          <a:p>
            <a:pPr algn="r" rtl="1">
              <a:lnSpc>
                <a:spcPct val="150000"/>
              </a:lnSpc>
              <a:buNone/>
            </a:pPr>
            <a:r>
              <a:rPr lang="fa-IR" sz="2600" dirty="0" smtClean="0">
                <a:cs typeface="B Nazanin" pitchFamily="2" charset="-78"/>
              </a:rPr>
              <a:t>      ساکارز                50% گلوکز و 50% فروکتوز (سرعت جذب پایین)</a:t>
            </a:r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096000" y="4876800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6172200" y="5486400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8229600" cy="1066800"/>
          </a:xfrm>
        </p:spPr>
        <p:txBody>
          <a:bodyPr>
            <a:noAutofit/>
          </a:bodyPr>
          <a:lstStyle/>
          <a:p>
            <a:pPr algn="ctr" rtl="1"/>
            <a:r>
              <a:rPr lang="fa-IR" sz="3600" b="1" dirty="0" smtClean="0">
                <a:solidFill>
                  <a:srgbClr val="009999"/>
                </a:solidFill>
                <a:cs typeface="B Nazanin" pitchFamily="2" charset="-78"/>
              </a:rPr>
              <a:t>توصیه های رژیمی جهت کنترل پرفشاری خون در بیماران دیابتی</a:t>
            </a:r>
            <a:endParaRPr lang="en-US" sz="3600" b="1" dirty="0">
              <a:solidFill>
                <a:srgbClr val="009999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212336"/>
          </a:xfrm>
        </p:spPr>
        <p:txBody>
          <a:bodyPr>
            <a:normAutofit/>
          </a:bodyPr>
          <a:lstStyle/>
          <a:p>
            <a:pPr algn="r" rtl="1">
              <a:lnSpc>
                <a:spcPct val="200000"/>
              </a:lnSpc>
            </a:pPr>
            <a:r>
              <a:rPr lang="fa-IR" sz="2400" dirty="0" smtClean="0">
                <a:cs typeface="B Nazanin" pitchFamily="2" charset="-78"/>
              </a:rPr>
              <a:t>کاهش وزن</a:t>
            </a:r>
          </a:p>
          <a:p>
            <a:pPr algn="r" rtl="1">
              <a:lnSpc>
                <a:spcPct val="200000"/>
              </a:lnSpc>
            </a:pPr>
            <a:r>
              <a:rPr lang="fa-IR" sz="2400" dirty="0" smtClean="0">
                <a:cs typeface="B Nazanin" pitchFamily="2" charset="-78"/>
              </a:rPr>
              <a:t>کاهش سدیم دریافتی</a:t>
            </a:r>
          </a:p>
          <a:p>
            <a:pPr algn="r" rtl="1">
              <a:lnSpc>
                <a:spcPct val="200000"/>
              </a:lnSpc>
            </a:pPr>
            <a:r>
              <a:rPr lang="fa-IR" sz="2400" dirty="0" smtClean="0">
                <a:cs typeface="B Nazanin" pitchFamily="2" charset="-78"/>
              </a:rPr>
              <a:t>رژیم کم چرب</a:t>
            </a:r>
          </a:p>
          <a:p>
            <a:pPr algn="r" rtl="1">
              <a:lnSpc>
                <a:spcPct val="200000"/>
              </a:lnSpc>
            </a:pPr>
            <a:r>
              <a:rPr lang="fa-IR" sz="2400" dirty="0" smtClean="0">
                <a:cs typeface="B Nazanin" pitchFamily="2" charset="-78"/>
              </a:rPr>
              <a:t>افزایش دریافت میوه ها و سبزی ها ( 5 تا 9 واحد در روز)</a:t>
            </a:r>
          </a:p>
          <a:p>
            <a:pPr algn="r" rtl="1">
              <a:lnSpc>
                <a:spcPct val="200000"/>
              </a:lnSpc>
            </a:pPr>
            <a:r>
              <a:rPr lang="fa-IR" sz="2400" dirty="0" smtClean="0">
                <a:cs typeface="B Nazanin" pitchFamily="2" charset="-78"/>
              </a:rPr>
              <a:t>مصرف لبنیات کم چرب</a:t>
            </a:r>
          </a:p>
          <a:p>
            <a:pPr algn="r" rtl="1"/>
            <a:endParaRPr lang="en-US" sz="24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6248400"/>
            <a:ext cx="396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American Diabetes Association</a:t>
            </a:r>
            <a:endParaRPr lang="en-US" sz="16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288536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محدودیت دریافت چربی اشباع و ترانس و کلسترول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افزایش دریافت استرولهای گیاهی ( 2 گرم در روز )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افزایش دریافت فیبر محلول ( 10 تا 25 گرم در روز )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کنترل قند خون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کاهش وزن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افزایش فعالیت بدنی</a:t>
            </a:r>
          </a:p>
          <a:p>
            <a:pPr algn="r" rtl="1"/>
            <a:endParaRPr lang="en-US" sz="24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>
            <a:noAutofit/>
          </a:bodyPr>
          <a:lstStyle/>
          <a:p>
            <a:pPr algn="ctr" rtl="1"/>
            <a:r>
              <a:rPr lang="fa-IR" sz="3600" b="1" dirty="0" smtClean="0">
                <a:solidFill>
                  <a:srgbClr val="009999"/>
                </a:solidFill>
                <a:cs typeface="B Nazanin" pitchFamily="2" charset="-78"/>
              </a:rPr>
              <a:t>توصیه های رژیمی جهت کنترل دیس لیپیدمی در بیماران دیابتی</a:t>
            </a:r>
            <a:endParaRPr lang="en-US" sz="3600" b="1" dirty="0">
              <a:solidFill>
                <a:srgbClr val="009999"/>
              </a:solidFill>
              <a:cs typeface="B Nazanin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6248400"/>
            <a:ext cx="396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American Diabetes Association</a:t>
            </a:r>
            <a:endParaRPr lang="en-US" sz="16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5" name="Picture 4" descr="0_6f37e_ec48aae7_XL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93336"/>
          </a:xfrm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i="1" dirty="0" smtClean="0">
                <a:cs typeface="B Nazanin" pitchFamily="2" charset="-78"/>
              </a:rPr>
              <a:t>شمارش کربوهیدرات</a:t>
            </a:r>
          </a:p>
          <a:p>
            <a:pPr algn="r" rtl="1">
              <a:lnSpc>
                <a:spcPct val="150000"/>
              </a:lnSpc>
              <a:buNone/>
            </a:pPr>
            <a:r>
              <a:rPr lang="fa-IR" dirty="0" smtClean="0">
                <a:cs typeface="B Nazanin" pitchFamily="2" charset="-78"/>
              </a:rPr>
              <a:t>   15 گرم کربوهیدرات: یک سروینگ کربوهیدرات</a:t>
            </a:r>
          </a:p>
          <a:p>
            <a:pPr algn="r" rtl="1">
              <a:lnSpc>
                <a:spcPct val="150000"/>
              </a:lnSpc>
              <a:buNone/>
            </a:pPr>
            <a:endParaRPr lang="fa-IR" sz="1200" dirty="0" smtClean="0"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dirty="0" smtClean="0">
                <a:cs typeface="B Nazanin" pitchFamily="2" charset="-78"/>
              </a:rPr>
              <a:t>نسبت انسولین به کربوهیدرات دریافتی</a:t>
            </a:r>
          </a:p>
          <a:p>
            <a:pPr algn="r" rtl="1">
              <a:lnSpc>
                <a:spcPct val="150000"/>
              </a:lnSpc>
            </a:pPr>
            <a:r>
              <a:rPr lang="fa-IR" dirty="0" smtClean="0">
                <a:cs typeface="B Nazanin" pitchFamily="2" charset="-78"/>
              </a:rPr>
              <a:t>فیبر: </a:t>
            </a:r>
            <a:r>
              <a:rPr lang="fa-IR" dirty="0" smtClean="0">
                <a:solidFill>
                  <a:srgbClr val="009900"/>
                </a:solidFill>
                <a:cs typeface="B Nazanin" pitchFamily="2" charset="-78"/>
              </a:rPr>
              <a:t>25 تا 30 گرم </a:t>
            </a:r>
          </a:p>
          <a:p>
            <a:pPr algn="r" rtl="1">
              <a:lnSpc>
                <a:spcPct val="150000"/>
              </a:lnSpc>
              <a:buNone/>
            </a:pPr>
            <a:r>
              <a:rPr lang="fa-IR" dirty="0" smtClean="0">
                <a:cs typeface="B Nazanin" pitchFamily="2" charset="-78"/>
              </a:rPr>
              <a:t>   با تاکید بر فیبرهای محلول (13-7 گرم)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pPr algn="ctr" rtl="1"/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کربوهیدرات</a:t>
            </a:r>
            <a:endParaRPr lang="en-US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074" name="Picture 2" descr="C:\Documents and Settings\NutUser\My Documents\My Pictures\57417_3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419600"/>
            <a:ext cx="2819401" cy="1952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66800"/>
          </a:xfrm>
        </p:spPr>
        <p:txBody>
          <a:bodyPr/>
          <a:lstStyle/>
          <a:p>
            <a:pPr algn="ctr" rtl="1"/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پروتئین</a:t>
            </a:r>
            <a:endParaRPr lang="en-US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4419600"/>
          </a:xfrm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dirty="0" smtClean="0">
                <a:cs typeface="B Nazanin" pitchFamily="2" charset="-78"/>
              </a:rPr>
              <a:t>15 تا 20 % انرژی روزانه</a:t>
            </a:r>
          </a:p>
          <a:p>
            <a:pPr algn="r" rtl="1">
              <a:lnSpc>
                <a:spcPct val="150000"/>
              </a:lnSpc>
            </a:pPr>
            <a:r>
              <a:rPr lang="fa-IR" dirty="0" smtClean="0">
                <a:cs typeface="B Nazanin" pitchFamily="2" charset="-78"/>
              </a:rPr>
              <a:t>عدم تاثیر بر دوز انسولین مورد نیاز در طولانی مدت </a:t>
            </a:r>
          </a:p>
          <a:p>
            <a:pPr algn="r" rtl="1">
              <a:lnSpc>
                <a:spcPct val="150000"/>
              </a:lnSpc>
            </a:pPr>
            <a:r>
              <a:rPr lang="fa-IR" dirty="0" smtClean="0">
                <a:cs typeface="B Nazanin" pitchFamily="2" charset="-78"/>
              </a:rPr>
              <a:t>محرک ترشح انسولین</a:t>
            </a:r>
          </a:p>
          <a:p>
            <a:pPr algn="r" rtl="1">
              <a:lnSpc>
                <a:spcPct val="150000"/>
              </a:lnSpc>
            </a:pPr>
            <a:r>
              <a:rPr lang="fa-IR" dirty="0" smtClean="0">
                <a:cs typeface="B Nazanin" pitchFamily="2" charset="-78"/>
              </a:rPr>
              <a:t>عدم کاهش سرعت جذب کربوهیدرات و بروز هیپوگلایسمی</a:t>
            </a:r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050" name="Picture 2" descr="C:\Documents and Settings\NutUser\My Documents\images23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85800"/>
            <a:ext cx="1981200" cy="14859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4800" y="6324600"/>
            <a:ext cx="594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Krause's Food &amp; the Nutrition Care Process, </a:t>
            </a:r>
            <a:r>
              <a:rPr lang="en-US" sz="1600" dirty="0" smtClean="0"/>
              <a:t>2012.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pPr algn="ctr" rtl="1"/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چربی</a:t>
            </a:r>
            <a:endParaRPr lang="en-US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10600" cy="4669536"/>
          </a:xfrm>
        </p:spPr>
        <p:txBody>
          <a:bodyPr/>
          <a:lstStyle/>
          <a:p>
            <a:pPr algn="r" rtl="1">
              <a:lnSpc>
                <a:spcPct val="200000"/>
              </a:lnSpc>
            </a:pPr>
            <a:r>
              <a:rPr lang="fa-IR" dirty="0" smtClean="0">
                <a:cs typeface="B Nazanin" pitchFamily="2" charset="-78"/>
              </a:rPr>
              <a:t>بالا بودن ریسک بیماریهای قلبی عروقی در بیماران دیابتی</a:t>
            </a:r>
          </a:p>
          <a:p>
            <a:pPr algn="r" rtl="1">
              <a:lnSpc>
                <a:spcPct val="200000"/>
              </a:lnSpc>
            </a:pPr>
            <a:r>
              <a:rPr lang="fa-IR" dirty="0" smtClean="0">
                <a:cs typeface="B Nazanin" pitchFamily="2" charset="-78"/>
              </a:rPr>
              <a:t>دریافت دو تا سه وعده </a:t>
            </a: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ماهی</a:t>
            </a:r>
            <a:r>
              <a:rPr lang="fa-IR" dirty="0" smtClean="0">
                <a:cs typeface="B Nazanin" pitchFamily="2" charset="-78"/>
              </a:rPr>
              <a:t> در هفته</a:t>
            </a:r>
          </a:p>
          <a:p>
            <a:pPr algn="r" rtl="1">
              <a:lnSpc>
                <a:spcPct val="200000"/>
              </a:lnSpc>
            </a:pPr>
            <a:r>
              <a:rPr lang="fa-IR" dirty="0" smtClean="0">
                <a:cs typeface="B Nazanin" pitchFamily="2" charset="-78"/>
              </a:rPr>
              <a:t>کاهش دریافت چربی اشباع و ترانس</a:t>
            </a:r>
          </a:p>
          <a:p>
            <a:pPr algn="r" rtl="1">
              <a:lnSpc>
                <a:spcPct val="200000"/>
              </a:lnSpc>
            </a:pP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مکمل امگا 3 </a:t>
            </a:r>
            <a:r>
              <a:rPr lang="fa-IR" dirty="0" smtClean="0">
                <a:cs typeface="B Nazanin" pitchFamily="2" charset="-78"/>
              </a:rPr>
              <a:t>: احتیاط در توصیه و کنترل تغییرات </a:t>
            </a:r>
            <a:r>
              <a:rPr lang="en-US" sz="2400" dirty="0" smtClean="0">
                <a:cs typeface="B Nazanin" pitchFamily="2" charset="-78"/>
              </a:rPr>
              <a:t>LDL</a:t>
            </a:r>
            <a:r>
              <a:rPr lang="fa-IR" dirty="0" smtClean="0">
                <a:cs typeface="B Nazanin" pitchFamily="2" charset="-78"/>
              </a:rPr>
              <a:t> در دیابتی ها</a:t>
            </a:r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6324600"/>
            <a:ext cx="594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Krause's Food &amp; the Nutrition Care Process, </a:t>
            </a:r>
            <a:r>
              <a:rPr lang="en-US" sz="1600" dirty="0" smtClean="0"/>
              <a:t>2012.</a:t>
            </a:r>
            <a:endParaRPr lang="en-US" sz="1600" dirty="0"/>
          </a:p>
        </p:txBody>
      </p:sp>
      <p:pic>
        <p:nvPicPr>
          <p:cNvPr id="5122" name="Picture 2" descr="C:\Documents and Settings\NutUser\My Documents\My Pictures\untitled1223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85800"/>
            <a:ext cx="1681162" cy="16811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229600" cy="1066800"/>
          </a:xfrm>
        </p:spPr>
        <p:txBody>
          <a:bodyPr/>
          <a:lstStyle/>
          <a:p>
            <a:pPr algn="r" rtl="1"/>
            <a:r>
              <a:rPr lang="fa-IR" b="1" dirty="0" smtClean="0">
                <a:solidFill>
                  <a:srgbClr val="006600"/>
                </a:solidFill>
                <a:cs typeface="B Nazanin" pitchFamily="2" charset="-78"/>
              </a:rPr>
              <a:t>مکملها</a:t>
            </a:r>
            <a:endParaRPr lang="en-US" b="1" dirty="0">
              <a:solidFill>
                <a:srgbClr val="00660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200000"/>
              </a:lnSpc>
            </a:pPr>
            <a:r>
              <a:rPr lang="fa-IR" sz="2600" dirty="0" smtClean="0">
                <a:cs typeface="B Nazanin" pitchFamily="2" charset="-78"/>
              </a:rPr>
              <a:t>مکمل مولتی ویتامین-مینرال ؟</a:t>
            </a:r>
          </a:p>
          <a:p>
            <a:pPr algn="r" rtl="1">
              <a:lnSpc>
                <a:spcPct val="200000"/>
              </a:lnSpc>
            </a:pPr>
            <a:r>
              <a:rPr lang="fa-IR" sz="2600" dirty="0" smtClean="0">
                <a:cs typeface="B Nazanin" pitchFamily="2" charset="-78"/>
              </a:rPr>
              <a:t>مکمل آنتی اکسیدانی ؟</a:t>
            </a:r>
          </a:p>
          <a:p>
            <a:pPr algn="r" rtl="1">
              <a:lnSpc>
                <a:spcPct val="200000"/>
              </a:lnSpc>
            </a:pPr>
            <a:r>
              <a:rPr lang="fa-IR" sz="2600" dirty="0" smtClean="0">
                <a:cs typeface="B Nazanin" pitchFamily="2" charset="-78"/>
              </a:rPr>
              <a:t>آلفا لیپوئیک اسید: مفید در بیماران دیابتی مبتلا به نوروپاتی</a:t>
            </a:r>
          </a:p>
          <a:p>
            <a:pPr algn="r" rtl="1">
              <a:lnSpc>
                <a:spcPct val="200000"/>
              </a:lnSpc>
            </a:pPr>
            <a:r>
              <a:rPr lang="fa-IR" sz="2600" dirty="0" smtClean="0">
                <a:cs typeface="B Nazanin" pitchFamily="2" charset="-78"/>
              </a:rPr>
              <a:t>مکمل پیکولینات کروم ؟ قابل توصیه نمی باشد</a:t>
            </a:r>
            <a:endParaRPr lang="en-US" sz="26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6" name="Picture 2" descr="C:\Documents and Settings\NutUser\My Documents\My Pictures\1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3400"/>
            <a:ext cx="2667000" cy="17145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4800" y="6324600"/>
            <a:ext cx="594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Krause's Food &amp; the Nutrition Care Process, </a:t>
            </a:r>
            <a:r>
              <a:rPr lang="en-US" sz="1600" dirty="0" smtClean="0"/>
              <a:t>2012.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524000" y="2743200"/>
            <a:ext cx="5181600" cy="213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latin typeface="F_Nazanin" pitchFamily="2" charset="2"/>
                <a:cs typeface="B Nazanin" pitchFamily="2" charset="-78"/>
              </a:rPr>
              <a:t>رژیمهای انسولینی</a:t>
            </a:r>
            <a:endParaRPr lang="en-US" sz="4000" dirty="0">
              <a:latin typeface="F_Nazanin" pitchFamily="2" charset="2"/>
              <a:cs typeface="B Nazanin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1143000"/>
            <a:ext cx="525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400" b="1" dirty="0" smtClean="0">
                <a:cs typeface="B Nazanin" pitchFamily="2" charset="-78"/>
              </a:rPr>
              <a:t>دیابت نوع یک</a:t>
            </a:r>
            <a:endParaRPr lang="en-US" sz="4400" b="1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Custom 2">
      <a:dk1>
        <a:sysClr val="windowText" lastClr="000000"/>
      </a:dk1>
      <a:lt1>
        <a:sysClr val="window" lastClr="FFFFFF"/>
      </a:lt1>
      <a:dk2>
        <a:srgbClr val="00194F"/>
      </a:dk2>
      <a:lt2>
        <a:srgbClr val="2B71FF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1265</TotalTime>
  <Words>2206</Words>
  <Application>Microsoft Office PowerPoint</Application>
  <PresentationFormat>On-screen Show (4:3)</PresentationFormat>
  <Paragraphs>519</Paragraphs>
  <Slides>42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Urban</vt:lpstr>
      <vt:lpstr>کارگاه کنترل و مراقبت از دیابت توصیه های تغذیه ای</vt:lpstr>
      <vt:lpstr>اهداف تغذیه درمانی در بیماران دیابتی</vt:lpstr>
      <vt:lpstr>ترکیب درشت مغذیهای رژیم غذایی</vt:lpstr>
      <vt:lpstr>کربوهیدرات</vt:lpstr>
      <vt:lpstr>کربوهیدرات</vt:lpstr>
      <vt:lpstr>پروتئین</vt:lpstr>
      <vt:lpstr>چربی</vt:lpstr>
      <vt:lpstr>مکملها</vt:lpstr>
      <vt:lpstr>Slide 9</vt:lpstr>
      <vt:lpstr>Slide 10</vt:lpstr>
      <vt:lpstr>Slide 11</vt:lpstr>
      <vt:lpstr>Slide 12</vt:lpstr>
      <vt:lpstr>Slide 13</vt:lpstr>
      <vt:lpstr>رژیم های انسولینی </vt:lpstr>
      <vt:lpstr>توزیع کربوهیدرات بین وعده های غذایی در بیماران دیابتی مصرف کننده انسولین</vt:lpstr>
      <vt:lpstr>رژیم ثابت انسولینی </vt:lpstr>
      <vt:lpstr>رژیم ثابت انسولینی </vt:lpstr>
      <vt:lpstr>رژیم ثابت انسولینی </vt:lpstr>
      <vt:lpstr>رژیم انعطاف پذیر انسولینی</vt:lpstr>
      <vt:lpstr>رژيم انسوليني انعطاف پذير </vt:lpstr>
      <vt:lpstr>تعيين نسبت كربوهيدرات به انسولين</vt:lpstr>
      <vt:lpstr>Slide 22</vt:lpstr>
      <vt:lpstr>معرفي بيمار </vt:lpstr>
      <vt:lpstr> محاسبه انرژی و درشت مغذي ها </vt:lpstr>
      <vt:lpstr>Slide 25</vt:lpstr>
      <vt:lpstr>توزیع کربوهیدرات در طول روز</vt:lpstr>
      <vt:lpstr>Slide 27</vt:lpstr>
      <vt:lpstr>Slide 28</vt:lpstr>
      <vt:lpstr>تغییر رژیم انسولینی</vt:lpstr>
      <vt:lpstr>توصیه های رژیمی در دیابت نوع یک</vt:lpstr>
      <vt:lpstr>توصیه های رژیمی در دیابت نوع یک</vt:lpstr>
      <vt:lpstr>Slide 32</vt:lpstr>
      <vt:lpstr>علل رایج بروز هیپوگلایسمی در بیماران دیابتی</vt:lpstr>
      <vt:lpstr>درمان هیپوگلایسمی</vt:lpstr>
      <vt:lpstr>Slide 35</vt:lpstr>
      <vt:lpstr>فعالیت بدنی</vt:lpstr>
      <vt:lpstr>فعالیت بدنی</vt:lpstr>
      <vt:lpstr>فعالیت بدنی</vt:lpstr>
      <vt:lpstr>توصیه های کاربردی برای کاهش وزن در کودکان و نوجوانان چاق مبتلا به دیابت نوع دو</vt:lpstr>
      <vt:lpstr>توصیه های رژیمی جهت کنترل پرفشاری خون در بیماران دیابتی</vt:lpstr>
      <vt:lpstr>توصیه های رژیمی جهت کنترل دیس لیپیدمی در بیماران دیابتی</vt:lpstr>
      <vt:lpstr>Slide 42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NutUser</cp:lastModifiedBy>
  <cp:revision>296</cp:revision>
  <dcterms:created xsi:type="dcterms:W3CDTF">2006-08-16T00:00:00Z</dcterms:created>
  <dcterms:modified xsi:type="dcterms:W3CDTF">2014-01-11T04:56:47Z</dcterms:modified>
</cp:coreProperties>
</file>