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10" r:id="rId2"/>
    <p:sldId id="257" r:id="rId3"/>
    <p:sldId id="258" r:id="rId4"/>
    <p:sldId id="259" r:id="rId5"/>
    <p:sldId id="260" r:id="rId6"/>
    <p:sldId id="266" r:id="rId7"/>
    <p:sldId id="261" r:id="rId8"/>
    <p:sldId id="264" r:id="rId9"/>
    <p:sldId id="304" r:id="rId10"/>
    <p:sldId id="267" r:id="rId11"/>
    <p:sldId id="268" r:id="rId12"/>
    <p:sldId id="309" r:id="rId13"/>
    <p:sldId id="319" r:id="rId14"/>
    <p:sldId id="321" r:id="rId15"/>
    <p:sldId id="269" r:id="rId16"/>
    <p:sldId id="278" r:id="rId17"/>
    <p:sldId id="279" r:id="rId18"/>
    <p:sldId id="280" r:id="rId19"/>
    <p:sldId id="282" r:id="rId20"/>
    <p:sldId id="270" r:id="rId21"/>
    <p:sldId id="297" r:id="rId22"/>
    <p:sldId id="315" r:id="rId23"/>
    <p:sldId id="316" r:id="rId24"/>
    <p:sldId id="317" r:id="rId25"/>
    <p:sldId id="271" r:id="rId26"/>
    <p:sldId id="272" r:id="rId27"/>
    <p:sldId id="273" r:id="rId28"/>
    <p:sldId id="274" r:id="rId29"/>
    <p:sldId id="275" r:id="rId30"/>
    <p:sldId id="314" r:id="rId31"/>
    <p:sldId id="276" r:id="rId32"/>
    <p:sldId id="277" r:id="rId33"/>
    <p:sldId id="286" r:id="rId34"/>
    <p:sldId id="305" r:id="rId35"/>
    <p:sldId id="289" r:id="rId36"/>
    <p:sldId id="291" r:id="rId37"/>
    <p:sldId id="293" r:id="rId38"/>
    <p:sldId id="294" r:id="rId39"/>
    <p:sldId id="295" r:id="rId40"/>
    <p:sldId id="296" r:id="rId41"/>
    <p:sldId id="322" r:id="rId42"/>
    <p:sldId id="308" r:id="rId43"/>
    <p:sldId id="307" r:id="rId44"/>
    <p:sldId id="300" r:id="rId45"/>
    <p:sldId id="301" r:id="rId46"/>
    <p:sldId id="302" r:id="rId47"/>
    <p:sldId id="313" r:id="rId48"/>
    <p:sldId id="287" r:id="rId49"/>
    <p:sldId id="32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5" d="100"/>
          <a:sy n="85" d="100"/>
        </p:scale>
        <p:origin x="-11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D7514-FDD1-4DA0-A4DA-D2B4781E727F}" type="datetimeFigureOut">
              <a:rPr lang="en-US" smtClean="0"/>
              <a:pPr/>
              <a:t>5/19/2011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75C1F-A508-4B38-A175-FA1F74EA64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75C1F-A508-4B38-A175-FA1F74EA64C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961DA33-F1EB-48DD-A705-9DFBB8637A8C}" type="slidenum">
              <a:rPr lang="fr-FR" smtClean="0"/>
              <a:pPr/>
              <a:t>22</a:t>
            </a:fld>
            <a:endParaRPr lang="fr-FR" smtClean="0"/>
          </a:p>
        </p:txBody>
      </p:sp>
      <p:sp>
        <p:nvSpPr>
          <p:cNvPr id="109571" name="Rectangle 2"/>
          <p:cNvSpPr>
            <a:spLocks noGrp="1" noRot="1" noChangeAspect="1" noChangeArrowheads="1" noTextEdit="1"/>
          </p:cNvSpPr>
          <p:nvPr>
            <p:ph type="sldImg"/>
          </p:nvPr>
        </p:nvSpPr>
        <p:spPr>
          <a:xfrm>
            <a:off x="1143000" y="687388"/>
            <a:ext cx="4570413" cy="3427412"/>
          </a:xfrm>
          <a:ln/>
        </p:spPr>
      </p:sp>
      <p:sp>
        <p:nvSpPr>
          <p:cNvPr id="109572" name="Rectangle 3"/>
          <p:cNvSpPr>
            <a:spLocks noGrp="1" noChangeArrowheads="1"/>
          </p:cNvSpPr>
          <p:nvPr>
            <p:ph type="body" idx="1"/>
          </p:nvPr>
        </p:nvSpPr>
        <p:spPr>
          <a:xfrm>
            <a:off x="685800" y="4345043"/>
            <a:ext cx="5486400" cy="4112975"/>
          </a:xfrm>
          <a:noFill/>
          <a:ln/>
        </p:spPr>
        <p:txBody>
          <a:bodyPr/>
          <a:lstStyle/>
          <a:p>
            <a:pPr eaLnBrk="1" hangingPunct="1"/>
            <a:endParaRPr lang="de-CH" i="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C7EA387-7313-428A-B6AA-974EAD5C9CAF}" type="slidenum">
              <a:rPr lang="fr-FR" smtClean="0"/>
              <a:pPr/>
              <a:t>23</a:t>
            </a:fld>
            <a:endParaRPr lang="fr-FR"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685800" y="4345043"/>
            <a:ext cx="5486400" cy="4112975"/>
          </a:xfrm>
          <a:noFill/>
          <a:ln/>
        </p:spPr>
        <p:txBody>
          <a:bodyPr/>
          <a:lstStyle/>
          <a:p>
            <a:pPr marL="180975" indent="-180975" eaLnBrk="1" hangingPunct="1"/>
            <a:r>
              <a:rPr lang="en-GB" smtClean="0"/>
              <a:t>1. Begin with low-dose metformin (500 mg) taken once or twice per day with meals (breakfast and/or dinner) or 850 mg once per day.</a:t>
            </a:r>
          </a:p>
          <a:p>
            <a:pPr marL="180975" indent="-180975" eaLnBrk="1" hangingPunct="1"/>
            <a:r>
              <a:rPr lang="en-GB" smtClean="0"/>
              <a:t>2. After 5–7 days, if gastrointestinal side effects have not occurred, advance dose to 850, or two 500 mg tablets, twice per day (medication to be taken before breakfast and/or dinner).</a:t>
            </a:r>
          </a:p>
          <a:p>
            <a:pPr marL="180975" indent="-180975" eaLnBrk="1" hangingPunct="1"/>
            <a:r>
              <a:rPr lang="en-GB" smtClean="0"/>
              <a:t>3. If gastrointestinal side effects appear as doses advanced, decrease to previous lower dose and try to advance the dose at a later time.</a:t>
            </a:r>
          </a:p>
          <a:p>
            <a:pPr marL="180975" indent="-180975" eaLnBrk="1" hangingPunct="1"/>
            <a:r>
              <a:rPr lang="en-GB" smtClean="0"/>
              <a:t>4. The maximum effective dose can be up to 1,000 mg twice per day but is often 850 mg twice per day. Modestly greater effectiveness has been observed with doses up to about 2,500 mg/day. Gastrointestinal side effects may limit the dose that can be used.</a:t>
            </a:r>
          </a:p>
          <a:p>
            <a:pPr marL="180975" indent="-180975" eaLnBrk="1" hangingPunct="1"/>
            <a:r>
              <a:rPr lang="en-GB" smtClean="0"/>
              <a:t>5. Based on cost considerations, generic metformin is the first choice of therapy.</a:t>
            </a:r>
          </a:p>
          <a:p>
            <a:pPr marL="180975" indent="-180975" eaLnBrk="1" hangingPunct="1"/>
            <a:r>
              <a:rPr lang="en-GB" smtClean="0"/>
              <a:t>A longer-acting formulation is available in some countries and can be given once</a:t>
            </a:r>
            <a:r>
              <a:rPr lang="fr-FR" smtClean="0"/>
              <a:t> per 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2CDEC11-5E40-4DA0-BA2E-6C8466D03136}" type="slidenum">
              <a:rPr lang="fr-FR" smtClean="0"/>
              <a:pPr/>
              <a:t>24</a:t>
            </a:fld>
            <a:endParaRPr lang="fr-FR" smtClean="0"/>
          </a:p>
        </p:txBody>
      </p:sp>
      <p:sp>
        <p:nvSpPr>
          <p:cNvPr id="119811" name="Rectangle 2"/>
          <p:cNvSpPr>
            <a:spLocks noGrp="1" noRot="1" noChangeAspect="1" noChangeArrowheads="1" noTextEdit="1"/>
          </p:cNvSpPr>
          <p:nvPr>
            <p:ph type="sldImg"/>
          </p:nvPr>
        </p:nvSpPr>
        <p:spPr>
          <a:xfrm>
            <a:off x="1143000" y="687388"/>
            <a:ext cx="4570413" cy="3427412"/>
          </a:xfrm>
          <a:ln/>
        </p:spPr>
      </p:sp>
      <p:sp>
        <p:nvSpPr>
          <p:cNvPr id="119812" name="Rectangle 3"/>
          <p:cNvSpPr>
            <a:spLocks noGrp="1" noChangeArrowheads="1"/>
          </p:cNvSpPr>
          <p:nvPr>
            <p:ph type="body" idx="1"/>
          </p:nvPr>
        </p:nvSpPr>
        <p:spPr>
          <a:xfrm>
            <a:off x="685800" y="4345043"/>
            <a:ext cx="5486400" cy="4112975"/>
          </a:xfrm>
          <a:noFill/>
          <a:ln/>
        </p:spPr>
        <p:txBody>
          <a:bodyPr/>
          <a:lstStyle/>
          <a:p>
            <a:pPr marL="180975" indent="-180975" eaLnBrk="1" hangingPunct="1"/>
            <a:r>
              <a:rPr lang="en-GB" i="1" smtClean="0"/>
              <a:t>If lifestyle intervention and the maximal tolerated dose of metformin fail to achieve or sustain the glycemic goals, another medication should be added within 2–3 months of the initiation of therapy or at any time when the target A1C level is not achieved. Another medication may also be necessary if metformin is contraindicated or not tolerated. The consensus regarding the second medication added to metformin was to choose either insulin or a sulfonylurea.</a:t>
            </a:r>
          </a:p>
          <a:p>
            <a:pPr marL="180975" indent="-180975" eaLnBrk="1" hangingPunct="1"/>
            <a:r>
              <a:rPr lang="fr-FR" b="1" smtClean="0">
                <a:solidFill>
                  <a:srgbClr val="FF0000"/>
                </a:solidFill>
              </a:rPr>
              <a:t>When HbA1c is high (&gt;8.5%), classes with greater and more rapid glucose-lowering effectiveness, or potentially earlier initiation of combination therapy, are recommended</a:t>
            </a:r>
          </a:p>
          <a:p>
            <a:pPr marL="180975" indent="-180975" eaLnBrk="1" hangingPunct="1"/>
            <a:endParaRPr lang="de-CH" i="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371600"/>
          </a:xfrm>
          <a:noFill/>
          <a:ln>
            <a:noFill/>
          </a:ln>
        </p:spPr>
        <p:txBody>
          <a:bodyPr lIns="182880" tIns="182880" rIns="182880" bIns="182880" anchor="b" anchorCtr="0"/>
          <a:lstStyle>
            <a:lvl1pPr algn="l">
              <a:defRPr/>
            </a:lvl1pPr>
          </a:lstStyle>
          <a:p>
            <a:r>
              <a:rPr lang="en-US" smtClean="0"/>
              <a:t>Click to edit Master title style</a:t>
            </a:r>
            <a:endParaRPr/>
          </a:p>
        </p:txBody>
      </p:sp>
      <p:sp>
        <p:nvSpPr>
          <p:cNvPr id="3" name="Subtitle 2"/>
          <p:cNvSpPr>
            <a:spLocks noGrp="1"/>
          </p:cNvSpPr>
          <p:nvPr>
            <p:ph type="subTitle" idx="1"/>
          </p:nvPr>
        </p:nvSpPr>
        <p:spPr>
          <a:xfrm>
            <a:off x="685800" y="3657600"/>
            <a:ext cx="7772400" cy="1371600"/>
          </a:xfrm>
          <a:noFill/>
          <a:ln>
            <a:noFill/>
          </a:ln>
          <a:effectLst>
            <a:innerShdw blurRad="114300">
              <a:schemeClr val="tx1"/>
            </a:innerShdw>
          </a:effectLst>
          <a:scene3d>
            <a:camera prst="orthographicFront"/>
            <a:lightRig rig="threePt" dir="t"/>
          </a:scene3d>
          <a:sp3d>
            <a:bevelT w="12700" h="50800" prst="softRound"/>
          </a:sp3d>
        </p:spPr>
        <p:txBody>
          <a:bodyPr lIns="182880" tIns="182880" rIns="182880" bIns="18288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 y="6508750"/>
            <a:ext cx="2133600" cy="273050"/>
          </a:xfrm>
        </p:spPr>
        <p:txBody>
          <a:bodyPr/>
          <a:lstStyle/>
          <a:p>
            <a:fld id="{798DC69D-7D9E-448F-AF52-7688954CD1AF}" type="datetimeFigureOut">
              <a:rPr lang="en-US" smtClean="0"/>
              <a:pPr/>
              <a:t>5/19/2011</a:t>
            </a:fld>
            <a:endParaRPr lang="en-US"/>
          </a:p>
        </p:txBody>
      </p:sp>
      <p:sp>
        <p:nvSpPr>
          <p:cNvPr id="5" name="Footer Placeholder 4"/>
          <p:cNvSpPr>
            <a:spLocks noGrp="1"/>
          </p:cNvSpPr>
          <p:nvPr>
            <p:ph type="ftr" sz="quarter" idx="11"/>
          </p:nvPr>
        </p:nvSpPr>
        <p:spPr>
          <a:xfrm>
            <a:off x="3125724" y="6508750"/>
            <a:ext cx="2895600" cy="273050"/>
          </a:xfrm>
        </p:spPr>
        <p:txBody>
          <a:bodyPr/>
          <a:lstStyle/>
          <a:p>
            <a:endParaRPr lang="en-US"/>
          </a:p>
        </p:txBody>
      </p:sp>
      <p:sp>
        <p:nvSpPr>
          <p:cNvPr id="6" name="Slide Number Placeholder 5"/>
          <p:cNvSpPr>
            <a:spLocks noGrp="1"/>
          </p:cNvSpPr>
          <p:nvPr>
            <p:ph type="sldNum" sz="quarter" idx="12"/>
          </p:nvPr>
        </p:nvSpPr>
        <p:spPr>
          <a:xfrm>
            <a:off x="6327648" y="6508750"/>
            <a:ext cx="2130552" cy="273050"/>
          </a:xfrm>
        </p:spPr>
        <p:txBody>
          <a:bodyPr/>
          <a:lstStyle/>
          <a:p>
            <a:fld id="{2829E1C6-3720-4BC3-A224-5868C5B56717}" type="slidenum">
              <a:rPr lang="en-US" smtClean="0"/>
              <a:pPr/>
              <a:t>‹#›</a:t>
            </a:fld>
            <a:endParaRPr lang="en-US"/>
          </a:p>
        </p:txBody>
      </p:sp>
      <p:cxnSp>
        <p:nvCxnSpPr>
          <p:cNvPr id="32" name="Straight Connector 31"/>
          <p:cNvCxnSpPr/>
          <p:nvPr/>
        </p:nvCxnSpPr>
        <p:spPr>
          <a:xfrm>
            <a:off x="0" y="3579019"/>
            <a:ext cx="9144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22"/>
          <p:cNvGrpSpPr/>
          <p:nvPr/>
        </p:nvGrpSpPr>
        <p:grpSpPr>
          <a:xfrm rot="5400000">
            <a:off x="4535424" y="2249423"/>
            <a:ext cx="91440"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98DC69D-7D9E-448F-AF52-7688954CD1AF}"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9E1C6-3720-4BC3-A224-5868C5B567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6002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398588" y="1752600"/>
            <a:ext cx="5078412"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98DC69D-7D9E-448F-AF52-7688954CD1AF}"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9E1C6-3720-4BC3-A224-5868C5B567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98DC69D-7D9E-448F-AF52-7688954CD1AF}"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9E1C6-3720-4BC3-A224-5868C5B567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21" y="2981324"/>
            <a:ext cx="7168179" cy="1371600"/>
          </a:xfrm>
        </p:spPr>
        <p:txBody>
          <a:bodyPr lIns="182880" rIns="182880" anchor="b" anchorCtr="0"/>
          <a:lstStyle>
            <a:lvl1pPr marL="0" indent="0" algn="l">
              <a:defRPr sz="4000" b="0" cap="none" baseline="0"/>
            </a:lvl1pPr>
          </a:lstStyle>
          <a:p>
            <a:r>
              <a:rPr lang="en-US" smtClean="0"/>
              <a:t>Click to edit Master title style</a:t>
            </a:r>
            <a:endParaRPr/>
          </a:p>
        </p:txBody>
      </p:sp>
      <p:sp>
        <p:nvSpPr>
          <p:cNvPr id="3" name="Text Placeholder 2"/>
          <p:cNvSpPr>
            <a:spLocks noGrp="1"/>
          </p:cNvSpPr>
          <p:nvPr>
            <p:ph type="body" idx="1"/>
          </p:nvPr>
        </p:nvSpPr>
        <p:spPr>
          <a:xfrm>
            <a:off x="1137620" y="4519613"/>
            <a:ext cx="7168179" cy="1371600"/>
          </a:xfrm>
          <a:noFill/>
          <a:ln>
            <a:noFill/>
          </a:ln>
          <a:effectLst>
            <a:innerShdw blurRad="114300">
              <a:schemeClr val="tx1"/>
            </a:innerShdw>
          </a:effectLst>
          <a:scene3d>
            <a:camera prst="orthographicFront"/>
            <a:lightRig rig="threePt" dir="t"/>
          </a:scene3d>
          <a:sp3d>
            <a:bevelT w="12700" h="50800" prst="softRound"/>
          </a:sp3d>
        </p:spPr>
        <p:txBody>
          <a:bodyPr lIns="182880" rIns="182880" anchor="t" anchorCtr="0"/>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8DC69D-7D9E-448F-AF52-7688954CD1AF}"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9E1C6-3720-4BC3-A224-5868C5B56717}" type="slidenum">
              <a:rPr lang="en-US" smtClean="0"/>
              <a:pPr/>
              <a:t>‹#›</a:t>
            </a:fld>
            <a:endParaRPr lang="en-US"/>
          </a:p>
        </p:txBody>
      </p:sp>
      <p:cxnSp>
        <p:nvCxnSpPr>
          <p:cNvPr id="7" name="Straight Connector 6"/>
          <p:cNvCxnSpPr/>
          <p:nvPr/>
        </p:nvCxnSpPr>
        <p:spPr>
          <a:xfrm>
            <a:off x="1322294" y="4419600"/>
            <a:ext cx="73152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2080"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25527"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98DC69D-7D9E-448F-AF52-7688954CD1AF}"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9E1C6-3720-4BC3-A224-5868C5B567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5400"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6840"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32294"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3734"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98DC69D-7D9E-448F-AF52-7688954CD1AF}" type="datetimeFigureOut">
              <a:rPr lang="en-US" smtClean="0"/>
              <a:pPr/>
              <a:t>5/19/2011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29E1C6-3720-4BC3-A224-5868C5B56717}" type="slidenum">
              <a:rPr lang="en-US" smtClean="0"/>
              <a:pPr/>
              <a:t>‹#›</a:t>
            </a:fld>
            <a:endParaRPr lang="en-US"/>
          </a:p>
        </p:txBody>
      </p:sp>
      <p:cxnSp>
        <p:nvCxnSpPr>
          <p:cNvPr id="10" name="Straight Connector 9"/>
          <p:cNvCxnSpPr/>
          <p:nvPr/>
        </p:nvCxnSpPr>
        <p:spPr>
          <a:xfrm>
            <a:off x="1295400" y="2299447"/>
            <a:ext cx="7239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98DC69D-7D9E-448F-AF52-7688954CD1AF}" type="datetimeFigureOut">
              <a:rPr lang="en-US" smtClean="0"/>
              <a:pPr/>
              <a:t>5/19/2011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9E1C6-3720-4BC3-A224-5868C5B56717}" type="slidenum">
              <a:rPr lang="en-US" smtClean="0"/>
              <a:pPr/>
              <a:t>‹#›</a:t>
            </a:fld>
            <a:endParaRPr lang="en-US"/>
          </a:p>
        </p:txBody>
      </p:sp>
      <p:grpSp>
        <p:nvGrpSpPr>
          <p:cNvPr id="6" name="Group 22"/>
          <p:cNvGrpSpPr/>
          <p:nvPr/>
        </p:nvGrpSpPr>
        <p:grpSpPr>
          <a:xfrm>
            <a:off x="0" y="0"/>
            <a:ext cx="182880" cy="6858000"/>
            <a:chOff x="0" y="0"/>
            <a:chExt cx="274320" cy="6858000"/>
          </a:xfrm>
        </p:grpSpPr>
        <p:sp>
          <p:nvSpPr>
            <p:cNvPr id="7" name="Rectangle 6"/>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DC69D-7D9E-448F-AF52-7688954CD1AF}" type="datetimeFigureOut">
              <a:rPr lang="en-US" smtClean="0"/>
              <a:pPr/>
              <a:t>5/19/2011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9E1C6-3720-4BC3-A224-5868C5B56717}" type="slidenum">
              <a:rPr lang="en-US" smtClean="0"/>
              <a:pPr/>
              <a:t>‹#›</a:t>
            </a:fld>
            <a:endParaRPr lang="en-US"/>
          </a:p>
        </p:txBody>
      </p:sp>
      <p:grpSp>
        <p:nvGrpSpPr>
          <p:cNvPr id="5" name="Group 22"/>
          <p:cNvGrpSpPr/>
          <p:nvPr/>
        </p:nvGrpSpPr>
        <p:grpSpPr>
          <a:xfrm>
            <a:off x="0" y="0"/>
            <a:ext cx="182880" cy="6858000"/>
            <a:chOff x="0" y="0"/>
            <a:chExt cx="274320" cy="6858000"/>
          </a:xfrm>
        </p:grpSpPr>
        <p:sp>
          <p:nvSpPr>
            <p:cNvPr id="6" name="Rectangle 5"/>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188259"/>
            <a:ext cx="3008313" cy="1246841"/>
          </a:xfrm>
        </p:spPr>
        <p:txBody>
          <a:bodyPr anchor="ctr" anchorCtr="0"/>
          <a:lstStyle>
            <a:lvl1pPr algn="l">
              <a:defRPr sz="2600" b="0"/>
            </a:lvl1pPr>
          </a:lstStyle>
          <a:p>
            <a:r>
              <a:rPr lang="en-US" smtClean="0"/>
              <a:t>Click to edit Master title style</a:t>
            </a:r>
            <a:endParaRPr/>
          </a:p>
        </p:txBody>
      </p:sp>
      <p:sp>
        <p:nvSpPr>
          <p:cNvPr id="3" name="Content Placeholder 2"/>
          <p:cNvSpPr>
            <a:spLocks noGrp="1"/>
          </p:cNvSpPr>
          <p:nvPr>
            <p:ph idx="1"/>
          </p:nvPr>
        </p:nvSpPr>
        <p:spPr>
          <a:xfrm>
            <a:off x="3886200" y="1905000"/>
            <a:ext cx="4572000" cy="422116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82687" y="1676400"/>
            <a:ext cx="2246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DC69D-7D9E-448F-AF52-7688954CD1AF}"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9E1C6-3720-4BC3-A224-5868C5B56717}" type="slidenum">
              <a:rPr lang="en-US" smtClean="0"/>
              <a:pPr/>
              <a:t>‹#›</a:t>
            </a:fld>
            <a:endParaRPr lang="en-US"/>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192024"/>
            <a:ext cx="3008376" cy="1243584"/>
          </a:xfr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chorCtr="0">
            <a:noAutofit/>
          </a:bodyPr>
          <a:lstStyle>
            <a:lvl1pPr algn="l" defTabSz="914400" rtl="0" eaLnBrk="1" latinLnBrk="0" hangingPunct="1">
              <a:spcBef>
                <a:spcPct val="0"/>
              </a:spcBef>
              <a:buNone/>
              <a:defRPr sz="26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1905000"/>
            <a:ext cx="4572000" cy="4224528"/>
          </a:xfrm>
          <a:noFill/>
          <a:ln>
            <a:prstDash val="solid"/>
          </a:ln>
        </p:spPr>
        <p:style>
          <a:lnRef idx="3">
            <a:schemeClr val="lt1"/>
          </a:lnRef>
          <a:fillRef idx="1">
            <a:schemeClr val="accent1"/>
          </a:fillRef>
          <a:effectRef idx="1">
            <a:schemeClr val="accent1"/>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82687" y="1676400"/>
            <a:ext cx="2249424" cy="3273552"/>
          </a:xfrm>
          <a:noFill/>
          <a:ln>
            <a:noFill/>
          </a:ln>
        </p:spPr>
        <p:txBody>
          <a:bodyPr vert="horz" lIns="182880" tIns="182880" rIns="182880" bIns="182880" rtlCol="0">
            <a:normAutofit/>
          </a:bodyPr>
          <a:lstStyle>
            <a:lvl1pPr marL="0" indent="0">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98DC69D-7D9E-448F-AF52-7688954CD1AF}"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9E1C6-3720-4BC3-A224-5868C5B56717}" type="slidenum">
              <a:rPr lang="en-US" smtClean="0"/>
              <a:pPr/>
              <a:t>‹#›</a:t>
            </a:fld>
            <a:endParaRPr lang="en-US"/>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1100" y="274638"/>
            <a:ext cx="7498080" cy="11430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318260" y="1734671"/>
            <a:ext cx="7223760" cy="4235823"/>
          </a:xfrm>
          <a:prstGeom prst="rect">
            <a:avLst/>
          </a:prstGeom>
          <a:noFill/>
          <a:ln>
            <a:noFill/>
          </a:ln>
        </p:spPr>
        <p:txBody>
          <a:bodyPr vert="horz" lIns="182880" tIns="182880" rIns="18288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32647" y="6508750"/>
            <a:ext cx="2133600" cy="273050"/>
          </a:xfrm>
          <a:prstGeom prst="rect">
            <a:avLst/>
          </a:prstGeom>
        </p:spPr>
        <p:txBody>
          <a:bodyPr vert="horz" lIns="91440" tIns="45720" rIns="91440" bIns="45720" rtlCol="0" anchor="ctr"/>
          <a:lstStyle>
            <a:lvl1pPr algn="l">
              <a:defRPr sz="900" b="1">
                <a:solidFill>
                  <a:schemeClr val="tx2"/>
                </a:solidFill>
              </a:defRPr>
            </a:lvl1pPr>
          </a:lstStyle>
          <a:p>
            <a:fld id="{798DC69D-7D9E-448F-AF52-7688954CD1AF}" type="datetimeFigureOut">
              <a:rPr lang="en-US" smtClean="0"/>
              <a:pPr/>
              <a:t>5/19/2011</a:t>
            </a:fld>
            <a:endParaRPr lang="en-US"/>
          </a:p>
        </p:txBody>
      </p:sp>
      <p:sp>
        <p:nvSpPr>
          <p:cNvPr id="5" name="Footer Placeholder 4"/>
          <p:cNvSpPr>
            <a:spLocks noGrp="1"/>
          </p:cNvSpPr>
          <p:nvPr>
            <p:ph type="ftr" sz="quarter" idx="3"/>
          </p:nvPr>
        </p:nvSpPr>
        <p:spPr>
          <a:xfrm>
            <a:off x="5715000" y="6508750"/>
            <a:ext cx="2895600" cy="273050"/>
          </a:xfrm>
          <a:prstGeom prst="rect">
            <a:avLst/>
          </a:prstGeom>
        </p:spPr>
        <p:txBody>
          <a:bodyPr vert="horz" lIns="91440" tIns="45720" rIns="91440" bIns="45720" rtlCol="0" anchor="ctr"/>
          <a:lstStyle>
            <a:lvl1pPr algn="r">
              <a:defRPr sz="900" b="1">
                <a:solidFill>
                  <a:schemeClr val="tx2"/>
                </a:solidFill>
              </a:defRPr>
            </a:lvl1pPr>
          </a:lstStyle>
          <a:p>
            <a:endParaRPr lang="en-US"/>
          </a:p>
        </p:txBody>
      </p:sp>
      <p:sp>
        <p:nvSpPr>
          <p:cNvPr id="6" name="Slide Number Placeholder 5"/>
          <p:cNvSpPr>
            <a:spLocks noGrp="1"/>
          </p:cNvSpPr>
          <p:nvPr>
            <p:ph type="sldNum" sz="quarter" idx="4"/>
          </p:nvPr>
        </p:nvSpPr>
        <p:spPr>
          <a:xfrm>
            <a:off x="8673353" y="6508750"/>
            <a:ext cx="457200" cy="273050"/>
          </a:xfrm>
          <a:prstGeom prst="rect">
            <a:avLst/>
          </a:prstGeom>
        </p:spPr>
        <p:txBody>
          <a:bodyPr vert="horz" lIns="91440" tIns="45720" rIns="91440" bIns="45720" rtlCol="0" anchor="ctr"/>
          <a:lstStyle>
            <a:lvl1pPr algn="r">
              <a:defRPr sz="900" b="1">
                <a:solidFill>
                  <a:schemeClr val="tx2"/>
                </a:solidFill>
              </a:defRPr>
            </a:lvl1pPr>
          </a:lstStyle>
          <a:p>
            <a:fld id="{2829E1C6-3720-4BC3-A224-5868C5B56717}" type="slidenum">
              <a:rPr lang="en-US" smtClean="0"/>
              <a:pPr/>
              <a:t>‹#›</a:t>
            </a:fld>
            <a:endParaRPr lang="en-US"/>
          </a:p>
        </p:txBody>
      </p:sp>
      <p:grpSp>
        <p:nvGrpSpPr>
          <p:cNvPr id="7" name="Group 22"/>
          <p:cNvGrpSpPr/>
          <p:nvPr/>
        </p:nvGrpSpPr>
        <p:grpSpPr>
          <a:xfrm>
            <a:off x="0" y="0"/>
            <a:ext cx="182880" cy="6858000"/>
            <a:chOff x="0" y="0"/>
            <a:chExt cx="274320" cy="6858000"/>
          </a:xfrm>
        </p:grpSpPr>
        <p:sp>
          <p:nvSpPr>
            <p:cNvPr id="21" name="Rectangle 20"/>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255588" indent="-2286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484632" indent="-228600"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7132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941832" indent="-228600"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1704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52" y="857233"/>
            <a:ext cx="7500990" cy="2000264"/>
          </a:xfrm>
        </p:spPr>
        <p:txBody>
          <a:bodyPr/>
          <a:lstStyle/>
          <a:p>
            <a:r>
              <a:rPr lang="en-US" dirty="0" smtClean="0"/>
              <a:t>             METFORMIN </a:t>
            </a:r>
            <a:endParaRPr lang="en-US" dirty="0"/>
          </a:p>
        </p:txBody>
      </p:sp>
      <p:sp>
        <p:nvSpPr>
          <p:cNvPr id="3" name="Subtitle 2"/>
          <p:cNvSpPr>
            <a:spLocks noGrp="1"/>
          </p:cNvSpPr>
          <p:nvPr>
            <p:ph type="subTitle" idx="1"/>
          </p:nvPr>
        </p:nvSpPr>
        <p:spPr>
          <a:xfrm>
            <a:off x="857224" y="3657600"/>
            <a:ext cx="8072494" cy="3057548"/>
          </a:xfrm>
        </p:spPr>
        <p:txBody>
          <a:bodyPr>
            <a:noAutofit/>
          </a:bodyPr>
          <a:lstStyle/>
          <a:p>
            <a:pPr algn="ctr">
              <a:defRPr/>
            </a:pPr>
            <a:r>
              <a:rPr lang="en-US" sz="2800" dirty="0" err="1" smtClean="0">
                <a:solidFill>
                  <a:schemeClr val="tx1"/>
                </a:solidFill>
                <a:latin typeface="Times New Roman" pitchFamily="18" charset="0"/>
                <a:cs typeface="Times New Roman" pitchFamily="18" charset="0"/>
              </a:rPr>
              <a:t>F.Hadaegh</a:t>
            </a:r>
            <a:endParaRPr lang="en-US" sz="2800" dirty="0" smtClean="0">
              <a:solidFill>
                <a:schemeClr val="tx1"/>
              </a:solidFill>
              <a:latin typeface="Times New Roman" pitchFamily="18" charset="0"/>
              <a:cs typeface="Times New Roman" pitchFamily="18" charset="0"/>
            </a:endParaRPr>
          </a:p>
          <a:p>
            <a:pPr algn="ctr">
              <a:defRPr/>
            </a:pPr>
            <a:r>
              <a:rPr lang="en-US" sz="2800" dirty="0" smtClean="0">
                <a:solidFill>
                  <a:schemeClr val="tx1"/>
                </a:solidFill>
                <a:latin typeface="Times New Roman" pitchFamily="18" charset="0"/>
                <a:cs typeface="Times New Roman" pitchFamily="18" charset="0"/>
              </a:rPr>
              <a:t>Prevention of Metabolic Disorders Research Center</a:t>
            </a:r>
          </a:p>
          <a:p>
            <a:pPr algn="ctr">
              <a:defRPr/>
            </a:pPr>
            <a:r>
              <a:rPr lang="en-US" sz="2800" dirty="0" smtClean="0">
                <a:solidFill>
                  <a:schemeClr val="tx1"/>
                </a:solidFill>
                <a:latin typeface="Times New Roman" pitchFamily="18" charset="0"/>
                <a:cs typeface="Times New Roman" pitchFamily="18" charset="0"/>
              </a:rPr>
              <a:t> Research Institute for Endocrine Sciences</a:t>
            </a:r>
          </a:p>
          <a:p>
            <a:r>
              <a:rPr lang="en-US" sz="3000" dirty="0" smtClean="0">
                <a:solidFill>
                  <a:schemeClr val="tx1"/>
                </a:solidFill>
                <a:latin typeface="Times New Roman" pitchFamily="18" charset="0"/>
                <a:cs typeface="Times New Roman" pitchFamily="18" charset="0"/>
              </a:rPr>
              <a:t>                               2011-05-19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243408"/>
            <a:ext cx="7498080" cy="1143000"/>
          </a:xfrm>
        </p:spPr>
        <p:txBody>
          <a:bodyPr/>
          <a:lstStyle/>
          <a:p>
            <a:pPr algn="ctr"/>
            <a:r>
              <a:rPr lang="en-US" b="1" dirty="0" smtClean="0">
                <a:solidFill>
                  <a:srgbClr val="00B0F0"/>
                </a:solidFill>
                <a:latin typeface="Times New Roman" pitchFamily="18" charset="0"/>
                <a:cs typeface="Times New Roman" pitchFamily="18" charset="0"/>
              </a:rPr>
              <a:t>Pharmacokinetics</a:t>
            </a:r>
            <a:endParaRPr lang="en-US" dirty="0">
              <a:solidFill>
                <a:srgbClr val="00B0F0"/>
              </a:solidFill>
              <a:latin typeface="Times New Roman" pitchFamily="18" charset="0"/>
              <a:cs typeface="Times New Roman" pitchFamily="18" charset="0"/>
            </a:endParaRPr>
          </a:p>
        </p:txBody>
      </p:sp>
      <p:sp>
        <p:nvSpPr>
          <p:cNvPr id="6" name="Content Placeholder 5"/>
          <p:cNvSpPr>
            <a:spLocks noGrp="1"/>
          </p:cNvSpPr>
          <p:nvPr>
            <p:ph idx="1"/>
          </p:nvPr>
        </p:nvSpPr>
        <p:spPr>
          <a:xfrm>
            <a:off x="395536" y="620688"/>
            <a:ext cx="8460432" cy="6552728"/>
          </a:xfrm>
        </p:spPr>
        <p:txBody>
          <a:bodyPr>
            <a:noAutofit/>
          </a:bodyPr>
          <a:lstStyle/>
          <a:p>
            <a:pPr>
              <a:buClr>
                <a:srgbClr val="FF0000"/>
              </a:buClr>
              <a:buSzPct val="102000"/>
              <a:buFont typeface="Wingdings" pitchFamily="2" charset="2"/>
              <a:buChar char="§"/>
            </a:pP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is rapidly but incompletely absorbed, </a:t>
            </a:r>
            <a:r>
              <a:rPr lang="en-US" sz="2400" dirty="0" smtClean="0">
                <a:solidFill>
                  <a:srgbClr val="FFC000"/>
                </a:solidFill>
                <a:latin typeface="Times New Roman" pitchFamily="18" charset="0"/>
                <a:cs typeface="Times New Roman" pitchFamily="18" charset="0"/>
              </a:rPr>
              <a:t>shows little binding to plasma proteins and is </a:t>
            </a:r>
            <a:r>
              <a:rPr lang="en-US" sz="2400" b="1" dirty="0" smtClean="0">
                <a:solidFill>
                  <a:srgbClr val="FFC000"/>
                </a:solidFill>
                <a:latin typeface="Times New Roman" pitchFamily="18" charset="0"/>
                <a:cs typeface="Times New Roman" pitchFamily="18" charset="0"/>
              </a:rPr>
              <a:t>not metabolized</a:t>
            </a:r>
            <a:r>
              <a:rPr lang="en-US" sz="2400" dirty="0" smtClean="0">
                <a:latin typeface="Times New Roman" pitchFamily="18" charset="0"/>
                <a:cs typeface="Times New Roman" pitchFamily="18" charset="0"/>
              </a:rPr>
              <a:t>, so it does not interfere with co - administered drugs. </a:t>
            </a:r>
          </a:p>
          <a:p>
            <a:pPr>
              <a:buClr>
                <a:srgbClr val="FF0000"/>
              </a:buClr>
              <a:buSzPct val="102000"/>
              <a:buFont typeface="Wingdings" pitchFamily="2" charset="2"/>
              <a:buChar char="§"/>
            </a:pP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is widely distributed at concentrations similar to plasma </a:t>
            </a:r>
            <a:r>
              <a:rPr lang="en-US" sz="2400" dirty="0" smtClean="0">
                <a:solidFill>
                  <a:srgbClr val="FFC000"/>
                </a:solidFill>
                <a:latin typeface="Times New Roman" pitchFamily="18" charset="0"/>
                <a:cs typeface="Times New Roman" pitchFamily="18" charset="0"/>
              </a:rPr>
              <a:t>but much higher concentrations are retained in the walls of the gastrointestinal tract. </a:t>
            </a:r>
          </a:p>
          <a:p>
            <a:pPr>
              <a:buClr>
                <a:srgbClr val="FF0000"/>
              </a:buClr>
              <a:buSzPct val="102000"/>
              <a:buFont typeface="Wingdings" pitchFamily="2" charset="2"/>
              <a:buChar char="§"/>
            </a:pPr>
            <a:r>
              <a:rPr lang="en-US" sz="2400" dirty="0" smtClean="0">
                <a:latin typeface="Times New Roman" pitchFamily="18" charset="0"/>
                <a:cs typeface="Times New Roman" pitchFamily="18" charset="0"/>
              </a:rPr>
              <a:t>The plasma half - life is about 6 hours with elimination of unchanged drug in the urine, mostly within 12 hours.</a:t>
            </a:r>
          </a:p>
          <a:p>
            <a:pPr>
              <a:buClr>
                <a:srgbClr val="FF0000"/>
              </a:buClr>
              <a:buSzPct val="102000"/>
              <a:buFont typeface="Wingdings" pitchFamily="2" charset="2"/>
              <a:buChar char="§"/>
            </a:pPr>
            <a:r>
              <a:rPr lang="en-US" sz="2400" dirty="0" smtClean="0">
                <a:solidFill>
                  <a:srgbClr val="FFC000"/>
                </a:solidFill>
                <a:latin typeface="Times New Roman" pitchFamily="18" charset="0"/>
                <a:cs typeface="Times New Roman" pitchFamily="18" charset="0"/>
              </a:rPr>
              <a:t>Renal clearance </a:t>
            </a:r>
            <a:r>
              <a:rPr lang="en-US" sz="2400" dirty="0" smtClean="0">
                <a:latin typeface="Times New Roman" pitchFamily="18" charset="0"/>
                <a:cs typeface="Times New Roman" pitchFamily="18" charset="0"/>
              </a:rPr>
              <a:t>is achieved more by </a:t>
            </a:r>
            <a:r>
              <a:rPr lang="en-US" sz="2400" dirty="0" smtClean="0">
                <a:solidFill>
                  <a:srgbClr val="FFC000"/>
                </a:solidFill>
                <a:latin typeface="Times New Roman" pitchFamily="18" charset="0"/>
                <a:cs typeface="Times New Roman" pitchFamily="18" charset="0"/>
              </a:rPr>
              <a:t>tubular secretion than </a:t>
            </a:r>
            <a:r>
              <a:rPr lang="en-US" sz="2400" dirty="0" err="1" smtClean="0">
                <a:solidFill>
                  <a:srgbClr val="FFC000"/>
                </a:solidFill>
                <a:latin typeface="Times New Roman" pitchFamily="18" charset="0"/>
                <a:cs typeface="Times New Roman" pitchFamily="18" charset="0"/>
              </a:rPr>
              <a:t>glomerular</a:t>
            </a:r>
            <a:r>
              <a:rPr lang="en-US" sz="2400" dirty="0" smtClean="0">
                <a:solidFill>
                  <a:srgbClr val="FFC000"/>
                </a:solidFill>
                <a:latin typeface="Times New Roman" pitchFamily="18" charset="0"/>
                <a:cs typeface="Times New Roman" pitchFamily="18" charset="0"/>
              </a:rPr>
              <a:t> filtration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is contraindicated for patients with </a:t>
            </a:r>
            <a:r>
              <a:rPr lang="en-US" sz="2400" dirty="0" err="1" smtClean="0">
                <a:latin typeface="Times New Roman" pitchFamily="18" charset="0"/>
                <a:cs typeface="Times New Roman" pitchFamily="18" charset="0"/>
              </a:rPr>
              <a:t>signifi</a:t>
            </a:r>
            <a:r>
              <a:rPr lang="en-US" sz="2400" dirty="0" smtClean="0">
                <a:latin typeface="Times New Roman" pitchFamily="18" charset="0"/>
                <a:cs typeface="Times New Roman" pitchFamily="18" charset="0"/>
              </a:rPr>
              <a:t> cant impairment of </a:t>
            </a:r>
            <a:r>
              <a:rPr lang="en-US" sz="2400" dirty="0" err="1" smtClean="0">
                <a:latin typeface="Times New Roman" pitchFamily="18" charset="0"/>
                <a:cs typeface="Times New Roman" pitchFamily="18" charset="0"/>
              </a:rPr>
              <a:t>glomerular</a:t>
            </a:r>
            <a:r>
              <a:rPr lang="en-US" sz="2400" dirty="0" smtClean="0">
                <a:latin typeface="Times New Roman" pitchFamily="18" charset="0"/>
                <a:cs typeface="Times New Roman" pitchFamily="18" charset="0"/>
              </a:rPr>
              <a:t> filtration. </a:t>
            </a:r>
          </a:p>
          <a:p>
            <a:pPr>
              <a:buClr>
                <a:srgbClr val="FF0000"/>
              </a:buClr>
              <a:buSzPct val="102000"/>
              <a:buFont typeface="Wingdings" pitchFamily="2" charset="2"/>
              <a:buChar char="§"/>
            </a:pPr>
            <a:r>
              <a:rPr lang="en-US" sz="2400" dirty="0" err="1" smtClean="0">
                <a:solidFill>
                  <a:srgbClr val="FFC000"/>
                </a:solidFill>
                <a:latin typeface="Times New Roman" pitchFamily="18" charset="0"/>
                <a:cs typeface="Times New Roman" pitchFamily="18" charset="0"/>
              </a:rPr>
              <a:t>Cimetidine</a:t>
            </a:r>
            <a:r>
              <a:rPr lang="en-US" sz="2400" dirty="0" smtClean="0">
                <a:solidFill>
                  <a:srgbClr val="FFC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is the only drug known to compete for clearance to cause a clinically significant increase plasma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concentrations.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498080" cy="1143000"/>
          </a:xfrm>
        </p:spPr>
        <p:txBody>
          <a:bodyPr/>
          <a:lstStyle/>
          <a:p>
            <a:pPr algn="ctr"/>
            <a:r>
              <a:rPr lang="en-US" sz="4400" b="1" dirty="0" smtClean="0">
                <a:solidFill>
                  <a:srgbClr val="92D050"/>
                </a:solidFill>
                <a:latin typeface="Times New Roman" pitchFamily="18" charset="0"/>
                <a:cs typeface="Times New Roman" pitchFamily="18" charset="0"/>
              </a:rPr>
              <a:t>Indications</a:t>
            </a:r>
            <a:endParaRPr lang="en-US" sz="4400"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539552" y="1484784"/>
            <a:ext cx="8290500" cy="4235823"/>
          </a:xfrm>
        </p:spPr>
        <p:txBody>
          <a:bodyPr>
            <a:normAutofit/>
          </a:bodyPr>
          <a:lstStyle/>
          <a:p>
            <a:pPr algn="just">
              <a:buNone/>
            </a:pPr>
            <a:r>
              <a:rPr lang="en-US" sz="2800" b="1" dirty="0" smtClean="0">
                <a:latin typeface="Times New Roman" pitchFamily="18" charset="0"/>
                <a:cs typeface="Times New Roman" pitchFamily="18" charset="0"/>
              </a:rPr>
              <a:t>Because </a:t>
            </a:r>
            <a:r>
              <a:rPr lang="en-US" sz="2800" b="1" dirty="0" err="1" smtClean="0">
                <a:latin typeface="Times New Roman" pitchFamily="18" charset="0"/>
                <a:cs typeface="Times New Roman" pitchFamily="18" charset="0"/>
              </a:rPr>
              <a:t>metformin</a:t>
            </a:r>
            <a:r>
              <a:rPr lang="en-US" sz="2800" b="1" dirty="0" smtClean="0">
                <a:latin typeface="Times New Roman" pitchFamily="18" charset="0"/>
                <a:cs typeface="Times New Roman" pitchFamily="18" charset="0"/>
              </a:rPr>
              <a:t> does not cause weight gain it is often preferred for overweight and obese people with T2DM, although it shows similar </a:t>
            </a:r>
            <a:r>
              <a:rPr lang="en-US" sz="2800" b="1" dirty="0" err="1" smtClean="0">
                <a:latin typeface="Times New Roman" pitchFamily="18" charset="0"/>
                <a:cs typeface="Times New Roman" pitchFamily="18" charset="0"/>
              </a:rPr>
              <a:t>antihyperglycemic</a:t>
            </a:r>
            <a:r>
              <a:rPr lang="en-US" sz="2800" b="1" dirty="0" smtClean="0">
                <a:latin typeface="Times New Roman" pitchFamily="18" charset="0"/>
                <a:cs typeface="Times New Roman" pitchFamily="18" charset="0"/>
              </a:rPr>
              <a:t> efficacy in normal weight patients.</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User\Desktop\Drug_therapy_in_type_2_diab.gif"/>
          <p:cNvPicPr>
            <a:picLocks noChangeAspect="1" noChangeArrowheads="1"/>
          </p:cNvPicPr>
          <p:nvPr/>
        </p:nvPicPr>
        <p:blipFill>
          <a:blip r:embed="rId2" cstate="print"/>
          <a:srcRect/>
          <a:stretch>
            <a:fillRect/>
          </a:stretch>
        </p:blipFill>
        <p:spPr bwMode="auto">
          <a:xfrm>
            <a:off x="1619672" y="2435438"/>
            <a:ext cx="6067670" cy="4422562"/>
          </a:xfrm>
          <a:prstGeom prst="rect">
            <a:avLst/>
          </a:prstGeom>
          <a:noFill/>
        </p:spPr>
      </p:pic>
      <p:sp>
        <p:nvSpPr>
          <p:cNvPr id="4" name="Subtitle 2"/>
          <p:cNvSpPr>
            <a:spLocks noGrp="1"/>
          </p:cNvSpPr>
          <p:nvPr>
            <p:ph type="title"/>
          </p:nvPr>
        </p:nvSpPr>
        <p:spPr>
          <a:xfrm>
            <a:off x="251520" y="485800"/>
            <a:ext cx="8784976" cy="1143000"/>
          </a:xfrm>
        </p:spPr>
        <p:txBody>
          <a:bodyPr>
            <a:noAutofit/>
          </a:bodyPr>
          <a:lstStyle/>
          <a:p>
            <a:pPr algn="just">
              <a:lnSpc>
                <a:spcPct val="150000"/>
              </a:lnSpc>
            </a:pPr>
            <a:r>
              <a:rPr lang="en-US" sz="1700" b="1" dirty="0">
                <a:latin typeface="Times New Roman" pitchFamily="18" charset="0"/>
                <a:cs typeface="Times New Roman" pitchFamily="18" charset="0"/>
              </a:rPr>
              <a:t>Mean changes in body weight (top) and fasting plasma insulin concentrations (bottom) over six years in patients with type 2 diabetes mellitus in the primary diet failure group who were allocated to therapy with insulin (red), sulfonylurea (blue), or, only in obese subjects, </a:t>
            </a:r>
            <a:r>
              <a:rPr lang="en-US" sz="1700" b="1" dirty="0" err="1">
                <a:latin typeface="Times New Roman" pitchFamily="18" charset="0"/>
                <a:cs typeface="Times New Roman" pitchFamily="18" charset="0"/>
              </a:rPr>
              <a:t>metformin</a:t>
            </a:r>
            <a:r>
              <a:rPr lang="en-US" sz="1700" b="1" dirty="0">
                <a:latin typeface="Times New Roman" pitchFamily="18" charset="0"/>
                <a:cs typeface="Times New Roman" pitchFamily="18" charset="0"/>
              </a:rPr>
              <a:t> (green). Left panels show data from </a:t>
            </a:r>
            <a:r>
              <a:rPr lang="en-US" sz="1700" b="1" dirty="0" err="1">
                <a:latin typeface="Times New Roman" pitchFamily="18" charset="0"/>
                <a:cs typeface="Times New Roman" pitchFamily="18" charset="0"/>
              </a:rPr>
              <a:t>nonobese</a:t>
            </a:r>
            <a:r>
              <a:rPr lang="en-US" sz="1700" b="1" dirty="0">
                <a:latin typeface="Times New Roman" pitchFamily="18" charset="0"/>
                <a:cs typeface="Times New Roman" pitchFamily="18" charset="0"/>
              </a:rPr>
              <a:t> patients, right panels show data from obese patients. </a:t>
            </a:r>
            <a:r>
              <a:rPr lang="en-US" sz="1700" b="1" dirty="0" err="1">
                <a:latin typeface="Times New Roman" pitchFamily="18" charset="0"/>
                <a:cs typeface="Times New Roman" pitchFamily="18" charset="0"/>
              </a:rPr>
              <a:t>Metformin</a:t>
            </a:r>
            <a:r>
              <a:rPr lang="en-US" sz="1700" b="1" dirty="0">
                <a:latin typeface="Times New Roman" pitchFamily="18" charset="0"/>
                <a:cs typeface="Times New Roman" pitchFamily="18" charset="0"/>
              </a:rPr>
              <a:t> did not increase weight or raise plasma insulin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92024"/>
            <a:ext cx="3333839" cy="1522464"/>
          </a:xfrm>
        </p:spPr>
        <p:txBody>
          <a:bodyPr/>
          <a:lstStyle/>
          <a:p>
            <a:r>
              <a:rPr lang="en-US" dirty="0" smtClean="0"/>
              <a:t>Changes in HbA1c from baseline to end point</a:t>
            </a:r>
            <a:endParaRPr lang="en-US" dirty="0"/>
          </a:p>
        </p:txBody>
      </p:sp>
      <p:sp>
        <p:nvSpPr>
          <p:cNvPr id="4" name="Text Placeholder 3"/>
          <p:cNvSpPr>
            <a:spLocks noGrp="1"/>
          </p:cNvSpPr>
          <p:nvPr>
            <p:ph type="body" sz="half" idx="2"/>
          </p:nvPr>
        </p:nvSpPr>
        <p:spPr>
          <a:xfrm>
            <a:off x="1000100" y="1428736"/>
            <a:ext cx="2392300" cy="4643470"/>
          </a:xfrm>
        </p:spPr>
        <p:txBody>
          <a:bodyPr>
            <a:noAutofit/>
          </a:bodyPr>
          <a:lstStyle/>
          <a:p>
            <a:r>
              <a:rPr lang="en-US" dirty="0" smtClean="0">
                <a:latin typeface="Times New Roman" pitchFamily="18" charset="0"/>
                <a:cs typeface="Times New Roman" pitchFamily="18" charset="0"/>
              </a:rPr>
              <a:t>. The black bar indicates the HbA1c level at baseline and gray bar at end point. </a:t>
            </a:r>
          </a:p>
          <a:p>
            <a:r>
              <a:rPr lang="en-US" dirty="0" smtClean="0">
                <a:latin typeface="Times New Roman" pitchFamily="18" charset="0"/>
                <a:cs typeface="Times New Roman" pitchFamily="18" charset="0"/>
              </a:rPr>
              <a:t>differences between HbA1c at 0 week and 48 weeks (</a:t>
            </a:r>
            <a:r>
              <a:rPr lang="en-US" i="1" dirty="0" smtClean="0">
                <a:latin typeface="Times New Roman" pitchFamily="18" charset="0"/>
                <a:cs typeface="Times New Roman" pitchFamily="18" charset="0"/>
              </a:rPr>
              <a:t>P </a:t>
            </a:r>
            <a:r>
              <a:rPr lang="en-US" dirty="0" smtClean="0">
                <a:latin typeface="Times New Roman" pitchFamily="18" charset="0"/>
                <a:cs typeface="Times New Roman" pitchFamily="18" charset="0"/>
              </a:rPr>
              <a:t>value&lt;0.001). Repeated measured ANOVA test was used for statistical analysis.</a:t>
            </a:r>
          </a:p>
          <a:p>
            <a:r>
              <a:rPr lang="en-US" dirty="0" smtClean="0">
                <a:latin typeface="Times New Roman" pitchFamily="18" charset="0"/>
                <a:cs typeface="Times New Roman" pitchFamily="18" charset="0"/>
              </a:rPr>
              <a:t> </a:t>
            </a:r>
            <a:r>
              <a:rPr lang="en-US" dirty="0" smtClean="0">
                <a:solidFill>
                  <a:srgbClr val="FFC000"/>
                </a:solidFill>
                <a:latin typeface="Times New Roman" pitchFamily="18" charset="0"/>
                <a:cs typeface="Times New Roman" pitchFamily="18" charset="0"/>
              </a:rPr>
              <a:t>Between the three groups, HbA1c levels and changes were not statistically different (</a:t>
            </a:r>
            <a:r>
              <a:rPr lang="en-US" i="1" dirty="0" smtClean="0">
                <a:solidFill>
                  <a:srgbClr val="FFC000"/>
                </a:solidFill>
                <a:latin typeface="Times New Roman" pitchFamily="18" charset="0"/>
                <a:cs typeface="Times New Roman" pitchFamily="18" charset="0"/>
              </a:rPr>
              <a:t>P value=0.62</a:t>
            </a:r>
            <a:r>
              <a:rPr lang="en-US" i="1"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ΔHbA1c Mean doses at end point</a:t>
            </a:r>
          </a:p>
          <a:p>
            <a:r>
              <a:rPr lang="en-US" dirty="0" smtClean="0">
                <a:latin typeface="Times New Roman" pitchFamily="18" charset="0"/>
                <a:cs typeface="Times New Roman" pitchFamily="18" charset="0"/>
              </a:rPr>
              <a:t>Diabetes </a:t>
            </a:r>
            <a:r>
              <a:rPr lang="en-US" dirty="0" err="1" smtClean="0">
                <a:latin typeface="Times New Roman" pitchFamily="18" charset="0"/>
                <a:cs typeface="Times New Roman" pitchFamily="18" charset="0"/>
              </a:rPr>
              <a:t>Metab</a:t>
            </a:r>
            <a:r>
              <a:rPr lang="en-US" dirty="0" smtClean="0">
                <a:latin typeface="Times New Roman" pitchFamily="18" charset="0"/>
                <a:cs typeface="Times New Roman" pitchFamily="18" charset="0"/>
              </a:rPr>
              <a:t> J 2011;35:26-33</a:t>
            </a:r>
          </a:p>
        </p:txBody>
      </p:sp>
      <p:pic>
        <p:nvPicPr>
          <p:cNvPr id="1026" name="Picture 2"/>
          <p:cNvPicPr>
            <a:picLocks noGrp="1" noChangeAspect="1" noChangeArrowheads="1"/>
          </p:cNvPicPr>
          <p:nvPr>
            <p:ph type="pic" idx="1"/>
          </p:nvPr>
        </p:nvPicPr>
        <p:blipFill>
          <a:blip r:embed="rId2"/>
          <a:srcRect l="12321" r="12321"/>
          <a:stretch>
            <a:fillRect/>
          </a:stretch>
        </p:blipFill>
        <p:spPr bwMode="auto">
          <a:xfrm>
            <a:off x="3643306" y="1428736"/>
            <a:ext cx="5180029"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4572" y="928670"/>
            <a:ext cx="8913645"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498080" cy="1143000"/>
          </a:xfrm>
        </p:spPr>
        <p:txBody>
          <a:bodyPr>
            <a:noAutofit/>
          </a:bodyPr>
          <a:lstStyle/>
          <a:p>
            <a:pPr algn="ctr"/>
            <a:r>
              <a:rPr lang="en-US" sz="4400" b="1" dirty="0" smtClean="0">
                <a:solidFill>
                  <a:srgbClr val="00B0F0"/>
                </a:solidFill>
                <a:latin typeface="Times New Roman" pitchFamily="18" charset="0"/>
                <a:cs typeface="Times New Roman" pitchFamily="18" charset="0"/>
              </a:rPr>
              <a:t>EFFICACY</a:t>
            </a:r>
            <a:br>
              <a:rPr lang="en-US" sz="4400" b="1" dirty="0" smtClean="0">
                <a:solidFill>
                  <a:srgbClr val="00B0F0"/>
                </a:solidFill>
                <a:latin typeface="Times New Roman" pitchFamily="18" charset="0"/>
                <a:cs typeface="Times New Roman" pitchFamily="18" charset="0"/>
              </a:rPr>
            </a:br>
            <a:endParaRPr lang="en-US" sz="4400"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928670"/>
            <a:ext cx="8686800" cy="5740690"/>
          </a:xfrm>
        </p:spPr>
        <p:txBody>
          <a:bodyPr>
            <a:noAutofit/>
          </a:bodyPr>
          <a:lstStyle/>
          <a:p>
            <a:pPr algn="just">
              <a:buClr>
                <a:srgbClr val="FF0000"/>
              </a:buClr>
              <a:buSzPct val="106000"/>
              <a:buFont typeface="Wingdings" pitchFamily="2" charset="2"/>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Monotherapy</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typically lowers FBS by approximately 20 percent and A1C by 1.5 percent, a response similar to that achieved with a sulfonylurea</a:t>
            </a:r>
          </a:p>
          <a:p>
            <a:pPr>
              <a:buClr>
                <a:srgbClr val="FF0000"/>
              </a:buClr>
              <a:buSzPct val="106000"/>
              <a:buFont typeface="Wingdings" pitchFamily="2" charset="2"/>
              <a:buChar char="§"/>
            </a:pPr>
            <a:r>
              <a:rPr lang="en-US" sz="2400" dirty="0" smtClean="0">
                <a:latin typeface="Times New Roman" pitchFamily="18" charset="0"/>
                <a:cs typeface="Times New Roman" pitchFamily="18" charset="0"/>
              </a:rPr>
              <a:t> In those who are obese,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promotes modest weight reduction or at least weight stabilization .</a:t>
            </a:r>
          </a:p>
          <a:p>
            <a:pPr>
              <a:buClr>
                <a:srgbClr val="FF0000"/>
              </a:buClr>
              <a:buSzPct val="106000"/>
              <a:buFont typeface="Wingdings" pitchFamily="2" charset="2"/>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may be less likely to cause hypoglycemia. Careful blood glucose monitoring is still needed during the first weeks or months of treatment with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to avoid this problem.</a:t>
            </a:r>
          </a:p>
          <a:p>
            <a:pPr>
              <a:buClr>
                <a:srgbClr val="FF0000"/>
              </a:buClr>
              <a:buSzPct val="106000"/>
              <a:buFont typeface="Wingdings" pitchFamily="2" charset="2"/>
              <a:buChar char="§"/>
            </a:pPr>
            <a:r>
              <a:rPr lang="en-US" sz="2400" dirty="0" smtClean="0">
                <a:latin typeface="Times New Roman" pitchFamily="18" charset="0"/>
                <a:cs typeface="Times New Roman" pitchFamily="18" charset="0"/>
              </a:rPr>
              <a:t>  It has lipid-lowering activity, ↓TG and FFA, a small decrease in serum LDL-C, and a very modest </a:t>
            </a:r>
            <a:r>
              <a:rPr lang="en-US" sz="2400" dirty="0" smtClean="0">
                <a:solidFill>
                  <a:srgbClr val="FFC000"/>
                </a:solidFill>
                <a:latin typeface="Times New Roman" pitchFamily="18" charset="0"/>
                <a:cs typeface="Times New Roman" pitchFamily="18" charset="0"/>
              </a:rPr>
              <a:t>increase </a:t>
            </a:r>
            <a:r>
              <a:rPr lang="en-US" sz="2400" dirty="0" smtClean="0">
                <a:latin typeface="Times New Roman" pitchFamily="18" charset="0"/>
                <a:cs typeface="Times New Roman" pitchFamily="18" charset="0"/>
              </a:rPr>
              <a:t>in serum HDL-C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rgbClr val="00B0F0"/>
                </a:solidFill>
                <a:latin typeface="Times New Roman" pitchFamily="18" charset="0"/>
                <a:cs typeface="Times New Roman" pitchFamily="18" charset="0"/>
              </a:rPr>
              <a:t>EFFICACY</a:t>
            </a:r>
            <a:endParaRPr lang="en-US" sz="4400"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1734671"/>
            <a:ext cx="8208912" cy="4235823"/>
          </a:xfrm>
        </p:spPr>
        <p:txBody>
          <a:bodyPr>
            <a:noAutofit/>
          </a:bodyPr>
          <a:lstStyle/>
          <a:p>
            <a:pPr algn="just">
              <a:buClr>
                <a:srgbClr val="FF0000"/>
              </a:buClr>
              <a:buSzPct val="106000"/>
              <a:buFont typeface="Wingdings" pitchFamily="2" charset="2"/>
              <a:buChar char="§"/>
            </a:pPr>
            <a:r>
              <a:rPr lang="en-US" sz="2800" b="1" dirty="0" smtClean="0">
                <a:latin typeface="Times New Roman" pitchFamily="18" charset="0"/>
                <a:cs typeface="Times New Roman" pitchFamily="18" charset="0"/>
              </a:rPr>
              <a:t>As </a:t>
            </a:r>
            <a:r>
              <a:rPr lang="en-US" sz="2800" b="1" dirty="0" err="1" smtClean="0">
                <a:latin typeface="Times New Roman" pitchFamily="18" charset="0"/>
                <a:cs typeface="Times New Roman" pitchFamily="18" charset="0"/>
              </a:rPr>
              <a:t>monotherapy</a:t>
            </a:r>
            <a:r>
              <a:rPr lang="en-US" sz="2800" b="1" dirty="0" smtClean="0">
                <a:latin typeface="Times New Roman" pitchFamily="18" charset="0"/>
                <a:cs typeface="Times New Roman" pitchFamily="18" charset="0"/>
              </a:rPr>
              <a:t> in patients who are not adequately controlled by lifestyle management, optimally titrated </a:t>
            </a:r>
            <a:r>
              <a:rPr lang="en-US" sz="2800" b="1" dirty="0" err="1" smtClean="0">
                <a:latin typeface="Times New Roman" pitchFamily="18" charset="0"/>
                <a:cs typeface="Times New Roman" pitchFamily="18" charset="0"/>
              </a:rPr>
              <a:t>metformin</a:t>
            </a:r>
            <a:r>
              <a:rPr lang="en-US" sz="2800" b="1" dirty="0" smtClean="0">
                <a:latin typeface="Times New Roman" pitchFamily="18" charset="0"/>
                <a:cs typeface="Times New Roman" pitchFamily="18" charset="0"/>
              </a:rPr>
              <a:t> typically reduces FPG by 2 – 4 </a:t>
            </a:r>
            <a:r>
              <a:rPr lang="en-US" sz="2800" b="1" dirty="0" err="1" smtClean="0">
                <a:latin typeface="Times New Roman" pitchFamily="18" charset="0"/>
                <a:cs typeface="Times New Roman" pitchFamily="18" charset="0"/>
              </a:rPr>
              <a:t>mmol</a:t>
            </a:r>
            <a:r>
              <a:rPr lang="en-US" sz="2800" b="1" dirty="0" smtClean="0">
                <a:latin typeface="Times New Roman" pitchFamily="18" charset="0"/>
                <a:cs typeface="Times New Roman" pitchFamily="18" charset="0"/>
              </a:rPr>
              <a:t>/L(36-72 mg/dl), corresponding to a decrease in </a:t>
            </a:r>
            <a:r>
              <a:rPr lang="en-US" sz="2800" b="1" dirty="0" err="1" smtClean="0">
                <a:latin typeface="Times New Roman" pitchFamily="18" charset="0"/>
                <a:cs typeface="Times New Roman" pitchFamily="18" charset="0"/>
              </a:rPr>
              <a:t>HbA</a:t>
            </a:r>
            <a:r>
              <a:rPr lang="en-US" sz="2800" b="1" dirty="0" smtClean="0">
                <a:latin typeface="Times New Roman" pitchFamily="18" charset="0"/>
                <a:cs typeface="Times New Roman" pitchFamily="18" charset="0"/>
              </a:rPr>
              <a:t> 1c by ≈ 1– 2%.</a:t>
            </a:r>
          </a:p>
          <a:p>
            <a:pPr algn="just">
              <a:buClr>
                <a:srgbClr val="FF0000"/>
              </a:buClr>
              <a:buSzPct val="106000"/>
              <a:buFont typeface="Wingdings" pitchFamily="2" charset="2"/>
              <a:buChar char="§"/>
            </a:pPr>
            <a:r>
              <a:rPr lang="en-US" sz="2800" b="1" dirty="0" smtClean="0">
                <a:latin typeface="Times New Roman" pitchFamily="18" charset="0"/>
                <a:cs typeface="Times New Roman" pitchFamily="18" charset="0"/>
              </a:rPr>
              <a:t>This is </a:t>
            </a:r>
            <a:r>
              <a:rPr lang="en-US" sz="2800" b="1" dirty="0" smtClean="0">
                <a:solidFill>
                  <a:srgbClr val="FFC000"/>
                </a:solidFill>
                <a:latin typeface="Times New Roman" pitchFamily="18" charset="0"/>
                <a:cs typeface="Times New Roman" pitchFamily="18" charset="0"/>
              </a:rPr>
              <a:t>independent of body weight  , age and  duration of diabetes provided that some β - cell function is still present. </a:t>
            </a:r>
            <a:endParaRPr lang="en-US" sz="28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92D050"/>
                </a:solidFill>
                <a:latin typeface="Times New Roman" pitchFamily="18" charset="0"/>
                <a:cs typeface="Times New Roman" pitchFamily="18" charset="0"/>
              </a:rPr>
              <a:t>Improvements in the lipid profile</a:t>
            </a:r>
            <a:endParaRPr lang="en-US" sz="4000"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683568" y="1734671"/>
            <a:ext cx="8136904" cy="4235823"/>
          </a:xfrm>
        </p:spPr>
        <p:txBody>
          <a:bodyPr>
            <a:normAutofit/>
          </a:bodyPr>
          <a:lstStyle/>
          <a:p>
            <a:pPr algn="just">
              <a:buClr>
                <a:srgbClr val="FF0000"/>
              </a:buClr>
              <a:buSzPct val="105000"/>
              <a:buFont typeface="Wingdings" pitchFamily="2" charset="2"/>
              <a:buChar char="§"/>
            </a:pPr>
            <a:r>
              <a:rPr lang="en-US" sz="2800" b="1" dirty="0" smtClean="0">
                <a:latin typeface="Times New Roman" pitchFamily="18" charset="0"/>
                <a:cs typeface="Times New Roman" pitchFamily="18" charset="0"/>
              </a:rPr>
              <a:t>mostly in </a:t>
            </a:r>
            <a:r>
              <a:rPr lang="en-US" sz="2800" b="1" dirty="0" err="1" smtClean="0">
                <a:latin typeface="Times New Roman" pitchFamily="18" charset="0"/>
                <a:cs typeface="Times New Roman" pitchFamily="18" charset="0"/>
              </a:rPr>
              <a:t>hyperlipidemic</a:t>
            </a:r>
            <a:r>
              <a:rPr lang="en-US" sz="2800" b="1" dirty="0" smtClean="0">
                <a:latin typeface="Times New Roman" pitchFamily="18" charset="0"/>
                <a:cs typeface="Times New Roman" pitchFamily="18" charset="0"/>
              </a:rPr>
              <a:t> patients:</a:t>
            </a:r>
          </a:p>
          <a:p>
            <a:pPr algn="just">
              <a:buClr>
                <a:srgbClr val="FF0000"/>
              </a:buClr>
              <a:buSzPct val="105000"/>
              <a:buFont typeface="Wingdings" pitchFamily="2" charset="2"/>
              <a:buChar char="§"/>
            </a:pPr>
            <a:r>
              <a:rPr lang="en-US" sz="2800" b="1" dirty="0" smtClean="0">
                <a:latin typeface="Times New Roman" pitchFamily="18" charset="0"/>
                <a:cs typeface="Times New Roman" pitchFamily="18" charset="0"/>
              </a:rPr>
              <a:t>These effects </a:t>
            </a:r>
            <a:r>
              <a:rPr lang="en-US" sz="2800" b="1" dirty="0" smtClean="0">
                <a:solidFill>
                  <a:srgbClr val="FFC000"/>
                </a:solidFill>
                <a:latin typeface="Times New Roman" pitchFamily="18" charset="0"/>
                <a:cs typeface="Times New Roman" pitchFamily="18" charset="0"/>
              </a:rPr>
              <a:t>appear to be independent of the </a:t>
            </a:r>
            <a:r>
              <a:rPr lang="en-US" sz="2800" b="1" dirty="0" err="1" smtClean="0">
                <a:solidFill>
                  <a:srgbClr val="FFC000"/>
                </a:solidFill>
                <a:latin typeface="Times New Roman" pitchFamily="18" charset="0"/>
                <a:cs typeface="Times New Roman" pitchFamily="18" charset="0"/>
              </a:rPr>
              <a:t>antihyperglycemic</a:t>
            </a:r>
            <a:r>
              <a:rPr lang="en-US" sz="2800" b="1" dirty="0" smtClean="0">
                <a:solidFill>
                  <a:srgbClr val="FFC000"/>
                </a:solidFill>
                <a:latin typeface="Times New Roman" pitchFamily="18" charset="0"/>
                <a:cs typeface="Times New Roman" pitchFamily="18" charset="0"/>
              </a:rPr>
              <a:t> effect, </a:t>
            </a:r>
            <a:r>
              <a:rPr lang="en-US" sz="2800" b="1" dirty="0" smtClean="0">
                <a:latin typeface="Times New Roman" pitchFamily="18" charset="0"/>
                <a:cs typeface="Times New Roman" pitchFamily="18" charset="0"/>
              </a:rPr>
              <a:t>although ↓triglyceride and FFA is likely to help ↑ insulin sensitivity and benefit the glucose – fatty acid cycle.</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Times New Roman" pitchFamily="18" charset="0"/>
                <a:cs typeface="Times New Roman" pitchFamily="18" charset="0"/>
              </a:rPr>
              <a:t>CVD PROTECTION </a:t>
            </a:r>
            <a:endParaRPr lang="en-US"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611560" y="1734671"/>
            <a:ext cx="8280920" cy="4235823"/>
          </a:xfrm>
        </p:spPr>
        <p:txBody>
          <a:bodyPr>
            <a:normAutofit/>
          </a:bodyPr>
          <a:lstStyle/>
          <a:p>
            <a:pPr>
              <a:buClr>
                <a:srgbClr val="FF0000"/>
              </a:buClr>
              <a:buSzPct val="106000"/>
              <a:buFont typeface="Wingdings" pitchFamily="2" charset="2"/>
              <a:buChar char="§"/>
            </a:pPr>
            <a:r>
              <a:rPr lang="en-US" sz="2400" b="1" dirty="0" smtClean="0">
                <a:latin typeface="Times New Roman" pitchFamily="18" charset="0"/>
                <a:cs typeface="Times New Roman" pitchFamily="18" charset="0"/>
              </a:rPr>
              <a:t>In the UKPDS, overweight patients who started with </a:t>
            </a:r>
            <a:r>
              <a:rPr lang="en-US" sz="2400" b="1" dirty="0" err="1" smtClean="0">
                <a:latin typeface="Times New Roman" pitchFamily="18" charset="0"/>
                <a:cs typeface="Times New Roman" pitchFamily="18" charset="0"/>
              </a:rPr>
              <a:t>metformin</a:t>
            </a:r>
            <a:r>
              <a:rPr lang="en-US" sz="2400" b="1" dirty="0" smtClean="0">
                <a:latin typeface="Times New Roman" pitchFamily="18" charset="0"/>
                <a:cs typeface="Times New Roman" pitchFamily="18" charset="0"/>
              </a:rPr>
              <a:t> showed a </a:t>
            </a:r>
            <a:r>
              <a:rPr lang="en-US" sz="2400" b="1" dirty="0" smtClean="0">
                <a:solidFill>
                  <a:srgbClr val="FFC000"/>
                </a:solidFill>
                <a:latin typeface="Times New Roman" pitchFamily="18" charset="0"/>
                <a:cs typeface="Times New Roman" pitchFamily="18" charset="0"/>
              </a:rPr>
              <a:t>39% reduced risk </a:t>
            </a:r>
            <a:r>
              <a:rPr lang="en-US" sz="2400" b="1" dirty="0" smtClean="0">
                <a:latin typeface="Times New Roman" pitchFamily="18" charset="0"/>
                <a:cs typeface="Times New Roman" pitchFamily="18" charset="0"/>
              </a:rPr>
              <a:t>MI compared with conventional treatment ( </a:t>
            </a:r>
            <a:r>
              <a:rPr lang="en-US" sz="2400" b="1" i="1" dirty="0" smtClean="0">
                <a:latin typeface="Times New Roman" pitchFamily="18" charset="0"/>
                <a:cs typeface="Times New Roman" pitchFamily="18" charset="0"/>
              </a:rPr>
              <a:t>P = 0.01) .</a:t>
            </a:r>
          </a:p>
          <a:p>
            <a:pPr>
              <a:buClr>
                <a:srgbClr val="FF0000"/>
              </a:buClr>
              <a:buSzPct val="106000"/>
              <a:buFont typeface="Wingdings" pitchFamily="2" charset="2"/>
              <a:buChar char="§"/>
            </a:pPr>
            <a:r>
              <a:rPr lang="en-US" sz="2400" b="1" dirty="0" smtClean="0">
                <a:latin typeface="Times New Roman" pitchFamily="18" charset="0"/>
                <a:cs typeface="Times New Roman" pitchFamily="18" charset="0"/>
              </a:rPr>
              <a:t>A recently published follow-up study of UKPDS studied patients for a further 5 years with no attempt made to maintain their previously assigned therapy :</a:t>
            </a:r>
          </a:p>
          <a:p>
            <a:pPr>
              <a:buClr>
                <a:srgbClr val="FF0000"/>
              </a:buClr>
              <a:buSzPct val="106000"/>
              <a:buNone/>
            </a:pPr>
            <a:r>
              <a:rPr lang="en-US" sz="2400" b="1" dirty="0" smtClean="0">
                <a:latin typeface="Times New Roman" pitchFamily="18" charset="0"/>
                <a:cs typeface="Times New Roman" pitchFamily="18" charset="0"/>
              </a:rPr>
              <a:t>  </a:t>
            </a:r>
            <a:r>
              <a:rPr lang="en-US" sz="2400" b="1" dirty="0" smtClean="0">
                <a:solidFill>
                  <a:srgbClr val="FFC000"/>
                </a:solidFill>
                <a:latin typeface="Times New Roman" pitchFamily="18" charset="0"/>
                <a:cs typeface="Times New Roman" pitchFamily="18" charset="0"/>
              </a:rPr>
              <a:t>There was a </a:t>
            </a:r>
            <a:r>
              <a:rPr lang="en-US" sz="2400" b="1" dirty="0" err="1" smtClean="0">
                <a:solidFill>
                  <a:srgbClr val="FFC000"/>
                </a:solidFill>
                <a:latin typeface="Times New Roman" pitchFamily="18" charset="0"/>
                <a:cs typeface="Times New Roman" pitchFamily="18" charset="0"/>
              </a:rPr>
              <a:t>significant↓in</a:t>
            </a:r>
            <a:r>
              <a:rPr lang="en-US" sz="2400" b="1" dirty="0" smtClean="0">
                <a:solidFill>
                  <a:srgbClr val="FFC000"/>
                </a:solidFill>
                <a:latin typeface="Times New Roman" pitchFamily="18" charset="0"/>
                <a:cs typeface="Times New Roman" pitchFamily="18" charset="0"/>
              </a:rPr>
              <a:t> the risk of MI with </a:t>
            </a:r>
            <a:r>
              <a:rPr lang="en-US" sz="2400" b="1" dirty="0" err="1" smtClean="0">
                <a:solidFill>
                  <a:srgbClr val="FFC000"/>
                </a:solidFill>
                <a:latin typeface="Times New Roman" pitchFamily="18" charset="0"/>
                <a:cs typeface="Times New Roman" pitchFamily="18" charset="0"/>
              </a:rPr>
              <a:t>metformin</a:t>
            </a:r>
            <a:r>
              <a:rPr lang="en-US" sz="2400" b="1" dirty="0" smtClean="0">
                <a:solidFill>
                  <a:srgbClr val="FFC000"/>
                </a:solidFill>
                <a:latin typeface="Times New Roman" pitchFamily="18" charset="0"/>
                <a:cs typeface="Times New Roman" pitchFamily="18" charset="0"/>
              </a:rPr>
              <a:t> of 33%, and a 30% ↓ in diabetes-related death compared with those in the original conventionally treated arm.</a:t>
            </a:r>
            <a:endParaRPr lang="en-US" sz="24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428860" y="214290"/>
            <a:ext cx="5170058" cy="63927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92D050"/>
                </a:solidFill>
                <a:latin typeface="Times New Roman" pitchFamily="18" charset="0"/>
                <a:cs typeface="Times New Roman" pitchFamily="18" charset="0"/>
              </a:rPr>
              <a:t>Metformin</a:t>
            </a:r>
            <a:r>
              <a:rPr lang="en-US" b="1" dirty="0" smtClean="0">
                <a:solidFill>
                  <a:srgbClr val="92D050"/>
                </a:solidFill>
                <a:latin typeface="Times New Roman" pitchFamily="18" charset="0"/>
                <a:cs typeface="Times New Roman" pitchFamily="18" charset="0"/>
              </a:rPr>
              <a:t> (</a:t>
            </a:r>
            <a:r>
              <a:rPr lang="en-US" b="1" dirty="0" err="1" smtClean="0">
                <a:solidFill>
                  <a:srgbClr val="92D050"/>
                </a:solidFill>
                <a:latin typeface="Times New Roman" pitchFamily="18" charset="0"/>
                <a:cs typeface="Times New Roman" pitchFamily="18" charset="0"/>
              </a:rPr>
              <a:t>dimethylbiguanide</a:t>
            </a:r>
            <a:r>
              <a:rPr lang="en-US" b="1" dirty="0" smtClean="0">
                <a:solidFill>
                  <a:srgbClr val="92D050"/>
                </a:solidFill>
                <a:latin typeface="Times New Roman" pitchFamily="18" charset="0"/>
                <a:cs typeface="Times New Roman" pitchFamily="18" charset="0"/>
              </a:rPr>
              <a:t>) </a:t>
            </a:r>
            <a:endParaRPr lang="en-US"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1734671"/>
            <a:ext cx="7848872" cy="4235823"/>
          </a:xfrm>
        </p:spPr>
        <p:txBody>
          <a:bodyPr>
            <a:normAutofit/>
          </a:bodyPr>
          <a:lstStyle/>
          <a:p>
            <a:pPr algn="just">
              <a:buClr>
                <a:srgbClr val="FF0000"/>
              </a:buClr>
              <a:buSzPct val="105000"/>
              <a:buFont typeface="Wingdings" pitchFamily="2" charset="2"/>
              <a:buChar char="§"/>
            </a:pPr>
            <a:r>
              <a:rPr lang="en-US" sz="3000" dirty="0" smtClean="0">
                <a:latin typeface="Times New Roman" pitchFamily="18" charset="0"/>
                <a:cs typeface="Times New Roman" pitchFamily="18" charset="0"/>
              </a:rPr>
              <a:t>is the only </a:t>
            </a:r>
            <a:r>
              <a:rPr lang="en-US" sz="3000" dirty="0" err="1" smtClean="0">
                <a:latin typeface="Times New Roman" pitchFamily="18" charset="0"/>
                <a:cs typeface="Times New Roman" pitchFamily="18" charset="0"/>
              </a:rPr>
              <a:t>biguanide</a:t>
            </a:r>
            <a:r>
              <a:rPr lang="en-US" sz="3000" dirty="0" smtClean="0">
                <a:latin typeface="Times New Roman" pitchFamily="18" charset="0"/>
                <a:cs typeface="Times New Roman" pitchFamily="18" charset="0"/>
              </a:rPr>
              <a:t> currently used in most countries .</a:t>
            </a:r>
          </a:p>
          <a:p>
            <a:pPr algn="just">
              <a:buClr>
                <a:srgbClr val="FF0000"/>
              </a:buClr>
              <a:buSzPct val="105000"/>
              <a:buFont typeface="Wingdings" pitchFamily="2" charset="2"/>
              <a:buChar char="§"/>
            </a:pPr>
            <a:r>
              <a:rPr lang="en-US" sz="3000" dirty="0" smtClean="0">
                <a:latin typeface="Times New Roman" pitchFamily="18" charset="0"/>
                <a:cs typeface="Times New Roman" pitchFamily="18" charset="0"/>
              </a:rPr>
              <a:t>The history of </a:t>
            </a:r>
            <a:r>
              <a:rPr lang="en-US" sz="3000" dirty="0" err="1" smtClean="0">
                <a:latin typeface="Times New Roman" pitchFamily="18" charset="0"/>
                <a:cs typeface="Times New Roman" pitchFamily="18" charset="0"/>
              </a:rPr>
              <a:t>biguanides</a:t>
            </a:r>
            <a:r>
              <a:rPr lang="en-US" sz="3000" dirty="0" smtClean="0">
                <a:latin typeface="Times New Roman" pitchFamily="18" charset="0"/>
                <a:cs typeface="Times New Roman" pitchFamily="18" charset="0"/>
              </a:rPr>
              <a:t> stems from a guanidine - rich </a:t>
            </a:r>
            <a:r>
              <a:rPr lang="en-US" sz="3000" dirty="0" smtClean="0">
                <a:solidFill>
                  <a:srgbClr val="00B0F0"/>
                </a:solidFill>
                <a:latin typeface="Times New Roman" pitchFamily="18" charset="0"/>
                <a:cs typeface="Times New Roman" pitchFamily="18" charset="0"/>
              </a:rPr>
              <a:t>herb </a:t>
            </a:r>
            <a:r>
              <a:rPr lang="en-US" sz="3000" i="1" dirty="0" err="1" smtClean="0">
                <a:solidFill>
                  <a:srgbClr val="00B0F0"/>
                </a:solidFill>
                <a:latin typeface="Times New Roman" pitchFamily="18" charset="0"/>
                <a:cs typeface="Times New Roman" pitchFamily="18" charset="0"/>
              </a:rPr>
              <a:t>Galega</a:t>
            </a:r>
            <a:r>
              <a:rPr lang="en-US" sz="3000" i="1" dirty="0" smtClean="0">
                <a:solidFill>
                  <a:srgbClr val="00B0F0"/>
                </a:solidFill>
                <a:latin typeface="Times New Roman" pitchFamily="18" charset="0"/>
                <a:cs typeface="Times New Roman" pitchFamily="18" charset="0"/>
              </a:rPr>
              <a:t> </a:t>
            </a:r>
            <a:r>
              <a:rPr lang="en-US" sz="3000" i="1" dirty="0" err="1" smtClean="0">
                <a:solidFill>
                  <a:srgbClr val="00B0F0"/>
                </a:solidFill>
                <a:latin typeface="Times New Roman" pitchFamily="18" charset="0"/>
                <a:cs typeface="Times New Roman" pitchFamily="18" charset="0"/>
              </a:rPr>
              <a:t>officinalis</a:t>
            </a:r>
            <a:r>
              <a:rPr lang="en-US" sz="3000" i="1" dirty="0" smtClean="0">
                <a:solidFill>
                  <a:srgbClr val="00B0F0"/>
                </a:solidFill>
                <a:latin typeface="Times New Roman" pitchFamily="18" charset="0"/>
                <a:cs typeface="Times New Roman" pitchFamily="18" charset="0"/>
              </a:rPr>
              <a:t> (goat ’ s rue or </a:t>
            </a:r>
            <a:r>
              <a:rPr lang="en-US" sz="3000" dirty="0" smtClean="0">
                <a:solidFill>
                  <a:srgbClr val="00B0F0"/>
                </a:solidFill>
                <a:latin typeface="Times New Roman" pitchFamily="18" charset="0"/>
                <a:cs typeface="Times New Roman" pitchFamily="18" charset="0"/>
              </a:rPr>
              <a:t>French lilac) </a:t>
            </a:r>
            <a:r>
              <a:rPr lang="en-US" sz="3000" dirty="0" smtClean="0">
                <a:latin typeface="Times New Roman" pitchFamily="18" charset="0"/>
                <a:cs typeface="Times New Roman" pitchFamily="18" charset="0"/>
              </a:rPr>
              <a:t>that was used as a traditional treatment for diabetes in Europe.</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12" y="-27384"/>
            <a:ext cx="7498080" cy="1143000"/>
          </a:xfrm>
        </p:spPr>
        <p:txBody>
          <a:bodyPr/>
          <a:lstStyle/>
          <a:p>
            <a:pPr algn="ctr"/>
            <a:r>
              <a:rPr lang="en-US" b="1" dirty="0" smtClean="0">
                <a:solidFill>
                  <a:srgbClr val="00B0F0"/>
                </a:solidFill>
                <a:latin typeface="Times New Roman" pitchFamily="18" charset="0"/>
                <a:cs typeface="Times New Roman" pitchFamily="18" charset="0"/>
              </a:rPr>
              <a:t>EFFICACY</a:t>
            </a:r>
            <a:endParaRPr lang="en-US"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748464" cy="4968552"/>
          </a:xfrm>
        </p:spPr>
        <p:txBody>
          <a:bodyPr>
            <a:noAutofit/>
          </a:bodyPr>
          <a:lstStyle/>
          <a:p>
            <a:pPr algn="just">
              <a:lnSpc>
                <a:spcPct val="150000"/>
              </a:lnSpc>
              <a:buNone/>
            </a:pPr>
            <a:r>
              <a:rPr lang="en-US" sz="2800" b="1" dirty="0" smtClean="0">
                <a:latin typeface="Times New Roman" pitchFamily="18" charset="0"/>
                <a:cs typeface="Times New Roman" pitchFamily="18" charset="0"/>
              </a:rPr>
              <a:t>A systematic review of 29 trials of </a:t>
            </a:r>
            <a:r>
              <a:rPr lang="en-US" sz="2800" b="1" dirty="0" err="1" smtClean="0">
                <a:latin typeface="Times New Roman" pitchFamily="18" charset="0"/>
                <a:cs typeface="Times New Roman" pitchFamily="18" charset="0"/>
              </a:rPr>
              <a:t>metformin</a:t>
            </a:r>
            <a:r>
              <a:rPr lang="en-US" sz="2800" b="1" dirty="0" smtClean="0">
                <a:latin typeface="Times New Roman" pitchFamily="18" charset="0"/>
                <a:cs typeface="Times New Roman" pitchFamily="18" charset="0"/>
              </a:rPr>
              <a:t> as </a:t>
            </a:r>
            <a:r>
              <a:rPr lang="en-US" sz="2800" b="1" dirty="0" err="1" smtClean="0">
                <a:latin typeface="Times New Roman" pitchFamily="18" charset="0"/>
                <a:cs typeface="Times New Roman" pitchFamily="18" charset="0"/>
              </a:rPr>
              <a:t>monotherapy</a:t>
            </a:r>
            <a:r>
              <a:rPr lang="en-US" sz="2800" b="1" dirty="0" smtClean="0">
                <a:latin typeface="Times New Roman" pitchFamily="18" charset="0"/>
                <a:cs typeface="Times New Roman" pitchFamily="18" charset="0"/>
              </a:rPr>
              <a:t> compared to other oral agents (</a:t>
            </a:r>
            <a:r>
              <a:rPr lang="en-US" sz="2800" b="1" dirty="0" err="1" smtClean="0">
                <a:latin typeface="Times New Roman" pitchFamily="18" charset="0"/>
                <a:cs typeface="Times New Roman" pitchFamily="18" charset="0"/>
              </a:rPr>
              <a:t>sulfonylureas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thiazolidinediones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meglitinides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glucosidase</a:t>
            </a:r>
            <a:r>
              <a:rPr lang="en-US" sz="2800" b="1" dirty="0" smtClean="0">
                <a:latin typeface="Times New Roman" pitchFamily="18" charset="0"/>
                <a:cs typeface="Times New Roman" pitchFamily="18" charset="0"/>
              </a:rPr>
              <a:t> inhibitors), insulin, diet, or placebo found that </a:t>
            </a:r>
            <a:r>
              <a:rPr lang="en-US" sz="2800" b="1" dirty="0" err="1" smtClean="0">
                <a:solidFill>
                  <a:srgbClr val="92D050"/>
                </a:solidFill>
                <a:latin typeface="Times New Roman" pitchFamily="18" charset="0"/>
                <a:cs typeface="Times New Roman" pitchFamily="18" charset="0"/>
              </a:rPr>
              <a:t>metformin</a:t>
            </a:r>
            <a:r>
              <a:rPr lang="en-US" sz="2800" b="1" dirty="0" smtClean="0">
                <a:solidFill>
                  <a:srgbClr val="92D050"/>
                </a:solidFill>
                <a:latin typeface="Times New Roman" pitchFamily="18" charset="0"/>
                <a:cs typeface="Times New Roman" pitchFamily="18" charset="0"/>
              </a:rPr>
              <a:t>, in overweight and obese diabetics, resulted in decreased all-cause mortality and decreased rate of myocardial infarction .</a:t>
            </a:r>
            <a:endParaRPr lang="en-US" sz="2800" b="1"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36" y="274638"/>
            <a:ext cx="7498080" cy="1143000"/>
          </a:xfrm>
        </p:spPr>
        <p:txBody>
          <a:bodyPr/>
          <a:lstStyle/>
          <a:p>
            <a:pPr algn="ctr"/>
            <a:r>
              <a:rPr lang="en-US" b="1" dirty="0" smtClean="0">
                <a:solidFill>
                  <a:srgbClr val="92D050"/>
                </a:solidFill>
                <a:latin typeface="Times New Roman" pitchFamily="18" charset="0"/>
                <a:cs typeface="Times New Roman" pitchFamily="18" charset="0"/>
              </a:rPr>
              <a:t>ADA &amp;EASD</a:t>
            </a:r>
            <a:endParaRPr lang="en-US"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484784"/>
            <a:ext cx="8676456" cy="4235823"/>
          </a:xfrm>
        </p:spPr>
        <p:txBody>
          <a:bodyPr>
            <a:normAutofit/>
          </a:bodyPr>
          <a:lstStyle/>
          <a:p>
            <a:pPr>
              <a:buClr>
                <a:srgbClr val="FF0000"/>
              </a:buClr>
              <a:buSzPct val="103000"/>
              <a:buFont typeface="Wingdings" pitchFamily="2" charset="2"/>
              <a:buChar char="§"/>
            </a:pPr>
            <a:r>
              <a:rPr lang="en-US" sz="2800" dirty="0" err="1" smtClean="0">
                <a:latin typeface="Times New Roman" pitchFamily="18" charset="0"/>
                <a:cs typeface="Times New Roman" pitchFamily="18" charset="0"/>
              </a:rPr>
              <a:t>Metformin</a:t>
            </a:r>
            <a:r>
              <a:rPr lang="en-US" sz="2800" dirty="0" smtClean="0">
                <a:latin typeface="Times New Roman" pitchFamily="18" charset="0"/>
                <a:cs typeface="Times New Roman" pitchFamily="18" charset="0"/>
              </a:rPr>
              <a:t> therapy (in the absence of contraindications) be initiated, concurrent with lifestyle intervention, at the time of diabetes diagnosis .</a:t>
            </a:r>
          </a:p>
          <a:p>
            <a:pPr>
              <a:buClr>
                <a:srgbClr val="FF0000"/>
              </a:buClr>
              <a:buSzPct val="103000"/>
              <a:buFont typeface="Wingdings" pitchFamily="2" charset="2"/>
              <a:buChar char="§"/>
            </a:pPr>
            <a:r>
              <a:rPr lang="en-US" sz="2800" dirty="0" err="1" smtClean="0">
                <a:latin typeface="Times New Roman" pitchFamily="18" charset="0"/>
                <a:cs typeface="Times New Roman" pitchFamily="18" charset="0"/>
              </a:rPr>
              <a:t>Metformin</a:t>
            </a:r>
            <a:r>
              <a:rPr lang="en-US" sz="2800" dirty="0" smtClean="0">
                <a:latin typeface="Times New Roman" pitchFamily="18" charset="0"/>
                <a:cs typeface="Times New Roman" pitchFamily="18" charset="0"/>
              </a:rPr>
              <a:t> was chosen for initial therapy because of </a:t>
            </a:r>
            <a:r>
              <a:rPr lang="en-US" sz="2800" dirty="0" err="1" smtClean="0">
                <a:latin typeface="Times New Roman" pitchFamily="18" charset="0"/>
                <a:cs typeface="Times New Roman" pitchFamily="18" charset="0"/>
              </a:rPr>
              <a:t>glycemic</a:t>
            </a:r>
            <a:r>
              <a:rPr lang="en-US" sz="2800" dirty="0" smtClean="0">
                <a:latin typeface="Times New Roman" pitchFamily="18" charset="0"/>
                <a:cs typeface="Times New Roman" pitchFamily="18" charset="0"/>
              </a:rPr>
              <a:t> efficacy, absence of weight gain and hypoglycemia, general tolerability, and favorable cost.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p:spPr>
        <p:txBody>
          <a:bodyPr/>
          <a:lstStyle/>
          <a:p>
            <a:fld id="{6E27DE4D-E25D-425B-9192-F22FA57C5E96}" type="slidenum">
              <a:rPr lang="fr-FR" smtClean="0"/>
              <a:pPr/>
              <a:t>22</a:t>
            </a:fld>
            <a:endParaRPr lang="fr-FR" smtClean="0"/>
          </a:p>
        </p:txBody>
      </p:sp>
      <p:sp>
        <p:nvSpPr>
          <p:cNvPr id="28675" name="Rectangle 7"/>
          <p:cNvSpPr>
            <a:spLocks noGrp="1" noChangeArrowheads="1"/>
          </p:cNvSpPr>
          <p:nvPr>
            <p:ph type="title"/>
          </p:nvPr>
        </p:nvSpPr>
        <p:spPr/>
        <p:txBody>
          <a:bodyPr/>
          <a:lstStyle/>
          <a:p>
            <a:pPr eaLnBrk="1" hangingPunct="1"/>
            <a:r>
              <a:rPr lang="en-GB" smtClean="0"/>
              <a:t>ADA/EASD consensus algorithm: step 1</a:t>
            </a:r>
            <a:endParaRPr lang="fr-FR" smtClean="0"/>
          </a:p>
        </p:txBody>
      </p:sp>
      <p:pic>
        <p:nvPicPr>
          <p:cNvPr id="28676" name="Picture 8"/>
          <p:cNvPicPr>
            <a:picLocks noChangeAspect="1" noChangeArrowheads="1"/>
          </p:cNvPicPr>
          <p:nvPr/>
        </p:nvPicPr>
        <p:blipFill>
          <a:blip r:embed="rId3"/>
          <a:srcRect/>
          <a:stretch>
            <a:fillRect/>
          </a:stretch>
        </p:blipFill>
        <p:spPr bwMode="auto">
          <a:xfrm>
            <a:off x="2770188" y="1404938"/>
            <a:ext cx="3603625" cy="817562"/>
          </a:xfrm>
          <a:prstGeom prst="rect">
            <a:avLst/>
          </a:prstGeom>
          <a:noFill/>
          <a:ln w="28575" cap="rnd" algn="ctr">
            <a:noFill/>
            <a:miter lim="800000"/>
            <a:headEnd/>
            <a:tailEnd type="none" w="med" len="lg"/>
          </a:ln>
        </p:spPr>
      </p:pic>
      <p:sp>
        <p:nvSpPr>
          <p:cNvPr id="28677" name="Rectangle 10"/>
          <p:cNvSpPr>
            <a:spLocks noChangeArrowheads="1"/>
          </p:cNvSpPr>
          <p:nvPr/>
        </p:nvSpPr>
        <p:spPr bwMode="auto">
          <a:xfrm>
            <a:off x="3022600" y="1565275"/>
            <a:ext cx="3098800" cy="420688"/>
          </a:xfrm>
          <a:prstGeom prst="rect">
            <a:avLst/>
          </a:prstGeom>
          <a:noFill/>
          <a:ln w="28575" cap="rnd" algn="ctr">
            <a:noFill/>
            <a:miter lim="800000"/>
            <a:headEnd/>
            <a:tailEnd type="none" w="med" len="lg"/>
          </a:ln>
        </p:spPr>
        <p:txBody>
          <a:bodyPr>
            <a:spAutoFit/>
          </a:bodyPr>
          <a:lstStyle/>
          <a:p>
            <a:pPr>
              <a:lnSpc>
                <a:spcPct val="90000"/>
              </a:lnSpc>
            </a:pPr>
            <a:r>
              <a:rPr lang="en-US" sz="2400" b="1">
                <a:solidFill>
                  <a:srgbClr val="660066"/>
                </a:solidFill>
              </a:rPr>
              <a:t>At diagnosis</a:t>
            </a:r>
          </a:p>
        </p:txBody>
      </p:sp>
      <p:sp>
        <p:nvSpPr>
          <p:cNvPr id="28678" name="Text Box 11"/>
          <p:cNvSpPr txBox="1">
            <a:spLocks noChangeArrowheads="1"/>
          </p:cNvSpPr>
          <p:nvPr/>
        </p:nvSpPr>
        <p:spPr bwMode="auto">
          <a:xfrm>
            <a:off x="3825875" y="2698750"/>
            <a:ext cx="1492250" cy="385763"/>
          </a:xfrm>
          <a:prstGeom prst="rect">
            <a:avLst/>
          </a:prstGeom>
          <a:solidFill>
            <a:schemeClr val="tx1"/>
          </a:solidFill>
          <a:ln w="28575">
            <a:solidFill>
              <a:schemeClr val="accent2"/>
            </a:solidFill>
            <a:miter lim="800000"/>
            <a:headEnd/>
            <a:tailEnd/>
          </a:ln>
        </p:spPr>
        <p:txBody>
          <a:bodyPr lIns="84015" tIns="42008" rIns="84015" bIns="42008">
            <a:spAutoFit/>
          </a:bodyPr>
          <a:lstStyle/>
          <a:p>
            <a:pPr defTabSz="839788"/>
            <a:r>
              <a:rPr lang="en-GB" b="1">
                <a:solidFill>
                  <a:srgbClr val="CC0066"/>
                </a:solidFill>
                <a:ea typeface="Arial Unicode MS" pitchFamily="34" charset="-128"/>
                <a:cs typeface="Arial Unicode MS" pitchFamily="34" charset="-128"/>
              </a:rPr>
              <a:t>STEP 1</a:t>
            </a:r>
          </a:p>
        </p:txBody>
      </p:sp>
      <p:sp>
        <p:nvSpPr>
          <p:cNvPr id="28679" name="AutoShape 12"/>
          <p:cNvSpPr>
            <a:spLocks noChangeArrowheads="1"/>
          </p:cNvSpPr>
          <p:nvPr/>
        </p:nvSpPr>
        <p:spPr bwMode="auto">
          <a:xfrm>
            <a:off x="3135313" y="3717925"/>
            <a:ext cx="2873375" cy="1428750"/>
          </a:xfrm>
          <a:prstGeom prst="roundRect">
            <a:avLst>
              <a:gd name="adj" fmla="val 10000"/>
            </a:avLst>
          </a:prstGeom>
          <a:solidFill>
            <a:schemeClr val="tx1"/>
          </a:solidFill>
          <a:ln w="28575" cap="rnd" algn="ctr">
            <a:solidFill>
              <a:srgbClr val="CC00FF"/>
            </a:solidFill>
            <a:round/>
            <a:headEnd/>
            <a:tailEnd type="none" w="med" len="lg"/>
          </a:ln>
        </p:spPr>
        <p:txBody>
          <a:bodyPr wrap="none" anchor="ctr"/>
          <a:lstStyle/>
          <a:p>
            <a:endParaRPr lang="en-US"/>
          </a:p>
        </p:txBody>
      </p:sp>
      <p:sp>
        <p:nvSpPr>
          <p:cNvPr id="28680" name="Text Box 13"/>
          <p:cNvSpPr txBox="1">
            <a:spLocks noChangeArrowheads="1"/>
          </p:cNvSpPr>
          <p:nvPr/>
        </p:nvSpPr>
        <p:spPr bwMode="auto">
          <a:xfrm>
            <a:off x="3546475" y="3924300"/>
            <a:ext cx="2051050" cy="1016000"/>
          </a:xfrm>
          <a:prstGeom prst="rect">
            <a:avLst/>
          </a:prstGeom>
          <a:noFill/>
          <a:ln w="9525">
            <a:noFill/>
            <a:miter lim="800000"/>
            <a:headEnd/>
            <a:tailEnd/>
          </a:ln>
        </p:spPr>
        <p:txBody>
          <a:bodyPr lIns="84015" tIns="42008" rIns="84015" bIns="42008">
            <a:spAutoFit/>
          </a:bodyPr>
          <a:lstStyle/>
          <a:p>
            <a:pPr defTabSz="839788">
              <a:lnSpc>
                <a:spcPct val="85000"/>
              </a:lnSpc>
            </a:pPr>
            <a:r>
              <a:rPr lang="en-GB" sz="2400" b="1">
                <a:solidFill>
                  <a:srgbClr val="072F83"/>
                </a:solidFill>
                <a:ea typeface="Arial Unicode MS" pitchFamily="34" charset="-128"/>
                <a:cs typeface="Arial Unicode MS" pitchFamily="34" charset="-128"/>
              </a:rPr>
              <a:t>Lifestyle</a:t>
            </a:r>
          </a:p>
          <a:p>
            <a:pPr defTabSz="839788">
              <a:lnSpc>
                <a:spcPct val="85000"/>
              </a:lnSpc>
            </a:pPr>
            <a:r>
              <a:rPr lang="en-GB" sz="2400" b="1">
                <a:solidFill>
                  <a:srgbClr val="072F83"/>
                </a:solidFill>
                <a:ea typeface="Arial Unicode MS" pitchFamily="34" charset="-128"/>
                <a:cs typeface="Arial Unicode MS" pitchFamily="34" charset="-128"/>
              </a:rPr>
              <a:t>+</a:t>
            </a:r>
          </a:p>
          <a:p>
            <a:pPr defTabSz="839788">
              <a:lnSpc>
                <a:spcPct val="85000"/>
              </a:lnSpc>
            </a:pPr>
            <a:r>
              <a:rPr lang="en-GB" sz="2400" b="1">
                <a:solidFill>
                  <a:srgbClr val="072F83"/>
                </a:solidFill>
                <a:ea typeface="Arial Unicode MS" pitchFamily="34" charset="-128"/>
                <a:cs typeface="Arial Unicode MS" pitchFamily="34" charset="-128"/>
              </a:rPr>
              <a:t>Metformin</a:t>
            </a:r>
          </a:p>
        </p:txBody>
      </p:sp>
      <p:sp>
        <p:nvSpPr>
          <p:cNvPr id="28681" name="Text Box 55"/>
          <p:cNvSpPr txBox="1">
            <a:spLocks noChangeArrowheads="1"/>
          </p:cNvSpPr>
          <p:nvPr/>
        </p:nvSpPr>
        <p:spPr bwMode="auto">
          <a:xfrm>
            <a:off x="34925" y="6584950"/>
            <a:ext cx="4191000" cy="222250"/>
          </a:xfrm>
          <a:prstGeom prst="rect">
            <a:avLst/>
          </a:prstGeom>
          <a:noFill/>
          <a:ln w="9525" algn="ctr">
            <a:noFill/>
            <a:miter lim="800000"/>
            <a:headEnd/>
            <a:tailEnd/>
          </a:ln>
        </p:spPr>
        <p:txBody>
          <a:bodyPr anchor="b">
            <a:spAutoFit/>
          </a:bodyPr>
          <a:lstStyle/>
          <a:p>
            <a:pPr algn="l">
              <a:lnSpc>
                <a:spcPct val="85000"/>
              </a:lnSpc>
              <a:buClr>
                <a:srgbClr val="FFCC00"/>
              </a:buClr>
              <a:buSzPct val="70000"/>
              <a:buFont typeface="Wingdings" pitchFamily="2" charset="2"/>
              <a:buNone/>
            </a:pPr>
            <a:r>
              <a:rPr lang="da-DK" sz="1000" dirty="0"/>
              <a:t>Nathan DM</a:t>
            </a:r>
            <a:r>
              <a:rPr lang="da-DK" sz="1000" i="1" dirty="0"/>
              <a:t>, et al. </a:t>
            </a:r>
            <a:r>
              <a:rPr lang="fr-FR" sz="1000" i="1" dirty="0" err="1"/>
              <a:t>Diabetes</a:t>
            </a:r>
            <a:r>
              <a:rPr lang="fr-FR" sz="1000" i="1" dirty="0"/>
              <a:t> Care </a:t>
            </a:r>
            <a:r>
              <a:rPr lang="fr-FR" sz="1000" dirty="0"/>
              <a:t>2009;32 193-203</a:t>
            </a:r>
            <a:r>
              <a:rPr lang="en-GB" sz="1000" i="1" dirty="0"/>
              <a:t>.</a:t>
            </a:r>
            <a:endParaRPr lang="it-IT" sz="1000" dirty="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303E57B8-1ECE-43C1-B1B4-3E8E59420430}" type="slidenum">
              <a:rPr lang="fr-FR" smtClean="0"/>
              <a:pPr/>
              <a:t>23</a:t>
            </a:fld>
            <a:endParaRPr lang="fr-FR" smtClean="0"/>
          </a:p>
        </p:txBody>
      </p:sp>
      <p:grpSp>
        <p:nvGrpSpPr>
          <p:cNvPr id="2" name="Group 58"/>
          <p:cNvGrpSpPr>
            <a:grpSpLocks/>
          </p:cNvGrpSpPr>
          <p:nvPr/>
        </p:nvGrpSpPr>
        <p:grpSpPr bwMode="auto">
          <a:xfrm rot="5400000">
            <a:off x="3790155" y="2504280"/>
            <a:ext cx="428627" cy="1135063"/>
            <a:chOff x="3794" y="1912"/>
            <a:chExt cx="516" cy="798"/>
          </a:xfrm>
        </p:grpSpPr>
        <p:sp>
          <p:nvSpPr>
            <p:cNvPr id="39975" name="AutoShape 59"/>
            <p:cNvSpPr>
              <a:spLocks noChangeArrowheads="1"/>
            </p:cNvSpPr>
            <p:nvPr/>
          </p:nvSpPr>
          <p:spPr bwMode="auto">
            <a:xfrm>
              <a:off x="3794" y="1912"/>
              <a:ext cx="515" cy="791"/>
            </a:xfrm>
            <a:prstGeom prst="rightArrow">
              <a:avLst>
                <a:gd name="adj1" fmla="val 75981"/>
                <a:gd name="adj2" fmla="val 42134"/>
              </a:avLst>
            </a:prstGeom>
            <a:gradFill rotWithShape="0">
              <a:gsLst>
                <a:gs pos="0">
                  <a:schemeClr val="tx1"/>
                </a:gs>
                <a:gs pos="100000">
                  <a:srgbClr val="FF9999"/>
                </a:gs>
              </a:gsLst>
              <a:lin ang="5400000" scaled="1"/>
            </a:gradFill>
            <a:ln w="28575" cap="rnd" algn="ctr">
              <a:noFill/>
              <a:miter lim="800000"/>
              <a:headEnd/>
              <a:tailEnd type="none" w="med" len="lg"/>
            </a:ln>
          </p:spPr>
          <p:txBody>
            <a:bodyPr wrap="none" anchor="ctr"/>
            <a:lstStyle/>
            <a:p>
              <a:endParaRPr lang="en-US"/>
            </a:p>
          </p:txBody>
        </p:sp>
        <p:sp>
          <p:nvSpPr>
            <p:cNvPr id="39976" name="Freeform 60"/>
            <p:cNvSpPr>
              <a:spLocks/>
            </p:cNvSpPr>
            <p:nvPr/>
          </p:nvSpPr>
          <p:spPr bwMode="auto">
            <a:xfrm>
              <a:off x="4088" y="1912"/>
              <a:ext cx="222" cy="798"/>
            </a:xfrm>
            <a:custGeom>
              <a:avLst/>
              <a:gdLst>
                <a:gd name="T0" fmla="*/ 4 w 222"/>
                <a:gd name="T1" fmla="*/ 96 h 798"/>
                <a:gd name="T2" fmla="*/ 4 w 222"/>
                <a:gd name="T3" fmla="*/ 0 h 798"/>
                <a:gd name="T4" fmla="*/ 222 w 222"/>
                <a:gd name="T5" fmla="*/ 398 h 798"/>
                <a:gd name="T6" fmla="*/ 0 w 222"/>
                <a:gd name="T7" fmla="*/ 798 h 798"/>
                <a:gd name="T8" fmla="*/ 0 w 222"/>
                <a:gd name="T9" fmla="*/ 694 h 798"/>
                <a:gd name="T10" fmla="*/ 0 60000 65536"/>
                <a:gd name="T11" fmla="*/ 0 60000 65536"/>
                <a:gd name="T12" fmla="*/ 0 60000 65536"/>
                <a:gd name="T13" fmla="*/ 0 60000 65536"/>
                <a:gd name="T14" fmla="*/ 0 60000 65536"/>
                <a:gd name="T15" fmla="*/ 0 w 222"/>
                <a:gd name="T16" fmla="*/ 0 h 798"/>
                <a:gd name="T17" fmla="*/ 222 w 222"/>
                <a:gd name="T18" fmla="*/ 798 h 798"/>
              </a:gdLst>
              <a:ahLst/>
              <a:cxnLst>
                <a:cxn ang="T10">
                  <a:pos x="T0" y="T1"/>
                </a:cxn>
                <a:cxn ang="T11">
                  <a:pos x="T2" y="T3"/>
                </a:cxn>
                <a:cxn ang="T12">
                  <a:pos x="T4" y="T5"/>
                </a:cxn>
                <a:cxn ang="T13">
                  <a:pos x="T6" y="T7"/>
                </a:cxn>
                <a:cxn ang="T14">
                  <a:pos x="T8" y="T9"/>
                </a:cxn>
              </a:cxnLst>
              <a:rect l="T15" t="T16" r="T17" b="T18"/>
              <a:pathLst>
                <a:path w="222" h="798">
                  <a:moveTo>
                    <a:pt x="4" y="96"/>
                  </a:moveTo>
                  <a:lnTo>
                    <a:pt x="4" y="0"/>
                  </a:lnTo>
                  <a:lnTo>
                    <a:pt x="222" y="398"/>
                  </a:lnTo>
                  <a:lnTo>
                    <a:pt x="0" y="798"/>
                  </a:lnTo>
                  <a:lnTo>
                    <a:pt x="0" y="694"/>
                  </a:lnTo>
                </a:path>
              </a:pathLst>
            </a:custGeom>
            <a:noFill/>
            <a:ln w="12700" cap="rnd">
              <a:solidFill>
                <a:srgbClr val="FF5050"/>
              </a:solidFill>
              <a:round/>
              <a:headEnd/>
              <a:tailEnd type="none" w="med" len="lg"/>
            </a:ln>
          </p:spPr>
          <p:txBody>
            <a:bodyPr/>
            <a:lstStyle/>
            <a:p>
              <a:endParaRPr lang="en-US"/>
            </a:p>
          </p:txBody>
        </p:sp>
      </p:grpSp>
      <p:sp>
        <p:nvSpPr>
          <p:cNvPr id="39940" name="AutoShape 56"/>
          <p:cNvSpPr>
            <a:spLocks noChangeArrowheads="1"/>
          </p:cNvSpPr>
          <p:nvPr/>
        </p:nvSpPr>
        <p:spPr bwMode="auto">
          <a:xfrm rot="10800000">
            <a:off x="298450" y="1606550"/>
            <a:ext cx="717550" cy="1204913"/>
          </a:xfrm>
          <a:prstGeom prst="downArrow">
            <a:avLst>
              <a:gd name="adj1" fmla="val 62713"/>
              <a:gd name="adj2" fmla="val 55313"/>
            </a:avLst>
          </a:prstGeom>
          <a:gradFill rotWithShape="1">
            <a:gsLst>
              <a:gs pos="0">
                <a:schemeClr val="tx1">
                  <a:alpha val="0"/>
                </a:schemeClr>
              </a:gs>
              <a:gs pos="100000">
                <a:schemeClr val="tx1"/>
              </a:gs>
            </a:gsLst>
            <a:lin ang="5400000" scaled="1"/>
          </a:gradFill>
          <a:ln w="28575" cap="rnd" algn="ctr">
            <a:noFill/>
            <a:miter lim="800000"/>
            <a:headEnd/>
            <a:tailEnd type="none" w="med" len="lg"/>
          </a:ln>
        </p:spPr>
        <p:txBody>
          <a:bodyPr wrap="none" anchor="ctr"/>
          <a:lstStyle/>
          <a:p>
            <a:endParaRPr lang="en-US"/>
          </a:p>
        </p:txBody>
      </p:sp>
      <p:sp>
        <p:nvSpPr>
          <p:cNvPr id="39941" name="AutoShape 55"/>
          <p:cNvSpPr>
            <a:spLocks noChangeArrowheads="1"/>
          </p:cNvSpPr>
          <p:nvPr/>
        </p:nvSpPr>
        <p:spPr bwMode="auto">
          <a:xfrm>
            <a:off x="298450" y="4922838"/>
            <a:ext cx="717550" cy="1204912"/>
          </a:xfrm>
          <a:prstGeom prst="downArrow">
            <a:avLst>
              <a:gd name="adj1" fmla="val 62713"/>
              <a:gd name="adj2" fmla="val 55313"/>
            </a:avLst>
          </a:prstGeom>
          <a:gradFill rotWithShape="1">
            <a:gsLst>
              <a:gs pos="0">
                <a:schemeClr val="tx1">
                  <a:alpha val="0"/>
                </a:schemeClr>
              </a:gs>
              <a:gs pos="100000">
                <a:schemeClr val="tx1"/>
              </a:gs>
            </a:gsLst>
            <a:lin ang="5400000" scaled="1"/>
          </a:gradFill>
          <a:ln w="28575" cap="rnd" algn="ctr">
            <a:noFill/>
            <a:miter lim="800000"/>
            <a:headEnd/>
            <a:tailEnd type="none" w="med" len="lg"/>
          </a:ln>
        </p:spPr>
        <p:txBody>
          <a:bodyPr wrap="none" anchor="ctr"/>
          <a:lstStyle/>
          <a:p>
            <a:endParaRPr lang="en-US"/>
          </a:p>
        </p:txBody>
      </p:sp>
      <p:sp>
        <p:nvSpPr>
          <p:cNvPr id="39942" name="Rectangle 24"/>
          <p:cNvSpPr>
            <a:spLocks noGrp="1" noChangeArrowheads="1"/>
          </p:cNvSpPr>
          <p:nvPr>
            <p:ph type="title"/>
          </p:nvPr>
        </p:nvSpPr>
        <p:spPr>
          <a:xfrm>
            <a:off x="457200" y="192088"/>
            <a:ext cx="8229600" cy="869950"/>
          </a:xfrm>
        </p:spPr>
        <p:txBody>
          <a:bodyPr/>
          <a:lstStyle/>
          <a:p>
            <a:pPr eaLnBrk="1" hangingPunct="1"/>
            <a:r>
              <a:rPr lang="en-GB" dirty="0" err="1" smtClean="0"/>
              <a:t>Metformin</a:t>
            </a:r>
            <a:r>
              <a:rPr lang="en-GB" dirty="0" smtClean="0"/>
              <a:t>* should be </a:t>
            </a:r>
            <a:r>
              <a:rPr lang="en-GB" dirty="0" err="1" smtClean="0"/>
              <a:t>uptitrated</a:t>
            </a:r>
            <a:r>
              <a:rPr lang="en-GB" dirty="0" smtClean="0"/>
              <a:t/>
            </a:r>
            <a:br>
              <a:rPr lang="en-GB" dirty="0" smtClean="0"/>
            </a:br>
            <a:r>
              <a:rPr lang="en-GB" dirty="0" smtClean="0"/>
              <a:t>over 1-2 months </a:t>
            </a:r>
            <a:endParaRPr lang="en-US" dirty="0" smtClean="0"/>
          </a:p>
        </p:txBody>
      </p:sp>
      <p:sp>
        <p:nvSpPr>
          <p:cNvPr id="39943" name="Rectangle 10"/>
          <p:cNvSpPr>
            <a:spLocks noChangeArrowheads="1"/>
          </p:cNvSpPr>
          <p:nvPr/>
        </p:nvSpPr>
        <p:spPr bwMode="auto">
          <a:xfrm>
            <a:off x="3551238" y="2779713"/>
            <a:ext cx="938212" cy="304800"/>
          </a:xfrm>
          <a:prstGeom prst="rect">
            <a:avLst/>
          </a:prstGeom>
          <a:noFill/>
          <a:ln w="9525" algn="ctr">
            <a:noFill/>
            <a:miter lim="800000"/>
            <a:headEnd/>
            <a:tailEnd/>
          </a:ln>
        </p:spPr>
        <p:txBody>
          <a:bodyPr wrap="none" lIns="90000" tIns="46800" rIns="90000" bIns="46800">
            <a:spAutoFit/>
          </a:bodyPr>
          <a:lstStyle/>
          <a:p>
            <a:pPr>
              <a:spcBef>
                <a:spcPct val="50000"/>
              </a:spcBef>
            </a:pPr>
            <a:r>
              <a:rPr lang="en-GB" sz="1400" dirty="0">
                <a:solidFill>
                  <a:srgbClr val="FF5050"/>
                </a:solidFill>
                <a:ea typeface="Arial Unicode MS" pitchFamily="34" charset="-128"/>
                <a:cs typeface="Arial Unicode MS" pitchFamily="34" charset="-128"/>
              </a:rPr>
              <a:t> </a:t>
            </a:r>
            <a:r>
              <a:rPr lang="en-GB" sz="1400" b="1" dirty="0">
                <a:solidFill>
                  <a:srgbClr val="FF5050"/>
                </a:solidFill>
                <a:ea typeface="Arial Unicode MS" pitchFamily="34" charset="-128"/>
                <a:cs typeface="Arial Unicode MS" pitchFamily="34" charset="-128"/>
              </a:rPr>
              <a:t>5-7 days</a:t>
            </a:r>
          </a:p>
        </p:txBody>
      </p:sp>
      <p:sp>
        <p:nvSpPr>
          <p:cNvPr id="39944" name="Text Box 13"/>
          <p:cNvSpPr txBox="1">
            <a:spLocks noChangeArrowheads="1"/>
          </p:cNvSpPr>
          <p:nvPr/>
        </p:nvSpPr>
        <p:spPr bwMode="auto">
          <a:xfrm>
            <a:off x="6899275" y="3511550"/>
            <a:ext cx="2079625" cy="714375"/>
          </a:xfrm>
          <a:prstGeom prst="rect">
            <a:avLst/>
          </a:prstGeom>
          <a:noFill/>
          <a:ln w="9525" algn="ctr">
            <a:noFill/>
            <a:miter lim="800000"/>
            <a:headEnd/>
            <a:tailEnd/>
          </a:ln>
        </p:spPr>
        <p:txBody>
          <a:bodyPr lIns="90000" tIns="46800" rIns="90000" bIns="46800" anchor="ctr">
            <a:spAutoFit/>
          </a:bodyPr>
          <a:lstStyle/>
          <a:p>
            <a:pPr algn="l">
              <a:lnSpc>
                <a:spcPct val="85000"/>
              </a:lnSpc>
              <a:spcBef>
                <a:spcPct val="50000"/>
              </a:spcBef>
            </a:pPr>
            <a:r>
              <a:rPr lang="en-GB" sz="1200">
                <a:ea typeface="Arial Unicode MS" pitchFamily="34" charset="-128"/>
                <a:cs typeface="Arial Unicode MS" pitchFamily="34" charset="-128"/>
              </a:rPr>
              <a:t>If GI side effects, decrease to previous lower dose and try to advance the dose at a later time</a:t>
            </a:r>
            <a:endParaRPr lang="en-US" sz="1200">
              <a:ea typeface="Arial Unicode MS" pitchFamily="34" charset="-128"/>
              <a:cs typeface="Arial Unicode MS" pitchFamily="34" charset="-128"/>
            </a:endParaRPr>
          </a:p>
        </p:txBody>
      </p:sp>
      <p:sp>
        <p:nvSpPr>
          <p:cNvPr id="39945" name="Text Box 21"/>
          <p:cNvSpPr txBox="1">
            <a:spLocks noChangeArrowheads="1"/>
          </p:cNvSpPr>
          <p:nvPr/>
        </p:nvSpPr>
        <p:spPr bwMode="auto">
          <a:xfrm>
            <a:off x="6899275" y="5245100"/>
            <a:ext cx="2047875" cy="714375"/>
          </a:xfrm>
          <a:prstGeom prst="rect">
            <a:avLst/>
          </a:prstGeom>
          <a:noFill/>
          <a:ln w="9525" algn="ctr">
            <a:noFill/>
            <a:miter lim="800000"/>
            <a:headEnd/>
            <a:tailEnd/>
          </a:ln>
        </p:spPr>
        <p:txBody>
          <a:bodyPr lIns="90000" tIns="46800" rIns="90000" bIns="46800" anchor="ctr">
            <a:spAutoFit/>
          </a:bodyPr>
          <a:lstStyle/>
          <a:p>
            <a:pPr algn="l">
              <a:lnSpc>
                <a:spcPct val="85000"/>
              </a:lnSpc>
              <a:spcBef>
                <a:spcPct val="50000"/>
              </a:spcBef>
            </a:pPr>
            <a:r>
              <a:rPr lang="en-GB" sz="1200">
                <a:ea typeface="Arial Unicode MS" pitchFamily="34" charset="-128"/>
                <a:cs typeface="Arial Unicode MS" pitchFamily="34" charset="-128"/>
              </a:rPr>
              <a:t>If GI side effects, decrease to previous lower dose and try to advance the dose at a later time</a:t>
            </a:r>
            <a:endParaRPr lang="en-US" sz="1200">
              <a:ea typeface="Arial Unicode MS" pitchFamily="34" charset="-128"/>
              <a:cs typeface="Arial Unicode MS" pitchFamily="34" charset="-128"/>
            </a:endParaRPr>
          </a:p>
        </p:txBody>
      </p:sp>
      <p:grpSp>
        <p:nvGrpSpPr>
          <p:cNvPr id="3" name="Group 45"/>
          <p:cNvGrpSpPr>
            <a:grpSpLocks/>
          </p:cNvGrpSpPr>
          <p:nvPr/>
        </p:nvGrpSpPr>
        <p:grpSpPr bwMode="auto">
          <a:xfrm>
            <a:off x="1196975" y="1624013"/>
            <a:ext cx="4970463" cy="1068387"/>
            <a:chOff x="754" y="891"/>
            <a:chExt cx="3131" cy="673"/>
          </a:xfrm>
        </p:grpSpPr>
        <p:grpSp>
          <p:nvGrpSpPr>
            <p:cNvPr id="4" name="Group 41"/>
            <p:cNvGrpSpPr>
              <a:grpSpLocks/>
            </p:cNvGrpSpPr>
            <p:nvPr/>
          </p:nvGrpSpPr>
          <p:grpSpPr bwMode="auto">
            <a:xfrm>
              <a:off x="754" y="891"/>
              <a:ext cx="3131" cy="673"/>
              <a:chOff x="754" y="3139"/>
              <a:chExt cx="3131" cy="673"/>
            </a:xfrm>
          </p:grpSpPr>
          <p:sp>
            <p:nvSpPr>
              <p:cNvPr id="39973" name="Freeform 42"/>
              <p:cNvSpPr>
                <a:spLocks/>
              </p:cNvSpPr>
              <p:nvPr/>
            </p:nvSpPr>
            <p:spPr bwMode="auto">
              <a:xfrm>
                <a:off x="754" y="3139"/>
                <a:ext cx="3131" cy="673"/>
              </a:xfrm>
              <a:custGeom>
                <a:avLst/>
                <a:gdLst>
                  <a:gd name="T0" fmla="*/ 3131 w 3131"/>
                  <a:gd name="T1" fmla="*/ 0 h 753"/>
                  <a:gd name="T2" fmla="*/ 0 w 3131"/>
                  <a:gd name="T3" fmla="*/ 0 h 753"/>
                  <a:gd name="T4" fmla="*/ 0 w 3131"/>
                  <a:gd name="T5" fmla="*/ 601 h 753"/>
                  <a:gd name="T6" fmla="*/ 3131 w 3131"/>
                  <a:gd name="T7" fmla="*/ 601 h 753"/>
                  <a:gd name="T8" fmla="*/ 0 60000 65536"/>
                  <a:gd name="T9" fmla="*/ 0 60000 65536"/>
                  <a:gd name="T10" fmla="*/ 0 60000 65536"/>
                  <a:gd name="T11" fmla="*/ 0 60000 65536"/>
                  <a:gd name="T12" fmla="*/ 0 w 3131"/>
                  <a:gd name="T13" fmla="*/ 0 h 753"/>
                  <a:gd name="T14" fmla="*/ 3131 w 3131"/>
                  <a:gd name="T15" fmla="*/ 753 h 753"/>
                </a:gdLst>
                <a:ahLst/>
                <a:cxnLst>
                  <a:cxn ang="T8">
                    <a:pos x="T0" y="T1"/>
                  </a:cxn>
                  <a:cxn ang="T9">
                    <a:pos x="T2" y="T3"/>
                  </a:cxn>
                  <a:cxn ang="T10">
                    <a:pos x="T4" y="T5"/>
                  </a:cxn>
                  <a:cxn ang="T11">
                    <a:pos x="T6" y="T7"/>
                  </a:cxn>
                </a:cxnLst>
                <a:rect l="T12" t="T13" r="T14" b="T15"/>
                <a:pathLst>
                  <a:path w="3131" h="753">
                    <a:moveTo>
                      <a:pt x="3131" y="0"/>
                    </a:moveTo>
                    <a:lnTo>
                      <a:pt x="0" y="0"/>
                    </a:lnTo>
                    <a:lnTo>
                      <a:pt x="0" y="753"/>
                    </a:lnTo>
                    <a:lnTo>
                      <a:pt x="3131" y="753"/>
                    </a:lnTo>
                  </a:path>
                </a:pathLst>
              </a:custGeom>
              <a:noFill/>
              <a:ln w="28575" cap="rnd">
                <a:solidFill>
                  <a:srgbClr val="CC99FF"/>
                </a:solidFill>
                <a:round/>
                <a:headEnd/>
                <a:tailEnd type="none" w="med" len="lg"/>
              </a:ln>
            </p:spPr>
            <p:txBody>
              <a:bodyPr/>
              <a:lstStyle/>
              <a:p>
                <a:endParaRPr lang="en-US"/>
              </a:p>
            </p:txBody>
          </p:sp>
          <p:sp>
            <p:nvSpPr>
              <p:cNvPr id="39974" name="Rectangle 43"/>
              <p:cNvSpPr>
                <a:spLocks noChangeArrowheads="1"/>
              </p:cNvSpPr>
              <p:nvPr/>
            </p:nvSpPr>
            <p:spPr bwMode="auto">
              <a:xfrm>
                <a:off x="797" y="3169"/>
                <a:ext cx="1311" cy="614"/>
              </a:xfrm>
              <a:prstGeom prst="rect">
                <a:avLst/>
              </a:prstGeom>
              <a:gradFill rotWithShape="1">
                <a:gsLst>
                  <a:gs pos="0">
                    <a:schemeClr val="tx1"/>
                  </a:gs>
                  <a:gs pos="100000">
                    <a:schemeClr val="tx1">
                      <a:alpha val="0"/>
                    </a:schemeClr>
                  </a:gs>
                </a:gsLst>
                <a:lin ang="0" scaled="1"/>
              </a:gradFill>
              <a:ln w="28575" cap="rnd" algn="ctr">
                <a:noFill/>
                <a:miter lim="800000"/>
                <a:headEnd/>
                <a:tailEnd type="none" w="med" len="lg"/>
              </a:ln>
            </p:spPr>
            <p:txBody>
              <a:bodyPr wrap="none" anchor="ctr"/>
              <a:lstStyle/>
              <a:p>
                <a:endParaRPr lang="en-US"/>
              </a:p>
            </p:txBody>
          </p:sp>
        </p:grpSp>
        <p:sp>
          <p:nvSpPr>
            <p:cNvPr id="39971" name="Text Box 18"/>
            <p:cNvSpPr txBox="1">
              <a:spLocks noChangeArrowheads="1"/>
            </p:cNvSpPr>
            <p:nvPr/>
          </p:nvSpPr>
          <p:spPr bwMode="auto">
            <a:xfrm>
              <a:off x="1937" y="993"/>
              <a:ext cx="1578" cy="485"/>
            </a:xfrm>
            <a:prstGeom prst="rect">
              <a:avLst/>
            </a:prstGeom>
            <a:noFill/>
            <a:ln w="9525" algn="ctr">
              <a:noFill/>
              <a:miter lim="800000"/>
              <a:headEnd/>
              <a:tailEnd/>
            </a:ln>
          </p:spPr>
          <p:txBody>
            <a:bodyPr lIns="90000" tIns="46800" rIns="90000" bIns="46800">
              <a:spAutoFit/>
            </a:bodyPr>
            <a:lstStyle/>
            <a:p>
              <a:pPr algn="l">
                <a:lnSpc>
                  <a:spcPct val="85000"/>
                </a:lnSpc>
                <a:spcBef>
                  <a:spcPct val="25000"/>
                </a:spcBef>
              </a:pPr>
              <a:r>
                <a:rPr lang="en-GB" sz="1600" b="1" dirty="0">
                  <a:solidFill>
                    <a:srgbClr val="FFCC00"/>
                  </a:solidFill>
                  <a:ea typeface="Arial Unicode MS" pitchFamily="34" charset="-128"/>
                  <a:cs typeface="Arial Unicode MS" pitchFamily="34" charset="-128"/>
                </a:rPr>
                <a:t>Begin with </a:t>
              </a:r>
            </a:p>
            <a:p>
              <a:pPr marL="360363" lvl="1" indent="-180975" algn="l">
                <a:lnSpc>
                  <a:spcPct val="85000"/>
                </a:lnSpc>
                <a:spcBef>
                  <a:spcPct val="25000"/>
                </a:spcBef>
                <a:buClr>
                  <a:srgbClr val="FFCC00"/>
                </a:buClr>
                <a:buFontTx/>
                <a:buChar char="•"/>
              </a:pPr>
              <a:r>
                <a:rPr lang="en-GB" sz="1400" dirty="0">
                  <a:ea typeface="Arial Unicode MS" pitchFamily="34" charset="-128"/>
                  <a:cs typeface="Arial Unicode MS" pitchFamily="34" charset="-128"/>
                </a:rPr>
                <a:t>500 mg x1 or x2, or </a:t>
              </a:r>
            </a:p>
            <a:p>
              <a:pPr marL="360363" lvl="1" indent="-180975" algn="l">
                <a:lnSpc>
                  <a:spcPct val="85000"/>
                </a:lnSpc>
                <a:spcBef>
                  <a:spcPct val="25000"/>
                </a:spcBef>
                <a:buClr>
                  <a:srgbClr val="FFCC00"/>
                </a:buClr>
                <a:buFontTx/>
                <a:buChar char="•"/>
              </a:pPr>
              <a:r>
                <a:rPr lang="en-GB" sz="1400" dirty="0">
                  <a:ea typeface="Arial Unicode MS" pitchFamily="34" charset="-128"/>
                  <a:cs typeface="Arial Unicode MS" pitchFamily="34" charset="-128"/>
                </a:rPr>
                <a:t>850 mg x1</a:t>
              </a:r>
              <a:endParaRPr lang="en-US" sz="1400" dirty="0">
                <a:ea typeface="Arial Unicode MS" pitchFamily="34" charset="-128"/>
                <a:cs typeface="Arial Unicode MS" pitchFamily="34" charset="-128"/>
              </a:endParaRPr>
            </a:p>
          </p:txBody>
        </p:sp>
        <p:sp>
          <p:nvSpPr>
            <p:cNvPr id="39972" name="Rectangle 29"/>
            <p:cNvSpPr>
              <a:spLocks noChangeArrowheads="1"/>
            </p:cNvSpPr>
            <p:nvPr/>
          </p:nvSpPr>
          <p:spPr bwMode="auto">
            <a:xfrm>
              <a:off x="844" y="1112"/>
              <a:ext cx="716" cy="231"/>
            </a:xfrm>
            <a:prstGeom prst="rect">
              <a:avLst/>
            </a:prstGeom>
            <a:noFill/>
            <a:ln w="28575" cap="rnd" algn="ctr">
              <a:noFill/>
              <a:miter lim="800000"/>
              <a:headEnd/>
              <a:tailEnd type="none" w="med" len="lg"/>
            </a:ln>
          </p:spPr>
          <p:txBody>
            <a:bodyPr wrap="none">
              <a:spAutoFit/>
            </a:bodyPr>
            <a:lstStyle/>
            <a:p>
              <a:pPr algn="l"/>
              <a:r>
                <a:rPr lang="fr-FR" b="1">
                  <a:solidFill>
                    <a:schemeClr val="bg1"/>
                  </a:solidFill>
                </a:rPr>
                <a:t>INITIATE</a:t>
              </a:r>
            </a:p>
          </p:txBody>
        </p:sp>
      </p:grpSp>
      <p:grpSp>
        <p:nvGrpSpPr>
          <p:cNvPr id="5" name="Group 46"/>
          <p:cNvGrpSpPr>
            <a:grpSpLocks/>
          </p:cNvGrpSpPr>
          <p:nvPr/>
        </p:nvGrpSpPr>
        <p:grpSpPr bwMode="auto">
          <a:xfrm>
            <a:off x="1285852" y="3340103"/>
            <a:ext cx="5000660" cy="1231905"/>
            <a:chOff x="754" y="2092"/>
            <a:chExt cx="3131" cy="888"/>
          </a:xfrm>
        </p:grpSpPr>
        <p:sp>
          <p:nvSpPr>
            <p:cNvPr id="39966" name="Freeform 39"/>
            <p:cNvSpPr>
              <a:spLocks/>
            </p:cNvSpPr>
            <p:nvPr/>
          </p:nvSpPr>
          <p:spPr bwMode="auto">
            <a:xfrm>
              <a:off x="754" y="2092"/>
              <a:ext cx="3131" cy="673"/>
            </a:xfrm>
            <a:custGeom>
              <a:avLst/>
              <a:gdLst>
                <a:gd name="T0" fmla="*/ 3131 w 3131"/>
                <a:gd name="T1" fmla="*/ 0 h 753"/>
                <a:gd name="T2" fmla="*/ 0 w 3131"/>
                <a:gd name="T3" fmla="*/ 0 h 753"/>
                <a:gd name="T4" fmla="*/ 0 w 3131"/>
                <a:gd name="T5" fmla="*/ 601 h 753"/>
                <a:gd name="T6" fmla="*/ 3131 w 3131"/>
                <a:gd name="T7" fmla="*/ 601 h 753"/>
                <a:gd name="T8" fmla="*/ 0 60000 65536"/>
                <a:gd name="T9" fmla="*/ 0 60000 65536"/>
                <a:gd name="T10" fmla="*/ 0 60000 65536"/>
                <a:gd name="T11" fmla="*/ 0 60000 65536"/>
                <a:gd name="T12" fmla="*/ 0 w 3131"/>
                <a:gd name="T13" fmla="*/ 0 h 753"/>
                <a:gd name="T14" fmla="*/ 3131 w 3131"/>
                <a:gd name="T15" fmla="*/ 753 h 753"/>
              </a:gdLst>
              <a:ahLst/>
              <a:cxnLst>
                <a:cxn ang="T8">
                  <a:pos x="T0" y="T1"/>
                </a:cxn>
                <a:cxn ang="T9">
                  <a:pos x="T2" y="T3"/>
                </a:cxn>
                <a:cxn ang="T10">
                  <a:pos x="T4" y="T5"/>
                </a:cxn>
                <a:cxn ang="T11">
                  <a:pos x="T6" y="T7"/>
                </a:cxn>
              </a:cxnLst>
              <a:rect l="T12" t="T13" r="T14" b="T15"/>
              <a:pathLst>
                <a:path w="3131" h="753">
                  <a:moveTo>
                    <a:pt x="3131" y="0"/>
                  </a:moveTo>
                  <a:lnTo>
                    <a:pt x="0" y="0"/>
                  </a:lnTo>
                  <a:lnTo>
                    <a:pt x="0" y="753"/>
                  </a:lnTo>
                  <a:lnTo>
                    <a:pt x="3131" y="753"/>
                  </a:lnTo>
                </a:path>
              </a:pathLst>
            </a:custGeom>
            <a:noFill/>
            <a:ln w="28575" cap="rnd">
              <a:solidFill>
                <a:srgbClr val="CC99FF"/>
              </a:solidFill>
              <a:round/>
              <a:headEnd/>
              <a:tailEnd type="none" w="med" len="lg"/>
            </a:ln>
          </p:spPr>
          <p:txBody>
            <a:bodyPr/>
            <a:lstStyle/>
            <a:p>
              <a:endParaRPr lang="en-US"/>
            </a:p>
          </p:txBody>
        </p:sp>
        <p:sp>
          <p:nvSpPr>
            <p:cNvPr id="39967" name="Rectangle 40"/>
            <p:cNvSpPr>
              <a:spLocks noChangeArrowheads="1"/>
            </p:cNvSpPr>
            <p:nvPr/>
          </p:nvSpPr>
          <p:spPr bwMode="auto">
            <a:xfrm>
              <a:off x="797" y="2122"/>
              <a:ext cx="1311" cy="614"/>
            </a:xfrm>
            <a:prstGeom prst="rect">
              <a:avLst/>
            </a:prstGeom>
            <a:gradFill rotWithShape="1">
              <a:gsLst>
                <a:gs pos="0">
                  <a:schemeClr val="tx1"/>
                </a:gs>
                <a:gs pos="100000">
                  <a:schemeClr val="tx1">
                    <a:alpha val="0"/>
                  </a:schemeClr>
                </a:gs>
              </a:gsLst>
              <a:lin ang="0" scaled="1"/>
            </a:gradFill>
            <a:ln w="28575" cap="rnd" algn="ctr">
              <a:noFill/>
              <a:miter lim="800000"/>
              <a:headEnd/>
              <a:tailEnd type="none" w="med" len="lg"/>
            </a:ln>
          </p:spPr>
          <p:txBody>
            <a:bodyPr wrap="none" anchor="ctr"/>
            <a:lstStyle/>
            <a:p>
              <a:endParaRPr lang="en-US"/>
            </a:p>
          </p:txBody>
        </p:sp>
        <p:sp>
          <p:nvSpPr>
            <p:cNvPr id="39968" name="Text Box 6"/>
            <p:cNvSpPr txBox="1">
              <a:spLocks noChangeArrowheads="1"/>
            </p:cNvSpPr>
            <p:nvPr/>
          </p:nvSpPr>
          <p:spPr bwMode="auto">
            <a:xfrm>
              <a:off x="1843" y="2105"/>
              <a:ext cx="1937" cy="875"/>
            </a:xfrm>
            <a:prstGeom prst="rect">
              <a:avLst/>
            </a:prstGeom>
            <a:noFill/>
            <a:ln w="9525" algn="ctr">
              <a:noFill/>
              <a:miter lim="800000"/>
              <a:headEnd/>
              <a:tailEnd/>
            </a:ln>
          </p:spPr>
          <p:txBody>
            <a:bodyPr wrap="square" lIns="90000" tIns="46800" rIns="90000" bIns="46800">
              <a:spAutoFit/>
            </a:bodyPr>
            <a:lstStyle/>
            <a:p>
              <a:pPr algn="l">
                <a:lnSpc>
                  <a:spcPct val="85000"/>
                </a:lnSpc>
                <a:spcBef>
                  <a:spcPct val="25000"/>
                </a:spcBef>
              </a:pPr>
              <a:r>
                <a:rPr lang="en-GB" sz="1600" b="1" dirty="0">
                  <a:solidFill>
                    <a:srgbClr val="FFCC00"/>
                  </a:solidFill>
                  <a:ea typeface="Arial Unicode MS" pitchFamily="34" charset="-128"/>
                  <a:cs typeface="Arial Unicode MS" pitchFamily="34" charset="-128"/>
                </a:rPr>
                <a:t>If well tolerated, advance</a:t>
              </a:r>
              <a:br>
                <a:rPr lang="en-GB" sz="1600" b="1" dirty="0">
                  <a:solidFill>
                    <a:srgbClr val="FFCC00"/>
                  </a:solidFill>
                  <a:ea typeface="Arial Unicode MS" pitchFamily="34" charset="-128"/>
                  <a:cs typeface="Arial Unicode MS" pitchFamily="34" charset="-128"/>
                </a:rPr>
              </a:br>
              <a:r>
                <a:rPr lang="en-GB" sz="1600" b="1" dirty="0">
                  <a:solidFill>
                    <a:srgbClr val="FFCC00"/>
                  </a:solidFill>
                  <a:ea typeface="Arial Unicode MS" pitchFamily="34" charset="-128"/>
                  <a:cs typeface="Arial Unicode MS" pitchFamily="34" charset="-128"/>
                </a:rPr>
                <a:t>dose to </a:t>
              </a:r>
            </a:p>
            <a:p>
              <a:pPr marL="360363" lvl="1" indent="-180975" algn="l">
                <a:lnSpc>
                  <a:spcPct val="85000"/>
                </a:lnSpc>
                <a:spcBef>
                  <a:spcPct val="25000"/>
                </a:spcBef>
                <a:buClr>
                  <a:srgbClr val="FFCC00"/>
                </a:buClr>
                <a:buFontTx/>
                <a:buChar char="•"/>
              </a:pPr>
              <a:r>
                <a:rPr lang="en-GB" sz="1400" dirty="0">
                  <a:ea typeface="Arial Unicode MS" pitchFamily="34" charset="-128"/>
                  <a:cs typeface="Arial Unicode MS" pitchFamily="34" charset="-128"/>
                </a:rPr>
                <a:t>850mg x2, or </a:t>
              </a:r>
            </a:p>
            <a:p>
              <a:pPr marL="360363" lvl="1" indent="-180975" algn="l">
                <a:lnSpc>
                  <a:spcPct val="85000"/>
                </a:lnSpc>
                <a:spcBef>
                  <a:spcPct val="25000"/>
                </a:spcBef>
                <a:buClr>
                  <a:srgbClr val="FFCC00"/>
                </a:buClr>
                <a:buFontTx/>
                <a:buChar char="•"/>
              </a:pPr>
              <a:r>
                <a:rPr lang="en-GB" sz="1400" dirty="0">
                  <a:ea typeface="Arial Unicode MS" pitchFamily="34" charset="-128"/>
                  <a:cs typeface="Arial Unicode MS" pitchFamily="34" charset="-128"/>
                </a:rPr>
                <a:t>1,000mg x2</a:t>
              </a:r>
              <a:endParaRPr lang="en-US" sz="1400" dirty="0">
                <a:ea typeface="Arial Unicode MS" pitchFamily="34" charset="-128"/>
                <a:cs typeface="Arial Unicode MS" pitchFamily="34" charset="-128"/>
              </a:endParaRPr>
            </a:p>
          </p:txBody>
        </p:sp>
        <p:sp>
          <p:nvSpPr>
            <p:cNvPr id="39969" name="Rectangle 33"/>
            <p:cNvSpPr>
              <a:spLocks noChangeArrowheads="1"/>
            </p:cNvSpPr>
            <p:nvPr/>
          </p:nvSpPr>
          <p:spPr bwMode="auto">
            <a:xfrm>
              <a:off x="844" y="2313"/>
              <a:ext cx="724" cy="231"/>
            </a:xfrm>
            <a:prstGeom prst="rect">
              <a:avLst/>
            </a:prstGeom>
            <a:noFill/>
            <a:ln w="28575" cap="rnd" algn="ctr">
              <a:noFill/>
              <a:miter lim="800000"/>
              <a:headEnd/>
              <a:tailEnd type="none" w="med" len="lg"/>
            </a:ln>
          </p:spPr>
          <p:txBody>
            <a:bodyPr wrap="none">
              <a:spAutoFit/>
            </a:bodyPr>
            <a:lstStyle/>
            <a:p>
              <a:pPr algn="l"/>
              <a:r>
                <a:rPr lang="fr-FR" b="1">
                  <a:solidFill>
                    <a:schemeClr val="bg1"/>
                  </a:solidFill>
                </a:rPr>
                <a:t>TITRATE</a:t>
              </a:r>
            </a:p>
          </p:txBody>
        </p:sp>
      </p:grpSp>
      <p:grpSp>
        <p:nvGrpSpPr>
          <p:cNvPr id="6" name="Group 44"/>
          <p:cNvGrpSpPr>
            <a:grpSpLocks/>
          </p:cNvGrpSpPr>
          <p:nvPr/>
        </p:nvGrpSpPr>
        <p:grpSpPr bwMode="auto">
          <a:xfrm>
            <a:off x="1214414" y="4786322"/>
            <a:ext cx="5286412" cy="1425577"/>
            <a:chOff x="754" y="3139"/>
            <a:chExt cx="3229" cy="673"/>
          </a:xfrm>
        </p:grpSpPr>
        <p:sp>
          <p:nvSpPr>
            <p:cNvPr id="39961" name="Text Box 22"/>
            <p:cNvSpPr txBox="1">
              <a:spLocks noChangeArrowheads="1"/>
            </p:cNvSpPr>
            <p:nvPr/>
          </p:nvSpPr>
          <p:spPr bwMode="auto">
            <a:xfrm>
              <a:off x="1937" y="3159"/>
              <a:ext cx="2046" cy="633"/>
            </a:xfrm>
            <a:prstGeom prst="rect">
              <a:avLst/>
            </a:prstGeom>
            <a:noFill/>
            <a:ln w="9525" algn="ctr">
              <a:noFill/>
              <a:miter lim="800000"/>
              <a:headEnd/>
              <a:tailEnd/>
            </a:ln>
          </p:spPr>
          <p:txBody>
            <a:bodyPr lIns="90000" tIns="46800" rIns="90000" bIns="46800">
              <a:spAutoFit/>
            </a:bodyPr>
            <a:lstStyle/>
            <a:p>
              <a:pPr algn="l">
                <a:lnSpc>
                  <a:spcPct val="85000"/>
                </a:lnSpc>
                <a:spcBef>
                  <a:spcPct val="25000"/>
                </a:spcBef>
              </a:pPr>
              <a:r>
                <a:rPr lang="en-GB" sz="1600" b="1">
                  <a:solidFill>
                    <a:srgbClr val="FFCC00"/>
                  </a:solidFill>
                  <a:ea typeface="Arial Unicode MS" pitchFamily="34" charset="-128"/>
                  <a:cs typeface="Arial Unicode MS" pitchFamily="34" charset="-128"/>
                </a:rPr>
                <a:t>Maximum effective dose:</a:t>
              </a:r>
            </a:p>
            <a:p>
              <a:pPr marL="360363" lvl="1" indent="-180975" algn="l">
                <a:lnSpc>
                  <a:spcPct val="85000"/>
                </a:lnSpc>
                <a:spcBef>
                  <a:spcPct val="25000"/>
                </a:spcBef>
                <a:buClr>
                  <a:srgbClr val="FFCC00"/>
                </a:buClr>
                <a:buFontTx/>
                <a:buChar char="•"/>
              </a:pPr>
              <a:r>
                <a:rPr lang="en-GB" sz="1400">
                  <a:ea typeface="Arial Unicode MS" pitchFamily="34" charset="-128"/>
                  <a:cs typeface="Arial Unicode MS" pitchFamily="34" charset="-128"/>
                </a:rPr>
                <a:t>Most often 850 mg x2</a:t>
              </a:r>
            </a:p>
            <a:p>
              <a:pPr marL="360363" lvl="1" indent="-180975" algn="l">
                <a:lnSpc>
                  <a:spcPct val="85000"/>
                </a:lnSpc>
                <a:spcBef>
                  <a:spcPct val="25000"/>
                </a:spcBef>
                <a:buClr>
                  <a:srgbClr val="FFCC00"/>
                </a:buClr>
                <a:buFontTx/>
                <a:buChar char="•"/>
              </a:pPr>
              <a:r>
                <a:rPr lang="en-GB" sz="1400">
                  <a:ea typeface="Arial Unicode MS" pitchFamily="34" charset="-128"/>
                  <a:cs typeface="Arial Unicode MS" pitchFamily="34" charset="-128"/>
                </a:rPr>
                <a:t>Can be up to 1,000 mg x2</a:t>
              </a:r>
            </a:p>
            <a:p>
              <a:pPr marL="360363" lvl="1" indent="-180975" algn="l">
                <a:lnSpc>
                  <a:spcPct val="85000"/>
                </a:lnSpc>
                <a:spcBef>
                  <a:spcPct val="25000"/>
                </a:spcBef>
                <a:buClr>
                  <a:srgbClr val="FFCC00"/>
                </a:buClr>
                <a:buFontTx/>
                <a:buChar char="•"/>
              </a:pPr>
              <a:r>
                <a:rPr lang="en-GB" sz="1400">
                  <a:ea typeface="Arial Unicode MS" pitchFamily="34" charset="-128"/>
                  <a:cs typeface="Arial Unicode MS" pitchFamily="34" charset="-128"/>
                </a:rPr>
                <a:t>Modest benefit up to 2,500mg</a:t>
              </a:r>
              <a:endParaRPr lang="fr-FR" sz="1400">
                <a:ea typeface="Arial Unicode MS" pitchFamily="34" charset="-128"/>
                <a:cs typeface="Arial Unicode MS" pitchFamily="34" charset="-128"/>
              </a:endParaRPr>
            </a:p>
          </p:txBody>
        </p:sp>
        <p:grpSp>
          <p:nvGrpSpPr>
            <p:cNvPr id="7" name="Group 37"/>
            <p:cNvGrpSpPr>
              <a:grpSpLocks/>
            </p:cNvGrpSpPr>
            <p:nvPr/>
          </p:nvGrpSpPr>
          <p:grpSpPr bwMode="auto">
            <a:xfrm>
              <a:off x="754" y="3139"/>
              <a:ext cx="3131" cy="673"/>
              <a:chOff x="754" y="3139"/>
              <a:chExt cx="3131" cy="673"/>
            </a:xfrm>
          </p:grpSpPr>
          <p:sp>
            <p:nvSpPr>
              <p:cNvPr id="39964" name="Freeform 34"/>
              <p:cNvSpPr>
                <a:spLocks/>
              </p:cNvSpPr>
              <p:nvPr/>
            </p:nvSpPr>
            <p:spPr bwMode="auto">
              <a:xfrm>
                <a:off x="754" y="3139"/>
                <a:ext cx="3131" cy="673"/>
              </a:xfrm>
              <a:custGeom>
                <a:avLst/>
                <a:gdLst>
                  <a:gd name="T0" fmla="*/ 3131 w 3131"/>
                  <a:gd name="T1" fmla="*/ 0 h 753"/>
                  <a:gd name="T2" fmla="*/ 0 w 3131"/>
                  <a:gd name="T3" fmla="*/ 0 h 753"/>
                  <a:gd name="T4" fmla="*/ 0 w 3131"/>
                  <a:gd name="T5" fmla="*/ 601 h 753"/>
                  <a:gd name="T6" fmla="*/ 3131 w 3131"/>
                  <a:gd name="T7" fmla="*/ 601 h 753"/>
                  <a:gd name="T8" fmla="*/ 0 60000 65536"/>
                  <a:gd name="T9" fmla="*/ 0 60000 65536"/>
                  <a:gd name="T10" fmla="*/ 0 60000 65536"/>
                  <a:gd name="T11" fmla="*/ 0 60000 65536"/>
                  <a:gd name="T12" fmla="*/ 0 w 3131"/>
                  <a:gd name="T13" fmla="*/ 0 h 753"/>
                  <a:gd name="T14" fmla="*/ 3131 w 3131"/>
                  <a:gd name="T15" fmla="*/ 753 h 753"/>
                </a:gdLst>
                <a:ahLst/>
                <a:cxnLst>
                  <a:cxn ang="T8">
                    <a:pos x="T0" y="T1"/>
                  </a:cxn>
                  <a:cxn ang="T9">
                    <a:pos x="T2" y="T3"/>
                  </a:cxn>
                  <a:cxn ang="T10">
                    <a:pos x="T4" y="T5"/>
                  </a:cxn>
                  <a:cxn ang="T11">
                    <a:pos x="T6" y="T7"/>
                  </a:cxn>
                </a:cxnLst>
                <a:rect l="T12" t="T13" r="T14" b="T15"/>
                <a:pathLst>
                  <a:path w="3131" h="753">
                    <a:moveTo>
                      <a:pt x="3131" y="0"/>
                    </a:moveTo>
                    <a:lnTo>
                      <a:pt x="0" y="0"/>
                    </a:lnTo>
                    <a:lnTo>
                      <a:pt x="0" y="753"/>
                    </a:lnTo>
                    <a:lnTo>
                      <a:pt x="3131" y="753"/>
                    </a:lnTo>
                  </a:path>
                </a:pathLst>
              </a:custGeom>
              <a:noFill/>
              <a:ln w="28575" cap="rnd">
                <a:solidFill>
                  <a:srgbClr val="CC99FF"/>
                </a:solidFill>
                <a:round/>
                <a:headEnd/>
                <a:tailEnd type="none" w="med" len="lg"/>
              </a:ln>
            </p:spPr>
            <p:txBody>
              <a:bodyPr/>
              <a:lstStyle/>
              <a:p>
                <a:endParaRPr lang="en-US"/>
              </a:p>
            </p:txBody>
          </p:sp>
          <p:sp>
            <p:nvSpPr>
              <p:cNvPr id="39965" name="Rectangle 35"/>
              <p:cNvSpPr>
                <a:spLocks noChangeArrowheads="1"/>
              </p:cNvSpPr>
              <p:nvPr/>
            </p:nvSpPr>
            <p:spPr bwMode="auto">
              <a:xfrm>
                <a:off x="797" y="3169"/>
                <a:ext cx="1311" cy="614"/>
              </a:xfrm>
              <a:prstGeom prst="rect">
                <a:avLst/>
              </a:prstGeom>
              <a:gradFill rotWithShape="1">
                <a:gsLst>
                  <a:gs pos="0">
                    <a:schemeClr val="tx1"/>
                  </a:gs>
                  <a:gs pos="100000">
                    <a:schemeClr val="tx1">
                      <a:alpha val="0"/>
                    </a:schemeClr>
                  </a:gs>
                </a:gsLst>
                <a:lin ang="0" scaled="1"/>
              </a:gradFill>
              <a:ln w="28575" cap="rnd" algn="ctr">
                <a:noFill/>
                <a:miter lim="800000"/>
                <a:headEnd/>
                <a:tailEnd type="none" w="med" len="lg"/>
              </a:ln>
            </p:spPr>
            <p:txBody>
              <a:bodyPr wrap="none" anchor="ctr"/>
              <a:lstStyle/>
              <a:p>
                <a:endParaRPr lang="en-US"/>
              </a:p>
            </p:txBody>
          </p:sp>
        </p:grpSp>
        <p:sp>
          <p:nvSpPr>
            <p:cNvPr id="39963" name="Rectangle 36"/>
            <p:cNvSpPr>
              <a:spLocks noChangeArrowheads="1"/>
            </p:cNvSpPr>
            <p:nvPr/>
          </p:nvSpPr>
          <p:spPr bwMode="auto">
            <a:xfrm>
              <a:off x="844" y="3360"/>
              <a:ext cx="884" cy="231"/>
            </a:xfrm>
            <a:prstGeom prst="rect">
              <a:avLst/>
            </a:prstGeom>
            <a:noFill/>
            <a:ln w="28575" cap="rnd" algn="ctr">
              <a:noFill/>
              <a:miter lim="800000"/>
              <a:headEnd/>
              <a:tailEnd type="none" w="med" len="lg"/>
            </a:ln>
          </p:spPr>
          <p:txBody>
            <a:bodyPr wrap="none">
              <a:spAutoFit/>
            </a:bodyPr>
            <a:lstStyle/>
            <a:p>
              <a:pPr algn="l"/>
              <a:r>
                <a:rPr lang="fr-FR" b="1">
                  <a:solidFill>
                    <a:schemeClr val="bg1"/>
                  </a:solidFill>
                </a:rPr>
                <a:t>MAX DOSE</a:t>
              </a:r>
            </a:p>
          </p:txBody>
        </p:sp>
      </p:grpSp>
      <p:grpSp>
        <p:nvGrpSpPr>
          <p:cNvPr id="8" name="Group 49"/>
          <p:cNvGrpSpPr>
            <a:grpSpLocks/>
          </p:cNvGrpSpPr>
          <p:nvPr/>
        </p:nvGrpSpPr>
        <p:grpSpPr bwMode="auto">
          <a:xfrm>
            <a:off x="6022975" y="3244850"/>
            <a:ext cx="819150" cy="1266825"/>
            <a:chOff x="3794" y="1912"/>
            <a:chExt cx="516" cy="798"/>
          </a:xfrm>
        </p:grpSpPr>
        <p:sp>
          <p:nvSpPr>
            <p:cNvPr id="39959" name="AutoShape 47"/>
            <p:cNvSpPr>
              <a:spLocks noChangeArrowheads="1"/>
            </p:cNvSpPr>
            <p:nvPr/>
          </p:nvSpPr>
          <p:spPr bwMode="auto">
            <a:xfrm>
              <a:off x="3794" y="1912"/>
              <a:ext cx="515" cy="791"/>
            </a:xfrm>
            <a:prstGeom prst="rightArrow">
              <a:avLst>
                <a:gd name="adj1" fmla="val 75981"/>
                <a:gd name="adj2" fmla="val 42134"/>
              </a:avLst>
            </a:prstGeom>
            <a:gradFill rotWithShape="1">
              <a:gsLst>
                <a:gs pos="0">
                  <a:schemeClr val="tx1">
                    <a:alpha val="0"/>
                  </a:schemeClr>
                </a:gs>
                <a:gs pos="100000">
                  <a:schemeClr val="tx1"/>
                </a:gs>
              </a:gsLst>
              <a:lin ang="0" scaled="1"/>
            </a:gradFill>
            <a:ln w="28575" cap="rnd" algn="ctr">
              <a:noFill/>
              <a:miter lim="800000"/>
              <a:headEnd/>
              <a:tailEnd type="none" w="med" len="lg"/>
            </a:ln>
          </p:spPr>
          <p:txBody>
            <a:bodyPr wrap="none" anchor="ctr"/>
            <a:lstStyle/>
            <a:p>
              <a:endParaRPr lang="en-US"/>
            </a:p>
          </p:txBody>
        </p:sp>
        <p:sp>
          <p:nvSpPr>
            <p:cNvPr id="39960" name="Freeform 48"/>
            <p:cNvSpPr>
              <a:spLocks/>
            </p:cNvSpPr>
            <p:nvPr/>
          </p:nvSpPr>
          <p:spPr bwMode="auto">
            <a:xfrm>
              <a:off x="4088" y="1912"/>
              <a:ext cx="222" cy="798"/>
            </a:xfrm>
            <a:custGeom>
              <a:avLst/>
              <a:gdLst>
                <a:gd name="T0" fmla="*/ 4 w 222"/>
                <a:gd name="T1" fmla="*/ 96 h 798"/>
                <a:gd name="T2" fmla="*/ 4 w 222"/>
                <a:gd name="T3" fmla="*/ 0 h 798"/>
                <a:gd name="T4" fmla="*/ 222 w 222"/>
                <a:gd name="T5" fmla="*/ 398 h 798"/>
                <a:gd name="T6" fmla="*/ 0 w 222"/>
                <a:gd name="T7" fmla="*/ 798 h 798"/>
                <a:gd name="T8" fmla="*/ 0 w 222"/>
                <a:gd name="T9" fmla="*/ 694 h 798"/>
                <a:gd name="T10" fmla="*/ 0 60000 65536"/>
                <a:gd name="T11" fmla="*/ 0 60000 65536"/>
                <a:gd name="T12" fmla="*/ 0 60000 65536"/>
                <a:gd name="T13" fmla="*/ 0 60000 65536"/>
                <a:gd name="T14" fmla="*/ 0 60000 65536"/>
                <a:gd name="T15" fmla="*/ 0 w 222"/>
                <a:gd name="T16" fmla="*/ 0 h 798"/>
                <a:gd name="T17" fmla="*/ 222 w 222"/>
                <a:gd name="T18" fmla="*/ 798 h 798"/>
              </a:gdLst>
              <a:ahLst/>
              <a:cxnLst>
                <a:cxn ang="T10">
                  <a:pos x="T0" y="T1"/>
                </a:cxn>
                <a:cxn ang="T11">
                  <a:pos x="T2" y="T3"/>
                </a:cxn>
                <a:cxn ang="T12">
                  <a:pos x="T4" y="T5"/>
                </a:cxn>
                <a:cxn ang="T13">
                  <a:pos x="T6" y="T7"/>
                </a:cxn>
                <a:cxn ang="T14">
                  <a:pos x="T8" y="T9"/>
                </a:cxn>
              </a:cxnLst>
              <a:rect l="T15" t="T16" r="T17" b="T18"/>
              <a:pathLst>
                <a:path w="222" h="798">
                  <a:moveTo>
                    <a:pt x="4" y="96"/>
                  </a:moveTo>
                  <a:lnTo>
                    <a:pt x="4" y="0"/>
                  </a:lnTo>
                  <a:lnTo>
                    <a:pt x="222" y="398"/>
                  </a:lnTo>
                  <a:lnTo>
                    <a:pt x="0" y="798"/>
                  </a:lnTo>
                  <a:lnTo>
                    <a:pt x="0" y="694"/>
                  </a:lnTo>
                </a:path>
              </a:pathLst>
            </a:custGeom>
            <a:noFill/>
            <a:ln w="12700" cap="rnd">
              <a:solidFill>
                <a:srgbClr val="CC00FF"/>
              </a:solidFill>
              <a:round/>
              <a:headEnd/>
              <a:tailEnd type="none" w="med" len="lg"/>
            </a:ln>
          </p:spPr>
          <p:txBody>
            <a:bodyPr/>
            <a:lstStyle/>
            <a:p>
              <a:endParaRPr lang="en-US"/>
            </a:p>
          </p:txBody>
        </p:sp>
      </p:grpSp>
      <p:grpSp>
        <p:nvGrpSpPr>
          <p:cNvPr id="9" name="Group 50"/>
          <p:cNvGrpSpPr>
            <a:grpSpLocks/>
          </p:cNvGrpSpPr>
          <p:nvPr/>
        </p:nvGrpSpPr>
        <p:grpSpPr bwMode="auto">
          <a:xfrm>
            <a:off x="6022975" y="4957763"/>
            <a:ext cx="819150" cy="1266825"/>
            <a:chOff x="3794" y="1912"/>
            <a:chExt cx="516" cy="798"/>
          </a:xfrm>
        </p:grpSpPr>
        <p:sp>
          <p:nvSpPr>
            <p:cNvPr id="39957" name="AutoShape 51"/>
            <p:cNvSpPr>
              <a:spLocks noChangeArrowheads="1"/>
            </p:cNvSpPr>
            <p:nvPr/>
          </p:nvSpPr>
          <p:spPr bwMode="auto">
            <a:xfrm>
              <a:off x="3794" y="1912"/>
              <a:ext cx="515" cy="791"/>
            </a:xfrm>
            <a:prstGeom prst="rightArrow">
              <a:avLst>
                <a:gd name="adj1" fmla="val 75981"/>
                <a:gd name="adj2" fmla="val 42134"/>
              </a:avLst>
            </a:prstGeom>
            <a:gradFill rotWithShape="1">
              <a:gsLst>
                <a:gs pos="0">
                  <a:schemeClr val="tx1">
                    <a:alpha val="0"/>
                  </a:schemeClr>
                </a:gs>
                <a:gs pos="100000">
                  <a:schemeClr val="tx1"/>
                </a:gs>
              </a:gsLst>
              <a:lin ang="0" scaled="1"/>
            </a:gradFill>
            <a:ln w="28575" cap="rnd" algn="ctr">
              <a:noFill/>
              <a:miter lim="800000"/>
              <a:headEnd/>
              <a:tailEnd type="none" w="med" len="lg"/>
            </a:ln>
          </p:spPr>
          <p:txBody>
            <a:bodyPr wrap="none" anchor="ctr"/>
            <a:lstStyle/>
            <a:p>
              <a:endParaRPr lang="en-US"/>
            </a:p>
          </p:txBody>
        </p:sp>
        <p:sp>
          <p:nvSpPr>
            <p:cNvPr id="39958" name="Freeform 52"/>
            <p:cNvSpPr>
              <a:spLocks/>
            </p:cNvSpPr>
            <p:nvPr/>
          </p:nvSpPr>
          <p:spPr bwMode="auto">
            <a:xfrm>
              <a:off x="4088" y="1912"/>
              <a:ext cx="222" cy="798"/>
            </a:xfrm>
            <a:custGeom>
              <a:avLst/>
              <a:gdLst>
                <a:gd name="T0" fmla="*/ 4 w 222"/>
                <a:gd name="T1" fmla="*/ 96 h 798"/>
                <a:gd name="T2" fmla="*/ 4 w 222"/>
                <a:gd name="T3" fmla="*/ 0 h 798"/>
                <a:gd name="T4" fmla="*/ 222 w 222"/>
                <a:gd name="T5" fmla="*/ 398 h 798"/>
                <a:gd name="T6" fmla="*/ 0 w 222"/>
                <a:gd name="T7" fmla="*/ 798 h 798"/>
                <a:gd name="T8" fmla="*/ 0 w 222"/>
                <a:gd name="T9" fmla="*/ 694 h 798"/>
                <a:gd name="T10" fmla="*/ 0 60000 65536"/>
                <a:gd name="T11" fmla="*/ 0 60000 65536"/>
                <a:gd name="T12" fmla="*/ 0 60000 65536"/>
                <a:gd name="T13" fmla="*/ 0 60000 65536"/>
                <a:gd name="T14" fmla="*/ 0 60000 65536"/>
                <a:gd name="T15" fmla="*/ 0 w 222"/>
                <a:gd name="T16" fmla="*/ 0 h 798"/>
                <a:gd name="T17" fmla="*/ 222 w 222"/>
                <a:gd name="T18" fmla="*/ 798 h 798"/>
              </a:gdLst>
              <a:ahLst/>
              <a:cxnLst>
                <a:cxn ang="T10">
                  <a:pos x="T0" y="T1"/>
                </a:cxn>
                <a:cxn ang="T11">
                  <a:pos x="T2" y="T3"/>
                </a:cxn>
                <a:cxn ang="T12">
                  <a:pos x="T4" y="T5"/>
                </a:cxn>
                <a:cxn ang="T13">
                  <a:pos x="T6" y="T7"/>
                </a:cxn>
                <a:cxn ang="T14">
                  <a:pos x="T8" y="T9"/>
                </a:cxn>
              </a:cxnLst>
              <a:rect l="T15" t="T16" r="T17" b="T18"/>
              <a:pathLst>
                <a:path w="222" h="798">
                  <a:moveTo>
                    <a:pt x="4" y="96"/>
                  </a:moveTo>
                  <a:lnTo>
                    <a:pt x="4" y="0"/>
                  </a:lnTo>
                  <a:lnTo>
                    <a:pt x="222" y="398"/>
                  </a:lnTo>
                  <a:lnTo>
                    <a:pt x="0" y="798"/>
                  </a:lnTo>
                  <a:lnTo>
                    <a:pt x="0" y="694"/>
                  </a:lnTo>
                </a:path>
              </a:pathLst>
            </a:custGeom>
            <a:noFill/>
            <a:ln w="12700" cap="rnd">
              <a:solidFill>
                <a:srgbClr val="CC00FF"/>
              </a:solidFill>
              <a:round/>
              <a:headEnd/>
              <a:tailEnd type="none" w="med" len="lg"/>
            </a:ln>
          </p:spPr>
          <p:txBody>
            <a:bodyPr/>
            <a:lstStyle/>
            <a:p>
              <a:endParaRPr lang="en-US"/>
            </a:p>
          </p:txBody>
        </p:sp>
      </p:grpSp>
      <p:sp>
        <p:nvSpPr>
          <p:cNvPr id="39951" name="AutoShape 54"/>
          <p:cNvSpPr>
            <a:spLocks noChangeArrowheads="1"/>
          </p:cNvSpPr>
          <p:nvPr/>
        </p:nvSpPr>
        <p:spPr bwMode="auto">
          <a:xfrm>
            <a:off x="301625" y="1600200"/>
            <a:ext cx="709613" cy="4532313"/>
          </a:xfrm>
          <a:prstGeom prst="upDownArrow">
            <a:avLst>
              <a:gd name="adj1" fmla="val 66444"/>
              <a:gd name="adj2" fmla="val 56389"/>
            </a:avLst>
          </a:prstGeom>
          <a:noFill/>
          <a:ln w="28575" cap="rnd" algn="ctr">
            <a:solidFill>
              <a:srgbClr val="CC99FF"/>
            </a:solidFill>
            <a:miter lim="800000"/>
            <a:headEnd/>
            <a:tailEnd type="none" w="med" len="lg"/>
          </a:ln>
        </p:spPr>
        <p:txBody>
          <a:bodyPr wrap="none" anchor="ctr"/>
          <a:lstStyle/>
          <a:p>
            <a:endParaRPr lang="en-US"/>
          </a:p>
        </p:txBody>
      </p:sp>
      <p:sp>
        <p:nvSpPr>
          <p:cNvPr id="39952" name="Rectangle 57"/>
          <p:cNvSpPr>
            <a:spLocks noChangeArrowheads="1"/>
          </p:cNvSpPr>
          <p:nvPr/>
        </p:nvSpPr>
        <p:spPr bwMode="auto">
          <a:xfrm rot="-5400000">
            <a:off x="-173831" y="3574257"/>
            <a:ext cx="1670050" cy="366712"/>
          </a:xfrm>
          <a:prstGeom prst="rect">
            <a:avLst/>
          </a:prstGeom>
          <a:noFill/>
          <a:ln w="28575" cap="rnd" algn="ctr">
            <a:noFill/>
            <a:miter lim="800000"/>
            <a:headEnd/>
            <a:tailEnd type="none" w="med" len="lg"/>
          </a:ln>
        </p:spPr>
        <p:txBody>
          <a:bodyPr wrap="none">
            <a:spAutoFit/>
          </a:bodyPr>
          <a:lstStyle/>
          <a:p>
            <a:r>
              <a:rPr lang="en-GB" b="1">
                <a:solidFill>
                  <a:srgbClr val="FFCC00"/>
                </a:solidFill>
              </a:rPr>
              <a:t>1 to 2 months</a:t>
            </a:r>
            <a:endParaRPr lang="fr-FR" b="1">
              <a:solidFill>
                <a:srgbClr val="FFCC00"/>
              </a:solidFill>
            </a:endParaRPr>
          </a:p>
        </p:txBody>
      </p:sp>
      <p:grpSp>
        <p:nvGrpSpPr>
          <p:cNvPr id="10" name="Group 61"/>
          <p:cNvGrpSpPr>
            <a:grpSpLocks/>
          </p:cNvGrpSpPr>
          <p:nvPr/>
        </p:nvGrpSpPr>
        <p:grpSpPr bwMode="auto">
          <a:xfrm rot="5400000">
            <a:off x="3821900" y="4321978"/>
            <a:ext cx="285754" cy="928694"/>
            <a:chOff x="3794" y="1912"/>
            <a:chExt cx="516" cy="798"/>
          </a:xfrm>
        </p:grpSpPr>
        <p:sp>
          <p:nvSpPr>
            <p:cNvPr id="39955" name="AutoShape 62"/>
            <p:cNvSpPr>
              <a:spLocks noChangeArrowheads="1"/>
            </p:cNvSpPr>
            <p:nvPr/>
          </p:nvSpPr>
          <p:spPr bwMode="auto">
            <a:xfrm>
              <a:off x="3794" y="1912"/>
              <a:ext cx="515" cy="791"/>
            </a:xfrm>
            <a:prstGeom prst="rightArrow">
              <a:avLst>
                <a:gd name="adj1" fmla="val 75981"/>
                <a:gd name="adj2" fmla="val 42134"/>
              </a:avLst>
            </a:prstGeom>
            <a:gradFill rotWithShape="0">
              <a:gsLst>
                <a:gs pos="0">
                  <a:schemeClr val="tx1"/>
                </a:gs>
                <a:gs pos="100000">
                  <a:srgbClr val="FF9999"/>
                </a:gs>
              </a:gsLst>
              <a:lin ang="5400000" scaled="1"/>
            </a:gradFill>
            <a:ln w="28575" cap="rnd" algn="ctr">
              <a:noFill/>
              <a:miter lim="800000"/>
              <a:headEnd/>
              <a:tailEnd type="none" w="med" len="lg"/>
            </a:ln>
          </p:spPr>
          <p:txBody>
            <a:bodyPr wrap="none" anchor="ctr"/>
            <a:lstStyle/>
            <a:p>
              <a:endParaRPr lang="en-US"/>
            </a:p>
          </p:txBody>
        </p:sp>
        <p:sp>
          <p:nvSpPr>
            <p:cNvPr id="39956" name="Freeform 63"/>
            <p:cNvSpPr>
              <a:spLocks/>
            </p:cNvSpPr>
            <p:nvPr/>
          </p:nvSpPr>
          <p:spPr bwMode="auto">
            <a:xfrm>
              <a:off x="4088" y="1912"/>
              <a:ext cx="222" cy="798"/>
            </a:xfrm>
            <a:custGeom>
              <a:avLst/>
              <a:gdLst>
                <a:gd name="T0" fmla="*/ 4 w 222"/>
                <a:gd name="T1" fmla="*/ 96 h 798"/>
                <a:gd name="T2" fmla="*/ 4 w 222"/>
                <a:gd name="T3" fmla="*/ 0 h 798"/>
                <a:gd name="T4" fmla="*/ 222 w 222"/>
                <a:gd name="T5" fmla="*/ 398 h 798"/>
                <a:gd name="T6" fmla="*/ 0 w 222"/>
                <a:gd name="T7" fmla="*/ 798 h 798"/>
                <a:gd name="T8" fmla="*/ 0 w 222"/>
                <a:gd name="T9" fmla="*/ 694 h 798"/>
                <a:gd name="T10" fmla="*/ 0 60000 65536"/>
                <a:gd name="T11" fmla="*/ 0 60000 65536"/>
                <a:gd name="T12" fmla="*/ 0 60000 65536"/>
                <a:gd name="T13" fmla="*/ 0 60000 65536"/>
                <a:gd name="T14" fmla="*/ 0 60000 65536"/>
                <a:gd name="T15" fmla="*/ 0 w 222"/>
                <a:gd name="T16" fmla="*/ 0 h 798"/>
                <a:gd name="T17" fmla="*/ 222 w 222"/>
                <a:gd name="T18" fmla="*/ 798 h 798"/>
              </a:gdLst>
              <a:ahLst/>
              <a:cxnLst>
                <a:cxn ang="T10">
                  <a:pos x="T0" y="T1"/>
                </a:cxn>
                <a:cxn ang="T11">
                  <a:pos x="T2" y="T3"/>
                </a:cxn>
                <a:cxn ang="T12">
                  <a:pos x="T4" y="T5"/>
                </a:cxn>
                <a:cxn ang="T13">
                  <a:pos x="T6" y="T7"/>
                </a:cxn>
                <a:cxn ang="T14">
                  <a:pos x="T8" y="T9"/>
                </a:cxn>
              </a:cxnLst>
              <a:rect l="T15" t="T16" r="T17" b="T18"/>
              <a:pathLst>
                <a:path w="222" h="798">
                  <a:moveTo>
                    <a:pt x="4" y="96"/>
                  </a:moveTo>
                  <a:lnTo>
                    <a:pt x="4" y="0"/>
                  </a:lnTo>
                  <a:lnTo>
                    <a:pt x="222" y="398"/>
                  </a:lnTo>
                  <a:lnTo>
                    <a:pt x="0" y="798"/>
                  </a:lnTo>
                  <a:lnTo>
                    <a:pt x="0" y="694"/>
                  </a:lnTo>
                </a:path>
              </a:pathLst>
            </a:custGeom>
            <a:noFill/>
            <a:ln w="12700" cap="rnd">
              <a:solidFill>
                <a:srgbClr val="FF5050"/>
              </a:solidFill>
              <a:round/>
              <a:headEnd/>
              <a:tailEnd type="none" w="med" len="lg"/>
            </a:ln>
          </p:spPr>
          <p:txBody>
            <a:bodyPr/>
            <a:lstStyle/>
            <a:p>
              <a:endParaRPr lang="en-US"/>
            </a:p>
          </p:txBody>
        </p:sp>
      </p:grpSp>
      <p:sp>
        <p:nvSpPr>
          <p:cNvPr id="39954" name="Text Box 64"/>
          <p:cNvSpPr txBox="1">
            <a:spLocks noChangeArrowheads="1"/>
          </p:cNvSpPr>
          <p:nvPr/>
        </p:nvSpPr>
        <p:spPr bwMode="auto">
          <a:xfrm>
            <a:off x="34925" y="6416675"/>
            <a:ext cx="3857625" cy="390525"/>
          </a:xfrm>
          <a:prstGeom prst="rect">
            <a:avLst/>
          </a:prstGeom>
          <a:noFill/>
          <a:ln w="9525" algn="ctr">
            <a:noFill/>
            <a:miter lim="800000"/>
            <a:headEnd/>
            <a:tailEnd/>
          </a:ln>
        </p:spPr>
        <p:txBody>
          <a:bodyPr anchor="b">
            <a:spAutoFit/>
          </a:bodyPr>
          <a:lstStyle/>
          <a:p>
            <a:pPr algn="l">
              <a:lnSpc>
                <a:spcPct val="85000"/>
              </a:lnSpc>
              <a:spcBef>
                <a:spcPct val="25000"/>
              </a:spcBef>
              <a:buClr>
                <a:srgbClr val="FFCC00"/>
              </a:buClr>
              <a:buSzPct val="70000"/>
              <a:buFont typeface="Wingdings" pitchFamily="2" charset="2"/>
              <a:buNone/>
            </a:pPr>
            <a:r>
              <a:rPr lang="en-US" sz="1000">
                <a:ea typeface="Arial Unicode MS" pitchFamily="34" charset="-128"/>
                <a:cs typeface="Arial Unicode MS" pitchFamily="34" charset="-128"/>
              </a:rPr>
              <a:t>*Longer-acting formulation can be given once per day</a:t>
            </a:r>
          </a:p>
          <a:p>
            <a:pPr algn="l">
              <a:lnSpc>
                <a:spcPct val="85000"/>
              </a:lnSpc>
              <a:spcBef>
                <a:spcPct val="25000"/>
              </a:spcBef>
              <a:buClr>
                <a:srgbClr val="FFCC00"/>
              </a:buClr>
              <a:buSzPct val="70000"/>
              <a:buFont typeface="Wingdings" pitchFamily="2" charset="2"/>
              <a:buNone/>
            </a:pPr>
            <a:r>
              <a:rPr lang="en-US" sz="1000">
                <a:ea typeface="Arial Unicode MS" pitchFamily="34" charset="-128"/>
                <a:cs typeface="Arial Unicode MS" pitchFamily="34" charset="-128"/>
              </a:rPr>
              <a:t>Adapted from Nathan DM, </a:t>
            </a:r>
            <a:r>
              <a:rPr lang="en-US" sz="1000" i="1">
                <a:ea typeface="Arial Unicode MS" pitchFamily="34" charset="-128"/>
                <a:cs typeface="Arial Unicode MS" pitchFamily="34" charset="-128"/>
              </a:rPr>
              <a:t>et al. Diabetes Care</a:t>
            </a:r>
            <a:r>
              <a:rPr lang="en-US" sz="1000">
                <a:ea typeface="Arial Unicode MS" pitchFamily="34" charset="-128"/>
                <a:cs typeface="Arial Unicode MS" pitchFamily="34" charset="-128"/>
              </a:rPr>
              <a:t> 2009;32:193-203.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p:spPr>
        <p:txBody>
          <a:bodyPr/>
          <a:lstStyle/>
          <a:p>
            <a:fld id="{8F8903E2-AC92-425F-ACC7-2B5F264A3E60}" type="slidenum">
              <a:rPr lang="fr-FR" smtClean="0"/>
              <a:pPr/>
              <a:t>24</a:t>
            </a:fld>
            <a:endParaRPr lang="fr-FR" smtClean="0"/>
          </a:p>
        </p:txBody>
      </p:sp>
      <p:sp>
        <p:nvSpPr>
          <p:cNvPr id="40963" name="Rectangle 2"/>
          <p:cNvSpPr>
            <a:spLocks noGrp="1" noChangeArrowheads="1"/>
          </p:cNvSpPr>
          <p:nvPr>
            <p:ph type="title"/>
          </p:nvPr>
        </p:nvSpPr>
        <p:spPr/>
        <p:txBody>
          <a:bodyPr/>
          <a:lstStyle/>
          <a:p>
            <a:pPr eaLnBrk="1" hangingPunct="1"/>
            <a:r>
              <a:rPr lang="en-GB" smtClean="0"/>
              <a:t>ADA/EASD consensus algorithm: step 2</a:t>
            </a:r>
            <a:endParaRPr lang="fr-FR" smtClean="0"/>
          </a:p>
        </p:txBody>
      </p:sp>
      <p:sp>
        <p:nvSpPr>
          <p:cNvPr id="40965" name="AutoShape 4"/>
          <p:cNvSpPr>
            <a:spLocks noChangeArrowheads="1"/>
          </p:cNvSpPr>
          <p:nvPr/>
        </p:nvSpPr>
        <p:spPr bwMode="auto">
          <a:xfrm>
            <a:off x="712788" y="3581400"/>
            <a:ext cx="2432050" cy="1209675"/>
          </a:xfrm>
          <a:prstGeom prst="roundRect">
            <a:avLst>
              <a:gd name="adj" fmla="val 16667"/>
            </a:avLst>
          </a:prstGeom>
          <a:solidFill>
            <a:srgbClr val="36518E"/>
          </a:solidFill>
          <a:ln w="28575" cap="rnd" algn="ctr">
            <a:solidFill>
              <a:srgbClr val="16276C"/>
            </a:solidFill>
            <a:round/>
            <a:headEnd/>
            <a:tailEnd type="none" w="med" len="lg"/>
          </a:ln>
        </p:spPr>
        <p:txBody>
          <a:bodyPr wrap="none" anchor="ctr"/>
          <a:lstStyle/>
          <a:p>
            <a:endParaRPr lang="en-US"/>
          </a:p>
        </p:txBody>
      </p:sp>
      <p:sp>
        <p:nvSpPr>
          <p:cNvPr id="40966" name="Text Box 5"/>
          <p:cNvSpPr txBox="1">
            <a:spLocks noChangeArrowheads="1"/>
          </p:cNvSpPr>
          <p:nvPr/>
        </p:nvSpPr>
        <p:spPr bwMode="auto">
          <a:xfrm>
            <a:off x="806450" y="3649663"/>
            <a:ext cx="2244725" cy="1003300"/>
          </a:xfrm>
          <a:prstGeom prst="rect">
            <a:avLst/>
          </a:prstGeom>
          <a:noFill/>
          <a:ln w="9525">
            <a:noFill/>
            <a:miter lim="800000"/>
            <a:headEnd/>
            <a:tailEnd/>
          </a:ln>
        </p:spPr>
        <p:txBody>
          <a:bodyPr lIns="84015" tIns="42008" rIns="84015" bIns="42008" anchor="ctr"/>
          <a:lstStyle/>
          <a:p>
            <a:pPr defTabSz="839788">
              <a:lnSpc>
                <a:spcPct val="85000"/>
              </a:lnSpc>
            </a:pPr>
            <a:r>
              <a:rPr lang="en-GB" b="1">
                <a:solidFill>
                  <a:srgbClr val="5476BA"/>
                </a:solidFill>
                <a:ea typeface="Arial Unicode MS" pitchFamily="34" charset="-128"/>
                <a:cs typeface="Arial Unicode MS" pitchFamily="34" charset="-128"/>
              </a:rPr>
              <a:t>At diagnosis:</a:t>
            </a:r>
          </a:p>
          <a:p>
            <a:pPr defTabSz="839788">
              <a:lnSpc>
                <a:spcPct val="85000"/>
              </a:lnSpc>
            </a:pPr>
            <a:r>
              <a:rPr lang="en-GB" b="1">
                <a:solidFill>
                  <a:srgbClr val="5476BA"/>
                </a:solidFill>
                <a:ea typeface="Arial Unicode MS" pitchFamily="34" charset="-128"/>
                <a:cs typeface="Arial Unicode MS" pitchFamily="34" charset="-128"/>
              </a:rPr>
              <a:t>Lifestyle</a:t>
            </a:r>
            <a:br>
              <a:rPr lang="en-GB" b="1">
                <a:solidFill>
                  <a:srgbClr val="5476BA"/>
                </a:solidFill>
                <a:ea typeface="Arial Unicode MS" pitchFamily="34" charset="-128"/>
                <a:cs typeface="Arial Unicode MS" pitchFamily="34" charset="-128"/>
              </a:rPr>
            </a:br>
            <a:r>
              <a:rPr lang="en-GB" b="1">
                <a:solidFill>
                  <a:srgbClr val="5476BA"/>
                </a:solidFill>
                <a:ea typeface="Arial Unicode MS" pitchFamily="34" charset="-128"/>
                <a:cs typeface="Arial Unicode MS" pitchFamily="34" charset="-128"/>
              </a:rPr>
              <a:t>+</a:t>
            </a:r>
            <a:br>
              <a:rPr lang="en-GB" b="1">
                <a:solidFill>
                  <a:srgbClr val="5476BA"/>
                </a:solidFill>
                <a:ea typeface="Arial Unicode MS" pitchFamily="34" charset="-128"/>
                <a:cs typeface="Arial Unicode MS" pitchFamily="34" charset="-128"/>
              </a:rPr>
            </a:br>
            <a:r>
              <a:rPr lang="en-GB" b="1">
                <a:solidFill>
                  <a:srgbClr val="5476BA"/>
                </a:solidFill>
                <a:ea typeface="Arial Unicode MS" pitchFamily="34" charset="-128"/>
                <a:cs typeface="Arial Unicode MS" pitchFamily="34" charset="-128"/>
              </a:rPr>
              <a:t>Metformin</a:t>
            </a:r>
          </a:p>
        </p:txBody>
      </p:sp>
      <p:sp>
        <p:nvSpPr>
          <p:cNvPr id="40967" name="AutoShape 6"/>
          <p:cNvSpPr>
            <a:spLocks noChangeArrowheads="1"/>
          </p:cNvSpPr>
          <p:nvPr/>
        </p:nvSpPr>
        <p:spPr bwMode="auto">
          <a:xfrm>
            <a:off x="5508625" y="2674938"/>
            <a:ext cx="2506663" cy="1114425"/>
          </a:xfrm>
          <a:prstGeom prst="roundRect">
            <a:avLst>
              <a:gd name="adj" fmla="val 16667"/>
            </a:avLst>
          </a:prstGeom>
          <a:solidFill>
            <a:schemeClr val="tx1"/>
          </a:solidFill>
          <a:ln w="28575" cap="rnd" algn="ctr">
            <a:solidFill>
              <a:srgbClr val="CC00FF"/>
            </a:solidFill>
            <a:round/>
            <a:headEnd/>
            <a:tailEnd type="none" w="med" len="lg"/>
          </a:ln>
        </p:spPr>
        <p:txBody>
          <a:bodyPr wrap="none" anchor="ctr"/>
          <a:lstStyle/>
          <a:p>
            <a:endParaRPr lang="en-US"/>
          </a:p>
        </p:txBody>
      </p:sp>
      <p:sp>
        <p:nvSpPr>
          <p:cNvPr id="40968" name="Text Box 7"/>
          <p:cNvSpPr txBox="1">
            <a:spLocks noChangeArrowheads="1"/>
          </p:cNvSpPr>
          <p:nvPr/>
        </p:nvSpPr>
        <p:spPr bwMode="auto">
          <a:xfrm>
            <a:off x="5610225" y="2816225"/>
            <a:ext cx="2303463" cy="822325"/>
          </a:xfrm>
          <a:prstGeom prst="rect">
            <a:avLst/>
          </a:prstGeom>
          <a:noFill/>
          <a:ln w="9525">
            <a:noFill/>
            <a:miter lim="800000"/>
            <a:headEnd/>
            <a:tailEnd/>
          </a:ln>
        </p:spPr>
        <p:txBody>
          <a:bodyPr lIns="84015" tIns="42008" rIns="84015" bIns="42008" anchor="ctr"/>
          <a:lstStyle/>
          <a:p>
            <a:pPr defTabSz="839788">
              <a:lnSpc>
                <a:spcPct val="85000"/>
              </a:lnSpc>
            </a:pPr>
            <a:r>
              <a:rPr lang="en-GB" b="1">
                <a:solidFill>
                  <a:srgbClr val="072F83"/>
                </a:solidFill>
                <a:ea typeface="Arial Unicode MS" pitchFamily="34" charset="-128"/>
                <a:cs typeface="Arial Unicode MS" pitchFamily="34" charset="-128"/>
              </a:rPr>
              <a:t>Lifestyle</a:t>
            </a:r>
          </a:p>
          <a:p>
            <a:pPr defTabSz="839788">
              <a:lnSpc>
                <a:spcPct val="85000"/>
              </a:lnSpc>
            </a:pPr>
            <a:r>
              <a:rPr lang="en-GB" b="1">
                <a:solidFill>
                  <a:srgbClr val="072F83"/>
                </a:solidFill>
                <a:ea typeface="Arial Unicode MS" pitchFamily="34" charset="-128"/>
                <a:cs typeface="Arial Unicode MS" pitchFamily="34" charset="-128"/>
              </a:rPr>
              <a:t>+ Metformin</a:t>
            </a:r>
          </a:p>
          <a:p>
            <a:pPr defTabSz="839788">
              <a:lnSpc>
                <a:spcPct val="85000"/>
              </a:lnSpc>
            </a:pPr>
            <a:r>
              <a:rPr lang="en-GB" b="1">
                <a:solidFill>
                  <a:srgbClr val="072F83"/>
                </a:solidFill>
                <a:ea typeface="Arial Unicode MS" pitchFamily="34" charset="-128"/>
                <a:cs typeface="Arial Unicode MS" pitchFamily="34" charset="-128"/>
              </a:rPr>
              <a:t>+ Basal insulin</a:t>
            </a:r>
          </a:p>
        </p:txBody>
      </p:sp>
      <p:sp>
        <p:nvSpPr>
          <p:cNvPr id="40969" name="AutoShape 8"/>
          <p:cNvSpPr>
            <a:spLocks noChangeArrowheads="1"/>
          </p:cNvSpPr>
          <p:nvPr/>
        </p:nvSpPr>
        <p:spPr bwMode="auto">
          <a:xfrm>
            <a:off x="5508625" y="4583113"/>
            <a:ext cx="2506663" cy="1114425"/>
          </a:xfrm>
          <a:prstGeom prst="roundRect">
            <a:avLst>
              <a:gd name="adj" fmla="val 16667"/>
            </a:avLst>
          </a:prstGeom>
          <a:solidFill>
            <a:schemeClr val="tx1"/>
          </a:solidFill>
          <a:ln w="28575" cap="rnd" algn="ctr">
            <a:solidFill>
              <a:srgbClr val="CC00FF"/>
            </a:solidFill>
            <a:round/>
            <a:headEnd/>
            <a:tailEnd type="none" w="med" len="lg"/>
          </a:ln>
        </p:spPr>
        <p:txBody>
          <a:bodyPr wrap="none" anchor="ctr"/>
          <a:lstStyle/>
          <a:p>
            <a:endParaRPr lang="en-US"/>
          </a:p>
        </p:txBody>
      </p:sp>
      <p:sp>
        <p:nvSpPr>
          <p:cNvPr id="40970" name="Text Box 9"/>
          <p:cNvSpPr txBox="1">
            <a:spLocks noChangeArrowheads="1"/>
          </p:cNvSpPr>
          <p:nvPr/>
        </p:nvSpPr>
        <p:spPr bwMode="auto">
          <a:xfrm>
            <a:off x="5610225" y="4724400"/>
            <a:ext cx="2303463" cy="822325"/>
          </a:xfrm>
          <a:prstGeom prst="rect">
            <a:avLst/>
          </a:prstGeom>
          <a:noFill/>
          <a:ln w="9525">
            <a:noFill/>
            <a:miter lim="800000"/>
            <a:headEnd/>
            <a:tailEnd/>
          </a:ln>
        </p:spPr>
        <p:txBody>
          <a:bodyPr lIns="84015" tIns="42008" rIns="84015" bIns="42008" anchor="ctr"/>
          <a:lstStyle/>
          <a:p>
            <a:pPr defTabSz="839788">
              <a:lnSpc>
                <a:spcPct val="85000"/>
              </a:lnSpc>
            </a:pPr>
            <a:r>
              <a:rPr lang="en-GB" b="1">
                <a:solidFill>
                  <a:srgbClr val="072F83"/>
                </a:solidFill>
                <a:ea typeface="Arial Unicode MS" pitchFamily="34" charset="-128"/>
                <a:cs typeface="Arial Unicode MS" pitchFamily="34" charset="-128"/>
              </a:rPr>
              <a:t>Lifestyle</a:t>
            </a:r>
            <a:br>
              <a:rPr lang="en-GB" b="1">
                <a:solidFill>
                  <a:srgbClr val="072F83"/>
                </a:solidFill>
                <a:ea typeface="Arial Unicode MS" pitchFamily="34" charset="-128"/>
                <a:cs typeface="Arial Unicode MS" pitchFamily="34" charset="-128"/>
              </a:rPr>
            </a:br>
            <a:r>
              <a:rPr lang="en-GB" b="1">
                <a:solidFill>
                  <a:srgbClr val="072F83"/>
                </a:solidFill>
                <a:ea typeface="Arial Unicode MS" pitchFamily="34" charset="-128"/>
                <a:cs typeface="Arial Unicode MS" pitchFamily="34" charset="-128"/>
              </a:rPr>
              <a:t>+ Metformin</a:t>
            </a:r>
          </a:p>
          <a:p>
            <a:pPr defTabSz="839788">
              <a:lnSpc>
                <a:spcPct val="85000"/>
              </a:lnSpc>
            </a:pPr>
            <a:r>
              <a:rPr lang="en-GB" b="1">
                <a:solidFill>
                  <a:srgbClr val="072F83"/>
                </a:solidFill>
                <a:ea typeface="Arial Unicode MS" pitchFamily="34" charset="-128"/>
                <a:cs typeface="Arial Unicode MS" pitchFamily="34" charset="-128"/>
              </a:rPr>
              <a:t>+ Sulfonylurea</a:t>
            </a:r>
          </a:p>
        </p:txBody>
      </p:sp>
      <p:cxnSp>
        <p:nvCxnSpPr>
          <p:cNvPr id="40971" name="AutoShape 10"/>
          <p:cNvCxnSpPr>
            <a:cxnSpLocks noChangeShapeType="1"/>
            <a:stCxn id="40965" idx="3"/>
            <a:endCxn id="40967" idx="1"/>
          </p:cNvCxnSpPr>
          <p:nvPr/>
        </p:nvCxnSpPr>
        <p:spPr bwMode="auto">
          <a:xfrm flipV="1">
            <a:off x="3159125" y="3232150"/>
            <a:ext cx="2335213" cy="954088"/>
          </a:xfrm>
          <a:prstGeom prst="bentConnector3">
            <a:avLst>
              <a:gd name="adj1" fmla="val 49968"/>
            </a:avLst>
          </a:prstGeom>
          <a:noFill/>
          <a:ln w="38100" cap="rnd">
            <a:solidFill>
              <a:srgbClr val="CC99FF"/>
            </a:solidFill>
            <a:miter lim="800000"/>
            <a:headEnd/>
            <a:tailEnd type="arrow" w="sm" len="sm"/>
          </a:ln>
        </p:spPr>
      </p:cxnSp>
      <p:cxnSp>
        <p:nvCxnSpPr>
          <p:cNvPr id="40972" name="AutoShape 11"/>
          <p:cNvCxnSpPr>
            <a:cxnSpLocks noChangeShapeType="1"/>
            <a:stCxn id="40965" idx="3"/>
            <a:endCxn id="40969" idx="1"/>
          </p:cNvCxnSpPr>
          <p:nvPr/>
        </p:nvCxnSpPr>
        <p:spPr bwMode="auto">
          <a:xfrm>
            <a:off x="3159125" y="4186238"/>
            <a:ext cx="2335213" cy="954087"/>
          </a:xfrm>
          <a:prstGeom prst="bentConnector3">
            <a:avLst>
              <a:gd name="adj1" fmla="val 49968"/>
            </a:avLst>
          </a:prstGeom>
          <a:noFill/>
          <a:ln w="38100" cap="rnd">
            <a:solidFill>
              <a:srgbClr val="CC99FF"/>
            </a:solidFill>
            <a:miter lim="800000"/>
            <a:headEnd/>
            <a:tailEnd type="arrow" w="sm" len="sm"/>
          </a:ln>
        </p:spPr>
      </p:cxnSp>
      <p:sp>
        <p:nvSpPr>
          <p:cNvPr id="40973" name="Text Box 12"/>
          <p:cNvSpPr txBox="1">
            <a:spLocks noChangeArrowheads="1"/>
          </p:cNvSpPr>
          <p:nvPr/>
        </p:nvSpPr>
        <p:spPr bwMode="auto">
          <a:xfrm>
            <a:off x="1498600" y="1946275"/>
            <a:ext cx="809625" cy="323850"/>
          </a:xfrm>
          <a:prstGeom prst="rect">
            <a:avLst/>
          </a:prstGeom>
          <a:solidFill>
            <a:srgbClr val="36518E"/>
          </a:solidFill>
          <a:ln w="28575" cap="rnd" algn="ctr">
            <a:solidFill>
              <a:srgbClr val="16276C"/>
            </a:solidFill>
            <a:miter lim="800000"/>
            <a:headEnd/>
            <a:tailEnd/>
          </a:ln>
        </p:spPr>
        <p:txBody>
          <a:bodyPr wrap="none" anchor="ctr"/>
          <a:lstStyle/>
          <a:p>
            <a:pPr defTabSz="839788"/>
            <a:r>
              <a:rPr lang="en-GB" sz="1400" b="1">
                <a:solidFill>
                  <a:srgbClr val="5476BA"/>
                </a:solidFill>
                <a:ea typeface="Arial Unicode MS" pitchFamily="34" charset="-128"/>
                <a:cs typeface="Arial Unicode MS" pitchFamily="34" charset="-128"/>
              </a:rPr>
              <a:t>STEP 1</a:t>
            </a:r>
          </a:p>
        </p:txBody>
      </p:sp>
      <p:sp>
        <p:nvSpPr>
          <p:cNvPr id="40974" name="Text Box 13"/>
          <p:cNvSpPr txBox="1">
            <a:spLocks noChangeArrowheads="1"/>
          </p:cNvSpPr>
          <p:nvPr/>
        </p:nvSpPr>
        <p:spPr bwMode="auto">
          <a:xfrm>
            <a:off x="6356350" y="1946275"/>
            <a:ext cx="809625" cy="323850"/>
          </a:xfrm>
          <a:prstGeom prst="rect">
            <a:avLst/>
          </a:prstGeom>
          <a:solidFill>
            <a:schemeClr val="tx1"/>
          </a:solidFill>
          <a:ln w="28575">
            <a:solidFill>
              <a:schemeClr val="accent2"/>
            </a:solidFill>
            <a:miter lim="800000"/>
            <a:headEnd/>
            <a:tailEnd/>
          </a:ln>
        </p:spPr>
        <p:txBody>
          <a:bodyPr wrap="none" lIns="84015" tIns="42008" rIns="84015" bIns="42008">
            <a:spAutoFit/>
          </a:bodyPr>
          <a:lstStyle/>
          <a:p>
            <a:pPr defTabSz="839788"/>
            <a:r>
              <a:rPr lang="en-GB" sz="1400" b="1">
                <a:solidFill>
                  <a:srgbClr val="CC0066"/>
                </a:solidFill>
                <a:ea typeface="Arial Unicode MS" pitchFamily="34" charset="-128"/>
                <a:cs typeface="Arial Unicode MS" pitchFamily="34" charset="-128"/>
              </a:rPr>
              <a:t>STEP 2</a:t>
            </a:r>
          </a:p>
        </p:txBody>
      </p:sp>
      <p:sp>
        <p:nvSpPr>
          <p:cNvPr id="40975" name="Text Box 14"/>
          <p:cNvSpPr txBox="1">
            <a:spLocks noChangeArrowheads="1"/>
          </p:cNvSpPr>
          <p:nvPr/>
        </p:nvSpPr>
        <p:spPr bwMode="auto">
          <a:xfrm>
            <a:off x="3687763" y="3976688"/>
            <a:ext cx="1017587" cy="327025"/>
          </a:xfrm>
          <a:prstGeom prst="rect">
            <a:avLst/>
          </a:prstGeom>
          <a:solidFill>
            <a:schemeClr val="tx1"/>
          </a:solidFill>
          <a:ln w="28575" algn="ctr">
            <a:solidFill>
              <a:srgbClr val="CC99FF"/>
            </a:solidFill>
            <a:miter lim="800000"/>
            <a:headEnd/>
            <a:tailEnd/>
          </a:ln>
        </p:spPr>
        <p:txBody>
          <a:bodyPr wrap="none" lIns="46800" tIns="46800" rIns="46800" bIns="46800">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fr-FR" sz="1400" b="1">
                <a:solidFill>
                  <a:srgbClr val="9900FF"/>
                </a:solidFill>
                <a:ea typeface="Arial Unicode MS" pitchFamily="34" charset="-128"/>
                <a:cs typeface="Arial Unicode MS" pitchFamily="34" charset="-128"/>
              </a:rPr>
              <a:t>HbA</a:t>
            </a:r>
            <a:r>
              <a:rPr lang="fr-FR" sz="1400" b="1" baseline="-25000">
                <a:solidFill>
                  <a:srgbClr val="9900FF"/>
                </a:solidFill>
                <a:ea typeface="Arial Unicode MS" pitchFamily="34" charset="-128"/>
                <a:cs typeface="Arial Unicode MS" pitchFamily="34" charset="-128"/>
              </a:rPr>
              <a:t>1c</a:t>
            </a:r>
            <a:r>
              <a:rPr lang="fr-FR" sz="1400" b="1">
                <a:solidFill>
                  <a:srgbClr val="9900FF"/>
                </a:solidFill>
                <a:ea typeface="Arial Unicode MS" pitchFamily="34" charset="-128"/>
                <a:cs typeface="Arial Unicode MS" pitchFamily="34" charset="-128"/>
              </a:rPr>
              <a:t> </a:t>
            </a:r>
            <a:r>
              <a:rPr lang="fr-FR" sz="1400" b="1">
                <a:solidFill>
                  <a:srgbClr val="9900FF"/>
                </a:solidFill>
                <a:ea typeface="Arial Unicode MS" pitchFamily="34" charset="-128"/>
                <a:cs typeface="Arial Unicode MS" pitchFamily="34" charset="-128"/>
                <a:sym typeface="Symbol" pitchFamily="18" charset="2"/>
              </a:rPr>
              <a:t></a:t>
            </a:r>
            <a:r>
              <a:rPr lang="fr-FR" sz="1400" b="1">
                <a:solidFill>
                  <a:srgbClr val="9900FF"/>
                </a:solidFill>
                <a:ea typeface="Arial Unicode MS" pitchFamily="34" charset="-128"/>
                <a:cs typeface="Arial Unicode MS" pitchFamily="34" charset="-128"/>
              </a:rPr>
              <a:t>7%</a:t>
            </a:r>
          </a:p>
        </p:txBody>
      </p:sp>
      <p:sp>
        <p:nvSpPr>
          <p:cNvPr id="40976" name="Text Box 15"/>
          <p:cNvSpPr txBox="1">
            <a:spLocks noChangeArrowheads="1"/>
          </p:cNvSpPr>
          <p:nvPr/>
        </p:nvSpPr>
        <p:spPr bwMode="auto">
          <a:xfrm>
            <a:off x="1000099" y="5854701"/>
            <a:ext cx="7429553" cy="954107"/>
          </a:xfrm>
          <a:prstGeom prst="rect">
            <a:avLst/>
          </a:prstGeom>
          <a:noFill/>
          <a:ln w="28575" cap="rnd" algn="ctr">
            <a:noFill/>
            <a:miter lim="800000"/>
            <a:headEnd/>
            <a:tailEnd type="none" w="med" len="lg"/>
          </a:ln>
        </p:spPr>
        <p:txBody>
          <a:bodyPr wrap="square">
            <a:spAutoFit/>
          </a:bodyPr>
          <a:lstStyle/>
          <a:p>
            <a:r>
              <a:rPr lang="fr-FR" sz="1400" b="1" dirty="0" err="1"/>
              <a:t>When</a:t>
            </a:r>
            <a:r>
              <a:rPr lang="fr-FR" sz="1400" b="1" dirty="0"/>
              <a:t> HbA</a:t>
            </a:r>
            <a:r>
              <a:rPr lang="fr-FR" sz="1400" b="1" baseline="-25000" dirty="0"/>
              <a:t>1c</a:t>
            </a:r>
            <a:r>
              <a:rPr lang="fr-FR" sz="1400" b="1" dirty="0"/>
              <a:t> </a:t>
            </a:r>
            <a:r>
              <a:rPr lang="fr-FR" sz="1400" b="1" dirty="0" err="1"/>
              <a:t>is</a:t>
            </a:r>
            <a:r>
              <a:rPr lang="fr-FR" sz="1400" b="1" dirty="0"/>
              <a:t> </a:t>
            </a:r>
            <a:r>
              <a:rPr lang="fr-FR" sz="1400" b="1" dirty="0" err="1"/>
              <a:t>high</a:t>
            </a:r>
            <a:r>
              <a:rPr lang="fr-FR" sz="1400" b="1" dirty="0"/>
              <a:t> (&gt;8.5%), classes </a:t>
            </a:r>
            <a:r>
              <a:rPr lang="fr-FR" sz="1400" b="1" dirty="0" err="1"/>
              <a:t>with</a:t>
            </a:r>
            <a:r>
              <a:rPr lang="fr-FR" sz="1400" b="1" dirty="0"/>
              <a:t> </a:t>
            </a:r>
            <a:r>
              <a:rPr lang="fr-FR" sz="1400" b="1" dirty="0" err="1"/>
              <a:t>greater</a:t>
            </a:r>
            <a:r>
              <a:rPr lang="fr-FR" sz="1400" b="1" dirty="0"/>
              <a:t> and more </a:t>
            </a:r>
            <a:r>
              <a:rPr lang="fr-FR" sz="1400" b="1" dirty="0" err="1"/>
              <a:t>rapid</a:t>
            </a:r>
            <a:r>
              <a:rPr lang="fr-FR" sz="1400" b="1" dirty="0"/>
              <a:t> glucose-</a:t>
            </a:r>
            <a:r>
              <a:rPr lang="fr-FR" sz="1400" b="1" dirty="0" err="1"/>
              <a:t>lowering</a:t>
            </a:r>
            <a:r>
              <a:rPr lang="fr-FR" sz="1400" b="1" dirty="0"/>
              <a:t> </a:t>
            </a:r>
            <a:r>
              <a:rPr lang="fr-FR" sz="1400" b="1" dirty="0" err="1"/>
              <a:t>effectiveness</a:t>
            </a:r>
            <a:r>
              <a:rPr lang="fr-FR" sz="1400" b="1" dirty="0"/>
              <a:t>,</a:t>
            </a:r>
          </a:p>
          <a:p>
            <a:r>
              <a:rPr lang="fr-FR" sz="1400" b="1" dirty="0"/>
              <a:t> or </a:t>
            </a:r>
            <a:r>
              <a:rPr lang="fr-FR" sz="1400" b="1" dirty="0" err="1"/>
              <a:t>potentially</a:t>
            </a:r>
            <a:r>
              <a:rPr lang="fr-FR" sz="1400" b="1" dirty="0"/>
              <a:t> </a:t>
            </a:r>
            <a:r>
              <a:rPr lang="fr-FR" sz="1400" b="1" dirty="0" err="1"/>
              <a:t>earlier</a:t>
            </a:r>
            <a:r>
              <a:rPr lang="fr-FR" sz="1400" b="1" dirty="0"/>
              <a:t> initiation of </a:t>
            </a:r>
            <a:r>
              <a:rPr lang="fr-FR" sz="1400" b="1" dirty="0" err="1"/>
              <a:t>combination</a:t>
            </a:r>
            <a:r>
              <a:rPr lang="fr-FR" sz="1400" b="1" dirty="0"/>
              <a:t> </a:t>
            </a:r>
            <a:r>
              <a:rPr lang="fr-FR" sz="1400" b="1" dirty="0" err="1"/>
              <a:t>therapy</a:t>
            </a:r>
            <a:r>
              <a:rPr lang="fr-FR" sz="1400" b="1" dirty="0"/>
              <a:t>, are </a:t>
            </a:r>
            <a:r>
              <a:rPr lang="fr-FR" sz="1400" b="1" dirty="0" err="1"/>
              <a:t>recommended</a:t>
            </a:r>
            <a:endParaRPr lang="fr-FR" sz="14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498080" cy="1143000"/>
          </a:xfrm>
        </p:spPr>
        <p:txBody>
          <a:bodyPr/>
          <a:lstStyle/>
          <a:p>
            <a:pPr algn="ctr"/>
            <a:r>
              <a:rPr lang="en-US" sz="4400" b="1" dirty="0" smtClean="0">
                <a:solidFill>
                  <a:srgbClr val="00B0F0"/>
                </a:solidFill>
                <a:latin typeface="Times New Roman" pitchFamily="18" charset="0"/>
                <a:cs typeface="Times New Roman" pitchFamily="18" charset="0"/>
              </a:rPr>
              <a:t>SIDE EFFECTS </a:t>
            </a:r>
            <a:endParaRPr lang="en-US" sz="4400"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539552" y="1257999"/>
            <a:ext cx="8784976" cy="5123329"/>
          </a:xfrm>
        </p:spPr>
        <p:txBody>
          <a:bodyPr>
            <a:noAutofit/>
          </a:bodyPr>
          <a:lstStyle/>
          <a:p>
            <a:pPr>
              <a:buClr>
                <a:srgbClr val="FF0000"/>
              </a:buClr>
              <a:buSzPct val="107000"/>
              <a:buFont typeface="Wingdings" pitchFamily="2" charset="2"/>
              <a:buChar char="§"/>
            </a:pPr>
            <a:r>
              <a:rPr lang="en-US" sz="2800" dirty="0" smtClean="0">
                <a:latin typeface="Times New Roman" pitchFamily="18" charset="0"/>
                <a:ea typeface="+mj-ea"/>
                <a:cs typeface="Times New Roman" pitchFamily="18" charset="0"/>
              </a:rPr>
              <a:t> The most common side effects of </a:t>
            </a:r>
            <a:r>
              <a:rPr lang="en-US" sz="2800" dirty="0" err="1" smtClean="0">
                <a:latin typeface="Times New Roman" pitchFamily="18" charset="0"/>
                <a:ea typeface="+mj-ea"/>
                <a:cs typeface="Times New Roman" pitchFamily="18" charset="0"/>
              </a:rPr>
              <a:t>metformin</a:t>
            </a:r>
            <a:r>
              <a:rPr lang="en-US" sz="2800" dirty="0" smtClean="0">
                <a:latin typeface="Times New Roman" pitchFamily="18" charset="0"/>
                <a:ea typeface="+mj-ea"/>
                <a:cs typeface="Times New Roman" pitchFamily="18" charset="0"/>
              </a:rPr>
              <a:t> are gastrointestinal, including a metallic taste in the mouth, mild anorexia, nausea, abdominal discomfort, and soft bowel movements or diarrhea.</a:t>
            </a:r>
          </a:p>
          <a:p>
            <a:pPr>
              <a:buClr>
                <a:srgbClr val="FF0000"/>
              </a:buClr>
              <a:buSzPct val="107000"/>
              <a:buFont typeface="Wingdings" pitchFamily="2" charset="2"/>
              <a:buChar char="§"/>
            </a:pPr>
            <a:r>
              <a:rPr lang="en-US" sz="2800" dirty="0" smtClean="0">
                <a:latin typeface="Times New Roman" pitchFamily="18" charset="0"/>
                <a:ea typeface="+mj-ea"/>
                <a:cs typeface="Times New Roman" pitchFamily="18" charset="0"/>
              </a:rPr>
              <a:t>These symptoms are usually mild, transient, and reversible after dose reduction or discontinuation of the drug.</a:t>
            </a:r>
          </a:p>
          <a:p>
            <a:pPr>
              <a:buClr>
                <a:srgbClr val="FF0000"/>
              </a:buClr>
              <a:buSzPct val="107000"/>
              <a:buFont typeface="Wingdings" pitchFamily="2" charset="2"/>
              <a:buChar char="§"/>
            </a:pPr>
            <a:r>
              <a:rPr lang="en-US" sz="2800" dirty="0" smtClean="0">
                <a:latin typeface="Times New Roman" pitchFamily="18" charset="0"/>
                <a:ea typeface="+mj-ea"/>
                <a:cs typeface="Times New Roman" pitchFamily="18" charset="0"/>
              </a:rPr>
              <a:t> In clinical trials, only 5 percent of study subjects discontinue </a:t>
            </a:r>
            <a:r>
              <a:rPr lang="en-US" sz="2800" dirty="0" err="1" smtClean="0">
                <a:latin typeface="Times New Roman" pitchFamily="18" charset="0"/>
                <a:ea typeface="+mj-ea"/>
                <a:cs typeface="Times New Roman" pitchFamily="18" charset="0"/>
              </a:rPr>
              <a:t>metformin</a:t>
            </a:r>
            <a:r>
              <a:rPr lang="en-US" sz="2800" dirty="0" smtClean="0">
                <a:latin typeface="Times New Roman" pitchFamily="18" charset="0"/>
                <a:ea typeface="+mj-ea"/>
                <a:cs typeface="Times New Roman" pitchFamily="18" charset="0"/>
              </a:rPr>
              <a:t> because of the gastrointestinal side effects</a:t>
            </a:r>
            <a:r>
              <a:rPr lang="en-US" sz="2800" dirty="0" smtClean="0">
                <a:latin typeface="Times New Roman" pitchFamily="18" charset="0"/>
                <a:cs typeface="Times New Roman" pitchFamily="18" charset="0"/>
              </a:rPr>
              <a:t>.</a:t>
            </a:r>
          </a:p>
          <a:p>
            <a:pPr>
              <a:buClr>
                <a:srgbClr val="FF0000"/>
              </a:buClr>
              <a:buSzPct val="107000"/>
              <a:buFont typeface="Wingdings" pitchFamily="2" charset="2"/>
              <a:buChar char="§"/>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4624"/>
            <a:ext cx="7498080" cy="1143000"/>
          </a:xfrm>
        </p:spPr>
        <p:txBody>
          <a:bodyPr/>
          <a:lstStyle/>
          <a:p>
            <a:pPr algn="ctr"/>
            <a:r>
              <a:rPr lang="en-US" b="1" dirty="0" err="1" smtClean="0">
                <a:solidFill>
                  <a:srgbClr val="00B0F0"/>
                </a:solidFill>
                <a:latin typeface="Times New Roman" pitchFamily="18" charset="0"/>
                <a:cs typeface="Times New Roman" pitchFamily="18" charset="0"/>
              </a:rPr>
              <a:t>Vit</a:t>
            </a:r>
            <a:r>
              <a:rPr lang="en-US" b="1" dirty="0" smtClean="0">
                <a:solidFill>
                  <a:srgbClr val="00B0F0"/>
                </a:solidFill>
                <a:latin typeface="Times New Roman" pitchFamily="18" charset="0"/>
                <a:cs typeface="Times New Roman" pitchFamily="18" charset="0"/>
              </a:rPr>
              <a:t> B12 Deficiency </a:t>
            </a:r>
            <a:endParaRPr lang="en-US"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113983"/>
            <a:ext cx="8640960" cy="5123329"/>
          </a:xfrm>
        </p:spPr>
        <p:txBody>
          <a:bodyPr>
            <a:noAutofit/>
          </a:bodyPr>
          <a:lstStyle/>
          <a:p>
            <a:pPr algn="just">
              <a:buClr>
                <a:srgbClr val="FF0000"/>
              </a:buClr>
              <a:buSzPct val="106000"/>
              <a:buFont typeface="Wingdings" pitchFamily="2" charset="2"/>
              <a:buChar char="§"/>
            </a:pPr>
            <a:r>
              <a:rPr lang="en-US" sz="2400" dirty="0" err="1" smtClean="0">
                <a:latin typeface="Times New Roman" pitchFamily="18" charset="0"/>
                <a:ea typeface="+mj-ea"/>
                <a:cs typeface="Times New Roman" pitchFamily="18" charset="0"/>
              </a:rPr>
              <a:t>Metformin</a:t>
            </a:r>
            <a:r>
              <a:rPr lang="en-US" sz="2400" dirty="0" smtClean="0">
                <a:latin typeface="Times New Roman" pitchFamily="18" charset="0"/>
                <a:ea typeface="+mj-ea"/>
                <a:cs typeface="Times New Roman" pitchFamily="18" charset="0"/>
              </a:rPr>
              <a:t> reduces intestinal absorption of vitamin B12 in up to 30 percent of patients, and lowers serum vitamin B12 concentrations in </a:t>
            </a:r>
            <a:r>
              <a:rPr lang="en-US" sz="2400" dirty="0" smtClean="0">
                <a:solidFill>
                  <a:srgbClr val="FFC000"/>
                </a:solidFill>
                <a:latin typeface="Times New Roman" pitchFamily="18" charset="0"/>
                <a:ea typeface="+mj-ea"/>
                <a:cs typeface="Times New Roman" pitchFamily="18" charset="0"/>
              </a:rPr>
              <a:t>5 to 10 percent, but only rarely causes </a:t>
            </a:r>
            <a:r>
              <a:rPr lang="en-US" sz="2400" dirty="0" err="1" smtClean="0">
                <a:solidFill>
                  <a:srgbClr val="FFC000"/>
                </a:solidFill>
                <a:latin typeface="Times New Roman" pitchFamily="18" charset="0"/>
                <a:ea typeface="+mj-ea"/>
                <a:cs typeface="Times New Roman" pitchFamily="18" charset="0"/>
              </a:rPr>
              <a:t>megaloblastic</a:t>
            </a:r>
            <a:r>
              <a:rPr lang="en-US" sz="2400" dirty="0" smtClean="0">
                <a:solidFill>
                  <a:srgbClr val="FFC000"/>
                </a:solidFill>
                <a:latin typeface="Times New Roman" pitchFamily="18" charset="0"/>
                <a:ea typeface="+mj-ea"/>
                <a:cs typeface="Times New Roman" pitchFamily="18" charset="0"/>
              </a:rPr>
              <a:t> anemia. </a:t>
            </a:r>
          </a:p>
          <a:p>
            <a:pPr algn="just">
              <a:buClr>
                <a:srgbClr val="FF0000"/>
              </a:buClr>
              <a:buSzPct val="106000"/>
              <a:buFont typeface="Wingdings" pitchFamily="2" charset="2"/>
              <a:buChar char="§"/>
            </a:pPr>
            <a:r>
              <a:rPr lang="en-US" sz="2400" dirty="0" smtClean="0">
                <a:latin typeface="Times New Roman" pitchFamily="18" charset="0"/>
                <a:ea typeface="+mj-ea"/>
                <a:cs typeface="Times New Roman" pitchFamily="18" charset="0"/>
              </a:rPr>
              <a:t>The dose and duration of use of </a:t>
            </a:r>
            <a:r>
              <a:rPr lang="en-US" sz="2400" dirty="0" err="1" smtClean="0">
                <a:latin typeface="Times New Roman" pitchFamily="18" charset="0"/>
                <a:ea typeface="+mj-ea"/>
                <a:cs typeface="Times New Roman" pitchFamily="18" charset="0"/>
              </a:rPr>
              <a:t>metformin</a:t>
            </a:r>
            <a:r>
              <a:rPr lang="en-US" sz="2400" dirty="0" smtClean="0">
                <a:latin typeface="Times New Roman" pitchFamily="18" charset="0"/>
                <a:ea typeface="+mj-ea"/>
                <a:cs typeface="Times New Roman" pitchFamily="18" charset="0"/>
              </a:rPr>
              <a:t> correlates with the risk of vitamin B12 deficiency </a:t>
            </a:r>
          </a:p>
          <a:p>
            <a:pPr algn="just">
              <a:buClr>
                <a:srgbClr val="FF0000"/>
              </a:buClr>
              <a:buSzPct val="106000"/>
              <a:buFont typeface="Wingdings" pitchFamily="2" charset="2"/>
              <a:buChar char="§"/>
            </a:pPr>
            <a:r>
              <a:rPr lang="en-US" sz="2400" dirty="0" smtClean="0">
                <a:latin typeface="Times New Roman" pitchFamily="18" charset="0"/>
                <a:ea typeface="+mj-ea"/>
                <a:cs typeface="Times New Roman" pitchFamily="18" charset="0"/>
              </a:rPr>
              <a:t>This reduction appears to be due to absorption in the ileum and </a:t>
            </a:r>
            <a:r>
              <a:rPr lang="en-US" sz="2400" dirty="0" smtClean="0">
                <a:solidFill>
                  <a:srgbClr val="FFC000"/>
                </a:solidFill>
                <a:latin typeface="Times New Roman" pitchFamily="18" charset="0"/>
                <a:ea typeface="+mj-ea"/>
                <a:cs typeface="Times New Roman" pitchFamily="18" charset="0"/>
              </a:rPr>
              <a:t>can be corrected by administration of oral calcium</a:t>
            </a:r>
            <a:r>
              <a:rPr lang="en-US" sz="2400" dirty="0" smtClean="0">
                <a:latin typeface="Times New Roman" pitchFamily="18" charset="0"/>
                <a:ea typeface="+mj-ea"/>
                <a:cs typeface="Times New Roman" pitchFamily="18" charset="0"/>
              </a:rPr>
              <a:t>.</a:t>
            </a:r>
          </a:p>
          <a:p>
            <a:pPr algn="just">
              <a:buClr>
                <a:srgbClr val="FF0000"/>
              </a:buClr>
              <a:buSzPct val="106000"/>
              <a:buFont typeface="Wingdings" pitchFamily="2" charset="2"/>
              <a:buChar char="§"/>
            </a:pPr>
            <a:r>
              <a:rPr lang="en-US" sz="2400" dirty="0" smtClean="0">
                <a:latin typeface="Times New Roman" pitchFamily="18" charset="0"/>
                <a:ea typeface="+mj-ea"/>
                <a:cs typeface="Times New Roman" pitchFamily="18" charset="0"/>
              </a:rPr>
              <a:t>An annual </a:t>
            </a:r>
            <a:r>
              <a:rPr lang="en-US" sz="2400" dirty="0" err="1" smtClean="0">
                <a:latin typeface="Times New Roman" pitchFamily="18" charset="0"/>
                <a:ea typeface="+mj-ea"/>
                <a:cs typeface="Times New Roman" pitchFamily="18" charset="0"/>
              </a:rPr>
              <a:t>Hb</a:t>
            </a:r>
            <a:r>
              <a:rPr lang="en-US" sz="2400" dirty="0" smtClean="0">
                <a:latin typeface="Times New Roman" pitchFamily="18" charset="0"/>
                <a:ea typeface="+mj-ea"/>
                <a:cs typeface="Times New Roman" pitchFamily="18" charset="0"/>
              </a:rPr>
              <a:t> measurement is recommended especially for individuals with known or suspected nutritional deficiencies.</a:t>
            </a:r>
          </a:p>
          <a:p>
            <a:pPr algn="just">
              <a:buClr>
                <a:srgbClr val="FF0000"/>
              </a:buClr>
              <a:buSzPct val="106000"/>
              <a:buFont typeface="Wingdings" pitchFamily="2" charset="2"/>
              <a:buChar char="§"/>
            </a:pPr>
            <a:endParaRPr lang="en-US" sz="2400" dirty="0" smtClean="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9392"/>
            <a:ext cx="7498080" cy="1143000"/>
          </a:xfrm>
        </p:spPr>
        <p:txBody>
          <a:bodyPr>
            <a:normAutofit/>
          </a:bodyPr>
          <a:lstStyle/>
          <a:p>
            <a:pPr algn="ctr"/>
            <a:r>
              <a:rPr lang="en-US" b="1" dirty="0" smtClean="0">
                <a:solidFill>
                  <a:srgbClr val="92D050"/>
                </a:solidFill>
                <a:latin typeface="Times New Roman" pitchFamily="18" charset="0"/>
                <a:cs typeface="Times New Roman" pitchFamily="18" charset="0"/>
              </a:rPr>
              <a:t>Lactic Acidosis</a:t>
            </a:r>
            <a:endParaRPr lang="en-US"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268760"/>
            <a:ext cx="8786842" cy="5257800"/>
          </a:xfrm>
        </p:spPr>
        <p:txBody>
          <a:bodyPr>
            <a:normAutofit fontScale="25000" lnSpcReduction="20000"/>
          </a:bodyPr>
          <a:lstStyle/>
          <a:p>
            <a:pPr>
              <a:buClr>
                <a:srgbClr val="FF0000"/>
              </a:buClr>
              <a:buSzPct val="105000"/>
              <a:buFont typeface="Wingdings" pitchFamily="2" charset="2"/>
              <a:buChar char="§"/>
            </a:pPr>
            <a:r>
              <a:rPr lang="en-US" sz="9600" dirty="0" smtClean="0">
                <a:latin typeface="Times New Roman" pitchFamily="18" charset="0"/>
                <a:ea typeface="+mj-ea"/>
                <a:cs typeface="Times New Roman" pitchFamily="18" charset="0"/>
              </a:rPr>
              <a:t>Symptoms may include anorexia, nausea, vomiting, abdominal pain, lethargy, hyperventilation, and hypotension. </a:t>
            </a:r>
          </a:p>
          <a:p>
            <a:pPr>
              <a:buClr>
                <a:srgbClr val="FF0000"/>
              </a:buClr>
              <a:buSzPct val="105000"/>
              <a:buFont typeface="Wingdings" pitchFamily="2" charset="2"/>
              <a:buChar char="§"/>
            </a:pPr>
            <a:r>
              <a:rPr lang="en-US" sz="9600" dirty="0" smtClean="0">
                <a:latin typeface="Times New Roman" pitchFamily="18" charset="0"/>
                <a:ea typeface="+mj-ea"/>
                <a:cs typeface="Times New Roman" pitchFamily="18" charset="0"/>
              </a:rPr>
              <a:t>Serum lactate concentrations are usually less than 2 </a:t>
            </a:r>
            <a:r>
              <a:rPr lang="en-US" sz="9600" dirty="0" err="1" smtClean="0">
                <a:latin typeface="Times New Roman" pitchFamily="18" charset="0"/>
                <a:ea typeface="+mj-ea"/>
                <a:cs typeface="Times New Roman" pitchFamily="18" charset="0"/>
              </a:rPr>
              <a:t>mmol</a:t>
            </a:r>
            <a:r>
              <a:rPr lang="en-US" sz="9600" dirty="0" smtClean="0">
                <a:latin typeface="Times New Roman" pitchFamily="18" charset="0"/>
                <a:ea typeface="+mj-ea"/>
                <a:cs typeface="Times New Roman" pitchFamily="18" charset="0"/>
              </a:rPr>
              <a:t>/L in patients taking </a:t>
            </a:r>
            <a:r>
              <a:rPr lang="en-US" sz="9600" dirty="0" err="1" smtClean="0">
                <a:latin typeface="Times New Roman" pitchFamily="18" charset="0"/>
                <a:ea typeface="+mj-ea"/>
                <a:cs typeface="Times New Roman" pitchFamily="18" charset="0"/>
              </a:rPr>
              <a:t>metformin</a:t>
            </a:r>
            <a:r>
              <a:rPr lang="en-US" sz="9600" dirty="0" smtClean="0">
                <a:latin typeface="Times New Roman" pitchFamily="18" charset="0"/>
                <a:ea typeface="+mj-ea"/>
                <a:cs typeface="Times New Roman" pitchFamily="18" charset="0"/>
              </a:rPr>
              <a:t>, </a:t>
            </a:r>
          </a:p>
          <a:p>
            <a:pPr>
              <a:buClr>
                <a:srgbClr val="FF0000"/>
              </a:buClr>
              <a:buSzPct val="105000"/>
              <a:buFont typeface="Wingdings" pitchFamily="2" charset="2"/>
              <a:buChar char="§"/>
            </a:pPr>
            <a:r>
              <a:rPr lang="en-US" sz="9600" dirty="0" smtClean="0">
                <a:latin typeface="Times New Roman" pitchFamily="18" charset="0"/>
                <a:ea typeface="+mj-ea"/>
                <a:cs typeface="Times New Roman" pitchFamily="18" charset="0"/>
              </a:rPr>
              <a:t> More serious lactic acid accumulation occurs with superimposed shock  or in the presence of predisposing conditions to </a:t>
            </a:r>
            <a:r>
              <a:rPr lang="en-US" sz="9600" dirty="0" err="1" smtClean="0">
                <a:latin typeface="Times New Roman" pitchFamily="18" charset="0"/>
                <a:ea typeface="+mj-ea"/>
                <a:cs typeface="Times New Roman" pitchFamily="18" charset="0"/>
              </a:rPr>
              <a:t>metformin</a:t>
            </a:r>
            <a:r>
              <a:rPr lang="en-US" sz="9600" dirty="0" smtClean="0">
                <a:latin typeface="Times New Roman" pitchFamily="18" charset="0"/>
                <a:ea typeface="+mj-ea"/>
                <a:cs typeface="Times New Roman" pitchFamily="18" charset="0"/>
              </a:rPr>
              <a:t> toxicity</a:t>
            </a:r>
          </a:p>
          <a:p>
            <a:pPr>
              <a:buClr>
                <a:srgbClr val="FF0000"/>
              </a:buClr>
              <a:buSzPct val="105000"/>
              <a:buFont typeface="Wingdings" pitchFamily="2" charset="2"/>
              <a:buChar char="§"/>
            </a:pPr>
            <a:r>
              <a:rPr lang="en-US" sz="9600" dirty="0" err="1" smtClean="0">
                <a:latin typeface="Times New Roman" pitchFamily="18" charset="0"/>
                <a:ea typeface="+mj-ea"/>
                <a:cs typeface="Times New Roman" pitchFamily="18" charset="0"/>
              </a:rPr>
              <a:t>Metformin</a:t>
            </a:r>
            <a:r>
              <a:rPr lang="en-US" sz="9600" dirty="0" smtClean="0">
                <a:latin typeface="Times New Roman" pitchFamily="18" charset="0"/>
                <a:ea typeface="+mj-ea"/>
                <a:cs typeface="Times New Roman" pitchFamily="18" charset="0"/>
              </a:rPr>
              <a:t>-induced lactic acidosis can occur in patients with </a:t>
            </a:r>
            <a:r>
              <a:rPr lang="en-US" sz="9200" b="1" dirty="0" smtClean="0">
                <a:solidFill>
                  <a:srgbClr val="FFC000"/>
                </a:solidFill>
                <a:latin typeface="Times New Roman" pitchFamily="18" charset="0"/>
                <a:ea typeface="+mj-ea"/>
                <a:cs typeface="Times New Roman" pitchFamily="18" charset="0"/>
              </a:rPr>
              <a:t>normal renal and hepatic function</a:t>
            </a:r>
            <a:r>
              <a:rPr lang="en-US" sz="9200" b="1" dirty="0" smtClean="0">
                <a:latin typeface="Times New Roman" pitchFamily="18" charset="0"/>
                <a:ea typeface="+mj-ea"/>
                <a:cs typeface="Times New Roman" pitchFamily="18" charset="0"/>
              </a:rPr>
              <a:t>.</a:t>
            </a:r>
          </a:p>
          <a:p>
            <a:pPr>
              <a:buClr>
                <a:srgbClr val="FF0000"/>
              </a:buClr>
              <a:buSzPct val="105000"/>
              <a:buFont typeface="Wingdings" pitchFamily="2" charset="2"/>
              <a:buChar char="§"/>
            </a:pPr>
            <a:r>
              <a:rPr lang="en-US" sz="9200" b="1" dirty="0" smtClean="0">
                <a:latin typeface="Times New Roman" pitchFamily="18" charset="0"/>
                <a:ea typeface="+mj-ea"/>
                <a:cs typeface="Times New Roman" pitchFamily="18" charset="0"/>
              </a:rPr>
              <a:t> </a:t>
            </a:r>
            <a:r>
              <a:rPr lang="en-US" sz="9600" dirty="0" smtClean="0">
                <a:latin typeface="Times New Roman" pitchFamily="18" charset="0"/>
                <a:ea typeface="+mj-ea"/>
                <a:cs typeface="Times New Roman" pitchFamily="18" charset="0"/>
              </a:rPr>
              <a:t>In addition, patients with the genetic diabetes syndrome, maternally inherited diabetes and deafness (MIDD), are at increased risk of developing lactic acidosis with </a:t>
            </a:r>
            <a:r>
              <a:rPr lang="en-US" sz="9600" dirty="0" err="1" smtClean="0">
                <a:latin typeface="Times New Roman" pitchFamily="18" charset="0"/>
                <a:ea typeface="+mj-ea"/>
                <a:cs typeface="Times New Roman" pitchFamily="18" charset="0"/>
              </a:rPr>
              <a:t>metformin</a:t>
            </a:r>
            <a:r>
              <a:rPr lang="en-US" sz="9600" dirty="0" smtClean="0">
                <a:latin typeface="Times New Roman" pitchFamily="18" charset="0"/>
                <a:ea typeface="+mj-ea"/>
                <a:cs typeface="Times New Roman" pitchFamily="18" charset="0"/>
              </a:rPr>
              <a:t> therapy. </a:t>
            </a:r>
          </a:p>
          <a:p>
            <a:pPr>
              <a:buClr>
                <a:srgbClr val="FF0000"/>
              </a:buClr>
              <a:buSzPct val="105000"/>
              <a:buFont typeface="Wingdings" pitchFamily="2" charset="2"/>
              <a:buChar char="§"/>
            </a:pP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4624"/>
            <a:ext cx="7498080" cy="1143000"/>
          </a:xfrm>
        </p:spPr>
        <p:txBody>
          <a:bodyPr/>
          <a:lstStyle/>
          <a:p>
            <a:pPr algn="ctr"/>
            <a:r>
              <a:rPr lang="en-US" b="1" dirty="0" smtClean="0">
                <a:solidFill>
                  <a:srgbClr val="92D050"/>
                </a:solidFill>
                <a:latin typeface="Times New Roman" pitchFamily="18" charset="0"/>
                <a:cs typeface="Times New Roman" pitchFamily="18" charset="0"/>
              </a:rPr>
              <a:t>Predisposing factors</a:t>
            </a:r>
            <a:endParaRPr lang="en-US"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1196752"/>
            <a:ext cx="8460432" cy="4896544"/>
          </a:xfrm>
        </p:spPr>
        <p:txBody>
          <a:bodyPr>
            <a:noAutofit/>
          </a:bodyPr>
          <a:lstStyle/>
          <a:p>
            <a:pPr algn="just">
              <a:buClr>
                <a:srgbClr val="FF0000"/>
              </a:buClr>
              <a:buSzPct val="107000"/>
              <a:buFont typeface="Wingdings" pitchFamily="2" charset="2"/>
              <a:buChar char="§"/>
            </a:pPr>
            <a:r>
              <a:rPr lang="en-US" sz="2400" dirty="0" smtClean="0">
                <a:latin typeface="Times New Roman" pitchFamily="18" charset="0"/>
                <a:ea typeface="+mj-ea"/>
                <a:cs typeface="Times New Roman" pitchFamily="18" charset="0"/>
              </a:rPr>
              <a:t>Most cases have occurred in patients with </a:t>
            </a:r>
            <a:r>
              <a:rPr lang="en-US" sz="2400" dirty="0" smtClean="0">
                <a:solidFill>
                  <a:srgbClr val="FFC000"/>
                </a:solidFill>
                <a:latin typeface="Times New Roman" pitchFamily="18" charset="0"/>
                <a:ea typeface="+mj-ea"/>
                <a:cs typeface="Times New Roman" pitchFamily="18" charset="0"/>
              </a:rPr>
              <a:t>shock or tissue hypoxia </a:t>
            </a:r>
            <a:r>
              <a:rPr lang="en-US" sz="2400" dirty="0" smtClean="0">
                <a:latin typeface="Times New Roman" pitchFamily="18" charset="0"/>
                <a:ea typeface="+mj-ea"/>
                <a:cs typeface="Times New Roman" pitchFamily="18" charset="0"/>
              </a:rPr>
              <a:t>or in the presence of several other predisposing conditions; all are relative or absolute contraindications to the institution of </a:t>
            </a:r>
            <a:r>
              <a:rPr lang="en-US" sz="2400" dirty="0" err="1" smtClean="0">
                <a:latin typeface="Times New Roman" pitchFamily="18" charset="0"/>
                <a:ea typeface="+mj-ea"/>
                <a:cs typeface="Times New Roman" pitchFamily="18" charset="0"/>
              </a:rPr>
              <a:t>metformin</a:t>
            </a:r>
            <a:r>
              <a:rPr lang="en-US" sz="2400" dirty="0" smtClean="0">
                <a:latin typeface="Times New Roman" pitchFamily="18" charset="0"/>
                <a:ea typeface="+mj-ea"/>
                <a:cs typeface="Times New Roman" pitchFamily="18" charset="0"/>
              </a:rPr>
              <a:t> therapy </a:t>
            </a:r>
          </a:p>
          <a:p>
            <a:pPr algn="just">
              <a:buClr>
                <a:srgbClr val="FF0000"/>
              </a:buClr>
              <a:buSzPct val="107000"/>
              <a:buFont typeface="Wingdings" pitchFamily="2" charset="2"/>
              <a:buChar char="§"/>
            </a:pPr>
            <a:r>
              <a:rPr lang="en-US" sz="2400" dirty="0" smtClean="0">
                <a:latin typeface="Times New Roman" pitchFamily="18" charset="0"/>
                <a:ea typeface="+mj-ea"/>
                <a:cs typeface="Times New Roman" pitchFamily="18" charset="0"/>
              </a:rPr>
              <a:t>Of these factors, </a:t>
            </a:r>
            <a:r>
              <a:rPr lang="en-US" sz="2400" dirty="0" smtClean="0">
                <a:solidFill>
                  <a:srgbClr val="FFC000"/>
                </a:solidFill>
                <a:latin typeface="Times New Roman" pitchFamily="18" charset="0"/>
                <a:ea typeface="+mj-ea"/>
                <a:cs typeface="Times New Roman" pitchFamily="18" charset="0"/>
              </a:rPr>
              <a:t>impaired renal function </a:t>
            </a:r>
            <a:r>
              <a:rPr lang="en-US" sz="2400" dirty="0" smtClean="0">
                <a:latin typeface="Times New Roman" pitchFamily="18" charset="0"/>
                <a:ea typeface="+mj-ea"/>
                <a:cs typeface="Times New Roman" pitchFamily="18" charset="0"/>
              </a:rPr>
              <a:t>is of greatest concern, heart failure least worrisome.</a:t>
            </a:r>
          </a:p>
          <a:p>
            <a:pPr algn="just">
              <a:buClr>
                <a:srgbClr val="FF0000"/>
              </a:buClr>
              <a:buSzPct val="107000"/>
              <a:buFont typeface="Wingdings" pitchFamily="2" charset="2"/>
              <a:buChar char="§"/>
            </a:pPr>
            <a:r>
              <a:rPr lang="en-US" sz="2400" dirty="0" smtClean="0">
                <a:latin typeface="Times New Roman" pitchFamily="18" charset="0"/>
                <a:ea typeface="+mj-ea"/>
                <a:cs typeface="Times New Roman" pitchFamily="18" charset="0"/>
              </a:rPr>
              <a:t>These predisposing factors/contraindications are:</a:t>
            </a:r>
          </a:p>
          <a:p>
            <a:pPr algn="just">
              <a:buClr>
                <a:srgbClr val="FF0000"/>
              </a:buClr>
              <a:buSzPct val="107000"/>
              <a:buFont typeface="Wingdings" pitchFamily="2" charset="2"/>
              <a:buChar char="§"/>
            </a:pPr>
            <a:r>
              <a:rPr lang="en-US" sz="2400" dirty="0" smtClean="0">
                <a:latin typeface="Times New Roman" pitchFamily="18" charset="0"/>
                <a:ea typeface="+mj-ea"/>
                <a:cs typeface="Times New Roman" pitchFamily="18" charset="0"/>
              </a:rPr>
              <a:t> 1- Impaired renal function, serum </a:t>
            </a:r>
            <a:r>
              <a:rPr lang="en-US" sz="2400" dirty="0" err="1" smtClean="0">
                <a:latin typeface="Times New Roman" pitchFamily="18" charset="0"/>
                <a:ea typeface="+mj-ea"/>
                <a:cs typeface="Times New Roman" pitchFamily="18" charset="0"/>
              </a:rPr>
              <a:t>creatinine</a:t>
            </a:r>
            <a:r>
              <a:rPr lang="en-US" sz="2400" dirty="0" smtClean="0">
                <a:latin typeface="Times New Roman" pitchFamily="18" charset="0"/>
                <a:ea typeface="+mj-ea"/>
                <a:cs typeface="Times New Roman" pitchFamily="18" charset="0"/>
              </a:rPr>
              <a:t> concentration above 1.4 mg/</a:t>
            </a:r>
            <a:r>
              <a:rPr lang="en-US" sz="2400" dirty="0" err="1" smtClean="0">
                <a:latin typeface="Times New Roman" pitchFamily="18" charset="0"/>
                <a:ea typeface="+mj-ea"/>
                <a:cs typeface="Times New Roman" pitchFamily="18" charset="0"/>
              </a:rPr>
              <a:t>dL</a:t>
            </a:r>
            <a:r>
              <a:rPr lang="en-US" sz="2400" dirty="0" smtClean="0">
                <a:latin typeface="Times New Roman" pitchFamily="18" charset="0"/>
                <a:ea typeface="+mj-ea"/>
                <a:cs typeface="Times New Roman" pitchFamily="18" charset="0"/>
              </a:rPr>
              <a:t> (124 </a:t>
            </a:r>
            <a:r>
              <a:rPr lang="en-US" sz="2400" dirty="0" err="1" smtClean="0">
                <a:latin typeface="Times New Roman" pitchFamily="18" charset="0"/>
                <a:ea typeface="+mj-ea"/>
                <a:cs typeface="Times New Roman" pitchFamily="18" charset="0"/>
              </a:rPr>
              <a:t>micromol</a:t>
            </a:r>
            <a:r>
              <a:rPr lang="en-US" sz="2400" dirty="0" smtClean="0">
                <a:latin typeface="Times New Roman" pitchFamily="18" charset="0"/>
                <a:ea typeface="+mj-ea"/>
                <a:cs typeface="Times New Roman" pitchFamily="18" charset="0"/>
              </a:rPr>
              <a:t>/L) in women and 1.5 mg/</a:t>
            </a:r>
            <a:r>
              <a:rPr lang="en-US" sz="2400" dirty="0" err="1" smtClean="0">
                <a:latin typeface="Times New Roman" pitchFamily="18" charset="0"/>
                <a:ea typeface="+mj-ea"/>
                <a:cs typeface="Times New Roman" pitchFamily="18" charset="0"/>
              </a:rPr>
              <a:t>dL</a:t>
            </a:r>
            <a:r>
              <a:rPr lang="en-US" sz="2400" dirty="0" smtClean="0">
                <a:latin typeface="Times New Roman" pitchFamily="18" charset="0"/>
                <a:ea typeface="+mj-ea"/>
                <a:cs typeface="Times New Roman" pitchFamily="18" charset="0"/>
              </a:rPr>
              <a:t> (133 </a:t>
            </a:r>
            <a:r>
              <a:rPr lang="en-US" sz="2400" dirty="0" err="1" smtClean="0">
                <a:latin typeface="Times New Roman" pitchFamily="18" charset="0"/>
                <a:ea typeface="+mj-ea"/>
                <a:cs typeface="Times New Roman" pitchFamily="18" charset="0"/>
              </a:rPr>
              <a:t>micromol</a:t>
            </a:r>
            <a:r>
              <a:rPr lang="en-US" sz="2400" dirty="0" smtClean="0">
                <a:latin typeface="Times New Roman" pitchFamily="18" charset="0"/>
                <a:ea typeface="+mj-ea"/>
                <a:cs typeface="Times New Roman" pitchFamily="18" charset="0"/>
              </a:rPr>
              <a:t>/L) in men.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498080" cy="1143000"/>
          </a:xfrm>
        </p:spPr>
        <p:txBody>
          <a:bodyPr/>
          <a:lstStyle/>
          <a:p>
            <a:pPr algn="ctr"/>
            <a:r>
              <a:rPr lang="en-US" b="1" dirty="0" smtClean="0">
                <a:solidFill>
                  <a:srgbClr val="92D050"/>
                </a:solidFill>
                <a:latin typeface="Times New Roman" pitchFamily="18" charset="0"/>
                <a:cs typeface="Times New Roman" pitchFamily="18" charset="0"/>
              </a:rPr>
              <a:t>Predisposing factors</a:t>
            </a:r>
            <a:endParaRPr lang="en-US"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1115616" y="1734671"/>
            <a:ext cx="7223760" cy="4235823"/>
          </a:xfrm>
        </p:spPr>
        <p:txBody>
          <a:bodyPr>
            <a:noAutofit/>
          </a:bodyPr>
          <a:lstStyle/>
          <a:p>
            <a:pPr>
              <a:buNone/>
            </a:pPr>
            <a:r>
              <a:rPr lang="en-US" sz="2600" dirty="0" smtClean="0">
                <a:latin typeface="Times New Roman" pitchFamily="18" charset="0"/>
                <a:cs typeface="Times New Roman" pitchFamily="18" charset="0"/>
              </a:rPr>
              <a:t>   </a:t>
            </a:r>
            <a:r>
              <a:rPr lang="en-US" sz="2600" b="1" dirty="0" smtClean="0">
                <a:latin typeface="Times New Roman" pitchFamily="18" charset="0"/>
                <a:ea typeface="+mj-ea"/>
                <a:cs typeface="Times New Roman" pitchFamily="18" charset="0"/>
              </a:rPr>
              <a:t>Concurrent liver disease or alcohol abuse</a:t>
            </a:r>
          </a:p>
          <a:p>
            <a:pPr>
              <a:buClr>
                <a:srgbClr val="FF0000"/>
              </a:buClr>
              <a:buSzPct val="106000"/>
              <a:buFont typeface="Wingdings" pitchFamily="2" charset="2"/>
              <a:buChar char="§"/>
            </a:pPr>
            <a:r>
              <a:rPr lang="en-US" sz="2600" dirty="0" smtClean="0">
                <a:latin typeface="Times New Roman" pitchFamily="18" charset="0"/>
                <a:ea typeface="+mj-ea"/>
                <a:cs typeface="Times New Roman" pitchFamily="18" charset="0"/>
              </a:rPr>
              <a:t>  Heart failure</a:t>
            </a:r>
          </a:p>
          <a:p>
            <a:pPr>
              <a:buClr>
                <a:srgbClr val="FF0000"/>
              </a:buClr>
              <a:buSzPct val="107000"/>
              <a:buFont typeface="Wingdings" pitchFamily="2" charset="2"/>
              <a:buChar char="§"/>
            </a:pPr>
            <a:r>
              <a:rPr lang="en-US" sz="2600" dirty="0" smtClean="0">
                <a:latin typeface="Times New Roman" pitchFamily="18" charset="0"/>
                <a:ea typeface="+mj-ea"/>
                <a:cs typeface="Times New Roman" pitchFamily="18" charset="0"/>
              </a:rPr>
              <a:t>  Past history of lactic acidosis</a:t>
            </a:r>
          </a:p>
          <a:p>
            <a:pPr>
              <a:buClr>
                <a:srgbClr val="FF0000"/>
              </a:buClr>
              <a:buSzPct val="107000"/>
              <a:buFont typeface="Wingdings" pitchFamily="2" charset="2"/>
              <a:buChar char="§"/>
            </a:pPr>
            <a:r>
              <a:rPr lang="en-US" sz="2600" dirty="0" smtClean="0">
                <a:latin typeface="Times New Roman" pitchFamily="18" charset="0"/>
                <a:ea typeface="+mj-ea"/>
                <a:cs typeface="Times New Roman" pitchFamily="18" charset="0"/>
              </a:rPr>
              <a:t>  Decreased tissue perfusion or hemodynamic instability due to infection or other causes</a:t>
            </a:r>
          </a:p>
          <a:p>
            <a:pPr>
              <a:buNone/>
            </a:pPr>
            <a:r>
              <a:rPr lang="en-US" sz="2600" dirty="0" smtClean="0">
                <a:latin typeface="Times New Roman" pitchFamily="18" charset="0"/>
                <a:ea typeface="+mj-ea"/>
                <a:cs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55576" y="870698"/>
            <a:ext cx="7848872" cy="52946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Metformin</a:t>
            </a:r>
            <a:r>
              <a:rPr lang="en-US" dirty="0" smtClean="0"/>
              <a:t> and CHF</a:t>
            </a:r>
            <a:endParaRPr lang="en-US" dirty="0"/>
          </a:p>
        </p:txBody>
      </p:sp>
      <p:sp>
        <p:nvSpPr>
          <p:cNvPr id="3" name="Content Placeholder 2"/>
          <p:cNvSpPr>
            <a:spLocks noGrp="1"/>
          </p:cNvSpPr>
          <p:nvPr>
            <p:ph idx="1"/>
          </p:nvPr>
        </p:nvSpPr>
        <p:spPr/>
        <p:txBody>
          <a:bodyPr>
            <a:normAutofit/>
          </a:bodyPr>
          <a:lstStyle/>
          <a:p>
            <a:r>
              <a:rPr lang="en-US" sz="3000" dirty="0" err="1" smtClean="0">
                <a:latin typeface="Times New Roman" pitchFamily="18" charset="0"/>
                <a:ea typeface="+mj-ea"/>
                <a:cs typeface="Times New Roman" pitchFamily="18" charset="0"/>
              </a:rPr>
              <a:t>Metformin</a:t>
            </a:r>
            <a:r>
              <a:rPr lang="en-US" sz="3000" dirty="0" smtClean="0">
                <a:latin typeface="Times New Roman" pitchFamily="18" charset="0"/>
                <a:ea typeface="+mj-ea"/>
                <a:cs typeface="Times New Roman" pitchFamily="18" charset="0"/>
              </a:rPr>
              <a:t> may be used in patients with </a:t>
            </a:r>
            <a:r>
              <a:rPr lang="en-US" sz="3000" dirty="0" smtClean="0">
                <a:solidFill>
                  <a:srgbClr val="FF0000"/>
                </a:solidFill>
                <a:latin typeface="Times New Roman" pitchFamily="18" charset="0"/>
                <a:ea typeface="+mj-ea"/>
                <a:cs typeface="Times New Roman" pitchFamily="18" charset="0"/>
              </a:rPr>
              <a:t>stable CHF </a:t>
            </a:r>
            <a:r>
              <a:rPr lang="en-US" sz="3000" dirty="0" smtClean="0">
                <a:latin typeface="Times New Roman" pitchFamily="18" charset="0"/>
                <a:ea typeface="+mj-ea"/>
                <a:cs typeface="Times New Roman" pitchFamily="18" charset="0"/>
              </a:rPr>
              <a:t>if renal function is normal.</a:t>
            </a:r>
          </a:p>
          <a:p>
            <a:r>
              <a:rPr lang="en-US" sz="3000" dirty="0" smtClean="0">
                <a:latin typeface="Times New Roman" pitchFamily="18" charset="0"/>
                <a:ea typeface="+mj-ea"/>
                <a:cs typeface="Times New Roman" pitchFamily="18" charset="0"/>
              </a:rPr>
              <a:t>It should be avoided in </a:t>
            </a:r>
            <a:r>
              <a:rPr lang="en-US" sz="3000" dirty="0" smtClean="0">
                <a:solidFill>
                  <a:srgbClr val="FF0000"/>
                </a:solidFill>
                <a:latin typeface="Times New Roman" pitchFamily="18" charset="0"/>
                <a:ea typeface="+mj-ea"/>
                <a:cs typeface="Times New Roman" pitchFamily="18" charset="0"/>
              </a:rPr>
              <a:t>unstable or hospitalized patients with CHF</a:t>
            </a:r>
            <a:r>
              <a:rPr lang="en-US" sz="3000" dirty="0" smtClean="0">
                <a:latin typeface="Times New Roman" pitchFamily="18" charset="0"/>
                <a:ea typeface="+mj-ea"/>
                <a:cs typeface="Times New Roman"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498080" cy="1143000"/>
          </a:xfrm>
        </p:spPr>
        <p:txBody>
          <a:bodyPr>
            <a:normAutofit/>
          </a:bodyPr>
          <a:lstStyle/>
          <a:p>
            <a:pPr algn="ctr"/>
            <a:r>
              <a:rPr lang="en-US" b="1" dirty="0" smtClean="0">
                <a:solidFill>
                  <a:srgbClr val="00B0F0"/>
                </a:solidFill>
                <a:latin typeface="Times New Roman" pitchFamily="18" charset="0"/>
                <a:cs typeface="Times New Roman" pitchFamily="18" charset="0"/>
              </a:rPr>
              <a:t>Important Clinical Point </a:t>
            </a:r>
          </a:p>
        </p:txBody>
      </p:sp>
      <p:sp>
        <p:nvSpPr>
          <p:cNvPr id="3" name="Content Placeholder 2"/>
          <p:cNvSpPr>
            <a:spLocks noGrp="1"/>
          </p:cNvSpPr>
          <p:nvPr>
            <p:ph idx="1"/>
          </p:nvPr>
        </p:nvSpPr>
        <p:spPr>
          <a:xfrm>
            <a:off x="357158" y="1268760"/>
            <a:ext cx="8301038" cy="5214950"/>
          </a:xfrm>
        </p:spPr>
        <p:txBody>
          <a:bodyPr>
            <a:noAutofit/>
          </a:bodyPr>
          <a:lstStyle/>
          <a:p>
            <a:pPr>
              <a:buClr>
                <a:srgbClr val="FF0000"/>
              </a:buClr>
              <a:buSzPct val="107000"/>
              <a:buFont typeface="Wingdings" pitchFamily="2" charset="2"/>
              <a:buChar char="§"/>
            </a:pPr>
            <a:r>
              <a:rPr lang="en-US" sz="3000" dirty="0" smtClean="0">
                <a:latin typeface="Times New Roman" pitchFamily="18" charset="0"/>
                <a:ea typeface="+mj-ea"/>
                <a:cs typeface="Times New Roman" pitchFamily="18" charset="0"/>
              </a:rPr>
              <a:t>Use of the serum </a:t>
            </a:r>
            <a:r>
              <a:rPr lang="en-US" sz="3000" dirty="0" err="1" smtClean="0">
                <a:latin typeface="Times New Roman" pitchFamily="18" charset="0"/>
                <a:ea typeface="+mj-ea"/>
                <a:cs typeface="Times New Roman" pitchFamily="18" charset="0"/>
              </a:rPr>
              <a:t>creatinine</a:t>
            </a:r>
            <a:r>
              <a:rPr lang="en-US" sz="3000" dirty="0" smtClean="0">
                <a:latin typeface="Times New Roman" pitchFamily="18" charset="0"/>
                <a:ea typeface="+mj-ea"/>
                <a:cs typeface="Times New Roman" pitchFamily="18" charset="0"/>
              </a:rPr>
              <a:t> alone may not be accurate in elderly patients or others with reduced muscle mass.</a:t>
            </a:r>
            <a:r>
              <a:rPr lang="en-US" sz="3000" dirty="0" smtClean="0">
                <a:solidFill>
                  <a:srgbClr val="FF0000"/>
                </a:solidFill>
                <a:latin typeface="Times New Roman" pitchFamily="18" charset="0"/>
                <a:ea typeface="+mj-ea"/>
                <a:cs typeface="Times New Roman" pitchFamily="18" charset="0"/>
              </a:rPr>
              <a:t> </a:t>
            </a:r>
            <a:r>
              <a:rPr lang="en-US" sz="3000" dirty="0" smtClean="0">
                <a:solidFill>
                  <a:srgbClr val="92D050"/>
                </a:solidFill>
                <a:latin typeface="Times New Roman" pitchFamily="18" charset="0"/>
                <a:ea typeface="+mj-ea"/>
                <a:cs typeface="Times New Roman" pitchFamily="18" charset="0"/>
              </a:rPr>
              <a:t>An estimated GFR less than 60 </a:t>
            </a:r>
            <a:r>
              <a:rPr lang="en-US" sz="3000" dirty="0" err="1" smtClean="0">
                <a:solidFill>
                  <a:srgbClr val="92D050"/>
                </a:solidFill>
                <a:latin typeface="Times New Roman" pitchFamily="18" charset="0"/>
                <a:ea typeface="+mj-ea"/>
                <a:cs typeface="Times New Roman" pitchFamily="18" charset="0"/>
              </a:rPr>
              <a:t>mL</a:t>
            </a:r>
            <a:r>
              <a:rPr lang="en-US" sz="3000" dirty="0" smtClean="0">
                <a:solidFill>
                  <a:srgbClr val="92D050"/>
                </a:solidFill>
                <a:latin typeface="Times New Roman" pitchFamily="18" charset="0"/>
                <a:ea typeface="+mj-ea"/>
                <a:cs typeface="Times New Roman" pitchFamily="18" charset="0"/>
              </a:rPr>
              <a:t>/min</a:t>
            </a:r>
            <a:r>
              <a:rPr lang="en-US" sz="3000" dirty="0" smtClean="0">
                <a:solidFill>
                  <a:srgbClr val="FF0000"/>
                </a:solidFill>
                <a:latin typeface="Times New Roman" pitchFamily="18" charset="0"/>
                <a:ea typeface="+mj-ea"/>
                <a:cs typeface="Times New Roman" pitchFamily="18" charset="0"/>
              </a:rPr>
              <a:t> </a:t>
            </a:r>
            <a:r>
              <a:rPr lang="en-US" sz="3000" dirty="0" smtClean="0">
                <a:latin typeface="Times New Roman" pitchFamily="18" charset="0"/>
                <a:ea typeface="+mj-ea"/>
                <a:cs typeface="Times New Roman" pitchFamily="18" charset="0"/>
              </a:rPr>
              <a:t>would be the approximate equivalent of the above serum </a:t>
            </a:r>
            <a:r>
              <a:rPr lang="en-US" sz="3000" dirty="0" err="1" smtClean="0">
                <a:latin typeface="Times New Roman" pitchFamily="18" charset="0"/>
                <a:ea typeface="+mj-ea"/>
                <a:cs typeface="Times New Roman" pitchFamily="18" charset="0"/>
              </a:rPr>
              <a:t>creatinine</a:t>
            </a:r>
            <a:r>
              <a:rPr lang="en-US" sz="3000" dirty="0" smtClean="0">
                <a:latin typeface="Times New Roman" pitchFamily="18" charset="0"/>
                <a:ea typeface="+mj-ea"/>
                <a:cs typeface="Times New Roman" pitchFamily="18" charset="0"/>
              </a:rPr>
              <a:t> cutoffs (1.4 mg/</a:t>
            </a:r>
            <a:r>
              <a:rPr lang="en-US" sz="3000" dirty="0" err="1" smtClean="0">
                <a:latin typeface="Times New Roman" pitchFamily="18" charset="0"/>
                <a:ea typeface="+mj-ea"/>
                <a:cs typeface="Times New Roman" pitchFamily="18" charset="0"/>
              </a:rPr>
              <a:t>dL</a:t>
            </a:r>
            <a:r>
              <a:rPr lang="en-US" sz="3000" dirty="0" smtClean="0">
                <a:latin typeface="Times New Roman" pitchFamily="18" charset="0"/>
                <a:ea typeface="+mj-ea"/>
                <a:cs typeface="Times New Roman" pitchFamily="18" charset="0"/>
              </a:rPr>
              <a:t> in women and 1.5 mg/</a:t>
            </a:r>
            <a:r>
              <a:rPr lang="en-US" sz="3000" dirty="0" err="1" smtClean="0">
                <a:latin typeface="Times New Roman" pitchFamily="18" charset="0"/>
                <a:ea typeface="+mj-ea"/>
                <a:cs typeface="Times New Roman" pitchFamily="18" charset="0"/>
              </a:rPr>
              <a:t>dL</a:t>
            </a:r>
            <a:r>
              <a:rPr lang="en-US" sz="3000" dirty="0" smtClean="0">
                <a:latin typeface="Times New Roman" pitchFamily="18" charset="0"/>
                <a:ea typeface="+mj-ea"/>
                <a:cs typeface="Times New Roman" pitchFamily="18" charset="0"/>
              </a:rPr>
              <a:t> .</a:t>
            </a:r>
          </a:p>
          <a:p>
            <a:pPr>
              <a:buClr>
                <a:srgbClr val="FF0000"/>
              </a:buClr>
              <a:buSzPct val="107000"/>
              <a:buFont typeface="Wingdings" pitchFamily="2" charset="2"/>
              <a:buChar char="§"/>
            </a:pPr>
            <a:r>
              <a:rPr lang="en-US" sz="3000" dirty="0" smtClean="0">
                <a:latin typeface="Times New Roman" pitchFamily="18" charset="0"/>
                <a:ea typeface="+mj-ea"/>
                <a:cs typeface="Times New Roman" pitchFamily="18" charset="0"/>
              </a:rPr>
              <a:t> </a:t>
            </a:r>
            <a:r>
              <a:rPr lang="en-US" sz="2800" dirty="0" smtClean="0">
                <a:latin typeface="Times New Roman" pitchFamily="18" charset="0"/>
                <a:cs typeface="Times New Roman" pitchFamily="18" charset="0"/>
              </a:rPr>
              <a:t> </a:t>
            </a:r>
            <a:r>
              <a:rPr lang="en-US" sz="3000" dirty="0" smtClean="0">
                <a:latin typeface="Times New Roman" pitchFamily="18" charset="0"/>
                <a:ea typeface="+mj-ea"/>
                <a:cs typeface="Times New Roman" pitchFamily="18" charset="0"/>
              </a:rPr>
              <a:t>Contraindication in EGFR of less than 30 </a:t>
            </a:r>
            <a:r>
              <a:rPr lang="en-US" sz="3000" dirty="0" err="1" smtClean="0">
                <a:latin typeface="Times New Roman" pitchFamily="18" charset="0"/>
                <a:ea typeface="+mj-ea"/>
                <a:cs typeface="Times New Roman" pitchFamily="18" charset="0"/>
              </a:rPr>
              <a:t>mL</a:t>
            </a:r>
            <a:r>
              <a:rPr lang="en-US" sz="3000" dirty="0" smtClean="0">
                <a:latin typeface="Times New Roman" pitchFamily="18" charset="0"/>
                <a:ea typeface="+mj-ea"/>
                <a:cs typeface="Times New Roman" pitchFamily="18" charset="0"/>
              </a:rPr>
              <a:t>/min per 1.73 m2, it can be used with caution in those </a:t>
            </a:r>
            <a:r>
              <a:rPr lang="en-US" sz="3000" dirty="0" smtClean="0">
                <a:solidFill>
                  <a:srgbClr val="92D050"/>
                </a:solidFill>
                <a:latin typeface="Times New Roman" pitchFamily="18" charset="0"/>
                <a:ea typeface="+mj-ea"/>
                <a:cs typeface="Times New Roman" pitchFamily="18" charset="0"/>
              </a:rPr>
              <a:t>with a GFR of 30–45 </a:t>
            </a:r>
            <a:r>
              <a:rPr lang="en-US" sz="3000" dirty="0" err="1" smtClean="0">
                <a:solidFill>
                  <a:srgbClr val="92D050"/>
                </a:solidFill>
                <a:latin typeface="Times New Roman" pitchFamily="18" charset="0"/>
                <a:ea typeface="+mj-ea"/>
                <a:cs typeface="Times New Roman" pitchFamily="18" charset="0"/>
              </a:rPr>
              <a:t>mL</a:t>
            </a:r>
            <a:r>
              <a:rPr lang="en-US" sz="3000" dirty="0" smtClean="0">
                <a:solidFill>
                  <a:srgbClr val="92D050"/>
                </a:solidFill>
                <a:latin typeface="Times New Roman" pitchFamily="18" charset="0"/>
                <a:ea typeface="+mj-ea"/>
                <a:cs typeface="Times New Roman" pitchFamily="18" charset="0"/>
              </a:rPr>
              <a:t>/min per 1.73 m2 .</a:t>
            </a:r>
          </a:p>
          <a:p>
            <a:pPr>
              <a:buClr>
                <a:srgbClr val="FF0000"/>
              </a:buClr>
              <a:buSzPct val="107000"/>
              <a:buFont typeface="Wingdings" pitchFamily="2" charset="2"/>
              <a:buChar char="§"/>
            </a:pPr>
            <a:endParaRPr lang="en-US" sz="3000" dirty="0" smtClean="0">
              <a:latin typeface="Times New Roman" pitchFamily="18" charset="0"/>
              <a:ea typeface="+mj-ea"/>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328" y="274638"/>
            <a:ext cx="7498080" cy="1143000"/>
          </a:xfrm>
        </p:spPr>
        <p:txBody>
          <a:bodyPr>
            <a:normAutofit/>
          </a:bodyPr>
          <a:lstStyle/>
          <a:p>
            <a:pPr algn="ctr"/>
            <a:r>
              <a:rPr lang="en-US" sz="4000" b="1" dirty="0" smtClean="0">
                <a:solidFill>
                  <a:srgbClr val="00B0F0"/>
                </a:solidFill>
                <a:latin typeface="Times New Roman" pitchFamily="18" charset="0"/>
                <a:cs typeface="Times New Roman" pitchFamily="18" charset="0"/>
              </a:rPr>
              <a:t>Important Clinical Point </a:t>
            </a:r>
          </a:p>
        </p:txBody>
      </p:sp>
      <p:sp>
        <p:nvSpPr>
          <p:cNvPr id="3" name="Content Placeholder 2"/>
          <p:cNvSpPr>
            <a:spLocks noGrp="1"/>
          </p:cNvSpPr>
          <p:nvPr>
            <p:ph idx="1"/>
          </p:nvPr>
        </p:nvSpPr>
        <p:spPr>
          <a:xfrm>
            <a:off x="395536" y="1497433"/>
            <a:ext cx="8424936" cy="4235823"/>
          </a:xfrm>
        </p:spPr>
        <p:txBody>
          <a:bodyPr>
            <a:noAutofit/>
          </a:bodyPr>
          <a:lstStyle/>
          <a:p>
            <a:pPr algn="just">
              <a:buClr>
                <a:srgbClr val="FF0000"/>
              </a:buClr>
              <a:buSzPct val="106000"/>
              <a:buFont typeface="Wingdings" pitchFamily="2" charset="2"/>
              <a:buChar char="§"/>
            </a:pPr>
            <a:r>
              <a:rPr lang="en-US" sz="2800" dirty="0" err="1" smtClean="0">
                <a:latin typeface="Times New Roman" pitchFamily="18" charset="0"/>
                <a:cs typeface="Times New Roman" pitchFamily="18" charset="0"/>
              </a:rPr>
              <a:t>Poatients</a:t>
            </a:r>
            <a:r>
              <a:rPr lang="en-US" sz="2800" dirty="0" smtClean="0">
                <a:latin typeface="Times New Roman" pitchFamily="18" charset="0"/>
                <a:cs typeface="Times New Roman" pitchFamily="18" charset="0"/>
              </a:rPr>
              <a:t> who are about to receive </a:t>
            </a:r>
            <a:r>
              <a:rPr lang="en-US" sz="2800" b="1" dirty="0" smtClean="0">
                <a:solidFill>
                  <a:srgbClr val="FFC000"/>
                </a:solidFill>
                <a:latin typeface="Times New Roman" pitchFamily="18" charset="0"/>
                <a:cs typeface="Times New Roman" pitchFamily="18" charset="0"/>
              </a:rPr>
              <a:t>intravenous iodinated contrast material (with potential for contrast-induced renal failure) or undergo a surgical procedure (with potential compromise of circulation) </a:t>
            </a:r>
            <a:r>
              <a:rPr lang="en-US" sz="2800" dirty="0" smtClean="0">
                <a:latin typeface="Times New Roman" pitchFamily="18" charset="0"/>
                <a:cs typeface="Times New Roman" pitchFamily="18" charset="0"/>
              </a:rPr>
              <a:t>should have </a:t>
            </a:r>
            <a:r>
              <a:rPr lang="en-US" sz="2800" dirty="0" err="1" smtClean="0">
                <a:latin typeface="Times New Roman" pitchFamily="18" charset="0"/>
                <a:cs typeface="Times New Roman" pitchFamily="18" charset="0"/>
              </a:rPr>
              <a:t>metformin</a:t>
            </a:r>
            <a:r>
              <a:rPr lang="en-US" sz="2800" dirty="0" smtClean="0">
                <a:latin typeface="Times New Roman" pitchFamily="18" charset="0"/>
                <a:cs typeface="Times New Roman" pitchFamily="18" charset="0"/>
              </a:rPr>
              <a:t> held until stable renal function can be established</a:t>
            </a:r>
          </a:p>
          <a:p>
            <a:pPr algn="just">
              <a:buClr>
                <a:srgbClr val="FF0000"/>
              </a:buClr>
              <a:buSzPct val="106000"/>
              <a:buFont typeface="Wingdings" pitchFamily="2" charset="2"/>
              <a:buChar char="§"/>
            </a:pPr>
            <a:r>
              <a:rPr lang="en-US" sz="2800" dirty="0" smtClean="0">
                <a:latin typeface="Times New Roman" pitchFamily="18" charset="0"/>
                <a:cs typeface="Times New Roman" pitchFamily="18" charset="0"/>
              </a:rPr>
              <a:t> Serum </a:t>
            </a:r>
            <a:r>
              <a:rPr lang="en-US" sz="2800" dirty="0" err="1" smtClean="0">
                <a:latin typeface="Times New Roman" pitchFamily="18" charset="0"/>
                <a:cs typeface="Times New Roman" pitchFamily="18" charset="0"/>
              </a:rPr>
              <a:t>creatinine</a:t>
            </a:r>
            <a:r>
              <a:rPr lang="en-US" sz="2800" dirty="0" smtClean="0">
                <a:latin typeface="Times New Roman" pitchFamily="18" charset="0"/>
                <a:cs typeface="Times New Roman" pitchFamily="18" charset="0"/>
              </a:rPr>
              <a:t> is typically assessed two to three days after contrast administration</a:t>
            </a:r>
            <a:r>
              <a:rPr lang="en-US" sz="280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498080" cy="1143000"/>
          </a:xfrm>
        </p:spPr>
        <p:txBody>
          <a:bodyPr/>
          <a:lstStyle/>
          <a:p>
            <a:pPr algn="ctr"/>
            <a:r>
              <a:rPr lang="en-US" sz="4400" b="1" dirty="0" smtClean="0">
                <a:solidFill>
                  <a:srgbClr val="92D050"/>
                </a:solidFill>
                <a:latin typeface="Times New Roman" pitchFamily="18" charset="0"/>
                <a:cs typeface="Times New Roman" pitchFamily="18" charset="0"/>
              </a:rPr>
              <a:t>Mode of prescription </a:t>
            </a:r>
            <a:endParaRPr lang="en-US" sz="4400"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395536" y="1268760"/>
            <a:ext cx="8748464" cy="5229200"/>
          </a:xfrm>
        </p:spPr>
        <p:txBody>
          <a:bodyPr>
            <a:noAutofit/>
          </a:bodyPr>
          <a:lstStyle/>
          <a:p>
            <a:pPr>
              <a:buClr>
                <a:srgbClr val="FF0000"/>
              </a:buClr>
              <a:buSzPct val="105000"/>
              <a:buFont typeface="Wingdings" pitchFamily="2" charset="2"/>
              <a:buChar char="§"/>
            </a:pPr>
            <a:r>
              <a:rPr lang="en-US" sz="2400" dirty="0" smtClean="0">
                <a:latin typeface="Times New Roman" pitchFamily="18" charset="0"/>
                <a:cs typeface="Times New Roman" pitchFamily="18" charset="0"/>
              </a:rPr>
              <a:t>A standard tablet formulation of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should be taken </a:t>
            </a:r>
            <a:r>
              <a:rPr lang="en-US" sz="2400" dirty="0" smtClean="0">
                <a:solidFill>
                  <a:srgbClr val="FFC000"/>
                </a:solidFill>
                <a:latin typeface="Times New Roman" pitchFamily="18" charset="0"/>
                <a:cs typeface="Times New Roman" pitchFamily="18" charset="0"/>
              </a:rPr>
              <a:t>with meals or immediately before meals </a:t>
            </a:r>
            <a:r>
              <a:rPr lang="en-US" sz="2400" dirty="0" smtClean="0">
                <a:latin typeface="Times New Roman" pitchFamily="18" charset="0"/>
                <a:cs typeface="Times New Roman" pitchFamily="18" charset="0"/>
              </a:rPr>
              <a:t>to minimize possible gastrointestinal side effects. </a:t>
            </a:r>
          </a:p>
          <a:p>
            <a:pPr>
              <a:buClr>
                <a:srgbClr val="FF0000"/>
              </a:buClr>
              <a:buSzPct val="105000"/>
              <a:buFont typeface="Wingdings" pitchFamily="2" charset="2"/>
              <a:buChar char="§"/>
            </a:pPr>
            <a:r>
              <a:rPr lang="en-US" sz="2400" dirty="0" smtClean="0">
                <a:latin typeface="Times New Roman" pitchFamily="18" charset="0"/>
                <a:cs typeface="Times New Roman" pitchFamily="18" charset="0"/>
              </a:rPr>
              <a:t>Start with 500 or 850 mg once daily, or 500 mg twice daily (divided </a:t>
            </a:r>
            <a:r>
              <a:rPr lang="en-US" sz="2400" dirty="0" smtClean="0">
                <a:solidFill>
                  <a:srgbClr val="FFC000"/>
                </a:solidFill>
                <a:latin typeface="Times New Roman" pitchFamily="18" charset="0"/>
                <a:cs typeface="Times New Roman" pitchFamily="18" charset="0"/>
              </a:rPr>
              <a:t>between the morning and evening meals</a:t>
            </a:r>
            <a:r>
              <a:rPr lang="en-US" sz="2400" dirty="0" smtClean="0">
                <a:latin typeface="Times New Roman" pitchFamily="18" charset="0"/>
                <a:cs typeface="Times New Roman" pitchFamily="18" charset="0"/>
              </a:rPr>
              <a:t>). The dosage is increased slowly – one tablet at a time – at intervals of about 1 – 2 weeks until the target level of blood glucose control is attained. </a:t>
            </a:r>
          </a:p>
          <a:p>
            <a:pPr>
              <a:buClr>
                <a:srgbClr val="FF0000"/>
              </a:buClr>
              <a:buSzPct val="105000"/>
              <a:buFont typeface="Wingdings" pitchFamily="2" charset="2"/>
              <a:buChar char="§"/>
            </a:pPr>
            <a:r>
              <a:rPr lang="en-US" sz="2400" dirty="0" smtClean="0">
                <a:latin typeface="Times New Roman" pitchFamily="18" charset="0"/>
                <a:cs typeface="Times New Roman" pitchFamily="18" charset="0"/>
              </a:rPr>
              <a:t>If the target is not attained and an additional dose produces no further improvement, return to the previous dose.</a:t>
            </a:r>
          </a:p>
          <a:p>
            <a:pPr>
              <a:buClr>
                <a:srgbClr val="FF0000"/>
              </a:buClr>
              <a:buSzPct val="105000"/>
              <a:buFont typeface="Wingdings" pitchFamily="2" charset="2"/>
              <a:buChar char="§"/>
            </a:pPr>
            <a:r>
              <a:rPr lang="en-US" sz="2400" dirty="0" smtClean="0">
                <a:latin typeface="Times New Roman" pitchFamily="18" charset="0"/>
                <a:cs typeface="Times New Roman" pitchFamily="18" charset="0"/>
              </a:rPr>
              <a:t> In the case of </a:t>
            </a:r>
            <a:r>
              <a:rPr lang="en-US" sz="2400" dirty="0" err="1" smtClean="0">
                <a:latin typeface="Times New Roman" pitchFamily="18" charset="0"/>
                <a:cs typeface="Times New Roman" pitchFamily="18" charset="0"/>
              </a:rPr>
              <a:t>monotherapy</a:t>
            </a:r>
            <a:r>
              <a:rPr lang="en-US" sz="2400" dirty="0" smtClean="0">
                <a:latin typeface="Times New Roman" pitchFamily="18" charset="0"/>
                <a:cs typeface="Times New Roman" pitchFamily="18" charset="0"/>
              </a:rPr>
              <a:t>, consider combination therapy by adding in another agent (e.g. an insulin </a:t>
            </a:r>
            <a:r>
              <a:rPr lang="en-US" sz="2400" dirty="0" err="1" smtClean="0">
                <a:latin typeface="Times New Roman" pitchFamily="18" charset="0"/>
                <a:cs typeface="Times New Roman" pitchFamily="18" charset="0"/>
              </a:rPr>
              <a:t>secretagogue</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thiazolidinedione</a:t>
            </a:r>
            <a:r>
              <a:rPr lang="en-US" sz="2400" dirty="0" smtClean="0">
                <a:latin typeface="Times New Roman" pitchFamily="18" charset="0"/>
                <a:cs typeface="Times New Roman" pitchFamily="18" charset="0"/>
              </a:rPr>
              <a:t>).</a:t>
            </a:r>
          </a:p>
          <a:p>
            <a:pPr>
              <a:buClr>
                <a:srgbClr val="FF0000"/>
              </a:buClr>
              <a:buSzPct val="105000"/>
              <a:buFont typeface="Wingdings" pitchFamily="2" charset="2"/>
              <a:buChar char="§"/>
            </a:pPr>
            <a:endParaRPr lang="en-US" sz="2400" dirty="0" smtClean="0">
              <a:latin typeface="Times New Roman" pitchFamily="18" charset="0"/>
              <a:cs typeface="Times New Roman" pitchFamily="18" charset="0"/>
            </a:endParaRPr>
          </a:p>
          <a:p>
            <a:pPr>
              <a:buClr>
                <a:srgbClr val="FF0000"/>
              </a:buClr>
              <a:buSzPct val="105000"/>
              <a:buFont typeface="Wingdings" pitchFamily="2" charset="2"/>
              <a:buChar char="§"/>
            </a:pPr>
            <a:r>
              <a:rPr lang="en-US" sz="2400" dirty="0" smtClean="0">
                <a:latin typeface="Times New Roman" pitchFamily="18" charset="0"/>
                <a:cs typeface="Times New Roman" pitchFamily="18" charset="0"/>
              </a:rPr>
              <a:t>The maximal effective dosage of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is about 2000 mg/ day, taken in divided doses with meals, and the maximum is 2550 or 3000 mg/day in different countries.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629816"/>
            <a:ext cx="7498080" cy="1143000"/>
          </a:xfrm>
        </p:spPr>
        <p:txBody>
          <a:bodyPr/>
          <a:lstStyle/>
          <a:p>
            <a:pPr algn="ctr"/>
            <a:r>
              <a:rPr lang="en-US" sz="4400" b="1" dirty="0" smtClean="0">
                <a:solidFill>
                  <a:srgbClr val="92D050"/>
                </a:solidFill>
                <a:latin typeface="Times New Roman" pitchFamily="18" charset="0"/>
                <a:cs typeface="Times New Roman" pitchFamily="18" charset="0"/>
              </a:rPr>
              <a:t>Mode of prescription </a:t>
            </a:r>
            <a:endParaRPr lang="en-US" sz="4400"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1043608" y="1929481"/>
            <a:ext cx="7223760" cy="4235823"/>
          </a:xfrm>
        </p:spPr>
        <p:txBody>
          <a:bodyPr>
            <a:normAutofit/>
          </a:bodyPr>
          <a:lstStyle/>
          <a:p>
            <a:r>
              <a:rPr lang="en-US" sz="2400" dirty="0" smtClean="0">
                <a:latin typeface="Times New Roman" pitchFamily="18" charset="0"/>
                <a:cs typeface="Times New Roman" pitchFamily="18" charset="0"/>
              </a:rPr>
              <a:t>The usual effective dose is 1500 to 2000 mg/day per day; </a:t>
            </a:r>
          </a:p>
          <a:p>
            <a:r>
              <a:rPr lang="en-US" sz="2400" dirty="0" smtClean="0">
                <a:latin typeface="Times New Roman" pitchFamily="18" charset="0"/>
                <a:cs typeface="Times New Roman" pitchFamily="18" charset="0"/>
              </a:rPr>
              <a:t>the maximum dose of 2550 mg/day (850 mg TID) provides only marginally better </a:t>
            </a:r>
            <a:r>
              <a:rPr lang="en-US" sz="2400" dirty="0" err="1" smtClean="0">
                <a:latin typeface="Times New Roman" pitchFamily="18" charset="0"/>
                <a:cs typeface="Times New Roman" pitchFamily="18" charset="0"/>
              </a:rPr>
              <a:t>glycemic</a:t>
            </a:r>
            <a:r>
              <a:rPr lang="en-US" sz="2400" dirty="0" smtClean="0">
                <a:latin typeface="Times New Roman" pitchFamily="18" charset="0"/>
                <a:cs typeface="Times New Roman" pitchFamily="18" charset="0"/>
              </a:rPr>
              <a:t> control and is often not tolerated due to GI side effects.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498080" cy="1143000"/>
          </a:xfrm>
        </p:spPr>
        <p:txBody>
          <a:bodyPr/>
          <a:lstStyle/>
          <a:p>
            <a:pPr algn="ctr"/>
            <a:r>
              <a:rPr lang="en-US" sz="4000" b="1" dirty="0" smtClean="0">
                <a:solidFill>
                  <a:srgbClr val="FFC000"/>
                </a:solidFill>
                <a:latin typeface="Times New Roman" pitchFamily="18" charset="0"/>
                <a:cs typeface="Times New Roman" pitchFamily="18" charset="0"/>
              </a:rPr>
              <a:t>Combination therapy </a:t>
            </a:r>
            <a:endParaRPr lang="en-US" sz="4000" b="1"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a:xfrm>
            <a:off x="611560" y="1734671"/>
            <a:ext cx="8280920" cy="4235823"/>
          </a:xfrm>
        </p:spPr>
        <p:txBody>
          <a:bodyPr>
            <a:normAutofit/>
          </a:bodyPr>
          <a:lstStyle/>
          <a:p>
            <a:pPr algn="just">
              <a:buClr>
                <a:srgbClr val="FF0000"/>
              </a:buClr>
              <a:buSzPct val="106000"/>
              <a:buFont typeface="Wingdings" pitchFamily="2" charset="2"/>
              <a:buChar char="§"/>
            </a:pPr>
            <a:r>
              <a:rPr lang="en-US" sz="2800" dirty="0" smtClean="0">
                <a:latin typeface="Times New Roman" pitchFamily="18" charset="0"/>
                <a:cs typeface="Times New Roman" pitchFamily="18" charset="0"/>
              </a:rPr>
              <a:t>UKPDS: %50 of patients originally controlled with a single drug required the addition of a 2th drug after 3 years.</a:t>
            </a:r>
          </a:p>
          <a:p>
            <a:pPr algn="just">
              <a:buClr>
                <a:srgbClr val="FF0000"/>
              </a:buClr>
              <a:buSzPct val="106000"/>
              <a:buFont typeface="Wingdings" pitchFamily="2" charset="2"/>
              <a:buChar char="§"/>
            </a:pPr>
            <a:r>
              <a:rPr lang="en-US" sz="2800" dirty="0" smtClean="0">
                <a:latin typeface="Times New Roman" pitchFamily="18" charset="0"/>
                <a:cs typeface="Times New Roman" pitchFamily="18" charset="0"/>
              </a:rPr>
              <a:t>By 9 years 75 percent of patients needed multiple therapies to achieve the target hemoglobin A1C (HbA1c) value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676456" cy="1143000"/>
          </a:xfrm>
        </p:spPr>
        <p:txBody>
          <a:bodyPr>
            <a:noAutofit/>
          </a:bodyPr>
          <a:lstStyle/>
          <a:p>
            <a:pPr algn="ctr"/>
            <a:r>
              <a:rPr lang="en-US" sz="2400" b="1" dirty="0" smtClean="0">
                <a:solidFill>
                  <a:srgbClr val="FFC000"/>
                </a:solidFill>
                <a:latin typeface="Times New Roman" pitchFamily="18" charset="0"/>
                <a:cs typeface="Times New Roman" pitchFamily="18" charset="0"/>
              </a:rPr>
              <a:t>Effect of Noninsulin </a:t>
            </a:r>
            <a:r>
              <a:rPr lang="en-US" sz="2400" b="1" dirty="0" err="1" smtClean="0">
                <a:solidFill>
                  <a:srgbClr val="FFC000"/>
                </a:solidFill>
                <a:latin typeface="Times New Roman" pitchFamily="18" charset="0"/>
                <a:cs typeface="Times New Roman" pitchFamily="18" charset="0"/>
              </a:rPr>
              <a:t>Antidiabetic</a:t>
            </a:r>
            <a:r>
              <a:rPr lang="en-US" sz="2400" b="1" dirty="0" smtClean="0">
                <a:solidFill>
                  <a:srgbClr val="FFC000"/>
                </a:solidFill>
                <a:latin typeface="Times New Roman" pitchFamily="18" charset="0"/>
                <a:cs typeface="Times New Roman" pitchFamily="18" charset="0"/>
              </a:rPr>
              <a:t> Drugs Added to </a:t>
            </a:r>
            <a:r>
              <a:rPr lang="en-US" sz="2400" b="1" dirty="0" err="1" smtClean="0">
                <a:solidFill>
                  <a:srgbClr val="FFC000"/>
                </a:solidFill>
                <a:latin typeface="Times New Roman" pitchFamily="18" charset="0"/>
                <a:cs typeface="Times New Roman" pitchFamily="18" charset="0"/>
              </a:rPr>
              <a:t>Metformin</a:t>
            </a:r>
            <a:r>
              <a:rPr lang="en-US" sz="2400" b="1" dirty="0" smtClean="0">
                <a:solidFill>
                  <a:srgbClr val="FFC000"/>
                </a:solidFill>
                <a:latin typeface="Times New Roman" pitchFamily="18" charset="0"/>
                <a:cs typeface="Times New Roman" pitchFamily="18" charset="0"/>
              </a:rPr>
              <a:t> Therapy on </a:t>
            </a:r>
            <a:r>
              <a:rPr lang="en-US" sz="2400" b="1" dirty="0" err="1" smtClean="0">
                <a:solidFill>
                  <a:srgbClr val="FFC000"/>
                </a:solidFill>
                <a:latin typeface="Times New Roman" pitchFamily="18" charset="0"/>
                <a:cs typeface="Times New Roman" pitchFamily="18" charset="0"/>
              </a:rPr>
              <a:t>Glycemic</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Control,Weight</a:t>
            </a:r>
            <a:r>
              <a:rPr lang="en-US" sz="2400" b="1" dirty="0" smtClean="0">
                <a:solidFill>
                  <a:srgbClr val="FFC000"/>
                </a:solidFill>
                <a:latin typeface="Times New Roman" pitchFamily="18" charset="0"/>
                <a:cs typeface="Times New Roman" pitchFamily="18" charset="0"/>
              </a:rPr>
              <a:t> Gain, and Hypoglycemia in Type 2 Diabetes</a:t>
            </a:r>
            <a:endParaRPr lang="en-US" sz="2400"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1734671"/>
            <a:ext cx="8856984" cy="4235823"/>
          </a:xfrm>
        </p:spPr>
        <p:txBody>
          <a:bodyPr>
            <a:normAutofit/>
          </a:bodyPr>
          <a:lstStyle/>
          <a:p>
            <a:pPr algn="just">
              <a:buNone/>
            </a:pPr>
            <a:r>
              <a:rPr lang="en-US" sz="2800" dirty="0" smtClean="0">
                <a:latin typeface="Times New Roman" pitchFamily="18" charset="0"/>
                <a:cs typeface="Times New Roman" pitchFamily="18" charset="0"/>
              </a:rPr>
              <a:t>Mixed-treatment comparison meta-analysis was used to calculate the weighted mean difference for changes from baseline in </a:t>
            </a:r>
            <a:r>
              <a:rPr lang="en-US" sz="2800" b="1" dirty="0" smtClean="0">
                <a:latin typeface="Times New Roman" pitchFamily="18" charset="0"/>
                <a:cs typeface="Times New Roman" pitchFamily="18" charset="0"/>
              </a:rPr>
              <a:t>HbA1c and body weight and relative risk (RR) of HbA1c goal attainment and hypoglycemia, with associated 95% credible intervals</a:t>
            </a:r>
            <a:r>
              <a:rPr lang="en-US" sz="2800" dirty="0" smtClean="0">
                <a:latin typeface="Times New Roman" pitchFamily="18" charset="0"/>
                <a:cs typeface="Times New Roman" pitchFamily="18" charset="0"/>
              </a:rPr>
              <a:t>.</a:t>
            </a:r>
          </a:p>
          <a:p>
            <a:pPr algn="just">
              <a:buNone/>
            </a:pPr>
            <a:r>
              <a:rPr lang="en-US" sz="2800" i="1" dirty="0" smtClean="0">
                <a:latin typeface="Times New Roman" pitchFamily="18" charset="0"/>
                <a:cs typeface="Times New Roman" pitchFamily="18" charset="0"/>
              </a:rPr>
              <a:t>     JAMA. 2010;303(14):1410-1418</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498080" cy="1143000"/>
          </a:xfrm>
        </p:spPr>
        <p:txBody>
          <a:bodyPr/>
          <a:lstStyle/>
          <a:p>
            <a:pPr algn="ctr"/>
            <a:r>
              <a:rPr lang="en-US" sz="4000" b="1" dirty="0" smtClean="0">
                <a:solidFill>
                  <a:srgbClr val="92D050"/>
                </a:solidFill>
                <a:latin typeface="Times New Roman" pitchFamily="18" charset="0"/>
                <a:cs typeface="Times New Roman" pitchFamily="18" charset="0"/>
              </a:rPr>
              <a:t>Combination therapy </a:t>
            </a:r>
            <a:endParaRPr lang="en-US" sz="4000" b="1"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539552" y="1412776"/>
            <a:ext cx="8136904" cy="4718665"/>
          </a:xfrm>
        </p:spPr>
        <p:txBody>
          <a:bodyPr>
            <a:noAutofit/>
          </a:bodyPr>
          <a:lstStyle/>
          <a:p>
            <a:pPr>
              <a:buClr>
                <a:srgbClr val="FF0000"/>
              </a:buClr>
              <a:buSzPct val="104000"/>
              <a:buFont typeface="Wingdings" pitchFamily="2" charset="2"/>
              <a:buChar char="§"/>
            </a:pPr>
            <a:r>
              <a:rPr lang="en-US" sz="2400" dirty="0" smtClean="0">
                <a:latin typeface="Times New Roman" pitchFamily="18" charset="0"/>
                <a:cs typeface="Times New Roman" pitchFamily="18" charset="0"/>
              </a:rPr>
              <a:t>The different classes of drugs were associated with similar HbA1c reductions (range, 0.64%-0.97%) .</a:t>
            </a:r>
          </a:p>
          <a:p>
            <a:pPr>
              <a:buClr>
                <a:srgbClr val="FF0000"/>
              </a:buClr>
              <a:buSzPct val="104000"/>
              <a:buFont typeface="Wingdings" pitchFamily="2" charset="2"/>
              <a:buChar char="§"/>
            </a:pPr>
            <a:r>
              <a:rPr lang="en-US" sz="2400" dirty="0" smtClean="0">
                <a:latin typeface="Times New Roman" pitchFamily="18" charset="0"/>
                <a:cs typeface="Times New Roman" pitchFamily="18" charset="0"/>
              </a:rPr>
              <a:t>use </a:t>
            </a:r>
            <a:r>
              <a:rPr lang="en-US" sz="2400" dirty="0" smtClean="0">
                <a:solidFill>
                  <a:srgbClr val="FFC000"/>
                </a:solidFill>
                <a:latin typeface="Times New Roman" pitchFamily="18" charset="0"/>
                <a:cs typeface="Times New Roman" pitchFamily="18" charset="0"/>
              </a:rPr>
              <a:t>of TZDs, </a:t>
            </a:r>
            <a:r>
              <a:rPr lang="en-US" sz="2400" dirty="0" err="1" smtClean="0">
                <a:solidFill>
                  <a:srgbClr val="FFC000"/>
                </a:solidFill>
                <a:latin typeface="Times New Roman" pitchFamily="18" charset="0"/>
                <a:cs typeface="Times New Roman" pitchFamily="18" charset="0"/>
              </a:rPr>
              <a:t>sulfonylureas</a:t>
            </a:r>
            <a:r>
              <a:rPr lang="en-US" sz="2400" dirty="0" smtClean="0">
                <a:solidFill>
                  <a:srgbClr val="FFC000"/>
                </a:solidFill>
                <a:latin typeface="Times New Roman" pitchFamily="18" charset="0"/>
                <a:cs typeface="Times New Roman" pitchFamily="18" charset="0"/>
              </a:rPr>
              <a:t>, and </a:t>
            </a:r>
            <a:r>
              <a:rPr lang="en-US" sz="2400" dirty="0" err="1" smtClean="0">
                <a:solidFill>
                  <a:srgbClr val="FFC000"/>
                </a:solidFill>
                <a:latin typeface="Times New Roman" pitchFamily="18" charset="0"/>
                <a:cs typeface="Times New Roman" pitchFamily="18" charset="0"/>
              </a:rPr>
              <a:t>meglitinides</a:t>
            </a:r>
            <a:r>
              <a:rPr lang="en-US" sz="2400" dirty="0" smtClean="0">
                <a:solidFill>
                  <a:srgbClr val="FFC000"/>
                </a:solidFill>
                <a:latin typeface="Times New Roman" pitchFamily="18" charset="0"/>
                <a:cs typeface="Times New Roman" pitchFamily="18" charset="0"/>
              </a:rPr>
              <a:t> was associated with weight gain, </a:t>
            </a:r>
            <a:r>
              <a:rPr lang="en-US" sz="2400" dirty="0" smtClean="0">
                <a:latin typeface="Times New Roman" pitchFamily="18" charset="0"/>
                <a:cs typeface="Times New Roman" pitchFamily="18" charset="0"/>
              </a:rPr>
              <a:t>while GLP-1 analogs, alpha-</a:t>
            </a:r>
            <a:r>
              <a:rPr lang="en-US" sz="2400" dirty="0" err="1" smtClean="0">
                <a:latin typeface="Times New Roman" pitchFamily="18" charset="0"/>
                <a:cs typeface="Times New Roman" pitchFamily="18" charset="0"/>
              </a:rPr>
              <a:t>glucosidase</a:t>
            </a:r>
            <a:r>
              <a:rPr lang="en-US" sz="2400" dirty="0" smtClean="0">
                <a:latin typeface="Times New Roman" pitchFamily="18" charset="0"/>
                <a:cs typeface="Times New Roman" pitchFamily="18" charset="0"/>
              </a:rPr>
              <a:t> inhibitors, and DPP-IV inhibitors were associated with weight loss or no change .</a:t>
            </a:r>
          </a:p>
          <a:p>
            <a:pPr>
              <a:buClr>
                <a:srgbClr val="FF0000"/>
              </a:buClr>
              <a:buSzPct val="104000"/>
              <a:buFont typeface="Wingdings" pitchFamily="2" charset="2"/>
              <a:buChar char="§"/>
            </a:pPr>
            <a:r>
              <a:rPr lang="en-US" sz="2400" b="1" i="1" dirty="0" smtClean="0">
                <a:latin typeface="Times New Roman" pitchFamily="18" charset="0"/>
                <a:cs typeface="Times New Roman" pitchFamily="18" charset="0"/>
              </a:rPr>
              <a:t>    weight loss associated with GLP-1 analogues was highly significant</a:t>
            </a:r>
            <a:r>
              <a:rPr lang="en-US" sz="2400" dirty="0" smtClean="0">
                <a:latin typeface="Times New Roman" pitchFamily="18" charset="0"/>
                <a:cs typeface="Times New Roman" pitchFamily="18" charset="0"/>
              </a:rPr>
              <a:t>.</a:t>
            </a:r>
          </a:p>
          <a:p>
            <a:pPr>
              <a:buClr>
                <a:srgbClr val="FF0000"/>
              </a:buClr>
              <a:buSzPct val="104000"/>
              <a:buFont typeface="Wingdings" pitchFamily="2" charset="2"/>
              <a:buChar char="§"/>
            </a:pPr>
            <a:r>
              <a:rPr lang="en-US" sz="2400" dirty="0" err="1" smtClean="0">
                <a:solidFill>
                  <a:srgbClr val="FFC000"/>
                </a:solidFill>
                <a:latin typeface="Times New Roman" pitchFamily="18" charset="0"/>
                <a:cs typeface="Times New Roman" pitchFamily="18" charset="0"/>
              </a:rPr>
              <a:t>Sulfonylureas</a:t>
            </a:r>
            <a:r>
              <a:rPr lang="en-US" sz="2400" dirty="0" smtClean="0">
                <a:solidFill>
                  <a:srgbClr val="FFC000"/>
                </a:solidFill>
                <a:latin typeface="Times New Roman" pitchFamily="18" charset="0"/>
                <a:cs typeface="Times New Roman" pitchFamily="18" charset="0"/>
              </a:rPr>
              <a:t> and </a:t>
            </a:r>
            <a:r>
              <a:rPr lang="en-US" sz="2400" dirty="0" err="1" smtClean="0">
                <a:solidFill>
                  <a:srgbClr val="FFC000"/>
                </a:solidFill>
                <a:latin typeface="Times New Roman" pitchFamily="18" charset="0"/>
                <a:cs typeface="Times New Roman" pitchFamily="18" charset="0"/>
              </a:rPr>
              <a:t>glinides</a:t>
            </a:r>
            <a:r>
              <a:rPr lang="en-US" sz="2400" dirty="0" smtClean="0">
                <a:solidFill>
                  <a:srgbClr val="FFC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were associated with higher rates of hypoglycemia.</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498080" cy="1143000"/>
          </a:xfrm>
        </p:spPr>
        <p:txBody>
          <a:bodyPr>
            <a:noAutofit/>
          </a:bodyPr>
          <a:lstStyle/>
          <a:p>
            <a:pPr algn="ctr"/>
            <a:r>
              <a:rPr lang="en-US" sz="4400" dirty="0" err="1" smtClean="0">
                <a:solidFill>
                  <a:srgbClr val="92D050"/>
                </a:solidFill>
                <a:latin typeface="Times New Roman" pitchFamily="18" charset="0"/>
                <a:cs typeface="Times New Roman" pitchFamily="18" charset="0"/>
              </a:rPr>
              <a:t>Metformin</a:t>
            </a:r>
            <a:r>
              <a:rPr lang="en-US" sz="4400" dirty="0" smtClean="0">
                <a:solidFill>
                  <a:srgbClr val="92D050"/>
                </a:solidFill>
                <a:latin typeface="Times New Roman" pitchFamily="18" charset="0"/>
                <a:cs typeface="Times New Roman" pitchFamily="18" charset="0"/>
              </a:rPr>
              <a:t> </a:t>
            </a:r>
            <a:r>
              <a:rPr lang="en-US" sz="4400" dirty="0" err="1" smtClean="0">
                <a:solidFill>
                  <a:srgbClr val="92D050"/>
                </a:solidFill>
                <a:latin typeface="Times New Roman" pitchFamily="18" charset="0"/>
                <a:cs typeface="Times New Roman" pitchFamily="18" charset="0"/>
              </a:rPr>
              <a:t>monotherapy</a:t>
            </a:r>
            <a:r>
              <a:rPr lang="en-US" sz="4400" dirty="0" smtClean="0">
                <a:solidFill>
                  <a:srgbClr val="92D050"/>
                </a:solidFill>
                <a:latin typeface="Times New Roman" pitchFamily="18" charset="0"/>
                <a:cs typeface="Times New Roman" pitchFamily="18" charset="0"/>
              </a:rPr>
              <a:t> failure</a:t>
            </a:r>
            <a:br>
              <a:rPr lang="en-US" sz="4400" dirty="0" smtClean="0">
                <a:solidFill>
                  <a:srgbClr val="92D050"/>
                </a:solidFill>
                <a:latin typeface="Times New Roman" pitchFamily="18" charset="0"/>
                <a:cs typeface="Times New Roman" pitchFamily="18" charset="0"/>
              </a:rPr>
            </a:br>
            <a:endParaRPr lang="en-US" sz="4400"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1340768"/>
            <a:ext cx="8496944" cy="4235823"/>
          </a:xfrm>
        </p:spPr>
        <p:txBody>
          <a:bodyPr>
            <a:noAutofit/>
          </a:bodyPr>
          <a:lstStyle/>
          <a:p>
            <a:pPr algn="just">
              <a:buClr>
                <a:srgbClr val="FF0000"/>
              </a:buClr>
              <a:buSzPct val="106000"/>
              <a:buFont typeface="Wingdings" pitchFamily="2" charset="2"/>
              <a:buChar char="§"/>
            </a:pPr>
            <a:r>
              <a:rPr lang="en-US" sz="2400" dirty="0" smtClean="0">
                <a:latin typeface="Times New Roman" pitchFamily="18" charset="0"/>
                <a:cs typeface="Times New Roman" pitchFamily="18" charset="0"/>
              </a:rPr>
              <a:t>  In patients with inadequate </a:t>
            </a:r>
            <a:r>
              <a:rPr lang="en-US" sz="2400" dirty="0" err="1" smtClean="0">
                <a:latin typeface="Times New Roman" pitchFamily="18" charset="0"/>
                <a:cs typeface="Times New Roman" pitchFamily="18" charset="0"/>
              </a:rPr>
              <a:t>glycemic</a:t>
            </a:r>
            <a:r>
              <a:rPr lang="en-US" sz="2400" dirty="0" smtClean="0">
                <a:latin typeface="Times New Roman" pitchFamily="18" charset="0"/>
                <a:cs typeface="Times New Roman" pitchFamily="18" charset="0"/>
              </a:rPr>
              <a:t> control on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and A1C &gt;8.5 percent, adding </a:t>
            </a:r>
            <a:r>
              <a:rPr lang="en-US" sz="2400" dirty="0" smtClean="0">
                <a:solidFill>
                  <a:srgbClr val="FFC000"/>
                </a:solidFill>
                <a:latin typeface="Times New Roman" pitchFamily="18" charset="0"/>
                <a:cs typeface="Times New Roman" pitchFamily="18" charset="0"/>
              </a:rPr>
              <a:t>insulin</a:t>
            </a:r>
            <a:r>
              <a:rPr lang="en-US" sz="2400" dirty="0" smtClean="0">
                <a:latin typeface="Times New Roman" pitchFamily="18" charset="0"/>
                <a:cs typeface="Times New Roman" pitchFamily="18" charset="0"/>
              </a:rPr>
              <a:t>?</a:t>
            </a:r>
          </a:p>
          <a:p>
            <a:pPr algn="just">
              <a:buClr>
                <a:srgbClr val="FF0000"/>
              </a:buClr>
              <a:buSzPct val="106000"/>
              <a:buFont typeface="Wingdings" pitchFamily="2" charset="2"/>
              <a:buChar char="§"/>
            </a:pPr>
            <a:r>
              <a:rPr lang="en-US" sz="2400" dirty="0" smtClean="0">
                <a:latin typeface="Times New Roman" pitchFamily="18" charset="0"/>
                <a:cs typeface="Times New Roman" pitchFamily="18" charset="0"/>
              </a:rPr>
              <a:t> In patients with inadequate </a:t>
            </a:r>
            <a:r>
              <a:rPr lang="en-US" sz="2400" dirty="0" err="1" smtClean="0">
                <a:latin typeface="Times New Roman" pitchFamily="18" charset="0"/>
                <a:cs typeface="Times New Roman" pitchFamily="18" charset="0"/>
              </a:rPr>
              <a:t>glycemic</a:t>
            </a:r>
            <a:r>
              <a:rPr lang="en-US" sz="2400" dirty="0" smtClean="0">
                <a:latin typeface="Times New Roman" pitchFamily="18" charset="0"/>
                <a:cs typeface="Times New Roman" pitchFamily="18" charset="0"/>
              </a:rPr>
              <a:t> control on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(A1C &gt;7.0 percent), with A1C close to target (≤8.5 percent), adding a short acting </a:t>
            </a:r>
            <a:r>
              <a:rPr lang="en-US" sz="2400" dirty="0" smtClean="0">
                <a:solidFill>
                  <a:srgbClr val="FFC000"/>
                </a:solidFill>
                <a:latin typeface="Times New Roman" pitchFamily="18" charset="0"/>
                <a:cs typeface="Times New Roman" pitchFamily="18" charset="0"/>
              </a:rPr>
              <a:t>sulfonylurea, such as </a:t>
            </a:r>
            <a:r>
              <a:rPr lang="en-US" sz="2400" dirty="0" err="1" smtClean="0">
                <a:solidFill>
                  <a:srgbClr val="FFC000"/>
                </a:solidFill>
                <a:latin typeface="Times New Roman" pitchFamily="18" charset="0"/>
                <a:cs typeface="Times New Roman" pitchFamily="18" charset="0"/>
              </a:rPr>
              <a:t>glipizide</a:t>
            </a:r>
            <a:r>
              <a:rPr lang="en-US" sz="2400" dirty="0" smtClean="0">
                <a:latin typeface="Times New Roman" pitchFamily="18" charset="0"/>
                <a:cs typeface="Times New Roman" pitchFamily="18" charset="0"/>
              </a:rPr>
              <a:t> .</a:t>
            </a:r>
          </a:p>
          <a:p>
            <a:pPr algn="just">
              <a:buClr>
                <a:srgbClr val="FF0000"/>
              </a:buClr>
              <a:buSzPct val="106000"/>
              <a:buFont typeface="Wingdings" pitchFamily="2" charset="2"/>
              <a:buChar char="§"/>
            </a:pPr>
            <a:r>
              <a:rPr lang="en-US" sz="2400" dirty="0" smtClean="0">
                <a:latin typeface="Times New Roman" pitchFamily="18" charset="0"/>
                <a:cs typeface="Times New Roman" pitchFamily="18" charset="0"/>
              </a:rPr>
              <a:t>The addition of </a:t>
            </a:r>
            <a:r>
              <a:rPr lang="en-US" sz="2400" dirty="0" err="1" smtClean="0">
                <a:latin typeface="Times New Roman" pitchFamily="18" charset="0"/>
                <a:cs typeface="Times New Roman" pitchFamily="18" charset="0"/>
              </a:rPr>
              <a:t>pioglitazone</a:t>
            </a:r>
            <a:r>
              <a:rPr lang="en-US" sz="2400" dirty="0" smtClean="0">
                <a:latin typeface="Times New Roman" pitchFamily="18" charset="0"/>
                <a:cs typeface="Times New Roman" pitchFamily="18" charset="0"/>
              </a:rPr>
              <a:t> is an alternative option in individuals without risk factors for heart failure or fracture, who do not reach </a:t>
            </a:r>
            <a:r>
              <a:rPr lang="en-US" sz="2400" dirty="0" err="1" smtClean="0">
                <a:latin typeface="Times New Roman" pitchFamily="18" charset="0"/>
                <a:cs typeface="Times New Roman" pitchFamily="18" charset="0"/>
              </a:rPr>
              <a:t>glycemic</a:t>
            </a:r>
            <a:r>
              <a:rPr lang="en-US" sz="2400" dirty="0" smtClean="0">
                <a:latin typeface="Times New Roman" pitchFamily="18" charset="0"/>
                <a:cs typeface="Times New Roman" pitchFamily="18" charset="0"/>
              </a:rPr>
              <a:t> goals with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alone, </a:t>
            </a:r>
          </a:p>
          <a:p>
            <a:pPr algn="just">
              <a:buClr>
                <a:srgbClr val="FF0000"/>
              </a:buClr>
              <a:buSzPct val="106000"/>
              <a:buFont typeface="Wingdings" pitchFamily="2" charset="2"/>
              <a:buChar char="§"/>
            </a:pPr>
            <a:r>
              <a:rPr lang="en-US" sz="2400" dirty="0" smtClean="0">
                <a:latin typeface="Times New Roman" pitchFamily="18" charset="0"/>
                <a:cs typeface="Times New Roman" pitchFamily="18" charset="0"/>
              </a:rPr>
              <a:t>Another reasonable alternative is the addition of </a:t>
            </a:r>
            <a:r>
              <a:rPr lang="en-US" sz="2400" dirty="0" err="1" smtClean="0">
                <a:solidFill>
                  <a:srgbClr val="FFC000"/>
                </a:solidFill>
                <a:latin typeface="Times New Roman" pitchFamily="18" charset="0"/>
                <a:cs typeface="Times New Roman" pitchFamily="18" charset="0"/>
              </a:rPr>
              <a:t>repaglinide</a:t>
            </a:r>
            <a:r>
              <a:rPr lang="en-US" sz="2400" dirty="0" smtClean="0">
                <a:latin typeface="Times New Roman" pitchFamily="18" charset="0"/>
                <a:cs typeface="Times New Roman" pitchFamily="18" charset="0"/>
              </a:rPr>
              <a:t>, which can be considered in individuals who do not reach </a:t>
            </a:r>
            <a:r>
              <a:rPr lang="en-US" sz="2400" dirty="0" err="1" smtClean="0">
                <a:latin typeface="Times New Roman" pitchFamily="18" charset="0"/>
                <a:cs typeface="Times New Roman" pitchFamily="18" charset="0"/>
              </a:rPr>
              <a:t>glycemic</a:t>
            </a:r>
            <a:r>
              <a:rPr lang="en-US" sz="2400" dirty="0" smtClean="0">
                <a:latin typeface="Times New Roman" pitchFamily="18" charset="0"/>
                <a:cs typeface="Times New Roman" pitchFamily="18" charset="0"/>
              </a:rPr>
              <a:t> goals with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Times New Roman" pitchFamily="18" charset="0"/>
                <a:cs typeface="Times New Roman" pitchFamily="18" charset="0"/>
              </a:rPr>
              <a:t>Triple therapy with </a:t>
            </a:r>
            <a:r>
              <a:rPr lang="en-US" b="1" dirty="0" err="1" smtClean="0">
                <a:solidFill>
                  <a:srgbClr val="00B0F0"/>
                </a:solidFill>
                <a:latin typeface="Times New Roman" pitchFamily="18" charset="0"/>
                <a:cs typeface="Times New Roman" pitchFamily="18" charset="0"/>
              </a:rPr>
              <a:t>Metformin</a:t>
            </a:r>
            <a:r>
              <a:rPr lang="en-US" b="1" dirty="0" smtClean="0">
                <a:solidFill>
                  <a:srgbClr val="00B0F0"/>
                </a:solidFill>
                <a:latin typeface="Times New Roman" pitchFamily="18" charset="0"/>
                <a:cs typeface="Times New Roman" pitchFamily="18" charset="0"/>
              </a:rPr>
              <a:t> </a:t>
            </a:r>
            <a:endParaRPr lang="en-US"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734671"/>
            <a:ext cx="8964488" cy="4235823"/>
          </a:xfrm>
        </p:spPr>
        <p:txBody>
          <a:bodyPr>
            <a:normAutofit/>
          </a:bodyPr>
          <a:lstStyle/>
          <a:p>
            <a:pPr>
              <a:buClr>
                <a:srgbClr val="FF0000"/>
              </a:buClr>
              <a:buSzPct val="104000"/>
              <a:buFont typeface="Wingdings" pitchFamily="2" charset="2"/>
              <a:buChar char="§"/>
            </a:pPr>
            <a:r>
              <a:rPr lang="en-US" sz="2600" dirty="0" smtClean="0">
                <a:latin typeface="Times New Roman" pitchFamily="18" charset="0"/>
                <a:cs typeface="Times New Roman" pitchFamily="18" charset="0"/>
              </a:rPr>
              <a:t> In individuals A1C &gt;7 percent on two oral agents (usually </a:t>
            </a:r>
            <a:r>
              <a:rPr lang="en-US" sz="2600" dirty="0" err="1" smtClean="0">
                <a:latin typeface="Times New Roman" pitchFamily="18" charset="0"/>
                <a:cs typeface="Times New Roman" pitchFamily="18" charset="0"/>
              </a:rPr>
              <a:t>metformin</a:t>
            </a:r>
            <a:r>
              <a:rPr lang="en-US" sz="2600" dirty="0" smtClean="0">
                <a:latin typeface="Times New Roman" pitchFamily="18" charset="0"/>
                <a:cs typeface="Times New Roman" pitchFamily="18" charset="0"/>
              </a:rPr>
              <a:t> and sulfonylurea), switching to insulin (discontinue sulfonylurea and continue </a:t>
            </a:r>
            <a:r>
              <a:rPr lang="en-US" sz="2600" dirty="0" err="1" smtClean="0">
                <a:latin typeface="Times New Roman" pitchFamily="18" charset="0"/>
                <a:cs typeface="Times New Roman" pitchFamily="18" charset="0"/>
              </a:rPr>
              <a:t>metformin</a:t>
            </a:r>
            <a:r>
              <a:rPr lang="en-US" sz="2600" dirty="0" smtClean="0">
                <a:latin typeface="Times New Roman" pitchFamily="18" charset="0"/>
                <a:cs typeface="Times New Roman" pitchFamily="18" charset="0"/>
              </a:rPr>
              <a:t>) (Grade 2B). </a:t>
            </a:r>
          </a:p>
          <a:p>
            <a:pPr>
              <a:buClr>
                <a:srgbClr val="FF0000"/>
              </a:buClr>
              <a:buSzPct val="104000"/>
              <a:buFont typeface="Wingdings" pitchFamily="2" charset="2"/>
              <a:buChar char="§"/>
            </a:pPr>
            <a:r>
              <a:rPr lang="en-US" sz="2600" dirty="0" smtClean="0">
                <a:latin typeface="Times New Roman" pitchFamily="18" charset="0"/>
                <a:cs typeface="Times New Roman" pitchFamily="18" charset="0"/>
              </a:rPr>
              <a:t>However, three oral agents (</a:t>
            </a:r>
            <a:r>
              <a:rPr lang="en-US" sz="2600" dirty="0" err="1" smtClean="0">
                <a:solidFill>
                  <a:srgbClr val="FFFF00"/>
                </a:solidFill>
                <a:latin typeface="Times New Roman" pitchFamily="18" charset="0"/>
                <a:cs typeface="Times New Roman" pitchFamily="18" charset="0"/>
              </a:rPr>
              <a:t>metformin</a:t>
            </a:r>
            <a:r>
              <a:rPr lang="en-US" sz="2600" dirty="0" smtClean="0">
                <a:solidFill>
                  <a:srgbClr val="FFFF00"/>
                </a:solidFill>
                <a:latin typeface="Times New Roman" pitchFamily="18" charset="0"/>
                <a:cs typeface="Times New Roman" pitchFamily="18" charset="0"/>
              </a:rPr>
              <a:t>, sulfonylurea, </a:t>
            </a:r>
            <a:r>
              <a:rPr lang="en-US" sz="2600" dirty="0" err="1" smtClean="0">
                <a:solidFill>
                  <a:srgbClr val="FFFF00"/>
                </a:solidFill>
                <a:latin typeface="Times New Roman" pitchFamily="18" charset="0"/>
                <a:cs typeface="Times New Roman" pitchFamily="18" charset="0"/>
              </a:rPr>
              <a:t>pioglitazone</a:t>
            </a:r>
            <a:r>
              <a:rPr lang="en-US" sz="2600" dirty="0" smtClean="0">
                <a:latin typeface="Times New Roman" pitchFamily="18" charset="0"/>
                <a:cs typeface="Times New Roman" pitchFamily="18" charset="0"/>
              </a:rPr>
              <a:t>) can be considered in patients with A1C values that are not too far from goal (A1C ≤8.5 %)</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498080" cy="1143000"/>
          </a:xfrm>
        </p:spPr>
        <p:txBody>
          <a:bodyPr/>
          <a:lstStyle/>
          <a:p>
            <a:pPr algn="ctr"/>
            <a:r>
              <a:rPr lang="en-US" sz="4400" b="1" dirty="0" smtClean="0">
                <a:solidFill>
                  <a:srgbClr val="92D050"/>
                </a:solidFill>
                <a:latin typeface="Times New Roman" pitchFamily="18" charset="0"/>
                <a:cs typeface="Times New Roman" pitchFamily="18" charset="0"/>
              </a:rPr>
              <a:t>Mode of Action</a:t>
            </a:r>
            <a:endParaRPr lang="en-US" sz="4400" dirty="0">
              <a:solidFill>
                <a:srgbClr val="92D050"/>
              </a:solidFill>
              <a:latin typeface="Times New Roman" pitchFamily="18" charset="0"/>
              <a:cs typeface="Times New Roman" pitchFamily="18" charset="0"/>
            </a:endParaRPr>
          </a:p>
        </p:txBody>
      </p:sp>
      <p:sp>
        <p:nvSpPr>
          <p:cNvPr id="3" name="Content Placeholder 2"/>
          <p:cNvSpPr>
            <a:spLocks noGrp="1"/>
          </p:cNvSpPr>
          <p:nvPr>
            <p:ph idx="1"/>
          </p:nvPr>
        </p:nvSpPr>
        <p:spPr>
          <a:xfrm>
            <a:off x="1043608" y="1734671"/>
            <a:ext cx="7574220" cy="4235823"/>
          </a:xfrm>
        </p:spPr>
        <p:txBody>
          <a:bodyPr>
            <a:normAutofit/>
          </a:bodyPr>
          <a:lstStyle/>
          <a:p>
            <a:pPr algn="just">
              <a:buClr>
                <a:srgbClr val="FF0000"/>
              </a:buClr>
              <a:buSzPct val="105000"/>
              <a:buFont typeface="Wingdings" pitchFamily="2" charset="2"/>
              <a:buChar char="§"/>
            </a:pPr>
            <a:r>
              <a:rPr lang="en-US" sz="3000" dirty="0" err="1" smtClean="0">
                <a:latin typeface="Times New Roman" pitchFamily="18" charset="0"/>
                <a:cs typeface="Times New Roman" pitchFamily="18" charset="0"/>
              </a:rPr>
              <a:t>Metformin</a:t>
            </a:r>
            <a:r>
              <a:rPr lang="en-US" sz="3000" dirty="0" smtClean="0">
                <a:latin typeface="Times New Roman" pitchFamily="18" charset="0"/>
                <a:cs typeface="Times New Roman" pitchFamily="18" charset="0"/>
              </a:rPr>
              <a:t> exerts a range of actions that counter insulin resistance and lower blood glucose:</a:t>
            </a:r>
          </a:p>
          <a:p>
            <a:pPr algn="just">
              <a:buClr>
                <a:srgbClr val="FF0000"/>
              </a:buClr>
              <a:buSzPct val="105000"/>
              <a:buFont typeface="Wingdings" pitchFamily="2" charset="2"/>
              <a:buChar char="§"/>
            </a:pPr>
            <a:r>
              <a:rPr lang="en-US" sz="3000" dirty="0" smtClean="0">
                <a:latin typeface="Times New Roman" pitchFamily="18" charset="0"/>
                <a:cs typeface="Times New Roman" pitchFamily="18" charset="0"/>
              </a:rPr>
              <a:t>the drug also offers some protection against vascular complications independently of its </a:t>
            </a:r>
            <a:r>
              <a:rPr lang="en-US" sz="3000" dirty="0" err="1" smtClean="0">
                <a:latin typeface="Times New Roman" pitchFamily="18" charset="0"/>
                <a:cs typeface="Times New Roman" pitchFamily="18" charset="0"/>
              </a:rPr>
              <a:t>antihyperglycemic</a:t>
            </a:r>
            <a:r>
              <a:rPr lang="en-US" sz="3000" dirty="0" smtClean="0">
                <a:latin typeface="Times New Roman" pitchFamily="18" charset="0"/>
                <a:cs typeface="Times New Roman" pitchFamily="18" charset="0"/>
              </a:rPr>
              <a:t> effect</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itchFamily="18" charset="0"/>
                <a:cs typeface="Times New Roman" pitchFamily="18" charset="0"/>
              </a:rPr>
              <a:t>Triple therapy with </a:t>
            </a:r>
            <a:r>
              <a:rPr lang="en-US" b="1" dirty="0" err="1" smtClean="0">
                <a:solidFill>
                  <a:srgbClr val="00B0F0"/>
                </a:solidFill>
                <a:latin typeface="Times New Roman" pitchFamily="18" charset="0"/>
                <a:cs typeface="Times New Roman" pitchFamily="18" charset="0"/>
              </a:rPr>
              <a:t>Metformin</a:t>
            </a:r>
            <a:r>
              <a:rPr lang="en-US" b="1" dirty="0" smtClean="0">
                <a:solidFill>
                  <a:srgbClr val="00B0F0"/>
                </a:solidFill>
                <a:latin typeface="Times New Roman" pitchFamily="18" charset="0"/>
                <a:cs typeface="Times New Roman" pitchFamily="18" charset="0"/>
              </a:rPr>
              <a:t> </a:t>
            </a:r>
            <a:endParaRPr lang="en-US"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360040" y="1734671"/>
            <a:ext cx="8748464" cy="4235823"/>
          </a:xfrm>
        </p:spPr>
        <p:txBody>
          <a:bodyPr>
            <a:normAutofit/>
          </a:bodyPr>
          <a:lstStyle/>
          <a:p>
            <a:r>
              <a:rPr lang="en-US" sz="2600" dirty="0" err="1" smtClean="0">
                <a:latin typeface="Times New Roman" pitchFamily="18" charset="0"/>
                <a:cs typeface="Times New Roman" pitchFamily="18" charset="0"/>
              </a:rPr>
              <a:t>Metformin</a:t>
            </a:r>
            <a:r>
              <a:rPr lang="en-US" sz="2600" dirty="0" smtClean="0">
                <a:latin typeface="Times New Roman" pitchFamily="18" charset="0"/>
                <a:cs typeface="Times New Roman" pitchFamily="18" charset="0"/>
              </a:rPr>
              <a:t>, sulfonylurea, </a:t>
            </a:r>
            <a:r>
              <a:rPr lang="en-US" sz="2600" dirty="0" smtClean="0">
                <a:solidFill>
                  <a:srgbClr val="FFC000"/>
                </a:solidFill>
                <a:latin typeface="Times New Roman" pitchFamily="18" charset="0"/>
                <a:cs typeface="Times New Roman" pitchFamily="18" charset="0"/>
              </a:rPr>
              <a:t>GLP-1 analog (</a:t>
            </a:r>
            <a:r>
              <a:rPr lang="en-US" sz="2600" dirty="0" err="1" smtClean="0">
                <a:solidFill>
                  <a:srgbClr val="FFC000"/>
                </a:solidFill>
                <a:latin typeface="Times New Roman" pitchFamily="18" charset="0"/>
                <a:cs typeface="Times New Roman" pitchFamily="18" charset="0"/>
              </a:rPr>
              <a:t>Exenatide</a:t>
            </a:r>
            <a:r>
              <a:rPr lang="en-US" sz="2600" dirty="0" smtClean="0">
                <a:solidFill>
                  <a:srgbClr val="FFC000"/>
                </a:solidFill>
                <a:latin typeface="Times New Roman" pitchFamily="18" charset="0"/>
                <a:cs typeface="Times New Roman" pitchFamily="18" charset="0"/>
              </a:rPr>
              <a:t>, </a:t>
            </a:r>
            <a:r>
              <a:rPr lang="en-US" sz="2600" dirty="0" err="1" smtClean="0">
                <a:solidFill>
                  <a:srgbClr val="FFC000"/>
                </a:solidFill>
                <a:latin typeface="Times New Roman" pitchFamily="18" charset="0"/>
                <a:cs typeface="Times New Roman" pitchFamily="18" charset="0"/>
              </a:rPr>
              <a:t>Liraglutide</a:t>
            </a:r>
            <a:r>
              <a:rPr lang="en-US" sz="2600" dirty="0" smtClean="0">
                <a:solidFill>
                  <a:srgbClr val="FFC000"/>
                </a:solidFill>
                <a:latin typeface="Times New Roman" pitchFamily="18" charset="0"/>
                <a:cs typeface="Times New Roman" pitchFamily="18" charset="0"/>
              </a:rPr>
              <a:t>) for overweight patients </a:t>
            </a:r>
          </a:p>
          <a:p>
            <a:r>
              <a:rPr lang="en-US" sz="2600" dirty="0" err="1" smtClean="0">
                <a:latin typeface="Times New Roman" pitchFamily="18" charset="0"/>
                <a:cs typeface="Times New Roman" pitchFamily="18" charset="0"/>
              </a:rPr>
              <a:t>Metformin</a:t>
            </a:r>
            <a:r>
              <a:rPr lang="en-US" sz="2600" dirty="0" smtClean="0">
                <a:latin typeface="Times New Roman" pitchFamily="18" charset="0"/>
                <a:cs typeface="Times New Roman" pitchFamily="18" charset="0"/>
              </a:rPr>
              <a:t>, sulfonylurea</a:t>
            </a:r>
            <a:r>
              <a:rPr lang="en-US" sz="2600" dirty="0" smtClean="0">
                <a:solidFill>
                  <a:srgbClr val="FF0000"/>
                </a:solidFill>
                <a:latin typeface="Times New Roman" pitchFamily="18" charset="0"/>
                <a:cs typeface="Times New Roman" pitchFamily="18" charset="0"/>
              </a:rPr>
              <a:t>, </a:t>
            </a:r>
            <a:r>
              <a:rPr lang="en-US" sz="2600" dirty="0" smtClean="0">
                <a:solidFill>
                  <a:srgbClr val="FFC000"/>
                </a:solidFill>
                <a:latin typeface="Times New Roman" pitchFamily="18" charset="0"/>
                <a:cs typeface="Times New Roman" pitchFamily="18" charset="0"/>
              </a:rPr>
              <a:t>DPP-IV inhibitors(  </a:t>
            </a:r>
            <a:r>
              <a:rPr lang="en-US" sz="2600" dirty="0" err="1" smtClean="0">
                <a:solidFill>
                  <a:srgbClr val="FFC000"/>
                </a:solidFill>
                <a:latin typeface="Times New Roman" pitchFamily="18" charset="0"/>
                <a:cs typeface="Times New Roman" pitchFamily="18" charset="0"/>
              </a:rPr>
              <a:t>Sitagliptin</a:t>
            </a:r>
            <a:r>
              <a:rPr lang="en-US" sz="2600" dirty="0" smtClean="0">
                <a:solidFill>
                  <a:srgbClr val="FFC000"/>
                </a:solidFill>
                <a:latin typeface="Times New Roman" pitchFamily="18" charset="0"/>
                <a:cs typeface="Times New Roman" pitchFamily="18" charset="0"/>
              </a:rPr>
              <a:t> or </a:t>
            </a:r>
            <a:r>
              <a:rPr lang="en-US" sz="2600" dirty="0" err="1" smtClean="0">
                <a:solidFill>
                  <a:srgbClr val="FFC000"/>
                </a:solidFill>
                <a:latin typeface="Times New Roman" pitchFamily="18" charset="0"/>
                <a:cs typeface="Times New Roman" pitchFamily="18" charset="0"/>
              </a:rPr>
              <a:t>saxagliptin</a:t>
            </a:r>
            <a:r>
              <a:rPr lang="en-US" sz="2600" dirty="0" smtClean="0">
                <a:solidFill>
                  <a:srgbClr val="FFC000"/>
                </a:solidFill>
                <a:latin typeface="Times New Roman" pitchFamily="18" charset="0"/>
                <a:cs typeface="Times New Roman" pitchFamily="18" charset="0"/>
              </a:rPr>
              <a:t> )</a:t>
            </a:r>
          </a:p>
          <a:p>
            <a:pPr>
              <a:buNone/>
            </a:pPr>
            <a:endParaRPr lang="en-US" sz="2600" dirty="0" smtClean="0">
              <a:solidFill>
                <a:srgbClr val="FF0000"/>
              </a:solidFill>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                         </a:t>
            </a:r>
          </a:p>
          <a:p>
            <a:pPr>
              <a:buNone/>
            </a:pPr>
            <a:r>
              <a:rPr lang="en-US" sz="3000" b="1" dirty="0" smtClean="0">
                <a:solidFill>
                  <a:schemeClr val="accent4">
                    <a:lumMod val="40000"/>
                    <a:lumOff val="60000"/>
                  </a:schemeClr>
                </a:solidFill>
                <a:latin typeface="Times New Roman" pitchFamily="18" charset="0"/>
                <a:cs typeface="Times New Roman" pitchFamily="18" charset="0"/>
              </a:rPr>
              <a:t>                           long-term safety?????</a:t>
            </a:r>
          </a:p>
        </p:txBody>
      </p:sp>
      <p:sp>
        <p:nvSpPr>
          <p:cNvPr id="4" name="Down Arrow 3"/>
          <p:cNvSpPr/>
          <p:nvPr/>
        </p:nvSpPr>
        <p:spPr>
          <a:xfrm>
            <a:off x="4217090" y="4011904"/>
            <a:ext cx="642942"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452071" y="1738296"/>
            <a:ext cx="8049020" cy="497685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14282" y="142852"/>
            <a:ext cx="8901143" cy="14044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259"/>
            <a:ext cx="3008313" cy="1246841"/>
          </a:xfrm>
        </p:spPr>
        <p:txBody>
          <a:bodyPr/>
          <a:lstStyle/>
          <a:p>
            <a:r>
              <a:rPr lang="en-US" sz="2400" dirty="0" smtClean="0">
                <a:latin typeface="Times New Roman" pitchFamily="18" charset="0"/>
                <a:cs typeface="Times New Roman" pitchFamily="18" charset="0"/>
              </a:rPr>
              <a:t>Insulin requirements and weight</a:t>
            </a:r>
            <a:endParaRPr lang="en-US" sz="2400"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3428993" y="500042"/>
            <a:ext cx="5319471" cy="5357850"/>
          </a:xfrm>
          <a:prstGeom prst="rect">
            <a:avLst/>
          </a:prstGeom>
          <a:noFill/>
          <a:ln w="9525">
            <a:noFill/>
            <a:miter lim="800000"/>
            <a:headEnd/>
            <a:tailEnd/>
          </a:ln>
          <a:effectLst/>
        </p:spPr>
      </p:pic>
      <p:sp>
        <p:nvSpPr>
          <p:cNvPr id="4" name="Text Placeholder 3"/>
          <p:cNvSpPr>
            <a:spLocks noGrp="1"/>
          </p:cNvSpPr>
          <p:nvPr>
            <p:ph type="body" sz="half" idx="2"/>
          </p:nvPr>
        </p:nvSpPr>
        <p:spPr>
          <a:xfrm>
            <a:off x="323528" y="1124744"/>
            <a:ext cx="3024336" cy="4704928"/>
          </a:xfrm>
        </p:spPr>
        <p:txBody>
          <a:bodyPr>
            <a:noAutofit/>
          </a:bodyPr>
          <a:lstStyle/>
          <a:p>
            <a:r>
              <a:rPr lang="en-US" sz="2400" dirty="0" smtClean="0">
                <a:latin typeface="Times New Roman" pitchFamily="18" charset="0"/>
                <a:cs typeface="Times New Roman" pitchFamily="18" charset="0"/>
              </a:rPr>
              <a:t> The summary means were significantly different between the groups for A, daily dose of insulin (</a:t>
            </a:r>
            <a:r>
              <a:rPr lang="en-US" sz="2400" i="1" dirty="0" smtClean="0">
                <a:latin typeface="Times New Roman" pitchFamily="18" charset="0"/>
                <a:cs typeface="Times New Roman" pitchFamily="18" charset="0"/>
              </a:rPr>
              <a:t>P.001); B, body</a:t>
            </a:r>
          </a:p>
          <a:p>
            <a:r>
              <a:rPr lang="en-US" sz="2400" dirty="0" smtClean="0">
                <a:latin typeface="Times New Roman" pitchFamily="18" charset="0"/>
                <a:cs typeface="Times New Roman" pitchFamily="18" charset="0"/>
              </a:rPr>
              <a:t>weight (</a:t>
            </a:r>
            <a:r>
              <a:rPr lang="en-US" sz="2400" i="1" dirty="0" smtClean="0">
                <a:latin typeface="Times New Roman" pitchFamily="18" charset="0"/>
                <a:cs typeface="Times New Roman" pitchFamily="18" charset="0"/>
              </a:rPr>
              <a:t>P.001); C, fasting plasma insulin (P=.02); and D, body mass index (BMI)</a:t>
            </a:r>
          </a:p>
          <a:p>
            <a:r>
              <a:rPr lang="en-US" sz="2400" i="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Arch Intern Med. 2009;169(6):616-625</a:t>
            </a:r>
            <a:endParaRPr lang="en-US" sz="1800" b="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259"/>
            <a:ext cx="3384376" cy="1246841"/>
          </a:xfrm>
        </p:spPr>
        <p:txBody>
          <a:bodyPr>
            <a:noAutofit/>
          </a:bodyPr>
          <a:lstStyle/>
          <a:p>
            <a:r>
              <a:rPr lang="en-US" sz="1800" dirty="0" smtClean="0">
                <a:latin typeface="Times New Roman" pitchFamily="18" charset="0"/>
                <a:cs typeface="Times New Roman" pitchFamily="18" charset="0"/>
              </a:rPr>
              <a:t>Survival functions for the primary (lower pair of curves) and the</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secondary, </a:t>
            </a:r>
            <a:r>
              <a:rPr lang="en-US" sz="1800" dirty="0" err="1" smtClean="0">
                <a:latin typeface="Times New Roman" pitchFamily="18" charset="0"/>
                <a:cs typeface="Times New Roman" pitchFamily="18" charset="0"/>
              </a:rPr>
              <a:t>macrovascular</a:t>
            </a:r>
            <a:r>
              <a:rPr lang="en-US" sz="1800" dirty="0" smtClean="0">
                <a:latin typeface="Times New Roman" pitchFamily="18" charset="0"/>
                <a:cs typeface="Times New Roman" pitchFamily="18" charset="0"/>
              </a:rPr>
              <a:t> (upper pair of curves) end points</a:t>
            </a:r>
            <a:endParaRPr lang="en-US" sz="18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cstate="print"/>
          <a:stretch>
            <a:fillRect/>
          </a:stretch>
        </p:blipFill>
        <p:spPr bwMode="auto">
          <a:xfrm>
            <a:off x="3707904" y="1124744"/>
            <a:ext cx="5159946" cy="4559900"/>
          </a:xfrm>
          <a:prstGeom prst="rect">
            <a:avLst/>
          </a:prstGeom>
          <a:noFill/>
          <a:ln w="9525">
            <a:noFill/>
            <a:miter lim="800000"/>
            <a:headEnd/>
            <a:tailEnd/>
          </a:ln>
          <a:effectLst/>
        </p:spPr>
      </p:pic>
      <p:sp>
        <p:nvSpPr>
          <p:cNvPr id="4" name="Text Placeholder 3"/>
          <p:cNvSpPr>
            <a:spLocks noGrp="1"/>
          </p:cNvSpPr>
          <p:nvPr>
            <p:ph type="body" sz="half" idx="2"/>
          </p:nvPr>
        </p:nvSpPr>
        <p:spPr>
          <a:xfrm>
            <a:off x="72008" y="1676400"/>
            <a:ext cx="3851920" cy="5785048"/>
          </a:xfrm>
        </p:spPr>
        <p:txBody>
          <a:bodyPr>
            <a:noAutofit/>
          </a:bodyPr>
          <a:lstStyle/>
          <a:p>
            <a:r>
              <a:rPr lang="en-US" sz="1800" dirty="0" err="1" smtClean="0">
                <a:latin typeface="Times New Roman" pitchFamily="18" charset="0"/>
                <a:cs typeface="Times New Roman" pitchFamily="18" charset="0"/>
              </a:rPr>
              <a:t>Metformin</a:t>
            </a:r>
            <a:r>
              <a:rPr lang="en-US" sz="1800" dirty="0" smtClean="0">
                <a:latin typeface="Times New Roman" pitchFamily="18" charset="0"/>
                <a:cs typeface="Times New Roman" pitchFamily="18" charset="0"/>
              </a:rPr>
              <a:t> treatment was not associated with an improvement in the primary end point.</a:t>
            </a:r>
          </a:p>
          <a:p>
            <a:r>
              <a:rPr lang="en-US" sz="1800" dirty="0" smtClean="0">
                <a:latin typeface="Times New Roman" pitchFamily="18" charset="0"/>
                <a:cs typeface="Times New Roman" pitchFamily="18" charset="0"/>
              </a:rPr>
              <a:t>It was, however, associated with a decreased risk of the secondary,</a:t>
            </a:r>
          </a:p>
          <a:p>
            <a:r>
              <a:rPr lang="en-US" sz="1800" dirty="0" err="1" smtClean="0">
                <a:solidFill>
                  <a:srgbClr val="FF0000"/>
                </a:solidFill>
                <a:latin typeface="Times New Roman" pitchFamily="18" charset="0"/>
                <a:cs typeface="Times New Roman" pitchFamily="18" charset="0"/>
              </a:rPr>
              <a:t>macrovascular</a:t>
            </a:r>
            <a:r>
              <a:rPr lang="en-US" sz="1800" dirty="0" smtClean="0">
                <a:solidFill>
                  <a:srgbClr val="FF0000"/>
                </a:solidFill>
                <a:latin typeface="Times New Roman" pitchFamily="18" charset="0"/>
                <a:cs typeface="Times New Roman" pitchFamily="18" charset="0"/>
              </a:rPr>
              <a:t> end point </a:t>
            </a:r>
            <a:r>
              <a:rPr lang="en-US" sz="1800" dirty="0" smtClean="0">
                <a:latin typeface="Times New Roman" pitchFamily="18" charset="0"/>
                <a:cs typeface="Times New Roman" pitchFamily="18" charset="0"/>
              </a:rPr>
              <a:t>(hazard ratio, 0.61 [95% confidence interval,</a:t>
            </a:r>
          </a:p>
          <a:p>
            <a:r>
              <a:rPr lang="en-US" sz="1800" dirty="0" smtClean="0">
                <a:latin typeface="Times New Roman" pitchFamily="18" charset="0"/>
                <a:cs typeface="Times New Roman" pitchFamily="18" charset="0"/>
              </a:rPr>
              <a:t>0.40-0.94; </a:t>
            </a:r>
            <a:r>
              <a:rPr lang="en-US" sz="1800" i="1" dirty="0" smtClean="0">
                <a:latin typeface="Times New Roman" pitchFamily="18" charset="0"/>
                <a:cs typeface="Times New Roman" pitchFamily="18" charset="0"/>
              </a:rPr>
              <a:t>P=.02]). </a:t>
            </a:r>
          </a:p>
          <a:p>
            <a:r>
              <a:rPr lang="en-US" sz="1800" i="1" dirty="0" smtClean="0">
                <a:latin typeface="Times New Roman" pitchFamily="18" charset="0"/>
                <a:cs typeface="Times New Roman" pitchFamily="18" charset="0"/>
              </a:rPr>
              <a:t>The number needed to treat to prevent 1 </a:t>
            </a:r>
            <a:r>
              <a:rPr lang="en-US" sz="1800" i="1" dirty="0" err="1" smtClean="0">
                <a:latin typeface="Times New Roman" pitchFamily="18" charset="0"/>
                <a:cs typeface="Times New Roman" pitchFamily="18" charset="0"/>
              </a:rPr>
              <a:t>macrovascular</a:t>
            </a:r>
            <a:r>
              <a:rPr lang="en-US" sz="1800" i="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end point was 16 (95% confidence interval, 9-67)</a:t>
            </a:r>
          </a:p>
          <a:p>
            <a:r>
              <a:rPr lang="en-US" sz="1800" i="1" dirty="0" smtClean="0">
                <a:latin typeface="Times New Roman" pitchFamily="18" charset="0"/>
                <a:cs typeface="Times New Roman" pitchFamily="18" charset="0"/>
              </a:rPr>
              <a:t> Arch Intern Med. 2009;169(6):616-625</a:t>
            </a: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42852"/>
            <a:ext cx="7215238" cy="642942"/>
          </a:xfrm>
        </p:spPr>
        <p:txBody>
          <a:bodyPr>
            <a:normAutofit fontScale="90000"/>
          </a:bodyPr>
          <a:lstStyle/>
          <a:p>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357158" y="928670"/>
            <a:ext cx="4141704" cy="5268931"/>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786314" y="928670"/>
            <a:ext cx="4357686" cy="164361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2285984" y="214291"/>
            <a:ext cx="5429288" cy="500065"/>
          </a:xfrm>
          <a:prstGeom prst="rect">
            <a:avLst/>
          </a:prstGeom>
          <a:noFill/>
          <a:ln w="9525">
            <a:noFill/>
            <a:miter lim="800000"/>
            <a:headEnd/>
            <a:tailEnd/>
          </a:ln>
          <a:effectLst/>
        </p:spPr>
      </p:pic>
      <p:sp>
        <p:nvSpPr>
          <p:cNvPr id="6" name="Oval 5"/>
          <p:cNvSpPr/>
          <p:nvPr/>
        </p:nvSpPr>
        <p:spPr>
          <a:xfrm>
            <a:off x="5286380" y="857232"/>
            <a:ext cx="2714644" cy="3571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93585" y="1715628"/>
            <a:ext cx="4726487" cy="3873612"/>
          </a:xfrm>
          <a:prstGeom prst="rect">
            <a:avLst/>
          </a:prstGeom>
          <a:noFill/>
          <a:ln w="9525">
            <a:noFill/>
            <a:miter lim="800000"/>
            <a:headEnd/>
            <a:tailEnd/>
          </a:ln>
          <a:effectLst/>
        </p:spPr>
      </p:pic>
      <p:sp>
        <p:nvSpPr>
          <p:cNvPr id="4" name="Content Placeholder 3"/>
          <p:cNvSpPr>
            <a:spLocks noGrp="1"/>
          </p:cNvSpPr>
          <p:nvPr>
            <p:ph sz="half" idx="2"/>
          </p:nvPr>
        </p:nvSpPr>
        <p:spPr>
          <a:xfrm>
            <a:off x="5225526" y="2050503"/>
            <a:ext cx="3522937" cy="4114801"/>
          </a:xfrm>
        </p:spPr>
        <p:txBody>
          <a:bodyPr>
            <a:normAutofit/>
          </a:bodyPr>
          <a:lstStyle/>
          <a:p>
            <a:pPr>
              <a:buNone/>
            </a:pPr>
            <a:r>
              <a:rPr lang="en-US" sz="2000" dirty="0" err="1" smtClean="0">
                <a:latin typeface="Times New Roman" pitchFamily="18" charset="0"/>
                <a:cs typeface="Times New Roman" pitchFamily="18" charset="0"/>
              </a:rPr>
              <a:t>Standardised</a:t>
            </a:r>
            <a:r>
              <a:rPr lang="en-US" sz="2000" dirty="0" smtClean="0">
                <a:latin typeface="Times New Roman" pitchFamily="18" charset="0"/>
                <a:cs typeface="Times New Roman" pitchFamily="18" charset="0"/>
              </a:rPr>
              <a:t> mean difference of insulin dose between </a:t>
            </a:r>
            <a:r>
              <a:rPr lang="en-US" sz="2000" dirty="0" err="1" smtClean="0">
                <a:latin typeface="Times New Roman" pitchFamily="18" charset="0"/>
                <a:cs typeface="Times New Roman" pitchFamily="18" charset="0"/>
              </a:rPr>
              <a:t>metformin</a:t>
            </a:r>
            <a:r>
              <a:rPr lang="en-US" sz="2000" dirty="0" smtClean="0">
                <a:latin typeface="Times New Roman" pitchFamily="18" charset="0"/>
                <a:cs typeface="Times New Roman" pitchFamily="18" charset="0"/>
              </a:rPr>
              <a:t>-treated and </a:t>
            </a:r>
            <a:r>
              <a:rPr lang="en-US" sz="2000" dirty="0" err="1" smtClean="0">
                <a:latin typeface="Times New Roman" pitchFamily="18" charset="0"/>
                <a:cs typeface="Times New Roman" pitchFamily="18" charset="0"/>
              </a:rPr>
              <a:t>metformin</a:t>
            </a:r>
            <a:r>
              <a:rPr lang="en-US" sz="2000" dirty="0" smtClean="0">
                <a:latin typeface="Times New Roman" pitchFamily="18" charset="0"/>
                <a:cs typeface="Times New Roman" pitchFamily="18" charset="0"/>
              </a:rPr>
              <a:t>-free type 1 diabetes patients from five </a:t>
            </a:r>
            <a:r>
              <a:rPr lang="en-US" sz="2000" dirty="0" err="1" smtClean="0">
                <a:latin typeface="Times New Roman" pitchFamily="18" charset="0"/>
                <a:cs typeface="Times New Roman" pitchFamily="18" charset="0"/>
              </a:rPr>
              <a:t>randomised</a:t>
            </a:r>
            <a:r>
              <a:rPr lang="en-US" sz="2000" dirty="0" smtClean="0">
                <a:latin typeface="Times New Roman" pitchFamily="18" charset="0"/>
                <a:cs typeface="Times New Roman" pitchFamily="18" charset="0"/>
              </a:rPr>
              <a:t> controlled studies, including the largest study to date)</a:t>
            </a:r>
            <a:endParaRPr lang="en-US"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323528" y="214860"/>
            <a:ext cx="8584357" cy="105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346261" y="1643050"/>
            <a:ext cx="4513771" cy="4071966"/>
          </a:xfrm>
          <a:prstGeom prst="rect">
            <a:avLst/>
          </a:prstGeom>
          <a:noFill/>
          <a:ln w="9525">
            <a:noFill/>
            <a:miter lim="800000"/>
            <a:headEnd/>
            <a:tailEnd/>
          </a:ln>
          <a:effectLst/>
        </p:spPr>
      </p:pic>
      <p:sp>
        <p:nvSpPr>
          <p:cNvPr id="4" name="Content Placeholder 3"/>
          <p:cNvSpPr>
            <a:spLocks noGrp="1"/>
          </p:cNvSpPr>
          <p:nvPr>
            <p:ph sz="half" idx="2"/>
          </p:nvPr>
        </p:nvSpPr>
        <p:spPr>
          <a:xfrm>
            <a:off x="4929190" y="1600201"/>
            <a:ext cx="3963290" cy="4329130"/>
          </a:xfrm>
        </p:spPr>
        <p:txBody>
          <a:bodyPr>
            <a:normAutofit/>
          </a:bodyPr>
          <a:lstStyle/>
          <a:p>
            <a:pPr>
              <a:buNone/>
            </a:pPr>
            <a:r>
              <a:rPr lang="en-US" sz="2400" dirty="0" err="1" smtClean="0">
                <a:latin typeface="Times New Roman" pitchFamily="18" charset="0"/>
                <a:cs typeface="Times New Roman" pitchFamily="18" charset="0"/>
              </a:rPr>
              <a:t>Standardised</a:t>
            </a:r>
            <a:r>
              <a:rPr lang="en-US" sz="2400" dirty="0" smtClean="0">
                <a:latin typeface="Times New Roman" pitchFamily="18" charset="0"/>
                <a:cs typeface="Times New Roman" pitchFamily="18" charset="0"/>
              </a:rPr>
              <a:t> mean  difference  of HbA1c level between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-treated and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-free type 1 diabetes patients from four </a:t>
            </a:r>
            <a:r>
              <a:rPr lang="en-US" sz="2400" dirty="0" err="1" smtClean="0">
                <a:latin typeface="Times New Roman" pitchFamily="18" charset="0"/>
                <a:cs typeface="Times New Roman" pitchFamily="18" charset="0"/>
              </a:rPr>
              <a:t>randomised</a:t>
            </a:r>
            <a:r>
              <a:rPr lang="en-US" sz="2400" dirty="0" smtClean="0">
                <a:latin typeface="Times New Roman" pitchFamily="18" charset="0"/>
                <a:cs typeface="Times New Roman" pitchFamily="18" charset="0"/>
              </a:rPr>
              <a:t> controlled studies,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t>Metformin</a:t>
            </a:r>
            <a:r>
              <a:rPr lang="en-US" sz="2000" dirty="0" smtClean="0"/>
              <a:t> therapy for prevention of</a:t>
            </a:r>
            <a:br>
              <a:rPr lang="en-US" sz="2000" dirty="0" smtClean="0"/>
            </a:br>
            <a:r>
              <a:rPr lang="en-US" sz="2000" dirty="0" smtClean="0"/>
              <a:t>type 2 diabetes </a:t>
            </a:r>
            <a:endParaRPr lang="en-US" sz="2000" dirty="0"/>
          </a:p>
        </p:txBody>
      </p:sp>
      <p:sp>
        <p:nvSpPr>
          <p:cNvPr id="4" name="Text Placeholder 3"/>
          <p:cNvSpPr>
            <a:spLocks noGrp="1"/>
          </p:cNvSpPr>
          <p:nvPr>
            <p:ph type="body" sz="half" idx="2"/>
          </p:nvPr>
        </p:nvSpPr>
        <p:spPr/>
        <p:txBody>
          <a:bodyPr>
            <a:normAutofit fontScale="92500" lnSpcReduction="10000"/>
          </a:bodyPr>
          <a:lstStyle/>
          <a:p>
            <a:r>
              <a:rPr lang="en-US" sz="1800" dirty="0" smtClean="0">
                <a:latin typeface="Times New Roman" pitchFamily="18" charset="0"/>
                <a:cs typeface="Times New Roman" pitchFamily="18" charset="0"/>
              </a:rPr>
              <a:t>In those at the highest risk for developing diabetes, such as those with multiple risk factors, especially if they demonstrate progression of hyperglycemia(e.g., A1C 6%) despite lifestyle interventions.</a:t>
            </a:r>
          </a:p>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00562" y="604427"/>
            <a:ext cx="3500462" cy="58818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1259632" y="573357"/>
            <a:ext cx="6936404" cy="56639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IMG_0981"/>
          <p:cNvPicPr>
            <a:picLocks noChangeAspect="1" noChangeArrowheads="1"/>
          </p:cNvPicPr>
          <p:nvPr/>
        </p:nvPicPr>
        <p:blipFill>
          <a:blip r:embed="rId2" cstate="print"/>
          <a:srcRect/>
          <a:stretch>
            <a:fillRect/>
          </a:stretch>
        </p:blipFill>
        <p:spPr bwMode="auto">
          <a:xfrm>
            <a:off x="-3230563" y="-2422525"/>
            <a:ext cx="15605126" cy="11704638"/>
          </a:xfrm>
          <a:prstGeom prst="rect">
            <a:avLst/>
          </a:prstGeom>
          <a:noFill/>
          <a:ln w="9525">
            <a:noFill/>
            <a:miter lim="800000"/>
            <a:headEnd/>
            <a:tailEnd/>
          </a:ln>
        </p:spPr>
      </p:pic>
      <p:sp>
        <p:nvSpPr>
          <p:cNvPr id="3" name="TextBox 2"/>
          <p:cNvSpPr txBox="1"/>
          <p:nvPr/>
        </p:nvSpPr>
        <p:spPr>
          <a:xfrm flipH="1">
            <a:off x="5500694" y="-857280"/>
            <a:ext cx="3286148" cy="369332"/>
          </a:xfrm>
          <a:prstGeom prst="rect">
            <a:avLst/>
          </a:prstGeom>
          <a:noFill/>
        </p:spPr>
        <p:txBody>
          <a:bodyPr wrap="square" rtlCol="0">
            <a:spAutoFit/>
          </a:bodyPr>
          <a:lstStyle/>
          <a:p>
            <a:r>
              <a:rPr lang="en-US" dirty="0" smtClean="0"/>
              <a:t>Thank you for your attention</a:t>
            </a:r>
            <a:endParaRPr lang="en-US" dirty="0"/>
          </a:p>
        </p:txBody>
      </p:sp>
      <p:sp>
        <p:nvSpPr>
          <p:cNvPr id="4" name="TextBox 3"/>
          <p:cNvSpPr txBox="1"/>
          <p:nvPr/>
        </p:nvSpPr>
        <p:spPr>
          <a:xfrm>
            <a:off x="0" y="1285860"/>
            <a:ext cx="8215338" cy="369332"/>
          </a:xfrm>
          <a:prstGeom prst="rect">
            <a:avLst/>
          </a:prstGeom>
          <a:noFill/>
        </p:spPr>
        <p:txBody>
          <a:bodyPr wrap="square" rtlCol="0">
            <a:spAutoFit/>
          </a:bodyPr>
          <a:lstStyle/>
          <a:p>
            <a:r>
              <a:rPr lang="en-US" dirty="0" smtClean="0">
                <a:solidFill>
                  <a:srgbClr val="FFC000"/>
                </a:solidFill>
              </a:rPr>
              <a:t>CONTINUE STORY OF </a:t>
            </a:r>
            <a:r>
              <a:rPr lang="en-US" dirty="0" err="1" smtClean="0">
                <a:solidFill>
                  <a:srgbClr val="FFC000"/>
                </a:solidFill>
              </a:rPr>
              <a:t>Metformin</a:t>
            </a:r>
            <a:r>
              <a:rPr lang="en-US" dirty="0" smtClean="0">
                <a:solidFill>
                  <a:srgbClr val="FFC000"/>
                </a:solidFill>
              </a:rPr>
              <a:t> …. </a:t>
            </a:r>
            <a:endParaRPr lang="en-US" dirty="0">
              <a:solidFill>
                <a:srgbClr val="FFC000"/>
              </a:solidFill>
            </a:endParaRPr>
          </a:p>
        </p:txBody>
      </p:sp>
      <p:sp>
        <p:nvSpPr>
          <p:cNvPr id="5" name="TextBox 4"/>
          <p:cNvSpPr txBox="1"/>
          <p:nvPr/>
        </p:nvSpPr>
        <p:spPr>
          <a:xfrm>
            <a:off x="357158" y="2643182"/>
            <a:ext cx="6572296" cy="369332"/>
          </a:xfrm>
          <a:prstGeom prst="rect">
            <a:avLst/>
          </a:prstGeom>
          <a:noFill/>
        </p:spPr>
        <p:txBody>
          <a:bodyPr wrap="square" rtlCol="0">
            <a:spAutoFit/>
          </a:bodyPr>
          <a:lstStyle/>
          <a:p>
            <a:r>
              <a:rPr lang="en-US" dirty="0" smtClean="0">
                <a:solidFill>
                  <a:srgbClr val="FFC000"/>
                </a:solidFill>
              </a:rPr>
              <a:t>Thank you for Attention</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691680" y="190964"/>
            <a:ext cx="6060511" cy="6622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9392"/>
            <a:ext cx="7498080" cy="1143000"/>
          </a:xfrm>
        </p:spPr>
        <p:txBody>
          <a:bodyPr/>
          <a:lstStyle/>
          <a:p>
            <a:pPr algn="ctr"/>
            <a:r>
              <a:rPr lang="en-US" sz="4000" b="1" dirty="0" smtClean="0">
                <a:solidFill>
                  <a:srgbClr val="00B0F0"/>
                </a:solidFill>
                <a:latin typeface="Times New Roman" pitchFamily="18" charset="0"/>
                <a:cs typeface="Times New Roman" pitchFamily="18" charset="0"/>
              </a:rPr>
              <a:t>Mode of action </a:t>
            </a:r>
            <a:endParaRPr lang="en-US" sz="4000"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692696"/>
            <a:ext cx="9001000" cy="6230833"/>
          </a:xfrm>
        </p:spPr>
        <p:txBody>
          <a:bodyPr>
            <a:noAutofit/>
          </a:bodyPr>
          <a:lstStyle/>
          <a:p>
            <a:pPr>
              <a:buClr>
                <a:srgbClr val="FF0000"/>
              </a:buClr>
              <a:buSzPct val="107000"/>
              <a:buFont typeface="Wingdings" pitchFamily="2" charset="2"/>
              <a:buChar char="§"/>
            </a:pPr>
            <a:r>
              <a:rPr lang="en-US" sz="2200" dirty="0" smtClean="0">
                <a:latin typeface="Times New Roman" pitchFamily="18" charset="0"/>
                <a:cs typeface="Times New Roman" pitchFamily="18" charset="0"/>
              </a:rPr>
              <a:t>The glucose - lowering efficacy of </a:t>
            </a:r>
            <a:r>
              <a:rPr lang="en-US" sz="2200" dirty="0" err="1" smtClean="0">
                <a:latin typeface="Times New Roman" pitchFamily="18" charset="0"/>
                <a:cs typeface="Times New Roman" pitchFamily="18" charset="0"/>
              </a:rPr>
              <a:t>metformin</a:t>
            </a:r>
            <a:r>
              <a:rPr lang="en-US" sz="2200" dirty="0" smtClean="0">
                <a:latin typeface="Times New Roman" pitchFamily="18" charset="0"/>
                <a:cs typeface="Times New Roman" pitchFamily="18" charset="0"/>
              </a:rPr>
              <a:t> requires a presence of </a:t>
            </a:r>
            <a:r>
              <a:rPr lang="en-US" sz="2200" dirty="0" smtClean="0">
                <a:solidFill>
                  <a:srgbClr val="FFC000"/>
                </a:solidFill>
                <a:latin typeface="Times New Roman" pitchFamily="18" charset="0"/>
                <a:cs typeface="Times New Roman" pitchFamily="18" charset="0"/>
              </a:rPr>
              <a:t>at least some insulin</a:t>
            </a:r>
            <a:r>
              <a:rPr lang="en-US" sz="2200" dirty="0" smtClean="0">
                <a:solidFill>
                  <a:srgbClr val="FF000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because </a:t>
            </a:r>
            <a:r>
              <a:rPr lang="en-US" sz="2200" dirty="0" err="1" smtClean="0">
                <a:latin typeface="Times New Roman" pitchFamily="18" charset="0"/>
                <a:cs typeface="Times New Roman" pitchFamily="18" charset="0"/>
              </a:rPr>
              <a:t>metformin</a:t>
            </a:r>
            <a:r>
              <a:rPr lang="en-US" sz="2200" dirty="0" smtClean="0">
                <a:latin typeface="Times New Roman" pitchFamily="18" charset="0"/>
                <a:cs typeface="Times New Roman" pitchFamily="18" charset="0"/>
              </a:rPr>
              <a:t> does not mimic or activate the genomic effects of insulin. </a:t>
            </a:r>
          </a:p>
          <a:p>
            <a:pPr>
              <a:buClr>
                <a:srgbClr val="FF0000"/>
              </a:buClr>
              <a:buSzPct val="107000"/>
              <a:buFont typeface="Wingdings" pitchFamily="2" charset="2"/>
              <a:buChar char="§"/>
            </a:pPr>
            <a:r>
              <a:rPr lang="en-US" sz="2200" dirty="0" err="1" smtClean="0">
                <a:latin typeface="Times New Roman" pitchFamily="18" charset="0"/>
                <a:cs typeface="Times New Roman" pitchFamily="18" charset="0"/>
              </a:rPr>
              <a:t>Metformin</a:t>
            </a:r>
            <a:r>
              <a:rPr lang="en-US" sz="2200" dirty="0" smtClean="0">
                <a:latin typeface="Times New Roman" pitchFamily="18" charset="0"/>
                <a:cs typeface="Times New Roman" pitchFamily="18" charset="0"/>
              </a:rPr>
              <a:t> does not stimulate insulin release; its main glucose - lowering effect appears to be a </a:t>
            </a:r>
            <a:r>
              <a:rPr lang="en-US" sz="2200" dirty="0" smtClean="0">
                <a:solidFill>
                  <a:srgbClr val="FFC000"/>
                </a:solidFill>
                <a:latin typeface="Times New Roman" pitchFamily="18" charset="0"/>
                <a:cs typeface="Times New Roman" pitchFamily="18" charset="0"/>
              </a:rPr>
              <a:t>↓of hepatic glucose production, </a:t>
            </a:r>
            <a:r>
              <a:rPr lang="en-US" sz="2200" dirty="0" smtClean="0">
                <a:latin typeface="Times New Roman" pitchFamily="18" charset="0"/>
                <a:cs typeface="Times New Roman" pitchFamily="18" charset="0"/>
              </a:rPr>
              <a:t>but not sufficiently to cause frank hypoglycemia when used as </a:t>
            </a:r>
            <a:r>
              <a:rPr lang="en-US" sz="2200" dirty="0" err="1" smtClean="0">
                <a:latin typeface="Times New Roman" pitchFamily="18" charset="0"/>
                <a:cs typeface="Times New Roman" pitchFamily="18" charset="0"/>
              </a:rPr>
              <a:t>monotherapy</a:t>
            </a:r>
            <a:r>
              <a:rPr lang="en-US" sz="2200" dirty="0" smtClean="0">
                <a:latin typeface="Times New Roman" pitchFamily="18" charset="0"/>
                <a:cs typeface="Times New Roman" pitchFamily="18" charset="0"/>
              </a:rPr>
              <a:t>.  </a:t>
            </a:r>
          </a:p>
          <a:p>
            <a:pPr>
              <a:buClr>
                <a:srgbClr val="FF0000"/>
              </a:buClr>
              <a:buSzPct val="107000"/>
              <a:buFont typeface="Wingdings" pitchFamily="2" charset="2"/>
              <a:buChar char="§"/>
            </a:pPr>
            <a:r>
              <a:rPr lang="en-US" sz="2200" dirty="0" err="1" smtClean="0">
                <a:latin typeface="Times New Roman" pitchFamily="18" charset="0"/>
                <a:cs typeface="Times New Roman" pitchFamily="18" charset="0"/>
              </a:rPr>
              <a:t>Metformin</a:t>
            </a:r>
            <a:r>
              <a:rPr lang="en-US" sz="2200" dirty="0" smtClean="0">
                <a:solidFill>
                  <a:srgbClr val="FFC000"/>
                </a:solidFill>
                <a:latin typeface="Times New Roman" pitchFamily="18" charset="0"/>
                <a:cs typeface="Times New Roman" pitchFamily="18" charset="0"/>
              </a:rPr>
              <a:t>↓ </a:t>
            </a:r>
            <a:r>
              <a:rPr lang="en-US" sz="2200" dirty="0" err="1" smtClean="0">
                <a:solidFill>
                  <a:srgbClr val="FFC000"/>
                </a:solidFill>
                <a:latin typeface="Times New Roman" pitchFamily="18" charset="0"/>
                <a:cs typeface="Times New Roman" pitchFamily="18" charset="0"/>
              </a:rPr>
              <a:t>gluconeogenesis</a:t>
            </a:r>
            <a:r>
              <a:rPr lang="en-US" sz="2200" dirty="0" smtClean="0">
                <a:solidFill>
                  <a:srgbClr val="FFC00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by increasing hepatic insulin sensitivity and by decreasing hepatic extraction of some </a:t>
            </a:r>
            <a:r>
              <a:rPr lang="en-US" sz="2200" dirty="0" err="1" smtClean="0">
                <a:latin typeface="Times New Roman" pitchFamily="18" charset="0"/>
                <a:cs typeface="Times New Roman" pitchFamily="18" charset="0"/>
              </a:rPr>
              <a:t>gluconeogenic</a:t>
            </a:r>
            <a:r>
              <a:rPr lang="en-US" sz="2200" dirty="0" smtClean="0">
                <a:latin typeface="Times New Roman" pitchFamily="18" charset="0"/>
                <a:cs typeface="Times New Roman" pitchFamily="18" charset="0"/>
              </a:rPr>
              <a:t> substrates such as lactate </a:t>
            </a:r>
          </a:p>
          <a:p>
            <a:pPr>
              <a:buClr>
                <a:srgbClr val="FF0000"/>
              </a:buClr>
              <a:buSzPct val="107000"/>
              <a:buFont typeface="Wingdings" pitchFamily="2" charset="2"/>
              <a:buChar char="§"/>
            </a:pPr>
            <a:r>
              <a:rPr lang="en-US" sz="2200" dirty="0" smtClean="0">
                <a:latin typeface="Times New Roman" pitchFamily="18" charset="0"/>
                <a:cs typeface="Times New Roman" pitchFamily="18" charset="0"/>
              </a:rPr>
              <a:t>It also </a:t>
            </a:r>
            <a:r>
              <a:rPr lang="en-US" sz="2200" dirty="0" smtClean="0">
                <a:solidFill>
                  <a:srgbClr val="FFC000"/>
                </a:solidFill>
                <a:latin typeface="Times New Roman" pitchFamily="18" charset="0"/>
                <a:cs typeface="Times New Roman" pitchFamily="18" charset="0"/>
              </a:rPr>
              <a:t>↓ hepatic </a:t>
            </a:r>
            <a:r>
              <a:rPr lang="en-US" sz="2200" dirty="0" err="1" smtClean="0">
                <a:solidFill>
                  <a:srgbClr val="FFC000"/>
                </a:solidFill>
                <a:latin typeface="Times New Roman" pitchFamily="18" charset="0"/>
                <a:cs typeface="Times New Roman" pitchFamily="18" charset="0"/>
              </a:rPr>
              <a:t>glycogenolysis</a:t>
            </a:r>
            <a:r>
              <a:rPr lang="en-US" sz="2200" dirty="0" smtClean="0">
                <a:latin typeface="Times New Roman" pitchFamily="18" charset="0"/>
                <a:cs typeface="Times New Roman" pitchFamily="18" charset="0"/>
              </a:rPr>
              <a:t>.  </a:t>
            </a:r>
          </a:p>
          <a:p>
            <a:pPr>
              <a:buClr>
                <a:srgbClr val="FF0000"/>
              </a:buClr>
              <a:buSzPct val="107000"/>
              <a:buFont typeface="Wingdings" pitchFamily="2" charset="2"/>
              <a:buChar char="§"/>
            </a:pPr>
            <a:r>
              <a:rPr lang="en-US" sz="2200" dirty="0" err="1" smtClean="0">
                <a:latin typeface="Times New Roman" pitchFamily="18" charset="0"/>
                <a:cs typeface="Times New Roman" pitchFamily="18" charset="0"/>
              </a:rPr>
              <a:t>Metformin</a:t>
            </a:r>
            <a:r>
              <a:rPr lang="en-US" sz="2200" dirty="0" smtClean="0">
                <a:latin typeface="Times New Roman" pitchFamily="18" charset="0"/>
                <a:cs typeface="Times New Roman" pitchFamily="18" charset="0"/>
              </a:rPr>
              <a:t> </a:t>
            </a:r>
            <a:r>
              <a:rPr lang="en-US" sz="2200" dirty="0" smtClean="0">
                <a:solidFill>
                  <a:srgbClr val="FFC000"/>
                </a:solidFill>
                <a:latin typeface="Times New Roman" pitchFamily="18" charset="0"/>
                <a:cs typeface="Times New Roman" pitchFamily="18" charset="0"/>
              </a:rPr>
              <a:t>can ↑ insulin - stimulated glucose uptake in skeletal muscle </a:t>
            </a:r>
            <a:r>
              <a:rPr lang="en-US" sz="2200" dirty="0" smtClean="0">
                <a:latin typeface="Times New Roman" pitchFamily="18" charset="0"/>
                <a:cs typeface="Times New Roman" pitchFamily="18" charset="0"/>
              </a:rPr>
              <a:t>by increasing translocation </a:t>
            </a:r>
            <a:r>
              <a:rPr lang="en-US" sz="2200" dirty="0" smtClean="0">
                <a:solidFill>
                  <a:srgbClr val="FFC000"/>
                </a:solidFill>
                <a:latin typeface="Times New Roman" pitchFamily="18" charset="0"/>
                <a:cs typeface="Times New Roman" pitchFamily="18" charset="0"/>
              </a:rPr>
              <a:t>of insulin - sensitive glucose transporters (GLUT - 4)</a:t>
            </a:r>
            <a:r>
              <a:rPr lang="en-US" sz="2200" dirty="0" smtClean="0">
                <a:latin typeface="Times New Roman" pitchFamily="18" charset="0"/>
                <a:cs typeface="Times New Roman" pitchFamily="18" charset="0"/>
              </a:rPr>
              <a:t> into the cell membrane </a:t>
            </a:r>
          </a:p>
          <a:p>
            <a:pPr>
              <a:buClr>
                <a:srgbClr val="FF0000"/>
              </a:buClr>
              <a:buSzPct val="107000"/>
              <a:buFont typeface="Wingdings" pitchFamily="2" charset="2"/>
              <a:buChar char="§"/>
            </a:pPr>
            <a:r>
              <a:rPr lang="en-US" sz="2200" dirty="0" smtClean="0">
                <a:latin typeface="Times New Roman" pitchFamily="18" charset="0"/>
                <a:cs typeface="Times New Roman" pitchFamily="18" charset="0"/>
              </a:rPr>
              <a:t> and </a:t>
            </a:r>
            <a:r>
              <a:rPr lang="en-US" sz="2200" dirty="0" smtClean="0">
                <a:solidFill>
                  <a:srgbClr val="FFC000"/>
                </a:solidFill>
                <a:latin typeface="Times New Roman" pitchFamily="18" charset="0"/>
                <a:cs typeface="Times New Roman" pitchFamily="18" charset="0"/>
              </a:rPr>
              <a:t>↑ activity of glycogen </a:t>
            </a:r>
            <a:r>
              <a:rPr lang="en-US" sz="2200" dirty="0" err="1" smtClean="0">
                <a:solidFill>
                  <a:srgbClr val="FFC000"/>
                </a:solidFill>
                <a:latin typeface="Times New Roman" pitchFamily="18" charset="0"/>
                <a:cs typeface="Times New Roman" pitchFamily="18" charset="0"/>
              </a:rPr>
              <a:t>synthase</a:t>
            </a:r>
            <a:r>
              <a:rPr lang="en-US" sz="2200" dirty="0" smtClean="0">
                <a:solidFill>
                  <a:srgbClr val="FFC000"/>
                </a:solidFill>
                <a:latin typeface="Times New Roman" pitchFamily="18" charset="0"/>
                <a:cs typeface="Times New Roman" pitchFamily="18" charset="0"/>
              </a:rPr>
              <a:t> which promotes glycogen synthesis</a:t>
            </a:r>
            <a:endParaRPr lang="en-US" sz="2200"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315416"/>
            <a:ext cx="3528392" cy="2420888"/>
          </a:xfrm>
        </p:spPr>
        <p:txBody>
          <a:bodyPr>
            <a:normAutofit/>
          </a:bodyPr>
          <a:lstStyle/>
          <a:p>
            <a:r>
              <a:rPr lang="en-US" sz="1800" b="1" dirty="0" smtClean="0">
                <a:solidFill>
                  <a:srgbClr val="FFC000"/>
                </a:solidFill>
                <a:latin typeface="Times New Roman" pitchFamily="18" charset="0"/>
                <a:cs typeface="Times New Roman" pitchFamily="18" charset="0"/>
              </a:rPr>
              <a:t>Multiple cellular action mechanisms of </a:t>
            </a:r>
            <a:r>
              <a:rPr lang="en-US" sz="1800" b="1" dirty="0" err="1" smtClean="0">
                <a:solidFill>
                  <a:srgbClr val="FFC000"/>
                </a:solidFill>
                <a:latin typeface="Times New Roman" pitchFamily="18" charset="0"/>
                <a:cs typeface="Times New Roman" pitchFamily="18" charset="0"/>
              </a:rPr>
              <a:t>metformin</a:t>
            </a:r>
            <a:r>
              <a:rPr lang="en-US" sz="1800" b="1" dirty="0" smtClean="0">
                <a:solidFill>
                  <a:srgbClr val="FFC000"/>
                </a:solidFill>
                <a:latin typeface="Times New Roman" pitchFamily="18" charset="0"/>
                <a:cs typeface="Times New Roman" pitchFamily="18" charset="0"/>
              </a:rPr>
              <a:t> involve insulin</a:t>
            </a:r>
            <a:br>
              <a:rPr lang="en-US" sz="1800" b="1" dirty="0" smtClean="0">
                <a:solidFill>
                  <a:srgbClr val="FFC000"/>
                </a:solidFill>
                <a:latin typeface="Times New Roman" pitchFamily="18" charset="0"/>
                <a:cs typeface="Times New Roman" pitchFamily="18" charset="0"/>
              </a:rPr>
            </a:br>
            <a:r>
              <a:rPr lang="en-US" sz="1800" b="1" dirty="0" smtClean="0">
                <a:solidFill>
                  <a:srgbClr val="FFC000"/>
                </a:solidFill>
                <a:latin typeface="Times New Roman" pitchFamily="18" charset="0"/>
                <a:cs typeface="Times New Roman" pitchFamily="18" charset="0"/>
              </a:rPr>
              <a:t>dependent and independent effects. </a:t>
            </a:r>
            <a:endParaRPr lang="en-US" sz="1800" b="1" dirty="0">
              <a:solidFill>
                <a:srgbClr val="FFC00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tretch>
            <a:fillRect/>
          </a:stretch>
        </p:blipFill>
        <p:spPr bwMode="auto">
          <a:xfrm>
            <a:off x="4644008" y="980728"/>
            <a:ext cx="4137548" cy="5361459"/>
          </a:xfrm>
          <a:prstGeom prst="rect">
            <a:avLst/>
          </a:prstGeom>
          <a:noFill/>
          <a:ln w="9525">
            <a:noFill/>
            <a:miter lim="800000"/>
            <a:headEnd/>
            <a:tailEnd/>
          </a:ln>
          <a:effectLst/>
        </p:spPr>
      </p:pic>
      <p:sp>
        <p:nvSpPr>
          <p:cNvPr id="6" name="Text Placeholder 5"/>
          <p:cNvSpPr>
            <a:spLocks noGrp="1"/>
          </p:cNvSpPr>
          <p:nvPr>
            <p:ph type="body" sz="half" idx="2"/>
          </p:nvPr>
        </p:nvSpPr>
        <p:spPr>
          <a:xfrm>
            <a:off x="179512" y="1571612"/>
            <a:ext cx="3463794" cy="5457788"/>
          </a:xfrm>
        </p:spPr>
        <p:txBody>
          <a:bodyPr>
            <a:noAutofit/>
          </a:bodyPr>
          <a:lstStyle/>
          <a:p>
            <a:r>
              <a:rPr lang="en-US" sz="1800" b="1" dirty="0" err="1" smtClean="0">
                <a:latin typeface="Times New Roman" pitchFamily="18" charset="0"/>
                <a:cs typeface="Times New Roman" pitchFamily="18" charset="0"/>
              </a:rPr>
              <a:t>metformin</a:t>
            </a:r>
            <a:r>
              <a:rPr lang="en-US" sz="1800" b="1" dirty="0" smtClean="0">
                <a:latin typeface="Times New Roman" pitchFamily="18" charset="0"/>
                <a:cs typeface="Times New Roman" pitchFamily="18" charset="0"/>
              </a:rPr>
              <a:t> can improve insulin </a:t>
            </a:r>
          </a:p>
          <a:p>
            <a:r>
              <a:rPr lang="en-US" sz="1800" b="1" dirty="0" smtClean="0">
                <a:latin typeface="Times New Roman" pitchFamily="18" charset="0"/>
                <a:cs typeface="Times New Roman" pitchFamily="18" charset="0"/>
              </a:rPr>
              <a:t>sensitivity via effects on insulin receptor signaling and post - receptor signaling pathways of insulin action. </a:t>
            </a:r>
          </a:p>
          <a:p>
            <a:r>
              <a:rPr lang="en-US" sz="1800" b="1" dirty="0" err="1" smtClean="0">
                <a:latin typeface="Times New Roman" pitchFamily="18" charset="0"/>
                <a:cs typeface="Times New Roman" pitchFamily="18" charset="0"/>
              </a:rPr>
              <a:t>Metformin</a:t>
            </a:r>
            <a:r>
              <a:rPr lang="en-US" sz="1800" b="1" dirty="0" smtClean="0">
                <a:latin typeface="Times New Roman" pitchFamily="18" charset="0"/>
                <a:cs typeface="Times New Roman" pitchFamily="18" charset="0"/>
              </a:rPr>
              <a:t> also appears to influence cellular nutrient metabolism and energy production independently of insulin via activation of adenosine 5 ′ - </a:t>
            </a:r>
            <a:r>
              <a:rPr lang="en-US" sz="1800" b="1" dirty="0" err="1" smtClean="0">
                <a:latin typeface="Times New Roman" pitchFamily="18" charset="0"/>
                <a:cs typeface="Times New Roman" pitchFamily="18" charset="0"/>
              </a:rPr>
              <a:t>monophosphate</a:t>
            </a:r>
            <a:r>
              <a:rPr lang="en-US" sz="1800" b="1" dirty="0" smtClean="0">
                <a:latin typeface="Times New Roman" pitchFamily="18" charset="0"/>
                <a:cs typeface="Times New Roman" pitchFamily="18" charset="0"/>
              </a:rPr>
              <a:t> (AMP) activated protein </a:t>
            </a:r>
            <a:r>
              <a:rPr lang="en-US" sz="1800" b="1" dirty="0" err="1" smtClean="0">
                <a:latin typeface="Times New Roman" pitchFamily="18" charset="0"/>
                <a:cs typeface="Times New Roman" pitchFamily="18" charset="0"/>
              </a:rPr>
              <a:t>kinase</a:t>
            </a:r>
            <a:r>
              <a:rPr lang="en-US" sz="1800" b="1" dirty="0" smtClean="0">
                <a:latin typeface="Times New Roman" pitchFamily="18" charset="0"/>
                <a:cs typeface="Times New Roman" pitchFamily="18" charset="0"/>
              </a:rPr>
              <a:t> (AMPK). </a:t>
            </a:r>
          </a:p>
          <a:p>
            <a:r>
              <a:rPr lang="en-US" sz="1800" b="1" dirty="0" smtClean="0">
                <a:latin typeface="Times New Roman" pitchFamily="18" charset="0"/>
                <a:cs typeface="Times New Roman" pitchFamily="18" charset="0"/>
              </a:rPr>
              <a:t> Oct1 organic , </a:t>
            </a:r>
            <a:r>
              <a:rPr lang="en-US" sz="1800" b="1" dirty="0" err="1" smtClean="0">
                <a:latin typeface="Times New Roman" pitchFamily="18" charset="0"/>
                <a:cs typeface="Times New Roman" pitchFamily="18" charset="0"/>
              </a:rPr>
              <a:t>cation</a:t>
            </a:r>
            <a:r>
              <a:rPr lang="en-US" sz="1800" b="1" dirty="0" smtClean="0">
                <a:latin typeface="Times New Roman" pitchFamily="18" charset="0"/>
                <a:cs typeface="Times New Roman" pitchFamily="18" charset="0"/>
              </a:rPr>
              <a:t> transporter 1; LKB1 protein </a:t>
            </a:r>
            <a:r>
              <a:rPr lang="en-US" sz="1800" b="1" dirty="0" err="1" smtClean="0">
                <a:latin typeface="Times New Roman" pitchFamily="18" charset="0"/>
                <a:cs typeface="Times New Roman" pitchFamily="18" charset="0"/>
              </a:rPr>
              <a:t>kinase</a:t>
            </a:r>
            <a:r>
              <a:rPr lang="en-US" sz="18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686" y="192024"/>
            <a:ext cx="6773689" cy="1243584"/>
          </a:xfrm>
        </p:spPr>
        <p:txBody>
          <a:bodyPr>
            <a:normAutofit/>
          </a:bodyPr>
          <a:lstStyle/>
          <a:p>
            <a:pPr algn="ctr"/>
            <a:r>
              <a:rPr lang="en-US" b="1" dirty="0" smtClean="0">
                <a:latin typeface="Times New Roman" pitchFamily="18" charset="0"/>
                <a:cs typeface="Times New Roman" pitchFamily="18" charset="0"/>
              </a:rPr>
              <a:t>Main sites of action of </a:t>
            </a:r>
            <a:r>
              <a:rPr lang="en-US" b="1" dirty="0" err="1" smtClean="0">
                <a:latin typeface="Times New Roman" pitchFamily="18" charset="0"/>
                <a:cs typeface="Times New Roman" pitchFamily="18" charset="0"/>
              </a:rPr>
              <a:t>metformin</a:t>
            </a:r>
            <a:r>
              <a:rPr lang="en-US" b="1" dirty="0" smtClean="0">
                <a:latin typeface="Times New Roman" pitchFamily="18" charset="0"/>
                <a:cs typeface="Times New Roman" pitchFamily="18" charset="0"/>
              </a:rPr>
              <a:t> contributing to glucose – lowering action </a:t>
            </a:r>
            <a:endParaRPr lang="en-US" b="1" dirty="0">
              <a:latin typeface="Times New Roman" pitchFamily="18" charset="0"/>
              <a:cs typeface="Times New Roman" pitchFamily="18" charset="0"/>
            </a:endParaRPr>
          </a:p>
        </p:txBody>
      </p:sp>
      <p:pic>
        <p:nvPicPr>
          <p:cNvPr id="4098" name="Picture 2"/>
          <p:cNvPicPr>
            <a:picLocks noGrp="1" noChangeAspect="1" noChangeArrowheads="1"/>
          </p:cNvPicPr>
          <p:nvPr>
            <p:ph type="pic" idx="1"/>
          </p:nvPr>
        </p:nvPicPr>
        <p:blipFill>
          <a:blip r:embed="rId2" cstate="print"/>
          <a:srcRect t="2893" b="2893"/>
          <a:stretch>
            <a:fillRect/>
          </a:stretch>
        </p:blipFill>
        <p:spPr bwMode="auto">
          <a:xfrm>
            <a:off x="1619672" y="1844824"/>
            <a:ext cx="6500858" cy="45541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051720" y="476672"/>
            <a:ext cx="6046045" cy="6038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ailored">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Tailored">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Console"/>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40000"/>
                <a:satMod val="350000"/>
              </a:schemeClr>
            </a:gs>
            <a:gs pos="40000">
              <a:schemeClr val="phClr">
                <a:tint val="80000"/>
                <a:shade val="99000"/>
                <a:satMod val="150000"/>
              </a:schemeClr>
            </a:gs>
            <a:gs pos="100000">
              <a:schemeClr val="phClr">
                <a:shade val="20000"/>
                <a:satMod val="255000"/>
              </a:schemeClr>
            </a:gs>
          </a:gsLst>
          <a:lin ang="5400000" scaled="0"/>
        </a:gradFill>
        <a:blipFill rotWithShape="1">
          <a:blip xmlns:r="http://schemas.openxmlformats.org/officeDocument/2006/relationships" r:embed="rId2">
            <a:duotone>
              <a:schemeClr val="phClr">
                <a:shade val="82000"/>
                <a:satMod val="115000"/>
              </a:schemeClr>
              <a:schemeClr val="phClr">
                <a:tint val="90000"/>
                <a:satMod val="13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themeOverride>
</file>

<file path=docProps/app.xml><?xml version="1.0" encoding="utf-8"?>
<Properties xmlns="http://schemas.openxmlformats.org/officeDocument/2006/extended-properties" xmlns:vt="http://schemas.openxmlformats.org/officeDocument/2006/docPropsVTypes">
  <Template/>
  <TotalTime>1223</TotalTime>
  <Words>2289</Words>
  <Application>Microsoft Office PowerPoint</Application>
  <PresentationFormat>On-screen Show (4:3)</PresentationFormat>
  <Paragraphs>212</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Tailored</vt:lpstr>
      <vt:lpstr>             METFORMIN </vt:lpstr>
      <vt:lpstr>Metformin (dimethylbiguanide) </vt:lpstr>
      <vt:lpstr>Slide 3</vt:lpstr>
      <vt:lpstr>Mode of Action</vt:lpstr>
      <vt:lpstr>Slide 5</vt:lpstr>
      <vt:lpstr>Mode of action </vt:lpstr>
      <vt:lpstr>Multiple cellular action mechanisms of metformin involve insulin dependent and independent effects. </vt:lpstr>
      <vt:lpstr>Main sites of action of metformin contributing to glucose – lowering action </vt:lpstr>
      <vt:lpstr>Slide 9</vt:lpstr>
      <vt:lpstr>Pharmacokinetics</vt:lpstr>
      <vt:lpstr>Indications</vt:lpstr>
      <vt:lpstr>Mean changes in body weight (top) and fasting plasma insulin concentrations (bottom) over six years in patients with type 2 diabetes mellitus in the primary diet failure group who were allocated to therapy with insulin (red), sulfonylurea (blue), or, only in obese subjects, metformin (green). Left panels show data from nonobese patients, right panels show data from obese patients. Metformin did not increase weight or raise plasma insulin</vt:lpstr>
      <vt:lpstr>Changes in HbA1c from baseline to end point</vt:lpstr>
      <vt:lpstr>Slide 14</vt:lpstr>
      <vt:lpstr>EFFICACY </vt:lpstr>
      <vt:lpstr>EFFICACY</vt:lpstr>
      <vt:lpstr>Improvements in the lipid profile</vt:lpstr>
      <vt:lpstr>CVD PROTECTION </vt:lpstr>
      <vt:lpstr>Slide 19</vt:lpstr>
      <vt:lpstr>EFFICACY</vt:lpstr>
      <vt:lpstr>ADA &amp;EASD</vt:lpstr>
      <vt:lpstr>ADA/EASD consensus algorithm: step 1</vt:lpstr>
      <vt:lpstr>Metformin* should be uptitrated over 1-2 months </vt:lpstr>
      <vt:lpstr>ADA/EASD consensus algorithm: step 2</vt:lpstr>
      <vt:lpstr>SIDE EFFECTS </vt:lpstr>
      <vt:lpstr>Vit B12 Deficiency </vt:lpstr>
      <vt:lpstr>Lactic Acidosis</vt:lpstr>
      <vt:lpstr>Predisposing factors</vt:lpstr>
      <vt:lpstr>Predisposing factors</vt:lpstr>
      <vt:lpstr>        Metformin and CHF</vt:lpstr>
      <vt:lpstr>Important Clinical Point </vt:lpstr>
      <vt:lpstr>Important Clinical Point </vt:lpstr>
      <vt:lpstr>Mode of prescription </vt:lpstr>
      <vt:lpstr>Mode of prescription </vt:lpstr>
      <vt:lpstr>Combination therapy </vt:lpstr>
      <vt:lpstr>Effect of Noninsulin Antidiabetic Drugs Added to Metformin Therapy on Glycemic Control,Weight Gain, and Hypoglycemia in Type 2 Diabetes</vt:lpstr>
      <vt:lpstr>Combination therapy </vt:lpstr>
      <vt:lpstr>Metformin monotherapy failure </vt:lpstr>
      <vt:lpstr>Triple therapy with Metformin </vt:lpstr>
      <vt:lpstr>Triple therapy with Metformin </vt:lpstr>
      <vt:lpstr>Slide 41</vt:lpstr>
      <vt:lpstr>Insulin requirements and weight</vt:lpstr>
      <vt:lpstr>Survival functions for the primary (lower pair of curves) and the secondary, macrovascular (upper pair of curves) end points</vt:lpstr>
      <vt:lpstr>Slide 44</vt:lpstr>
      <vt:lpstr>Slide 45</vt:lpstr>
      <vt:lpstr>Slide 46</vt:lpstr>
      <vt:lpstr>Metformin therapy for prevention of type 2 diabetes </vt:lpstr>
      <vt:lpstr>Slide 48</vt:lpstr>
      <vt:lpstr>Slide 49</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RI-F0439-F</dc:creator>
  <cp:lastModifiedBy>Dr.Hadaegh</cp:lastModifiedBy>
  <cp:revision>124</cp:revision>
  <dcterms:created xsi:type="dcterms:W3CDTF">2011-05-10T04:07:05Z</dcterms:created>
  <dcterms:modified xsi:type="dcterms:W3CDTF">2011-05-19T02:44:07Z</dcterms:modified>
</cp:coreProperties>
</file>