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1"/>
  </p:notesMasterIdLst>
  <p:sldIdLst>
    <p:sldId id="313" r:id="rId2"/>
    <p:sldId id="256" r:id="rId3"/>
    <p:sldId id="478" r:id="rId4"/>
    <p:sldId id="480" r:id="rId5"/>
    <p:sldId id="329" r:id="rId6"/>
    <p:sldId id="474" r:id="rId7"/>
    <p:sldId id="475" r:id="rId8"/>
    <p:sldId id="479" r:id="rId9"/>
    <p:sldId id="476" r:id="rId10"/>
    <p:sldId id="477" r:id="rId11"/>
    <p:sldId id="481" r:id="rId12"/>
    <p:sldId id="363" r:id="rId13"/>
    <p:sldId id="365" r:id="rId14"/>
    <p:sldId id="366" r:id="rId15"/>
    <p:sldId id="442" r:id="rId16"/>
    <p:sldId id="443" r:id="rId17"/>
    <p:sldId id="444" r:id="rId18"/>
    <p:sldId id="445" r:id="rId19"/>
    <p:sldId id="446" r:id="rId20"/>
    <p:sldId id="447"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0" r:id="rId34"/>
    <p:sldId id="461" r:id="rId35"/>
    <p:sldId id="462" r:id="rId36"/>
    <p:sldId id="464" r:id="rId37"/>
    <p:sldId id="466" r:id="rId38"/>
    <p:sldId id="367" r:id="rId39"/>
    <p:sldId id="360" r:id="rId40"/>
    <p:sldId id="368" r:id="rId41"/>
    <p:sldId id="369" r:id="rId42"/>
    <p:sldId id="370" r:id="rId43"/>
    <p:sldId id="371" r:id="rId44"/>
    <p:sldId id="372" r:id="rId45"/>
    <p:sldId id="373" r:id="rId46"/>
    <p:sldId id="374" r:id="rId47"/>
    <p:sldId id="375" r:id="rId48"/>
    <p:sldId id="376" r:id="rId49"/>
    <p:sldId id="378" r:id="rId50"/>
    <p:sldId id="330" r:id="rId51"/>
    <p:sldId id="389" r:id="rId52"/>
    <p:sldId id="390" r:id="rId53"/>
    <p:sldId id="391" r:id="rId54"/>
    <p:sldId id="467" r:id="rId55"/>
    <p:sldId id="468" r:id="rId56"/>
    <p:sldId id="392" r:id="rId57"/>
    <p:sldId id="393" r:id="rId58"/>
    <p:sldId id="397" r:id="rId59"/>
    <p:sldId id="398" r:id="rId60"/>
    <p:sldId id="394" r:id="rId61"/>
    <p:sldId id="395" r:id="rId62"/>
    <p:sldId id="396" r:id="rId63"/>
    <p:sldId id="421" r:id="rId64"/>
    <p:sldId id="401" r:id="rId65"/>
    <p:sldId id="402" r:id="rId66"/>
    <p:sldId id="403" r:id="rId67"/>
    <p:sldId id="404" r:id="rId68"/>
    <p:sldId id="405" r:id="rId69"/>
    <p:sldId id="406" r:id="rId70"/>
    <p:sldId id="407" r:id="rId71"/>
    <p:sldId id="411" r:id="rId72"/>
    <p:sldId id="412" r:id="rId73"/>
    <p:sldId id="413" r:id="rId74"/>
    <p:sldId id="414" r:id="rId75"/>
    <p:sldId id="416" r:id="rId76"/>
    <p:sldId id="417" r:id="rId77"/>
    <p:sldId id="473" r:id="rId78"/>
    <p:sldId id="482" r:id="rId79"/>
    <p:sldId id="35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99"/>
    <a:srgbClr val="CCFF33"/>
    <a:srgbClr val="66FF33"/>
    <a:srgbClr val="B6FF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49" autoAdjust="0"/>
    <p:restoredTop sz="94595" autoAdjust="0"/>
  </p:normalViewPr>
  <p:slideViewPr>
    <p:cSldViewPr>
      <p:cViewPr>
        <p:scale>
          <a:sx n="90" d="100"/>
          <a:sy n="90" d="100"/>
        </p:scale>
        <p:origin x="264" y="708"/>
      </p:cViewPr>
      <p:guideLst>
        <p:guide orient="horz" pos="2160"/>
        <p:guide pos="2880"/>
      </p:guideLst>
    </p:cSldViewPr>
  </p:slideViewPr>
  <p:outlineViewPr>
    <p:cViewPr>
      <p:scale>
        <a:sx n="33" d="100"/>
        <a:sy n="33" d="100"/>
      </p:scale>
      <p:origin x="0" y="345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0EDA9-D283-4564-AEF8-F9E9846743BD}" type="datetimeFigureOut">
              <a:rPr lang="en-CA" smtClean="0"/>
              <a:pPr/>
              <a:t>21/04/2014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2D7B1-9C13-46EF-A5A8-D31ACFA8818C}"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5</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29</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30</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31</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32</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33</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34</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36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39</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40</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19</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42</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43</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44</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45</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46</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47</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48</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49</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52</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53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20</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54</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55</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56</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57</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58</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59</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60</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61</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62</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63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21</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65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22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25</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26</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27</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FD2D7B1-9C13-46EF-A5A8-D31ACFA8818C}" type="slidenum">
              <a:rPr lang="en-CA" smtClean="0"/>
              <a:pPr/>
              <a:t>28</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AE7313-5563-47A1-898E-84C86FBF10CC}" type="datetime1">
              <a:rPr lang="en-CA" smtClean="0"/>
              <a:pPr/>
              <a:t>21/04/2014</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716A9-50A1-4996-9A8B-9321B4EC7115}" type="datetime1">
              <a:rPr lang="en-CA" smtClean="0"/>
              <a:pPr/>
              <a:t>21/04/2014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DCA2A9-2652-4343-89B2-DC9278D1C443}" type="datetime1">
              <a:rPr lang="en-CA" smtClean="0"/>
              <a:pPr/>
              <a:t>21/04/2014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C49E33-EB56-4D8F-9B80-9C70BBF1F11D}" type="datetime1">
              <a:rPr lang="en-CA" smtClean="0"/>
              <a:pPr/>
              <a:t>21/04/2014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984EAD-BCB9-44DC-8FFB-467FEC55BB3C}" type="datetime1">
              <a:rPr lang="en-CA" smtClean="0"/>
              <a:pPr/>
              <a:t>21/04/2014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7EDA67-0F4E-4737-B4A2-1EF012C4AC95}" type="datetime1">
              <a:rPr lang="en-CA" smtClean="0"/>
              <a:pPr/>
              <a:t>21/04/2014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852782-45F2-4534-9037-11FE27F154A1}" type="datetime1">
              <a:rPr lang="en-CA" smtClean="0"/>
              <a:pPr/>
              <a:t>21/04/2014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452F29-507A-4B3B-B794-374BC8D14A74}" type="datetime1">
              <a:rPr lang="en-CA" smtClean="0"/>
              <a:pPr/>
              <a:t>21/04/2014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0790B-E645-4D79-87C4-CF7EA9A95055}" type="datetime1">
              <a:rPr lang="en-CA" smtClean="0"/>
              <a:pPr/>
              <a:t>21/04/2014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A426E0-A30D-48B3-988E-13B86BA4B400}" type="datetime1">
              <a:rPr lang="en-CA" smtClean="0"/>
              <a:pPr/>
              <a:t>21/04/2014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355967-2FDE-4D2C-8B86-18D800F2F52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763C48-2841-4653-ADBE-2C00FABCBBC9}" type="datetime1">
              <a:rPr lang="en-CA" smtClean="0"/>
              <a:pPr/>
              <a:t>21/04/2014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58355967-2FDE-4D2C-8B86-18D800F2F527}"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418820-8647-408B-9366-D0074EEFEC21}" type="datetime1">
              <a:rPr lang="en-CA" smtClean="0"/>
              <a:pPr/>
              <a:t>21/04/2014</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355967-2FDE-4D2C-8B86-18D800F2F527}"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effectLst>
            <a:innerShdw blurRad="63500" dist="50800">
              <a:prstClr val="black">
                <a:alpha val="50000"/>
              </a:prstClr>
            </a:innerShdw>
          </a:effectLst>
        </p:spPr>
        <p:txBody>
          <a:bodyPr>
            <a:normAutofit/>
          </a:bodyPr>
          <a:lstStyle/>
          <a:p>
            <a:endParaRPr lang="en-CA"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buNone/>
            </a:pPr>
            <a:r>
              <a:rPr lang="en-CA" sz="5400" b="1" dirty="0" smtClean="0">
                <a:ln w="17780" cmpd="sng">
                  <a:solidFill>
                    <a:srgbClr val="FFFFFF"/>
                  </a:solidFill>
                  <a:prstDash val="solid"/>
                  <a:miter lim="800000"/>
                </a:ln>
                <a:effectLst>
                  <a:outerShdw blurRad="50800" algn="tl" rotWithShape="0">
                    <a:srgbClr val="000000"/>
                  </a:outerShdw>
                </a:effectLst>
              </a:rPr>
              <a:t>IN THE NAME OF GOD</a:t>
            </a:r>
            <a:endParaRPr lang="en-CA" sz="5400" b="1" dirty="0">
              <a:ln w="17780" cmpd="sng">
                <a:solidFill>
                  <a:srgbClr val="FFFFFF"/>
                </a:solidFill>
                <a:prstDash val="solid"/>
                <a:miter lim="800000"/>
              </a:ln>
              <a:effectLst>
                <a:outerShdw blurRad="50800" algn="tl" rotWithShape="0">
                  <a:srgbClr val="000000"/>
                </a:outerShdw>
              </a:effectLst>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1</a:t>
            </a:fld>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ATA guideline 2009</a:t>
            </a:r>
            <a:endParaRPr lang="en-CA" sz="3200" b="1" dirty="0"/>
          </a:p>
        </p:txBody>
      </p:sp>
      <p:sp>
        <p:nvSpPr>
          <p:cNvPr id="3" name="Content Placeholder 2"/>
          <p:cNvSpPr>
            <a:spLocks noGrp="1"/>
          </p:cNvSpPr>
          <p:nvPr>
            <p:ph idx="1"/>
          </p:nvPr>
        </p:nvSpPr>
        <p:spPr/>
        <p:txBody>
          <a:bodyPr>
            <a:normAutofit/>
          </a:bodyPr>
          <a:lstStyle/>
          <a:p>
            <a:pPr>
              <a:buNone/>
            </a:pPr>
            <a:r>
              <a:rPr lang="en-CA" sz="2400" dirty="0" smtClean="0">
                <a:solidFill>
                  <a:srgbClr val="FFFF00"/>
                </a:solidFill>
              </a:rPr>
              <a:t>Total </a:t>
            </a:r>
            <a:r>
              <a:rPr lang="en-CA" sz="2400" dirty="0" err="1" smtClean="0">
                <a:solidFill>
                  <a:srgbClr val="FFFF00"/>
                </a:solidFill>
              </a:rPr>
              <a:t>thyroidectomy</a:t>
            </a:r>
            <a:endParaRPr lang="en-CA" sz="2400" dirty="0" smtClean="0">
              <a:solidFill>
                <a:srgbClr val="FFFF00"/>
              </a:solidFill>
            </a:endParaRPr>
          </a:p>
          <a:p>
            <a:r>
              <a:rPr lang="en-CA" sz="2000" dirty="0" smtClean="0"/>
              <a:t>     </a:t>
            </a:r>
            <a:r>
              <a:rPr lang="en-CA" sz="2000" dirty="0" err="1" smtClean="0"/>
              <a:t>indeterminant</a:t>
            </a:r>
            <a:r>
              <a:rPr lang="en-CA" sz="2000" dirty="0" smtClean="0"/>
              <a:t> nodules with tumor&gt;4 cm</a:t>
            </a:r>
          </a:p>
          <a:p>
            <a:r>
              <a:rPr lang="en-CA" sz="2000" dirty="0" smtClean="0"/>
              <a:t>     marked </a:t>
            </a:r>
            <a:r>
              <a:rPr lang="en-CA" sz="2000" dirty="0" err="1" smtClean="0"/>
              <a:t>atypia</a:t>
            </a:r>
            <a:endParaRPr lang="en-CA" sz="2000" dirty="0" smtClean="0"/>
          </a:p>
          <a:p>
            <a:r>
              <a:rPr lang="en-CA" sz="2000" dirty="0" smtClean="0"/>
              <a:t>     suspicious for PTC on biopsy</a:t>
            </a:r>
          </a:p>
          <a:p>
            <a:r>
              <a:rPr lang="en-CA" sz="2000" dirty="0" smtClean="0"/>
              <a:t>     family history of thyroid carcinoma</a:t>
            </a:r>
          </a:p>
          <a:p>
            <a:r>
              <a:rPr lang="en-CA" sz="2000" dirty="0" smtClean="0"/>
              <a:t>     history of radiation exposure</a:t>
            </a:r>
          </a:p>
          <a:p>
            <a:pPr>
              <a:buNone/>
            </a:pPr>
            <a:r>
              <a:rPr lang="en-CA" sz="2000" dirty="0" smtClean="0"/>
              <a:t>(Recommendation </a:t>
            </a:r>
            <a:r>
              <a:rPr lang="en-CA" sz="2000" dirty="0" err="1" smtClean="0"/>
              <a:t>ratingA</a:t>
            </a:r>
            <a:r>
              <a:rPr lang="en-CA" sz="2000" dirty="0" smtClean="0"/>
              <a:t>)</a:t>
            </a:r>
          </a:p>
          <a:p>
            <a:r>
              <a:rPr lang="en-CA" sz="2000" dirty="0" smtClean="0"/>
              <a:t>     </a:t>
            </a:r>
            <a:r>
              <a:rPr lang="en-CA" sz="2000" dirty="0" err="1" smtClean="0"/>
              <a:t>indeterminant</a:t>
            </a:r>
            <a:r>
              <a:rPr lang="en-CA" sz="2000" dirty="0" smtClean="0"/>
              <a:t> nodules with bilateral nodular dis.</a:t>
            </a:r>
          </a:p>
          <a:p>
            <a:r>
              <a:rPr lang="en-CA" sz="2000" dirty="0" smtClean="0"/>
              <a:t>     or those who prefer to undergo bilateral </a:t>
            </a:r>
            <a:r>
              <a:rPr lang="en-CA" sz="2000" dirty="0" err="1" smtClean="0"/>
              <a:t>thyroidectomy</a:t>
            </a:r>
            <a:r>
              <a:rPr lang="en-CA" sz="2000" dirty="0" smtClean="0"/>
              <a:t> to avoid   future surgery on the </a:t>
            </a:r>
            <a:r>
              <a:rPr lang="en-CA" sz="2000" dirty="0" err="1" smtClean="0"/>
              <a:t>contralateral</a:t>
            </a:r>
            <a:r>
              <a:rPr lang="en-CA" sz="2000" dirty="0" smtClean="0"/>
              <a:t> lobe</a:t>
            </a:r>
          </a:p>
          <a:p>
            <a:pPr>
              <a:buNone/>
            </a:pPr>
            <a:r>
              <a:rPr lang="en-CA" sz="2000" dirty="0" smtClean="0"/>
              <a:t>(Recommendation rating  C)</a:t>
            </a:r>
            <a:endParaRPr lang="en-CA" sz="2000"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10</a:t>
            </a:fld>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9856"/>
            <a:ext cx="8229600" cy="1143000"/>
          </a:xfrm>
        </p:spPr>
        <p:txBody>
          <a:bodyPr>
            <a:normAutofit/>
          </a:bodyPr>
          <a:lstStyle/>
          <a:p>
            <a:r>
              <a:rPr lang="en-CA" sz="3600" b="1" dirty="0" smtClean="0"/>
              <a:t>Major Factors Impacting Decision Making in Radioiodine Remnant Ablation</a:t>
            </a:r>
            <a:endParaRPr lang="en-CA" sz="3600"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11</a:t>
            </a:fld>
            <a:endParaRPr lang="en-CA"/>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2172639"/>
            <a:ext cx="8229600" cy="3914485"/>
          </a:xfrm>
          <a:prstGeom prst="rect">
            <a:avLst/>
          </a:prstGeom>
          <a:noFill/>
          <a:ln w="9525">
            <a:noFill/>
            <a:miter lim="800000"/>
            <a:headEnd/>
            <a:tailEnd/>
          </a:ln>
        </p:spPr>
      </p:pic>
      <p:sp>
        <p:nvSpPr>
          <p:cNvPr id="5" name="Rounded Rectangle 4"/>
          <p:cNvSpPr/>
          <p:nvPr/>
        </p:nvSpPr>
        <p:spPr>
          <a:xfrm>
            <a:off x="467544" y="3140968"/>
            <a:ext cx="813690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05732" y="764704"/>
            <a:ext cx="8164584" cy="606535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8355967-2FDE-4D2C-8B86-18D800F2F527}" type="slidenum">
              <a:rPr lang="en-CA" smtClean="0"/>
              <a:pPr/>
              <a:t>12</a:t>
            </a:fld>
            <a:endParaRPr lang="en-CA"/>
          </a:p>
        </p:txBody>
      </p:sp>
      <p:sp>
        <p:nvSpPr>
          <p:cNvPr id="7" name="Title 1"/>
          <p:cNvSpPr txBox="1">
            <a:spLocks/>
          </p:cNvSpPr>
          <p:nvPr/>
        </p:nvSpPr>
        <p:spPr>
          <a:xfrm>
            <a:off x="457200" y="-99392"/>
            <a:ext cx="8229600" cy="926976"/>
          </a:xfrm>
          <a:prstGeom prst="rect">
            <a:avLst/>
          </a:prstGeom>
        </p:spPr>
        <p:txBody>
          <a:bodyPr vert="horz" lIns="0" rIns="0" bIns="0" anchor="b">
            <a:normAutofit fontScale="92500" lnSpcReduction="10000"/>
          </a:bodyPr>
          <a:lstStyle/>
          <a:p>
            <a:pPr lvl="0">
              <a:spcBef>
                <a:spcPct val="0"/>
              </a:spcBef>
            </a:pPr>
            <a:r>
              <a:rPr lang="en-CA" sz="3200" b="1" dirty="0" smtClean="0">
                <a:solidFill>
                  <a:schemeClr val="accent3">
                    <a:lumMod val="20000"/>
                    <a:lumOff val="80000"/>
                  </a:schemeClr>
                </a:solidFill>
                <a:latin typeface="+mj-lt"/>
              </a:rPr>
              <a:t>AJCC Cancer Staging 2002(</a:t>
            </a:r>
            <a:r>
              <a:rPr lang="en-CA" sz="3200" b="1" dirty="0" err="1" smtClean="0">
                <a:solidFill>
                  <a:schemeClr val="accent3">
                    <a:lumMod val="20000"/>
                    <a:lumOff val="80000"/>
                  </a:schemeClr>
                </a:solidFill>
                <a:latin typeface="+mj-lt"/>
              </a:rPr>
              <a:t>forDTC</a:t>
            </a:r>
            <a:r>
              <a:rPr lang="en-CA" sz="3200" b="1" dirty="0" smtClean="0">
                <a:solidFill>
                  <a:schemeClr val="accent3">
                    <a:lumMod val="20000"/>
                    <a:lumOff val="80000"/>
                  </a:schemeClr>
                </a:solidFill>
                <a:latin typeface="+mj-lt"/>
              </a:rPr>
              <a:t>)</a:t>
            </a:r>
          </a:p>
          <a:p>
            <a:pPr lvl="0">
              <a:spcBef>
                <a:spcPct val="0"/>
              </a:spcBef>
            </a:pPr>
            <a:r>
              <a:rPr lang="en-CA" sz="3200" i="1" dirty="0" smtClean="0">
                <a:solidFill>
                  <a:srgbClr val="FF0000"/>
                </a:solidFill>
                <a:latin typeface="+mj-lt"/>
                <a:ea typeface="+mj-ea"/>
                <a:cs typeface="+mj-cs"/>
              </a:rPr>
              <a:t>Predict risk of death(</a:t>
            </a:r>
            <a:r>
              <a:rPr lang="en-CA" sz="3200" i="1" dirty="0" err="1" smtClean="0">
                <a:solidFill>
                  <a:srgbClr val="FF0000"/>
                </a:solidFill>
                <a:latin typeface="+mj-lt"/>
                <a:ea typeface="+mj-ea"/>
                <a:cs typeface="+mj-cs"/>
              </a:rPr>
              <a:t>rec.B</a:t>
            </a:r>
            <a:r>
              <a:rPr lang="en-CA" sz="3200" i="1" dirty="0" smtClean="0">
                <a:solidFill>
                  <a:srgbClr val="FF0000"/>
                </a:solidFill>
                <a:latin typeface="+mj-lt"/>
                <a:ea typeface="+mj-ea"/>
                <a:cs typeface="+mj-cs"/>
              </a:rPr>
              <a:t>)</a:t>
            </a:r>
            <a:endParaRPr kumimoji="0" lang="en-CA" sz="320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AGES prognostic risk groups index</a:t>
            </a:r>
            <a:endParaRPr lang="en-CA" b="1" dirty="0"/>
          </a:p>
        </p:txBody>
      </p:sp>
      <p:sp>
        <p:nvSpPr>
          <p:cNvPr id="3" name="Content Placeholder 2"/>
          <p:cNvSpPr>
            <a:spLocks noGrp="1"/>
          </p:cNvSpPr>
          <p:nvPr>
            <p:ph idx="1"/>
          </p:nvPr>
        </p:nvSpPr>
        <p:spPr/>
        <p:txBody>
          <a:bodyPr/>
          <a:lstStyle/>
          <a:p>
            <a:r>
              <a:rPr lang="en-CA" dirty="0" smtClean="0"/>
              <a:t>Age</a:t>
            </a:r>
          </a:p>
          <a:p>
            <a:r>
              <a:rPr lang="en-CA" dirty="0" smtClean="0"/>
              <a:t>Tumor grade</a:t>
            </a:r>
          </a:p>
          <a:p>
            <a:r>
              <a:rPr lang="en-CA" dirty="0" smtClean="0"/>
              <a:t>Tumor extend</a:t>
            </a:r>
          </a:p>
          <a:p>
            <a:r>
              <a:rPr lang="en-CA" dirty="0" smtClean="0"/>
              <a:t>Tumor size</a:t>
            </a:r>
          </a:p>
          <a:p>
            <a:endParaRPr lang="en-CA" dirty="0" smtClean="0"/>
          </a:p>
          <a:p>
            <a:pPr>
              <a:buFont typeface="Wingdings" pitchFamily="2" charset="2"/>
              <a:buChar char="Ø"/>
            </a:pPr>
            <a:r>
              <a:rPr lang="en-CA" sz="2500" dirty="0" smtClean="0">
                <a:solidFill>
                  <a:srgbClr val="FFFF00"/>
                </a:solidFill>
              </a:rPr>
              <a:t>AGES scores ≥ 4 </a:t>
            </a:r>
            <a:r>
              <a:rPr lang="en-CA" sz="2500" dirty="0" smtClean="0">
                <a:solidFill>
                  <a:srgbClr val="FFFF00"/>
                </a:solidFill>
                <a:sym typeface="Symbol"/>
              </a:rPr>
              <a:t>  High risk group (20 Yr. CSM = 36%)</a:t>
            </a:r>
          </a:p>
          <a:p>
            <a:pPr>
              <a:buFont typeface="Wingdings" pitchFamily="2" charset="2"/>
              <a:buChar char="Ø"/>
            </a:pPr>
            <a:r>
              <a:rPr lang="en-CA" sz="2500" dirty="0" smtClean="0">
                <a:solidFill>
                  <a:srgbClr val="FFFF00"/>
                </a:solidFill>
              </a:rPr>
              <a:t>AGES scores </a:t>
            </a:r>
            <a:r>
              <a:rPr lang="en-CA" sz="2500" dirty="0" smtClean="0">
                <a:solidFill>
                  <a:srgbClr val="FFFF00"/>
                </a:solidFill>
                <a:sym typeface="Symbol"/>
              </a:rPr>
              <a:t></a:t>
            </a:r>
            <a:r>
              <a:rPr lang="en-CA" sz="2500" dirty="0" smtClean="0">
                <a:solidFill>
                  <a:srgbClr val="FFFF00"/>
                </a:solidFill>
              </a:rPr>
              <a:t> 4 </a:t>
            </a:r>
            <a:r>
              <a:rPr lang="en-CA" sz="2500" dirty="0" smtClean="0">
                <a:solidFill>
                  <a:srgbClr val="FFFF00"/>
                </a:solidFill>
                <a:sym typeface="Symbol"/>
              </a:rPr>
              <a:t> Low risk group    (20 Yr. CSM = 1%)</a:t>
            </a:r>
          </a:p>
          <a:p>
            <a:pPr>
              <a:buFont typeface="Wingdings" pitchFamily="2" charset="2"/>
              <a:buChar char="Ø"/>
            </a:pPr>
            <a:endParaRPr lang="en-CA" dirty="0" smtClean="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MACIS prognostic model</a:t>
            </a:r>
            <a:endParaRPr lang="en-CA" b="1" dirty="0"/>
          </a:p>
        </p:txBody>
      </p:sp>
      <p:sp>
        <p:nvSpPr>
          <p:cNvPr id="3" name="Content Placeholder 2"/>
          <p:cNvSpPr>
            <a:spLocks noGrp="1"/>
          </p:cNvSpPr>
          <p:nvPr>
            <p:ph idx="1"/>
          </p:nvPr>
        </p:nvSpPr>
        <p:spPr/>
        <p:txBody>
          <a:bodyPr>
            <a:normAutofit lnSpcReduction="10000"/>
          </a:bodyPr>
          <a:lstStyle/>
          <a:p>
            <a:r>
              <a:rPr lang="en-CA" dirty="0" smtClean="0"/>
              <a:t>Metastasis</a:t>
            </a:r>
          </a:p>
          <a:p>
            <a:r>
              <a:rPr lang="en-CA" dirty="0" smtClean="0"/>
              <a:t>Age</a:t>
            </a:r>
          </a:p>
          <a:p>
            <a:r>
              <a:rPr lang="en-CA" dirty="0" smtClean="0"/>
              <a:t>Completeness of resection</a:t>
            </a:r>
          </a:p>
          <a:p>
            <a:r>
              <a:rPr lang="en-CA" dirty="0" smtClean="0"/>
              <a:t>Invasion</a:t>
            </a:r>
          </a:p>
          <a:p>
            <a:r>
              <a:rPr lang="en-CA" dirty="0" smtClean="0"/>
              <a:t>Size</a:t>
            </a:r>
          </a:p>
          <a:p>
            <a:endParaRPr lang="en-CA" dirty="0" smtClean="0"/>
          </a:p>
          <a:p>
            <a:pPr>
              <a:buFont typeface="Wingdings" pitchFamily="2" charset="2"/>
              <a:buChar char="Ø"/>
            </a:pPr>
            <a:r>
              <a:rPr lang="en-CA" dirty="0" smtClean="0">
                <a:solidFill>
                  <a:srgbClr val="FFFF00"/>
                </a:solidFill>
              </a:rPr>
              <a:t>      MACIS </a:t>
            </a:r>
            <a:r>
              <a:rPr lang="en-CA" dirty="0" smtClean="0">
                <a:solidFill>
                  <a:srgbClr val="FFFF00"/>
                </a:solidFill>
                <a:sym typeface="Symbol"/>
              </a:rPr>
              <a:t></a:t>
            </a:r>
            <a:r>
              <a:rPr lang="en-CA" dirty="0" smtClean="0">
                <a:solidFill>
                  <a:srgbClr val="FFFF00"/>
                </a:solidFill>
              </a:rPr>
              <a:t> 6       </a:t>
            </a:r>
            <a:r>
              <a:rPr lang="en-CA" dirty="0" smtClean="0">
                <a:solidFill>
                  <a:srgbClr val="FFFF00"/>
                </a:solidFill>
                <a:sym typeface="Symbol"/>
              </a:rPr>
              <a:t> 20 Yr. Survival rate = 99%</a:t>
            </a:r>
          </a:p>
          <a:p>
            <a:pPr>
              <a:buFont typeface="Wingdings" pitchFamily="2" charset="2"/>
              <a:buChar char="Ø"/>
            </a:pPr>
            <a:r>
              <a:rPr lang="en-CA" dirty="0" smtClean="0">
                <a:solidFill>
                  <a:srgbClr val="FFFF00"/>
                </a:solidFill>
                <a:sym typeface="Symbol"/>
              </a:rPr>
              <a:t>6 ≤ MACIS ≤ 6.99</a:t>
            </a:r>
            <a:r>
              <a:rPr lang="en-CA" dirty="0" smtClean="0">
                <a:solidFill>
                  <a:srgbClr val="FFFF00"/>
                </a:solidFill>
              </a:rPr>
              <a:t> </a:t>
            </a:r>
            <a:r>
              <a:rPr lang="en-CA" dirty="0" smtClean="0">
                <a:solidFill>
                  <a:srgbClr val="FFFF00"/>
                </a:solidFill>
                <a:sym typeface="Symbol"/>
              </a:rPr>
              <a:t> 20 Yr. Survival rate = 89%</a:t>
            </a:r>
          </a:p>
          <a:p>
            <a:pPr>
              <a:buFont typeface="Wingdings" pitchFamily="2" charset="2"/>
              <a:buChar char="Ø"/>
            </a:pPr>
            <a:r>
              <a:rPr lang="en-CA" dirty="0" smtClean="0">
                <a:solidFill>
                  <a:srgbClr val="FFFF00"/>
                </a:solidFill>
                <a:sym typeface="Symbol"/>
              </a:rPr>
              <a:t>7 ≤ MACIS ≤ 7.99</a:t>
            </a:r>
            <a:r>
              <a:rPr lang="en-CA" dirty="0" smtClean="0">
                <a:solidFill>
                  <a:srgbClr val="FFFF00"/>
                </a:solidFill>
              </a:rPr>
              <a:t> </a:t>
            </a:r>
            <a:r>
              <a:rPr lang="en-CA" dirty="0" smtClean="0">
                <a:solidFill>
                  <a:srgbClr val="FFFF00"/>
                </a:solidFill>
                <a:sym typeface="Symbol"/>
              </a:rPr>
              <a:t> 20 Yr. Survival rate = 56%</a:t>
            </a:r>
          </a:p>
          <a:p>
            <a:pPr>
              <a:buFont typeface="Wingdings" pitchFamily="2" charset="2"/>
              <a:buChar char="Ø"/>
            </a:pPr>
            <a:r>
              <a:rPr lang="en-CA" dirty="0" smtClean="0">
                <a:solidFill>
                  <a:srgbClr val="FFFF00"/>
                </a:solidFill>
                <a:sym typeface="Symbol"/>
              </a:rPr>
              <a:t>8 ≤ MACIS            </a:t>
            </a:r>
            <a:r>
              <a:rPr lang="en-CA" dirty="0" smtClean="0">
                <a:solidFill>
                  <a:srgbClr val="FFFF00"/>
                </a:solidFill>
              </a:rPr>
              <a:t> </a:t>
            </a:r>
            <a:r>
              <a:rPr lang="en-CA" dirty="0" smtClean="0">
                <a:solidFill>
                  <a:srgbClr val="FFFF00"/>
                </a:solidFill>
                <a:sym typeface="Symbol"/>
              </a:rPr>
              <a:t> 20 Yr. Survival rate = 27%</a:t>
            </a:r>
          </a:p>
          <a:p>
            <a:pPr>
              <a:buFont typeface="Wingdings" pitchFamily="2" charset="2"/>
              <a:buChar char="Ø"/>
            </a:pPr>
            <a:endParaRPr lang="en-CA"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pPr algn="ctr">
              <a:buNone/>
            </a:pPr>
            <a:r>
              <a:rPr lang="en-CA" sz="2400" b="1" dirty="0" smtClean="0"/>
              <a:t>Papillary Thyroid Carcinoma and </a:t>
            </a:r>
            <a:r>
              <a:rPr lang="en-CA" sz="2400" b="1" dirty="0" err="1" smtClean="0"/>
              <a:t>Microcarcinoma</a:t>
            </a:r>
            <a:r>
              <a:rPr lang="en-CA" sz="2400" b="1" dirty="0" smtClean="0"/>
              <a:t>:</a:t>
            </a:r>
          </a:p>
          <a:p>
            <a:pPr algn="ctr">
              <a:buNone/>
            </a:pPr>
            <a:r>
              <a:rPr lang="en-CA" sz="2400" b="1" dirty="0" smtClean="0"/>
              <a:t>Is There a Need to Distinguish the Two?</a:t>
            </a:r>
          </a:p>
          <a:p>
            <a:pPr algn="ctr">
              <a:buNone/>
            </a:pPr>
            <a:endParaRPr lang="en-CA" sz="2400" dirty="0" smtClean="0"/>
          </a:p>
          <a:p>
            <a:pPr algn="ctr">
              <a:buNone/>
            </a:pPr>
            <a:r>
              <a:rPr lang="en-CA" sz="1800" dirty="0" err="1" smtClean="0"/>
              <a:t>Nimmi</a:t>
            </a:r>
            <a:r>
              <a:rPr lang="en-CA" sz="1800" dirty="0" smtClean="0"/>
              <a:t> </a:t>
            </a:r>
            <a:r>
              <a:rPr lang="en-CA" sz="1800" dirty="0" err="1" smtClean="0"/>
              <a:t>Arora</a:t>
            </a:r>
            <a:r>
              <a:rPr lang="en-CA" sz="1800" dirty="0" smtClean="0"/>
              <a:t>, et al.</a:t>
            </a:r>
          </a:p>
          <a:p>
            <a:pPr algn="ctr">
              <a:buNone/>
            </a:pPr>
            <a:r>
              <a:rPr lang="en-CA" sz="1600" b="1" i="1" dirty="0" smtClean="0">
                <a:solidFill>
                  <a:srgbClr val="FFFF00"/>
                </a:solidFill>
              </a:rPr>
              <a:t>2009  </a:t>
            </a:r>
            <a:r>
              <a:rPr lang="en-CA" sz="1600" i="1" dirty="0" smtClean="0">
                <a:solidFill>
                  <a:srgbClr val="FFFF00"/>
                </a:solidFill>
              </a:rPr>
              <a:t>THYROID</a:t>
            </a:r>
            <a:endParaRPr lang="en-CA" sz="1600" b="1" i="1"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1277496"/>
          </a:xfrm>
        </p:spPr>
        <p:txBody>
          <a:bodyPr>
            <a:normAutofit lnSpcReduction="10000"/>
          </a:bodyPr>
          <a:lstStyle/>
          <a:p>
            <a:r>
              <a:rPr lang="en-CA" dirty="0" smtClean="0"/>
              <a:t>Compare conventional PTC (tumors&gt;1 cm) to PTMC and assess for differences in tumor characteristics and patient outcome</a:t>
            </a:r>
          </a:p>
        </p:txBody>
      </p:sp>
      <p:sp>
        <p:nvSpPr>
          <p:cNvPr id="4" name="Slide Number Placeholder 3"/>
          <p:cNvSpPr>
            <a:spLocks noGrp="1"/>
          </p:cNvSpPr>
          <p:nvPr>
            <p:ph type="sldNum" sz="quarter" idx="12"/>
          </p:nvPr>
        </p:nvSpPr>
        <p:spPr/>
        <p:txBody>
          <a:bodyPr/>
          <a:lstStyle/>
          <a:p>
            <a:fld id="{58355967-2FDE-4D2C-8B86-18D800F2F527}" type="slidenum">
              <a:rPr lang="en-CA" smtClean="0"/>
              <a:pPr/>
              <a:t>16</a:t>
            </a:fld>
            <a:endParaRPr lang="en-CA"/>
          </a:p>
        </p:txBody>
      </p:sp>
      <p:sp>
        <p:nvSpPr>
          <p:cNvPr id="5" name="Title 1"/>
          <p:cNvSpPr>
            <a:spLocks noGrp="1"/>
          </p:cNvSpPr>
          <p:nvPr>
            <p:ph type="title"/>
          </p:nvPr>
        </p:nvSpPr>
        <p:spPr>
          <a:xfrm>
            <a:off x="457200" y="704088"/>
            <a:ext cx="8229600" cy="1143000"/>
          </a:xfrm>
        </p:spPr>
        <p:txBody>
          <a:bodyPr/>
          <a:lstStyle/>
          <a:p>
            <a:r>
              <a:rPr lang="en-CA" b="1" dirty="0" smtClean="0"/>
              <a:t>Objective</a:t>
            </a:r>
            <a:endParaRPr lang="en-CA" b="1" dirty="0"/>
          </a:p>
        </p:txBody>
      </p:sp>
      <p:sp>
        <p:nvSpPr>
          <p:cNvPr id="6" name="Title 1"/>
          <p:cNvSpPr txBox="1">
            <a:spLocks/>
          </p:cNvSpPr>
          <p:nvPr/>
        </p:nvSpPr>
        <p:spPr>
          <a:xfrm>
            <a:off x="467544" y="306896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5000" b="1" i="0" u="none" strike="noStrike" kern="1200" cap="none" spc="0" normalizeH="0" baseline="0" noProof="0" dirty="0" smtClean="0">
                <a:ln>
                  <a:noFill/>
                </a:ln>
                <a:solidFill>
                  <a:schemeClr val="tx2"/>
                </a:solidFill>
                <a:effectLst/>
                <a:uLnTx/>
                <a:uFillTx/>
                <a:latin typeface="+mj-lt"/>
                <a:ea typeface="+mj-ea"/>
                <a:cs typeface="+mj-cs"/>
              </a:rPr>
              <a:t>Design</a:t>
            </a:r>
            <a:endParaRPr kumimoji="0" lang="en-CA" sz="5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2"/>
          <p:cNvSpPr txBox="1">
            <a:spLocks/>
          </p:cNvSpPr>
          <p:nvPr/>
        </p:nvSpPr>
        <p:spPr>
          <a:xfrm>
            <a:off x="467544" y="4311744"/>
            <a:ext cx="8229600" cy="1277496"/>
          </a:xfrm>
          <a:prstGeom prst="rect">
            <a:avLst/>
          </a:prstGeom>
        </p:spPr>
        <p:txBody>
          <a:bodyPr vert="horz">
            <a:normAutofit/>
          </a:bodyPr>
          <a:lstStyle/>
          <a:p>
            <a:pPr marL="274320" lvl="0" indent="-274320">
              <a:spcBef>
                <a:spcPct val="20000"/>
              </a:spcBef>
              <a:buClr>
                <a:schemeClr val="accent3"/>
              </a:buClr>
              <a:buSzPct val="95000"/>
              <a:buFont typeface="Wingdings 2"/>
              <a:buChar char=""/>
            </a:pPr>
            <a:r>
              <a:rPr lang="en-CA" sz="2400" dirty="0" smtClean="0"/>
              <a:t>A retrospective chart review of patients with PTC or PTMC followed for a minimum of 3 years postoperatively and managed at a single academic institute was performed.</a:t>
            </a:r>
            <a:endParaRPr kumimoji="0" lang="en-CA" sz="2600" b="0" i="0" u="none" strike="noStrike" kern="1200" cap="none" spc="0" normalizeH="0" baseline="0" noProof="0" dirty="0" smtClean="0">
              <a:ln>
                <a:noFill/>
              </a:ln>
              <a:solidFill>
                <a:schemeClr val="tx1"/>
              </a:solidFill>
              <a:effectLst/>
              <a:uLnTx/>
              <a:uFillTx/>
              <a:latin typeface="+mn-lt"/>
              <a:ea typeface="+mn-ea"/>
              <a:cs typeface="+mn-cs"/>
            </a:endParaRPr>
          </a:p>
          <a:p>
            <a:endParaRPr kumimoji="0" lang="en-CA"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517856"/>
          </a:xfrm>
        </p:spPr>
        <p:txBody>
          <a:bodyPr>
            <a:normAutofit fontScale="85000" lnSpcReduction="10000"/>
          </a:bodyPr>
          <a:lstStyle/>
          <a:p>
            <a:r>
              <a:rPr lang="en-CA" dirty="0" smtClean="0"/>
              <a:t>Patients with papillary or follicular variant of PTC carcinoma were identified from prospectively maintained pathology and surgical databases at a single tertiary referral center</a:t>
            </a:r>
          </a:p>
          <a:p>
            <a:endParaRPr lang="en-CA" dirty="0" smtClean="0"/>
          </a:p>
          <a:p>
            <a:r>
              <a:rPr lang="en-CA" b="1" dirty="0" smtClean="0">
                <a:solidFill>
                  <a:srgbClr val="FFFF00"/>
                </a:solidFill>
              </a:rPr>
              <a:t>Inclusion criteria:</a:t>
            </a:r>
          </a:p>
          <a:p>
            <a:pPr lvl="1"/>
            <a:r>
              <a:rPr lang="en-CA" dirty="0" smtClean="0"/>
              <a:t>All patients who underwent total or hemi-</a:t>
            </a:r>
            <a:r>
              <a:rPr lang="en-CA" dirty="0" err="1" smtClean="0"/>
              <a:t>thyroidectomy</a:t>
            </a:r>
            <a:r>
              <a:rPr lang="en-CA" dirty="0" smtClean="0"/>
              <a:t> between  1995 and  2005 and were followed for at least 3 years postoperatively.</a:t>
            </a:r>
          </a:p>
          <a:p>
            <a:r>
              <a:rPr lang="en-CA" b="1" dirty="0" smtClean="0">
                <a:solidFill>
                  <a:srgbClr val="FFFF00"/>
                </a:solidFill>
              </a:rPr>
              <a:t>Exclusion criteria:</a:t>
            </a:r>
          </a:p>
          <a:p>
            <a:pPr lvl="1"/>
            <a:r>
              <a:rPr lang="en-CA" dirty="0" smtClean="0"/>
              <a:t>Patients with distant metastasis that persisted and did not resolve with radioactive iodine therapy</a:t>
            </a:r>
          </a:p>
          <a:p>
            <a:pPr lvl="1"/>
            <a:r>
              <a:rPr lang="en-CA" dirty="0" smtClean="0"/>
              <a:t>or if incomplete information.</a:t>
            </a:r>
          </a:p>
          <a:p>
            <a:endParaRPr lang="en-CA" dirty="0" smtClean="0"/>
          </a:p>
          <a:p>
            <a:r>
              <a:rPr lang="en-CA" dirty="0" smtClean="0">
                <a:solidFill>
                  <a:srgbClr val="FFFF00"/>
                </a:solidFill>
              </a:rPr>
              <a:t>202 fit the criteria for the study</a:t>
            </a:r>
          </a:p>
        </p:txBody>
      </p:sp>
      <p:sp>
        <p:nvSpPr>
          <p:cNvPr id="4" name="Slide Number Placeholder 3"/>
          <p:cNvSpPr>
            <a:spLocks noGrp="1"/>
          </p:cNvSpPr>
          <p:nvPr>
            <p:ph type="sldNum" sz="quarter" idx="12"/>
          </p:nvPr>
        </p:nvSpPr>
        <p:spPr/>
        <p:txBody>
          <a:bodyPr/>
          <a:lstStyle/>
          <a:p>
            <a:fld id="{58355967-2FDE-4D2C-8B86-18D800F2F527}" type="slidenum">
              <a:rPr lang="en-CA" smtClean="0"/>
              <a:pPr/>
              <a:t>17</a:t>
            </a:fld>
            <a:endParaRPr lang="en-CA"/>
          </a:p>
        </p:txBody>
      </p:sp>
      <p:sp>
        <p:nvSpPr>
          <p:cNvPr id="5" name="Title 1"/>
          <p:cNvSpPr>
            <a:spLocks noGrp="1"/>
          </p:cNvSpPr>
          <p:nvPr>
            <p:ph type="title"/>
          </p:nvPr>
        </p:nvSpPr>
        <p:spPr>
          <a:xfrm>
            <a:off x="457200" y="704088"/>
            <a:ext cx="8229600" cy="1143000"/>
          </a:xfrm>
        </p:spPr>
        <p:txBody>
          <a:bodyPr/>
          <a:lstStyle/>
          <a:p>
            <a:r>
              <a:rPr lang="en-CA" b="1" dirty="0" smtClean="0"/>
              <a:t>Patients and Methods</a:t>
            </a:r>
            <a:endParaRPr lang="en-C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517856"/>
          </a:xfrm>
        </p:spPr>
        <p:txBody>
          <a:bodyPr>
            <a:normAutofit/>
          </a:bodyPr>
          <a:lstStyle/>
          <a:p>
            <a:r>
              <a:rPr lang="en-CA" dirty="0" smtClean="0">
                <a:solidFill>
                  <a:srgbClr val="FFFF00"/>
                </a:solidFill>
              </a:rPr>
              <a:t>Mean follow-up time was 5.5 years</a:t>
            </a:r>
          </a:p>
          <a:p>
            <a:endParaRPr lang="en-CA" dirty="0" smtClean="0"/>
          </a:p>
          <a:p>
            <a:r>
              <a:rPr lang="en-CA" dirty="0" smtClean="0"/>
              <a:t>202 study patients</a:t>
            </a:r>
          </a:p>
          <a:p>
            <a:pPr lvl="1">
              <a:buClr>
                <a:srgbClr val="FFFF00"/>
              </a:buClr>
              <a:buFont typeface="Wingdings" pitchFamily="2" charset="2"/>
              <a:buChar char="Ø"/>
            </a:pPr>
            <a:r>
              <a:rPr lang="en-CA" dirty="0" smtClean="0"/>
              <a:t>66 had PTMC</a:t>
            </a:r>
          </a:p>
          <a:p>
            <a:pPr lvl="2"/>
            <a:r>
              <a:rPr lang="en-CA" dirty="0" smtClean="0"/>
              <a:t>14 (21.2%) had incidental PTMC</a:t>
            </a:r>
          </a:p>
          <a:p>
            <a:pPr lvl="2"/>
            <a:r>
              <a:rPr lang="en-CA" dirty="0" smtClean="0"/>
              <a:t>52 had </a:t>
            </a:r>
            <a:r>
              <a:rPr lang="en-CA" dirty="0" err="1" smtClean="0"/>
              <a:t>nonincidental</a:t>
            </a:r>
            <a:r>
              <a:rPr lang="en-CA" dirty="0" smtClean="0"/>
              <a:t> PTMC</a:t>
            </a:r>
          </a:p>
          <a:p>
            <a:pPr lvl="3"/>
            <a:r>
              <a:rPr lang="en-CA" dirty="0" smtClean="0"/>
              <a:t>50 had preoperative FNAs documenting malignancy or suspicious for malignancy</a:t>
            </a:r>
          </a:p>
          <a:p>
            <a:pPr lvl="3"/>
            <a:r>
              <a:rPr lang="en-CA" dirty="0" smtClean="0"/>
              <a:t>2 had history of radiation therapy and thyroid nodules on physical exam</a:t>
            </a:r>
          </a:p>
          <a:p>
            <a:pPr lvl="1">
              <a:buClr>
                <a:srgbClr val="FFFF00"/>
              </a:buClr>
              <a:buFont typeface="Wingdings" pitchFamily="2" charset="2"/>
              <a:buChar char="Ø"/>
            </a:pPr>
            <a:r>
              <a:rPr lang="en-CA" dirty="0" smtClean="0"/>
              <a:t>136 had conventional PTC</a:t>
            </a:r>
          </a:p>
        </p:txBody>
      </p:sp>
      <p:sp>
        <p:nvSpPr>
          <p:cNvPr id="4" name="Slide Number Placeholder 3"/>
          <p:cNvSpPr>
            <a:spLocks noGrp="1"/>
          </p:cNvSpPr>
          <p:nvPr>
            <p:ph type="sldNum" sz="quarter" idx="12"/>
          </p:nvPr>
        </p:nvSpPr>
        <p:spPr/>
        <p:txBody>
          <a:bodyPr/>
          <a:lstStyle/>
          <a:p>
            <a:fld id="{58355967-2FDE-4D2C-8B86-18D800F2F527}" type="slidenum">
              <a:rPr lang="en-CA" smtClean="0"/>
              <a:pPr/>
              <a:t>18</a:t>
            </a:fld>
            <a:endParaRPr lang="en-CA"/>
          </a:p>
        </p:txBody>
      </p:sp>
      <p:sp>
        <p:nvSpPr>
          <p:cNvPr id="7" name="Title 1"/>
          <p:cNvSpPr>
            <a:spLocks noGrp="1"/>
          </p:cNvSpPr>
          <p:nvPr>
            <p:ph type="title"/>
          </p:nvPr>
        </p:nvSpPr>
        <p:spPr>
          <a:xfrm>
            <a:off x="457200" y="704088"/>
            <a:ext cx="8229600" cy="1143000"/>
          </a:xfrm>
        </p:spPr>
        <p:txBody>
          <a:bodyPr anchor="t">
            <a:normAutofit/>
          </a:bodyPr>
          <a:lstStyle/>
          <a:p>
            <a:r>
              <a:rPr lang="en-CA" b="1" dirty="0" smtClean="0"/>
              <a:t>Results</a:t>
            </a:r>
            <a:endParaRPr lang="en-C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19</a:t>
            </a:fld>
            <a:endParaRPr lang="en-CA"/>
          </a:p>
        </p:txBody>
      </p:sp>
      <p:sp>
        <p:nvSpPr>
          <p:cNvPr id="7" name="Title 1"/>
          <p:cNvSpPr txBox="1">
            <a:spLocks/>
          </p:cNvSpPr>
          <p:nvPr/>
        </p:nvSpPr>
        <p:spPr>
          <a:xfrm>
            <a:off x="609600" y="4725144"/>
            <a:ext cx="8229600" cy="720080"/>
          </a:xfrm>
          <a:prstGeom prst="rect">
            <a:avLst/>
          </a:prstGeom>
        </p:spPr>
        <p:txBody>
          <a:bodyPr vert="horz" lIns="0" rIns="0" bIns="0" anchor="t">
            <a:normAutofit fontScale="97500"/>
          </a:bodyPr>
          <a:lstStyle/>
          <a:p>
            <a:pPr algn="ctr"/>
            <a:r>
              <a:rPr lang="en-CA" sz="3200" dirty="0" smtClean="0">
                <a:solidFill>
                  <a:srgbClr val="FFFF00"/>
                </a:solidFill>
              </a:rPr>
              <a:t>Metastasis at Presentation</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
        <p:nvSpPr>
          <p:cNvPr id="8" name="Title 1"/>
          <p:cNvSpPr txBox="1">
            <a:spLocks/>
          </p:cNvSpPr>
          <p:nvPr/>
        </p:nvSpPr>
        <p:spPr>
          <a:xfrm>
            <a:off x="609600" y="1556792"/>
            <a:ext cx="8229600" cy="720080"/>
          </a:xfrm>
          <a:prstGeom prst="rect">
            <a:avLst/>
          </a:prstGeom>
        </p:spPr>
        <p:txBody>
          <a:bodyPr vert="horz" lIns="0" rIns="0" bIns="0" anchor="t">
            <a:normAutofit fontScale="97500"/>
          </a:bodyPr>
          <a:lstStyle/>
          <a:p>
            <a:pPr lvl="0" algn="ctr">
              <a:spcBef>
                <a:spcPct val="0"/>
              </a:spcBef>
            </a:pPr>
            <a:r>
              <a:rPr lang="en-CA" sz="3200" dirty="0" err="1" smtClean="0">
                <a:solidFill>
                  <a:srgbClr val="FFFF00"/>
                </a:solidFill>
              </a:rPr>
              <a:t>Clinicopathologic</a:t>
            </a:r>
            <a:r>
              <a:rPr lang="en-CA" sz="3200" dirty="0" smtClean="0">
                <a:solidFill>
                  <a:srgbClr val="FFFF00"/>
                </a:solidFill>
              </a:rPr>
              <a:t> Features of Study</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pic>
        <p:nvPicPr>
          <p:cNvPr id="6146" name="Picture 2"/>
          <p:cNvPicPr>
            <a:picLocks noChangeAspect="1" noChangeArrowheads="1"/>
          </p:cNvPicPr>
          <p:nvPr/>
        </p:nvPicPr>
        <p:blipFill>
          <a:blip r:embed="rId3" cstate="print"/>
          <a:srcRect/>
          <a:stretch>
            <a:fillRect/>
          </a:stretch>
        </p:blipFill>
        <p:spPr bwMode="auto">
          <a:xfrm>
            <a:off x="2276475" y="2129755"/>
            <a:ext cx="4591050" cy="24860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2290763" y="5335860"/>
            <a:ext cx="4562475"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sz="4000" dirty="0" smtClean="0">
                <a:solidFill>
                  <a:schemeClr val="tx1"/>
                </a:solidFill>
              </a:rPr>
              <a:t>Papillary Thyroid </a:t>
            </a:r>
            <a:r>
              <a:rPr lang="en-CA" sz="4000" dirty="0" err="1" smtClean="0">
                <a:solidFill>
                  <a:schemeClr val="tx1"/>
                </a:solidFill>
              </a:rPr>
              <a:t>Microcarcinomas</a:t>
            </a:r>
            <a:r>
              <a:rPr lang="en-CA" sz="4000" dirty="0" smtClean="0">
                <a:solidFill>
                  <a:schemeClr val="tx1"/>
                </a:solidFill>
              </a:rPr>
              <a:t/>
            </a:r>
            <a:br>
              <a:rPr lang="en-CA" sz="4000" dirty="0" smtClean="0">
                <a:solidFill>
                  <a:schemeClr val="tx1"/>
                </a:solidFill>
              </a:rPr>
            </a:br>
            <a:r>
              <a:rPr lang="en-CA" sz="4000" dirty="0" smtClean="0">
                <a:solidFill>
                  <a:schemeClr val="tx1"/>
                </a:solidFill>
              </a:rPr>
              <a:t>Management</a:t>
            </a:r>
            <a:endParaRPr lang="en-CA" sz="4000" dirty="0">
              <a:solidFill>
                <a:schemeClr val="tx1"/>
              </a:solidFill>
            </a:endParaRPr>
          </a:p>
        </p:txBody>
      </p:sp>
      <p:sp>
        <p:nvSpPr>
          <p:cNvPr id="3" name="Subtitle 2"/>
          <p:cNvSpPr>
            <a:spLocks noGrp="1"/>
          </p:cNvSpPr>
          <p:nvPr>
            <p:ph type="subTitle" idx="1"/>
          </p:nvPr>
        </p:nvSpPr>
        <p:spPr>
          <a:xfrm>
            <a:off x="533400" y="3228536"/>
            <a:ext cx="7854696" cy="2936768"/>
          </a:xfrm>
        </p:spPr>
        <p:txBody>
          <a:bodyPr>
            <a:normAutofit lnSpcReduction="10000"/>
          </a:bodyPr>
          <a:lstStyle/>
          <a:p>
            <a:pPr algn="ctr"/>
            <a:endParaRPr lang="en-CA" dirty="0" smtClean="0">
              <a:solidFill>
                <a:srgbClr val="FFFF00"/>
              </a:solidFill>
            </a:endParaRPr>
          </a:p>
          <a:p>
            <a:pPr algn="ctr"/>
            <a:r>
              <a:rPr lang="en-CA" dirty="0" err="1" smtClean="0">
                <a:solidFill>
                  <a:srgbClr val="FFFF00"/>
                </a:solidFill>
              </a:rPr>
              <a:t>Shadi</a:t>
            </a:r>
            <a:r>
              <a:rPr lang="en-CA" dirty="0" smtClean="0">
                <a:solidFill>
                  <a:srgbClr val="FFFF00"/>
                </a:solidFill>
              </a:rPr>
              <a:t> </a:t>
            </a:r>
            <a:r>
              <a:rPr lang="en-CA" dirty="0" err="1" smtClean="0">
                <a:solidFill>
                  <a:srgbClr val="FFFF00"/>
                </a:solidFill>
              </a:rPr>
              <a:t>Haghi</a:t>
            </a:r>
            <a:r>
              <a:rPr lang="en-CA" dirty="0" smtClean="0">
                <a:solidFill>
                  <a:srgbClr val="FFFF00"/>
                </a:solidFill>
              </a:rPr>
              <a:t>  M.D.</a:t>
            </a:r>
          </a:p>
          <a:p>
            <a:pPr algn="ctr"/>
            <a:endParaRPr lang="en-CA" dirty="0" smtClean="0">
              <a:solidFill>
                <a:srgbClr val="FFFF00"/>
              </a:solidFill>
            </a:endParaRPr>
          </a:p>
          <a:p>
            <a:pPr algn="ctr"/>
            <a:r>
              <a:rPr lang="en-CA" sz="2000" i="1" dirty="0" smtClean="0">
                <a:solidFill>
                  <a:srgbClr val="FFFF00"/>
                </a:solidFill>
              </a:rPr>
              <a:t>Research Institute for Endocrine Sciences</a:t>
            </a:r>
          </a:p>
          <a:p>
            <a:pPr algn="ctr"/>
            <a:r>
              <a:rPr lang="en-CA" sz="2000" i="1" dirty="0" err="1" smtClean="0">
                <a:solidFill>
                  <a:srgbClr val="FFFF00"/>
                </a:solidFill>
              </a:rPr>
              <a:t>Shahid</a:t>
            </a:r>
            <a:r>
              <a:rPr lang="en-CA" sz="2000" i="1" dirty="0" smtClean="0">
                <a:solidFill>
                  <a:srgbClr val="FFFF00"/>
                </a:solidFill>
              </a:rPr>
              <a:t> </a:t>
            </a:r>
            <a:r>
              <a:rPr lang="en-CA" sz="2000" i="1" dirty="0" err="1" smtClean="0">
                <a:solidFill>
                  <a:srgbClr val="FFFF00"/>
                </a:solidFill>
              </a:rPr>
              <a:t>Beheshti</a:t>
            </a:r>
            <a:r>
              <a:rPr lang="en-CA" sz="2000" i="1" dirty="0" smtClean="0">
                <a:solidFill>
                  <a:srgbClr val="FFFF00"/>
                </a:solidFill>
              </a:rPr>
              <a:t> University of Medical sciences</a:t>
            </a:r>
          </a:p>
          <a:p>
            <a:pPr algn="ctr"/>
            <a:endParaRPr lang="en-CA" dirty="0" smtClean="0">
              <a:solidFill>
                <a:srgbClr val="FFFF00"/>
              </a:solidFill>
            </a:endParaRPr>
          </a:p>
          <a:p>
            <a:pPr algn="ctr"/>
            <a:r>
              <a:rPr lang="en-CA" sz="2200" b="1" dirty="0" smtClean="0">
                <a:solidFill>
                  <a:srgbClr val="FFFF00"/>
                </a:solidFill>
              </a:rPr>
              <a:t>21 April 2014</a:t>
            </a:r>
            <a:endParaRPr lang="en-CA" sz="22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20</a:t>
            </a:fld>
            <a:endParaRPr lang="en-CA"/>
          </a:p>
        </p:txBody>
      </p:sp>
      <p:sp>
        <p:nvSpPr>
          <p:cNvPr id="7" name="Title 1"/>
          <p:cNvSpPr txBox="1">
            <a:spLocks/>
          </p:cNvSpPr>
          <p:nvPr/>
        </p:nvSpPr>
        <p:spPr>
          <a:xfrm>
            <a:off x="609600" y="4941168"/>
            <a:ext cx="8229600" cy="432048"/>
          </a:xfrm>
          <a:prstGeom prst="rect">
            <a:avLst/>
          </a:prstGeom>
        </p:spPr>
        <p:txBody>
          <a:bodyPr vert="horz" lIns="0" rIns="0" bIns="0" anchor="t">
            <a:normAutofit fontScale="97500"/>
          </a:bodyPr>
          <a:lstStyle/>
          <a:p>
            <a:pPr algn="ctr"/>
            <a:r>
              <a:rPr lang="en-CA" sz="2400" dirty="0" smtClean="0">
                <a:solidFill>
                  <a:srgbClr val="FFFF00"/>
                </a:solidFill>
              </a:rPr>
              <a:t>Types of Recurrences</a:t>
            </a:r>
            <a:endParaRPr kumimoji="0" lang="en-CA" sz="2400" b="1" i="0" u="none" strike="noStrike" kern="1200" cap="none" spc="0" normalizeH="0" baseline="0" noProof="0" dirty="0">
              <a:ln>
                <a:noFill/>
              </a:ln>
              <a:solidFill>
                <a:srgbClr val="FFFF00"/>
              </a:solidFill>
              <a:effectLst/>
              <a:uLnTx/>
              <a:uFillTx/>
              <a:latin typeface="+mj-lt"/>
              <a:ea typeface="+mj-ea"/>
              <a:cs typeface="+mj-cs"/>
            </a:endParaRPr>
          </a:p>
        </p:txBody>
      </p:sp>
      <p:sp>
        <p:nvSpPr>
          <p:cNvPr id="8" name="Title 1"/>
          <p:cNvSpPr txBox="1">
            <a:spLocks/>
          </p:cNvSpPr>
          <p:nvPr/>
        </p:nvSpPr>
        <p:spPr>
          <a:xfrm>
            <a:off x="609600" y="1412776"/>
            <a:ext cx="8229600" cy="720080"/>
          </a:xfrm>
          <a:prstGeom prst="rect">
            <a:avLst/>
          </a:prstGeom>
        </p:spPr>
        <p:txBody>
          <a:bodyPr vert="horz" lIns="0" rIns="0" bIns="0" anchor="t">
            <a:normAutofit fontScale="97500"/>
          </a:bodyPr>
          <a:lstStyle/>
          <a:p>
            <a:pPr algn="ctr"/>
            <a:r>
              <a:rPr lang="en-CA" sz="2000" dirty="0" smtClean="0">
                <a:solidFill>
                  <a:srgbClr val="FFFF00"/>
                </a:solidFill>
              </a:rPr>
              <a:t>Percentage of patients in each group receiving surgical</a:t>
            </a:r>
          </a:p>
          <a:p>
            <a:pPr algn="ctr"/>
            <a:r>
              <a:rPr lang="en-CA" sz="2000" dirty="0" smtClean="0">
                <a:solidFill>
                  <a:srgbClr val="FFFF00"/>
                </a:solidFill>
              </a:rPr>
              <a:t>and adjuvant treatment</a:t>
            </a:r>
            <a:endParaRPr kumimoji="0" lang="en-CA" sz="2000" b="1" i="0" u="none" strike="noStrike" kern="1200" cap="none" spc="0" normalizeH="0" baseline="0" noProof="0" dirty="0">
              <a:ln>
                <a:noFill/>
              </a:ln>
              <a:solidFill>
                <a:srgbClr val="FFFF00"/>
              </a:solidFill>
              <a:effectLst/>
              <a:uLnTx/>
              <a:uFillTx/>
              <a:latin typeface="+mj-lt"/>
              <a:ea typeface="+mj-ea"/>
              <a:cs typeface="+mj-cs"/>
            </a:endParaRPr>
          </a:p>
        </p:txBody>
      </p:sp>
      <p:pic>
        <p:nvPicPr>
          <p:cNvPr id="7170" name="Picture 2"/>
          <p:cNvPicPr>
            <a:picLocks noChangeAspect="1" noChangeArrowheads="1"/>
          </p:cNvPicPr>
          <p:nvPr/>
        </p:nvPicPr>
        <p:blipFill>
          <a:blip r:embed="rId3" cstate="print"/>
          <a:srcRect/>
          <a:stretch>
            <a:fillRect/>
          </a:stretch>
        </p:blipFill>
        <p:spPr bwMode="auto">
          <a:xfrm>
            <a:off x="2286000" y="2092052"/>
            <a:ext cx="4572000" cy="27051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2276475" y="5360243"/>
            <a:ext cx="4591050" cy="1381125"/>
          </a:xfrm>
          <a:prstGeom prst="rect">
            <a:avLst/>
          </a:prstGeom>
          <a:noFill/>
          <a:ln w="9525">
            <a:noFill/>
            <a:miter lim="800000"/>
            <a:headEnd/>
            <a:tailEnd/>
          </a:ln>
        </p:spPr>
      </p:pic>
      <p:sp>
        <p:nvSpPr>
          <p:cNvPr id="10" name="TextBox 9"/>
          <p:cNvSpPr txBox="1"/>
          <p:nvPr/>
        </p:nvSpPr>
        <p:spPr>
          <a:xfrm rot="16200000">
            <a:off x="5569369" y="3007696"/>
            <a:ext cx="792088" cy="338554"/>
          </a:xfrm>
          <a:prstGeom prst="rect">
            <a:avLst/>
          </a:prstGeom>
          <a:noFill/>
        </p:spPr>
        <p:txBody>
          <a:bodyPr wrap="square" rtlCol="0">
            <a:spAutoFit/>
          </a:bodyPr>
          <a:lstStyle/>
          <a:p>
            <a:r>
              <a:rPr lang="en-CA" sz="1600" b="1" dirty="0" smtClean="0">
                <a:solidFill>
                  <a:srgbClr val="C00000"/>
                </a:solidFill>
              </a:rPr>
              <a:t>66.7%</a:t>
            </a:r>
            <a:endParaRPr lang="en-CA" sz="1600" b="1" dirty="0">
              <a:solidFill>
                <a:srgbClr val="C00000"/>
              </a:solidFill>
            </a:endParaRPr>
          </a:p>
        </p:txBody>
      </p:sp>
      <p:sp>
        <p:nvSpPr>
          <p:cNvPr id="11" name="TextBox 10"/>
          <p:cNvSpPr txBox="1"/>
          <p:nvPr/>
        </p:nvSpPr>
        <p:spPr>
          <a:xfrm rot="16200000">
            <a:off x="5929409" y="2996952"/>
            <a:ext cx="792088" cy="338554"/>
          </a:xfrm>
          <a:prstGeom prst="rect">
            <a:avLst/>
          </a:prstGeom>
          <a:noFill/>
        </p:spPr>
        <p:txBody>
          <a:bodyPr wrap="square" rtlCol="0">
            <a:spAutoFit/>
          </a:bodyPr>
          <a:lstStyle/>
          <a:p>
            <a:r>
              <a:rPr lang="en-CA" sz="1600" b="1" dirty="0" smtClean="0">
                <a:solidFill>
                  <a:srgbClr val="FFFF00"/>
                </a:solidFill>
              </a:rPr>
              <a:t>86.4%</a:t>
            </a:r>
            <a:endParaRPr lang="en-CA" sz="1600" b="1" dirty="0">
              <a:solidFill>
                <a:srgbClr val="FFFF00"/>
              </a:solidFill>
            </a:endParaRPr>
          </a:p>
        </p:txBody>
      </p:sp>
      <p:sp>
        <p:nvSpPr>
          <p:cNvPr id="12" name="Rounded Rectangle 11"/>
          <p:cNvSpPr/>
          <p:nvPr/>
        </p:nvSpPr>
        <p:spPr>
          <a:xfrm>
            <a:off x="3995936" y="6381328"/>
            <a:ext cx="259228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CA" b="1" dirty="0" smtClean="0"/>
              <a:t>Results</a:t>
            </a:r>
            <a:br>
              <a:rPr lang="en-CA" b="1" dirty="0" smtClean="0"/>
            </a:br>
            <a:r>
              <a:rPr lang="en-CA" sz="2200" b="1" dirty="0" smtClean="0">
                <a:solidFill>
                  <a:srgbClr val="FFFF00"/>
                </a:solidFill>
              </a:rPr>
              <a:t>(</a:t>
            </a:r>
            <a:r>
              <a:rPr lang="en-CA" sz="2200" dirty="0" smtClean="0">
                <a:solidFill>
                  <a:srgbClr val="FFFF00"/>
                </a:solidFill>
              </a:rPr>
              <a:t>Comparison of Papillary Thyroid </a:t>
            </a:r>
            <a:r>
              <a:rPr lang="en-CA" sz="2200" dirty="0" err="1" smtClean="0">
                <a:solidFill>
                  <a:srgbClr val="FFFF00"/>
                </a:solidFill>
              </a:rPr>
              <a:t>Microcarcinoma</a:t>
            </a:r>
            <a:r>
              <a:rPr lang="en-CA" sz="2200" dirty="0" smtClean="0">
                <a:solidFill>
                  <a:srgbClr val="FFFF00"/>
                </a:solidFill>
              </a:rPr>
              <a:t> Recurrence to Papillary Thyroid </a:t>
            </a:r>
            <a:r>
              <a:rPr lang="en-CA" sz="2200" dirty="0" err="1" smtClean="0">
                <a:solidFill>
                  <a:srgbClr val="FFFF00"/>
                </a:solidFill>
              </a:rPr>
              <a:t>Microcarcinoma</a:t>
            </a:r>
            <a:r>
              <a:rPr lang="en-CA" sz="2200" dirty="0" smtClean="0">
                <a:solidFill>
                  <a:srgbClr val="FFFF00"/>
                </a:solidFill>
              </a:rPr>
              <a:t> Disease-Free Patients</a:t>
            </a:r>
            <a:r>
              <a:rPr lang="en-CA" sz="2200" b="1" dirty="0" smtClean="0">
                <a:solidFill>
                  <a:srgbClr val="FFFF00"/>
                </a:solidFill>
              </a:rPr>
              <a:t>)</a:t>
            </a:r>
            <a:endParaRPr lang="en-CA" sz="2200" b="1"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21</a:t>
            </a:fld>
            <a:endParaRPr lang="en-CA"/>
          </a:p>
        </p:txBody>
      </p:sp>
      <p:pic>
        <p:nvPicPr>
          <p:cNvPr id="8195" name="Picture 3"/>
          <p:cNvPicPr>
            <a:picLocks noChangeAspect="1" noChangeArrowheads="1"/>
          </p:cNvPicPr>
          <p:nvPr/>
        </p:nvPicPr>
        <p:blipFill>
          <a:blip r:embed="rId3" cstate="print"/>
          <a:srcRect/>
          <a:stretch>
            <a:fillRect/>
          </a:stretch>
        </p:blipFill>
        <p:spPr bwMode="auto">
          <a:xfrm>
            <a:off x="1914525" y="2546573"/>
            <a:ext cx="5314950" cy="3114675"/>
          </a:xfrm>
          <a:prstGeom prst="rect">
            <a:avLst/>
          </a:prstGeom>
          <a:noFill/>
          <a:ln w="9525">
            <a:noFill/>
            <a:miter lim="800000"/>
            <a:headEnd/>
            <a:tailEnd/>
          </a:ln>
        </p:spPr>
      </p:pic>
      <p:sp>
        <p:nvSpPr>
          <p:cNvPr id="10" name="Rounded Rectangle 9"/>
          <p:cNvSpPr/>
          <p:nvPr/>
        </p:nvSpPr>
        <p:spPr>
          <a:xfrm>
            <a:off x="1907704" y="4869160"/>
            <a:ext cx="4320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6660232" y="4869160"/>
            <a:ext cx="4320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4427984" y="4221088"/>
            <a:ext cx="4320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1763688" y="5661248"/>
            <a:ext cx="5616624" cy="707886"/>
          </a:xfrm>
          <a:prstGeom prst="rect">
            <a:avLst/>
          </a:prstGeom>
        </p:spPr>
        <p:txBody>
          <a:bodyPr wrap="square">
            <a:spAutoFit/>
          </a:bodyPr>
          <a:lstStyle/>
          <a:p>
            <a:pPr algn="ctr"/>
            <a:r>
              <a:rPr lang="en-CA" sz="2000" b="1" dirty="0" err="1" smtClean="0">
                <a:solidFill>
                  <a:srgbClr val="66FF33"/>
                </a:solidFill>
              </a:rPr>
              <a:t>angiolymphatic</a:t>
            </a:r>
            <a:r>
              <a:rPr lang="en-CA" sz="2000" b="1" dirty="0" smtClean="0">
                <a:solidFill>
                  <a:srgbClr val="66FF33"/>
                </a:solidFill>
              </a:rPr>
              <a:t> invasion in PTMC was the only predictor of disease recurrence ( p&lt;0.02)</a:t>
            </a:r>
            <a:endParaRPr lang="en-CA" sz="2000" b="1" dirty="0">
              <a:solidFill>
                <a:srgbClr val="66FF33"/>
              </a:solidFill>
            </a:endParaRPr>
          </a:p>
        </p:txBody>
      </p:sp>
      <p:sp>
        <p:nvSpPr>
          <p:cNvPr id="9" name="Rounded Rectangle 8"/>
          <p:cNvSpPr/>
          <p:nvPr/>
        </p:nvSpPr>
        <p:spPr>
          <a:xfrm>
            <a:off x="6660232" y="4005064"/>
            <a:ext cx="4320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1979712" y="4005064"/>
            <a:ext cx="115212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Discussion</a:t>
            </a:r>
            <a:endParaRPr lang="en-CA" b="1" dirty="0"/>
          </a:p>
        </p:txBody>
      </p:sp>
      <p:sp>
        <p:nvSpPr>
          <p:cNvPr id="3" name="Content Placeholder 2"/>
          <p:cNvSpPr>
            <a:spLocks noGrp="1"/>
          </p:cNvSpPr>
          <p:nvPr>
            <p:ph idx="1"/>
          </p:nvPr>
        </p:nvSpPr>
        <p:spPr>
          <a:xfrm>
            <a:off x="457200" y="1935480"/>
            <a:ext cx="8229600" cy="4589864"/>
          </a:xfrm>
        </p:spPr>
        <p:txBody>
          <a:bodyPr>
            <a:normAutofit fontScale="92500"/>
          </a:bodyPr>
          <a:lstStyle/>
          <a:p>
            <a:pPr>
              <a:buNone/>
            </a:pPr>
            <a:endParaRPr lang="en-CA" dirty="0" smtClean="0">
              <a:solidFill>
                <a:srgbClr val="FFFF00"/>
              </a:solidFill>
            </a:endParaRPr>
          </a:p>
          <a:p>
            <a:r>
              <a:rPr lang="en-CA" b="1" u="sng" dirty="0" err="1" smtClean="0">
                <a:solidFill>
                  <a:srgbClr val="FF0000"/>
                </a:solidFill>
              </a:rPr>
              <a:t>Angiolymphatic</a:t>
            </a:r>
            <a:r>
              <a:rPr lang="en-CA" b="1" u="sng" dirty="0" smtClean="0">
                <a:solidFill>
                  <a:srgbClr val="FF0000"/>
                </a:solidFill>
              </a:rPr>
              <a:t> invasion </a:t>
            </a:r>
            <a:r>
              <a:rPr lang="en-CA" dirty="0" smtClean="0"/>
              <a:t>was the only factor significantly associated with disease recurrence in PTMC.</a:t>
            </a:r>
          </a:p>
          <a:p>
            <a:pPr>
              <a:buNone/>
            </a:pPr>
            <a:endParaRPr lang="en-CA" dirty="0" smtClean="0">
              <a:solidFill>
                <a:srgbClr val="FFFF00"/>
              </a:solidFill>
            </a:endParaRPr>
          </a:p>
          <a:p>
            <a:r>
              <a:rPr lang="en-CA" dirty="0" smtClean="0"/>
              <a:t>PTMC tumors that had </a:t>
            </a:r>
            <a:r>
              <a:rPr lang="en-CA" dirty="0" smtClean="0">
                <a:solidFill>
                  <a:srgbClr val="FF0000"/>
                </a:solidFill>
              </a:rPr>
              <a:t>recurrences </a:t>
            </a:r>
            <a:r>
              <a:rPr lang="en-CA" dirty="0" smtClean="0"/>
              <a:t>were significantly </a:t>
            </a:r>
            <a:r>
              <a:rPr lang="en-CA" dirty="0" smtClean="0">
                <a:solidFill>
                  <a:srgbClr val="FF0000"/>
                </a:solidFill>
              </a:rPr>
              <a:t>larger</a:t>
            </a:r>
            <a:r>
              <a:rPr lang="en-CA" dirty="0" smtClean="0"/>
              <a:t> than those that did not recur in this series (8.1 vs. 6.4mm)</a:t>
            </a:r>
          </a:p>
          <a:p>
            <a:endParaRPr lang="en-CA" dirty="0" smtClean="0"/>
          </a:p>
          <a:p>
            <a:r>
              <a:rPr lang="en-CA" dirty="0" err="1" smtClean="0">
                <a:solidFill>
                  <a:srgbClr val="FF0000"/>
                </a:solidFill>
              </a:rPr>
              <a:t>Nonincidental</a:t>
            </a:r>
            <a:r>
              <a:rPr lang="en-CA" dirty="0" smtClean="0">
                <a:solidFill>
                  <a:srgbClr val="FF0000"/>
                </a:solidFill>
              </a:rPr>
              <a:t> PTMC </a:t>
            </a:r>
            <a:r>
              <a:rPr lang="en-CA" dirty="0" smtClean="0"/>
              <a:t>was found to be significantly associated with </a:t>
            </a:r>
            <a:r>
              <a:rPr lang="en-CA" dirty="0" smtClean="0">
                <a:solidFill>
                  <a:srgbClr val="FF0000"/>
                </a:solidFill>
              </a:rPr>
              <a:t>more aggressive </a:t>
            </a:r>
            <a:r>
              <a:rPr lang="en-CA" dirty="0" smtClean="0"/>
              <a:t>tumor features and disease recurrence compared to incidental PTMC</a:t>
            </a:r>
            <a:endParaRPr lang="en-CA" dirty="0" smtClean="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22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PTMCs can have features that are as aggressive as conventional PTC tumors.</a:t>
            </a:r>
          </a:p>
          <a:p>
            <a:endParaRPr lang="en-CA" dirty="0" smtClean="0"/>
          </a:p>
          <a:p>
            <a:r>
              <a:rPr lang="en-CA" dirty="0" smtClean="0"/>
              <a:t>Disease recurrence in </a:t>
            </a:r>
            <a:r>
              <a:rPr lang="en-CA" dirty="0" err="1" smtClean="0"/>
              <a:t>nonincidental</a:t>
            </a:r>
            <a:r>
              <a:rPr lang="en-CA" dirty="0" smtClean="0"/>
              <a:t> PTMC is not negligible.</a:t>
            </a:r>
          </a:p>
          <a:p>
            <a:endParaRPr lang="en-CA" dirty="0" smtClean="0"/>
          </a:p>
          <a:p>
            <a:r>
              <a:rPr lang="en-CA" dirty="0" smtClean="0"/>
              <a:t>These tumors should be treated like any other papillary thyroid malignancy</a:t>
            </a:r>
          </a:p>
        </p:txBody>
      </p:sp>
      <p:sp>
        <p:nvSpPr>
          <p:cNvPr id="4" name="Slide Number Placeholder 3"/>
          <p:cNvSpPr>
            <a:spLocks noGrp="1"/>
          </p:cNvSpPr>
          <p:nvPr>
            <p:ph type="sldNum" sz="quarter" idx="12"/>
          </p:nvPr>
        </p:nvSpPr>
        <p:spPr/>
        <p:txBody>
          <a:bodyPr/>
          <a:lstStyle/>
          <a:p>
            <a:fld id="{58355967-2FDE-4D2C-8B86-18D800F2F527}" type="slidenum">
              <a:rPr lang="en-CA" smtClean="0"/>
              <a:pPr/>
              <a:t>23</a:t>
            </a:fld>
            <a:endParaRPr lang="en-CA"/>
          </a:p>
        </p:txBody>
      </p:sp>
      <p:sp>
        <p:nvSpPr>
          <p:cNvPr id="5" name="Title 1"/>
          <p:cNvSpPr>
            <a:spLocks noGrp="1"/>
          </p:cNvSpPr>
          <p:nvPr>
            <p:ph type="title"/>
          </p:nvPr>
        </p:nvSpPr>
        <p:spPr>
          <a:xfrm>
            <a:off x="457200" y="704088"/>
            <a:ext cx="8229600" cy="1143000"/>
          </a:xfrm>
        </p:spPr>
        <p:txBody>
          <a:bodyPr/>
          <a:lstStyle/>
          <a:p>
            <a:r>
              <a:rPr lang="en-CA" b="1" dirty="0" smtClean="0"/>
              <a:t>Key Messages</a:t>
            </a:r>
            <a:endParaRPr lang="en-CA"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pPr>
              <a:buNone/>
            </a:pPr>
            <a:r>
              <a:rPr lang="en-CA" sz="2400" dirty="0" smtClean="0"/>
              <a:t>CLASSIFICATION OF PAPILLARY THYROID MICROCARCINOMA  ACCORDING TO SIZE AND FINE-NEEDLE ASPIRATION CYTOLOGY: BEHAVIOR AND THERAPEUTIC IMPLICATIONS</a:t>
            </a:r>
          </a:p>
          <a:p>
            <a:pPr algn="ctr">
              <a:buNone/>
            </a:pPr>
            <a:endParaRPr lang="en-CA" sz="2400" dirty="0" smtClean="0"/>
          </a:p>
          <a:p>
            <a:pPr algn="ctr">
              <a:buNone/>
            </a:pPr>
            <a:r>
              <a:rPr lang="en-CA" sz="1800" dirty="0" err="1" smtClean="0"/>
              <a:t>Celso</a:t>
            </a:r>
            <a:r>
              <a:rPr lang="en-CA" sz="1800" dirty="0" smtClean="0"/>
              <a:t> </a:t>
            </a:r>
            <a:r>
              <a:rPr lang="en-CA" sz="1800" dirty="0" err="1" smtClean="0"/>
              <a:t>Ubirajara</a:t>
            </a:r>
            <a:r>
              <a:rPr lang="en-CA" sz="1800" dirty="0" smtClean="0"/>
              <a:t> </a:t>
            </a:r>
            <a:r>
              <a:rPr lang="en-CA" sz="1800" dirty="0" err="1" smtClean="0"/>
              <a:t>Moretto</a:t>
            </a:r>
            <a:r>
              <a:rPr lang="en-CA" sz="1800" dirty="0" smtClean="0"/>
              <a:t> </a:t>
            </a:r>
            <a:r>
              <a:rPr lang="en-CA" sz="1800" dirty="0" err="1" smtClean="0"/>
              <a:t>Friguglietti</a:t>
            </a:r>
            <a:r>
              <a:rPr lang="en-CA" sz="1800" dirty="0" smtClean="0"/>
              <a:t>, et al.</a:t>
            </a:r>
          </a:p>
          <a:p>
            <a:pPr algn="ctr">
              <a:buNone/>
            </a:pPr>
            <a:r>
              <a:rPr lang="en-CA" sz="1600" b="1" i="1" dirty="0" smtClean="0">
                <a:solidFill>
                  <a:srgbClr val="FFFF00"/>
                </a:solidFill>
              </a:rPr>
              <a:t>2010 </a:t>
            </a:r>
            <a:r>
              <a:rPr lang="en-CA" sz="1600" i="1" dirty="0" smtClean="0">
                <a:solidFill>
                  <a:srgbClr val="FFFF00"/>
                </a:solidFill>
              </a:rPr>
              <a:t>Head and Neck</a:t>
            </a:r>
            <a:endParaRPr lang="en-CA" sz="1600" b="1" i="1"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24</a:t>
            </a:fld>
            <a:endParaRPr lang="en-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Study Characteristics (</a:t>
            </a:r>
            <a:r>
              <a:rPr lang="en-CA" b="1" dirty="0" smtClean="0">
                <a:solidFill>
                  <a:srgbClr val="FFFF00"/>
                </a:solidFill>
              </a:rPr>
              <a:t>Design</a:t>
            </a:r>
            <a:r>
              <a:rPr lang="en-CA" b="1" dirty="0" smtClean="0"/>
              <a:t>)</a:t>
            </a:r>
            <a:endParaRPr lang="en-CA" b="1" dirty="0"/>
          </a:p>
        </p:txBody>
      </p:sp>
      <p:sp>
        <p:nvSpPr>
          <p:cNvPr id="3" name="Content Placeholder 2"/>
          <p:cNvSpPr>
            <a:spLocks noGrp="1"/>
          </p:cNvSpPr>
          <p:nvPr>
            <p:ph idx="1"/>
          </p:nvPr>
        </p:nvSpPr>
        <p:spPr>
          <a:xfrm>
            <a:off x="457200" y="1935480"/>
            <a:ext cx="8229600" cy="4589864"/>
          </a:xfrm>
        </p:spPr>
        <p:txBody>
          <a:bodyPr>
            <a:normAutofit/>
          </a:bodyPr>
          <a:lstStyle/>
          <a:p>
            <a:r>
              <a:rPr lang="en-CA" dirty="0" smtClean="0"/>
              <a:t>448 cases of papillary thyroid micro carcinoma were studied retrospectively</a:t>
            </a:r>
          </a:p>
          <a:p>
            <a:endParaRPr lang="en-CA" dirty="0" smtClean="0"/>
          </a:p>
          <a:p>
            <a:r>
              <a:rPr lang="en-CA" dirty="0" smtClean="0"/>
              <a:t>The classify </a:t>
            </a:r>
            <a:r>
              <a:rPr lang="en-CA" dirty="0" err="1" smtClean="0"/>
              <a:t>microcarcinomas</a:t>
            </a:r>
            <a:r>
              <a:rPr lang="en-CA" dirty="0" smtClean="0"/>
              <a:t> into </a:t>
            </a:r>
            <a:r>
              <a:rPr lang="en-CA" dirty="0" smtClean="0">
                <a:solidFill>
                  <a:srgbClr val="FF0000"/>
                </a:solidFill>
              </a:rPr>
              <a:t>3</a:t>
            </a:r>
            <a:r>
              <a:rPr lang="en-CA" dirty="0" smtClean="0"/>
              <a:t> groups:</a:t>
            </a:r>
            <a:r>
              <a:rPr lang="en-CA" dirty="0" smtClean="0">
                <a:solidFill>
                  <a:srgbClr val="FF0000"/>
                </a:solidFill>
              </a:rPr>
              <a:t> clinically </a:t>
            </a:r>
            <a:r>
              <a:rPr lang="en-CA" dirty="0" smtClean="0"/>
              <a:t>detectable (presence of signs or symptoms of lymph node or distant metastasis); findings in autopsies or </a:t>
            </a:r>
            <a:r>
              <a:rPr lang="en-CA" dirty="0" smtClean="0">
                <a:solidFill>
                  <a:srgbClr val="FF0000"/>
                </a:solidFill>
              </a:rPr>
              <a:t>incidentally </a:t>
            </a:r>
            <a:r>
              <a:rPr lang="en-CA" dirty="0" smtClean="0"/>
              <a:t>in histology; or findings from </a:t>
            </a:r>
            <a:r>
              <a:rPr lang="en-CA" dirty="0" smtClean="0">
                <a:solidFill>
                  <a:srgbClr val="FF0000"/>
                </a:solidFill>
              </a:rPr>
              <a:t>aspiration</a:t>
            </a:r>
            <a:r>
              <a:rPr lang="en-CA" dirty="0" smtClean="0"/>
              <a:t> biopsies guided by ultrasound scan and preoperative thyroid assessment</a:t>
            </a:r>
          </a:p>
        </p:txBody>
      </p:sp>
      <p:sp>
        <p:nvSpPr>
          <p:cNvPr id="4" name="Slide Number Placeholder 3"/>
          <p:cNvSpPr>
            <a:spLocks noGrp="1"/>
          </p:cNvSpPr>
          <p:nvPr>
            <p:ph type="sldNum" sz="quarter" idx="12"/>
          </p:nvPr>
        </p:nvSpPr>
        <p:spPr/>
        <p:txBody>
          <a:bodyPr/>
          <a:lstStyle/>
          <a:p>
            <a:fld id="{58355967-2FDE-4D2C-8B86-18D800F2F527}" type="slidenum">
              <a:rPr lang="en-CA" smtClean="0"/>
              <a:pPr/>
              <a:t>25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Materials and Methods</a:t>
            </a:r>
            <a:endParaRPr lang="en-CA" b="1" dirty="0"/>
          </a:p>
        </p:txBody>
      </p:sp>
      <p:sp>
        <p:nvSpPr>
          <p:cNvPr id="3" name="Content Placeholder 2"/>
          <p:cNvSpPr>
            <a:spLocks noGrp="1"/>
          </p:cNvSpPr>
          <p:nvPr>
            <p:ph idx="1"/>
          </p:nvPr>
        </p:nvSpPr>
        <p:spPr>
          <a:xfrm>
            <a:off x="457200" y="1935480"/>
            <a:ext cx="8229600" cy="4589864"/>
          </a:xfrm>
        </p:spPr>
        <p:txBody>
          <a:bodyPr>
            <a:normAutofit fontScale="92500" lnSpcReduction="10000"/>
          </a:bodyPr>
          <a:lstStyle/>
          <a:p>
            <a:pPr lvl="1"/>
            <a:r>
              <a:rPr lang="en-CA" dirty="0" smtClean="0"/>
              <a:t>2295 patients who previously underwent a total </a:t>
            </a:r>
            <a:r>
              <a:rPr lang="en-CA" dirty="0" err="1" smtClean="0"/>
              <a:t>thyroidectomy</a:t>
            </a:r>
            <a:r>
              <a:rPr lang="en-CA" dirty="0" smtClean="0"/>
              <a:t> during 2002 and 2008 were assessed retrospectively. All of the patients were operated on by the same surgeons</a:t>
            </a:r>
          </a:p>
          <a:p>
            <a:pPr lvl="1"/>
            <a:r>
              <a:rPr lang="en-CA" dirty="0" smtClean="0"/>
              <a:t>760 patients who underwent a </a:t>
            </a:r>
            <a:r>
              <a:rPr lang="en-CA" dirty="0" err="1" smtClean="0"/>
              <a:t>thyroidectomy</a:t>
            </a:r>
            <a:r>
              <a:rPr lang="en-CA" dirty="0" smtClean="0"/>
              <a:t> for a benign reason presented with malignant </a:t>
            </a:r>
            <a:r>
              <a:rPr lang="en-CA" dirty="0" err="1" smtClean="0"/>
              <a:t>neoplasms</a:t>
            </a:r>
            <a:endParaRPr lang="en-CA" dirty="0" smtClean="0"/>
          </a:p>
          <a:p>
            <a:pPr>
              <a:buNone/>
            </a:pPr>
            <a:r>
              <a:rPr lang="en-CA" b="1" dirty="0" smtClean="0">
                <a:solidFill>
                  <a:srgbClr val="FFFF00"/>
                </a:solidFill>
              </a:rPr>
              <a:t>Exclusion criteria:</a:t>
            </a:r>
          </a:p>
          <a:p>
            <a:pPr marL="548640" lvl="2" indent="-274320">
              <a:buSzPct val="95000"/>
            </a:pPr>
            <a:r>
              <a:rPr lang="en-CA" sz="2400" dirty="0" smtClean="0"/>
              <a:t>Cases subjected to a partial </a:t>
            </a:r>
            <a:r>
              <a:rPr lang="en-CA" sz="2400" dirty="0" err="1" smtClean="0"/>
              <a:t>thyroidectomy</a:t>
            </a:r>
            <a:endParaRPr lang="en-CA" sz="2400" dirty="0" smtClean="0"/>
          </a:p>
          <a:p>
            <a:pPr>
              <a:buNone/>
            </a:pPr>
            <a:r>
              <a:rPr lang="en-CA" b="1" dirty="0" smtClean="0">
                <a:solidFill>
                  <a:srgbClr val="FFFF00"/>
                </a:solidFill>
              </a:rPr>
              <a:t>Inclusion criteria:</a:t>
            </a:r>
          </a:p>
          <a:p>
            <a:pPr lvl="1"/>
            <a:r>
              <a:rPr lang="en-CA" dirty="0" smtClean="0"/>
              <a:t>Papillary carcinoma was diagnosed in 715 patients by the </a:t>
            </a:r>
            <a:r>
              <a:rPr lang="en-CA" dirty="0" err="1" smtClean="0"/>
              <a:t>histopathologic</a:t>
            </a:r>
            <a:r>
              <a:rPr lang="en-CA" dirty="0" smtClean="0"/>
              <a:t> examination, and of these, </a:t>
            </a:r>
            <a:r>
              <a:rPr lang="en-CA" dirty="0" smtClean="0">
                <a:solidFill>
                  <a:srgbClr val="FF0000"/>
                </a:solidFill>
              </a:rPr>
              <a:t>448 were </a:t>
            </a:r>
            <a:r>
              <a:rPr lang="en-CA" dirty="0" err="1" smtClean="0">
                <a:solidFill>
                  <a:srgbClr val="FF0000"/>
                </a:solidFill>
              </a:rPr>
              <a:t>microcarcinomas</a:t>
            </a:r>
            <a:r>
              <a:rPr lang="en-CA" dirty="0" smtClean="0"/>
              <a:t>. All of these 448 cases were included in this study</a:t>
            </a:r>
            <a:endParaRPr lang="en-CA" sz="7000" dirty="0" smtClean="0"/>
          </a:p>
          <a:p>
            <a:pPr>
              <a:buNone/>
            </a:pPr>
            <a:endParaRPr lang="en-CA" dirty="0" smtClean="0"/>
          </a:p>
        </p:txBody>
      </p:sp>
      <p:sp>
        <p:nvSpPr>
          <p:cNvPr id="4" name="Slide Number Placeholder 3"/>
          <p:cNvSpPr>
            <a:spLocks noGrp="1"/>
          </p:cNvSpPr>
          <p:nvPr>
            <p:ph type="sldNum" sz="quarter" idx="12"/>
          </p:nvPr>
        </p:nvSpPr>
        <p:spPr/>
        <p:txBody>
          <a:bodyPr/>
          <a:lstStyle/>
          <a:p>
            <a:fld id="{58355967-2FDE-4D2C-8B86-18D800F2F527}" type="slidenum">
              <a:rPr lang="en-CA" smtClean="0"/>
              <a:pPr/>
              <a:t>26</a:t>
            </a:fld>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Materials and Methods</a:t>
            </a:r>
            <a:endParaRPr lang="en-CA" b="1" dirty="0"/>
          </a:p>
        </p:txBody>
      </p:sp>
      <p:sp>
        <p:nvSpPr>
          <p:cNvPr id="3" name="Content Placeholder 2"/>
          <p:cNvSpPr>
            <a:spLocks noGrp="1"/>
          </p:cNvSpPr>
          <p:nvPr>
            <p:ph idx="1"/>
          </p:nvPr>
        </p:nvSpPr>
        <p:spPr>
          <a:xfrm>
            <a:off x="457200" y="1935480"/>
            <a:ext cx="8229600" cy="4589864"/>
          </a:xfrm>
        </p:spPr>
        <p:txBody>
          <a:bodyPr>
            <a:normAutofit fontScale="92500"/>
          </a:bodyPr>
          <a:lstStyle/>
          <a:p>
            <a:r>
              <a:rPr lang="en-CA" sz="2400" dirty="0" smtClean="0"/>
              <a:t>In 396 cases, the patients were women and in 52 cases they were men.</a:t>
            </a:r>
          </a:p>
          <a:p>
            <a:r>
              <a:rPr lang="en-CA" sz="2400" dirty="0" smtClean="0"/>
              <a:t>There were 197 patients over 45 years of age and 251 under 45 years of age.</a:t>
            </a:r>
          </a:p>
          <a:p>
            <a:r>
              <a:rPr lang="en-CA" sz="2400" dirty="0" smtClean="0"/>
              <a:t>. In the cases in which metastasis was detected before surgery, by ultrasound scan, FNAC, or by palpitation during the </a:t>
            </a:r>
            <a:r>
              <a:rPr lang="en-CA" sz="2400" dirty="0" err="1" smtClean="0"/>
              <a:t>intraoperatory</a:t>
            </a:r>
            <a:r>
              <a:rPr lang="en-CA" sz="2400" dirty="0" smtClean="0"/>
              <a:t> examination of the central compartment, the patients </a:t>
            </a:r>
            <a:r>
              <a:rPr lang="en-CA" sz="2400" dirty="0" smtClean="0">
                <a:solidFill>
                  <a:srgbClr val="FF0000"/>
                </a:solidFill>
              </a:rPr>
              <a:t>underwent a level VI therapeutic dissection</a:t>
            </a:r>
          </a:p>
          <a:p>
            <a:r>
              <a:rPr lang="en-CA" sz="2400" dirty="0" smtClean="0"/>
              <a:t>In the cases that present metastasis diagnosed in the lateral compartment by FNAC, the patient also underwent a modified radical dissection of the lateral compartment of levels II and V</a:t>
            </a:r>
          </a:p>
        </p:txBody>
      </p:sp>
      <p:sp>
        <p:nvSpPr>
          <p:cNvPr id="4" name="Slide Number Placeholder 3"/>
          <p:cNvSpPr>
            <a:spLocks noGrp="1"/>
          </p:cNvSpPr>
          <p:nvPr>
            <p:ph type="sldNum" sz="quarter" idx="12"/>
          </p:nvPr>
        </p:nvSpPr>
        <p:spPr/>
        <p:txBody>
          <a:bodyPr/>
          <a:lstStyle/>
          <a:p>
            <a:fld id="{58355967-2FDE-4D2C-8B86-18D800F2F527}" type="slidenum">
              <a:rPr lang="en-CA" smtClean="0"/>
              <a:pPr/>
              <a:t>27</a:t>
            </a:fld>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Materials and Methods</a:t>
            </a:r>
            <a:endParaRPr lang="en-CA" b="1" dirty="0"/>
          </a:p>
        </p:txBody>
      </p:sp>
      <p:sp>
        <p:nvSpPr>
          <p:cNvPr id="3" name="Content Placeholder 2"/>
          <p:cNvSpPr>
            <a:spLocks noGrp="1"/>
          </p:cNvSpPr>
          <p:nvPr>
            <p:ph idx="1"/>
          </p:nvPr>
        </p:nvSpPr>
        <p:spPr>
          <a:xfrm>
            <a:off x="457200" y="1935480"/>
            <a:ext cx="8229600" cy="4589864"/>
          </a:xfrm>
        </p:spPr>
        <p:txBody>
          <a:bodyPr>
            <a:normAutofit fontScale="77500" lnSpcReduction="20000"/>
          </a:bodyPr>
          <a:lstStyle/>
          <a:p>
            <a:r>
              <a:rPr lang="en-CA" dirty="0" smtClean="0"/>
              <a:t>After surgery, patients underwent a whole-body scan, always with TSH levels greater than 30 U/</a:t>
            </a:r>
            <a:r>
              <a:rPr lang="en-CA" dirty="0" err="1" smtClean="0"/>
              <a:t>mL</a:t>
            </a:r>
            <a:endParaRPr lang="en-CA" dirty="0" smtClean="0"/>
          </a:p>
          <a:p>
            <a:r>
              <a:rPr lang="en-CA" dirty="0" smtClean="0">
                <a:solidFill>
                  <a:srgbClr val="FF0000"/>
                </a:solidFill>
              </a:rPr>
              <a:t>Radioiodine therapy </a:t>
            </a:r>
            <a:r>
              <a:rPr lang="en-CA" dirty="0" smtClean="0"/>
              <a:t>was recommended whenever there was a factor for worse prognosis: tumor size above 1.5 cm, over 45 years of age, male sex, more aggressive histological type, presence of metastasis, or uptake of over 1% in the whole-body scan.</a:t>
            </a:r>
          </a:p>
          <a:p>
            <a:r>
              <a:rPr lang="en-CA" dirty="0" smtClean="0"/>
              <a:t>The ablative dose used was 100 </a:t>
            </a:r>
            <a:r>
              <a:rPr lang="en-CA" dirty="0" err="1" smtClean="0"/>
              <a:t>mCi</a:t>
            </a:r>
            <a:r>
              <a:rPr lang="en-CA" dirty="0" smtClean="0"/>
              <a:t> and the therapeutic doses ranged from 150 to 250 </a:t>
            </a:r>
            <a:r>
              <a:rPr lang="en-CA" dirty="0" err="1" smtClean="0"/>
              <a:t>mCi</a:t>
            </a:r>
            <a:endParaRPr lang="en-CA" dirty="0" smtClean="0"/>
          </a:p>
          <a:p>
            <a:r>
              <a:rPr lang="en-CA" dirty="0" smtClean="0"/>
              <a:t>A new whole-body scan and </a:t>
            </a:r>
            <a:r>
              <a:rPr lang="en-CA" dirty="0" err="1" smtClean="0"/>
              <a:t>Tg</a:t>
            </a:r>
            <a:r>
              <a:rPr lang="en-CA" dirty="0" smtClean="0"/>
              <a:t>-S dosage were conducted after a year</a:t>
            </a:r>
          </a:p>
          <a:p>
            <a:r>
              <a:rPr lang="en-CA" dirty="0" smtClean="0"/>
              <a:t>The papillary carcinomas were initially divided according to size: 0.5 cm; from 0.6 to 1.0 cm; and &gt;1.0 cm</a:t>
            </a:r>
          </a:p>
          <a:p>
            <a:r>
              <a:rPr lang="en-CA" dirty="0" smtClean="0">
                <a:solidFill>
                  <a:srgbClr val="FF0000"/>
                </a:solidFill>
              </a:rPr>
              <a:t>A second analysis </a:t>
            </a:r>
            <a:r>
              <a:rPr lang="en-CA" dirty="0" smtClean="0"/>
              <a:t>was also conducted. The patients were divided into 2 groups: patients diagnosed with papillary carcinoma in</a:t>
            </a:r>
            <a:r>
              <a:rPr lang="en-CA" dirty="0" smtClean="0">
                <a:solidFill>
                  <a:srgbClr val="FF0000"/>
                </a:solidFill>
              </a:rPr>
              <a:t> FNAC </a:t>
            </a:r>
            <a:r>
              <a:rPr lang="en-CA" dirty="0" smtClean="0"/>
              <a:t>in the first group and patients with carcinomas found</a:t>
            </a:r>
            <a:r>
              <a:rPr lang="en-CA" dirty="0" smtClean="0">
                <a:solidFill>
                  <a:srgbClr val="FF0000"/>
                </a:solidFill>
              </a:rPr>
              <a:t> incidentally </a:t>
            </a:r>
            <a:r>
              <a:rPr lang="en-CA" dirty="0" smtClean="0"/>
              <a:t>in histological analysis in the second group (</a:t>
            </a:r>
            <a:r>
              <a:rPr lang="en-CA" dirty="0" err="1" smtClean="0"/>
              <a:t>incidentalomas</a:t>
            </a:r>
            <a:r>
              <a:rPr lang="en-CA" dirty="0" smtClean="0"/>
              <a:t>).</a:t>
            </a:r>
          </a:p>
        </p:txBody>
      </p:sp>
      <p:sp>
        <p:nvSpPr>
          <p:cNvPr id="4" name="Slide Number Placeholder 3"/>
          <p:cNvSpPr>
            <a:spLocks noGrp="1"/>
          </p:cNvSpPr>
          <p:nvPr>
            <p:ph type="sldNum" sz="quarter" idx="12"/>
          </p:nvPr>
        </p:nvSpPr>
        <p:spPr/>
        <p:txBody>
          <a:bodyPr/>
          <a:lstStyle/>
          <a:p>
            <a:fld id="{58355967-2FDE-4D2C-8B86-18D800F2F527}" type="slidenum">
              <a:rPr lang="en-CA" smtClean="0"/>
              <a:pPr/>
              <a:t>28</a:t>
            </a:fld>
            <a:endParaRPr lang="en-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209675" y="2996158"/>
            <a:ext cx="6724650" cy="2305050"/>
          </a:xfrm>
          <a:prstGeom prst="rect">
            <a:avLst/>
          </a:prstGeom>
          <a:noFill/>
          <a:ln w="9525">
            <a:noFill/>
            <a:miter lim="800000"/>
            <a:headEnd/>
            <a:tailEnd/>
          </a:ln>
        </p:spPr>
      </p:pic>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29</a:t>
            </a:fld>
            <a:endParaRPr lang="en-CA"/>
          </a:p>
        </p:txBody>
      </p:sp>
      <p:sp>
        <p:nvSpPr>
          <p:cNvPr id="8" name="Title 1"/>
          <p:cNvSpPr txBox="1">
            <a:spLocks/>
          </p:cNvSpPr>
          <p:nvPr/>
        </p:nvSpPr>
        <p:spPr>
          <a:xfrm>
            <a:off x="179512" y="2276872"/>
            <a:ext cx="8784976" cy="720080"/>
          </a:xfrm>
          <a:prstGeom prst="rect">
            <a:avLst/>
          </a:prstGeom>
        </p:spPr>
        <p:txBody>
          <a:bodyPr vert="horz" lIns="0" rIns="0" bIns="0" anchor="t">
            <a:normAutofit fontScale="97500"/>
          </a:bodyPr>
          <a:lstStyle/>
          <a:p>
            <a:pPr algn="ctr"/>
            <a:r>
              <a:rPr lang="en-CA" sz="2400" dirty="0" smtClean="0">
                <a:solidFill>
                  <a:srgbClr val="FFFF00"/>
                </a:solidFill>
              </a:rPr>
              <a:t>Clinical and pathological factors for worse prognosis by size and ratio</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
        <p:nvSpPr>
          <p:cNvPr id="9" name="Rounded Rectangle 8"/>
          <p:cNvSpPr/>
          <p:nvPr/>
        </p:nvSpPr>
        <p:spPr>
          <a:xfrm>
            <a:off x="7236296" y="4941168"/>
            <a:ext cx="57606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1143000"/>
          </a:xfrm>
        </p:spPr>
        <p:txBody>
          <a:bodyPr>
            <a:normAutofit/>
          </a:bodyPr>
          <a:lstStyle/>
          <a:p>
            <a:r>
              <a:rPr lang="en-CA" sz="4800" i="1" dirty="0" smtClean="0">
                <a:solidFill>
                  <a:srgbClr val="FFFF00"/>
                </a:solidFill>
                <a:latin typeface="Andrade Pro Swashes" pitchFamily="50" charset="0"/>
              </a:rPr>
              <a:t>AGENDA</a:t>
            </a:r>
            <a:endParaRPr lang="en-CA" sz="4800" i="1" dirty="0">
              <a:solidFill>
                <a:srgbClr val="FFFF00"/>
              </a:solidFill>
              <a:latin typeface="Andrade Pro Swashes" pitchFamily="50" charset="0"/>
            </a:endParaRPr>
          </a:p>
        </p:txBody>
      </p:sp>
      <p:sp>
        <p:nvSpPr>
          <p:cNvPr id="3" name="Content Placeholder 2"/>
          <p:cNvSpPr>
            <a:spLocks noGrp="1"/>
          </p:cNvSpPr>
          <p:nvPr>
            <p:ph idx="1"/>
          </p:nvPr>
        </p:nvSpPr>
        <p:spPr>
          <a:xfrm>
            <a:off x="457200" y="1935480"/>
            <a:ext cx="8229600" cy="4661872"/>
          </a:xfrm>
        </p:spPr>
        <p:style>
          <a:lnRef idx="3">
            <a:schemeClr val="lt1"/>
          </a:lnRef>
          <a:fillRef idx="1">
            <a:schemeClr val="accent2"/>
          </a:fillRef>
          <a:effectRef idx="1">
            <a:schemeClr val="accent2"/>
          </a:effectRef>
          <a:fontRef idx="minor">
            <a:schemeClr val="lt1"/>
          </a:fontRef>
        </p:style>
        <p:txBody>
          <a:bodyPr>
            <a:normAutofit fontScale="70000" lnSpcReduction="20000"/>
          </a:bodyPr>
          <a:lstStyle/>
          <a:p>
            <a:pPr>
              <a:buClr>
                <a:srgbClr val="002060"/>
              </a:buClr>
            </a:pPr>
            <a:r>
              <a:rPr lang="en-CA" dirty="0" smtClean="0">
                <a:latin typeface="Alber Italic" pitchFamily="2" charset="0"/>
              </a:rPr>
              <a:t>Introduction</a:t>
            </a:r>
          </a:p>
          <a:p>
            <a:pPr>
              <a:buClr>
                <a:srgbClr val="002060"/>
              </a:buClr>
            </a:pPr>
            <a:r>
              <a:rPr lang="en-CA" dirty="0" smtClean="0">
                <a:latin typeface="Alber Italic" pitchFamily="2" charset="0"/>
              </a:rPr>
              <a:t>ATA Guide line 2009</a:t>
            </a:r>
          </a:p>
          <a:p>
            <a:pPr lvl="1">
              <a:buClr>
                <a:srgbClr val="002060"/>
              </a:buClr>
              <a:buFont typeface="Wingdings" pitchFamily="2" charset="2"/>
              <a:buChar char="Ø"/>
            </a:pPr>
            <a:r>
              <a:rPr lang="en-CA" dirty="0" err="1" smtClean="0">
                <a:latin typeface="Alber Italic" pitchFamily="2" charset="0"/>
              </a:rPr>
              <a:t>Rec.for</a:t>
            </a:r>
            <a:r>
              <a:rPr lang="en-CA" dirty="0" smtClean="0">
                <a:latin typeface="Alber Italic" pitchFamily="2" charset="0"/>
              </a:rPr>
              <a:t> FNA</a:t>
            </a:r>
          </a:p>
          <a:p>
            <a:pPr lvl="1">
              <a:buClr>
                <a:srgbClr val="002060"/>
              </a:buClr>
              <a:buFont typeface="Wingdings" pitchFamily="2" charset="2"/>
              <a:buChar char="Ø"/>
            </a:pPr>
            <a:r>
              <a:rPr lang="en-CA" dirty="0" smtClean="0">
                <a:latin typeface="Alber Italic" pitchFamily="2" charset="0"/>
              </a:rPr>
              <a:t>3 level stratification for assessment of risk of </a:t>
            </a:r>
            <a:r>
              <a:rPr lang="en-CA" dirty="0" err="1" smtClean="0">
                <a:latin typeface="Alber Italic" pitchFamily="2" charset="0"/>
              </a:rPr>
              <a:t>recurrance</a:t>
            </a:r>
            <a:r>
              <a:rPr lang="en-CA" dirty="0" smtClean="0">
                <a:latin typeface="Alber Italic" pitchFamily="2" charset="0"/>
              </a:rPr>
              <a:t> in PTC</a:t>
            </a:r>
          </a:p>
          <a:p>
            <a:pPr lvl="1">
              <a:buClr>
                <a:srgbClr val="002060"/>
              </a:buClr>
              <a:buFont typeface="Wingdings" pitchFamily="2" charset="2"/>
              <a:buChar char="Ø"/>
            </a:pPr>
            <a:r>
              <a:rPr lang="en-CA" dirty="0" smtClean="0">
                <a:latin typeface="Alber Italic" pitchFamily="2" charset="0"/>
              </a:rPr>
              <a:t>Thyroid </a:t>
            </a:r>
            <a:r>
              <a:rPr lang="en-CA" dirty="0" err="1" smtClean="0">
                <a:latin typeface="Alber Italic" pitchFamily="2" charset="0"/>
              </a:rPr>
              <a:t>surgury</a:t>
            </a:r>
            <a:r>
              <a:rPr lang="en-CA" dirty="0" smtClean="0">
                <a:latin typeface="Alber Italic" pitchFamily="2" charset="0"/>
              </a:rPr>
              <a:t> recommendation</a:t>
            </a:r>
          </a:p>
          <a:p>
            <a:pPr>
              <a:buClr>
                <a:srgbClr val="002060"/>
              </a:buClr>
            </a:pPr>
            <a:r>
              <a:rPr lang="en-CA" dirty="0" smtClean="0">
                <a:latin typeface="Alber Italic" pitchFamily="2" charset="0"/>
              </a:rPr>
              <a:t>AJCC cancer staging 2002 for PTC</a:t>
            </a:r>
          </a:p>
          <a:p>
            <a:pPr>
              <a:buClr>
                <a:srgbClr val="002060"/>
              </a:buClr>
            </a:pPr>
            <a:r>
              <a:rPr lang="en-CA" dirty="0" smtClean="0">
                <a:latin typeface="Alber Italic" pitchFamily="2" charset="0"/>
              </a:rPr>
              <a:t>AGES &amp;MACIS prognostic risk index</a:t>
            </a:r>
          </a:p>
          <a:p>
            <a:pPr>
              <a:buClr>
                <a:srgbClr val="002060"/>
              </a:buClr>
            </a:pPr>
            <a:r>
              <a:rPr lang="en-CA" dirty="0" smtClean="0">
                <a:solidFill>
                  <a:srgbClr val="FFFF00"/>
                </a:solidFill>
                <a:latin typeface="Alber Italic" pitchFamily="2" charset="0"/>
              </a:rPr>
              <a:t>5 STUDIES</a:t>
            </a:r>
            <a:r>
              <a:rPr lang="en-CA" dirty="0" smtClean="0">
                <a:latin typeface="Alber Italic" pitchFamily="2" charset="0"/>
              </a:rPr>
              <a:t>:</a:t>
            </a:r>
          </a:p>
          <a:p>
            <a:pPr lvl="1">
              <a:buClr>
                <a:srgbClr val="002060"/>
              </a:buClr>
              <a:buFont typeface="Wingdings" pitchFamily="2" charset="2"/>
              <a:buChar char="Ø"/>
            </a:pPr>
            <a:r>
              <a:rPr lang="en-CA" dirty="0" smtClean="0">
                <a:latin typeface="Alber Italic" pitchFamily="2" charset="0"/>
              </a:rPr>
              <a:t>A retrospective chart review about differences in tumor characteristics &amp;pt outcome in    conventional PTC &amp;PTMC</a:t>
            </a:r>
          </a:p>
          <a:p>
            <a:pPr lvl="1">
              <a:buClr>
                <a:srgbClr val="002060"/>
              </a:buClr>
              <a:buFont typeface="Wingdings" pitchFamily="2" charset="2"/>
              <a:buChar char="Ø"/>
            </a:pPr>
            <a:r>
              <a:rPr lang="en-CA" dirty="0" smtClean="0">
                <a:latin typeface="Alber Italic" pitchFamily="2" charset="0"/>
              </a:rPr>
              <a:t>A retrospective study about classification of PTMC according to size &amp;FNA cytology(behavior &amp;therapy)</a:t>
            </a:r>
          </a:p>
          <a:p>
            <a:pPr lvl="1">
              <a:buClr>
                <a:srgbClr val="002060"/>
              </a:buClr>
              <a:buFont typeface="Wingdings" pitchFamily="2" charset="2"/>
              <a:buChar char="Ø"/>
            </a:pPr>
            <a:r>
              <a:rPr lang="en-CA" dirty="0" smtClean="0">
                <a:latin typeface="Alber Italic" pitchFamily="2" charset="0"/>
              </a:rPr>
              <a:t>A retrospective study about risk factors for neck nodal metastasis in PTMC</a:t>
            </a:r>
          </a:p>
          <a:p>
            <a:pPr lvl="1">
              <a:buClr>
                <a:srgbClr val="002060"/>
              </a:buClr>
              <a:buFont typeface="Wingdings" pitchFamily="2" charset="2"/>
              <a:buChar char="Ø"/>
            </a:pPr>
            <a:r>
              <a:rPr lang="en-CA" dirty="0" smtClean="0">
                <a:latin typeface="Alber Italic" pitchFamily="2" charset="0"/>
              </a:rPr>
              <a:t>A retrospective observational study  to compare PTMC characteristics &amp;risk factors in 2 cancer </a:t>
            </a:r>
            <a:r>
              <a:rPr lang="en-CA" dirty="0" err="1" smtClean="0">
                <a:latin typeface="Alber Italic" pitchFamily="2" charset="0"/>
              </a:rPr>
              <a:t>registeries</a:t>
            </a:r>
            <a:endParaRPr lang="en-CA" dirty="0" smtClean="0">
              <a:latin typeface="Alber Italic" pitchFamily="2" charset="0"/>
            </a:endParaRPr>
          </a:p>
          <a:p>
            <a:pPr lvl="1">
              <a:buClr>
                <a:srgbClr val="002060"/>
              </a:buClr>
              <a:buFont typeface="Wingdings" pitchFamily="2" charset="2"/>
              <a:buChar char="Ø"/>
            </a:pPr>
            <a:r>
              <a:rPr lang="en-CA" dirty="0" smtClean="0">
                <a:latin typeface="Alber Italic" pitchFamily="2" charset="0"/>
              </a:rPr>
              <a:t>An editorial review of 32 articles about PTMC management</a:t>
            </a:r>
          </a:p>
          <a:p>
            <a:pPr>
              <a:buClr>
                <a:srgbClr val="002060"/>
              </a:buClr>
            </a:pPr>
            <a:r>
              <a:rPr lang="en-CA" dirty="0" smtClean="0">
                <a:latin typeface="Alber Italic" pitchFamily="2" charset="0"/>
              </a:rPr>
              <a:t>CONCLUSION</a:t>
            </a:r>
          </a:p>
          <a:p>
            <a:endParaRPr lang="en-CA" dirty="0" smtClean="0"/>
          </a:p>
        </p:txBody>
      </p:sp>
      <p:sp>
        <p:nvSpPr>
          <p:cNvPr id="4" name="Slide Number Placeholder 3"/>
          <p:cNvSpPr>
            <a:spLocks noGrp="1"/>
          </p:cNvSpPr>
          <p:nvPr>
            <p:ph type="sldNum" sz="quarter" idx="12"/>
          </p:nvPr>
        </p:nvSpPr>
        <p:spPr/>
        <p:txBody>
          <a:bodyPr/>
          <a:lstStyle/>
          <a:p>
            <a:fld id="{58355967-2FDE-4D2C-8B86-18D800F2F527}" type="slidenum">
              <a:rPr lang="en-CA" smtClean="0"/>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30</a:t>
            </a:fld>
            <a:endParaRPr lang="en-CA"/>
          </a:p>
        </p:txBody>
      </p:sp>
      <p:sp>
        <p:nvSpPr>
          <p:cNvPr id="8" name="Title 1"/>
          <p:cNvSpPr txBox="1">
            <a:spLocks/>
          </p:cNvSpPr>
          <p:nvPr/>
        </p:nvSpPr>
        <p:spPr>
          <a:xfrm>
            <a:off x="179512" y="2276872"/>
            <a:ext cx="8784976" cy="720080"/>
          </a:xfrm>
          <a:prstGeom prst="rect">
            <a:avLst/>
          </a:prstGeom>
        </p:spPr>
        <p:txBody>
          <a:bodyPr vert="horz" lIns="0" rIns="0" bIns="0" anchor="t">
            <a:normAutofit fontScale="97500"/>
          </a:bodyPr>
          <a:lstStyle/>
          <a:p>
            <a:pPr algn="ctr"/>
            <a:r>
              <a:rPr lang="en-CA" sz="2400" dirty="0" smtClean="0">
                <a:solidFill>
                  <a:srgbClr val="FFFF00"/>
                </a:solidFill>
              </a:rPr>
              <a:t>Classification of diagnosis by type and size</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1219200" y="2974826"/>
            <a:ext cx="67056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214438" y="3373735"/>
            <a:ext cx="6715125" cy="1495425"/>
          </a:xfrm>
          <a:prstGeom prst="rect">
            <a:avLst/>
          </a:prstGeom>
          <a:noFill/>
          <a:ln w="9525">
            <a:noFill/>
            <a:miter lim="800000"/>
            <a:headEnd/>
            <a:tailEnd/>
          </a:ln>
        </p:spPr>
      </p:pic>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31</a:t>
            </a:fld>
            <a:endParaRPr lang="en-CA"/>
          </a:p>
        </p:txBody>
      </p:sp>
      <p:sp>
        <p:nvSpPr>
          <p:cNvPr id="8" name="Title 1"/>
          <p:cNvSpPr txBox="1">
            <a:spLocks/>
          </p:cNvSpPr>
          <p:nvPr/>
        </p:nvSpPr>
        <p:spPr>
          <a:xfrm>
            <a:off x="179512" y="2276872"/>
            <a:ext cx="8784976" cy="720080"/>
          </a:xfrm>
          <a:prstGeom prst="rect">
            <a:avLst/>
          </a:prstGeom>
        </p:spPr>
        <p:txBody>
          <a:bodyPr vert="horz" lIns="0" rIns="0" bIns="0" anchor="t">
            <a:normAutofit fontScale="97500" lnSpcReduction="10000"/>
          </a:bodyPr>
          <a:lstStyle/>
          <a:p>
            <a:pPr algn="ctr"/>
            <a:r>
              <a:rPr lang="en-CA" sz="2400" dirty="0" smtClean="0">
                <a:solidFill>
                  <a:srgbClr val="FFFF00"/>
                </a:solidFill>
              </a:rPr>
              <a:t>Classification of diagnosis according to FNAC versus histology and size and ratio</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
        <p:nvSpPr>
          <p:cNvPr id="9" name="Rounded Rectangle 8"/>
          <p:cNvSpPr/>
          <p:nvPr/>
        </p:nvSpPr>
        <p:spPr>
          <a:xfrm>
            <a:off x="7308304" y="4005064"/>
            <a:ext cx="57606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4572000" y="4221088"/>
            <a:ext cx="5760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209675" y="3212976"/>
            <a:ext cx="6724650" cy="2038350"/>
          </a:xfrm>
          <a:prstGeom prst="rect">
            <a:avLst/>
          </a:prstGeom>
          <a:noFill/>
          <a:ln w="9525">
            <a:noFill/>
            <a:miter lim="800000"/>
            <a:headEnd/>
            <a:tailEnd/>
          </a:ln>
        </p:spPr>
      </p:pic>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32</a:t>
            </a:fld>
            <a:endParaRPr lang="en-CA"/>
          </a:p>
        </p:txBody>
      </p:sp>
      <p:sp>
        <p:nvSpPr>
          <p:cNvPr id="8" name="Title 1"/>
          <p:cNvSpPr txBox="1">
            <a:spLocks/>
          </p:cNvSpPr>
          <p:nvPr/>
        </p:nvSpPr>
        <p:spPr>
          <a:xfrm>
            <a:off x="179512" y="2276872"/>
            <a:ext cx="8784976" cy="720080"/>
          </a:xfrm>
          <a:prstGeom prst="rect">
            <a:avLst/>
          </a:prstGeom>
        </p:spPr>
        <p:txBody>
          <a:bodyPr vert="horz" lIns="0" rIns="0" bIns="0" anchor="t">
            <a:normAutofit fontScale="97500" lnSpcReduction="10000"/>
          </a:bodyPr>
          <a:lstStyle/>
          <a:p>
            <a:pPr algn="ctr"/>
            <a:r>
              <a:rPr lang="en-CA" sz="2400" dirty="0" smtClean="0">
                <a:solidFill>
                  <a:srgbClr val="FFFF00"/>
                </a:solidFill>
              </a:rPr>
              <a:t>Clinical and pathological factors for worse prognosis by diagnosis (FNAC versus histology) and ratio</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
        <p:nvSpPr>
          <p:cNvPr id="9" name="Rounded Rectangle 8"/>
          <p:cNvSpPr/>
          <p:nvPr/>
        </p:nvSpPr>
        <p:spPr>
          <a:xfrm>
            <a:off x="7308304" y="4077072"/>
            <a:ext cx="5760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4355976" y="4077072"/>
            <a:ext cx="5760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6012160" y="4869160"/>
            <a:ext cx="5760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7308304" y="4869160"/>
            <a:ext cx="5760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p:cNvCxnSpPr/>
          <p:nvPr/>
        </p:nvCxnSpPr>
        <p:spPr>
          <a:xfrm>
            <a:off x="1259632" y="4365104"/>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9632" y="5085184"/>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219200" y="3405361"/>
            <a:ext cx="6705600" cy="1247775"/>
          </a:xfrm>
          <a:prstGeom prst="rect">
            <a:avLst/>
          </a:prstGeom>
          <a:noFill/>
          <a:ln w="9525">
            <a:noFill/>
            <a:miter lim="800000"/>
            <a:headEnd/>
            <a:tailEnd/>
          </a:ln>
        </p:spPr>
      </p:pic>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33</a:t>
            </a:fld>
            <a:endParaRPr lang="en-CA"/>
          </a:p>
        </p:txBody>
      </p:sp>
      <p:sp>
        <p:nvSpPr>
          <p:cNvPr id="8" name="Title 1"/>
          <p:cNvSpPr txBox="1">
            <a:spLocks/>
          </p:cNvSpPr>
          <p:nvPr/>
        </p:nvSpPr>
        <p:spPr>
          <a:xfrm>
            <a:off x="179512" y="2276872"/>
            <a:ext cx="8784976" cy="720080"/>
          </a:xfrm>
          <a:prstGeom prst="rect">
            <a:avLst/>
          </a:prstGeom>
        </p:spPr>
        <p:txBody>
          <a:bodyPr vert="horz" lIns="0" rIns="0" bIns="0" anchor="t">
            <a:normAutofit fontScale="97500"/>
          </a:bodyPr>
          <a:lstStyle/>
          <a:p>
            <a:pPr algn="ctr"/>
            <a:r>
              <a:rPr lang="en-CA" sz="2400" dirty="0" smtClean="0">
                <a:solidFill>
                  <a:srgbClr val="FFFF00"/>
                </a:solidFill>
              </a:rPr>
              <a:t>Comparison of the stages according to TNM and OHIO</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
        <p:nvSpPr>
          <p:cNvPr id="10" name="Rounded Rectangle 9"/>
          <p:cNvSpPr/>
          <p:nvPr/>
        </p:nvSpPr>
        <p:spPr>
          <a:xfrm>
            <a:off x="2627784" y="4005064"/>
            <a:ext cx="576064"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209675" y="3284984"/>
            <a:ext cx="6724650" cy="2047875"/>
          </a:xfrm>
          <a:prstGeom prst="rect">
            <a:avLst/>
          </a:prstGeom>
          <a:noFill/>
          <a:ln w="9525">
            <a:noFill/>
            <a:miter lim="800000"/>
            <a:headEnd/>
            <a:tailEnd/>
          </a:ln>
        </p:spPr>
      </p:pic>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34</a:t>
            </a:fld>
            <a:endParaRPr lang="en-CA"/>
          </a:p>
        </p:txBody>
      </p:sp>
      <p:sp>
        <p:nvSpPr>
          <p:cNvPr id="8" name="Title 1"/>
          <p:cNvSpPr txBox="1">
            <a:spLocks/>
          </p:cNvSpPr>
          <p:nvPr/>
        </p:nvSpPr>
        <p:spPr>
          <a:xfrm>
            <a:off x="179512" y="2276872"/>
            <a:ext cx="8784976" cy="720080"/>
          </a:xfrm>
          <a:prstGeom prst="rect">
            <a:avLst/>
          </a:prstGeom>
        </p:spPr>
        <p:txBody>
          <a:bodyPr vert="horz" lIns="0" rIns="0" bIns="0" anchor="t">
            <a:normAutofit fontScale="97500" lnSpcReduction="10000"/>
          </a:bodyPr>
          <a:lstStyle/>
          <a:p>
            <a:pPr algn="ctr"/>
            <a:r>
              <a:rPr lang="en-CA" sz="2400" dirty="0" err="1" smtClean="0">
                <a:solidFill>
                  <a:srgbClr val="FFFF00"/>
                </a:solidFill>
              </a:rPr>
              <a:t>Thyroglobulin</a:t>
            </a:r>
            <a:r>
              <a:rPr lang="en-CA" sz="2400" dirty="0" smtClean="0">
                <a:solidFill>
                  <a:srgbClr val="FFFF00"/>
                </a:solidFill>
              </a:rPr>
              <a:t>-stimulated serum concentrations by diagnosis and size (absolute values and ratio)</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
        <p:nvSpPr>
          <p:cNvPr id="10" name="Rounded Rectangle 9"/>
          <p:cNvSpPr/>
          <p:nvPr/>
        </p:nvSpPr>
        <p:spPr>
          <a:xfrm>
            <a:off x="5220072" y="3933056"/>
            <a:ext cx="9361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5220072" y="4437112"/>
            <a:ext cx="9361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ed Rectangle 15"/>
          <p:cNvSpPr/>
          <p:nvPr/>
        </p:nvSpPr>
        <p:spPr>
          <a:xfrm>
            <a:off x="3563888" y="4149080"/>
            <a:ext cx="576064" cy="2880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3563888" y="4653136"/>
            <a:ext cx="576064" cy="2880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In the group of patients with tumor size </a:t>
            </a:r>
            <a:r>
              <a:rPr lang="en-CA" dirty="0" smtClean="0">
                <a:solidFill>
                  <a:srgbClr val="FF0000"/>
                </a:solidFill>
              </a:rPr>
              <a:t>0.5 cm, </a:t>
            </a:r>
            <a:r>
              <a:rPr lang="en-CA" dirty="0" smtClean="0"/>
              <a:t>we found </a:t>
            </a:r>
            <a:r>
              <a:rPr lang="en-CA" dirty="0" smtClean="0">
                <a:solidFill>
                  <a:srgbClr val="FF0000"/>
                </a:solidFill>
              </a:rPr>
              <a:t>3</a:t>
            </a:r>
            <a:r>
              <a:rPr lang="en-CA" dirty="0" smtClean="0"/>
              <a:t> with distant metastasis; and in the group with tumors between </a:t>
            </a:r>
            <a:r>
              <a:rPr lang="en-CA" dirty="0" smtClean="0">
                <a:solidFill>
                  <a:srgbClr val="FF0000"/>
                </a:solidFill>
              </a:rPr>
              <a:t>0.6 and 1.0 cm</a:t>
            </a:r>
            <a:r>
              <a:rPr lang="en-CA" dirty="0" smtClean="0"/>
              <a:t>, we found</a:t>
            </a:r>
            <a:r>
              <a:rPr lang="en-CA" dirty="0" smtClean="0">
                <a:solidFill>
                  <a:srgbClr val="FF0000"/>
                </a:solidFill>
              </a:rPr>
              <a:t> 2 </a:t>
            </a:r>
            <a:r>
              <a:rPr lang="en-CA" dirty="0" smtClean="0"/>
              <a:t>with distant  metastasis</a:t>
            </a:r>
          </a:p>
          <a:p>
            <a:endParaRPr lang="en-CA" dirty="0" smtClean="0"/>
          </a:p>
          <a:p>
            <a:r>
              <a:rPr lang="en-CA" dirty="0" smtClean="0">
                <a:solidFill>
                  <a:srgbClr val="FF0000"/>
                </a:solidFill>
              </a:rPr>
              <a:t>One year after surgery</a:t>
            </a:r>
            <a:r>
              <a:rPr lang="en-CA" dirty="0" smtClean="0"/>
              <a:t>, the patients were again assessed for </a:t>
            </a:r>
            <a:r>
              <a:rPr lang="en-CA" dirty="0" err="1" smtClean="0"/>
              <a:t>Tg</a:t>
            </a:r>
            <a:r>
              <a:rPr lang="en-CA" dirty="0" smtClean="0"/>
              <a:t>-S in relation to the size of the neoplasm; </a:t>
            </a:r>
            <a:r>
              <a:rPr lang="en-CA" dirty="0" smtClean="0">
                <a:solidFill>
                  <a:srgbClr val="FF0000"/>
                </a:solidFill>
              </a:rPr>
              <a:t>and this time there was no difference between the groups</a:t>
            </a:r>
            <a:endParaRPr lang="en-CA" dirty="0">
              <a:solidFill>
                <a:srgbClr val="FF00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35</a:t>
            </a:fld>
            <a:endParaRPr lang="en-CA"/>
          </a:p>
        </p:txBody>
      </p:sp>
      <p:sp>
        <p:nvSpPr>
          <p:cNvPr id="6" name="Title 1"/>
          <p:cNvSpPr>
            <a:spLocks noGrp="1"/>
          </p:cNvSpPr>
          <p:nvPr>
            <p:ph type="title"/>
          </p:nvPr>
        </p:nvSpPr>
        <p:spPr>
          <a:xfrm>
            <a:off x="457200" y="704088"/>
            <a:ext cx="8229600" cy="1143000"/>
          </a:xfrm>
        </p:spPr>
        <p:txBody>
          <a:bodyPr anchor="t">
            <a:normAutofit/>
          </a:bodyPr>
          <a:lstStyle/>
          <a:p>
            <a:r>
              <a:rPr lang="en-CA" b="1" dirty="0" smtClean="0"/>
              <a:t>Results</a:t>
            </a:r>
            <a:endParaRPr lang="en-CA"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Discussion</a:t>
            </a:r>
            <a:endParaRPr lang="en-CA" b="1" dirty="0"/>
          </a:p>
        </p:txBody>
      </p:sp>
      <p:sp>
        <p:nvSpPr>
          <p:cNvPr id="3" name="Content Placeholder 2"/>
          <p:cNvSpPr>
            <a:spLocks noGrp="1"/>
          </p:cNvSpPr>
          <p:nvPr>
            <p:ph idx="1"/>
          </p:nvPr>
        </p:nvSpPr>
        <p:spPr>
          <a:xfrm>
            <a:off x="457200" y="1935480"/>
            <a:ext cx="8229600" cy="4589864"/>
          </a:xfrm>
        </p:spPr>
        <p:txBody>
          <a:bodyPr>
            <a:normAutofit fontScale="92500" lnSpcReduction="10000"/>
          </a:bodyPr>
          <a:lstStyle/>
          <a:p>
            <a:r>
              <a:rPr lang="en-CA" dirty="0" err="1" smtClean="0"/>
              <a:t>Microcarcinomas</a:t>
            </a:r>
            <a:r>
              <a:rPr lang="en-CA" dirty="0" smtClean="0"/>
              <a:t> are normally </a:t>
            </a:r>
            <a:r>
              <a:rPr lang="en-CA" dirty="0" err="1" smtClean="0"/>
              <a:t>subcapsular</a:t>
            </a:r>
            <a:r>
              <a:rPr lang="en-CA" dirty="0" smtClean="0"/>
              <a:t>, and can grow beyond the thyroid capsule and invade neighboring structures. We found </a:t>
            </a:r>
            <a:r>
              <a:rPr lang="en-CA" dirty="0" smtClean="0">
                <a:solidFill>
                  <a:srgbClr val="FF0000"/>
                </a:solidFill>
              </a:rPr>
              <a:t>extension in approximately 14% </a:t>
            </a:r>
            <a:r>
              <a:rPr lang="en-CA" dirty="0" smtClean="0"/>
              <a:t>of the patients,</a:t>
            </a:r>
          </a:p>
          <a:p>
            <a:r>
              <a:rPr lang="en-CA" dirty="0" smtClean="0"/>
              <a:t>The presence of </a:t>
            </a:r>
            <a:r>
              <a:rPr lang="en-CA" dirty="0" smtClean="0">
                <a:solidFill>
                  <a:srgbClr val="FF0000"/>
                </a:solidFill>
              </a:rPr>
              <a:t>lymph node metastasis</a:t>
            </a:r>
            <a:r>
              <a:rPr lang="en-CA" dirty="0" smtClean="0"/>
              <a:t> in </a:t>
            </a:r>
            <a:r>
              <a:rPr lang="en-CA" dirty="0" err="1" smtClean="0"/>
              <a:t>microcarcinoma</a:t>
            </a:r>
            <a:r>
              <a:rPr lang="en-CA" dirty="0" smtClean="0"/>
              <a:t> and the central compartment is frequent. It ranges from </a:t>
            </a:r>
            <a:r>
              <a:rPr lang="en-CA" dirty="0" smtClean="0">
                <a:solidFill>
                  <a:srgbClr val="FF0000"/>
                </a:solidFill>
              </a:rPr>
              <a:t>5.2% to 44.2% </a:t>
            </a:r>
            <a:r>
              <a:rPr lang="en-CA" dirty="0" smtClean="0"/>
              <a:t>when the patient is subjected to therapeutic or necessary dissection and as high as </a:t>
            </a:r>
            <a:r>
              <a:rPr lang="en-CA" dirty="0" smtClean="0">
                <a:solidFill>
                  <a:srgbClr val="FF0000"/>
                </a:solidFill>
              </a:rPr>
              <a:t>29% to 64% </a:t>
            </a:r>
            <a:r>
              <a:rPr lang="en-CA" dirty="0" smtClean="0"/>
              <a:t>when the patient is subjected to prophylactic or elective dissection</a:t>
            </a:r>
          </a:p>
          <a:p>
            <a:r>
              <a:rPr lang="en-CA" dirty="0" smtClean="0"/>
              <a:t>Therefore, we always examine the central compartment and upon finding </a:t>
            </a:r>
            <a:r>
              <a:rPr lang="en-CA" dirty="0" err="1" smtClean="0"/>
              <a:t>macrometastasis</a:t>
            </a:r>
            <a:r>
              <a:rPr lang="en-CA" dirty="0" smtClean="0"/>
              <a:t> recommend systematic therapeutic dissection.</a:t>
            </a:r>
          </a:p>
        </p:txBody>
      </p:sp>
      <p:sp>
        <p:nvSpPr>
          <p:cNvPr id="4" name="Slide Number Placeholder 3"/>
          <p:cNvSpPr>
            <a:spLocks noGrp="1"/>
          </p:cNvSpPr>
          <p:nvPr>
            <p:ph type="sldNum" sz="quarter" idx="12"/>
          </p:nvPr>
        </p:nvSpPr>
        <p:spPr/>
        <p:txBody>
          <a:bodyPr/>
          <a:lstStyle/>
          <a:p>
            <a:fld id="{58355967-2FDE-4D2C-8B86-18D800F2F527}" type="slidenum">
              <a:rPr lang="en-CA" smtClean="0"/>
              <a:pPr/>
              <a:t>36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1" dirty="0" smtClean="0"/>
              <a:t>CONCLUSION</a:t>
            </a:r>
            <a:endParaRPr lang="en-CA" sz="4800" b="1" dirty="0"/>
          </a:p>
        </p:txBody>
      </p:sp>
      <p:sp>
        <p:nvSpPr>
          <p:cNvPr id="3" name="Content Placeholder 2"/>
          <p:cNvSpPr>
            <a:spLocks noGrp="1"/>
          </p:cNvSpPr>
          <p:nvPr>
            <p:ph idx="1"/>
          </p:nvPr>
        </p:nvSpPr>
        <p:spPr/>
        <p:txBody>
          <a:bodyPr>
            <a:normAutofit fontScale="92500" lnSpcReduction="10000"/>
          </a:bodyPr>
          <a:lstStyle/>
          <a:p>
            <a:r>
              <a:rPr lang="en-CA" dirty="0" smtClean="0"/>
              <a:t>The diagnosis of </a:t>
            </a:r>
            <a:r>
              <a:rPr lang="en-CA" dirty="0" err="1" smtClean="0"/>
              <a:t>microcarcinoma</a:t>
            </a:r>
            <a:r>
              <a:rPr lang="en-CA" dirty="0" smtClean="0"/>
              <a:t> although normally indolent, they can present with more aggressive behavior, with </a:t>
            </a:r>
            <a:r>
              <a:rPr lang="en-CA" dirty="0" err="1" smtClean="0"/>
              <a:t>thyroglobulinemia</a:t>
            </a:r>
            <a:r>
              <a:rPr lang="en-CA" dirty="0" smtClean="0"/>
              <a:t>, lymph node and distant metastasis.</a:t>
            </a:r>
          </a:p>
          <a:p>
            <a:r>
              <a:rPr lang="en-CA" dirty="0" smtClean="0"/>
              <a:t>It was demonstrated that the prior diagnosis provides the surgeon with surgical </a:t>
            </a:r>
            <a:r>
              <a:rPr lang="en-CA" dirty="0" err="1" smtClean="0"/>
              <a:t>radicality</a:t>
            </a:r>
            <a:r>
              <a:rPr lang="en-CA" dirty="0" smtClean="0"/>
              <a:t> and a greater chance of biochemical cure.</a:t>
            </a:r>
          </a:p>
          <a:p>
            <a:r>
              <a:rPr lang="en-CA" dirty="0" smtClean="0"/>
              <a:t>Unfortunately, there is no biological marker that defines prognosis; therefore, we recommend </a:t>
            </a:r>
            <a:r>
              <a:rPr lang="en-CA" dirty="0" smtClean="0">
                <a:solidFill>
                  <a:srgbClr val="FF0000"/>
                </a:solidFill>
              </a:rPr>
              <a:t>total </a:t>
            </a:r>
            <a:r>
              <a:rPr lang="en-CA" dirty="0" err="1" smtClean="0">
                <a:solidFill>
                  <a:srgbClr val="FF0000"/>
                </a:solidFill>
              </a:rPr>
              <a:t>thyroidectomy</a:t>
            </a:r>
            <a:r>
              <a:rPr lang="en-CA" dirty="0" smtClean="0"/>
              <a:t> as the gold standard, followed by dosages of </a:t>
            </a:r>
            <a:r>
              <a:rPr lang="en-CA" dirty="0" err="1" smtClean="0"/>
              <a:t>Tg</a:t>
            </a:r>
            <a:r>
              <a:rPr lang="en-CA" dirty="0" smtClean="0"/>
              <a:t>-S and </a:t>
            </a:r>
            <a:r>
              <a:rPr lang="en-CA" dirty="0" err="1" smtClean="0"/>
              <a:t>wholebody</a:t>
            </a:r>
            <a:r>
              <a:rPr lang="en-CA" dirty="0" smtClean="0"/>
              <a:t> scan, and </a:t>
            </a:r>
            <a:r>
              <a:rPr lang="en-CA" dirty="0" smtClean="0">
                <a:solidFill>
                  <a:srgbClr val="FF0000"/>
                </a:solidFill>
              </a:rPr>
              <a:t>radioiodine therapy </a:t>
            </a:r>
            <a:r>
              <a:rPr lang="en-CA" dirty="0" smtClean="0"/>
              <a:t>in those patients with </a:t>
            </a:r>
            <a:r>
              <a:rPr lang="en-CA" dirty="0" smtClean="0">
                <a:solidFill>
                  <a:srgbClr val="FF0000"/>
                </a:solidFill>
              </a:rPr>
              <a:t>clinical and histological factors for worse prognosis</a:t>
            </a:r>
            <a:r>
              <a:rPr lang="en-CA" dirty="0" smtClean="0"/>
              <a:t>.</a:t>
            </a:r>
            <a:endParaRPr lang="en-CA"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37</a:t>
            </a:fld>
            <a:endParaRPr lang="en-C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pPr algn="ctr">
              <a:buNone/>
            </a:pPr>
            <a:r>
              <a:rPr lang="en-CA" sz="2400" b="1" dirty="0" smtClean="0"/>
              <a:t>Risk Factors for Neck Nodal Metastasis in Papillary Thyroid </a:t>
            </a:r>
            <a:r>
              <a:rPr lang="en-CA" sz="2400" b="1" dirty="0" err="1" smtClean="0"/>
              <a:t>Microcarcinoma</a:t>
            </a:r>
            <a:r>
              <a:rPr lang="en-CA" sz="2400" b="1" dirty="0" smtClean="0"/>
              <a:t>: A Study of 1066 Patients</a:t>
            </a:r>
            <a:endParaRPr lang="en-CA" sz="2400" dirty="0" smtClean="0"/>
          </a:p>
          <a:p>
            <a:pPr algn="ctr">
              <a:buNone/>
            </a:pPr>
            <a:endParaRPr lang="en-CA" sz="2400" dirty="0" smtClean="0"/>
          </a:p>
          <a:p>
            <a:pPr algn="ctr">
              <a:buNone/>
            </a:pPr>
            <a:endParaRPr lang="en-CA" sz="2400" dirty="0" smtClean="0"/>
          </a:p>
          <a:p>
            <a:pPr algn="ctr">
              <a:buNone/>
            </a:pPr>
            <a:r>
              <a:rPr lang="en-CA" sz="1800" dirty="0" smtClean="0"/>
              <a:t>Ling Zhang , et al.</a:t>
            </a:r>
          </a:p>
          <a:p>
            <a:pPr algn="ctr">
              <a:buNone/>
            </a:pPr>
            <a:r>
              <a:rPr lang="en-CA" sz="1600" b="1" i="1" dirty="0" smtClean="0">
                <a:solidFill>
                  <a:srgbClr val="FFFF00"/>
                </a:solidFill>
              </a:rPr>
              <a:t>2012 </a:t>
            </a:r>
            <a:r>
              <a:rPr lang="en-CA" sz="1600" i="1" dirty="0" smtClean="0">
                <a:solidFill>
                  <a:srgbClr val="FFFF00"/>
                </a:solidFill>
              </a:rPr>
              <a:t>J </a:t>
            </a:r>
            <a:r>
              <a:rPr lang="en-CA" sz="1600" i="1" dirty="0" err="1" smtClean="0">
                <a:solidFill>
                  <a:srgbClr val="FFFF00"/>
                </a:solidFill>
              </a:rPr>
              <a:t>Clin</a:t>
            </a:r>
            <a:r>
              <a:rPr lang="en-CA" sz="1600" i="1" dirty="0" smtClean="0">
                <a:solidFill>
                  <a:srgbClr val="FFFF00"/>
                </a:solidFill>
              </a:rPr>
              <a:t> </a:t>
            </a:r>
            <a:r>
              <a:rPr lang="en-CA" sz="1600" i="1" dirty="0" err="1" smtClean="0">
                <a:solidFill>
                  <a:srgbClr val="FFFF00"/>
                </a:solidFill>
              </a:rPr>
              <a:t>Endocrinol</a:t>
            </a:r>
            <a:r>
              <a:rPr lang="en-CA" sz="1600" i="1" dirty="0" smtClean="0">
                <a:solidFill>
                  <a:srgbClr val="FFFF00"/>
                </a:solidFill>
              </a:rPr>
              <a:t> </a:t>
            </a:r>
            <a:r>
              <a:rPr lang="en-CA" sz="1600" i="1" dirty="0" err="1" smtClean="0">
                <a:solidFill>
                  <a:srgbClr val="FFFF00"/>
                </a:solidFill>
              </a:rPr>
              <a:t>Metab</a:t>
            </a:r>
            <a:endParaRPr lang="en-CA" sz="1600" b="1" i="1"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38</a:t>
            </a:fld>
            <a:endParaRPr lang="en-C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Study Characteristics</a:t>
            </a:r>
            <a:endParaRPr lang="en-CA" b="1" dirty="0"/>
          </a:p>
        </p:txBody>
      </p:sp>
      <p:sp>
        <p:nvSpPr>
          <p:cNvPr id="3" name="Content Placeholder 2"/>
          <p:cNvSpPr>
            <a:spLocks noGrp="1"/>
          </p:cNvSpPr>
          <p:nvPr>
            <p:ph idx="1"/>
          </p:nvPr>
        </p:nvSpPr>
        <p:spPr>
          <a:xfrm>
            <a:off x="457200" y="1935480"/>
            <a:ext cx="8229600" cy="4589864"/>
          </a:xfrm>
        </p:spPr>
        <p:txBody>
          <a:bodyPr>
            <a:normAutofit fontScale="77500" lnSpcReduction="20000"/>
          </a:bodyPr>
          <a:lstStyle/>
          <a:p>
            <a:pPr>
              <a:buNone/>
            </a:pPr>
            <a:r>
              <a:rPr lang="en-CA" b="1" dirty="0" smtClean="0">
                <a:solidFill>
                  <a:srgbClr val="FFFF00"/>
                </a:solidFill>
              </a:rPr>
              <a:t>Design:</a:t>
            </a:r>
          </a:p>
          <a:p>
            <a:pPr lvl="1"/>
            <a:r>
              <a:rPr lang="en-CA" b="1" dirty="0" smtClean="0"/>
              <a:t>retrospective cross-sectional study, risk factors and outcome variables were assessed </a:t>
            </a:r>
            <a:r>
              <a:rPr lang="en-CA" dirty="0" smtClean="0"/>
              <a:t>at the time of surgery for the primary tumor.</a:t>
            </a:r>
          </a:p>
          <a:p>
            <a:pPr>
              <a:buNone/>
            </a:pPr>
            <a:endParaRPr lang="en-CA" b="1" dirty="0" smtClean="0"/>
          </a:p>
          <a:p>
            <a:pPr>
              <a:buNone/>
            </a:pPr>
            <a:r>
              <a:rPr lang="en-CA" b="1" dirty="0" smtClean="0">
                <a:solidFill>
                  <a:srgbClr val="FFFF00"/>
                </a:solidFill>
              </a:rPr>
              <a:t>Materials and Methods:</a:t>
            </a:r>
          </a:p>
          <a:p>
            <a:pPr lvl="1"/>
            <a:r>
              <a:rPr lang="en-CA" dirty="0" smtClean="0"/>
              <a:t>The study subjects were patients all treated at the Department of Head and Neck Surgery,  Shanghai, China, from 2005 to 2009.</a:t>
            </a:r>
          </a:p>
          <a:p>
            <a:pPr>
              <a:buNone/>
            </a:pPr>
            <a:endParaRPr lang="en-CA" dirty="0" smtClean="0"/>
          </a:p>
          <a:p>
            <a:pPr>
              <a:buNone/>
            </a:pPr>
            <a:r>
              <a:rPr lang="en-CA" dirty="0" smtClean="0">
                <a:solidFill>
                  <a:srgbClr val="FFFF00"/>
                </a:solidFill>
              </a:rPr>
              <a:t>Inclusion criteria:</a:t>
            </a:r>
          </a:p>
          <a:p>
            <a:pPr lvl="1"/>
            <a:r>
              <a:rPr lang="en-CA" dirty="0" smtClean="0"/>
              <a:t>no previous thyroid surgery and the availability of an adequate medical history. </a:t>
            </a:r>
          </a:p>
          <a:p>
            <a:pPr>
              <a:buNone/>
            </a:pPr>
            <a:endParaRPr lang="en-CA" dirty="0" smtClean="0"/>
          </a:p>
          <a:p>
            <a:pPr>
              <a:buNone/>
            </a:pPr>
            <a:r>
              <a:rPr lang="en-CA" dirty="0" smtClean="0">
                <a:solidFill>
                  <a:srgbClr val="FFFF00"/>
                </a:solidFill>
              </a:rPr>
              <a:t>Exclusion criteria:</a:t>
            </a:r>
          </a:p>
          <a:p>
            <a:pPr lvl="1"/>
            <a:r>
              <a:rPr lang="en-CA" dirty="0" smtClean="0"/>
              <a:t>Patients with </a:t>
            </a:r>
            <a:r>
              <a:rPr lang="en-CA" dirty="0" smtClean="0">
                <a:solidFill>
                  <a:srgbClr val="FF0000"/>
                </a:solidFill>
              </a:rPr>
              <a:t>incidental PTMC </a:t>
            </a:r>
            <a:r>
              <a:rPr lang="en-CA" dirty="0" smtClean="0"/>
              <a:t>found during </a:t>
            </a:r>
            <a:r>
              <a:rPr lang="en-CA" dirty="0" err="1" smtClean="0"/>
              <a:t>thyroidectomy</a:t>
            </a:r>
            <a:r>
              <a:rPr lang="en-CA" dirty="0" smtClean="0"/>
              <a:t> for benign conditions (without neck dissection)</a:t>
            </a:r>
          </a:p>
        </p:txBody>
      </p:sp>
      <p:sp>
        <p:nvSpPr>
          <p:cNvPr id="4" name="Slide Number Placeholder 3"/>
          <p:cNvSpPr>
            <a:spLocks noGrp="1"/>
          </p:cNvSpPr>
          <p:nvPr>
            <p:ph type="sldNum" sz="quarter" idx="12"/>
          </p:nvPr>
        </p:nvSpPr>
        <p:spPr/>
        <p:txBody>
          <a:bodyPr/>
          <a:lstStyle/>
          <a:p>
            <a:fld id="{58355967-2FDE-4D2C-8B86-18D800F2F527}" type="slidenum">
              <a:rPr lang="en-CA" smtClean="0"/>
              <a:pPr/>
              <a:t>39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              </a:t>
            </a:r>
            <a:r>
              <a:rPr lang="en-CA" sz="6000" b="1" dirty="0" smtClean="0">
                <a:solidFill>
                  <a:srgbClr val="FFFF00"/>
                </a:solidFill>
              </a:rPr>
              <a:t>QUESTIONS?                </a:t>
            </a:r>
            <a:endParaRPr lang="en-CA" sz="6000" b="1" dirty="0">
              <a:solidFill>
                <a:srgbClr val="FFFF00"/>
              </a:solidFill>
            </a:endParaRPr>
          </a:p>
        </p:txBody>
      </p:sp>
      <p:sp>
        <p:nvSpPr>
          <p:cNvPr id="3" name="Content Placeholder 2"/>
          <p:cNvSpPr>
            <a:spLocks noGrp="1"/>
          </p:cNvSpPr>
          <p:nvPr>
            <p:ph idx="1"/>
          </p:nvPr>
        </p:nvSpPr>
        <p:spPr/>
        <p:txBody>
          <a:bodyPr/>
          <a:lstStyle/>
          <a:p>
            <a:endParaRPr lang="en-CA" i="1" dirty="0" smtClean="0"/>
          </a:p>
          <a:p>
            <a:r>
              <a:rPr lang="en-CA" i="1" dirty="0" smtClean="0"/>
              <a:t>What are the conflicts in PTMC management in current studies?</a:t>
            </a:r>
          </a:p>
          <a:p>
            <a:endParaRPr lang="en-CA" dirty="0" smtClean="0"/>
          </a:p>
          <a:p>
            <a:r>
              <a:rPr lang="en-CA" i="1" dirty="0" smtClean="0"/>
              <a:t>What is PTMC outcome?</a:t>
            </a:r>
          </a:p>
          <a:p>
            <a:endParaRPr lang="en-CA" i="1" dirty="0" smtClean="0"/>
          </a:p>
          <a:p>
            <a:r>
              <a:rPr lang="en-CA" i="1" dirty="0" smtClean="0"/>
              <a:t>What are poor prognostic factors in PTMC pts?</a:t>
            </a:r>
          </a:p>
          <a:p>
            <a:endParaRPr lang="en-CA" i="1" dirty="0" smtClean="0"/>
          </a:p>
          <a:p>
            <a:r>
              <a:rPr lang="en-CA" i="1" dirty="0" smtClean="0"/>
              <a:t>Is it possible to predict the clinical behavior of PTMC?</a:t>
            </a:r>
          </a:p>
          <a:p>
            <a:endParaRPr lang="en-CA"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4</a:t>
            </a:fld>
            <a:endParaRPr lang="en-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Materials and Methods</a:t>
            </a:r>
            <a:endParaRPr lang="en-CA" b="1" dirty="0"/>
          </a:p>
        </p:txBody>
      </p:sp>
      <p:sp>
        <p:nvSpPr>
          <p:cNvPr id="3" name="Content Placeholder 2"/>
          <p:cNvSpPr>
            <a:spLocks noGrp="1"/>
          </p:cNvSpPr>
          <p:nvPr>
            <p:ph idx="1"/>
          </p:nvPr>
        </p:nvSpPr>
        <p:spPr>
          <a:xfrm>
            <a:off x="457200" y="1935480"/>
            <a:ext cx="8229600" cy="4589864"/>
          </a:xfrm>
        </p:spPr>
        <p:txBody>
          <a:bodyPr>
            <a:normAutofit fontScale="92500" lnSpcReduction="10000"/>
          </a:bodyPr>
          <a:lstStyle/>
          <a:p>
            <a:r>
              <a:rPr lang="en-CA" dirty="0" smtClean="0"/>
              <a:t>Before surgery, each patient underwent a </a:t>
            </a:r>
            <a:r>
              <a:rPr lang="en-CA" dirty="0" smtClean="0">
                <a:solidFill>
                  <a:srgbClr val="FF0000"/>
                </a:solidFill>
              </a:rPr>
              <a:t>US</a:t>
            </a:r>
            <a:r>
              <a:rPr lang="en-CA" dirty="0" smtClean="0"/>
              <a:t> examination from nodule &lt;1 cm</a:t>
            </a:r>
          </a:p>
          <a:p>
            <a:r>
              <a:rPr lang="en-CA" dirty="0" smtClean="0"/>
              <a:t>Patients with </a:t>
            </a:r>
            <a:r>
              <a:rPr lang="en-CA" dirty="0" err="1" smtClean="0"/>
              <a:t>lymphadenopathy</a:t>
            </a:r>
            <a:r>
              <a:rPr lang="en-CA" dirty="0" smtClean="0"/>
              <a:t> in the central or lateral neck, as detected by palpation or US, underwent a </a:t>
            </a:r>
            <a:r>
              <a:rPr lang="en-CA" dirty="0" smtClean="0">
                <a:solidFill>
                  <a:srgbClr val="FF0000"/>
                </a:solidFill>
              </a:rPr>
              <a:t>CT scan </a:t>
            </a:r>
            <a:r>
              <a:rPr lang="en-CA" dirty="0" smtClean="0"/>
              <a:t>of the neck as well as </a:t>
            </a:r>
            <a:r>
              <a:rPr lang="en-CA" dirty="0" smtClean="0">
                <a:solidFill>
                  <a:srgbClr val="FF0000"/>
                </a:solidFill>
              </a:rPr>
              <a:t>US-guided FNA </a:t>
            </a:r>
            <a:r>
              <a:rPr lang="en-CA" dirty="0" smtClean="0"/>
              <a:t>of the suspected lymph node.</a:t>
            </a:r>
          </a:p>
          <a:p>
            <a:r>
              <a:rPr lang="en-CA" dirty="0" smtClean="0"/>
              <a:t>three criteria were used for selecting patients before surgery:</a:t>
            </a:r>
          </a:p>
          <a:p>
            <a:pPr marL="880110" lvl="1" indent="-514350">
              <a:buClr>
                <a:srgbClr val="FFFF00"/>
              </a:buClr>
              <a:buSzPct val="100000"/>
              <a:buFont typeface="+mj-lt"/>
              <a:buAutoNum type="arabicParenR"/>
            </a:pPr>
            <a:r>
              <a:rPr lang="en-CA" sz="2600" dirty="0" smtClean="0"/>
              <a:t>suspicious US images</a:t>
            </a:r>
          </a:p>
          <a:p>
            <a:pPr marL="880110" lvl="1" indent="-514350">
              <a:buClr>
                <a:srgbClr val="FFFF00"/>
              </a:buClr>
              <a:buFont typeface="+mj-lt"/>
              <a:buAutoNum type="arabicParenR"/>
            </a:pPr>
            <a:r>
              <a:rPr lang="en-CA" sz="2600" dirty="0" smtClean="0"/>
              <a:t>changes in the US images during the 3- to 6-month follow-up;</a:t>
            </a:r>
          </a:p>
          <a:p>
            <a:pPr marL="880110" lvl="1" indent="-514350">
              <a:buClr>
                <a:srgbClr val="FFFF00"/>
              </a:buClr>
              <a:buFont typeface="+mj-lt"/>
              <a:buAutoNum type="arabicParenR"/>
            </a:pPr>
            <a:r>
              <a:rPr lang="en-CA" sz="2600" dirty="0" smtClean="0"/>
              <a:t>patient consent.</a:t>
            </a:r>
          </a:p>
        </p:txBody>
      </p:sp>
      <p:sp>
        <p:nvSpPr>
          <p:cNvPr id="4" name="Slide Number Placeholder 3"/>
          <p:cNvSpPr>
            <a:spLocks noGrp="1"/>
          </p:cNvSpPr>
          <p:nvPr>
            <p:ph type="sldNum" sz="quarter" idx="12"/>
          </p:nvPr>
        </p:nvSpPr>
        <p:spPr/>
        <p:txBody>
          <a:bodyPr/>
          <a:lstStyle/>
          <a:p>
            <a:fld id="{58355967-2FDE-4D2C-8B86-18D800F2F527}" type="slidenum">
              <a:rPr lang="en-CA" smtClean="0"/>
              <a:pPr/>
              <a:t>40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Materials and Methods</a:t>
            </a:r>
            <a:endParaRPr lang="en-CA" b="1" dirty="0"/>
          </a:p>
        </p:txBody>
      </p:sp>
      <p:sp>
        <p:nvSpPr>
          <p:cNvPr id="3" name="Content Placeholder 2"/>
          <p:cNvSpPr>
            <a:spLocks noGrp="1"/>
          </p:cNvSpPr>
          <p:nvPr>
            <p:ph idx="1"/>
          </p:nvPr>
        </p:nvSpPr>
        <p:spPr>
          <a:xfrm>
            <a:off x="457200" y="1935480"/>
            <a:ext cx="8229600" cy="4589864"/>
          </a:xfrm>
        </p:spPr>
        <p:txBody>
          <a:bodyPr>
            <a:normAutofit fontScale="92500" lnSpcReduction="10000"/>
          </a:bodyPr>
          <a:lstStyle/>
          <a:p>
            <a:r>
              <a:rPr lang="en-CA" dirty="0" smtClean="0">
                <a:solidFill>
                  <a:srgbClr val="FF0000"/>
                </a:solidFill>
              </a:rPr>
              <a:t>5518</a:t>
            </a:r>
            <a:r>
              <a:rPr lang="en-CA" dirty="0" smtClean="0"/>
              <a:t> patients with primary lesions </a:t>
            </a:r>
            <a:r>
              <a:rPr lang="en-CA" dirty="0" smtClean="0">
                <a:solidFill>
                  <a:srgbClr val="FF0000"/>
                </a:solidFill>
              </a:rPr>
              <a:t>1 cm or smaller </a:t>
            </a:r>
            <a:r>
              <a:rPr lang="en-CA" dirty="0" smtClean="0"/>
              <a:t>in diameter underwent </a:t>
            </a:r>
            <a:r>
              <a:rPr lang="en-CA" dirty="0" smtClean="0">
                <a:solidFill>
                  <a:srgbClr val="FF0000"/>
                </a:solidFill>
              </a:rPr>
              <a:t>US</a:t>
            </a:r>
            <a:r>
              <a:rPr lang="en-CA" dirty="0" smtClean="0"/>
              <a:t> examinations .</a:t>
            </a:r>
          </a:p>
          <a:p>
            <a:r>
              <a:rPr lang="en-CA" dirty="0" smtClean="0"/>
              <a:t>Using our selection criteria,</a:t>
            </a:r>
            <a:r>
              <a:rPr lang="en-CA" dirty="0" smtClean="0">
                <a:solidFill>
                  <a:srgbClr val="FF0000"/>
                </a:solidFill>
              </a:rPr>
              <a:t> 1440 </a:t>
            </a:r>
            <a:r>
              <a:rPr lang="en-CA" dirty="0" smtClean="0"/>
              <a:t>patients underwent initial </a:t>
            </a:r>
            <a:r>
              <a:rPr lang="en-CA" dirty="0" smtClean="0">
                <a:solidFill>
                  <a:srgbClr val="FF0000"/>
                </a:solidFill>
              </a:rPr>
              <a:t>surgery </a:t>
            </a:r>
            <a:r>
              <a:rPr lang="en-CA" dirty="0" smtClean="0"/>
              <a:t>.</a:t>
            </a:r>
          </a:p>
          <a:p>
            <a:r>
              <a:rPr lang="en-CA" dirty="0" smtClean="0"/>
              <a:t>Of these 1440 patients,</a:t>
            </a:r>
            <a:r>
              <a:rPr lang="en-CA" dirty="0" smtClean="0">
                <a:solidFill>
                  <a:srgbClr val="FF0000"/>
                </a:solidFill>
              </a:rPr>
              <a:t> 1124 </a:t>
            </a:r>
            <a:r>
              <a:rPr lang="en-CA" dirty="0" smtClean="0"/>
              <a:t>were diagnosed with </a:t>
            </a:r>
            <a:r>
              <a:rPr lang="en-CA" dirty="0" smtClean="0">
                <a:solidFill>
                  <a:srgbClr val="FF0000"/>
                </a:solidFill>
              </a:rPr>
              <a:t>PTMC</a:t>
            </a:r>
            <a:r>
              <a:rPr lang="en-CA" dirty="0" smtClean="0"/>
              <a:t> </a:t>
            </a:r>
            <a:r>
              <a:rPr lang="en-CA" dirty="0" err="1" smtClean="0"/>
              <a:t>histologically</a:t>
            </a:r>
            <a:endParaRPr lang="en-CA" dirty="0" smtClean="0"/>
          </a:p>
          <a:p>
            <a:r>
              <a:rPr lang="en-CA" dirty="0" smtClean="0">
                <a:solidFill>
                  <a:srgbClr val="FF0000"/>
                </a:solidFill>
              </a:rPr>
              <a:t>58</a:t>
            </a:r>
            <a:r>
              <a:rPr lang="en-CA" dirty="0" smtClean="0"/>
              <a:t> patients were </a:t>
            </a:r>
            <a:r>
              <a:rPr lang="en-CA" dirty="0" smtClean="0">
                <a:solidFill>
                  <a:srgbClr val="FF0000"/>
                </a:solidFill>
              </a:rPr>
              <a:t>excluded</a:t>
            </a:r>
            <a:r>
              <a:rPr lang="en-CA" dirty="0" smtClean="0"/>
              <a:t> because their primary tumors were found </a:t>
            </a:r>
            <a:r>
              <a:rPr lang="en-CA" dirty="0" smtClean="0">
                <a:solidFill>
                  <a:srgbClr val="FF0000"/>
                </a:solidFill>
              </a:rPr>
              <a:t>incidentally</a:t>
            </a:r>
            <a:r>
              <a:rPr lang="en-CA" dirty="0" smtClean="0"/>
              <a:t> during </a:t>
            </a:r>
            <a:r>
              <a:rPr lang="en-CA" dirty="0" err="1" smtClean="0"/>
              <a:t>thyroidectomy</a:t>
            </a:r>
            <a:r>
              <a:rPr lang="en-CA" dirty="0" smtClean="0"/>
              <a:t>. Thus, there were a total of </a:t>
            </a:r>
            <a:r>
              <a:rPr lang="en-CA" dirty="0" smtClean="0">
                <a:solidFill>
                  <a:srgbClr val="FF0000"/>
                </a:solidFill>
              </a:rPr>
              <a:t>1066 </a:t>
            </a:r>
            <a:r>
              <a:rPr lang="en-CA" dirty="0" smtClean="0"/>
              <a:t>patients who met the inclusion and exclusion criteria of the study.</a:t>
            </a:r>
          </a:p>
          <a:p>
            <a:r>
              <a:rPr lang="en-CA" dirty="0" smtClean="0"/>
              <a:t>and the remaining patients were diagnosed with benign tumors.</a:t>
            </a:r>
            <a:endParaRPr lang="en-CA" sz="2600" dirty="0" smtClean="0"/>
          </a:p>
        </p:txBody>
      </p:sp>
      <p:sp>
        <p:nvSpPr>
          <p:cNvPr id="4" name="Slide Number Placeholder 3"/>
          <p:cNvSpPr>
            <a:spLocks noGrp="1"/>
          </p:cNvSpPr>
          <p:nvPr>
            <p:ph type="sldNum" sz="quarter" idx="12"/>
          </p:nvPr>
        </p:nvSpPr>
        <p:spPr/>
        <p:txBody>
          <a:bodyPr/>
          <a:lstStyle/>
          <a:p>
            <a:fld id="{58355967-2FDE-4D2C-8B86-18D800F2F527}" type="slidenum">
              <a:rPr lang="en-CA" smtClean="0"/>
              <a:pPr/>
              <a:t>41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Materials and Methods</a:t>
            </a:r>
            <a:endParaRPr lang="en-CA" b="1" dirty="0"/>
          </a:p>
        </p:txBody>
      </p:sp>
      <p:sp>
        <p:nvSpPr>
          <p:cNvPr id="3" name="Content Placeholder 2"/>
          <p:cNvSpPr>
            <a:spLocks noGrp="1"/>
          </p:cNvSpPr>
          <p:nvPr>
            <p:ph idx="1"/>
          </p:nvPr>
        </p:nvSpPr>
        <p:spPr>
          <a:xfrm>
            <a:off x="457200" y="1935480"/>
            <a:ext cx="8229600" cy="4589864"/>
          </a:xfrm>
        </p:spPr>
        <p:txBody>
          <a:bodyPr>
            <a:normAutofit fontScale="92500"/>
          </a:bodyPr>
          <a:lstStyle/>
          <a:p>
            <a:r>
              <a:rPr lang="en-CA" dirty="0" err="1" smtClean="0">
                <a:solidFill>
                  <a:srgbClr val="FF0000"/>
                </a:solidFill>
              </a:rPr>
              <a:t>Lobectomy</a:t>
            </a:r>
            <a:r>
              <a:rPr lang="en-CA" dirty="0" smtClean="0">
                <a:solidFill>
                  <a:srgbClr val="FF0000"/>
                </a:solidFill>
              </a:rPr>
              <a:t> plus </a:t>
            </a:r>
            <a:r>
              <a:rPr lang="en-CA" dirty="0" err="1" smtClean="0">
                <a:solidFill>
                  <a:srgbClr val="FF0000"/>
                </a:solidFill>
              </a:rPr>
              <a:t>ipsilateral</a:t>
            </a:r>
            <a:r>
              <a:rPr lang="en-CA" dirty="0" smtClean="0">
                <a:solidFill>
                  <a:srgbClr val="FF0000"/>
                </a:solidFill>
              </a:rPr>
              <a:t> CLND </a:t>
            </a:r>
            <a:r>
              <a:rPr lang="en-CA" dirty="0" smtClean="0"/>
              <a:t>was typically performed as the initial surgical treatment for PTMC patients with malignant lesions by FS that were limited to a </a:t>
            </a:r>
            <a:r>
              <a:rPr lang="en-CA" dirty="0" smtClean="0">
                <a:solidFill>
                  <a:srgbClr val="FF0000"/>
                </a:solidFill>
              </a:rPr>
              <a:t>single lobe</a:t>
            </a:r>
            <a:r>
              <a:rPr lang="en-CA" dirty="0" smtClean="0"/>
              <a:t>.</a:t>
            </a:r>
          </a:p>
          <a:p>
            <a:r>
              <a:rPr lang="en-CA" dirty="0" smtClean="0"/>
              <a:t>When malignant lesions were found in </a:t>
            </a:r>
            <a:r>
              <a:rPr lang="en-CA" dirty="0" smtClean="0">
                <a:solidFill>
                  <a:srgbClr val="FF0000"/>
                </a:solidFill>
              </a:rPr>
              <a:t>both lobes </a:t>
            </a:r>
            <a:r>
              <a:rPr lang="en-CA" dirty="0" smtClean="0"/>
              <a:t>of the thyroid by FS, a </a:t>
            </a:r>
            <a:r>
              <a:rPr lang="en-CA" dirty="0" smtClean="0">
                <a:solidFill>
                  <a:srgbClr val="FF0000"/>
                </a:solidFill>
              </a:rPr>
              <a:t>TT plus a bilateral CLND </a:t>
            </a:r>
            <a:r>
              <a:rPr lang="en-CA" dirty="0" smtClean="0"/>
              <a:t>was performed.</a:t>
            </a:r>
          </a:p>
          <a:p>
            <a:r>
              <a:rPr lang="en-CA" dirty="0" smtClean="0"/>
              <a:t>A </a:t>
            </a:r>
            <a:r>
              <a:rPr lang="en-CA" dirty="0" smtClean="0">
                <a:solidFill>
                  <a:srgbClr val="FF0000"/>
                </a:solidFill>
              </a:rPr>
              <a:t>modified LLND</a:t>
            </a:r>
            <a:r>
              <a:rPr lang="en-CA" dirty="0" smtClean="0"/>
              <a:t>, including levels II–V, with the preservation of the </a:t>
            </a:r>
            <a:r>
              <a:rPr lang="en-CA" dirty="0" err="1" smtClean="0"/>
              <a:t>sternocleidomastoid</a:t>
            </a:r>
            <a:r>
              <a:rPr lang="en-CA" dirty="0" smtClean="0"/>
              <a:t> muscle, internal jugular vein, and spinal accessory nerve, was performed only in cases with </a:t>
            </a:r>
            <a:r>
              <a:rPr lang="en-CA" dirty="0" smtClean="0">
                <a:solidFill>
                  <a:srgbClr val="FF0000"/>
                </a:solidFill>
              </a:rPr>
              <a:t>clinically evident LLNM</a:t>
            </a:r>
          </a:p>
          <a:p>
            <a:r>
              <a:rPr lang="en-CA" dirty="0" smtClean="0">
                <a:solidFill>
                  <a:srgbClr val="FF0000"/>
                </a:solidFill>
              </a:rPr>
              <a:t>Radioactive iodine </a:t>
            </a:r>
            <a:r>
              <a:rPr lang="en-CA" dirty="0" smtClean="0"/>
              <a:t>therapy was limited to patients who had </a:t>
            </a:r>
            <a:r>
              <a:rPr lang="en-CA" dirty="0" smtClean="0">
                <a:solidFill>
                  <a:srgbClr val="FF0000"/>
                </a:solidFill>
              </a:rPr>
              <a:t>distant metastasis</a:t>
            </a:r>
          </a:p>
        </p:txBody>
      </p:sp>
      <p:sp>
        <p:nvSpPr>
          <p:cNvPr id="4" name="Slide Number Placeholder 3"/>
          <p:cNvSpPr>
            <a:spLocks noGrp="1"/>
          </p:cNvSpPr>
          <p:nvPr>
            <p:ph type="sldNum" sz="quarter" idx="12"/>
          </p:nvPr>
        </p:nvSpPr>
        <p:spPr/>
        <p:txBody>
          <a:bodyPr/>
          <a:lstStyle/>
          <a:p>
            <a:fld id="{58355967-2FDE-4D2C-8B86-18D800F2F527}" type="slidenum">
              <a:rPr lang="en-CA" smtClean="0"/>
              <a:pPr/>
              <a:t>42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 </a:t>
            </a:r>
            <a:r>
              <a:rPr lang="en-CA" sz="2700" dirty="0" smtClean="0">
                <a:solidFill>
                  <a:srgbClr val="FFFF00"/>
                </a:solidFill>
              </a:rPr>
              <a:t>(Characteristics of patients)</a:t>
            </a:r>
            <a:endParaRPr lang="en-CA" sz="2700"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43</a:t>
            </a:fld>
            <a:endParaRPr lang="en-CA"/>
          </a:p>
        </p:txBody>
      </p:sp>
      <p:pic>
        <p:nvPicPr>
          <p:cNvPr id="1027" name="Picture 3"/>
          <p:cNvPicPr>
            <a:picLocks noChangeAspect="1" noChangeArrowheads="1"/>
          </p:cNvPicPr>
          <p:nvPr/>
        </p:nvPicPr>
        <p:blipFill>
          <a:blip r:embed="rId3" cstate="print"/>
          <a:srcRect/>
          <a:stretch>
            <a:fillRect/>
          </a:stretch>
        </p:blipFill>
        <p:spPr bwMode="auto">
          <a:xfrm>
            <a:off x="-4763" y="1475184"/>
            <a:ext cx="9153526" cy="5410200"/>
          </a:xfrm>
          <a:prstGeom prst="rect">
            <a:avLst/>
          </a:prstGeom>
          <a:noFill/>
          <a:ln w="9525">
            <a:noFill/>
            <a:miter lim="800000"/>
            <a:headEnd/>
            <a:tailEnd/>
          </a:ln>
        </p:spPr>
      </p:pic>
      <p:cxnSp>
        <p:nvCxnSpPr>
          <p:cNvPr id="7" name="Straight Connector 6"/>
          <p:cNvCxnSpPr/>
          <p:nvPr/>
        </p:nvCxnSpPr>
        <p:spPr>
          <a:xfrm>
            <a:off x="539552" y="3861048"/>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48264" y="3861048"/>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44</a:t>
            </a:fld>
            <a:endParaRPr lang="en-CA"/>
          </a:p>
        </p:txBody>
      </p:sp>
      <p:pic>
        <p:nvPicPr>
          <p:cNvPr id="2050" name="Picture 2"/>
          <p:cNvPicPr>
            <a:picLocks noChangeAspect="1" noChangeArrowheads="1"/>
          </p:cNvPicPr>
          <p:nvPr/>
        </p:nvPicPr>
        <p:blipFill>
          <a:blip r:embed="rId3" cstate="print"/>
          <a:srcRect/>
          <a:stretch>
            <a:fillRect/>
          </a:stretch>
        </p:blipFill>
        <p:spPr bwMode="auto">
          <a:xfrm>
            <a:off x="0" y="2276872"/>
            <a:ext cx="9172575" cy="19907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324100" y="5503118"/>
            <a:ext cx="4495800" cy="1238250"/>
          </a:xfrm>
          <a:prstGeom prst="rect">
            <a:avLst/>
          </a:prstGeom>
          <a:noFill/>
          <a:ln w="9525">
            <a:noFill/>
            <a:miter lim="800000"/>
            <a:headEnd/>
            <a:tailEnd/>
          </a:ln>
        </p:spPr>
      </p:pic>
      <p:sp>
        <p:nvSpPr>
          <p:cNvPr id="7" name="Title 1"/>
          <p:cNvSpPr txBox="1">
            <a:spLocks/>
          </p:cNvSpPr>
          <p:nvPr/>
        </p:nvSpPr>
        <p:spPr>
          <a:xfrm>
            <a:off x="609600" y="4509120"/>
            <a:ext cx="8229600" cy="1143000"/>
          </a:xfrm>
          <a:prstGeom prst="rect">
            <a:avLst/>
          </a:prstGeom>
        </p:spPr>
        <p:txBody>
          <a:bodyPr vert="horz" lIns="0" rIns="0" bIns="0" anchor="t">
            <a:normAutofit fontScale="97500"/>
          </a:bodyPr>
          <a:lstStyle/>
          <a:p>
            <a:pPr algn="ctr"/>
            <a:r>
              <a:rPr lang="en-CA" sz="3200" b="1" dirty="0" smtClean="0">
                <a:solidFill>
                  <a:srgbClr val="FFFF00"/>
                </a:solidFill>
                <a:latin typeface="+mj-lt"/>
              </a:rPr>
              <a:t>The risk </a:t>
            </a:r>
            <a:r>
              <a:rPr lang="en-CA" sz="3200" b="1" dirty="0" smtClean="0">
                <a:solidFill>
                  <a:srgbClr val="FFFF00"/>
                </a:solidFill>
                <a:latin typeface="+mj-lt"/>
                <a:ea typeface="+mj-ea"/>
                <a:cs typeface="+mj-cs"/>
              </a:rPr>
              <a:t>of</a:t>
            </a:r>
            <a:r>
              <a:rPr lang="en-CA" sz="3200" b="1" dirty="0" smtClean="0">
                <a:solidFill>
                  <a:srgbClr val="FFFF00"/>
                </a:solidFill>
                <a:latin typeface="+mj-lt"/>
              </a:rPr>
              <a:t> location in the solitary primary tumor for CLNM adjusted for the factor of upper third</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
        <p:nvSpPr>
          <p:cNvPr id="9" name="Rounded Rectangle 8"/>
          <p:cNvSpPr/>
          <p:nvPr/>
        </p:nvSpPr>
        <p:spPr>
          <a:xfrm>
            <a:off x="107504" y="3645024"/>
            <a:ext cx="79208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6516216" y="3645024"/>
            <a:ext cx="50405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2339752" y="6453336"/>
            <a:ext cx="9361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3995936" y="6453336"/>
            <a:ext cx="79208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1"/>
          <p:cNvSpPr txBox="1">
            <a:spLocks/>
          </p:cNvSpPr>
          <p:nvPr/>
        </p:nvSpPr>
        <p:spPr>
          <a:xfrm>
            <a:off x="609600" y="1700808"/>
            <a:ext cx="8229600" cy="720080"/>
          </a:xfrm>
          <a:prstGeom prst="rect">
            <a:avLst/>
          </a:prstGeom>
        </p:spPr>
        <p:txBody>
          <a:bodyPr vert="horz" lIns="0" rIns="0" bIns="0" anchor="t">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err="1" smtClean="0">
                <a:ln>
                  <a:noFill/>
                </a:ln>
                <a:solidFill>
                  <a:srgbClr val="FFFF00"/>
                </a:solidFill>
                <a:effectLst/>
                <a:uLnTx/>
                <a:uFillTx/>
                <a:latin typeface="+mj-lt"/>
                <a:ea typeface="+mj-ea"/>
                <a:cs typeface="+mj-cs"/>
              </a:rPr>
              <a:t>Univariate</a:t>
            </a:r>
            <a:r>
              <a:rPr kumimoji="0" lang="en-CA" sz="3200" b="1" i="0" u="none" strike="noStrike" kern="1200" cap="none" spc="0" normalizeH="0" baseline="0" noProof="0" dirty="0" smtClean="0">
                <a:ln>
                  <a:noFill/>
                </a:ln>
                <a:solidFill>
                  <a:srgbClr val="FFFF00"/>
                </a:solidFill>
                <a:effectLst/>
                <a:uLnTx/>
                <a:uFillTx/>
                <a:latin typeface="+mj-lt"/>
                <a:ea typeface="+mj-ea"/>
                <a:cs typeface="+mj-cs"/>
              </a:rPr>
              <a:t> </a:t>
            </a:r>
            <a:r>
              <a:rPr kumimoji="0" lang="en-CA" sz="3200" b="1" i="0" u="none" strike="noStrike" kern="1200" cap="none" spc="0" normalizeH="0" baseline="0" noProof="0" dirty="0" err="1" smtClean="0">
                <a:ln>
                  <a:noFill/>
                </a:ln>
                <a:solidFill>
                  <a:srgbClr val="FFFF00"/>
                </a:solidFill>
                <a:effectLst/>
                <a:uLnTx/>
                <a:uFillTx/>
                <a:latin typeface="+mj-lt"/>
                <a:ea typeface="+mj-ea"/>
                <a:cs typeface="+mj-cs"/>
              </a:rPr>
              <a:t>andmultivariate</a:t>
            </a:r>
            <a:r>
              <a:rPr kumimoji="0" lang="en-CA" sz="3200" b="1" i="0" u="none" strike="noStrike" kern="1200" cap="none" spc="0" normalizeH="0" baseline="0" noProof="0" dirty="0" smtClean="0">
                <a:ln>
                  <a:noFill/>
                </a:ln>
                <a:solidFill>
                  <a:srgbClr val="FFFF00"/>
                </a:solidFill>
                <a:effectLst/>
                <a:uLnTx/>
                <a:uFillTx/>
                <a:latin typeface="+mj-lt"/>
                <a:ea typeface="+mj-ea"/>
                <a:cs typeface="+mj-cs"/>
              </a:rPr>
              <a:t> logistic regression for CLNM</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CA" b="1" dirty="0" smtClean="0"/>
              <a:t>Results</a:t>
            </a:r>
            <a:br>
              <a:rPr lang="en-CA" b="1" dirty="0" smtClean="0"/>
            </a:br>
            <a:r>
              <a:rPr lang="en-CA" sz="2000" b="1" dirty="0" smtClean="0">
                <a:solidFill>
                  <a:srgbClr val="FFFF00"/>
                </a:solidFill>
              </a:rPr>
              <a:t>(</a:t>
            </a:r>
            <a:r>
              <a:rPr lang="en-CA" sz="2000" b="1" dirty="0" err="1" smtClean="0">
                <a:solidFill>
                  <a:srgbClr val="FFFF00"/>
                </a:solidFill>
              </a:rPr>
              <a:t>Univariate</a:t>
            </a:r>
            <a:r>
              <a:rPr lang="en-CA" sz="2000" b="1" dirty="0" smtClean="0">
                <a:solidFill>
                  <a:srgbClr val="FFFF00"/>
                </a:solidFill>
              </a:rPr>
              <a:t> and multivariate logistic regression for CLNM in the solitary primary tumor)</a:t>
            </a:r>
            <a:endParaRPr lang="en-CA" sz="2000" b="1"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45</a:t>
            </a:fld>
            <a:endParaRPr lang="en-CA"/>
          </a:p>
        </p:txBody>
      </p:sp>
      <p:pic>
        <p:nvPicPr>
          <p:cNvPr id="3074" name="Picture 2"/>
          <p:cNvPicPr>
            <a:picLocks noChangeAspect="1" noChangeArrowheads="1"/>
          </p:cNvPicPr>
          <p:nvPr/>
        </p:nvPicPr>
        <p:blipFill>
          <a:blip r:embed="rId3" cstate="print"/>
          <a:srcRect/>
          <a:stretch>
            <a:fillRect/>
          </a:stretch>
        </p:blipFill>
        <p:spPr bwMode="auto">
          <a:xfrm>
            <a:off x="0" y="2152228"/>
            <a:ext cx="9163050" cy="4229100"/>
          </a:xfrm>
          <a:prstGeom prst="rect">
            <a:avLst/>
          </a:prstGeom>
          <a:noFill/>
          <a:ln w="9525">
            <a:noFill/>
            <a:miter lim="800000"/>
            <a:headEnd/>
            <a:tailEnd/>
          </a:ln>
        </p:spPr>
      </p:pic>
      <p:cxnSp>
        <p:nvCxnSpPr>
          <p:cNvPr id="6" name="Straight Connector 5"/>
          <p:cNvCxnSpPr/>
          <p:nvPr/>
        </p:nvCxnSpPr>
        <p:spPr>
          <a:xfrm>
            <a:off x="467544" y="3573016"/>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5536" y="4077072"/>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536" y="4653136"/>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5536" y="5229200"/>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3528" y="5949280"/>
            <a:ext cx="1656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55967-2FDE-4D2C-8B86-18D800F2F527}" type="slidenum">
              <a:rPr lang="en-CA" smtClean="0"/>
              <a:pPr/>
              <a:t>46</a:t>
            </a:fld>
            <a:endParaRPr lang="en-CA"/>
          </a:p>
        </p:txBody>
      </p:sp>
      <p:pic>
        <p:nvPicPr>
          <p:cNvPr id="4098" name="Picture 2"/>
          <p:cNvPicPr>
            <a:picLocks noChangeAspect="1" noChangeArrowheads="1"/>
          </p:cNvPicPr>
          <p:nvPr/>
        </p:nvPicPr>
        <p:blipFill>
          <a:blip r:embed="rId3" cstate="print"/>
          <a:srcRect/>
          <a:stretch>
            <a:fillRect/>
          </a:stretch>
        </p:blipFill>
        <p:spPr bwMode="auto">
          <a:xfrm>
            <a:off x="0" y="2606402"/>
            <a:ext cx="9191625" cy="2190750"/>
          </a:xfrm>
          <a:prstGeom prst="rect">
            <a:avLst/>
          </a:prstGeom>
          <a:noFill/>
          <a:ln w="9525">
            <a:noFill/>
            <a:miter lim="800000"/>
            <a:headEnd/>
            <a:tailEnd/>
          </a:ln>
        </p:spPr>
      </p:pic>
      <p:sp>
        <p:nvSpPr>
          <p:cNvPr id="11" name="Title 1"/>
          <p:cNvSpPr>
            <a:spLocks noGrp="1"/>
          </p:cNvSpPr>
          <p:nvPr>
            <p:ph type="title"/>
          </p:nvPr>
        </p:nvSpPr>
        <p:spPr>
          <a:xfrm>
            <a:off x="457200" y="704088"/>
            <a:ext cx="8229600" cy="1143000"/>
          </a:xfrm>
        </p:spPr>
        <p:txBody>
          <a:bodyPr anchor="t">
            <a:noAutofit/>
          </a:bodyPr>
          <a:lstStyle/>
          <a:p>
            <a:r>
              <a:rPr lang="en-CA" sz="4400" b="1" dirty="0" smtClean="0"/>
              <a:t>Results</a:t>
            </a:r>
            <a:br>
              <a:rPr lang="en-CA" sz="4400" b="1" dirty="0" smtClean="0"/>
            </a:br>
            <a:r>
              <a:rPr lang="en-CA" sz="2400" b="1" dirty="0" smtClean="0">
                <a:solidFill>
                  <a:srgbClr val="FFFF00"/>
                </a:solidFill>
              </a:rPr>
              <a:t>(</a:t>
            </a:r>
            <a:r>
              <a:rPr lang="en-CA" sz="2400" b="1" dirty="0" err="1" smtClean="0">
                <a:solidFill>
                  <a:srgbClr val="FFFF00"/>
                </a:solidFill>
              </a:rPr>
              <a:t>Univariate</a:t>
            </a:r>
            <a:r>
              <a:rPr lang="en-CA" sz="2400" b="1" dirty="0" smtClean="0">
                <a:solidFill>
                  <a:srgbClr val="FFFF00"/>
                </a:solidFill>
              </a:rPr>
              <a:t> and multivariate logistic regression for LLNM)</a:t>
            </a:r>
            <a:endParaRPr lang="en-CA" sz="2400" b="1" dirty="0">
              <a:solidFill>
                <a:srgbClr val="FFFF00"/>
              </a:solidFill>
            </a:endParaRPr>
          </a:p>
        </p:txBody>
      </p:sp>
      <p:cxnSp>
        <p:nvCxnSpPr>
          <p:cNvPr id="12" name="Straight Connector 11"/>
          <p:cNvCxnSpPr/>
          <p:nvPr/>
        </p:nvCxnSpPr>
        <p:spPr>
          <a:xfrm>
            <a:off x="179512" y="4005064"/>
            <a:ext cx="1656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9512" y="4149080"/>
            <a:ext cx="720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9512" y="4365104"/>
            <a:ext cx="576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9512" y="4725144"/>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8532440" y="3789040"/>
            <a:ext cx="43204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8532440" y="4509120"/>
            <a:ext cx="4320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CA" b="1" dirty="0" smtClean="0"/>
              <a:t>Results</a:t>
            </a:r>
            <a:br>
              <a:rPr lang="en-CA" b="1" dirty="0" smtClean="0"/>
            </a:br>
            <a:r>
              <a:rPr lang="en-CA" sz="2200" b="1" dirty="0" smtClean="0">
                <a:solidFill>
                  <a:srgbClr val="FFFF00"/>
                </a:solidFill>
              </a:rPr>
              <a:t>(Multivariate logistic regression for LLNM in the solitary primary tumor)</a:t>
            </a:r>
            <a:endParaRPr lang="en-CA" sz="2200" b="1"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47</a:t>
            </a:fld>
            <a:endParaRPr lang="en-CA"/>
          </a:p>
        </p:txBody>
      </p:sp>
      <p:pic>
        <p:nvPicPr>
          <p:cNvPr id="5123" name="Picture 3"/>
          <p:cNvPicPr>
            <a:picLocks noChangeAspect="1" noChangeArrowheads="1"/>
          </p:cNvPicPr>
          <p:nvPr/>
        </p:nvPicPr>
        <p:blipFill>
          <a:blip r:embed="rId3" cstate="print"/>
          <a:srcRect/>
          <a:stretch>
            <a:fillRect/>
          </a:stretch>
        </p:blipFill>
        <p:spPr bwMode="auto">
          <a:xfrm>
            <a:off x="2339752" y="2060848"/>
            <a:ext cx="4464496" cy="4675417"/>
          </a:xfrm>
          <a:prstGeom prst="rect">
            <a:avLst/>
          </a:prstGeom>
          <a:noFill/>
          <a:ln w="9525">
            <a:noFill/>
            <a:miter lim="800000"/>
            <a:headEnd/>
            <a:tailEnd/>
          </a:ln>
        </p:spPr>
      </p:pic>
      <p:cxnSp>
        <p:nvCxnSpPr>
          <p:cNvPr id="7" name="Straight Connector 6"/>
          <p:cNvCxnSpPr/>
          <p:nvPr/>
        </p:nvCxnSpPr>
        <p:spPr>
          <a:xfrm>
            <a:off x="2627784" y="2804400"/>
            <a:ext cx="792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11760" y="5589240"/>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11760" y="6309320"/>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Discussion</a:t>
            </a:r>
            <a:endParaRPr lang="en-CA" b="1" dirty="0"/>
          </a:p>
        </p:txBody>
      </p:sp>
      <p:sp>
        <p:nvSpPr>
          <p:cNvPr id="3" name="Content Placeholder 2"/>
          <p:cNvSpPr>
            <a:spLocks noGrp="1"/>
          </p:cNvSpPr>
          <p:nvPr>
            <p:ph idx="1"/>
          </p:nvPr>
        </p:nvSpPr>
        <p:spPr>
          <a:xfrm>
            <a:off x="457200" y="1935480"/>
            <a:ext cx="8229600" cy="4589864"/>
          </a:xfrm>
        </p:spPr>
        <p:txBody>
          <a:bodyPr>
            <a:normAutofit fontScale="92500" lnSpcReduction="10000"/>
          </a:bodyPr>
          <a:lstStyle/>
          <a:p>
            <a:r>
              <a:rPr lang="en-CA" dirty="0" smtClean="0"/>
              <a:t>The prevalence of:</a:t>
            </a:r>
          </a:p>
          <a:p>
            <a:pPr lvl="1"/>
            <a:r>
              <a:rPr lang="en-CA" dirty="0" smtClean="0"/>
              <a:t>CLNM 42.4%</a:t>
            </a:r>
          </a:p>
          <a:p>
            <a:pPr lvl="1"/>
            <a:r>
              <a:rPr lang="en-CA" dirty="0" smtClean="0"/>
              <a:t>LLNM 9.4%</a:t>
            </a:r>
          </a:p>
          <a:p>
            <a:r>
              <a:rPr lang="en-CA" dirty="0" smtClean="0">
                <a:solidFill>
                  <a:srgbClr val="FFFF00"/>
                </a:solidFill>
              </a:rPr>
              <a:t>This large range in the prevalence of LLNM may be due to differences in the number of patients and the performance of prophylactic LLND.</a:t>
            </a:r>
          </a:p>
          <a:p>
            <a:r>
              <a:rPr lang="en-CA" dirty="0" smtClean="0"/>
              <a:t>The mean length of follow-up was 33.5 ± 15.9 months</a:t>
            </a:r>
          </a:p>
          <a:p>
            <a:r>
              <a:rPr lang="en-CA" dirty="0" smtClean="0"/>
              <a:t>10 patients (0.94%) had </a:t>
            </a:r>
            <a:r>
              <a:rPr lang="en-CA" dirty="0" err="1" smtClean="0"/>
              <a:t>locoregional</a:t>
            </a:r>
            <a:r>
              <a:rPr lang="en-CA" dirty="0" smtClean="0"/>
              <a:t> recurrence;</a:t>
            </a:r>
          </a:p>
          <a:p>
            <a:r>
              <a:rPr lang="en-CA" dirty="0" smtClean="0"/>
              <a:t>no patient demonstrated distant metastasis or died.</a:t>
            </a:r>
          </a:p>
          <a:p>
            <a:r>
              <a:rPr lang="en-CA" dirty="0" smtClean="0"/>
              <a:t>Among 990 patients who did not undergo TT</a:t>
            </a:r>
          </a:p>
          <a:p>
            <a:pPr lvl="1"/>
            <a:r>
              <a:rPr lang="en-CA" dirty="0" smtClean="0"/>
              <a:t>seven (0.81%) malignant recurrence in the </a:t>
            </a:r>
            <a:r>
              <a:rPr lang="en-CA" dirty="0" err="1" smtClean="0"/>
              <a:t>contralateral</a:t>
            </a:r>
            <a:r>
              <a:rPr lang="en-CA" dirty="0" smtClean="0"/>
              <a:t> lobe.</a:t>
            </a:r>
          </a:p>
        </p:txBody>
      </p:sp>
      <p:sp>
        <p:nvSpPr>
          <p:cNvPr id="4" name="Slide Number Placeholder 3"/>
          <p:cNvSpPr>
            <a:spLocks noGrp="1"/>
          </p:cNvSpPr>
          <p:nvPr>
            <p:ph type="sldNum" sz="quarter" idx="12"/>
          </p:nvPr>
        </p:nvSpPr>
        <p:spPr/>
        <p:txBody>
          <a:bodyPr/>
          <a:lstStyle/>
          <a:p>
            <a:fld id="{58355967-2FDE-4D2C-8B86-18D800F2F527}" type="slidenum">
              <a:rPr lang="en-CA" smtClean="0"/>
              <a:pPr/>
              <a:t>48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Discussion</a:t>
            </a:r>
            <a:endParaRPr lang="en-CA" b="1" dirty="0"/>
          </a:p>
        </p:txBody>
      </p:sp>
      <p:sp>
        <p:nvSpPr>
          <p:cNvPr id="3" name="Content Placeholder 2"/>
          <p:cNvSpPr>
            <a:spLocks noGrp="1"/>
          </p:cNvSpPr>
          <p:nvPr>
            <p:ph idx="1"/>
          </p:nvPr>
        </p:nvSpPr>
        <p:spPr>
          <a:xfrm>
            <a:off x="457200" y="1935480"/>
            <a:ext cx="8229600" cy="4589864"/>
          </a:xfrm>
        </p:spPr>
        <p:txBody>
          <a:bodyPr>
            <a:normAutofit/>
          </a:bodyPr>
          <a:lstStyle/>
          <a:p>
            <a:r>
              <a:rPr lang="en-CA" dirty="0" smtClean="0"/>
              <a:t>1066 patients:</a:t>
            </a:r>
          </a:p>
          <a:p>
            <a:pPr lvl="1"/>
            <a:r>
              <a:rPr lang="en-CA" dirty="0" smtClean="0"/>
              <a:t>80 (7.5%) transient </a:t>
            </a:r>
            <a:r>
              <a:rPr lang="en-CA" dirty="0" err="1" smtClean="0"/>
              <a:t>hypoparathyroidism</a:t>
            </a:r>
            <a:endParaRPr lang="en-CA" dirty="0" smtClean="0"/>
          </a:p>
          <a:p>
            <a:pPr lvl="1"/>
            <a:r>
              <a:rPr lang="en-CA" dirty="0" smtClean="0"/>
              <a:t>3 (0.28%) permanent </a:t>
            </a:r>
            <a:r>
              <a:rPr lang="en-CA" dirty="0" err="1" smtClean="0"/>
              <a:t>hypoparathyroidism</a:t>
            </a:r>
            <a:r>
              <a:rPr lang="en-CA" dirty="0" smtClean="0"/>
              <a:t>.</a:t>
            </a:r>
          </a:p>
          <a:p>
            <a:pPr lvl="1"/>
            <a:r>
              <a:rPr lang="en-CA" dirty="0" smtClean="0"/>
              <a:t>12 (1.1%) recurrent laryngeal nerve injury (1 transient; 11 permanent)</a:t>
            </a:r>
          </a:p>
          <a:p>
            <a:r>
              <a:rPr lang="en-CA" dirty="0" smtClean="0"/>
              <a:t>Only the rate of </a:t>
            </a:r>
            <a:r>
              <a:rPr lang="en-CA" dirty="0" smtClean="0">
                <a:solidFill>
                  <a:srgbClr val="C00000"/>
                </a:solidFill>
              </a:rPr>
              <a:t>transient </a:t>
            </a:r>
            <a:r>
              <a:rPr lang="en-CA" dirty="0" err="1" smtClean="0">
                <a:solidFill>
                  <a:srgbClr val="C00000"/>
                </a:solidFill>
              </a:rPr>
              <a:t>hypoparathyroidism</a:t>
            </a:r>
            <a:r>
              <a:rPr lang="en-CA" dirty="0" smtClean="0"/>
              <a:t> differed significantly between TT plus CLND group and the TT group. </a:t>
            </a:r>
          </a:p>
          <a:p>
            <a:r>
              <a:rPr lang="en-CA" dirty="0" smtClean="0">
                <a:solidFill>
                  <a:srgbClr val="FFFF00"/>
                </a:solidFill>
              </a:rPr>
              <a:t>Thus, it may be better to perform CLND in selected patients with high risk factors.</a:t>
            </a:r>
          </a:p>
        </p:txBody>
      </p:sp>
      <p:sp>
        <p:nvSpPr>
          <p:cNvPr id="4" name="Slide Number Placeholder 3"/>
          <p:cNvSpPr>
            <a:spLocks noGrp="1"/>
          </p:cNvSpPr>
          <p:nvPr>
            <p:ph type="sldNum" sz="quarter" idx="12"/>
          </p:nvPr>
        </p:nvSpPr>
        <p:spPr/>
        <p:txBody>
          <a:bodyPr/>
          <a:lstStyle/>
          <a:p>
            <a:fld id="{58355967-2FDE-4D2C-8B86-18D800F2F527}" type="slidenum">
              <a:rPr lang="en-CA" smtClean="0"/>
              <a:pPr/>
              <a:t>49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Introduction</a:t>
            </a:r>
            <a:endParaRPr lang="en-CA" b="1" dirty="0"/>
          </a:p>
        </p:txBody>
      </p:sp>
      <p:sp>
        <p:nvSpPr>
          <p:cNvPr id="3" name="Content Placeholder 2"/>
          <p:cNvSpPr>
            <a:spLocks noGrp="1"/>
          </p:cNvSpPr>
          <p:nvPr>
            <p:ph idx="1"/>
          </p:nvPr>
        </p:nvSpPr>
        <p:spPr>
          <a:xfrm>
            <a:off x="457200" y="1935480"/>
            <a:ext cx="8229600" cy="4589864"/>
          </a:xfrm>
        </p:spPr>
        <p:txBody>
          <a:bodyPr>
            <a:normAutofit fontScale="77500" lnSpcReduction="20000"/>
          </a:bodyPr>
          <a:lstStyle/>
          <a:p>
            <a:pPr>
              <a:buClr>
                <a:srgbClr val="66FF33"/>
              </a:buClr>
              <a:buFont typeface="Wingdings" pitchFamily="2" charset="2"/>
              <a:buChar char="Ø"/>
            </a:pPr>
            <a:r>
              <a:rPr lang="en-CA" b="1" dirty="0" smtClean="0">
                <a:solidFill>
                  <a:srgbClr val="B6FF9F"/>
                </a:solidFill>
              </a:rPr>
              <a:t>ATA guideline 2009:</a:t>
            </a:r>
          </a:p>
          <a:p>
            <a:pPr lvl="1"/>
            <a:r>
              <a:rPr lang="en-CA" dirty="0" smtClean="0"/>
              <a:t>Thyroid </a:t>
            </a:r>
            <a:r>
              <a:rPr lang="en-CA" dirty="0" err="1" smtClean="0"/>
              <a:t>microcarcinomas</a:t>
            </a:r>
            <a:r>
              <a:rPr lang="en-CA" dirty="0" smtClean="0"/>
              <a:t>, </a:t>
            </a:r>
            <a:r>
              <a:rPr lang="en-CA" dirty="0" err="1" smtClean="0"/>
              <a:t>ie</a:t>
            </a:r>
            <a:r>
              <a:rPr lang="en-CA" dirty="0" smtClean="0"/>
              <a:t>, thyroid cancers smaller </a:t>
            </a:r>
            <a:r>
              <a:rPr lang="en-CA" sz="2800" dirty="0" smtClean="0"/>
              <a:t>than 1 cm in diameter</a:t>
            </a:r>
          </a:p>
          <a:p>
            <a:pPr lvl="1"/>
            <a:r>
              <a:rPr lang="en-CA" dirty="0" smtClean="0"/>
              <a:t>Have become a public health issue due to the continuous worldwide increase of thyroid cancer incidence</a:t>
            </a:r>
          </a:p>
          <a:p>
            <a:pPr lvl="1"/>
            <a:r>
              <a:rPr lang="en-CA" dirty="0" smtClean="0"/>
              <a:t>nearly 50% of all thyroid cancers</a:t>
            </a:r>
          </a:p>
          <a:p>
            <a:pPr lvl="1"/>
            <a:r>
              <a:rPr lang="en-CA" dirty="0" smtClean="0"/>
              <a:t>Most thyroid </a:t>
            </a:r>
            <a:r>
              <a:rPr lang="en-CA" dirty="0" err="1" smtClean="0"/>
              <a:t>microcarcinomas</a:t>
            </a:r>
            <a:r>
              <a:rPr lang="en-CA" dirty="0" smtClean="0"/>
              <a:t> exhibit indolent </a:t>
            </a:r>
            <a:r>
              <a:rPr lang="en-CA" sz="2800" dirty="0" smtClean="0"/>
              <a:t>behavior and require neither aggressive treatment nor in </a:t>
            </a:r>
            <a:r>
              <a:rPr lang="en-CA" dirty="0" err="1" smtClean="0"/>
              <a:t>tensive</a:t>
            </a:r>
            <a:r>
              <a:rPr lang="en-CA" dirty="0" smtClean="0"/>
              <a:t> follow-up,</a:t>
            </a:r>
          </a:p>
          <a:p>
            <a:pPr lvl="1"/>
            <a:endParaRPr lang="en-CA" dirty="0" smtClean="0">
              <a:solidFill>
                <a:srgbClr val="66FF33"/>
              </a:solidFill>
            </a:endParaRPr>
          </a:p>
          <a:p>
            <a:pPr>
              <a:buClr>
                <a:srgbClr val="66FF33"/>
              </a:buClr>
              <a:buFont typeface="Wingdings" pitchFamily="2" charset="2"/>
              <a:buChar char="Ø"/>
            </a:pPr>
            <a:r>
              <a:rPr lang="en-CA" b="1" dirty="0" smtClean="0">
                <a:solidFill>
                  <a:srgbClr val="B6FF9F"/>
                </a:solidFill>
              </a:rPr>
              <a:t>WHO 2010:</a:t>
            </a:r>
          </a:p>
          <a:p>
            <a:pPr lvl="1"/>
            <a:r>
              <a:rPr lang="en-CA" dirty="0" smtClean="0"/>
              <a:t>the term </a:t>
            </a:r>
            <a:r>
              <a:rPr lang="en-CA" sz="2800" dirty="0" smtClean="0"/>
              <a:t>‘‘</a:t>
            </a:r>
            <a:r>
              <a:rPr lang="en-CA" sz="2800" dirty="0" err="1" smtClean="0"/>
              <a:t>microcarcinoma</a:t>
            </a:r>
            <a:r>
              <a:rPr lang="en-CA" sz="2800" dirty="0" smtClean="0"/>
              <a:t>’’ should be used for papillary carcinomas that are found in aspiration biopsies guided by ultrasound or incidentally after surgery and that are smaller than 1.0 cm</a:t>
            </a:r>
            <a:endParaRPr lang="en-CA" dirty="0" smtClean="0">
              <a:solidFill>
                <a:srgbClr val="66FF33"/>
              </a:solidFill>
            </a:endParaRPr>
          </a:p>
          <a:p>
            <a:pPr>
              <a:buClr>
                <a:srgbClr val="66FF33"/>
              </a:buClr>
              <a:buNone/>
            </a:pPr>
            <a:endParaRPr lang="en-CA" dirty="0" smtClean="0">
              <a:solidFill>
                <a:srgbClr val="B6FF9F"/>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CA" dirty="0" smtClean="0"/>
              <a:t>Risk factors for CLNM</a:t>
            </a:r>
          </a:p>
          <a:p>
            <a:pPr lvl="1"/>
            <a:r>
              <a:rPr lang="en-CA" dirty="0" smtClean="0">
                <a:solidFill>
                  <a:srgbClr val="FFFF00"/>
                </a:solidFill>
              </a:rPr>
              <a:t>male gender</a:t>
            </a:r>
          </a:p>
          <a:p>
            <a:pPr lvl="1"/>
            <a:r>
              <a:rPr lang="en-CA" dirty="0" smtClean="0">
                <a:solidFill>
                  <a:srgbClr val="FFFF00"/>
                </a:solidFill>
              </a:rPr>
              <a:t>younger age (45 yr of age)</a:t>
            </a:r>
          </a:p>
          <a:p>
            <a:pPr lvl="1"/>
            <a:r>
              <a:rPr lang="en-CA" dirty="0" smtClean="0">
                <a:solidFill>
                  <a:srgbClr val="FFFF00"/>
                </a:solidFill>
              </a:rPr>
              <a:t>multifocal lesions</a:t>
            </a:r>
          </a:p>
          <a:p>
            <a:pPr lvl="1"/>
            <a:r>
              <a:rPr lang="en-CA" dirty="0" err="1" smtClean="0">
                <a:solidFill>
                  <a:srgbClr val="FFFF00"/>
                </a:solidFill>
              </a:rPr>
              <a:t>extrathyroidal</a:t>
            </a:r>
            <a:r>
              <a:rPr lang="en-CA" dirty="0" smtClean="0">
                <a:solidFill>
                  <a:srgbClr val="FFFF00"/>
                </a:solidFill>
              </a:rPr>
              <a:t> extension</a:t>
            </a:r>
          </a:p>
          <a:p>
            <a:pPr lvl="1"/>
            <a:r>
              <a:rPr lang="en-CA" dirty="0" smtClean="0">
                <a:solidFill>
                  <a:srgbClr val="FFFF00"/>
                </a:solidFill>
              </a:rPr>
              <a:t>larger sized primary tumor (6 mm)</a:t>
            </a:r>
            <a:endParaRPr lang="en-CA" dirty="0" smtClean="0"/>
          </a:p>
          <a:p>
            <a:r>
              <a:rPr lang="en-CA" dirty="0" smtClean="0"/>
              <a:t>Risk factors for LLNM</a:t>
            </a:r>
          </a:p>
          <a:p>
            <a:pPr lvl="1"/>
            <a:r>
              <a:rPr lang="en-CA" dirty="0" err="1" smtClean="0">
                <a:solidFill>
                  <a:srgbClr val="FFFF00"/>
                </a:solidFill>
              </a:rPr>
              <a:t>extrathyroidal</a:t>
            </a:r>
            <a:r>
              <a:rPr lang="en-CA" dirty="0" smtClean="0">
                <a:solidFill>
                  <a:srgbClr val="FFFF00"/>
                </a:solidFill>
              </a:rPr>
              <a:t> extension</a:t>
            </a:r>
          </a:p>
          <a:p>
            <a:pPr lvl="1"/>
            <a:r>
              <a:rPr lang="en-CA" dirty="0" smtClean="0">
                <a:solidFill>
                  <a:srgbClr val="FFFF00"/>
                </a:solidFill>
              </a:rPr>
              <a:t>multifocal lesions</a:t>
            </a:r>
          </a:p>
          <a:p>
            <a:pPr lvl="1"/>
            <a:r>
              <a:rPr lang="en-CA" dirty="0" smtClean="0">
                <a:solidFill>
                  <a:srgbClr val="FFFF00"/>
                </a:solidFill>
              </a:rPr>
              <a:t>CLNM</a:t>
            </a:r>
            <a:endParaRPr lang="en-CA" dirty="0" smtClean="0"/>
          </a:p>
          <a:p>
            <a:endParaRPr lang="en-CA" dirty="0" smtClean="0"/>
          </a:p>
          <a:p>
            <a:r>
              <a:rPr lang="en-CA" dirty="0" smtClean="0"/>
              <a:t>In patients with a solitary primary tumor the </a:t>
            </a:r>
            <a:r>
              <a:rPr lang="en-CA" dirty="0" smtClean="0">
                <a:solidFill>
                  <a:srgbClr val="FFFF00"/>
                </a:solidFill>
              </a:rPr>
              <a:t>upper third </a:t>
            </a:r>
            <a:r>
              <a:rPr lang="en-CA" dirty="0" smtClean="0"/>
              <a:t>of the thyroid lobe had a lower risk of CLNM and a higher risk of </a:t>
            </a:r>
            <a:r>
              <a:rPr lang="en-CA" dirty="0" smtClean="0">
                <a:solidFill>
                  <a:srgbClr val="FFFF00"/>
                </a:solidFill>
              </a:rPr>
              <a:t>LLNM</a:t>
            </a:r>
            <a:r>
              <a:rPr lang="en-CA" dirty="0" smtClean="0"/>
              <a:t>.</a:t>
            </a:r>
          </a:p>
        </p:txBody>
      </p:sp>
      <p:sp>
        <p:nvSpPr>
          <p:cNvPr id="4" name="Slide Number Placeholder 3"/>
          <p:cNvSpPr>
            <a:spLocks noGrp="1"/>
          </p:cNvSpPr>
          <p:nvPr>
            <p:ph type="sldNum" sz="quarter" idx="12"/>
          </p:nvPr>
        </p:nvSpPr>
        <p:spPr/>
        <p:txBody>
          <a:bodyPr/>
          <a:lstStyle/>
          <a:p>
            <a:fld id="{58355967-2FDE-4D2C-8B86-18D800F2F527}" type="slidenum">
              <a:rPr lang="en-CA" smtClean="0"/>
              <a:pPr/>
              <a:t>50</a:t>
            </a:fld>
            <a:endParaRPr lang="en-CA"/>
          </a:p>
        </p:txBody>
      </p:sp>
      <p:sp>
        <p:nvSpPr>
          <p:cNvPr id="5" name="Title 1"/>
          <p:cNvSpPr>
            <a:spLocks noGrp="1"/>
          </p:cNvSpPr>
          <p:nvPr>
            <p:ph type="title"/>
          </p:nvPr>
        </p:nvSpPr>
        <p:spPr>
          <a:xfrm>
            <a:off x="457200" y="704088"/>
            <a:ext cx="8229600" cy="1143000"/>
          </a:xfrm>
        </p:spPr>
        <p:txBody>
          <a:bodyPr/>
          <a:lstStyle/>
          <a:p>
            <a:r>
              <a:rPr lang="en-CA" b="1" dirty="0" smtClean="0"/>
              <a:t>Key Messages</a:t>
            </a:r>
            <a:endParaRPr lang="en-C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pPr algn="ctr">
              <a:buNone/>
            </a:pPr>
            <a:r>
              <a:rPr lang="en-CA" sz="2400" b="1" dirty="0" smtClean="0"/>
              <a:t>Papillary Thyroid </a:t>
            </a:r>
            <a:r>
              <a:rPr lang="en-CA" sz="2400" b="1" dirty="0" err="1" smtClean="0"/>
              <a:t>Microcarcinomas</a:t>
            </a:r>
            <a:r>
              <a:rPr lang="en-CA" sz="2400" b="1" dirty="0" smtClean="0"/>
              <a:t>:</a:t>
            </a:r>
          </a:p>
          <a:p>
            <a:pPr algn="ctr">
              <a:buNone/>
            </a:pPr>
            <a:r>
              <a:rPr lang="en-CA" sz="2400" b="1" dirty="0" smtClean="0"/>
              <a:t>A Comparative Study of the Characteristics and Risk Factors at Presentation in Two Cancer Registries</a:t>
            </a:r>
            <a:endParaRPr lang="en-CA" sz="2400" dirty="0" smtClean="0"/>
          </a:p>
          <a:p>
            <a:pPr algn="ctr">
              <a:buNone/>
            </a:pPr>
            <a:endParaRPr lang="en-CA" sz="2400" dirty="0" smtClean="0"/>
          </a:p>
          <a:p>
            <a:pPr algn="ctr">
              <a:buNone/>
            </a:pPr>
            <a:r>
              <a:rPr lang="en-CA" sz="1800" dirty="0" err="1" smtClean="0"/>
              <a:t>Pasqualino</a:t>
            </a:r>
            <a:r>
              <a:rPr lang="en-CA" sz="1800" dirty="0" smtClean="0"/>
              <a:t> </a:t>
            </a:r>
            <a:r>
              <a:rPr lang="en-CA" sz="1800" dirty="0" err="1" smtClean="0"/>
              <a:t>Malandrino</a:t>
            </a:r>
            <a:r>
              <a:rPr lang="en-CA" sz="1800" dirty="0" smtClean="0"/>
              <a:t>, et al.</a:t>
            </a:r>
          </a:p>
          <a:p>
            <a:pPr algn="ctr">
              <a:buNone/>
            </a:pPr>
            <a:r>
              <a:rPr lang="en-CA" sz="1600" b="1" i="1" dirty="0" smtClean="0">
                <a:solidFill>
                  <a:srgbClr val="FFFF00"/>
                </a:solidFill>
              </a:rPr>
              <a:t>2013 </a:t>
            </a:r>
            <a:r>
              <a:rPr lang="en-CA" sz="1600" i="1" dirty="0" smtClean="0">
                <a:solidFill>
                  <a:srgbClr val="FFFF00"/>
                </a:solidFill>
              </a:rPr>
              <a:t>J </a:t>
            </a:r>
            <a:r>
              <a:rPr lang="en-CA" sz="1600" i="1" dirty="0" err="1" smtClean="0">
                <a:solidFill>
                  <a:srgbClr val="FFFF00"/>
                </a:solidFill>
              </a:rPr>
              <a:t>Clin</a:t>
            </a:r>
            <a:r>
              <a:rPr lang="en-CA" sz="1600" i="1" dirty="0" smtClean="0">
                <a:solidFill>
                  <a:srgbClr val="FFFF00"/>
                </a:solidFill>
              </a:rPr>
              <a:t> </a:t>
            </a:r>
            <a:r>
              <a:rPr lang="en-CA" sz="1600" i="1" dirty="0" err="1" smtClean="0">
                <a:solidFill>
                  <a:srgbClr val="FFFF00"/>
                </a:solidFill>
              </a:rPr>
              <a:t>Endocrinol</a:t>
            </a:r>
            <a:r>
              <a:rPr lang="en-CA" sz="1600" i="1" dirty="0" smtClean="0">
                <a:solidFill>
                  <a:srgbClr val="FFFF00"/>
                </a:solidFill>
              </a:rPr>
              <a:t> </a:t>
            </a:r>
            <a:r>
              <a:rPr lang="en-CA" sz="1600" i="1" dirty="0" err="1" smtClean="0">
                <a:solidFill>
                  <a:srgbClr val="FFFF00"/>
                </a:solidFill>
              </a:rPr>
              <a:t>Metab</a:t>
            </a:r>
            <a:endParaRPr lang="en-CA" sz="1600" b="1" i="1"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51</a:t>
            </a:fld>
            <a:endParaRPr lang="en-CA"/>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Study Characteristics</a:t>
            </a:r>
            <a:endParaRPr lang="en-CA" b="1" dirty="0"/>
          </a:p>
        </p:txBody>
      </p:sp>
      <p:sp>
        <p:nvSpPr>
          <p:cNvPr id="3" name="Content Placeholder 2"/>
          <p:cNvSpPr>
            <a:spLocks noGrp="1"/>
          </p:cNvSpPr>
          <p:nvPr>
            <p:ph idx="1"/>
          </p:nvPr>
        </p:nvSpPr>
        <p:spPr>
          <a:xfrm>
            <a:off x="457200" y="1935480"/>
            <a:ext cx="8229600" cy="4589864"/>
          </a:xfrm>
        </p:spPr>
        <p:txBody>
          <a:bodyPr>
            <a:normAutofit/>
          </a:bodyPr>
          <a:lstStyle/>
          <a:p>
            <a:r>
              <a:rPr lang="en-CA" b="1" dirty="0" smtClean="0">
                <a:solidFill>
                  <a:srgbClr val="FFFF00"/>
                </a:solidFill>
              </a:rPr>
              <a:t>Design and Patients:</a:t>
            </a:r>
          </a:p>
          <a:p>
            <a:pPr lvl="1"/>
            <a:r>
              <a:rPr lang="en-CA" b="1" dirty="0" smtClean="0"/>
              <a:t>A retrospective, observational study of all incident cases of </a:t>
            </a:r>
            <a:r>
              <a:rPr lang="en-CA" dirty="0" smtClean="0"/>
              <a:t>PTMCs recorded over a 5-year period in the Sicilian Regional Registry for Thyroid Cancer (SRRTC) and in the Surveillance Epidemiology and End Results (SEER) US registry.</a:t>
            </a:r>
          </a:p>
          <a:p>
            <a:r>
              <a:rPr lang="en-CA" b="1" dirty="0" smtClean="0">
                <a:solidFill>
                  <a:srgbClr val="FFFF00"/>
                </a:solidFill>
              </a:rPr>
              <a:t>Objective:</a:t>
            </a:r>
          </a:p>
          <a:p>
            <a:pPr lvl="1"/>
            <a:r>
              <a:rPr lang="en-CA" dirty="0" smtClean="0"/>
              <a:t>to evaluate the prevalence of PTMCs and the associated risk factors at presentation in 2 thyroid cancer registries from areas with different genetic and environmental characteristics</a:t>
            </a:r>
          </a:p>
        </p:txBody>
      </p:sp>
      <p:sp>
        <p:nvSpPr>
          <p:cNvPr id="4" name="Slide Number Placeholder 3"/>
          <p:cNvSpPr>
            <a:spLocks noGrp="1"/>
          </p:cNvSpPr>
          <p:nvPr>
            <p:ph type="sldNum" sz="quarter" idx="12"/>
          </p:nvPr>
        </p:nvSpPr>
        <p:spPr/>
        <p:txBody>
          <a:bodyPr/>
          <a:lstStyle/>
          <a:p>
            <a:fld id="{58355967-2FDE-4D2C-8B86-18D800F2F527}" type="slidenum">
              <a:rPr lang="en-CA" smtClean="0"/>
              <a:pPr/>
              <a:t>52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Patients and Methods</a:t>
            </a:r>
            <a:endParaRPr lang="en-CA" b="1" dirty="0"/>
          </a:p>
        </p:txBody>
      </p:sp>
      <p:sp>
        <p:nvSpPr>
          <p:cNvPr id="3" name="Content Placeholder 2"/>
          <p:cNvSpPr>
            <a:spLocks noGrp="1"/>
          </p:cNvSpPr>
          <p:nvPr>
            <p:ph idx="1"/>
          </p:nvPr>
        </p:nvSpPr>
        <p:spPr>
          <a:xfrm>
            <a:off x="457200" y="1935480"/>
            <a:ext cx="8229600" cy="4589864"/>
          </a:xfrm>
        </p:spPr>
        <p:txBody>
          <a:bodyPr>
            <a:noAutofit/>
          </a:bodyPr>
          <a:lstStyle/>
          <a:p>
            <a:r>
              <a:rPr lang="en-CA" sz="2400" dirty="0" smtClean="0"/>
              <a:t>All of the PTMCs from the SRRTC were retrospectively selected in the 5-year period 2002–2006.</a:t>
            </a:r>
          </a:p>
          <a:p>
            <a:endParaRPr lang="en-CA" sz="2400" dirty="0" smtClean="0"/>
          </a:p>
          <a:p>
            <a:r>
              <a:rPr lang="en-CA" sz="2400" dirty="0" smtClean="0"/>
              <a:t>Papillary </a:t>
            </a:r>
            <a:r>
              <a:rPr lang="en-CA" sz="2400" dirty="0" err="1" smtClean="0"/>
              <a:t>microcarcinomas</a:t>
            </a:r>
            <a:r>
              <a:rPr lang="en-CA" sz="2400" dirty="0" smtClean="0"/>
              <a:t> represented 98.0% of all </a:t>
            </a:r>
            <a:r>
              <a:rPr lang="en-CA" sz="2400" dirty="0" err="1" smtClean="0"/>
              <a:t>microcarcinomas</a:t>
            </a:r>
            <a:r>
              <a:rPr lang="en-CA" sz="2400" dirty="0" smtClean="0"/>
              <a:t> diagnosed in Sicily</a:t>
            </a:r>
          </a:p>
          <a:p>
            <a:endParaRPr lang="en-CA" sz="2400" dirty="0" smtClean="0"/>
          </a:p>
          <a:p>
            <a:r>
              <a:rPr lang="en-CA" sz="2400" dirty="0" smtClean="0"/>
              <a:t>Data from SEER were analyzed after selecting all new cases of PTMCs in the 5-year period 2004–2008</a:t>
            </a:r>
          </a:p>
          <a:p>
            <a:pPr>
              <a:buNone/>
            </a:pPr>
            <a:endParaRPr lang="en-CA" sz="2400" dirty="0" smtClean="0"/>
          </a:p>
          <a:p>
            <a:r>
              <a:rPr lang="en-CA" sz="2400" dirty="0" smtClean="0"/>
              <a:t>PTMC represented 98.3% of all </a:t>
            </a:r>
            <a:r>
              <a:rPr lang="en-CA" sz="2400" dirty="0" err="1" smtClean="0"/>
              <a:t>microcarcinomas</a:t>
            </a:r>
            <a:r>
              <a:rPr lang="en-CA" sz="2400" dirty="0" smtClean="0"/>
              <a:t> registered in the SEER</a:t>
            </a:r>
          </a:p>
        </p:txBody>
      </p:sp>
      <p:sp>
        <p:nvSpPr>
          <p:cNvPr id="4" name="Slide Number Placeholder 3"/>
          <p:cNvSpPr>
            <a:spLocks noGrp="1"/>
          </p:cNvSpPr>
          <p:nvPr>
            <p:ph type="sldNum" sz="quarter" idx="12"/>
          </p:nvPr>
        </p:nvSpPr>
        <p:spPr/>
        <p:txBody>
          <a:bodyPr/>
          <a:lstStyle/>
          <a:p>
            <a:fld id="{58355967-2FDE-4D2C-8B86-18D800F2F527}" type="slidenum">
              <a:rPr lang="en-CA" smtClean="0"/>
              <a:pPr/>
              <a:t>53</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Patients and Methods</a:t>
            </a:r>
            <a:endParaRPr lang="en-CA" b="1" dirty="0"/>
          </a:p>
        </p:txBody>
      </p:sp>
      <p:sp>
        <p:nvSpPr>
          <p:cNvPr id="3" name="Content Placeholder 2"/>
          <p:cNvSpPr>
            <a:spLocks noGrp="1"/>
          </p:cNvSpPr>
          <p:nvPr>
            <p:ph idx="1"/>
          </p:nvPr>
        </p:nvSpPr>
        <p:spPr>
          <a:xfrm>
            <a:off x="457200" y="1935480"/>
            <a:ext cx="8229600" cy="4589864"/>
          </a:xfrm>
        </p:spPr>
        <p:txBody>
          <a:bodyPr>
            <a:noAutofit/>
          </a:bodyPr>
          <a:lstStyle/>
          <a:p>
            <a:r>
              <a:rPr lang="en-CA" sz="2400" dirty="0" smtClean="0"/>
              <a:t>The following parameters were analyzed:</a:t>
            </a:r>
          </a:p>
          <a:p>
            <a:pPr lvl="1"/>
            <a:r>
              <a:rPr lang="en-CA" dirty="0" err="1" smtClean="0"/>
              <a:t>Histotype</a:t>
            </a:r>
            <a:endParaRPr lang="en-CA" dirty="0" smtClean="0"/>
          </a:p>
          <a:p>
            <a:pPr lvl="1"/>
            <a:r>
              <a:rPr lang="en-CA" dirty="0" smtClean="0"/>
              <a:t>age at diagnosis (≤45 </a:t>
            </a:r>
            <a:r>
              <a:rPr lang="en-CA" dirty="0" err="1" smtClean="0"/>
              <a:t>vs</a:t>
            </a:r>
            <a:r>
              <a:rPr lang="en-CA" dirty="0" smtClean="0"/>
              <a:t> &gt;45 y)</a:t>
            </a:r>
          </a:p>
          <a:p>
            <a:pPr lvl="1"/>
            <a:r>
              <a:rPr lang="en-CA" dirty="0" smtClean="0"/>
              <a:t>Gender</a:t>
            </a:r>
          </a:p>
          <a:p>
            <a:pPr lvl="1"/>
            <a:r>
              <a:rPr lang="en-CA" dirty="0" smtClean="0"/>
              <a:t>extent of surgery (total or near-total </a:t>
            </a:r>
            <a:r>
              <a:rPr lang="en-CA" dirty="0" err="1" smtClean="0"/>
              <a:t>thyroidectomy</a:t>
            </a:r>
            <a:r>
              <a:rPr lang="en-CA" dirty="0" smtClean="0"/>
              <a:t> </a:t>
            </a:r>
            <a:r>
              <a:rPr lang="en-CA" dirty="0" err="1" smtClean="0"/>
              <a:t>vs</a:t>
            </a:r>
            <a:r>
              <a:rPr lang="en-CA" dirty="0" smtClean="0"/>
              <a:t> </a:t>
            </a:r>
            <a:r>
              <a:rPr lang="en-CA" dirty="0" err="1" smtClean="0"/>
              <a:t>hemithyroidectomy</a:t>
            </a:r>
            <a:r>
              <a:rPr lang="en-CA" dirty="0" smtClean="0"/>
              <a:t>)</a:t>
            </a:r>
          </a:p>
          <a:p>
            <a:pPr lvl="1"/>
            <a:r>
              <a:rPr lang="en-CA" dirty="0" smtClean="0"/>
              <a:t>tumor size (≤6 mm </a:t>
            </a:r>
            <a:r>
              <a:rPr lang="en-CA" dirty="0" err="1" smtClean="0"/>
              <a:t>vs</a:t>
            </a:r>
            <a:r>
              <a:rPr lang="en-CA" dirty="0" smtClean="0"/>
              <a:t> &gt;6 mm)</a:t>
            </a:r>
          </a:p>
          <a:p>
            <a:pPr lvl="1"/>
            <a:r>
              <a:rPr lang="en-CA" dirty="0" err="1" smtClean="0"/>
              <a:t>extrathyroid</a:t>
            </a:r>
            <a:r>
              <a:rPr lang="en-CA" dirty="0" smtClean="0"/>
              <a:t> extension</a:t>
            </a:r>
          </a:p>
          <a:p>
            <a:pPr lvl="1"/>
            <a:r>
              <a:rPr lang="en-CA" dirty="0" err="1" smtClean="0"/>
              <a:t>multifocality</a:t>
            </a:r>
            <a:r>
              <a:rPr lang="en-CA" dirty="0" smtClean="0"/>
              <a:t> (including both </a:t>
            </a:r>
            <a:r>
              <a:rPr lang="en-CA" dirty="0" err="1" smtClean="0"/>
              <a:t>uni</a:t>
            </a:r>
            <a:r>
              <a:rPr lang="en-CA" dirty="0" smtClean="0"/>
              <a:t>- and bilateral cancer foci)</a:t>
            </a:r>
          </a:p>
          <a:p>
            <a:pPr lvl="1"/>
            <a:r>
              <a:rPr lang="en-CA" dirty="0" err="1" smtClean="0"/>
              <a:t>TNMcategory</a:t>
            </a:r>
            <a:r>
              <a:rPr lang="en-CA" dirty="0" smtClean="0"/>
              <a:t> classified </a:t>
            </a:r>
          </a:p>
        </p:txBody>
      </p:sp>
      <p:sp>
        <p:nvSpPr>
          <p:cNvPr id="4" name="Slide Number Placeholder 3"/>
          <p:cNvSpPr>
            <a:spLocks noGrp="1"/>
          </p:cNvSpPr>
          <p:nvPr>
            <p:ph type="sldNum" sz="quarter" idx="12"/>
          </p:nvPr>
        </p:nvSpPr>
        <p:spPr/>
        <p:txBody>
          <a:bodyPr/>
          <a:lstStyle/>
          <a:p>
            <a:fld id="{58355967-2FDE-4D2C-8B86-18D800F2F527}" type="slidenum">
              <a:rPr lang="en-CA" smtClean="0"/>
              <a:pPr/>
              <a:t>54</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Patients and Methods</a:t>
            </a:r>
            <a:endParaRPr lang="en-CA" b="1" dirty="0"/>
          </a:p>
        </p:txBody>
      </p:sp>
      <p:sp>
        <p:nvSpPr>
          <p:cNvPr id="3" name="Content Placeholder 2"/>
          <p:cNvSpPr>
            <a:spLocks noGrp="1"/>
          </p:cNvSpPr>
          <p:nvPr>
            <p:ph idx="1"/>
          </p:nvPr>
        </p:nvSpPr>
        <p:spPr>
          <a:xfrm>
            <a:off x="457200" y="1935480"/>
            <a:ext cx="8229600" cy="4589864"/>
          </a:xfrm>
        </p:spPr>
        <p:txBody>
          <a:bodyPr>
            <a:noAutofit/>
          </a:bodyPr>
          <a:lstStyle/>
          <a:p>
            <a:r>
              <a:rPr lang="en-CA" sz="2400" dirty="0" smtClean="0"/>
              <a:t>Because a much higher incidence of thyroid cancer is present in the volcanic area of Sicily, the Sicilian cohort was subdivided into </a:t>
            </a:r>
            <a:r>
              <a:rPr lang="en-CA" sz="2400" dirty="0" err="1" smtClean="0"/>
              <a:t>microcarcinomas</a:t>
            </a:r>
            <a:r>
              <a:rPr lang="en-CA" sz="2400" dirty="0" smtClean="0"/>
              <a:t> from residents of Catania and the rest of Sicily</a:t>
            </a:r>
          </a:p>
          <a:p>
            <a:pPr lvl="1"/>
            <a:r>
              <a:rPr lang="en-CA" dirty="0" smtClean="0">
                <a:solidFill>
                  <a:srgbClr val="FFFF00"/>
                </a:solidFill>
              </a:rPr>
              <a:t>Six patients from the SRRTC series who were missing the information </a:t>
            </a:r>
            <a:r>
              <a:rPr lang="en-CA" u="sng" dirty="0" smtClean="0">
                <a:solidFill>
                  <a:srgbClr val="FFFF00"/>
                </a:solidFill>
              </a:rPr>
              <a:t>were excluded</a:t>
            </a:r>
            <a:r>
              <a:rPr lang="en-CA" dirty="0" smtClean="0">
                <a:solidFill>
                  <a:srgbClr val="FFFF00"/>
                </a:solidFill>
              </a:rPr>
              <a:t>.</a:t>
            </a:r>
          </a:p>
        </p:txBody>
      </p:sp>
      <p:sp>
        <p:nvSpPr>
          <p:cNvPr id="4" name="Slide Number Placeholder 3"/>
          <p:cNvSpPr>
            <a:spLocks noGrp="1"/>
          </p:cNvSpPr>
          <p:nvPr>
            <p:ph type="sldNum" sz="quarter" idx="12"/>
          </p:nvPr>
        </p:nvSpPr>
        <p:spPr/>
        <p:txBody>
          <a:bodyPr/>
          <a:lstStyle/>
          <a:p>
            <a:fld id="{58355967-2FDE-4D2C-8B86-18D800F2F527}" type="slidenum">
              <a:rPr lang="en-CA" smtClean="0"/>
              <a:pPr/>
              <a:t>55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56</a:t>
            </a:fld>
            <a:endParaRPr lang="en-CA"/>
          </a:p>
        </p:txBody>
      </p:sp>
      <p:sp>
        <p:nvSpPr>
          <p:cNvPr id="8" name="Title 1"/>
          <p:cNvSpPr txBox="1">
            <a:spLocks/>
          </p:cNvSpPr>
          <p:nvPr/>
        </p:nvSpPr>
        <p:spPr>
          <a:xfrm>
            <a:off x="609600" y="2246188"/>
            <a:ext cx="8229600" cy="720080"/>
          </a:xfrm>
          <a:prstGeom prst="rect">
            <a:avLst/>
          </a:prstGeom>
        </p:spPr>
        <p:txBody>
          <a:bodyPr vert="horz" lIns="0" rIns="0" bIns="0" anchor="t">
            <a:normAutofit fontScale="82500" lnSpcReduction="20000"/>
          </a:bodyPr>
          <a:lstStyle/>
          <a:p>
            <a:pPr lvl="0" algn="ctr">
              <a:spcBef>
                <a:spcPct val="0"/>
              </a:spcBef>
            </a:pPr>
            <a:r>
              <a:rPr lang="en-CA" sz="3200" dirty="0" err="1" smtClean="0">
                <a:solidFill>
                  <a:srgbClr val="FFFF00"/>
                </a:solidFill>
              </a:rPr>
              <a:t>ASRw</a:t>
            </a:r>
            <a:r>
              <a:rPr lang="en-CA" sz="3200" dirty="0" smtClean="0">
                <a:solidFill>
                  <a:srgbClr val="FFFF00"/>
                </a:solidFill>
              </a:rPr>
              <a:t> for All Thyroid Cancers and Papillary </a:t>
            </a:r>
            <a:r>
              <a:rPr lang="en-CA" sz="3200" dirty="0" err="1" smtClean="0">
                <a:solidFill>
                  <a:srgbClr val="FFFF00"/>
                </a:solidFill>
              </a:rPr>
              <a:t>Microcarcinomas</a:t>
            </a:r>
            <a:r>
              <a:rPr lang="en-CA" sz="3200" dirty="0" smtClean="0">
                <a:solidFill>
                  <a:srgbClr val="FFFF00"/>
                </a:solidFill>
              </a:rPr>
              <a:t> According to Residence</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pic>
        <p:nvPicPr>
          <p:cNvPr id="2051" name="Picture 3"/>
          <p:cNvPicPr>
            <a:picLocks noChangeAspect="1" noChangeArrowheads="1"/>
          </p:cNvPicPr>
          <p:nvPr/>
        </p:nvPicPr>
        <p:blipFill>
          <a:blip r:embed="rId3" cstate="print"/>
          <a:srcRect/>
          <a:stretch>
            <a:fillRect/>
          </a:stretch>
        </p:blipFill>
        <p:spPr bwMode="auto">
          <a:xfrm>
            <a:off x="-9525" y="3151609"/>
            <a:ext cx="9163050" cy="1933575"/>
          </a:xfrm>
          <a:prstGeom prst="rect">
            <a:avLst/>
          </a:prstGeom>
          <a:noFill/>
          <a:ln w="9525">
            <a:noFill/>
            <a:miter lim="800000"/>
            <a:headEnd/>
            <a:tailEnd/>
          </a:ln>
        </p:spPr>
      </p:pic>
      <p:sp>
        <p:nvSpPr>
          <p:cNvPr id="10" name="Rounded Rectangle 9"/>
          <p:cNvSpPr/>
          <p:nvPr/>
        </p:nvSpPr>
        <p:spPr>
          <a:xfrm>
            <a:off x="251520" y="3861048"/>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251520" y="4581128"/>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CA" b="1" dirty="0" smtClean="0"/>
              <a:t>Results </a:t>
            </a:r>
            <a:r>
              <a:rPr lang="en-CA" sz="3600" dirty="0" smtClean="0">
                <a:solidFill>
                  <a:srgbClr val="FFFF00"/>
                </a:solidFill>
              </a:rPr>
              <a:t>Clinical and </a:t>
            </a:r>
            <a:r>
              <a:rPr lang="en-CA" sz="3600" dirty="0" err="1" smtClean="0">
                <a:solidFill>
                  <a:srgbClr val="FFFF00"/>
                </a:solidFill>
              </a:rPr>
              <a:t>Histopathological</a:t>
            </a:r>
            <a:r>
              <a:rPr lang="en-CA" sz="3600" dirty="0" smtClean="0">
                <a:solidFill>
                  <a:srgbClr val="FFFF00"/>
                </a:solidFill>
              </a:rPr>
              <a:t> Features of Both SRRTC and SEER PTMC Patients</a:t>
            </a:r>
            <a:endParaRPr lang="en-CA" sz="3600"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57</a:t>
            </a:fld>
            <a:endParaRPr lang="en-CA"/>
          </a:p>
        </p:txBody>
      </p:sp>
      <p:sp>
        <p:nvSpPr>
          <p:cNvPr id="8" name="Title 1"/>
          <p:cNvSpPr txBox="1">
            <a:spLocks/>
          </p:cNvSpPr>
          <p:nvPr/>
        </p:nvSpPr>
        <p:spPr>
          <a:xfrm>
            <a:off x="609600" y="1412776"/>
            <a:ext cx="8229600" cy="720080"/>
          </a:xfrm>
          <a:prstGeom prst="rect">
            <a:avLst/>
          </a:prstGeom>
        </p:spPr>
        <p:txBody>
          <a:bodyPr vert="horz" lIns="0" rIns="0" bIns="0" anchor="t">
            <a:normAutofit fontScale="97500"/>
          </a:bodyPr>
          <a:lstStyle/>
          <a:p>
            <a:pPr lvl="0" algn="ctr">
              <a:spcBef>
                <a:spcPct val="0"/>
              </a:spcBef>
            </a:pP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pic>
        <p:nvPicPr>
          <p:cNvPr id="3074" name="Picture 2"/>
          <p:cNvPicPr>
            <a:picLocks noChangeAspect="1" noChangeArrowheads="1"/>
          </p:cNvPicPr>
          <p:nvPr/>
        </p:nvPicPr>
        <p:blipFill>
          <a:blip r:embed="rId3" cstate="print"/>
          <a:srcRect/>
          <a:stretch>
            <a:fillRect/>
          </a:stretch>
        </p:blipFill>
        <p:spPr bwMode="auto">
          <a:xfrm>
            <a:off x="2233" y="2276872"/>
            <a:ext cx="9170969" cy="3744416"/>
          </a:xfrm>
          <a:prstGeom prst="rect">
            <a:avLst/>
          </a:prstGeom>
          <a:noFill/>
          <a:ln w="9525">
            <a:noFill/>
            <a:miter lim="800000"/>
            <a:headEnd/>
            <a:tailEnd/>
          </a:ln>
        </p:spPr>
      </p:pic>
      <p:sp>
        <p:nvSpPr>
          <p:cNvPr id="9" name="Rounded Rectangle 8"/>
          <p:cNvSpPr/>
          <p:nvPr/>
        </p:nvSpPr>
        <p:spPr>
          <a:xfrm>
            <a:off x="8100392" y="2636912"/>
            <a:ext cx="57606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8100392" y="3356992"/>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8172400" y="4869160"/>
            <a:ext cx="50405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8100392" y="5373216"/>
            <a:ext cx="64807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 of SRRTC</a:t>
            </a:r>
            <a:endParaRPr lang="en-CA" sz="3600"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58</a:t>
            </a:fld>
            <a:endParaRPr lang="en-CA"/>
          </a:p>
        </p:txBody>
      </p:sp>
      <p:sp>
        <p:nvSpPr>
          <p:cNvPr id="8" name="Title 1"/>
          <p:cNvSpPr txBox="1">
            <a:spLocks/>
          </p:cNvSpPr>
          <p:nvPr/>
        </p:nvSpPr>
        <p:spPr>
          <a:xfrm>
            <a:off x="609600" y="1412776"/>
            <a:ext cx="8229600" cy="720080"/>
          </a:xfrm>
          <a:prstGeom prst="rect">
            <a:avLst/>
          </a:prstGeom>
        </p:spPr>
        <p:txBody>
          <a:bodyPr vert="horz" lIns="0" rIns="0" bIns="0" anchor="t">
            <a:normAutofit fontScale="97500"/>
          </a:bodyPr>
          <a:lstStyle/>
          <a:p>
            <a:pPr lvl="0" algn="ctr">
              <a:spcBef>
                <a:spcPct val="0"/>
              </a:spcBef>
            </a:pP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
        <p:nvSpPr>
          <p:cNvPr id="17" name="Content Placeholder 2"/>
          <p:cNvSpPr txBox="1">
            <a:spLocks/>
          </p:cNvSpPr>
          <p:nvPr/>
        </p:nvSpPr>
        <p:spPr>
          <a:xfrm>
            <a:off x="457200" y="1935480"/>
            <a:ext cx="8229600" cy="4589864"/>
          </a:xfrm>
          <a:prstGeom prst="rect">
            <a:avLst/>
          </a:prstGeom>
        </p:spPr>
        <p:txBody>
          <a:bodyPr vert="horz">
            <a:noAutofit/>
          </a:bodyPr>
          <a:lstStyle/>
          <a:p>
            <a:pPr>
              <a:lnSpc>
                <a:spcPct val="110000"/>
              </a:lnSpc>
              <a:spcBef>
                <a:spcPts val="360"/>
              </a:spcBef>
              <a:buFont typeface="Arial" pitchFamily="34" charset="0"/>
              <a:buChar char="•"/>
            </a:pPr>
            <a:r>
              <a:rPr lang="en-CA" sz="1500" dirty="0" smtClean="0">
                <a:solidFill>
                  <a:srgbClr val="FF0000"/>
                </a:solidFill>
              </a:rPr>
              <a:t>Female/Male </a:t>
            </a:r>
            <a:r>
              <a:rPr lang="en-CA" sz="1500" dirty="0" smtClean="0"/>
              <a:t>ratio was significantly higher in pts </a:t>
            </a:r>
            <a:r>
              <a:rPr lang="en-CA" sz="1500" dirty="0" smtClean="0">
                <a:solidFill>
                  <a:srgbClr val="FF0000"/>
                </a:solidFill>
              </a:rPr>
              <a:t>younger than 60 yrs </a:t>
            </a:r>
            <a:r>
              <a:rPr lang="en-CA" sz="1500" dirty="0" smtClean="0"/>
              <a:t>(5.8:1)</a:t>
            </a:r>
          </a:p>
          <a:p>
            <a:pPr>
              <a:lnSpc>
                <a:spcPct val="110000"/>
              </a:lnSpc>
              <a:spcBef>
                <a:spcPts val="360"/>
              </a:spcBef>
              <a:buFont typeface="Arial" pitchFamily="34" charset="0"/>
              <a:buChar char="•"/>
            </a:pPr>
            <a:r>
              <a:rPr lang="en-CA" sz="1500" dirty="0" smtClean="0"/>
              <a:t>The prevalence of </a:t>
            </a:r>
            <a:r>
              <a:rPr lang="en-CA" sz="1500" dirty="0" smtClean="0">
                <a:solidFill>
                  <a:srgbClr val="FF0000"/>
                </a:solidFill>
              </a:rPr>
              <a:t>N.M. </a:t>
            </a:r>
            <a:r>
              <a:rPr lang="en-CA" sz="1500" dirty="0" smtClean="0"/>
              <a:t>are more frequent in:</a:t>
            </a:r>
          </a:p>
          <a:p>
            <a:pPr lvl="1">
              <a:lnSpc>
                <a:spcPct val="110000"/>
              </a:lnSpc>
              <a:spcBef>
                <a:spcPts val="360"/>
              </a:spcBef>
              <a:buFont typeface="Arial" pitchFamily="34" charset="0"/>
              <a:buChar char="•"/>
            </a:pPr>
            <a:r>
              <a:rPr lang="en-CA" sz="1500" dirty="0" smtClean="0"/>
              <a:t> &gt;45 yrs (OR=2.4)</a:t>
            </a:r>
          </a:p>
          <a:p>
            <a:pPr lvl="1">
              <a:lnSpc>
                <a:spcPct val="110000"/>
              </a:lnSpc>
              <a:spcBef>
                <a:spcPts val="360"/>
              </a:spcBef>
              <a:buFont typeface="Arial" pitchFamily="34" charset="0"/>
              <a:buChar char="•"/>
            </a:pPr>
            <a:r>
              <a:rPr lang="en-CA" sz="1500" dirty="0" smtClean="0"/>
              <a:t> M&gt;F</a:t>
            </a:r>
          </a:p>
          <a:p>
            <a:pPr lvl="1">
              <a:lnSpc>
                <a:spcPct val="110000"/>
              </a:lnSpc>
              <a:spcBef>
                <a:spcPts val="360"/>
              </a:spcBef>
              <a:buFont typeface="Arial" pitchFamily="34" charset="0"/>
              <a:buChar char="•"/>
            </a:pPr>
            <a:r>
              <a:rPr lang="en-CA" sz="1500" dirty="0" smtClean="0"/>
              <a:t> &gt; 6mm (32% vs. 21.6%)</a:t>
            </a:r>
          </a:p>
          <a:p>
            <a:pPr>
              <a:lnSpc>
                <a:spcPct val="110000"/>
              </a:lnSpc>
              <a:spcBef>
                <a:spcPts val="360"/>
              </a:spcBef>
              <a:buFont typeface="Arial" pitchFamily="34" charset="0"/>
              <a:buChar char="•"/>
            </a:pPr>
            <a:r>
              <a:rPr lang="en-CA" sz="1500" dirty="0" smtClean="0"/>
              <a:t>LN were excised in 24% T1 &amp; 40.4% T3 PTMC</a:t>
            </a:r>
          </a:p>
          <a:p>
            <a:pPr>
              <a:lnSpc>
                <a:spcPct val="110000"/>
              </a:lnSpc>
              <a:spcBef>
                <a:spcPts val="360"/>
              </a:spcBef>
              <a:buFont typeface="Arial" pitchFamily="34" charset="0"/>
              <a:buChar char="•"/>
            </a:pPr>
            <a:r>
              <a:rPr lang="en-CA" sz="1500" dirty="0" smtClean="0"/>
              <a:t>LN + was observed in 23.9% T1 and in 53.7% T3</a:t>
            </a:r>
          </a:p>
          <a:p>
            <a:pPr>
              <a:lnSpc>
                <a:spcPct val="110000"/>
              </a:lnSpc>
              <a:spcBef>
                <a:spcPts val="360"/>
              </a:spcBef>
              <a:buFont typeface="Arial" pitchFamily="34" charset="0"/>
              <a:buChar char="•"/>
            </a:pPr>
            <a:r>
              <a:rPr lang="en-CA" sz="1500" dirty="0" smtClean="0">
                <a:solidFill>
                  <a:srgbClr val="FF0000"/>
                </a:solidFill>
              </a:rPr>
              <a:t>Extra thyroid extension </a:t>
            </a:r>
            <a:r>
              <a:rPr lang="en-CA" sz="1500" dirty="0" smtClean="0"/>
              <a:t>was more frequent in </a:t>
            </a:r>
            <a:r>
              <a:rPr lang="en-CA" sz="1500" dirty="0" smtClean="0">
                <a:solidFill>
                  <a:srgbClr val="FF0000"/>
                </a:solidFill>
              </a:rPr>
              <a:t>&gt;6mm </a:t>
            </a:r>
            <a:r>
              <a:rPr lang="en-CA" sz="1500" dirty="0" smtClean="0"/>
              <a:t>PTMC (13.5% vs. 3.8%)</a:t>
            </a:r>
          </a:p>
          <a:p>
            <a:pPr>
              <a:lnSpc>
                <a:spcPct val="110000"/>
              </a:lnSpc>
              <a:spcBef>
                <a:spcPts val="360"/>
              </a:spcBef>
              <a:buFont typeface="Arial" pitchFamily="34" charset="0"/>
              <a:buChar char="•"/>
            </a:pPr>
            <a:r>
              <a:rPr lang="en-CA" sz="1500" dirty="0" smtClean="0"/>
              <a:t>Total or near-total </a:t>
            </a:r>
            <a:r>
              <a:rPr lang="en-CA" sz="1500" dirty="0" err="1" smtClean="0"/>
              <a:t>thyroidectomy</a:t>
            </a:r>
            <a:r>
              <a:rPr lang="en-CA" sz="1500" dirty="0" smtClean="0"/>
              <a:t> was performed in 92.4% patients, and only 7.6% patients were treated with </a:t>
            </a:r>
            <a:r>
              <a:rPr lang="en-CA" sz="1500" dirty="0" err="1" smtClean="0"/>
              <a:t>hemithyroidectomy</a:t>
            </a:r>
            <a:endParaRPr lang="en-CA" sz="1500" dirty="0" smtClean="0"/>
          </a:p>
          <a:p>
            <a:pPr>
              <a:lnSpc>
                <a:spcPct val="110000"/>
              </a:lnSpc>
              <a:spcBef>
                <a:spcPts val="360"/>
              </a:spcBef>
              <a:buFont typeface="Arial" pitchFamily="34" charset="0"/>
              <a:buChar char="•"/>
            </a:pPr>
            <a:r>
              <a:rPr lang="en-CA" sz="1500" dirty="0" err="1" smtClean="0">
                <a:solidFill>
                  <a:srgbClr val="FF0000"/>
                </a:solidFill>
              </a:rPr>
              <a:t>Multifocality</a:t>
            </a:r>
            <a:r>
              <a:rPr lang="en-CA" sz="1500" dirty="0" smtClean="0"/>
              <a:t> was observed in 26.0% patients, with a slightly higher prevalence, not statistically significant, in</a:t>
            </a:r>
            <a:r>
              <a:rPr lang="en-CA" sz="1500" dirty="0" smtClean="0">
                <a:solidFill>
                  <a:srgbClr val="FF0000"/>
                </a:solidFill>
              </a:rPr>
              <a:t> males </a:t>
            </a:r>
            <a:r>
              <a:rPr lang="en-CA" sz="1500" dirty="0" smtClean="0"/>
              <a:t>(28.7 </a:t>
            </a:r>
            <a:r>
              <a:rPr lang="en-CA" sz="1500" dirty="0" err="1" smtClean="0"/>
              <a:t>vs</a:t>
            </a:r>
            <a:r>
              <a:rPr lang="en-CA" sz="1500" dirty="0" smtClean="0"/>
              <a:t> 25.5%</a:t>
            </a:r>
            <a:r>
              <a:rPr lang="en-CA" sz="1500" i="1" dirty="0" smtClean="0"/>
              <a:t>) </a:t>
            </a:r>
          </a:p>
          <a:p>
            <a:pPr>
              <a:lnSpc>
                <a:spcPct val="110000"/>
              </a:lnSpc>
              <a:spcBef>
                <a:spcPts val="360"/>
              </a:spcBef>
              <a:buFont typeface="Arial" pitchFamily="34" charset="0"/>
              <a:buChar char="•"/>
            </a:pPr>
            <a:r>
              <a:rPr lang="en-CA" sz="1500" i="1" dirty="0" smtClean="0">
                <a:solidFill>
                  <a:srgbClr val="FF0000"/>
                </a:solidFill>
              </a:rPr>
              <a:t>Lymph </a:t>
            </a:r>
            <a:r>
              <a:rPr lang="en-CA" sz="1500" dirty="0" smtClean="0">
                <a:solidFill>
                  <a:srgbClr val="FF0000"/>
                </a:solidFill>
              </a:rPr>
              <a:t>node </a:t>
            </a:r>
            <a:r>
              <a:rPr lang="en-CA" sz="1500" dirty="0" smtClean="0"/>
              <a:t>involvement was much higher in </a:t>
            </a:r>
            <a:r>
              <a:rPr lang="en-CA" sz="1500" dirty="0" smtClean="0">
                <a:solidFill>
                  <a:srgbClr val="FF0000"/>
                </a:solidFill>
              </a:rPr>
              <a:t>multifocal </a:t>
            </a:r>
            <a:r>
              <a:rPr lang="en-CA" sz="1500" dirty="0" smtClean="0"/>
              <a:t>than in </a:t>
            </a:r>
            <a:r>
              <a:rPr lang="pt-BR" sz="1500" dirty="0" smtClean="0"/>
              <a:t>nonmultifocal microcarcinomas (40.7 vs 19.7%)</a:t>
            </a:r>
          </a:p>
          <a:p>
            <a:pPr>
              <a:lnSpc>
                <a:spcPct val="110000"/>
              </a:lnSpc>
              <a:spcBef>
                <a:spcPts val="360"/>
              </a:spcBef>
              <a:buFont typeface="Arial" pitchFamily="34" charset="0"/>
              <a:buChar char="•"/>
            </a:pPr>
            <a:r>
              <a:rPr lang="en-CA" sz="1500" i="1" dirty="0" err="1" smtClean="0">
                <a:solidFill>
                  <a:srgbClr val="FF0000"/>
                </a:solidFill>
              </a:rPr>
              <a:t>Multifocality</a:t>
            </a:r>
            <a:r>
              <a:rPr lang="en-CA" sz="1500" i="1" dirty="0" smtClean="0">
                <a:solidFill>
                  <a:srgbClr val="FF0000"/>
                </a:solidFill>
              </a:rPr>
              <a:t> </a:t>
            </a:r>
            <a:r>
              <a:rPr lang="en-CA" sz="1500" i="1" dirty="0" smtClean="0"/>
              <a:t>occurred more </a:t>
            </a:r>
            <a:r>
              <a:rPr lang="en-CA" sz="1500" dirty="0" smtClean="0"/>
              <a:t>frequently in both </a:t>
            </a:r>
            <a:r>
              <a:rPr lang="en-CA" sz="1500" dirty="0" smtClean="0">
                <a:solidFill>
                  <a:srgbClr val="FF0000"/>
                </a:solidFill>
              </a:rPr>
              <a:t>larger (6 mm) </a:t>
            </a:r>
            <a:r>
              <a:rPr lang="en-CA" sz="1500" dirty="0" smtClean="0"/>
              <a:t>and</a:t>
            </a:r>
            <a:r>
              <a:rPr lang="en-CA" sz="1500" dirty="0" smtClean="0">
                <a:solidFill>
                  <a:srgbClr val="FF0000"/>
                </a:solidFill>
              </a:rPr>
              <a:t> </a:t>
            </a:r>
            <a:r>
              <a:rPr lang="en-CA" sz="1500" dirty="0" err="1" smtClean="0">
                <a:solidFill>
                  <a:srgbClr val="FF0000"/>
                </a:solidFill>
              </a:rPr>
              <a:t>extrathyroidal</a:t>
            </a:r>
            <a:r>
              <a:rPr lang="en-CA" sz="1500" dirty="0" smtClean="0">
                <a:solidFill>
                  <a:srgbClr val="FF0000"/>
                </a:solidFill>
              </a:rPr>
              <a:t> </a:t>
            </a:r>
            <a:r>
              <a:rPr lang="en-CA" sz="1500" dirty="0" smtClean="0"/>
              <a:t>PTMC (31.7 and 53.0%) with respect to smaller (6 mm) and </a:t>
            </a:r>
            <a:r>
              <a:rPr lang="en-CA" sz="1500" dirty="0" err="1" smtClean="0"/>
              <a:t>intrathyroidal</a:t>
            </a:r>
            <a:r>
              <a:rPr lang="en-CA" sz="1500" dirty="0" smtClean="0"/>
              <a:t> PTMCs (22.5 and23.8%)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 calcmode="lin" valueType="num">
                                      <p:cBhvr additive="base">
                                        <p:cTn id="1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 calcmode="lin" valueType="num">
                                      <p:cBhvr additive="base">
                                        <p:cTn id="2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 calcmode="lin" valueType="num">
                                      <p:cBhvr additive="base">
                                        <p:cTn id="2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xEl>
                                              <p:pRg st="5" end="5"/>
                                            </p:txEl>
                                          </p:spTgt>
                                        </p:tgtEl>
                                        <p:attrNameLst>
                                          <p:attrName>style.visibility</p:attrName>
                                        </p:attrNameLst>
                                      </p:cBhvr>
                                      <p:to>
                                        <p:strVal val="visible"/>
                                      </p:to>
                                    </p:set>
                                    <p:anim calcmode="lin" valueType="num">
                                      <p:cBhvr additive="base">
                                        <p:cTn id="31"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 calcmode="lin" valueType="num">
                                      <p:cBhvr additive="base">
                                        <p:cTn id="37"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xEl>
                                              <p:pRg st="7" end="7"/>
                                            </p:txEl>
                                          </p:spTgt>
                                        </p:tgtEl>
                                        <p:attrNameLst>
                                          <p:attrName>style.visibility</p:attrName>
                                        </p:attrNameLst>
                                      </p:cBhvr>
                                      <p:to>
                                        <p:strVal val="visible"/>
                                      </p:to>
                                    </p:set>
                                    <p:anim calcmode="lin" valueType="num">
                                      <p:cBhvr additive="base">
                                        <p:cTn id="43"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xEl>
                                              <p:pRg st="8" end="8"/>
                                            </p:txEl>
                                          </p:spTgt>
                                        </p:tgtEl>
                                        <p:attrNameLst>
                                          <p:attrName>style.visibility</p:attrName>
                                        </p:attrNameLst>
                                      </p:cBhvr>
                                      <p:to>
                                        <p:strVal val="visible"/>
                                      </p:to>
                                    </p:set>
                                    <p:anim calcmode="lin" valueType="num">
                                      <p:cBhvr additive="base">
                                        <p:cTn id="49"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xEl>
                                              <p:pRg st="9" end="9"/>
                                            </p:txEl>
                                          </p:spTgt>
                                        </p:tgtEl>
                                        <p:attrNameLst>
                                          <p:attrName>style.visibility</p:attrName>
                                        </p:attrNameLst>
                                      </p:cBhvr>
                                      <p:to>
                                        <p:strVal val="visible"/>
                                      </p:to>
                                    </p:set>
                                    <p:anim calcmode="lin" valueType="num">
                                      <p:cBhvr additive="base">
                                        <p:cTn id="55"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xEl>
                                              <p:pRg st="10" end="10"/>
                                            </p:txEl>
                                          </p:spTgt>
                                        </p:tgtEl>
                                        <p:attrNameLst>
                                          <p:attrName>style.visibility</p:attrName>
                                        </p:attrNameLst>
                                      </p:cBhvr>
                                      <p:to>
                                        <p:strVal val="visible"/>
                                      </p:to>
                                    </p:set>
                                    <p:anim calcmode="lin" valueType="num">
                                      <p:cBhvr additive="base">
                                        <p:cTn id="61"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xEl>
                                              <p:pRg st="11" end="11"/>
                                            </p:txEl>
                                          </p:spTgt>
                                        </p:tgtEl>
                                        <p:attrNameLst>
                                          <p:attrName>style.visibility</p:attrName>
                                        </p:attrNameLst>
                                      </p:cBhvr>
                                      <p:to>
                                        <p:strVal val="visible"/>
                                      </p:to>
                                    </p:set>
                                    <p:anim calcmode="lin" valueType="num">
                                      <p:cBhvr additive="base">
                                        <p:cTn id="67"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 of SEER</a:t>
            </a:r>
            <a:endParaRPr lang="en-CA" sz="3600"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59</a:t>
            </a:fld>
            <a:endParaRPr lang="en-CA"/>
          </a:p>
        </p:txBody>
      </p:sp>
      <p:sp>
        <p:nvSpPr>
          <p:cNvPr id="8" name="Title 1"/>
          <p:cNvSpPr txBox="1">
            <a:spLocks/>
          </p:cNvSpPr>
          <p:nvPr/>
        </p:nvSpPr>
        <p:spPr>
          <a:xfrm>
            <a:off x="609600" y="1412776"/>
            <a:ext cx="8229600" cy="720080"/>
          </a:xfrm>
          <a:prstGeom prst="rect">
            <a:avLst/>
          </a:prstGeom>
        </p:spPr>
        <p:txBody>
          <a:bodyPr vert="horz" lIns="0" rIns="0" bIns="0" anchor="t">
            <a:normAutofit fontScale="97500"/>
          </a:bodyPr>
          <a:lstStyle/>
          <a:p>
            <a:pPr lvl="0" algn="ctr">
              <a:spcBef>
                <a:spcPct val="0"/>
              </a:spcBef>
            </a:pP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sp>
        <p:nvSpPr>
          <p:cNvPr id="17" name="Content Placeholder 2"/>
          <p:cNvSpPr txBox="1">
            <a:spLocks/>
          </p:cNvSpPr>
          <p:nvPr/>
        </p:nvSpPr>
        <p:spPr>
          <a:xfrm>
            <a:off x="457200" y="1935480"/>
            <a:ext cx="8229600" cy="4589864"/>
          </a:xfrm>
          <a:prstGeom prst="rect">
            <a:avLst/>
          </a:prstGeom>
        </p:spPr>
        <p:txBody>
          <a:bodyPr vert="horz">
            <a:noAutofit/>
          </a:bodyPr>
          <a:lstStyle/>
          <a:p>
            <a:pPr>
              <a:lnSpc>
                <a:spcPct val="90000"/>
              </a:lnSpc>
              <a:spcBef>
                <a:spcPts val="360"/>
              </a:spcBef>
              <a:buFont typeface="Arial" pitchFamily="34" charset="0"/>
              <a:buChar char="•"/>
            </a:pPr>
            <a:r>
              <a:rPr lang="en-CA" sz="1600" dirty="0" smtClean="0"/>
              <a:t>positive </a:t>
            </a:r>
            <a:r>
              <a:rPr lang="en-CA" sz="1600" dirty="0" smtClean="0">
                <a:solidFill>
                  <a:srgbClr val="FF0000"/>
                </a:solidFill>
              </a:rPr>
              <a:t>lymph nodes </a:t>
            </a:r>
            <a:r>
              <a:rPr lang="en-CA" sz="1600" dirty="0" smtClean="0"/>
              <a:t>were more frequent in </a:t>
            </a:r>
            <a:r>
              <a:rPr lang="en-CA" sz="1600" dirty="0" smtClean="0">
                <a:solidFill>
                  <a:srgbClr val="FF0000"/>
                </a:solidFill>
              </a:rPr>
              <a:t>male </a:t>
            </a:r>
            <a:r>
              <a:rPr lang="en-CA" sz="1600" dirty="0" smtClean="0"/>
              <a:t>than in female patients (50.8 </a:t>
            </a:r>
            <a:r>
              <a:rPr lang="en-CA" sz="1600" dirty="0" err="1" smtClean="0"/>
              <a:t>vs</a:t>
            </a:r>
            <a:r>
              <a:rPr lang="en-CA" sz="1600" dirty="0" smtClean="0"/>
              <a:t> 23.8%</a:t>
            </a:r>
            <a:r>
              <a:rPr lang="en-CA" sz="1600" i="1" dirty="0" smtClean="0"/>
              <a:t>) and in </a:t>
            </a:r>
            <a:r>
              <a:rPr lang="en-CA" sz="1600" i="1" dirty="0" smtClean="0">
                <a:solidFill>
                  <a:srgbClr val="FF0000"/>
                </a:solidFill>
              </a:rPr>
              <a:t>larger PTMCs </a:t>
            </a:r>
            <a:r>
              <a:rPr lang="en-CA" sz="1600" dirty="0" smtClean="0"/>
              <a:t>(34.9 </a:t>
            </a:r>
            <a:r>
              <a:rPr lang="en-CA" sz="1600" dirty="0" err="1" smtClean="0"/>
              <a:t>vs</a:t>
            </a:r>
            <a:r>
              <a:rPr lang="en-CA" sz="1600" dirty="0" smtClean="0"/>
              <a:t> 23.6% in PTMCs smaller than 7 mm</a:t>
            </a:r>
            <a:r>
              <a:rPr lang="en-CA" sz="1600" i="1" dirty="0" smtClean="0"/>
              <a:t>)</a:t>
            </a:r>
          </a:p>
          <a:p>
            <a:pPr>
              <a:lnSpc>
                <a:spcPct val="90000"/>
              </a:lnSpc>
              <a:spcBef>
                <a:spcPts val="360"/>
              </a:spcBef>
              <a:buFont typeface="Arial" pitchFamily="34" charset="0"/>
              <a:buChar char="•"/>
            </a:pPr>
            <a:endParaRPr lang="en-CA" sz="1600" i="1" dirty="0" smtClean="0"/>
          </a:p>
          <a:p>
            <a:pPr>
              <a:lnSpc>
                <a:spcPct val="90000"/>
              </a:lnSpc>
              <a:spcBef>
                <a:spcPts val="360"/>
              </a:spcBef>
              <a:buFont typeface="Arial" pitchFamily="34" charset="0"/>
              <a:buChar char="•"/>
            </a:pPr>
            <a:r>
              <a:rPr lang="en-CA" sz="1600" dirty="0" smtClean="0"/>
              <a:t>PTMCs in </a:t>
            </a:r>
            <a:r>
              <a:rPr lang="en-CA" sz="1600" dirty="0" smtClean="0">
                <a:solidFill>
                  <a:srgbClr val="66FF33"/>
                </a:solidFill>
              </a:rPr>
              <a:t>young patients </a:t>
            </a:r>
            <a:r>
              <a:rPr lang="en-CA" sz="1600" dirty="0" smtClean="0"/>
              <a:t>(&lt;45 y) exhibited a higher risk of </a:t>
            </a:r>
            <a:r>
              <a:rPr lang="en-CA" sz="1600" dirty="0" smtClean="0">
                <a:solidFill>
                  <a:srgbClr val="66FF33"/>
                </a:solidFill>
              </a:rPr>
              <a:t>nodal metastases </a:t>
            </a:r>
            <a:r>
              <a:rPr lang="en-CA" sz="1600" dirty="0" smtClean="0"/>
              <a:t>than older patients (odds ratio 1.26)</a:t>
            </a:r>
          </a:p>
          <a:p>
            <a:pPr>
              <a:lnSpc>
                <a:spcPct val="90000"/>
              </a:lnSpc>
              <a:spcBef>
                <a:spcPts val="360"/>
              </a:spcBef>
              <a:buFont typeface="Arial" pitchFamily="34" charset="0"/>
              <a:buChar char="•"/>
            </a:pPr>
            <a:r>
              <a:rPr lang="en-CA" sz="1600" i="1" dirty="0" err="1" smtClean="0">
                <a:solidFill>
                  <a:srgbClr val="FF0000"/>
                </a:solidFill>
              </a:rPr>
              <a:t>Extrathyroid</a:t>
            </a:r>
            <a:r>
              <a:rPr lang="en-CA" sz="1600" i="1" dirty="0" smtClean="0">
                <a:solidFill>
                  <a:srgbClr val="FF0000"/>
                </a:solidFill>
              </a:rPr>
              <a:t> extension </a:t>
            </a:r>
            <a:r>
              <a:rPr lang="en-CA" sz="1600" i="1" dirty="0" smtClean="0"/>
              <a:t>was more </a:t>
            </a:r>
            <a:r>
              <a:rPr lang="en-CA" sz="1600" dirty="0" smtClean="0"/>
              <a:t>frequent among</a:t>
            </a:r>
            <a:r>
              <a:rPr lang="en-CA" sz="1600" dirty="0" smtClean="0">
                <a:solidFill>
                  <a:srgbClr val="FF0000"/>
                </a:solidFill>
              </a:rPr>
              <a:t> male </a:t>
            </a:r>
            <a:r>
              <a:rPr lang="en-CA" sz="1600" dirty="0" smtClean="0"/>
              <a:t>patients than among female patients (8.3 </a:t>
            </a:r>
            <a:r>
              <a:rPr lang="en-CA" sz="1600" dirty="0" err="1" smtClean="0"/>
              <a:t>vs</a:t>
            </a:r>
            <a:r>
              <a:rPr lang="en-CA" sz="1600" dirty="0" smtClean="0"/>
              <a:t> 5.8%</a:t>
            </a:r>
            <a:r>
              <a:rPr lang="en-CA" sz="1600" i="1" dirty="0" smtClean="0"/>
              <a:t>) and in</a:t>
            </a:r>
            <a:r>
              <a:rPr lang="en-CA" sz="1600" i="1" dirty="0" smtClean="0">
                <a:solidFill>
                  <a:srgbClr val="FF0000"/>
                </a:solidFill>
              </a:rPr>
              <a:t> </a:t>
            </a:r>
            <a:r>
              <a:rPr lang="en-CA" sz="1600" dirty="0" smtClean="0">
                <a:solidFill>
                  <a:srgbClr val="FF0000"/>
                </a:solidFill>
              </a:rPr>
              <a:t>larger </a:t>
            </a:r>
            <a:r>
              <a:rPr lang="en-CA" sz="1600" dirty="0" smtClean="0"/>
              <a:t>PTMCs (11.3 </a:t>
            </a:r>
            <a:r>
              <a:rPr lang="en-CA" sz="1600" dirty="0" err="1" smtClean="0"/>
              <a:t>vs</a:t>
            </a:r>
            <a:r>
              <a:rPr lang="en-CA" sz="1600" dirty="0" smtClean="0"/>
              <a:t> 3.2%</a:t>
            </a:r>
            <a:r>
              <a:rPr lang="en-CA" sz="1600" i="1" dirty="0" smtClean="0"/>
              <a:t>)</a:t>
            </a:r>
          </a:p>
          <a:p>
            <a:pPr>
              <a:lnSpc>
                <a:spcPct val="90000"/>
              </a:lnSpc>
              <a:spcBef>
                <a:spcPts val="360"/>
              </a:spcBef>
              <a:buFont typeface="Arial" pitchFamily="34" charset="0"/>
              <a:buChar char="•"/>
            </a:pPr>
            <a:endParaRPr lang="en-CA" sz="1600" i="1" dirty="0" smtClean="0"/>
          </a:p>
          <a:p>
            <a:pPr>
              <a:lnSpc>
                <a:spcPct val="90000"/>
              </a:lnSpc>
              <a:spcBef>
                <a:spcPts val="360"/>
              </a:spcBef>
              <a:buFont typeface="Arial" pitchFamily="34" charset="0"/>
              <a:buChar char="•"/>
            </a:pPr>
            <a:r>
              <a:rPr lang="en-CA" sz="1600" i="1" dirty="0" smtClean="0"/>
              <a:t>Lymph node involvement was more </a:t>
            </a:r>
            <a:r>
              <a:rPr lang="en-CA" sz="1600" dirty="0" smtClean="0"/>
              <a:t>frequent in T3 tumors (63.5%) relative to T1 tumors (24.0%).</a:t>
            </a:r>
          </a:p>
          <a:p>
            <a:pPr>
              <a:lnSpc>
                <a:spcPct val="90000"/>
              </a:lnSpc>
              <a:spcBef>
                <a:spcPts val="360"/>
              </a:spcBef>
              <a:buFont typeface="Arial" pitchFamily="34" charset="0"/>
              <a:buChar char="•"/>
            </a:pPr>
            <a:r>
              <a:rPr lang="en-CA" sz="1600" dirty="0" smtClean="0"/>
              <a:t>The percentage of</a:t>
            </a:r>
            <a:r>
              <a:rPr lang="en-CA" sz="1600" dirty="0" smtClean="0">
                <a:solidFill>
                  <a:srgbClr val="FF0000"/>
                </a:solidFill>
              </a:rPr>
              <a:t> T1 </a:t>
            </a:r>
            <a:r>
              <a:rPr lang="en-CA" sz="1600" dirty="0" smtClean="0"/>
              <a:t>cancers with lymph node involvement in the SEER cohort was </a:t>
            </a:r>
            <a:r>
              <a:rPr lang="en-CA" sz="1600" dirty="0" smtClean="0">
                <a:solidFill>
                  <a:srgbClr val="FF0000"/>
                </a:solidFill>
              </a:rPr>
              <a:t>similar </a:t>
            </a:r>
            <a:r>
              <a:rPr lang="en-CA" sz="1600" dirty="0" smtClean="0"/>
              <a:t>to that observed in Sicily, but the percentage of </a:t>
            </a:r>
            <a:r>
              <a:rPr lang="en-CA" sz="1600" dirty="0" smtClean="0">
                <a:solidFill>
                  <a:srgbClr val="FF0000"/>
                </a:solidFill>
              </a:rPr>
              <a:t>T3</a:t>
            </a:r>
            <a:r>
              <a:rPr lang="en-CA" sz="1600" dirty="0" smtClean="0"/>
              <a:t> tumors with lymph node involvement was higher than in </a:t>
            </a:r>
            <a:r>
              <a:rPr lang="en-CA" sz="1600" dirty="0" smtClean="0">
                <a:solidFill>
                  <a:srgbClr val="FF0000"/>
                </a:solidFill>
              </a:rPr>
              <a:t>Sicily.</a:t>
            </a:r>
          </a:p>
          <a:p>
            <a:pPr>
              <a:lnSpc>
                <a:spcPct val="90000"/>
              </a:lnSpc>
              <a:spcBef>
                <a:spcPts val="360"/>
              </a:spcBef>
              <a:buFont typeface="Arial" pitchFamily="34" charset="0"/>
              <a:buChar char="•"/>
            </a:pPr>
            <a:r>
              <a:rPr lang="en-CA" sz="1600" dirty="0" err="1" smtClean="0">
                <a:solidFill>
                  <a:srgbClr val="FF0000"/>
                </a:solidFill>
              </a:rPr>
              <a:t>Multifocality</a:t>
            </a:r>
            <a:r>
              <a:rPr lang="en-CA" sz="1600" dirty="0" smtClean="0"/>
              <a:t> was present in 33.5% patients, a significantly higher percentage than in</a:t>
            </a:r>
            <a:r>
              <a:rPr lang="en-CA" sz="1600" dirty="0" smtClean="0">
                <a:solidFill>
                  <a:srgbClr val="FF0000"/>
                </a:solidFill>
              </a:rPr>
              <a:t> Sicily</a:t>
            </a:r>
            <a:r>
              <a:rPr lang="en-CA" sz="1600" dirty="0" smtClean="0"/>
              <a:t>.</a:t>
            </a:r>
          </a:p>
          <a:p>
            <a:pPr>
              <a:lnSpc>
                <a:spcPct val="90000"/>
              </a:lnSpc>
              <a:spcBef>
                <a:spcPts val="360"/>
              </a:spcBef>
              <a:buFont typeface="Arial" pitchFamily="34" charset="0"/>
              <a:buChar char="•"/>
            </a:pPr>
            <a:r>
              <a:rPr lang="en-CA" sz="1600" dirty="0" smtClean="0"/>
              <a:t>Lymph node involvement, as in Sicily, was much higher in multifocal PTMCs (37.4% of patients with excised cervical nodes) than in PTMCs without </a:t>
            </a:r>
            <a:r>
              <a:rPr lang="en-CA" sz="1600" dirty="0" err="1" smtClean="0"/>
              <a:t>multifocality</a:t>
            </a:r>
            <a:r>
              <a:rPr lang="en-CA" sz="1600" dirty="0" smtClean="0"/>
              <a:t> (21.9%).</a:t>
            </a:r>
          </a:p>
          <a:p>
            <a:pPr>
              <a:lnSpc>
                <a:spcPct val="90000"/>
              </a:lnSpc>
              <a:spcBef>
                <a:spcPts val="360"/>
              </a:spcBef>
              <a:buFont typeface="Arial" pitchFamily="34" charset="0"/>
              <a:buChar char="•"/>
            </a:pPr>
            <a:r>
              <a:rPr lang="en-CA" sz="1600" dirty="0" err="1" smtClean="0">
                <a:solidFill>
                  <a:srgbClr val="FF0000"/>
                </a:solidFill>
              </a:rPr>
              <a:t>Multifocality</a:t>
            </a:r>
            <a:r>
              <a:rPr lang="en-CA" sz="1600" dirty="0" smtClean="0"/>
              <a:t> was more frequently observed in both</a:t>
            </a:r>
            <a:r>
              <a:rPr lang="en-CA" sz="1600" dirty="0" smtClean="0">
                <a:solidFill>
                  <a:srgbClr val="FF0000"/>
                </a:solidFill>
              </a:rPr>
              <a:t> larger </a:t>
            </a:r>
            <a:r>
              <a:rPr lang="en-CA" sz="1600" dirty="0" smtClean="0"/>
              <a:t>(&gt;6mm)and </a:t>
            </a:r>
            <a:r>
              <a:rPr lang="en-CA" sz="1600" dirty="0" err="1" smtClean="0">
                <a:solidFill>
                  <a:srgbClr val="FF0000"/>
                </a:solidFill>
              </a:rPr>
              <a:t>extrathyroidal</a:t>
            </a:r>
            <a:r>
              <a:rPr lang="en-CA" sz="1600" dirty="0" smtClean="0">
                <a:solidFill>
                  <a:srgbClr val="FF0000"/>
                </a:solidFill>
              </a:rPr>
              <a:t> </a:t>
            </a:r>
            <a:r>
              <a:rPr lang="en-CA" sz="1600" dirty="0" smtClean="0"/>
              <a:t>PTMCs(42.0 and 55.3%) with respect to smaller (&gt;6 mm) and </a:t>
            </a:r>
            <a:r>
              <a:rPr lang="en-CA" sz="1600" dirty="0" err="1" smtClean="0"/>
              <a:t>intrathyroidal</a:t>
            </a:r>
            <a:r>
              <a:rPr lang="en-CA" sz="1600" dirty="0" smtClean="0"/>
              <a:t> PTMCs(28.9 and 32.6%)</a:t>
            </a:r>
            <a:endParaRPr lang="en-CA" sz="15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 calcmode="lin" valueType="num">
                                      <p:cBhvr additive="base">
                                        <p:cTn id="25"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anim calcmode="lin" valueType="num">
                                      <p:cBhvr additive="base">
                                        <p:cTn id="31"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xEl>
                                              <p:pRg st="7" end="7"/>
                                            </p:txEl>
                                          </p:spTgt>
                                        </p:tgtEl>
                                        <p:attrNameLst>
                                          <p:attrName>style.visibility</p:attrName>
                                        </p:attrNameLst>
                                      </p:cBhvr>
                                      <p:to>
                                        <p:strVal val="visible"/>
                                      </p:to>
                                    </p:set>
                                    <p:anim calcmode="lin" valueType="num">
                                      <p:cBhvr additive="base">
                                        <p:cTn id="3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xEl>
                                              <p:pRg st="8" end="8"/>
                                            </p:txEl>
                                          </p:spTgt>
                                        </p:tgtEl>
                                        <p:attrNameLst>
                                          <p:attrName>style.visibility</p:attrName>
                                        </p:attrNameLst>
                                      </p:cBhvr>
                                      <p:to>
                                        <p:strVal val="visible"/>
                                      </p:to>
                                    </p:set>
                                    <p:anim calcmode="lin" valueType="num">
                                      <p:cBhvr additive="base">
                                        <p:cTn id="43"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xEl>
                                              <p:pRg st="9" end="9"/>
                                            </p:txEl>
                                          </p:spTgt>
                                        </p:tgtEl>
                                        <p:attrNameLst>
                                          <p:attrName>style.visibility</p:attrName>
                                        </p:attrNameLst>
                                      </p:cBhvr>
                                      <p:to>
                                        <p:strVal val="visible"/>
                                      </p:to>
                                    </p:set>
                                    <p:anim calcmode="lin" valueType="num">
                                      <p:cBhvr additive="base">
                                        <p:cTn id="49"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143000"/>
          </a:xfrm>
        </p:spPr>
        <p:txBody>
          <a:bodyPr>
            <a:normAutofit fontScale="90000"/>
          </a:bodyPr>
          <a:lstStyle/>
          <a:p>
            <a:r>
              <a:rPr lang="en-CA" sz="3200" b="1" dirty="0" err="1" smtClean="0"/>
              <a:t>Sonographic</a:t>
            </a:r>
            <a:r>
              <a:rPr lang="en-CA" sz="3200" b="1" dirty="0" smtClean="0"/>
              <a:t> and Clinical Features of Thyroid Nodules and Recommendations for FNA(Guideline ATA 2009)</a:t>
            </a:r>
            <a:endParaRPr lang="en-CA" sz="3200"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6</a:t>
            </a:fld>
            <a:endParaRPr lang="en-CA"/>
          </a:p>
        </p:txBody>
      </p:sp>
      <p:pic>
        <p:nvPicPr>
          <p:cNvPr id="1026" name="Picture 2"/>
          <p:cNvPicPr>
            <a:picLocks noChangeAspect="1" noChangeArrowheads="1"/>
          </p:cNvPicPr>
          <p:nvPr/>
        </p:nvPicPr>
        <p:blipFill>
          <a:blip r:embed="rId2" cstate="print"/>
          <a:srcRect/>
          <a:stretch>
            <a:fillRect/>
          </a:stretch>
        </p:blipFill>
        <p:spPr bwMode="auto">
          <a:xfrm>
            <a:off x="36512" y="2208921"/>
            <a:ext cx="9144000" cy="3452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60</a:t>
            </a:fld>
            <a:endParaRPr lang="en-CA"/>
          </a:p>
        </p:txBody>
      </p:sp>
      <p:sp>
        <p:nvSpPr>
          <p:cNvPr id="8" name="Title 1"/>
          <p:cNvSpPr txBox="1">
            <a:spLocks/>
          </p:cNvSpPr>
          <p:nvPr/>
        </p:nvSpPr>
        <p:spPr>
          <a:xfrm>
            <a:off x="609600" y="2246188"/>
            <a:ext cx="8229600" cy="720080"/>
          </a:xfrm>
          <a:prstGeom prst="rect">
            <a:avLst/>
          </a:prstGeom>
        </p:spPr>
        <p:txBody>
          <a:bodyPr vert="horz" lIns="0" rIns="0" bIns="0" anchor="t">
            <a:normAutofit fontScale="97500" lnSpcReduction="10000"/>
          </a:bodyPr>
          <a:lstStyle/>
          <a:p>
            <a:pPr algn="ctr"/>
            <a:r>
              <a:rPr lang="en-CA" sz="2400" dirty="0" smtClean="0">
                <a:solidFill>
                  <a:srgbClr val="FFFF00"/>
                </a:solidFill>
              </a:rPr>
              <a:t>Clinical and </a:t>
            </a:r>
            <a:r>
              <a:rPr lang="en-CA" sz="2400" dirty="0" err="1" smtClean="0">
                <a:solidFill>
                  <a:srgbClr val="FFFF00"/>
                </a:solidFill>
              </a:rPr>
              <a:t>Histopathological</a:t>
            </a:r>
            <a:r>
              <a:rPr lang="en-CA" sz="2400" dirty="0" smtClean="0">
                <a:solidFill>
                  <a:srgbClr val="FFFF00"/>
                </a:solidFill>
              </a:rPr>
              <a:t> Features of PTMCs in Patients Living in the Province of Catania or in the Rest of Sicily</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pic>
        <p:nvPicPr>
          <p:cNvPr id="4099" name="Picture 3"/>
          <p:cNvPicPr>
            <a:picLocks noChangeAspect="1" noChangeArrowheads="1"/>
          </p:cNvPicPr>
          <p:nvPr/>
        </p:nvPicPr>
        <p:blipFill>
          <a:blip r:embed="rId3" cstate="print"/>
          <a:srcRect/>
          <a:stretch>
            <a:fillRect/>
          </a:stretch>
        </p:blipFill>
        <p:spPr bwMode="auto">
          <a:xfrm>
            <a:off x="1881188" y="3068960"/>
            <a:ext cx="5381625" cy="3057525"/>
          </a:xfrm>
          <a:prstGeom prst="rect">
            <a:avLst/>
          </a:prstGeom>
          <a:noFill/>
          <a:ln w="9525">
            <a:noFill/>
            <a:miter lim="800000"/>
            <a:headEnd/>
            <a:tailEnd/>
          </a:ln>
        </p:spPr>
      </p:pic>
      <p:sp>
        <p:nvSpPr>
          <p:cNvPr id="9" name="Rounded Rectangle 8"/>
          <p:cNvSpPr/>
          <p:nvPr/>
        </p:nvSpPr>
        <p:spPr>
          <a:xfrm>
            <a:off x="6588224" y="5805264"/>
            <a:ext cx="57606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61</a:t>
            </a:fld>
            <a:endParaRPr lang="en-CA"/>
          </a:p>
        </p:txBody>
      </p:sp>
      <p:sp>
        <p:nvSpPr>
          <p:cNvPr id="8" name="Title 1"/>
          <p:cNvSpPr txBox="1">
            <a:spLocks/>
          </p:cNvSpPr>
          <p:nvPr/>
        </p:nvSpPr>
        <p:spPr>
          <a:xfrm>
            <a:off x="609600" y="2246188"/>
            <a:ext cx="8229600" cy="720080"/>
          </a:xfrm>
          <a:prstGeom prst="rect">
            <a:avLst/>
          </a:prstGeom>
        </p:spPr>
        <p:txBody>
          <a:bodyPr vert="horz" lIns="0" rIns="0" bIns="0" anchor="t">
            <a:normAutofit fontScale="97500" lnSpcReduction="10000"/>
          </a:bodyPr>
          <a:lstStyle/>
          <a:p>
            <a:pPr algn="ctr"/>
            <a:r>
              <a:rPr lang="en-CA" sz="2400" dirty="0" smtClean="0">
                <a:solidFill>
                  <a:srgbClr val="FFFF00"/>
                </a:solidFill>
              </a:rPr>
              <a:t>PTMC Stratification on the Basis of the Number of Risk Factors at Presentation in 2 Cancer Registries</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pic>
        <p:nvPicPr>
          <p:cNvPr id="5122" name="Picture 2"/>
          <p:cNvPicPr>
            <a:picLocks noChangeAspect="1" noChangeArrowheads="1"/>
          </p:cNvPicPr>
          <p:nvPr/>
        </p:nvPicPr>
        <p:blipFill>
          <a:blip r:embed="rId3" cstate="print"/>
          <a:srcRect/>
          <a:stretch>
            <a:fillRect/>
          </a:stretch>
        </p:blipFill>
        <p:spPr bwMode="auto">
          <a:xfrm>
            <a:off x="1905000" y="3135610"/>
            <a:ext cx="5334000" cy="1733550"/>
          </a:xfrm>
          <a:prstGeom prst="rect">
            <a:avLst/>
          </a:prstGeom>
          <a:noFill/>
          <a:ln w="9525">
            <a:noFill/>
            <a:miter lim="800000"/>
            <a:headEnd/>
            <a:tailEnd/>
          </a:ln>
        </p:spPr>
      </p:pic>
      <p:sp>
        <p:nvSpPr>
          <p:cNvPr id="7" name="Rounded Rectangle 6"/>
          <p:cNvSpPr/>
          <p:nvPr/>
        </p:nvSpPr>
        <p:spPr>
          <a:xfrm>
            <a:off x="5004048" y="4293096"/>
            <a:ext cx="108012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p:cNvCxnSpPr/>
          <p:nvPr/>
        </p:nvCxnSpPr>
        <p:spPr>
          <a:xfrm flipV="1">
            <a:off x="4932040" y="4293096"/>
            <a:ext cx="0" cy="4320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b="1" dirty="0" smtClean="0"/>
              <a:t>Results</a:t>
            </a:r>
            <a:endParaRPr lang="en-CA" b="1"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62</a:t>
            </a:fld>
            <a:endParaRPr lang="en-CA"/>
          </a:p>
        </p:txBody>
      </p:sp>
      <p:sp>
        <p:nvSpPr>
          <p:cNvPr id="8" name="Title 1"/>
          <p:cNvSpPr txBox="1">
            <a:spLocks/>
          </p:cNvSpPr>
          <p:nvPr/>
        </p:nvSpPr>
        <p:spPr>
          <a:xfrm>
            <a:off x="179512" y="2246188"/>
            <a:ext cx="2810272" cy="3919116"/>
          </a:xfrm>
          <a:prstGeom prst="rect">
            <a:avLst/>
          </a:prstGeom>
        </p:spPr>
        <p:txBody>
          <a:bodyPr vert="horz" lIns="0" rIns="0" bIns="0" anchor="t">
            <a:normAutofit fontScale="97500"/>
          </a:bodyPr>
          <a:lstStyle/>
          <a:p>
            <a:pPr algn="ctr"/>
            <a:r>
              <a:rPr lang="en-CA" sz="2400" dirty="0" smtClean="0">
                <a:solidFill>
                  <a:srgbClr val="FFFF00"/>
                </a:solidFill>
              </a:rPr>
              <a:t>Relationship between </a:t>
            </a:r>
            <a:r>
              <a:rPr lang="en-CA" sz="2400" dirty="0" err="1" smtClean="0">
                <a:solidFill>
                  <a:srgbClr val="FFFF00"/>
                </a:solidFill>
              </a:rPr>
              <a:t>microcarcinoma</a:t>
            </a:r>
            <a:r>
              <a:rPr lang="en-CA" sz="2400" dirty="0" smtClean="0">
                <a:solidFill>
                  <a:srgbClr val="FFFF00"/>
                </a:solidFill>
              </a:rPr>
              <a:t> size and patient age</a:t>
            </a:r>
          </a:p>
          <a:p>
            <a:pPr algn="ctr"/>
            <a:r>
              <a:rPr lang="en-CA" sz="2400" dirty="0" smtClean="0">
                <a:solidFill>
                  <a:srgbClr val="FFFF00"/>
                </a:solidFill>
              </a:rPr>
              <a:t>at diagnosis.</a:t>
            </a:r>
            <a:endParaRPr kumimoji="0" lang="en-CA" sz="3200" b="1" i="0" u="none" strike="noStrike" kern="1200" cap="none" spc="0" normalizeH="0" baseline="0" noProof="0" dirty="0">
              <a:ln>
                <a:noFill/>
              </a:ln>
              <a:solidFill>
                <a:srgbClr val="FFFF00"/>
              </a:solidFill>
              <a:effectLst/>
              <a:uLnTx/>
              <a:uFillTx/>
              <a:latin typeface="+mj-lt"/>
              <a:ea typeface="+mj-ea"/>
              <a:cs typeface="+mj-cs"/>
            </a:endParaRPr>
          </a:p>
        </p:txBody>
      </p:sp>
      <p:pic>
        <p:nvPicPr>
          <p:cNvPr id="6146" name="Picture 2"/>
          <p:cNvPicPr>
            <a:picLocks noChangeAspect="1" noChangeArrowheads="1"/>
          </p:cNvPicPr>
          <p:nvPr/>
        </p:nvPicPr>
        <p:blipFill>
          <a:blip r:embed="rId3" cstate="print"/>
          <a:srcRect/>
          <a:stretch>
            <a:fillRect/>
          </a:stretch>
        </p:blipFill>
        <p:spPr bwMode="auto">
          <a:xfrm>
            <a:off x="3131840" y="0"/>
            <a:ext cx="38514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Conclusion</a:t>
            </a:r>
            <a:endParaRPr lang="en-CA" b="1" dirty="0"/>
          </a:p>
        </p:txBody>
      </p:sp>
      <p:sp>
        <p:nvSpPr>
          <p:cNvPr id="3" name="Content Placeholder 2"/>
          <p:cNvSpPr>
            <a:spLocks noGrp="1"/>
          </p:cNvSpPr>
          <p:nvPr>
            <p:ph idx="1"/>
          </p:nvPr>
        </p:nvSpPr>
        <p:spPr>
          <a:xfrm>
            <a:off x="457200" y="1935480"/>
            <a:ext cx="8229600" cy="4589864"/>
          </a:xfrm>
        </p:spPr>
        <p:txBody>
          <a:bodyPr>
            <a:normAutofit/>
          </a:bodyPr>
          <a:lstStyle/>
          <a:p>
            <a:r>
              <a:rPr lang="en-CA" dirty="0" smtClean="0"/>
              <a:t>PTMC incidence is twice as high in Sicily compared with the United States, and within Sicily, the incidence is twice as high in the volcanic area.</a:t>
            </a:r>
          </a:p>
          <a:p>
            <a:r>
              <a:rPr lang="en-CA" dirty="0" smtClean="0"/>
              <a:t>This finding may be dependent on the </a:t>
            </a:r>
            <a:r>
              <a:rPr lang="en-CA" dirty="0" smtClean="0">
                <a:solidFill>
                  <a:srgbClr val="FF0000"/>
                </a:solidFill>
              </a:rPr>
              <a:t>genetic</a:t>
            </a:r>
            <a:r>
              <a:rPr lang="en-CA" dirty="0" smtClean="0"/>
              <a:t> cancer characteristics or influences of</a:t>
            </a:r>
            <a:r>
              <a:rPr lang="en-CA" dirty="0" smtClean="0">
                <a:solidFill>
                  <a:srgbClr val="FF0000"/>
                </a:solidFill>
              </a:rPr>
              <a:t> environmental </a:t>
            </a:r>
            <a:r>
              <a:rPr lang="en-CA" dirty="0" smtClean="0"/>
              <a:t>factors</a:t>
            </a:r>
            <a:endParaRPr lang="en-CA" dirty="0" smtClean="0">
              <a:solidFill>
                <a:srgbClr val="FFFF00"/>
              </a:solidFill>
            </a:endParaRPr>
          </a:p>
          <a:p>
            <a:r>
              <a:rPr lang="en-CA" dirty="0" smtClean="0"/>
              <a:t>In young patients, PTMCs are larger at presentation and exhibit more risk factors. In both registries, more than 35% of PTMCs exhibited 2 or more risk factors, suggesting that they may require surgery and follow-up similar to that of larger carcinomas.</a:t>
            </a:r>
            <a:endParaRPr lang="en-CA" dirty="0" smtClean="0">
              <a:solidFill>
                <a:srgbClr val="FF0000"/>
              </a:solidFill>
            </a:endParaRPr>
          </a:p>
          <a:p>
            <a:endParaRPr lang="en-CA" dirty="0" smtClean="0">
              <a:solidFill>
                <a:srgbClr val="FF00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63</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pPr algn="ctr">
              <a:buNone/>
            </a:pPr>
            <a:r>
              <a:rPr lang="en-CA" sz="2400" b="1" dirty="0" smtClean="0"/>
              <a:t>Management of Papillary </a:t>
            </a:r>
            <a:r>
              <a:rPr lang="en-CA" sz="2400" b="1" dirty="0" err="1" smtClean="0"/>
              <a:t>Microcarcinoma</a:t>
            </a:r>
            <a:r>
              <a:rPr lang="en-CA" sz="2400" b="1" dirty="0" smtClean="0"/>
              <a:t>: </a:t>
            </a:r>
            <a:r>
              <a:rPr lang="en-CA" sz="2400" b="1" dirty="0" err="1" smtClean="0"/>
              <a:t>Primum</a:t>
            </a:r>
            <a:r>
              <a:rPr lang="en-CA" sz="2400" b="1" dirty="0" smtClean="0"/>
              <a:t> Non </a:t>
            </a:r>
            <a:r>
              <a:rPr lang="en-CA" sz="2400" b="1" dirty="0" err="1" smtClean="0"/>
              <a:t>Nocere</a:t>
            </a:r>
            <a:r>
              <a:rPr lang="en-CA" sz="2400" b="1" dirty="0" smtClean="0"/>
              <a:t>?</a:t>
            </a:r>
            <a:endParaRPr lang="en-CA" sz="2400" dirty="0" smtClean="0"/>
          </a:p>
          <a:p>
            <a:pPr algn="ctr">
              <a:buNone/>
            </a:pPr>
            <a:endParaRPr lang="en-CA" sz="2400" dirty="0" smtClean="0"/>
          </a:p>
          <a:p>
            <a:pPr algn="ctr">
              <a:buNone/>
            </a:pPr>
            <a:r>
              <a:rPr lang="en-CA" sz="1800" dirty="0" smtClean="0"/>
              <a:t>Leonard </a:t>
            </a:r>
            <a:r>
              <a:rPr lang="en-CA" sz="1800" dirty="0" err="1" smtClean="0"/>
              <a:t>Wartofsky</a:t>
            </a:r>
            <a:r>
              <a:rPr lang="en-CA" sz="1800" dirty="0" smtClean="0"/>
              <a:t> </a:t>
            </a:r>
          </a:p>
          <a:p>
            <a:pPr algn="ctr">
              <a:buNone/>
            </a:pPr>
            <a:r>
              <a:rPr lang="en-CA" sz="1600" b="1" i="1" dirty="0" smtClean="0">
                <a:solidFill>
                  <a:srgbClr val="FFFF00"/>
                </a:solidFill>
              </a:rPr>
              <a:t>2012 </a:t>
            </a:r>
            <a:r>
              <a:rPr lang="en-CA" sz="1600" i="1" dirty="0" smtClean="0">
                <a:solidFill>
                  <a:srgbClr val="FFFF00"/>
                </a:solidFill>
              </a:rPr>
              <a:t>J </a:t>
            </a:r>
            <a:r>
              <a:rPr lang="en-CA" sz="1600" i="1" dirty="0" err="1" smtClean="0">
                <a:solidFill>
                  <a:srgbClr val="FFFF00"/>
                </a:solidFill>
              </a:rPr>
              <a:t>Clin</a:t>
            </a:r>
            <a:r>
              <a:rPr lang="en-CA" sz="1600" i="1" dirty="0" smtClean="0">
                <a:solidFill>
                  <a:srgbClr val="FFFF00"/>
                </a:solidFill>
              </a:rPr>
              <a:t> </a:t>
            </a:r>
            <a:r>
              <a:rPr lang="en-CA" sz="1600" i="1" dirty="0" err="1" smtClean="0">
                <a:solidFill>
                  <a:srgbClr val="FFFF00"/>
                </a:solidFill>
              </a:rPr>
              <a:t>Endocrinol</a:t>
            </a:r>
            <a:r>
              <a:rPr lang="en-CA" sz="1600" i="1" dirty="0" smtClean="0">
                <a:solidFill>
                  <a:srgbClr val="FFFF00"/>
                </a:solidFill>
              </a:rPr>
              <a:t> </a:t>
            </a:r>
            <a:r>
              <a:rPr lang="en-CA" sz="1600" i="1" dirty="0" err="1" smtClean="0">
                <a:solidFill>
                  <a:srgbClr val="FFFF00"/>
                </a:solidFill>
              </a:rPr>
              <a:t>Metab</a:t>
            </a:r>
            <a:endParaRPr lang="en-CA" sz="1600" b="1" i="1"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64</a:t>
            </a:fld>
            <a:endParaRPr lang="en-CA"/>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Study Characteristics</a:t>
            </a:r>
            <a:endParaRPr lang="en-CA" b="1" dirty="0"/>
          </a:p>
        </p:txBody>
      </p:sp>
      <p:sp>
        <p:nvSpPr>
          <p:cNvPr id="3" name="Content Placeholder 2"/>
          <p:cNvSpPr>
            <a:spLocks noGrp="1"/>
          </p:cNvSpPr>
          <p:nvPr>
            <p:ph idx="1"/>
          </p:nvPr>
        </p:nvSpPr>
        <p:spPr>
          <a:xfrm>
            <a:off x="457200" y="1935480"/>
            <a:ext cx="8229600" cy="4589864"/>
          </a:xfrm>
        </p:spPr>
        <p:txBody>
          <a:bodyPr>
            <a:normAutofit/>
          </a:bodyPr>
          <a:lstStyle/>
          <a:p>
            <a:pPr>
              <a:buNone/>
            </a:pPr>
            <a:r>
              <a:rPr lang="en-CA" b="1" dirty="0" smtClean="0">
                <a:solidFill>
                  <a:srgbClr val="FFFF00"/>
                </a:solidFill>
              </a:rPr>
              <a:t>Design:</a:t>
            </a:r>
          </a:p>
          <a:p>
            <a:pPr lvl="1"/>
            <a:r>
              <a:rPr lang="en-CA" b="1" dirty="0" smtClean="0"/>
              <a:t>An editorial review of 32 articles about PTMC </a:t>
            </a:r>
            <a:endParaRPr lang="en-CA" dirty="0" smtClean="0"/>
          </a:p>
        </p:txBody>
      </p:sp>
      <p:sp>
        <p:nvSpPr>
          <p:cNvPr id="4" name="Slide Number Placeholder 3"/>
          <p:cNvSpPr>
            <a:spLocks noGrp="1"/>
          </p:cNvSpPr>
          <p:nvPr>
            <p:ph type="sldNum" sz="quarter" idx="12"/>
          </p:nvPr>
        </p:nvSpPr>
        <p:spPr/>
        <p:txBody>
          <a:bodyPr/>
          <a:lstStyle/>
          <a:p>
            <a:fld id="{58355967-2FDE-4D2C-8B86-18D800F2F527}" type="slidenum">
              <a:rPr lang="en-CA" smtClean="0"/>
              <a:pPr/>
              <a:t>65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a:buFont typeface="Courier New" pitchFamily="49" charset="0"/>
              <a:buChar char="o"/>
            </a:pPr>
            <a:r>
              <a:rPr lang="en-CA" sz="3000" dirty="0" smtClean="0">
                <a:solidFill>
                  <a:srgbClr val="FFFF00"/>
                </a:solidFill>
              </a:rPr>
              <a:t>Nilsson et al., 2011 World J </a:t>
            </a:r>
            <a:r>
              <a:rPr lang="en-CA" sz="3000" dirty="0" err="1" smtClean="0">
                <a:solidFill>
                  <a:srgbClr val="FFFF00"/>
                </a:solidFill>
              </a:rPr>
              <a:t>Surg</a:t>
            </a:r>
            <a:endParaRPr lang="en-CA" sz="3000" dirty="0" smtClean="0">
              <a:solidFill>
                <a:srgbClr val="FFFF00"/>
              </a:solidFill>
            </a:endParaRPr>
          </a:p>
          <a:p>
            <a:pPr lvl="1"/>
            <a:r>
              <a:rPr lang="en-CA" sz="2600" dirty="0" smtClean="0"/>
              <a:t>That a given nodule may be malignant can be signaled by uptake on </a:t>
            </a:r>
            <a:r>
              <a:rPr lang="en-CA" sz="2600" dirty="0" smtClean="0">
                <a:solidFill>
                  <a:srgbClr val="FF0000"/>
                </a:solidFill>
              </a:rPr>
              <a:t>pet scan </a:t>
            </a:r>
            <a:r>
              <a:rPr lang="en-CA" sz="2600" dirty="0" smtClean="0"/>
              <a:t>and is based on the presence of an increased number of Glut transporters in cancer cells</a:t>
            </a:r>
            <a:endParaRPr lang="en-CA" sz="2600"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66</a:t>
            </a:fld>
            <a:endParaRPr lang="en-C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3000" dirty="0" smtClean="0">
                <a:solidFill>
                  <a:srgbClr val="FFFF00"/>
                </a:solidFill>
              </a:rPr>
              <a:t>Ito et al., 2010 World J </a:t>
            </a:r>
            <a:r>
              <a:rPr lang="en-CA" sz="3000" dirty="0" err="1" smtClean="0">
                <a:solidFill>
                  <a:srgbClr val="FFFF00"/>
                </a:solidFill>
              </a:rPr>
              <a:t>Surg</a:t>
            </a:r>
            <a:endParaRPr lang="en-CA" sz="3000" dirty="0" smtClean="0">
              <a:solidFill>
                <a:srgbClr val="FFFF00"/>
              </a:solidFill>
            </a:endParaRPr>
          </a:p>
          <a:p>
            <a:pPr lvl="1"/>
            <a:r>
              <a:rPr lang="en-CA" sz="2600" dirty="0" smtClean="0"/>
              <a:t>An observational study from </a:t>
            </a:r>
            <a:r>
              <a:rPr lang="en-CA" sz="2600" dirty="0" smtClean="0">
                <a:solidFill>
                  <a:srgbClr val="FF0000"/>
                </a:solidFill>
              </a:rPr>
              <a:t>Japan of 162 </a:t>
            </a:r>
            <a:r>
              <a:rPr lang="en-CA" sz="2600" dirty="0" smtClean="0"/>
              <a:t>patients with PTMC based upon FNA cytology who were </a:t>
            </a:r>
            <a:r>
              <a:rPr lang="en-CA" sz="2600" i="1" dirty="0" smtClean="0"/>
              <a:t>not operated and</a:t>
            </a:r>
            <a:r>
              <a:rPr lang="en-CA" sz="2600" dirty="0" smtClean="0"/>
              <a:t> </a:t>
            </a:r>
            <a:r>
              <a:rPr lang="en-CA" sz="2600" dirty="0" smtClean="0">
                <a:solidFill>
                  <a:srgbClr val="FF0000"/>
                </a:solidFill>
              </a:rPr>
              <a:t>conservative follow-up without surgery</a:t>
            </a:r>
            <a:r>
              <a:rPr lang="en-CA" sz="2600" dirty="0" smtClean="0"/>
              <a:t> were done.</a:t>
            </a:r>
          </a:p>
          <a:p>
            <a:pPr lvl="1"/>
            <a:endParaRPr lang="en-CA" sz="2600" dirty="0" smtClean="0"/>
          </a:p>
          <a:p>
            <a:pPr lvl="1"/>
            <a:r>
              <a:rPr lang="en-CA" sz="2600" dirty="0" smtClean="0"/>
              <a:t>Over </a:t>
            </a:r>
            <a:r>
              <a:rPr lang="en-CA" sz="2600" dirty="0" smtClean="0">
                <a:solidFill>
                  <a:srgbClr val="FF0000"/>
                </a:solidFill>
              </a:rPr>
              <a:t>70% </a:t>
            </a:r>
            <a:r>
              <a:rPr lang="en-CA" sz="2600" dirty="0" smtClean="0"/>
              <a:t>of the patients were found to have </a:t>
            </a:r>
            <a:r>
              <a:rPr lang="en-CA" sz="2600" dirty="0" smtClean="0">
                <a:solidFill>
                  <a:srgbClr val="FF0000"/>
                </a:solidFill>
              </a:rPr>
              <a:t>stable </a:t>
            </a:r>
            <a:r>
              <a:rPr lang="en-CA" sz="2600" dirty="0" smtClean="0"/>
              <a:t>tumors during a follow-up period of just under 4 yr with no intervention</a:t>
            </a:r>
            <a:endParaRPr lang="en-CA" sz="2600"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67</a:t>
            </a:fld>
            <a:endParaRPr lang="en-CA"/>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3000" dirty="0" smtClean="0">
                <a:solidFill>
                  <a:srgbClr val="FFFF00"/>
                </a:solidFill>
              </a:rPr>
              <a:t>Hay et al., 2008 World J </a:t>
            </a:r>
            <a:r>
              <a:rPr lang="en-CA" sz="3000" dirty="0" err="1" smtClean="0">
                <a:solidFill>
                  <a:srgbClr val="FFFF00"/>
                </a:solidFill>
              </a:rPr>
              <a:t>Surg</a:t>
            </a:r>
            <a:endParaRPr lang="en-CA" sz="3000" dirty="0" smtClean="0">
              <a:solidFill>
                <a:srgbClr val="FFFF00"/>
              </a:solidFill>
            </a:endParaRPr>
          </a:p>
          <a:p>
            <a:pPr lvl="1"/>
            <a:r>
              <a:rPr lang="en-CA" sz="2800" dirty="0" smtClean="0"/>
              <a:t>A series of 900PTMC observed in a 60 yr period</a:t>
            </a:r>
          </a:p>
          <a:p>
            <a:pPr lvl="1"/>
            <a:r>
              <a:rPr lang="en-CA" sz="2800" i="1" dirty="0" smtClean="0"/>
              <a:t>The median </a:t>
            </a:r>
            <a:r>
              <a:rPr lang="en-CA" sz="2800" dirty="0" smtClean="0"/>
              <a:t>tumor size was 7 mm, </a:t>
            </a:r>
            <a:r>
              <a:rPr lang="en-CA" sz="2800" dirty="0" smtClean="0">
                <a:solidFill>
                  <a:srgbClr val="FF0000"/>
                </a:solidFill>
              </a:rPr>
              <a:t>98% </a:t>
            </a:r>
            <a:r>
              <a:rPr lang="en-CA" sz="2800" dirty="0" smtClean="0"/>
              <a:t>were </a:t>
            </a:r>
            <a:r>
              <a:rPr lang="en-CA" sz="2800" dirty="0" err="1" smtClean="0"/>
              <a:t>histologically</a:t>
            </a:r>
            <a:r>
              <a:rPr lang="en-CA" sz="2800" dirty="0" smtClean="0"/>
              <a:t> </a:t>
            </a:r>
            <a:r>
              <a:rPr lang="en-CA" sz="2800" dirty="0" smtClean="0">
                <a:solidFill>
                  <a:srgbClr val="FF0000"/>
                </a:solidFill>
              </a:rPr>
              <a:t>grade 1 </a:t>
            </a:r>
            <a:r>
              <a:rPr lang="en-CA" sz="2800" dirty="0" smtClean="0"/>
              <a:t>tumors with no local invasion , but three patients </a:t>
            </a:r>
            <a:r>
              <a:rPr lang="en-CA" sz="2800" dirty="0" smtClean="0">
                <a:solidFill>
                  <a:srgbClr val="FF0000"/>
                </a:solidFill>
              </a:rPr>
              <a:t>(0.3%) </a:t>
            </a:r>
            <a:r>
              <a:rPr lang="en-CA" sz="2800" dirty="0" smtClean="0"/>
              <a:t>did have </a:t>
            </a:r>
            <a:r>
              <a:rPr lang="en-CA" sz="2800" dirty="0" smtClean="0">
                <a:solidFill>
                  <a:srgbClr val="FF0000"/>
                </a:solidFill>
              </a:rPr>
              <a:t>distant metastases </a:t>
            </a:r>
            <a:r>
              <a:rPr lang="en-CA" sz="2800" dirty="0" smtClean="0"/>
              <a:t>at presentation, and</a:t>
            </a:r>
            <a:r>
              <a:rPr lang="en-CA" sz="2800" dirty="0" smtClean="0">
                <a:solidFill>
                  <a:srgbClr val="FF0000"/>
                </a:solidFill>
              </a:rPr>
              <a:t> one third </a:t>
            </a:r>
            <a:r>
              <a:rPr lang="en-CA" sz="2800" dirty="0" smtClean="0"/>
              <a:t>of the patients who had </a:t>
            </a:r>
            <a:r>
              <a:rPr lang="en-CA" sz="2800" dirty="0" smtClean="0">
                <a:solidFill>
                  <a:srgbClr val="FF0000"/>
                </a:solidFill>
              </a:rPr>
              <a:t>positive nodes</a:t>
            </a:r>
            <a:r>
              <a:rPr lang="en-CA" sz="2800" dirty="0" smtClean="0"/>
              <a:t> at presentation were noted to have a higher risk of recurrence.</a:t>
            </a:r>
            <a:endParaRPr lang="en-CA" sz="7200"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68</a:t>
            </a:fld>
            <a:endParaRPr lang="en-CA"/>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3000" dirty="0" smtClean="0">
                <a:solidFill>
                  <a:srgbClr val="FFFF00"/>
                </a:solidFill>
              </a:rPr>
              <a:t>Lee et al., 2011 World J </a:t>
            </a:r>
            <a:r>
              <a:rPr lang="en-CA" sz="3000" dirty="0" err="1" smtClean="0">
                <a:solidFill>
                  <a:srgbClr val="FFFF00"/>
                </a:solidFill>
              </a:rPr>
              <a:t>Surg</a:t>
            </a:r>
            <a:endParaRPr lang="en-CA" sz="3000" dirty="0" smtClean="0">
              <a:solidFill>
                <a:srgbClr val="FFFF00"/>
              </a:solidFill>
            </a:endParaRPr>
          </a:p>
          <a:p>
            <a:pPr lvl="1"/>
            <a:r>
              <a:rPr lang="en-CA" sz="2800" dirty="0" smtClean="0"/>
              <a:t>Tumor size of </a:t>
            </a:r>
            <a:r>
              <a:rPr lang="en-CA" sz="2800" dirty="0" smtClean="0">
                <a:solidFill>
                  <a:srgbClr val="FF0000"/>
                </a:solidFill>
              </a:rPr>
              <a:t>7 mm </a:t>
            </a:r>
            <a:r>
              <a:rPr lang="en-CA" sz="2800" dirty="0" smtClean="0"/>
              <a:t>has been proposed as a </a:t>
            </a:r>
            <a:r>
              <a:rPr lang="en-CA" sz="2800" dirty="0" smtClean="0">
                <a:solidFill>
                  <a:srgbClr val="FF0000"/>
                </a:solidFill>
              </a:rPr>
              <a:t>cut point</a:t>
            </a:r>
            <a:r>
              <a:rPr lang="en-CA" sz="2800" i="1" dirty="0" smtClean="0"/>
              <a:t>, were reviewed 275 patients with </a:t>
            </a:r>
            <a:r>
              <a:rPr lang="en-CA" sz="2800" dirty="0" smtClean="0"/>
              <a:t>PTMC</a:t>
            </a:r>
          </a:p>
          <a:p>
            <a:pPr lvl="1"/>
            <a:endParaRPr lang="en-CA" sz="2800" dirty="0" smtClean="0"/>
          </a:p>
          <a:p>
            <a:pPr lvl="1"/>
            <a:r>
              <a:rPr lang="en-CA" sz="2800" dirty="0" smtClean="0"/>
              <a:t>It was found that those with tumors smaller than 7mm were less likely to </a:t>
            </a:r>
            <a:r>
              <a:rPr lang="en-CA" sz="2800" dirty="0" smtClean="0">
                <a:solidFill>
                  <a:srgbClr val="FF0000"/>
                </a:solidFill>
              </a:rPr>
              <a:t>have aggressive </a:t>
            </a:r>
            <a:r>
              <a:rPr lang="en-CA" sz="2800" dirty="0" smtClean="0"/>
              <a:t>features such as </a:t>
            </a:r>
            <a:r>
              <a:rPr lang="en-CA" sz="2800" dirty="0" smtClean="0">
                <a:solidFill>
                  <a:srgbClr val="FF0000"/>
                </a:solidFill>
              </a:rPr>
              <a:t>lymph node metastases </a:t>
            </a:r>
            <a:r>
              <a:rPr lang="en-CA" sz="2800" dirty="0" smtClean="0"/>
              <a:t>(30.6%) compared with tumors of 7–10 mm, of which 47.8% had central lymph node metastases.</a:t>
            </a:r>
            <a:endParaRPr lang="en-CA" sz="2800"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69</a:t>
            </a:fld>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High-risk history</a:t>
            </a:r>
            <a:endParaRPr lang="en-CA" sz="3200" b="1" dirty="0"/>
          </a:p>
        </p:txBody>
      </p:sp>
      <p:sp>
        <p:nvSpPr>
          <p:cNvPr id="3" name="Content Placeholder 2"/>
          <p:cNvSpPr>
            <a:spLocks noGrp="1"/>
          </p:cNvSpPr>
          <p:nvPr>
            <p:ph idx="1"/>
          </p:nvPr>
        </p:nvSpPr>
        <p:spPr/>
        <p:txBody>
          <a:bodyPr>
            <a:normAutofit/>
          </a:bodyPr>
          <a:lstStyle/>
          <a:p>
            <a:r>
              <a:rPr lang="en-CA" sz="2400" dirty="0" smtClean="0"/>
              <a:t>History of thyroid cancer in one or more first degree relatives;</a:t>
            </a:r>
          </a:p>
          <a:p>
            <a:r>
              <a:rPr lang="en-CA" sz="2400" dirty="0" smtClean="0"/>
              <a:t>history of external beam radiation as a child;</a:t>
            </a:r>
          </a:p>
          <a:p>
            <a:r>
              <a:rPr lang="en-CA" sz="2400" dirty="0" smtClean="0"/>
              <a:t>exposure to ionizing radiation in childhood or adolescence;</a:t>
            </a:r>
          </a:p>
          <a:p>
            <a:r>
              <a:rPr lang="en-CA" sz="2400" dirty="0" smtClean="0"/>
              <a:t>prior </a:t>
            </a:r>
            <a:r>
              <a:rPr lang="en-CA" sz="2400" dirty="0" err="1" smtClean="0"/>
              <a:t>hemithyroidectomy</a:t>
            </a:r>
            <a:r>
              <a:rPr lang="en-CA" sz="2400" dirty="0" smtClean="0"/>
              <a:t> with discovery of thyroid cancer,</a:t>
            </a:r>
          </a:p>
          <a:p>
            <a:r>
              <a:rPr lang="en-CA" sz="2400" dirty="0" smtClean="0"/>
              <a:t>18FDG avidity on PET scanning;</a:t>
            </a:r>
          </a:p>
          <a:p>
            <a:r>
              <a:rPr lang="en-CA" sz="2400" dirty="0" smtClean="0"/>
              <a:t>MEN2/FMTC-associated RET </a:t>
            </a:r>
            <a:r>
              <a:rPr lang="en-CA" sz="2400" dirty="0" err="1" smtClean="0"/>
              <a:t>protooncogene</a:t>
            </a:r>
            <a:r>
              <a:rPr lang="en-CA" sz="2400" dirty="0" smtClean="0"/>
              <a:t> mutation,</a:t>
            </a:r>
          </a:p>
          <a:p>
            <a:r>
              <a:rPr lang="en-CA" sz="2400" dirty="0" err="1" smtClean="0"/>
              <a:t>calcitonin</a:t>
            </a:r>
            <a:r>
              <a:rPr lang="en-CA" sz="2400" dirty="0" smtClean="0"/>
              <a:t> &gt;100 pg/</a:t>
            </a:r>
            <a:r>
              <a:rPr lang="en-CA" sz="2400" dirty="0" err="1" smtClean="0"/>
              <a:t>mL</a:t>
            </a:r>
            <a:endParaRPr lang="en-CA" sz="2400"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7</a:t>
            </a:fld>
            <a:endParaRPr lang="en-CA"/>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3000" dirty="0" smtClean="0">
                <a:solidFill>
                  <a:srgbClr val="FFFF00"/>
                </a:solidFill>
              </a:rPr>
              <a:t>Zhang et al., 2012 JCEM</a:t>
            </a:r>
          </a:p>
          <a:p>
            <a:pPr lvl="1"/>
            <a:r>
              <a:rPr lang="en-CA" sz="2800" dirty="0" smtClean="0"/>
              <a:t>attempt to identify risk factors for lymph node metastasis in patients with PTMC</a:t>
            </a:r>
          </a:p>
          <a:p>
            <a:pPr lvl="1"/>
            <a:r>
              <a:rPr lang="en-CA" sz="2800" dirty="0" err="1" smtClean="0">
                <a:solidFill>
                  <a:srgbClr val="FF0000"/>
                </a:solidFill>
              </a:rPr>
              <a:t>multifocality</a:t>
            </a:r>
            <a:r>
              <a:rPr lang="en-CA" sz="2800" dirty="0" smtClean="0"/>
              <a:t>, </a:t>
            </a:r>
            <a:r>
              <a:rPr lang="en-CA" sz="2800" dirty="0" smtClean="0">
                <a:solidFill>
                  <a:srgbClr val="FF0000"/>
                </a:solidFill>
              </a:rPr>
              <a:t>male</a:t>
            </a:r>
            <a:r>
              <a:rPr lang="en-CA" sz="2800" dirty="0" smtClean="0"/>
              <a:t> gender, tumor size </a:t>
            </a:r>
            <a:r>
              <a:rPr lang="en-CA" sz="2800" dirty="0" smtClean="0">
                <a:solidFill>
                  <a:srgbClr val="FF0000"/>
                </a:solidFill>
              </a:rPr>
              <a:t>greater than 6 </a:t>
            </a:r>
            <a:r>
              <a:rPr lang="en-CA" sz="2800" dirty="0" smtClean="0"/>
              <a:t>mm, and </a:t>
            </a:r>
            <a:r>
              <a:rPr lang="en-CA" sz="2800" dirty="0" err="1" smtClean="0">
                <a:solidFill>
                  <a:srgbClr val="FF0000"/>
                </a:solidFill>
              </a:rPr>
              <a:t>extrathyroidal</a:t>
            </a:r>
            <a:r>
              <a:rPr lang="en-CA" sz="2800" dirty="0" smtClean="0">
                <a:solidFill>
                  <a:srgbClr val="FF0000"/>
                </a:solidFill>
              </a:rPr>
              <a:t> extension </a:t>
            </a:r>
            <a:r>
              <a:rPr lang="en-CA" sz="2800" dirty="0" smtClean="0"/>
              <a:t>were associated with higher risk of </a:t>
            </a:r>
            <a:r>
              <a:rPr lang="en-CA" sz="2800" dirty="0" smtClean="0">
                <a:solidFill>
                  <a:srgbClr val="66FF33"/>
                </a:solidFill>
              </a:rPr>
              <a:t>cervical lymph node metastases </a:t>
            </a:r>
            <a:r>
              <a:rPr lang="en-CA" sz="2800" dirty="0" smtClean="0"/>
              <a:t>and could serve as the indications for central neck lymph node dissection</a:t>
            </a:r>
            <a:endParaRPr lang="en-CA" sz="2800"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70</a:t>
            </a:fld>
            <a:endParaRPr lang="en-CA"/>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r>
              <a:rPr lang="en-CA" sz="3300" dirty="0" smtClean="0">
                <a:solidFill>
                  <a:srgbClr val="FFFF00"/>
                </a:solidFill>
              </a:rPr>
              <a:t>Hughes et al., 2011 Thyroid</a:t>
            </a:r>
          </a:p>
          <a:p>
            <a:pPr lvl="1"/>
            <a:r>
              <a:rPr lang="en-CA" sz="2800" dirty="0" smtClean="0"/>
              <a:t>although the most common thyroid tumor in patients more than 45 yr of age is a </a:t>
            </a:r>
            <a:r>
              <a:rPr lang="en-CA" sz="2800" dirty="0" err="1" smtClean="0"/>
              <a:t>microcarcinoma</a:t>
            </a:r>
            <a:r>
              <a:rPr lang="en-CA" sz="2800" dirty="0" smtClean="0"/>
              <a:t>, a significant number are found to be </a:t>
            </a:r>
            <a:r>
              <a:rPr lang="en-CA" sz="2800" dirty="0" smtClean="0">
                <a:solidFill>
                  <a:srgbClr val="FF0000"/>
                </a:solidFill>
              </a:rPr>
              <a:t>stage III or stage IV</a:t>
            </a:r>
          </a:p>
          <a:p>
            <a:pPr lvl="1"/>
            <a:endParaRPr lang="en-CA" sz="2800" dirty="0" smtClean="0">
              <a:solidFill>
                <a:srgbClr val="FF0000"/>
              </a:solidFill>
            </a:endParaRPr>
          </a:p>
          <a:p>
            <a:r>
              <a:rPr lang="en-CA" sz="3300" dirty="0" smtClean="0">
                <a:solidFill>
                  <a:srgbClr val="FFFF00"/>
                </a:solidFill>
              </a:rPr>
              <a:t>Ross et al., 2009 Thyroid</a:t>
            </a:r>
          </a:p>
          <a:p>
            <a:pPr lvl="1"/>
            <a:r>
              <a:rPr lang="en-CA" sz="2800" dirty="0" smtClean="0"/>
              <a:t>observed that recurrences were not unusual in </a:t>
            </a:r>
            <a:r>
              <a:rPr lang="en-CA" sz="2800" dirty="0" err="1" smtClean="0"/>
              <a:t>microcarcinoma</a:t>
            </a:r>
            <a:r>
              <a:rPr lang="en-CA" sz="2800" dirty="0" smtClean="0"/>
              <a:t> patients, particularly those presenting with </a:t>
            </a:r>
            <a:r>
              <a:rPr lang="en-CA" sz="2800" dirty="0" smtClean="0">
                <a:solidFill>
                  <a:srgbClr val="FF0000"/>
                </a:solidFill>
              </a:rPr>
              <a:t>lymph node metastases</a:t>
            </a:r>
            <a:r>
              <a:rPr lang="en-CA" sz="2800" dirty="0" smtClean="0"/>
              <a:t>, irrespective of whether radioiodine had been administered</a:t>
            </a:r>
          </a:p>
          <a:p>
            <a:pPr lvl="1"/>
            <a:r>
              <a:rPr lang="en-CA" sz="2800" dirty="0" smtClean="0"/>
              <a:t>tumor</a:t>
            </a:r>
            <a:r>
              <a:rPr lang="en-CA" sz="2800" dirty="0" smtClean="0">
                <a:solidFill>
                  <a:srgbClr val="FF0000"/>
                </a:solidFill>
              </a:rPr>
              <a:t> </a:t>
            </a:r>
            <a:r>
              <a:rPr lang="en-CA" sz="2800" dirty="0" err="1" smtClean="0">
                <a:solidFill>
                  <a:srgbClr val="FF0000"/>
                </a:solidFill>
              </a:rPr>
              <a:t>multifocality</a:t>
            </a:r>
            <a:r>
              <a:rPr lang="en-CA" sz="2800" dirty="0" smtClean="0">
                <a:solidFill>
                  <a:srgbClr val="FF0000"/>
                </a:solidFill>
              </a:rPr>
              <a:t> </a:t>
            </a:r>
            <a:r>
              <a:rPr lang="en-CA" sz="2800" dirty="0" smtClean="0"/>
              <a:t>(not withstanding the ATA </a:t>
            </a:r>
            <a:r>
              <a:rPr lang="en-CA" sz="2800" dirty="0" err="1" smtClean="0"/>
              <a:t>guidelines.Rec</a:t>
            </a:r>
            <a:r>
              <a:rPr lang="en-CA" sz="2800" dirty="0" smtClean="0"/>
              <a:t> E) is another risk factor for </a:t>
            </a:r>
            <a:r>
              <a:rPr lang="en-CA" sz="2800" dirty="0" smtClean="0">
                <a:solidFill>
                  <a:srgbClr val="FF0000"/>
                </a:solidFill>
              </a:rPr>
              <a:t>recurrence</a:t>
            </a:r>
            <a:r>
              <a:rPr lang="en-CA" sz="2800" dirty="0" smtClean="0"/>
              <a:t> that may be reduced by an initial total </a:t>
            </a:r>
            <a:r>
              <a:rPr lang="en-CA" sz="2800" dirty="0" err="1" smtClean="0"/>
              <a:t>thyroidectomy</a:t>
            </a:r>
            <a:endParaRPr lang="en-CA" sz="2800" dirty="0" smtClean="0"/>
          </a:p>
        </p:txBody>
      </p:sp>
      <p:sp>
        <p:nvSpPr>
          <p:cNvPr id="4" name="Slide Number Placeholder 3"/>
          <p:cNvSpPr>
            <a:spLocks noGrp="1"/>
          </p:cNvSpPr>
          <p:nvPr>
            <p:ph type="sldNum" sz="quarter" idx="12"/>
          </p:nvPr>
        </p:nvSpPr>
        <p:spPr/>
        <p:txBody>
          <a:bodyPr/>
          <a:lstStyle/>
          <a:p>
            <a:fld id="{58355967-2FDE-4D2C-8B86-18D800F2F527}" type="slidenum">
              <a:rPr lang="en-CA" smtClean="0"/>
              <a:pPr/>
              <a:t>71</a:t>
            </a:fld>
            <a:endParaRPr lang="en-CA"/>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3000" dirty="0" err="1" smtClean="0">
                <a:solidFill>
                  <a:srgbClr val="FFFF00"/>
                </a:solidFill>
              </a:rPr>
              <a:t>Pellegriti</a:t>
            </a:r>
            <a:r>
              <a:rPr lang="en-CA" sz="3000" dirty="0" smtClean="0">
                <a:solidFill>
                  <a:srgbClr val="FFFF00"/>
                </a:solidFill>
              </a:rPr>
              <a:t>, et al., 2004 JCEM</a:t>
            </a:r>
          </a:p>
          <a:p>
            <a:pPr lvl="1"/>
            <a:r>
              <a:rPr lang="en-CA" sz="2800" dirty="0" smtClean="0"/>
              <a:t>retrospective review of 299 patients with </a:t>
            </a:r>
            <a:r>
              <a:rPr lang="en-CA" sz="2800" dirty="0" err="1" smtClean="0"/>
              <a:t>microcarcinoma</a:t>
            </a:r>
            <a:r>
              <a:rPr lang="en-CA" sz="2800" dirty="0" smtClean="0"/>
              <a:t> (&lt;1.5cm) </a:t>
            </a:r>
          </a:p>
          <a:p>
            <a:pPr lvl="1"/>
            <a:endParaRPr lang="en-CA" sz="2800" dirty="0" smtClean="0"/>
          </a:p>
          <a:p>
            <a:pPr lvl="1"/>
            <a:r>
              <a:rPr lang="en-CA" sz="2800" dirty="0" smtClean="0"/>
              <a:t>During follow-up of 292 of these patients, persistent disease was found in 77 (26%), 68 patients(22%) had </a:t>
            </a:r>
            <a:r>
              <a:rPr lang="en-CA" sz="2800" dirty="0" err="1" smtClean="0"/>
              <a:t>locoregional</a:t>
            </a:r>
            <a:r>
              <a:rPr lang="en-CA" sz="2800" dirty="0" smtClean="0"/>
              <a:t> metastases, and 10(0.03%) had distant metastases</a:t>
            </a:r>
            <a:r>
              <a:rPr lang="en-CA" sz="2800" dirty="0" smtClean="0">
                <a:solidFill>
                  <a:srgbClr val="FF0000"/>
                </a:solidFill>
              </a:rPr>
              <a:t>. Tumor size was not predictive of relapse</a:t>
            </a:r>
            <a:endParaRPr lang="en-CA" sz="2800" dirty="0">
              <a:solidFill>
                <a:srgbClr val="FF00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72</a:t>
            </a:fld>
            <a:endParaRPr lang="en-CA"/>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r>
              <a:rPr lang="en-CA" sz="3300" dirty="0" smtClean="0">
                <a:solidFill>
                  <a:srgbClr val="FFFF00"/>
                </a:solidFill>
              </a:rPr>
              <a:t>Pearce, et al., 2004 JCEM</a:t>
            </a:r>
          </a:p>
          <a:p>
            <a:pPr lvl="1"/>
            <a:r>
              <a:rPr lang="en-CA" dirty="0" smtClean="0"/>
              <a:t>Although the initial management of cancers </a:t>
            </a:r>
            <a:r>
              <a:rPr lang="en-CA" dirty="0" smtClean="0">
                <a:solidFill>
                  <a:srgbClr val="FF0000"/>
                </a:solidFill>
              </a:rPr>
              <a:t>less </a:t>
            </a:r>
            <a:r>
              <a:rPr lang="en-CA" sz="2800" dirty="0" smtClean="0">
                <a:solidFill>
                  <a:srgbClr val="FF0000"/>
                </a:solidFill>
              </a:rPr>
              <a:t>than 1.5 cm </a:t>
            </a:r>
            <a:r>
              <a:rPr lang="en-CA" sz="2800" dirty="0" smtClean="0"/>
              <a:t>has often been either subtotal </a:t>
            </a:r>
            <a:r>
              <a:rPr lang="en-CA" sz="2800" dirty="0" err="1" smtClean="0"/>
              <a:t>thyroidectomy</a:t>
            </a:r>
            <a:r>
              <a:rPr lang="en-CA" sz="2800" dirty="0" smtClean="0"/>
              <a:t> or near-total </a:t>
            </a:r>
            <a:r>
              <a:rPr lang="en-CA" sz="2800" dirty="0" err="1" smtClean="0"/>
              <a:t>thyroidectomy</a:t>
            </a:r>
            <a:r>
              <a:rPr lang="en-CA" sz="2800" dirty="0" smtClean="0"/>
              <a:t> but without radioiodine ablation, the authors and those of an accompanying editorial make a good case instead for </a:t>
            </a:r>
            <a:r>
              <a:rPr lang="en-CA" sz="2800" dirty="0" smtClean="0">
                <a:solidFill>
                  <a:srgbClr val="FF0000"/>
                </a:solidFill>
              </a:rPr>
              <a:t>total </a:t>
            </a:r>
            <a:r>
              <a:rPr lang="en-CA" sz="2800" dirty="0" err="1" smtClean="0">
                <a:solidFill>
                  <a:srgbClr val="FF0000"/>
                </a:solidFill>
              </a:rPr>
              <a:t>thyroidectomy</a:t>
            </a:r>
            <a:r>
              <a:rPr lang="en-CA" sz="2800" dirty="0" smtClean="0">
                <a:solidFill>
                  <a:srgbClr val="FF0000"/>
                </a:solidFill>
              </a:rPr>
              <a:t> followed by radioiodine ablation.</a:t>
            </a:r>
          </a:p>
          <a:p>
            <a:pPr lvl="1"/>
            <a:endParaRPr lang="en-CA" sz="2800" dirty="0" smtClean="0">
              <a:solidFill>
                <a:srgbClr val="FF0000"/>
              </a:solidFill>
            </a:endParaRPr>
          </a:p>
          <a:p>
            <a:pPr lvl="1"/>
            <a:r>
              <a:rPr lang="en-CA" sz="2800" dirty="0" smtClean="0"/>
              <a:t>Based on their experience, </a:t>
            </a:r>
            <a:r>
              <a:rPr lang="en-CA" sz="2800" dirty="0" smtClean="0">
                <a:solidFill>
                  <a:srgbClr val="FF0000"/>
                </a:solidFill>
              </a:rPr>
              <a:t>ablation</a:t>
            </a:r>
            <a:r>
              <a:rPr lang="en-CA" sz="2800" dirty="0" smtClean="0"/>
              <a:t> would be warranted in those patients who were more likely to have recurrent or residual disease after </a:t>
            </a:r>
            <a:r>
              <a:rPr lang="en-CA" sz="2800" dirty="0" err="1" smtClean="0"/>
              <a:t>thyroidectomy</a:t>
            </a:r>
            <a:r>
              <a:rPr lang="en-CA" sz="2800" dirty="0" smtClean="0"/>
              <a:t>, including those with </a:t>
            </a:r>
            <a:r>
              <a:rPr lang="en-CA" sz="2800" dirty="0" err="1" smtClean="0">
                <a:solidFill>
                  <a:srgbClr val="FF0000"/>
                </a:solidFill>
              </a:rPr>
              <a:t>multicentric</a:t>
            </a:r>
            <a:r>
              <a:rPr lang="en-CA" sz="2800" dirty="0" smtClean="0">
                <a:solidFill>
                  <a:srgbClr val="FF0000"/>
                </a:solidFill>
              </a:rPr>
              <a:t> tumors</a:t>
            </a:r>
            <a:r>
              <a:rPr lang="en-CA" sz="2800" dirty="0" smtClean="0"/>
              <a:t>, </a:t>
            </a:r>
            <a:r>
              <a:rPr lang="en-CA" sz="2800" dirty="0" smtClean="0">
                <a:solidFill>
                  <a:srgbClr val="FF0000"/>
                </a:solidFill>
              </a:rPr>
              <a:t>positive lymph node </a:t>
            </a:r>
            <a:r>
              <a:rPr lang="en-CA" sz="2800" dirty="0" smtClean="0"/>
              <a:t>metastases, or </a:t>
            </a:r>
            <a:r>
              <a:rPr lang="en-CA" sz="2800" dirty="0" smtClean="0">
                <a:solidFill>
                  <a:srgbClr val="FF0000"/>
                </a:solidFill>
              </a:rPr>
              <a:t>vascular or capsular invasion</a:t>
            </a:r>
            <a:r>
              <a:rPr lang="en-CA" sz="2800" dirty="0" smtClean="0"/>
              <a:t>. </a:t>
            </a:r>
            <a:endParaRPr lang="en-CA" sz="7200"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73</a:t>
            </a:fld>
            <a:endParaRPr lang="en-CA"/>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ln w="28575">
            <a:noFill/>
          </a:ln>
        </p:spPr>
        <p:txBody>
          <a:bodyPr>
            <a:normAutofit fontScale="92500" lnSpcReduction="20000"/>
          </a:bodyPr>
          <a:lstStyle/>
          <a:p>
            <a:r>
              <a:rPr lang="en-CA" sz="3000" dirty="0" err="1" smtClean="0">
                <a:solidFill>
                  <a:srgbClr val="FFFF00"/>
                </a:solidFill>
              </a:rPr>
              <a:t>Mercante</a:t>
            </a:r>
            <a:r>
              <a:rPr lang="en-CA" sz="3000" dirty="0" smtClean="0">
                <a:solidFill>
                  <a:srgbClr val="FFFF00"/>
                </a:solidFill>
              </a:rPr>
              <a:t> et al., 2009 Thyroid</a:t>
            </a:r>
          </a:p>
          <a:p>
            <a:pPr lvl="1"/>
            <a:r>
              <a:rPr lang="en-CA" dirty="0" smtClean="0"/>
              <a:t>on the course of 445 patients </a:t>
            </a:r>
            <a:r>
              <a:rPr lang="en-CA" sz="2800" dirty="0" smtClean="0"/>
              <a:t>with PTMC followed for an average of 5.3 yr, 404 had total </a:t>
            </a:r>
            <a:r>
              <a:rPr lang="en-CA" sz="2800" dirty="0" err="1" smtClean="0"/>
              <a:t>thyroidectomy</a:t>
            </a:r>
            <a:r>
              <a:rPr lang="en-CA" sz="2800" dirty="0" smtClean="0"/>
              <a:t> and 389 had radioiodine ablation.</a:t>
            </a:r>
          </a:p>
          <a:p>
            <a:pPr lvl="1">
              <a:buNone/>
            </a:pPr>
            <a:endParaRPr lang="en-CA" sz="2800" dirty="0" smtClean="0"/>
          </a:p>
          <a:p>
            <a:pPr lvl="1"/>
            <a:r>
              <a:rPr lang="en-CA" sz="2800" dirty="0" err="1" smtClean="0"/>
              <a:t>Multifocality</a:t>
            </a:r>
            <a:r>
              <a:rPr lang="en-CA" sz="2800" dirty="0" smtClean="0"/>
              <a:t> was present in 35%, </a:t>
            </a:r>
            <a:r>
              <a:rPr lang="en-CA" sz="2800" dirty="0" err="1" smtClean="0"/>
              <a:t>extrathyroidal</a:t>
            </a:r>
            <a:r>
              <a:rPr lang="en-CA" sz="2800" dirty="0" smtClean="0"/>
              <a:t> extension in 30%, and lymph node metastases in41%.</a:t>
            </a:r>
            <a:r>
              <a:rPr lang="en-CA" sz="2800" dirty="0" smtClean="0">
                <a:solidFill>
                  <a:srgbClr val="66FF33"/>
                </a:solidFill>
              </a:rPr>
              <a:t>Neck recurrence or distant metastasis </a:t>
            </a:r>
            <a:r>
              <a:rPr lang="en-CA" sz="2800" dirty="0" smtClean="0"/>
              <a:t>was seen in 3.8%, with the significant independent risk factors being </a:t>
            </a:r>
            <a:r>
              <a:rPr lang="en-CA" sz="2800" dirty="0" smtClean="0">
                <a:solidFill>
                  <a:srgbClr val="FF0000"/>
                </a:solidFill>
              </a:rPr>
              <a:t>capsular invasion</a:t>
            </a:r>
            <a:r>
              <a:rPr lang="en-CA" sz="2800" dirty="0" smtClean="0"/>
              <a:t>, </a:t>
            </a:r>
            <a:r>
              <a:rPr lang="en-CA" sz="2800" dirty="0" smtClean="0">
                <a:solidFill>
                  <a:srgbClr val="FF0000"/>
                </a:solidFill>
              </a:rPr>
              <a:t>lymph node metastases </a:t>
            </a:r>
            <a:r>
              <a:rPr lang="en-CA" sz="2800" dirty="0" smtClean="0"/>
              <a:t>at presentation, or </a:t>
            </a:r>
            <a:r>
              <a:rPr lang="en-CA" sz="2800" dirty="0" err="1" smtClean="0">
                <a:solidFill>
                  <a:srgbClr val="FF0000"/>
                </a:solidFill>
              </a:rPr>
              <a:t>extrathyroidal</a:t>
            </a:r>
            <a:r>
              <a:rPr lang="en-CA" sz="2800" dirty="0" smtClean="0">
                <a:solidFill>
                  <a:srgbClr val="FF0000"/>
                </a:solidFill>
              </a:rPr>
              <a:t> extension.</a:t>
            </a:r>
            <a:endParaRPr lang="en-CA" sz="9600" dirty="0" smtClean="0">
              <a:solidFill>
                <a:srgbClr val="FF00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74</a:t>
            </a:fld>
            <a:endParaRPr lang="en-CA"/>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ln w="28575">
            <a:noFill/>
          </a:ln>
        </p:spPr>
        <p:txBody>
          <a:bodyPr>
            <a:normAutofit fontScale="92500" lnSpcReduction="20000"/>
          </a:bodyPr>
          <a:lstStyle/>
          <a:p>
            <a:r>
              <a:rPr lang="en-CA" sz="3600" dirty="0" smtClean="0">
                <a:solidFill>
                  <a:srgbClr val="FFFF00"/>
                </a:solidFill>
              </a:rPr>
              <a:t> Yu XM et al., 2011 Ann </a:t>
            </a:r>
            <a:r>
              <a:rPr lang="en-CA" sz="3600" dirty="0" err="1" smtClean="0">
                <a:solidFill>
                  <a:srgbClr val="FFFF00"/>
                </a:solidFill>
              </a:rPr>
              <a:t>Surg</a:t>
            </a:r>
            <a:endParaRPr lang="en-CA" sz="3600" dirty="0" smtClean="0">
              <a:solidFill>
                <a:srgbClr val="FFFF00"/>
              </a:solidFill>
            </a:endParaRPr>
          </a:p>
          <a:p>
            <a:pPr lvl="1"/>
            <a:r>
              <a:rPr lang="en-CA" dirty="0" smtClean="0"/>
              <a:t>the largest series of PTMC patients </a:t>
            </a:r>
            <a:r>
              <a:rPr lang="en-CA" sz="2800" dirty="0" smtClean="0"/>
              <a:t>reviewed from the SEER Cancer Database of 18,445 patients).</a:t>
            </a:r>
          </a:p>
          <a:p>
            <a:pPr lvl="1"/>
            <a:r>
              <a:rPr lang="en-CA" sz="2800" dirty="0" smtClean="0"/>
              <a:t>92 of these patients (0.5%) died of the disease. Risk factors for</a:t>
            </a:r>
            <a:r>
              <a:rPr lang="en-CA" sz="2800" dirty="0" smtClean="0">
                <a:solidFill>
                  <a:srgbClr val="66FF33"/>
                </a:solidFill>
              </a:rPr>
              <a:t> recurrence </a:t>
            </a:r>
            <a:r>
              <a:rPr lang="en-CA" sz="2800" dirty="0" smtClean="0"/>
              <a:t>included</a:t>
            </a:r>
            <a:r>
              <a:rPr lang="en-CA" sz="2800" dirty="0" smtClean="0">
                <a:solidFill>
                  <a:srgbClr val="FF0000"/>
                </a:solidFill>
              </a:rPr>
              <a:t> male </a:t>
            </a:r>
            <a:r>
              <a:rPr lang="en-CA" sz="2800" dirty="0" smtClean="0"/>
              <a:t>gender, </a:t>
            </a:r>
            <a:r>
              <a:rPr lang="en-CA" sz="2800" dirty="0" smtClean="0">
                <a:solidFill>
                  <a:srgbClr val="FF0000"/>
                </a:solidFill>
              </a:rPr>
              <a:t>non-Caucasian race</a:t>
            </a:r>
            <a:r>
              <a:rPr lang="en-CA" sz="2800" dirty="0" smtClean="0"/>
              <a:t>, </a:t>
            </a:r>
            <a:r>
              <a:rPr lang="en-CA" sz="2800" dirty="0" smtClean="0">
                <a:solidFill>
                  <a:srgbClr val="FF0000"/>
                </a:solidFill>
              </a:rPr>
              <a:t>age above 45</a:t>
            </a:r>
            <a:r>
              <a:rPr lang="en-CA" sz="2800" dirty="0" smtClean="0"/>
              <a:t>, </a:t>
            </a:r>
            <a:r>
              <a:rPr lang="en-CA" sz="2800" dirty="0" err="1" smtClean="0">
                <a:solidFill>
                  <a:srgbClr val="FF0000"/>
                </a:solidFill>
              </a:rPr>
              <a:t>extrathyroidal</a:t>
            </a:r>
            <a:r>
              <a:rPr lang="en-CA" sz="2800" dirty="0" smtClean="0">
                <a:solidFill>
                  <a:srgbClr val="FF0000"/>
                </a:solidFill>
              </a:rPr>
              <a:t> </a:t>
            </a:r>
            <a:r>
              <a:rPr lang="en-CA" sz="2800" dirty="0" smtClean="0"/>
              <a:t>extension, and both </a:t>
            </a:r>
            <a:r>
              <a:rPr lang="en-CA" sz="2800" dirty="0" smtClean="0">
                <a:solidFill>
                  <a:srgbClr val="FF0000"/>
                </a:solidFill>
              </a:rPr>
              <a:t>lymph node and distant metastases.</a:t>
            </a:r>
          </a:p>
          <a:p>
            <a:pPr lvl="1">
              <a:buNone/>
            </a:pPr>
            <a:endParaRPr lang="en-CA" sz="2800" dirty="0" smtClean="0">
              <a:solidFill>
                <a:srgbClr val="FF0000"/>
              </a:solidFill>
            </a:endParaRPr>
          </a:p>
          <a:p>
            <a:pPr lvl="1"/>
            <a:r>
              <a:rPr lang="en-CA" sz="2800" i="1" dirty="0" smtClean="0">
                <a:solidFill>
                  <a:srgbClr val="FF3399"/>
                </a:solidFill>
              </a:rPr>
              <a:t>They found that mortality was associated with having two or more of these risk factors</a:t>
            </a:r>
            <a:endParaRPr lang="en-CA" sz="7200" i="1" dirty="0" smtClean="0">
              <a:solidFill>
                <a:srgbClr val="FF3399"/>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75</a:t>
            </a:fld>
            <a:endParaRPr lang="en-CA"/>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935480"/>
            <a:ext cx="8229600" cy="4589864"/>
          </a:xfrm>
        </p:spPr>
        <p:txBody>
          <a:bodyPr>
            <a:normAutofit lnSpcReduction="10000"/>
          </a:bodyPr>
          <a:lstStyle/>
          <a:p>
            <a:r>
              <a:rPr lang="en-CA" sz="2200" dirty="0" err="1" smtClean="0">
                <a:solidFill>
                  <a:srgbClr val="FFFF00"/>
                </a:solidFill>
              </a:rPr>
              <a:t>Sugitani</a:t>
            </a:r>
            <a:r>
              <a:rPr lang="en-CA" sz="2200" dirty="0" smtClean="0">
                <a:solidFill>
                  <a:srgbClr val="FFFF00"/>
                </a:solidFill>
              </a:rPr>
              <a:t> et al., 2010 World J </a:t>
            </a:r>
            <a:r>
              <a:rPr lang="en-CA" sz="2200" dirty="0" err="1" smtClean="0">
                <a:solidFill>
                  <a:srgbClr val="FFFF00"/>
                </a:solidFill>
              </a:rPr>
              <a:t>Surg</a:t>
            </a:r>
            <a:endParaRPr lang="en-CA" sz="2200" dirty="0" smtClean="0">
              <a:solidFill>
                <a:srgbClr val="FFFF00"/>
              </a:solidFill>
            </a:endParaRPr>
          </a:p>
          <a:p>
            <a:pPr lvl="1"/>
            <a:r>
              <a:rPr lang="en-CA" sz="2200" i="1" dirty="0" smtClean="0">
                <a:solidFill>
                  <a:srgbClr val="FF0000"/>
                </a:solidFill>
              </a:rPr>
              <a:t>management strategies</a:t>
            </a:r>
            <a:r>
              <a:rPr lang="en-CA" sz="2200" dirty="0" smtClean="0">
                <a:solidFill>
                  <a:srgbClr val="FF0000"/>
                </a:solidFill>
              </a:rPr>
              <a:t> </a:t>
            </a:r>
            <a:r>
              <a:rPr lang="en-CA" sz="2200" dirty="0" smtClean="0"/>
              <a:t>differ on the basis of what they described as three different types of presentation of papillary </a:t>
            </a:r>
            <a:r>
              <a:rPr lang="en-CA" sz="2200" dirty="0" err="1" smtClean="0"/>
              <a:t>microcarcinoma</a:t>
            </a:r>
            <a:r>
              <a:rPr lang="en-CA" sz="2200" dirty="0" smtClean="0"/>
              <a:t>.</a:t>
            </a:r>
          </a:p>
          <a:p>
            <a:pPr lvl="1"/>
            <a:r>
              <a:rPr lang="en-CA" sz="2200" i="1" dirty="0" smtClean="0"/>
              <a:t>The first group </a:t>
            </a:r>
            <a:r>
              <a:rPr lang="en-CA" sz="2200" dirty="0" smtClean="0"/>
              <a:t>patients with PTMC demonstrates biologically benign up behavior, with </a:t>
            </a:r>
            <a:r>
              <a:rPr lang="en-CA" sz="2200" dirty="0" err="1" smtClean="0">
                <a:solidFill>
                  <a:srgbClr val="FF0000"/>
                </a:solidFill>
              </a:rPr>
              <a:t>conserwative</a:t>
            </a:r>
            <a:r>
              <a:rPr lang="en-CA" sz="2200" dirty="0" smtClean="0">
                <a:solidFill>
                  <a:srgbClr val="FF0000"/>
                </a:solidFill>
              </a:rPr>
              <a:t> management</a:t>
            </a:r>
          </a:p>
          <a:p>
            <a:pPr lvl="1"/>
            <a:r>
              <a:rPr lang="en-CA" sz="2200" i="1" dirty="0" smtClean="0"/>
              <a:t>second group </a:t>
            </a:r>
            <a:r>
              <a:rPr lang="en-CA" sz="2200" dirty="0" smtClean="0"/>
              <a:t>is comprised of typical PTC whose management could warrant </a:t>
            </a:r>
            <a:r>
              <a:rPr lang="en-CA" sz="2200" dirty="0" smtClean="0">
                <a:solidFill>
                  <a:srgbClr val="FF0000"/>
                </a:solidFill>
              </a:rPr>
              <a:t>near-total to total </a:t>
            </a:r>
            <a:r>
              <a:rPr lang="en-CA" sz="2200" dirty="0" err="1" smtClean="0">
                <a:solidFill>
                  <a:srgbClr val="FF0000"/>
                </a:solidFill>
              </a:rPr>
              <a:t>thyroidectomy</a:t>
            </a:r>
            <a:r>
              <a:rPr lang="en-CA" sz="2200" dirty="0" smtClean="0">
                <a:solidFill>
                  <a:srgbClr val="FF0000"/>
                </a:solidFill>
              </a:rPr>
              <a:t> </a:t>
            </a:r>
            <a:r>
              <a:rPr lang="en-CA" sz="2200" dirty="0" smtClean="0"/>
              <a:t>but not radioiodine ablation.</a:t>
            </a:r>
          </a:p>
          <a:p>
            <a:pPr lvl="1"/>
            <a:r>
              <a:rPr lang="en-CA" sz="2200" i="1" dirty="0" smtClean="0"/>
              <a:t>Third category </a:t>
            </a:r>
            <a:r>
              <a:rPr lang="en-CA" sz="2200" dirty="0" smtClean="0"/>
              <a:t>of PTMC demonstrated evidence at presentation of more invasive behavior such as lymph node metastases and </a:t>
            </a:r>
            <a:r>
              <a:rPr lang="en-CA" sz="2200" dirty="0" err="1" smtClean="0"/>
              <a:t>extrathyroidal</a:t>
            </a:r>
            <a:r>
              <a:rPr lang="en-CA" sz="2200" dirty="0" smtClean="0"/>
              <a:t> extension reflecting higher risk tumors that deserve more </a:t>
            </a:r>
            <a:r>
              <a:rPr lang="en-CA" sz="2200" dirty="0" smtClean="0">
                <a:solidFill>
                  <a:srgbClr val="FF0000"/>
                </a:solidFill>
              </a:rPr>
              <a:t>aggressive </a:t>
            </a:r>
            <a:r>
              <a:rPr lang="en-CA" sz="2200" dirty="0" err="1" smtClean="0">
                <a:solidFill>
                  <a:srgbClr val="FF0000"/>
                </a:solidFill>
              </a:rPr>
              <a:t>managemen</a:t>
            </a:r>
            <a:endParaRPr lang="en-CA" sz="2200" dirty="0" smtClean="0">
              <a:solidFill>
                <a:srgbClr val="FF00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76</a:t>
            </a:fld>
            <a:endParaRPr lang="en-CA"/>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pPr>
              <a:buClr>
                <a:schemeClr val="accent6">
                  <a:lumMod val="75000"/>
                </a:schemeClr>
              </a:buClr>
              <a:buFont typeface="Wingdings" pitchFamily="2" charset="2"/>
              <a:buChar char="v"/>
            </a:pPr>
            <a:r>
              <a:rPr lang="en-CA" dirty="0" smtClean="0"/>
              <a:t>Thus, the </a:t>
            </a:r>
            <a:r>
              <a:rPr lang="en-CA" dirty="0" smtClean="0">
                <a:solidFill>
                  <a:srgbClr val="FF0000"/>
                </a:solidFill>
              </a:rPr>
              <a:t>early determination </a:t>
            </a:r>
            <a:r>
              <a:rPr lang="en-CA" dirty="0" smtClean="0"/>
              <a:t>of which of these small tumors is likely to recur could permit </a:t>
            </a:r>
            <a:r>
              <a:rPr lang="en-CA" dirty="0" smtClean="0">
                <a:solidFill>
                  <a:srgbClr val="FF0000"/>
                </a:solidFill>
              </a:rPr>
              <a:t>less aggressive </a:t>
            </a:r>
            <a:r>
              <a:rPr lang="en-CA" dirty="0" smtClean="0"/>
              <a:t>therapy such as subtotal rather than total </a:t>
            </a:r>
            <a:r>
              <a:rPr lang="en-CA" dirty="0" err="1" smtClean="0"/>
              <a:t>thyroidectomy</a:t>
            </a:r>
            <a:r>
              <a:rPr lang="en-CA" dirty="0" smtClean="0"/>
              <a:t>, avoidance of central compartment dissection and radioiodine ablation, and more physiological </a:t>
            </a:r>
            <a:r>
              <a:rPr lang="en-CA" dirty="0" err="1" smtClean="0"/>
              <a:t>levothyroxine</a:t>
            </a:r>
            <a:r>
              <a:rPr lang="en-CA" dirty="0" smtClean="0"/>
              <a:t> replacement rather than TSH suppression.</a:t>
            </a:r>
          </a:p>
          <a:p>
            <a:pPr>
              <a:buClr>
                <a:schemeClr val="accent6">
                  <a:lumMod val="75000"/>
                </a:schemeClr>
              </a:buClr>
              <a:buFont typeface="Wingdings" pitchFamily="2" charset="2"/>
              <a:buChar char="v"/>
            </a:pPr>
            <a:endParaRPr lang="en-CA" dirty="0" smtClean="0"/>
          </a:p>
          <a:p>
            <a:pPr>
              <a:buClr>
                <a:schemeClr val="accent6">
                  <a:lumMod val="75000"/>
                </a:schemeClr>
              </a:buClr>
              <a:buFont typeface="Wingdings" pitchFamily="2" charset="2"/>
              <a:buChar char="v"/>
            </a:pPr>
            <a:r>
              <a:rPr lang="en-CA" dirty="0" smtClean="0"/>
              <a:t>Because of the relatively low frequency of malignancy in </a:t>
            </a:r>
            <a:r>
              <a:rPr lang="en-CA" dirty="0" err="1" smtClean="0">
                <a:solidFill>
                  <a:srgbClr val="FF0000"/>
                </a:solidFill>
              </a:rPr>
              <a:t>incidentalomas</a:t>
            </a:r>
            <a:r>
              <a:rPr lang="en-CA" dirty="0" smtClean="0"/>
              <a:t> and an excellent prognosis even if malignant, the management of these nodules as recommended by recently published guidelines is </a:t>
            </a:r>
            <a:r>
              <a:rPr lang="en-CA" dirty="0" smtClean="0">
                <a:solidFill>
                  <a:srgbClr val="FF0000"/>
                </a:solidFill>
              </a:rPr>
              <a:t>conservative</a:t>
            </a:r>
            <a:r>
              <a:rPr lang="en-CA" dirty="0" smtClean="0"/>
              <a:t> </a:t>
            </a:r>
            <a:r>
              <a:rPr lang="en-CA" dirty="0" smtClean="0">
                <a:solidFill>
                  <a:srgbClr val="FFFF00"/>
                </a:solidFill>
              </a:rPr>
              <a:t>(2009 ATA – 2010 JCEM)</a:t>
            </a:r>
            <a:endParaRPr lang="en-CA"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77</a:t>
            </a:fld>
            <a:endParaRPr lang="en-CA"/>
          </a:p>
        </p:txBody>
      </p:sp>
      <p:sp>
        <p:nvSpPr>
          <p:cNvPr id="5" name="Title 1"/>
          <p:cNvSpPr>
            <a:spLocks noGrp="1"/>
          </p:cNvSpPr>
          <p:nvPr>
            <p:ph type="title"/>
          </p:nvPr>
        </p:nvSpPr>
        <p:spPr>
          <a:xfrm>
            <a:off x="457200" y="704088"/>
            <a:ext cx="8229600" cy="1143000"/>
          </a:xfrm>
        </p:spPr>
        <p:txBody>
          <a:bodyPr>
            <a:normAutofit/>
          </a:bodyPr>
          <a:lstStyle/>
          <a:p>
            <a:pPr algn="ctr"/>
            <a:r>
              <a:rPr lang="en-CA" sz="6000" b="1" dirty="0" smtClean="0">
                <a:solidFill>
                  <a:schemeClr val="accent6">
                    <a:lumMod val="60000"/>
                    <a:lumOff val="40000"/>
                  </a:schemeClr>
                </a:solidFill>
              </a:rPr>
              <a:t>CONCLUSION</a:t>
            </a:r>
            <a:endParaRPr lang="en-CA" sz="6000" b="1" dirty="0">
              <a:solidFill>
                <a:schemeClr val="accent6">
                  <a:lumMod val="60000"/>
                  <a:lumOff val="40000"/>
                </a:schemeClr>
              </a:solidFill>
            </a:endParaRPr>
          </a:p>
        </p:txBody>
      </p:sp>
    </p:spTree>
  </p:cSld>
  <p:clrMapOvr>
    <a:masterClrMapping/>
  </p:clrMapOvr>
  <p:transition>
    <p:randomBa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6000" b="1" dirty="0" smtClean="0">
                <a:solidFill>
                  <a:schemeClr val="accent6">
                    <a:lumMod val="60000"/>
                    <a:lumOff val="40000"/>
                  </a:schemeClr>
                </a:solidFill>
              </a:rPr>
              <a:t>KEY MESSAGES</a:t>
            </a:r>
            <a:endParaRPr lang="en-CA" sz="6000" b="1" dirty="0">
              <a:solidFill>
                <a:schemeClr val="accent6">
                  <a:lumMod val="60000"/>
                  <a:lumOff val="40000"/>
                </a:schemeClr>
              </a:solidFill>
            </a:endParaRPr>
          </a:p>
        </p:txBody>
      </p:sp>
      <p:sp>
        <p:nvSpPr>
          <p:cNvPr id="3" name="Content Placeholder 2"/>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normAutofit fontScale="85000" lnSpcReduction="10000"/>
          </a:bodyPr>
          <a:lstStyle/>
          <a:p>
            <a:pPr>
              <a:buNone/>
            </a:pPr>
            <a:r>
              <a:rPr lang="en-CA" dirty="0" smtClean="0"/>
              <a:t>According to current studies:</a:t>
            </a:r>
          </a:p>
          <a:p>
            <a:pPr>
              <a:buClr>
                <a:schemeClr val="accent6">
                  <a:lumMod val="50000"/>
                </a:schemeClr>
              </a:buClr>
              <a:buFont typeface="Wingdings" pitchFamily="2" charset="2"/>
              <a:buChar char="v"/>
            </a:pPr>
            <a:r>
              <a:rPr lang="en-CA" dirty="0" smtClean="0"/>
              <a:t>The treatment for </a:t>
            </a:r>
            <a:r>
              <a:rPr lang="en-CA" dirty="0" smtClean="0"/>
              <a:t>PTMC, is </a:t>
            </a:r>
            <a:r>
              <a:rPr lang="en-CA" dirty="0" smtClean="0"/>
              <a:t>still a subject of controversy </a:t>
            </a:r>
          </a:p>
          <a:p>
            <a:pPr>
              <a:buClr>
                <a:schemeClr val="accent6">
                  <a:lumMod val="50000"/>
                </a:schemeClr>
              </a:buClr>
              <a:buFont typeface="Wingdings" pitchFamily="2" charset="2"/>
              <a:buChar char="v"/>
            </a:pPr>
            <a:r>
              <a:rPr lang="en-CA" dirty="0" smtClean="0"/>
              <a:t>Most of PTMC pts are not at risk of distant spread or cancer mortality</a:t>
            </a:r>
          </a:p>
          <a:p>
            <a:pPr>
              <a:buClr>
                <a:schemeClr val="accent6">
                  <a:lumMod val="50000"/>
                </a:schemeClr>
              </a:buClr>
              <a:buFont typeface="Wingdings" pitchFamily="2" charset="2"/>
              <a:buChar char="v"/>
            </a:pPr>
            <a:r>
              <a:rPr lang="en-CA" dirty="0" smtClean="0"/>
              <a:t>RIA did not improve post operative outcome</a:t>
            </a:r>
          </a:p>
          <a:p>
            <a:pPr>
              <a:buClr>
                <a:schemeClr val="accent6">
                  <a:lumMod val="50000"/>
                </a:schemeClr>
              </a:buClr>
              <a:buFont typeface="Wingdings" pitchFamily="2" charset="2"/>
              <a:buChar char="v"/>
            </a:pPr>
            <a:r>
              <a:rPr lang="en-CA" dirty="0" smtClean="0"/>
              <a:t>PTMC pts that are not associated with unfavorable features  can be candidates for observation. if there are  subsequent signs of progression, such as tumor enlargement and nodal metastasis, it would not be too late to perform  Surgical  treatment</a:t>
            </a:r>
          </a:p>
          <a:p>
            <a:pPr>
              <a:buNone/>
            </a:pPr>
            <a:r>
              <a:rPr lang="en-CA" sz="3000" dirty="0" smtClean="0">
                <a:solidFill>
                  <a:srgbClr val="FFFF00"/>
                </a:solidFill>
              </a:rPr>
              <a:t>Finally in the future more RCT with </a:t>
            </a:r>
            <a:r>
              <a:rPr lang="en-CA" sz="3000" dirty="0" smtClean="0">
                <a:solidFill>
                  <a:srgbClr val="FFFF00"/>
                </a:solidFill>
              </a:rPr>
              <a:t>long-term </a:t>
            </a:r>
            <a:r>
              <a:rPr lang="en-CA" sz="3000" dirty="0" smtClean="0">
                <a:solidFill>
                  <a:srgbClr val="FFFF00"/>
                </a:solidFill>
              </a:rPr>
              <a:t>follow up and using morphological and or molecular markers to predict the clinical behavior of PTMC are needed</a:t>
            </a:r>
            <a:endParaRPr lang="en-CA" sz="3000" dirty="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78</a:t>
            </a:fld>
            <a:endParaRPr lang="en-CA"/>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heel(4)">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mir\Desktop\spring_L.jpg"/>
          <p:cNvPicPr>
            <a:picLocks noChangeAspect="1" noChangeArrowheads="1"/>
          </p:cNvPicPr>
          <p:nvPr/>
        </p:nvPicPr>
        <p:blipFill>
          <a:blip r:embed="rId2" cstate="print"/>
          <a:srcRect/>
          <a:stretch>
            <a:fillRect/>
          </a:stretch>
        </p:blipFill>
        <p:spPr bwMode="auto">
          <a:xfrm>
            <a:off x="-36512" y="0"/>
            <a:ext cx="9361040" cy="6858000"/>
          </a:xfrm>
          <a:prstGeom prst="rect">
            <a:avLst/>
          </a:prstGeom>
          <a:noFill/>
        </p:spPr>
      </p:pic>
      <p:sp>
        <p:nvSpPr>
          <p:cNvPr id="4" name="Slide Number Placeholder 3"/>
          <p:cNvSpPr>
            <a:spLocks noGrp="1"/>
          </p:cNvSpPr>
          <p:nvPr>
            <p:ph type="sldNum" sz="quarter" idx="12"/>
          </p:nvPr>
        </p:nvSpPr>
        <p:spPr/>
        <p:txBody>
          <a:bodyPr/>
          <a:lstStyle/>
          <a:p>
            <a:fld id="{58355967-2FDE-4D2C-8B86-18D800F2F527}" type="slidenum">
              <a:rPr lang="en-CA" smtClean="0"/>
              <a:pPr/>
              <a:t>79</a:t>
            </a:fld>
            <a:endParaRPr lang="en-CA"/>
          </a:p>
        </p:txBody>
      </p:sp>
      <p:sp>
        <p:nvSpPr>
          <p:cNvPr id="1026" name="AutoShape 2" descr="data:image/jpeg;base64,/9j/4AAQSkZJRgABAQAAAQABAAD/2wCEAAkGBhQSERUUEhMWFRUWGB8ZGBgYGR4ZHBocIBwaGBobGh0ZHicfGRojGhgbIC8hIycpLSwuGB4yNjAqNScuLCkBCQoKDgwOGg8PGjQkHyQsLCwsLCwsLCwsKiwsLCwsLCwsLCwsLCwsLCwsLCwsLC8sLCwsLCwsLCwsLCwsLCwsLP/AABEIALEBHAMBIgACEQEDEQH/xAAbAAACAwEBAQAAAAAAAAAAAAAEBQIDBgABB//EAEAQAAIBAgUDAgQDBQcCBwEBAAECEQMhAAQSMUEFIlFhcQYTMoFCkaFSscHR8BQjM2Jy4fGCkhU0Q3Oys8IkFv/EABkBAAMBAQEAAAAAAAAAAAAAAAIDBAEABf/EAC0RAAICAgIBAgYBAwUAAAAAAAABAhEDIRIxQVFhBBMiMnGBM8HR8BRCkaGx/9oADAMBAAIRAxEAPwDB9N6i5UmAHlVv3C1wQzEkWI2t74Z5O9TUyWDT23JaL2u0TqE7jWt7DBeToqA4KaSXBsQFkHZSZL3mWnz4Jx7k8uCXJDAADSS2qTam2rUCVI2LQN9iMDOV9noxjQp6l0qoa7JqUHsKsz/iK8RKl9J3/wBN7gY0eWy0qurMuHDnXIkAQSpKAAEETxaRbxmepZZnznzJJlkjQZkjSzSTtCmSQIFtpxqVppVYlqmnWVaCoJICszMwnTpN99o37sJafqMX4Aq+TpNUeoWFgsaWCtrbzN4IWPv42h8RFKeg0ZpVNYUFVABEMSpUEKVnTFyRpMESZnlehBHFSmzarlVZLKNLCGK8EEkEDiDeCfer5dEOXd3Z6pPzIVT3lfBntQPIABvrQnk4CL4v3NntHvT81Sr02NMfLY3rUxM3uzLwQygwQAO6ZF8P0Cf2dWQ0wzByETg6wwEnewIJIXtWIsZy/R+mFkWoqilmAXcAnSq04p6EqnmLjgrqUkiNJMo1taTTVdIP98jyxXkqLwVIiCRpjyCBh+T6la1QuGnsfUvlVEb5jAINawWILSTcyf8ACBtG7RuVF+yTFKFMU3ZSEIYGppVmjUCqMC2jgQsGCcV5Ua1Ku2mANRU6Ym/0rpIifBvPOJ9G7crOnU7U1MqZBhtJYHYzqEk+DezATp2MegfMZB6S5fuULUZrAFEJQTBWS7yYAsLx5tfVpMdKGIpgBl+XzBAIMQdidogE7Xx71AqVoHUC1IVNfcANThlW8HyGnnYA8SrB2SvUfWGDMAdMCV0D6QbkESZJ2A4JIyXkKE5HuUo1Gk0tLVGGgFCwKd5qfUhCBmZ7gnx4jDvI5GozsG1U2karatPDEmd5AJixg+MefDWWcUKNNCNbjWCRAUHucsFiAZAtvbm4Lz2eWlQUlmJLQSLkHlmFw2w97WGrAcboL5naQxy2Toa4Zy5vAdQyk31EwI2jnjGk6fQRE7IjeQfSPygY+Wr1Q1CVpl/mMdRIaIM7gEDUB9Vp2BkgYYDLV3Kn+0MGYL9ZIZpg/VoGmSf98OhKhGXC5ds+kPUHkSdpO/8AtjNdXzWl5DQWMWg224uFBj8sZlM9VEtUki6q83JtALarGOCJsx84W9TqNTgOB3CxUKzWO5KRIHk8gm9sDlnaCwfC1Ls0XVM3SqrDM7OsDgNE/k6g3jmTffA1DKrXpv8AMdg1u/Y6oEaja5izGxBg+qvKdS7T21I/A1+bz23XcfncYqC1alQsrBhAmwusxZSRJ5kQR4vjzpSbez0o4eKpOvcMpu6oaNTTtIIH1Xgkzs5XgETFpk4HodPZnhdIXddNgeRO3FpsbC04b9Byq1T8ospmZOn9CGAM+2xJ3w56j8PCjSLKdv6m38MRqc9zS0u2bLNDHLg+37f9nz7q2XOvuVlIsQbjeN7xPEgce2EObpKWJIUkAntswMSGBJBBtsPf32dTqLPWBcajGnTG9om4OoiNo/W+EPU8tdmQLS3s8l+dxo0oDESNiBOLPhsza2VSjaprwY7NZd2V7B5uQWWT27Eftx+IXsJJi5fS812qWqaqUgQ3/psIgFZGiCBEEb8g4a5Rnogli1/qWTqK/UV1EAmY21NbV5wn6jlnJmhHadiNQLi8EtsI1X2t629rFkvs8rNi47QD8TZtSy0iNIuyt9QBNgR4RrzHgG/JHw3kGFJnCMmlAJ7iGYsylSR9Oo6oI20DczKrrNKUptcrOzMSyG4emZ3Gqb8XHjG1+G6C0lzCVNQapWCox2OoAg6pFwpmDz7YbO0rRClcrZHPZpvlOkEEowYNBCsF/EL3shtYgDi+Mn1bKk1EqVG7YBOs+V1TYhjciwubXxs+u5NVrdhLrsVgJ8wBjp+o/WCJE/oCYx1dv7miWLSxZe3SYQMRMWIbUo9vTARp7Nn1RpEqAUjAZh8uIj8IKgkQQAdrySOMWvlnU0i4k6i8L9YV5Gg6YIgqdvIgCce5erT+QwA3AYvPcLMFGrYi+uTft3E3nms0HqJpSlKyb9xYFdJMhCXPcfQbXth2+VIXqixc8tNWcGwJJWV7QLgFiJMS1wx/XCfqVJ/mLVdWZLMEDAF4IJGkS0bXIgSZPBc9MpimoQLrdd5UhEPk2Pdzp+oTsBfAjOGV3kHcOzXDD8PMaQP2bC+++LIwlxfuJk1Zmq3WKz1ATcSZb6ig3AAuFAseS0b8Cz+zDSsJTYR9Tkkm5uJP08D28zgz5NLWdVRSGPYIME209xABv4sZOI0ayUwFepojYMtOY9QzSJMm1r2wKjb2DdIsyWfr1DBtAM2kCygrYlbCAP3Tg3JPULLDWRmAJhVGq7HuIuIPjg+MD5uoKb6n1kUwSyKWQRAvThhCmCwtJJ3iDiOWyVMUgUQwqancredgVkSQHN5I1DVYxaGaRWm+hZ1mon9rJDByahUj6VtAXuEjTO9zzjQr1pjTHZl3EyVBZ/EkwZIHYf6MZBlnONuwFQmVEzeARBg8Xn2Jxrcmn/8AKWVZ7SGse3TcrY2GmWEA7H1OAbNh7l2Uzheq5rZLS1P/ANTW9IQT2xC6TA5J2HsMMV6vRTRrWoinYs3zI2MyCXW3nTvMc4X9IzNQNcAdsqBNSQWgizA6wdr/AEmzHfFPXehrXqAioFqgWuHWbQJVv7uf84je+AW+g3aGuU6hlAGCVaYQtcWViLC+ruMkbjeRO2PamVU6KmWqr8xRpgiA6EltLldoJOkwYnkSMd0vphp01+ZL1NTVGOiSW+tSYNxwWBMnYkQcTzPS6fyNT0wIF30LTqNEWMDsN7idmA4GMUlF3RtOS7LujNQqGoanzkqILoIkP2923dIFmUwePGLcuUqJ8v5ZaotSNTayFVRbUDuTqiNzoE2acA5vpCU6SVqWsOKYYqGaWBJZ6cljBiSDuGH5EJ02n/dNSrt8uon0IRAY/TFiyiIJi1zffDecJK0LUWnRdQy0PRYs1vAACjWBKqR2WLWC8CSdyRXyDNl6Yd2Se8s3bDMWJnzeLc23wKKTmYIcWgVPYxB1MsagOSccnzKjU1emrEHsCtdSIMABVAmY9Tzid4rfLlf5KFOlVG26XlDp7mAJIJI3AAhFJg6FAtp3MttMBhlOnU9Vh3L3E3M37Rf6RN49OcZodddAFfLaImQSTpMkXGoiTH9TOGmR+KKdOUKkMVFmG5tf29vTBLE1smlb6D818PK6tD1BqEmIge1reCRc+98Av8HBpkMNQjUzRCyCoIH1EDyTxvGNJ06uKigyAtoUEel2jY+mC820Dj77Y7hoV86cXRg8z8CMgPyTFoIZjcxuQAQwkehvMiMIuo5U0AFKKAshpnSSbgSfpkXi4ud5tqOs9VfVNKZNgAIIMwLHf02m97GEFFKgUvqb5hIaWMk8WIBGqeBBEbmbyZJLz0epgc+5MjTzylJqRpA2B0g3iSFvMmAIuTtzi1c2atqVGLGFjjbUTvufSwvNsQzfw5RJB1HW1yQJEyJJEGLTeCZti3KVNJO4/Dq1GmbTcSxFvXz98RS4PorTTVovyWWNNiS+mogJIkbAEnTG8mw++GOf+K30KKi6A03HoYNptfzhDSzJ2qfNAI7ZWCo7heBIkkERA39yv6pnVdnAcsJkhiZBjTcsBP8AQxP8iTbp9915CeOOSSeTZX1fP96VaTsJsRBO8gja3vtfxgrJ5RcxRqy7rUR11BzqAggaogEQGJmDZvQnGXzlUoPqDKDMag5IjglImxnffa5xWMzK/MWpoYMCohQTb6lYRcNAEGb3iMXw+HilSDySaWvAfl8szKwYEjkGXAMzIEHb8RB/F6YWdVLUiA5Q6YZGUwCDA7pGqeCREELaL4ZdI62KIfWPr/ZFg25J1WBgntBEyLGJPVqmsSFfuP06lIaDZtEGTvcgTP5244zxvZJlmpmV+KLy4AUypZbHUw1EtNrxE2m4B2nDXonVS9Kmj6WJGvVbVYw+hmUqrjt34g4h1pT/AGVgQSgNzNwSCQTB2DQDfctvgLpau6UDpdirMUCuOBtcQqsEgnyBMSDiuG9ep501Ts1+X6dqZVIh2HkadANgsgFQLliSDJ+2Ml1bpgStVpBiWkuFAuSysx0wQb+P8x3scaqlmHqpN1Y6omxBI1EwIIPmPEc2T9X6g26oq1AACW1WH4SE2N79xb2x2KLumDkaaBOn9PWnl3NXWe3WaSjUVWI750gTAgWO0Xw3PUV1oGdqQY9yKPqtKhnjVq8xFiBa+E9OmGVgrAFiWJn5g1EEEtMtMgSPQGxkYrzS0y66WYuDHaCJFwIiAk+8W8YpimpaEPoKzPX2ar8vK0wWWUBX6Y+pbA6Ys07QRPmOz2YNHLur6fms4YldjMEEAgxcRsbj1nHuXqGhRdwoVysU9UW1RGwiO0G+8HzjN1q9WopNVgQjBRfnug2MKI9ItirnS2IaG2VzCVw2gyzTqR1HcR3AAxcz6zcHA9VCSZUsZifk032tu5nf7YW5shFVqZgEypBMBgRJBgA3jzxjUVkeqEqLRQ60DGVkyZ5G9ox0Yt9HX6iehlm+QGzGq8Kp1SwVvpMGRfTOmbgG3OHlKo8KdKBWHYxJMk6tQWGVfcyABv5wnzcMaWZpjUHqay2nVDfWyGTfSUgKeNJsDGHGU6gjrrEljzMMQFvYzA5iABwL482/QsRk8rSZs5AgOajzERybC0RBxsqVMAMGdyFnUVckAESGuApEMRaLE7G+MX0uuXzilhbW302j6msQOPbYc7Y2fUM8yO3bpVOTB0j07SAO6RzI3wDryHivtHvSs4CYWk1BHVQos3zBYJrSRoWZAaY353r+J80aQqhF0lhco8EDVFkazAX+m6nfziXQswlQkTUV95BBZ5Q/iK6hMccySJBwp+N67JUotqECSoANyCCCeDBPvf1sN7qIUvpVs0nQc4jUUaoSWbTpeCGgEBiWQjdSb8mRJOD2oaabS7aT2w4Ik6ogbtqO4IFySMKslXf5FOoySxUEAd9RrAkghQqepIMSfxGMX1tDU21SxdAfqNgwN1EsZML3tJIBEjYLevIap9Dbo3THqBisL8sAkMQDsGHatgfIPmCNwQMgTTZqYVdKVWQagukBv71QpmRCtp3AsMO8vLqihHLRqMldoUXH1bAMdU3AF5ss6zlhrqJUDfJqJTqjSRqJpSrjunU2h0JvMKTNsDGTboyqI/O0spHaWpS2kE6RqAK6mOwvMAbE+5PTOrhaeppWGgAgDuBaSLCZt5iZg4Tdezy0lXtBhGVNc37idJCNpiSYm9uAcaTpuS/u1D/VY73Y7Ab2F2MCwOn2wqbSVvsoivAXlM38yGqVI1Eln3EiIAUAme7mB74klOhUtTIO7QbyTEMxmzQ2xM2JgYbPRo6dTIpa5uDEkgmdR7oMb+fF8QSkoVGT6UI7fp/FN4O0iI43wrm/UG14X9hv0fLpTUGk/feVJsb+Jvsf9sNwwe7THHiJ38H/AIxms7QNZllfln9jSBvsTB97nhZtaCqPTKjDUjshgRJmRAsgM9vGozYc4p+bJ+COWNduWxlmmpIsQNREAD6j4A/mcZKomp7zqMwFNha2q0cb+/Ixpk6ctFS9Rrx3TH/BP9HCOtmyxZ9AppaNRsBBuTHqdzaY32Rli5b6HYHxut+4u6q1QLpZmCxdoiADtJ5JkASZubDYNuotUUBRpjYgFgvMmd5J3ub73wZ1mBRLsAFItp9D2iRtJExv9PGy+h0yoaDO4aCp0yBJVd/B3gQPPMghLjqy+Eo1v1K831EKrMjSxYkFtQMXM6ote9+IvscZzOZoPUMgJMfiNrCwkRA+/ucMGpOHCFJcRNiTYXIJkE28cCdhhU/zHqK5hbROwkGZCxEHwT+oODxQXgovic3TaTUHJPeIcEngKe0xHeOJ8kX4CbLNBcMIAAXX+KRGo8upFx5Gq5i5vUc0hUmqWZpIlBAg3H0gAHTxvgP5rxKHX2wLfhN/wi5Cgne0/nTji15FZJWRylIssxSYi40syQJsAW1C8zpiJMcjEauZS5uuq5KlGAAABsfsTqWD3HxFGXL6lUKFaZgWINzptqEG5kgXP3BVXLuwBUuCBcswJJncSArCfBm/GLYrVvf6IJyt0So9VVacKUuAY0k8RsDeRFhyTYcnZHqNF6TqaQanUIVlRQskFiI0jt3ncTEGYOM5n2KAljAIiRB7iBsAbb7xwJkwRHp1UUkCVarU3BACwxgbkAL/AJtU3/dg68UTSfqxrkXqUqkI5MSNXIUkE2ImSQC0SJBPOFXWqBYfMCy3zbqwBIEW1SO4mNyJJIgYJqZ1SFIraQu/a8WvcRtzff8APHUeoABgWLBbyDMSbCFKyPT0sMFKCfsCpVohTyDmi0p3MDAC7XN7Xjm4BkegljmemU2egwVkIfuAeyrqmWkX5EADmw5DWmJEQxXjU0kxaxbm4iORiIpw4D01kyLKDfg29xaPOMWNJ3ZjlqqGHXRrYg2KqGEEXB1CGAJ4U+t+MYrMVajmp8yPYRaNgACI3xreq1KdCgzaSj1BAB0zwBsq2kkxHLHGPytGpU1aUnUDfzET7b3jyMU1e2Tze6HTdURKRov3ksO4idLEDURzEk/Y41PQ8qq5emFUMIuTyefqvvNsfPsnky06pA1aQNzquYj7f8Y0NHNNSUIXEjwQJ9YJmT641ZqMivUQ9HyzyO8KIZoYwoIIXUZngna9iMaajkYVflo1RtgxXaIEop3Nj3NAEG2FX9kb5rrqYgE6AL/USxJYASJ459hfSZdoRo1U6vy9TgSLgSJFhfunxIPnELetFUIUZH4dcGupaSJYiGgzpaPYzHP540uf6e3yZIZkIioGaNIEDUZYQFcc+Tvxn/hfMf3wCRq0mIMXtF/xEn0PHFsa5aTlxrAp05J0soOvVaAs3PIHM7CCQDVuw8eo6AumZI0SSampZEsGDGAQLEkQRYAb8kQACu69lq3zA7amFNRcAgFpLAlpgNaCZBtAG2NDlKGimBLEFgVAIAVJlR3CGusWi0RsIhms8adQIUqmKeom1S+kGVamJH4fsRcDGJJDHbRbkcsYVn1ksgBEQO4TO08mBIIm3oBm8qXFVacAVBTK6iQgIY1dIPFmPbxqPGHFCppcCHMACVN/wqoZSxvMsTBMz6Y7PfEWiotFiCxURqUlWEkHVKyJhhMcb+FqHbTDc7pNGj6K2ltUSGRQomYCqIngCNJt677Yo6iVcWLNURS6OG+lkHbO8gyAbCzwMUAVBCkUxMSQxkgiZUs1yPuPfj2lS2CjSZuqmN52M3m/jfcGJTVOzUlRkvinNivQo1lYwzERuVMEsC03AJt6HG76WZCmLsQx3AjtCqdm9PFp5x89ytSmWfKuoRHJ0sbhSGJpMfTSTTJ5BHjH0qlV+SFG9xeLmCCNMbn1IgcW2DMvK6YyL1XkbZmqKY7llgwLGIgHuvBsO0wLm+LMjlYC1XsCwOkWN7AwOb8yf1gFabGopZpuWIa6iODeTpgD77zjQKFSig2MqSALgEg2/U/ythVoTN0kl5LsrkgXAYCQDaZk23J3gQo8QcEpUcmSAIMEz94tv/z74FpZoqfpg6RcjyZJm3P7sFBS8agT6HDIzVaJZJ3s8zFZaiRp32O8+vt/thVVywU90FV3AEE7W9toHuPOHz9t7Tzf9MLs2uoHUCJiYmI4W3P88bN+vZuN+F0fPOrhq9UUyxCsRo1CTzuJjVHgR6wJxqMvk6dFbwyiAVm57hp5M92k/wC98Rr111hgAVWQBNyTClj4Phjvgemi1auqVVRso5IAIBuCIBuY3GBlJNF9Nr0QN1jNotUfKUhiGXT9V4MARc915HgnxjIde6Uy12plg1rrpB2CyTN53k8ngTfZ1+n6Q4JhlaQZ1Lwed2kxHqPfCp80xzqOoNQmnYqBtLG4Ii1xIJvGAg0m3Y1NpKjJp07QW1ExcMwG2kkW02ABMX/aO2KunWQONJZGJBDgCQ0loWbwJN76SLc62uYMoJKnX8sjSSLEju8xY8k4yuWQTmKYMo7kjuhFDrqQEmynUDEKCB7jTRGd7BlZV0+kXBDaKQJ7QgBuIY6ywJjxBH0naJxBMqzKdRE3swBmNrVCAZIAvPnnCz4ZqjW4j8LDQQGgkgAyQTqESTvBG22HNdFQ6QyalclYUAkcgwJjbST6icWRm7rdErVqyOTymkCUAYMSQFEEg2J0kEmIAsd8eZNJV9YE6i1/pgkliVZSwN4B4vFjgHLyBVNPbcaGlhvYgiQfIO3OFHTOukVB8ypUZNpabNaI0mQd7z7jDnJONOxD07NE2VCkw3ywpReG7YYEgXMRAgi5XfCPP5cnWKQ0sp+kLB7QSbcggWjba04eUOosSBqkXA1ESDzp1TqAmd7xtgbP5rMU2stNmYSGAEmLRczMXtPi0Y2K99AzevcHyVAmk4ei6keFubX+qLgRf+jHN5mqTT+XqGobCfAIBLXnzEfeRFuTTM1FY1nNOQNKghSLXsCNN4s0fbBlA0qYl3LOiyV+aWnxqUNE39rjDYxt60Lb1sTfGWZZmpppjSuojjeFEb7Rb1Hrhl8OdMKD5jnSgTsBEG9yx4i5sffxjmoPobMVCoZlimriSot3WMSRcC9yPuqq9Ydw1NqjvII4WIIcMAJ7hfnb9KIqnbEN7Cup0aboKlFSe+7DSo7dpOw3sTwbzbAgWoeKC+mlT67sZ5/OcA1OtM6qlSXJETqMwbgfaYPsBxiS0ioAbSDH7Grk8za9o9MC+DdnJvwTyCCoWBd9Lliukm15A7o4/hhwEFKm99LBT26riJBB8WgkXJ/UBdM6sRTCmqQkkQrLTaCTplgLXvEgWNjgzq4U0qjbsEOq/MQCI3Btfax82gjVMsV9i74QpqMw27KF+pTotIkknaww66tVKadIFMbkyw1CxI2ubeI7RE7hB8L1CvzGAjtvAJkTMem37/GGHWHiNRXSRq3NuI06pEkC8Xv4wmfJr2G4nFJeoy6LmZcxDdqk7ef4zvvP60dZzoapTQM/cJgSt5bkbG/AJIMXtjzodRIJphYmLAgmCRckwTzJAnVFrYU9YzrNnEQar6FbVJ1Xk6haeBcT2xjIqkbln5Nzl8xI1a9haTsO0wZgmYBMb+kjFeczKOvzPxaSBr1QNMlp0sCCCPtgXJK4LElWI7iukoZuNyI5AtB28WAz/VCtdGAADAhrFQPqnuJkEQxgXsRfHa6NafZsKecXTTCLI0gxFiSASRG0zvMH9R7TpgRpqEAkz2xfw0yynTbkREYX5PLtAqFfrUGLGQRIXuvJn14E2AFrVWCNBKggJcmAT2iAReDJv9owuSRsbMj8Sp302BUhqQYgT2SJAe12gjf90T9J6ZQIoUtZOsdxuJHOiSJgSPX1OMb1xWXSoEKaY1apBILHkkyJm55N8a580WXtJBsYFwLgRPiNwTzscT5H4RRFdNjM14FiIAj0vx7zGLq+cZgDcXELtvAv/L+eF9FdIAkxMjcj7cybc8WicFo0bm0i0evjg8z5nE9oJxH+VdRUECRpA2vuwn1sR+W+HmV0k2H/AD4/oYyFKofmbmYG/wC/1OH1HqAC25nffzP5YPHlS7Is2J+BrmKoUS0Wve3/ADjNdT69qJVLCQP9Xv6RG/r4wF1Xqb163yaV1T/EM23iDG6g7/fjYA5KayKw7Eh2MkTqnQsnaBLHabebvyWzsOKMdy7Lc/VV0CAIpPcW3MAcgXAg+fAwuVwtg/0sbiAN7kRcWI5wTmo1mPbuN42PHp42Ix7Tq6FlmFmsBE7RbTN44MfYzhajqyxSpUiIzLD6VViCCIAmJI/UefQzbChuohMw5UaAqmPK97HuAGrTu0g+3nBGezjRtcwFLQ2rkxeAI9TsfGM5nM/qzHy1MdoeLIsbwSDIvJ444nDI41e/Q6Uhn1HONVgkCNRg6iX8AqDcH19CLzhC1YoZKMQRLnSCQNzM7iZmZI39y8vSA1EBiGEEMQw/zd0gsZ5kDa/GB8/WCtTKqCHPyydRIBMzAuZB32K6jBM6sOxJLS6AySPTSFRmVSQNS2B2O+lVVV7mEmdMWAvia0gpJMqTEDcmANyCDwJgniAJOFeW60NVREQ6wwVQYYuAWgNeZgGCs8cbmjq9OEZYBHawYMAl9yAIgkQCSRNpPDknWhDlEF6kqqylk1K030Fe7cn6yRqAgCBs0G11tLpFGqr01qAVGgmPwmZNvGwMEj2NsO+q5T5tMC8GICgn6voKxChg2knYceTjG9KrRWdX0gXJFoBkSVjxH5A4ZCaumhORf8GqfJtA1/KbSgAOsCTfVEkEXIj2vfEfmKoIBCgm3dMQJO1hsBBOAemlFd6TVZAYlVggrc3GogH7TeLnBlXKr3GnT1xLaVfnfSVUA7QP+kecOiqd0A3aPKBkkQAtvwfi9CIMEH/LM4b08uKxVoCUkfb9sg2B40hiCb3IPuUeTqtUUaqZpwbLfVxJEwY2Ft9pOHHTeu0malRp2gQQAABChoPv3f8AaffFeOhEtma6j1kl2WqAHDRUFtLi4DCZggGxH/A2WyyMjBVKuthJ+ryDwG3g+oxP44oqMxJXSb7bMNwRGxvf14wnfL6NJExBkj2BuZsZ3/oYJyadMUQTLr5JvHE249Nrfxx6ciCAS6rI5mdzfbDXK0AKQZGPcRIjfu2k72JiPXeCRc3TSSSeTbUJ/WNsIST1QzjooOfQlwtMAFAAgBImzVAASdJ9dxpHmME9TU/Jd9MAoAGO8GQRfa9vt6mOpdLFJdZanZ41sfq0iWRUvqAYEBpvb1GKusdQQ0ioTv0rDatgCtoFjIv7knEUGvJXJNIn8KdLli3zKYBCqCW2ZhMQRMiYJ4vBxR8T5m66heIPkEMQSfOqP0kYG+H6DNqVXZDI7l2EBrNcHST45j0x71Om7VHpTTH0k7CT7sNS/USRYC+Na0L5a0HfCmZ1VKmgEAhZ4Ag/kL7D73i9NXLj/wAT0gCAw+q4gJN+ftv6848+GKzUWrCdDDSCL7gkcHz5tgjpdMjqTa1UGWEETBgi1uP4n3xng5br8mtzHzA6qpgC8MZjwCpBMXge/E4T/EuX16dZJ1TYLclmOk+N7bTJMC84fpkgiaoJG2mAWjkgrJiWBJkcT4xCqKbBBVle6AO6FbSZspuwmDa2o3thEmrLIoZ9OqMaQUUwYAAMMBto2C3sBtIjzjzPZOSg7oLDa6CAYIJhSQRFhBn0xzVXChQTp2+oQ+4k3DlZFgLWvOK8xB+UAW+osFAYGw09pYggS45Ow23ASTNjJWKPiDKa2psfqQ6QZG2omII39bDi8jGrWtrpoSpBIkhiZ4tcXvzjEfF9BQKYDEmDp9RN5PAXYAecbQywUqVANjvPgxxE+RF+cIcbWyhySaovWtCiGM22sIIJmY3gX/qS1q/Tv9UxE8GSYkAR7cYBapJKiNMDV6kkltxaZB94Ppgx2LfLMAHUQwJj8LDzcSfznm2J2uPYbd7DspmwXYXB7RPuCTEcRfF/UepEtpp2aN4nSBdiPJA4vJ9ATgGiCHMRbYA7nbYbR3ST5x6+W0zF2I+qD+S+IG3JJwKpC+KbsrydYUUdQWOuGNiS0eZJ+qTIPjDDpmTYgtUkFiCQSTbSALzqMLI4HtMYvyOQG7XvLCBGrxbgfwwxr0NCkz+d5++/jzh0cj6EZJK9CarlBLOxBWSIuYjY/wBGdvGEuZ6s30oLEj7bne8TI2w76jTAWPpU22459+JvbfGZWkHbVO5IEdwiBEcEAgnnYbcMVNjI9bAP7Q5IIYE6lJvB5UaRIsAR6e+EubTVmpYIVKKNQbSY23iIU3tJI23ONDnHAItJuVJFhvvubWP89ji8wzNnkYhTCBWJdRfS30y219UD8xGLYQtsTPJSRoGUMkrB0sIsxIYQd0UkbmIsI33GFmbyMpUKVD2nuRu1lsVFzsBqBDbWwUlBwCT2mY1TqFr2ABvsB9/E4Dz+YQqUeQx1KAQDed4JnYkaASLm0EycYU9ASm5IQVamnNNcJqIJIWWOxMjVCg73gbeMM1qzpIQkioFJgqQCCCAQQJBgnce4wD2Gst3NRUE6G0M4IVhBBILSYO2/JvgjqaB5h2kRKsSSYaWBkkHj6P2Yty7iITY0FWmrCWiR9UqHX/UaRlkF7kAiLyJjH5dFbNOCIU6hEQBfbt22w9o0ijMFYuWiR+yJkWEHYG0kRFjOEfR803z9DSwlgRNvpIuD6KPaMC4rlZzlqg3MqEqU3BHZ2sdxoIgT6g28fTfnDKsxCE6gUUEkQYtB3MwfyPrgHPwFi0c9v7Q51SRCnV7j0td8Kq9RmD7UgQ8yIEECL2Nr+Yw2MHy0DyStDKnTD5eoaOrVVJE7BQtjBNtBO0bnzwj6d0yFasXI0EjUDYH6fUlr77DVzGHvxDnNVLTT1CSECgfVYHSTuCAQT6Tfws6Hl2q0zRLD5anUVB9oBJEQXmBbY+mLuKRO3bFGdzb1AmlYBGo91iRPJ55839cSXJOTpZWJ0ytyVI3nxf8AK2HYyVJ1FGrXAgyVVJCXgDX4NpncxfF2Yy1Og3+IW1SV5tyBEA93nyfFwca2zFtivpmY+XSA+WSGFoYgqQxuQBM8envizM16lYhvl2AgRAESTaZMX3wo+cVSA+mGaLzyYFv99z7YJy+cYqNRpNAgElgSPW4vOBx0tBNtmvqUKValSR9baSFUHShi6GdQPdPFuBa+Mh8QZf5YKgyAQNgRbUJDAneLgcg+MaSk5WnoOp3AglzClCpWQDYQw3O8m5kYz/xBlKNOmEUsHFQ6xqDIIDQFAEgyYn1x56jx0V5Has7oDn5dSoBqZIJWBDKI1Wi8LP2J3jFdbo5r5mUYdzDtc6GtuLg7aSNXne5wf8L5TVRfuuTcEHuHaOwgfVuN/GDct0ZgwJrIGd7qBOpCLSgQd8SZLRfcb4J9IWo32S6V06sA9Gq6Qqk06syRwIJIYISR2i4/OSsulNVYhUfu7y5DqNCrZWEmdJAmwJ3kHAZqOi/MT5gy6Nu3JAusEEybICw2kn6SB5kPiE1hEvT75KgqdQYldagi9QE3IF5mxF1tutDo0jS0a9Q/4pchTMuxpgHc3UdwjVGmZi24wh671yoKWnLFjZg73DASdUC0D/MZIndb4J+W1NpSHDXDEwY0hiSYB1ECx9Qd8L+rEUwamvTDQEqDvkiTssHSCb25iDOA6Yd2jR0KyroIqNBW5BETGqApUWJ9Y9d8WI0VwEIGmkxuVUXaneV3FiZ/XnAmVAKqxidIkgQBHA3BuTsfPmMX06YNYgMY0qIaCBqdiSYYfsgC1vPjZRfkFSQh+LZevQQmWOmTtu8THjj7cCw2NNyBCKsEiL/iJO/dAAjYRHE4xHxANOaosQoMK1vSoTtvtxjYLUKqRAPcIMQFuATE8SZ/LCmg4vYzGYMH5ZN2aCFiYJH4YMkKL33jxi35BaorAAKNUna57R97z98A0sxCICuo2k2a5vM3tuALeLbgrL9RmqUCwQuo7GZYjcH0Ji/2xO4vwUWgzKFSziBCEKD/ANOqPJjV+v5OESTcfx9b8xhH0+qS1UgaT8yD5sqDk3Eg4a5UiBqP5/f+rYXwMlIcUX5GL3cRF9vEj+eF6tsIiOdr/ngqmhg90TaIxkYUyeQq6zTLJJDmASTsBcG03HOMlmK24G20Tq2E32gXNtreoxtc/wDSQSQcYnqAs0EG/wCfoDxadsXYcSTM+Z9NAOazTn8CkCd4890sZkzz74QU8y4zWrUJMEx+yFbmAI1uovM2ibYczeB9Qk34tF77fl9hjN9VzsZmlTiFaNRE7/TwJNresmcVpeBLfkbV3FVgW+YAO0BRybi4MbSTyfyGBc107UxIMxPbqvHqrgiO6ZaYJ55a0qVMKGPafM2vINrsoEgTzMQZOF+cUBdOsPF9KkyLEA9wBXYLsREzF8HKNMyLtGV/8LK5gtTK6dVjvpme1l2g3Hgja8jDjOZPX3A6SG7lPIib2HNrgm04oetFTwxg3IUm0EkQ1h9gYtMYsFcBdthJ9L7wPvt+lsakgVrotyJEaYZiQoEARIJ/atxff6RERhVlqVFc1K1XLa2jSkASCCCSw2k3jBGXr7zdtRINxYGbDYi/039zhK+YBzC90jXc+7HfzYzPqcA/p7RsndGiOSpVCagfta14vA8q4neTqHnDLLZellqYRmDNXKBoOmVhVB8gBb7/AIjgHpnVqVN1sdIQ2DSCREdpsSDaQfBgDA2QyD5moxqK1pMkkEzKgbyBPd7Bt+a8VS2uxU9aNImapNphlKzoUSIngz7D7X3OwC0SlXRTCBXqLrI4G+kT6SduZtwrr5ErVKKNJ1hVgEb8ckTJM8faMNOoUwRo0l6kxr2gAzc+YAMDx4GKdtbFif4oyy03imJ2knuBIneBx4iLxizK5ldF10xNyQYJ3gROrb+URgHM1mpoaZ3NxJ8xcDmYB+3pgbOKFApmQGvIE3iwk+d97T+SOVNs6gSrWkMqnZmIPkTz+c/a+KqlKDDPpPj+ji2j0/csVEGwPP6j8gZ9MHkVoGkQI4GJ1GT7CDul9aapT+WpIII0J9WqATH0+m0wfB5X9e6kamlDGkMSABtMDe0x/W+PMvXK01Q6AyOBsJPcW+sEEiW2kCB5GBc/lNOglwdQ44MDcffE1tvZQ39Bpej9PIoI3eDqaGvFjtEb7Gb4YUvmCooWoGIcq6gkRx4hpcceRYSThb0F3+R8tBZ57pNoJPHDTH548yGc+ZVqfOcliTqAJQyOXVt9IFuQRyRhcnspglSNdQBphz8yXYSyaiWJErGltxJF/wDLtbChM+tWvWLsQEUIgs5IurABpN9ZMaj7HANXPsNUIzAc8WN9RJ8jc+T9wuldUV2aqNIYJoKQFWLHU0AAgtqOkRf3tqTBlJGvvTGlWFQzYSFs0mQRBJk7DzYRGEvXqL1V1aVsDTMoCRYmARMv3G8Ai/iQxyvWqTO4MFQoGuCKYE9oKapYWM6TbkG+JZ2uruCXDjYAKAH2gKCwAF7yV5uNsct6OaAaVBhTA1Qfl/s+0sBsZ5nwPXF3TWis5lvpQQ08hyZsQu+x884uq2WUEAKIDlZHdqvED0GmRbA+Su9UzAtctpMBNVgFjVB1Rve0nBPoFIA+Ia81qbp29o/Z5dibcSTjV52rpRht62EibAWgWtb+MYx3xBmizr+JdCwSIIBPkRJ/TGrzgHy1AuzEACNpI2/E28/bcRhbSujIvth9WkxgR2iw0mWiIErYBdt8GZXLqpdgrLIUG0CJPJJ5YbfywKiHdULk3kwQJ2tcCfU+2I5QVCXOkAFyA0qQAIUxJi5B/M4DjbpDXKlYzyNSncKJ7mJngzcAkXuOOMHUq0vPpNr3t+l/1wn+H6I+WzFlI1sZHgm0mIBjx4O+GeVQF1IYRPngkGPXYfljlFbQEpOrNCaJI8f1zgfM5vSIP57j9MEV8yAhEgEjab+OcZrN9RgwD+cX4vwcUfC4XMiz5eITmK+tT+pifPH6c4zuecd1w23mDvYSf69BgnL9Um0+Yi9zfxbnnCnqOYADSDGnVYwZ7pv9h/W1j+H4vQEM1rYvz9ZZkXuR+ExF7x6Cf6OMt19tFWgYtJnn8S8c/wC+NHV0u5LauR9Xp4N/1wt6xXUOmjQSASQZBjt+nRfV6HefXHfL0FKVjCjQVKaGTpJExaFu0CBczE34jjAObzKO4CLrnYwWPO1r2HiSY3xZm84QzfKM3KsAJMyWLD0vv6DjFVbOHTOjTYbCJ2gWE7bXjbBz10bDYlz2V/vRIYSPonSxG8rI3BjtIm3PDZwIH538XHG4OwkxYi04UdXyYdlMhTqgSw7rcDdNvxQDc4bNrKglGM8ERbm95PuNpwiPkYuxfQAk9kSZg8cQJYCwjCQMVzHdeKnJ/wA3JG/uMOwxDtAMyFJNybRweLCcJKjmpWkCTq2HMGSdvF8BkOZrMjlC6wlILCsAQDv3ACSWJG/5HBebrLRalToqsOyo7Az3BhIIv3GSZiROKuiZ2GQ1YC00Z1IMhmLaNTeoUwB6T4xLq2fpjNKXgBIK33axAsLdpmTI22xbCowsVJ29HvV88650LoJlYXgme0lT5Enz7jCSrmXy9Usq61DRUU7ajv7+NXv5w8Tqy16i1Q6ygIFogkgbsQCCR5Xa3MhdYLS0JIZg0gi+xY3E7jibc+dlNS2mDxE/V65cs4QLPde8XPmxv/Xis53VIYWO15ki9idjtce+L88bPqUw1hHaTfwTJEekY7KuA/09sRDQCDA8CY3ni53wum2cLFaJAWZb9495/rnBSdOZhqDAA7AEx4xWHVnckC7EzMRxzv4vg6ll7SoYzftMicBGOggXKulUBHEHYNJJLRImIkEiIjV32mAMQ6yAGRYgrKm0bBRcE7zMzgnoodZpmxkDS7adUkfTMSe1DHp6Yh16gVNMMIfSdfqZjkeRHpiZNuxjX0jzoQ/ug3zEWA1zEDeCfEEcjnFWiuS1QUEeFs6gS1+CR37203gD2xRVrBciO8AkFNJW4UvquQLm5MEmBgLomaZPmAjUSmlVtE6TBKtEgRH9XGULaGxyVoau9RaFRqqOJBu6FdLHW0CfcQY/FeLQJ8I5dFSrVqAMIgBk1AwVLXIIEAjxvginnajUatGoPl2CjUTAvpgkyQoJmItB9cW/A4FNqnepgqNQJIjuLaZHHP8AtfYvpgtW6PWo0VrCEIIKsrUmGmGEghD/AJd+f3n3qvT5p6kaYYFhYSBzHPJsfQDw4q0qetQUgLYEEEbMw2HhjztFrCU/xDU+XcWDCJ3i67i4Iv8Apxhs4qrMTa7HHTKwempKkApOlr8gSpP4SQTM/fHlMqatTRIUNpOpt+1BaNNzvPriroNcGiDtJO0+S0/w9PPizLyNZInVUf8ACDaLSeTYet/YYUsCGvMxdn0C1xIltIKi73ANpHj8rYeZZi7U5AEjUS34iABz5LE2J2GM7XBOaBAFiigyPqsTA/jx7nGp6dmCHVRTiFImFtdRcxtIF5/fjGnyaFxl6j2nmNMLNgbG/bEW59rRilQ8EEa4BJ0gxJv/AKiARHHtganntLXuACTA7TuBJAsAR6+9sNMvmdYJVpBG0X/7rybf8zjFFrdBuSfkn0rLFaaqFK2vcW5vtJJ33/hg7J5SGuRtsARvqB3234mMWZTp5soMkcnx+HjzNr74OGQKw0EseNgPyx0Ip+QMk/YDz1WPIj8/1n+jjK59W/CPf9cfS6HRmqX2Hr/DFFb4P1HZfeYx6vw+TDjXZ4+eOWb6Pk6MVcaiQJvcgx7gTvx64v6jc2BadQPG+m3pzjdZv4FYEusSJ7WI/Tj88Jc508Bu5NJgSPJ/qMUuUMn2uwYco/cZGpS0m9iotz6nwJv/AFGFebzkFT2jSx7XtaDAk/SSSB6yZBxpcxQLarAgf174U9Q+HhUXSBuwJnxzG19/vgJ466KI5L7FeXzLSJH/AFSZgbza5kkzHHO2J6pUmwt5EflB4IH3w7o9F0IFW/FxwNv5b7YgeiyDsT4/W2FuDGxmYzqLOzdx1BSCI3n2G/jecM8sFFIafYmw2tA/6gdvT1x51bp703qVSQIXSq7yd9UnaCPWSPyX9GUvSXSCYqQbA8T9heZ4g4i4tSaKVIsravmEWICgzvEmBc7YTZ2r3FEkXOoCwJn90jY40eayzq0EAWDCB6m4PJlftt4xlMw51tDfiJ/h+7A5VS2Zdj7LLFMgTPdqHMcWMGItAPrgF6gXQKl1u286rDTvwbfbF9LUaYiXEEW4ELb7c+2AetG6ASBpmD6k7AbC2Mbo19Eul506lQkFC0QSREm8EEGJvpmCeDg7N5OabQxnULGwG0xsp8/bCPKTrBAmDfm2NDVVK1NqhmmobSSACJmZ4mSRsMFi2mhdkEyIgiUL6bFRe8iBBuTO58H3xCm8hUbtJ3ne4PmZBmfP6RZmso8wAT2qFIsD5IJtGx++AaCnQAbw2kg7zN78ADx5xRVMEllqM6mMGYi+wIIlr2Pv/PBKZdhtAHAn98jfA1Cn/eGAZYAxEg2md7yfyw0yVWoUGiVHgP8AzJ/S2MjCwgfp1Wu+oNUIkWgw3vbjze8+cCfEdBkqqG/YkQZgam83mQd5++CugtrqIuslRTIht5MyqRPaJm5FgdjAwN8T0wtbSJsoA/XaOP54kp8LGNpo7MioKNMhD3i1ibCRN97MRj2n0thRLsdJaZUiLDmOTfbxOGFDN/LOXVWCuqqxJExqAuDB0kAg83iI51FPLGvSTt1BgCYDLr/agNvJBO033x0E3OjWlVnz50K03VNVyqtqEE3JAjj6dr7fbGm+E8gTRm7d+6wYgLz/ANZPH6Wo6x0IIyqrhQTqgeQAAF5vqna198aP4RosctFJmUM1wQJMWvA5nzcRfDIw+ukD0rYRTyxWmTFiIEkEWA/I29Ln3wu6hkhVV0EAtb0GxBExM3sf4jGkzHSA2kM+lrFi5JM9sds9vIidoxDp/TRGotBEiADJAmCSDA2A5jHLjLaGPktMU9E6G9OloLo15BUzKmwB5tHt+/BvR8iDTknVLPeTtraBESIED/bDYdOCAAaiYuCSYm8CBf24nBVDo9VraGC/tEED7k2icUwcUrsmnfRkMtlGGZaZ0Encdqm2lrxeAbjzE7Y1uW6KxqT82EM/3ZUWPEEb3JtbdfF2nTvh9C/1AMOAARPuTJHpjQP01AopkyDYEgg7RfcjEuXJjjK4hxjJqmJMr8PhpDBp86SBbaYk/wDODKHSqaAnSP2dQk7eZuTt5wWeknZXdbQO4lTvF9wdv63LyXw+NI+dqLcy+oH1gAD88Knk5K7NS4sGyfSizGCTfcdtrcxfm2NHlqBUXJOB6FFaSwixzYRJ9cePmKgEBAx/13/dhCjvQUpNjEtiuPP6f7YGWuT+F4HBAx5U6kgswP3E4NJiwHqWkNNx7zGFGaoJUmQCPbDfO9Rpncc2gf7YFTMknsBA5JsP3fvxbjlKKuhEopszGY6UkEqUA9bfvwqrdPZfc3jcD22Efnj6BU6KpBZoM7zt+hxi8/08CpppKsDbQT+UMxxdgzrI6EZMXBWgFstA+pj4E2/S0YEzC9p1nSIMsIWR7i49DhsnTWJhiADvcfukHBX/APnZcBmGncMbQR4WN/UnBZJwj2wsakzFZ3oBrUmUuRNpgNEADeLmLfYYr6H0AZdGBJfUQxJE7WsDPpsTONhm8oBIXUfJN7edsLaqR783+8QL8j88DGMW7G8muxLUyoNVCIUBWn1207emq/tjAZzpioXeoKhlzEAqsGSCCwkxcER64+o53MIEJftXknYe+Mv8W0fmUuyIW5gidMzMc32++F5sVxb9Aoy2VfD9Sm1AEALeLgTO8zN94n0ws670Rq1QurKbhYmOLzPrPPPpgzoCgqNJspkm/dFuZtY8xvbBtOqdbKymJ39zEf7+uO+UpxSkFyMM1HQ4c7TNnAP2gn+hjTZdFORrkCzMxkiWAlTI2kSPPnxcvNfDdEhmOrYfigc8RFrbYn1muVoOLMCI7DB3Ai/mf3+MKjgeO7Nuz3oFDUuoppCpSAnyAxMD3M/lO+F3Renq3zkLBWWoVnTtB7d7DY2M8YY/C9ZBTYsNlpzPHaeYkSDO53x70SRXraZXU2pibT6AC8Q0yfJ2vLYxboyxHk8p8vNBdQMiI8gSDNoiQT/PGtyWWFFdK01UTN339R2Na0bjbYYy/Uq0Z5D5ZTO3MHiDefyxqf8AxSjUALrqIAF+PQWIi/Hrjsaq17hWY7p2ZSnmVD0hTKnwwIv4JJNrX4Nz5H+Kp/tTyZICi3PaDh2fh5yXroZZTNyFKi5Y7RUUgEDe0eMZ3rFbXWLA6gQokjfsUE32M/liLja4+4bNl0noVKrTpuyjVpVdV/q0qImAAR7z9saPp/RXAIXtWYvMxJMc3M48+HMsxytNZldCESdoUbheLc/lfDdn0qWUhASeFg3JAkiRJ07+Mc8jekthqCXYh6n8JfMrBmOpYNz2m5g2J3FrkGRsDhr0/IaGUhmGmBcG5gEcEfMuoPrf0xdTZ6pWCoOmSXmTJItbtBAjyQeIxDIUG1LKG0wIBHqVYCImQBP3xltL0ZvkY0ujhlI0hZk2kk7blYvtJmTJPOK8n0fQCGtM7RtPJkx9/O04Pp12kWaw5IBi0mDc+RbeMQY1XqQCWAMSIUxFrm5Mn223wiCmk0umNnJNpvtBKVEQQijU2x/atO9/yO+Ll6jsSSRyAY2P7Mehtb2xTVy4BBLESR++d7bgXxZT6dqBI3HdCgyTv58kXt98csMdWC8voGNSDqGAS4jVpuPzPt+XpiVCi+owZO/K+v5iwtb88Lmrjt1nVp8W1X5M/oAecWjqlRiBTKqD+yIH3PJxQvhpNUSvOkzVZWnB1dokbxc/c8YNWmTyPsMZdKL7tVb88SqdWqCACY8wf44X/p29J2Y8nlmiq0RsCST+n8sLX6VUSTTqEFt9iD4sRiih1yO0C3k848zHV5IBx0ceSLpHOUWg1chVgMaxJi/A+2L6WWJF3/Iz/DFBrHkiPFv54Dq0VB1BWB9GkYxJy7/8O66PepUaid064vEC3/aJnAmX64XsVRQRFyf3YvXqBB7gQCPH8sLszkw5lWtO0QcVQimqmv2Kk33F/oKp53RapJH7Q2wszOQR3nTK7iKxWPsLD8sNMt8OCon1ER4Mx+mF/UsrTpuBpKvzBPHv5w3G48qg9/57gSTr6lopTpbDtRapXcEV6bQf9NRFIHscH5dJBnVSJsZABHqGUw3pz6Ys6f1IILxGGY6tlmEOVBO8j+OE5ZTbrj+xsFGK7Mj1hTBDMHIO+qfzET7jGdNbc3M3sPt+cAD+eN51LodOqNVGqpPHdP28x7k/bGXztD5crVQg+QN/+0friz4acXGl36Ccqd34M7mcszngDdpuSLnSJ2FoJ5v5wL1LKKaLpYSrAekj9B+gwfmapb8JAXniIInziFSmGgiCsCDv7e42/LFjx62ApmU6R0WrRp6WKkmTCk+nMfunDmhIgNxzaLEHm8ycNHp8xt/X8MLc1XETpJM+Lz7fcYFY1FUhilZV1CirASQZ8zuNrfpgMhSCrQYif0Fh42xd8tmuUgnj08mJHi2+BqudUvoIhrkfnBj+vGFZMXIbGdFlGibbadt4BYbTP5j284i+WIrGouzL58Wbf6d13mfTbF2Voz3sCwtANtovtabfni9RKqZF2aZJEyrGD5MDAqLRtpme6lk9TIQskEyDbgkkixjcW8Yup5cwJDNGxDxI323G/Pvh9VGlI0Enz4mV++/3xGhpCi24B2HIBjBxj9VoFvQd0b6KH/T+84+f/GX/AJ6v/r//ACuPcdjzP9xS+j678Kf+Vof+zT/+oYt6h/hN/qp/vXHY7EuP7x0/tDKG6/8Atp/8zgvp30fdf/sx2OwWToCHZb1v8H9fhbA/S/oT2/ljsdgcf2mz7DR/5X/p/i2IZb6Kn+hv347HYbHt/n+omXj8f0Fyf+ZX/wBv+GG2T+pP9OOx2PRy9L8EUO3+Rr1D6R9/3HA9Hc+w/jjsdiKH2lEuyjP8e4wAPr+647HYsx/aTz7HD/Vi6ljsdiN9D12W5zYe/wDPAfI+/wDDHY7HQ6Ol2NMp9R9h/HGV+Jf8Zfb+OOx2D+E/m/QOf+MWfiw0ynOOx2L8vRLj7LMl9eD/AIg/wf68jHY7EM/5olkP42fPK/0titOP64x2Ox7kujz4F45/rzhBnfpb2P8A+cdjsL9ShE1/wx/pOM2n+On+n+Jx2Oxk/ASNR1DZvb+WAqn4f9Tf/Gpjsdjsn2mx7D25/wBY/emF+c+r7DHY7C8fQc+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28" name="AutoShape 4" descr="data:image/jpeg;base64,/9j/4AAQSkZJRgABAQAAAQABAAD/2wCEAAkGBhQSERUUEhMWFRUWGB8ZGBgYGR4ZHBocIBwaGBobGh0ZHicfGRojGhgbIC8hIycpLSwuGB4yNjAqNScuLCkBCQoKDgwOGg8PGjQkHyQsLCwsLCwsLCwsKiwsLCwsLCwsLCwsLCwsLCwsLCwsLC8sLCwsLCwsLCwsLCwsLCwsLP/AABEIALEBHAMBIgACEQEDEQH/xAAbAAACAwEBAQAAAAAAAAAAAAAEBQIDBgABB//EAEAQAAIBAgUDAgQDBQcCBwEBAAECEQMhAAQSMUEFIlFhcQYTMoFCkaFSscHR8BQjM2Jy4fGCkhU0Q3Oys8IkFv/EABkBAAMBAQEAAAAAAAAAAAAAAAIDBAEABf/EAC0RAAICAgIBAgYBAwUAAAAAAAABAhEDIRIxQVFhBBMiMnGBM8HR8BRCkaGx/9oADAMBAAIRAxEAPwDB9N6i5UmAHlVv3C1wQzEkWI2t74Z5O9TUyWDT23JaL2u0TqE7jWt7DBeToqA4KaSXBsQFkHZSZL3mWnz4Jx7k8uCXJDAADSS2qTam2rUCVI2LQN9iMDOV9noxjQp6l0qoa7JqUHsKsz/iK8RKl9J3/wBN7gY0eWy0qurMuHDnXIkAQSpKAAEETxaRbxmepZZnznzJJlkjQZkjSzSTtCmSQIFtpxqVppVYlqmnWVaCoJICszMwnTpN99o37sJafqMX4Aq+TpNUeoWFgsaWCtrbzN4IWPv42h8RFKeg0ZpVNYUFVABEMSpUEKVnTFyRpMESZnlehBHFSmzarlVZLKNLCGK8EEkEDiDeCfer5dEOXd3Z6pPzIVT3lfBntQPIABvrQnk4CL4v3NntHvT81Sr02NMfLY3rUxM3uzLwQygwQAO6ZF8P0Cf2dWQ0wzByETg6wwEnewIJIXtWIsZy/R+mFkWoqilmAXcAnSq04p6EqnmLjgrqUkiNJMo1taTTVdIP98jyxXkqLwVIiCRpjyCBh+T6la1QuGnsfUvlVEb5jAINawWILSTcyf8ACBtG7RuVF+yTFKFMU3ZSEIYGppVmjUCqMC2jgQsGCcV5Ua1Ku2mANRU6Ym/0rpIifBvPOJ9G7crOnU7U1MqZBhtJYHYzqEk+DezATp2MegfMZB6S5fuULUZrAFEJQTBWS7yYAsLx5tfVpMdKGIpgBl+XzBAIMQdidogE7Xx71AqVoHUC1IVNfcANThlW8HyGnnYA8SrB2SvUfWGDMAdMCV0D6QbkESZJ2A4JIyXkKE5HuUo1Gk0tLVGGgFCwKd5qfUhCBmZ7gnx4jDvI5GozsG1U2karatPDEmd5AJixg+MefDWWcUKNNCNbjWCRAUHucsFiAZAtvbm4Lz2eWlQUlmJLQSLkHlmFw2w97WGrAcboL5naQxy2Toa4Zy5vAdQyk31EwI2jnjGk6fQRE7IjeQfSPygY+Wr1Q1CVpl/mMdRIaIM7gEDUB9Vp2BkgYYDLV3Kn+0MGYL9ZIZpg/VoGmSf98OhKhGXC5ds+kPUHkSdpO/8AtjNdXzWl5DQWMWg224uFBj8sZlM9VEtUki6q83JtALarGOCJsx84W9TqNTgOB3CxUKzWO5KRIHk8gm9sDlnaCwfC1Ls0XVM3SqrDM7OsDgNE/k6g3jmTffA1DKrXpv8AMdg1u/Y6oEaja5izGxBg+qvKdS7T21I/A1+bz23XcfncYqC1alQsrBhAmwusxZSRJ5kQR4vjzpSbez0o4eKpOvcMpu6oaNTTtIIH1Xgkzs5XgETFpk4HodPZnhdIXddNgeRO3FpsbC04b9Byq1T8ospmZOn9CGAM+2xJ3w56j8PCjSLKdv6m38MRqc9zS0u2bLNDHLg+37f9nz7q2XOvuVlIsQbjeN7xPEgce2EObpKWJIUkAntswMSGBJBBtsPf32dTqLPWBcajGnTG9om4OoiNo/W+EPU8tdmQLS3s8l+dxo0oDESNiBOLPhsza2VSjaprwY7NZd2V7B5uQWWT27Eftx+IXsJJi5fS812qWqaqUgQ3/psIgFZGiCBEEb8g4a5Rnogli1/qWTqK/UV1EAmY21NbV5wn6jlnJmhHadiNQLi8EtsI1X2t629rFkvs8rNi47QD8TZtSy0iNIuyt9QBNgR4RrzHgG/JHw3kGFJnCMmlAJ7iGYsylSR9Oo6oI20DczKrrNKUptcrOzMSyG4emZ3Gqb8XHjG1+G6C0lzCVNQapWCox2OoAg6pFwpmDz7YbO0rRClcrZHPZpvlOkEEowYNBCsF/EL3shtYgDi+Mn1bKk1EqVG7YBOs+V1TYhjciwubXxs+u5NVrdhLrsVgJ8wBjp+o/WCJE/oCYx1dv7miWLSxZe3SYQMRMWIbUo9vTARp7Nn1RpEqAUjAZh8uIj8IKgkQQAdrySOMWvlnU0i4k6i8L9YV5Gg6YIgqdvIgCce5erT+QwA3AYvPcLMFGrYi+uTft3E3nms0HqJpSlKyb9xYFdJMhCXPcfQbXth2+VIXqixc8tNWcGwJJWV7QLgFiJMS1wx/XCfqVJ/mLVdWZLMEDAF4IJGkS0bXIgSZPBc9MpimoQLrdd5UhEPk2Pdzp+oTsBfAjOGV3kHcOzXDD8PMaQP2bC+++LIwlxfuJk1Zmq3WKz1ATcSZb6ig3AAuFAseS0b8Cz+zDSsJTYR9Tkkm5uJP08D28zgz5NLWdVRSGPYIME209xABv4sZOI0ayUwFepojYMtOY9QzSJMm1r2wKjb2DdIsyWfr1DBtAM2kCygrYlbCAP3Tg3JPULLDWRmAJhVGq7HuIuIPjg+MD5uoKb6n1kUwSyKWQRAvThhCmCwtJJ3iDiOWyVMUgUQwqancredgVkSQHN5I1DVYxaGaRWm+hZ1mon9rJDByahUj6VtAXuEjTO9zzjQr1pjTHZl3EyVBZ/EkwZIHYf6MZBlnONuwFQmVEzeARBg8Xn2Jxrcmn/8AKWVZ7SGse3TcrY2GmWEA7H1OAbNh7l2Uzheq5rZLS1P/ANTW9IQT2xC6TA5J2HsMMV6vRTRrWoinYs3zI2MyCXW3nTvMc4X9IzNQNcAdsqBNSQWgizA6wdr/AEmzHfFPXehrXqAioFqgWuHWbQJVv7uf84je+AW+g3aGuU6hlAGCVaYQtcWViLC+ruMkbjeRO2PamVU6KmWqr8xRpgiA6EltLldoJOkwYnkSMd0vphp01+ZL1NTVGOiSW+tSYNxwWBMnYkQcTzPS6fyNT0wIF30LTqNEWMDsN7idmA4GMUlF3RtOS7LujNQqGoanzkqILoIkP2923dIFmUwePGLcuUqJ8v5ZaotSNTayFVRbUDuTqiNzoE2acA5vpCU6SVqWsOKYYqGaWBJZ6cljBiSDuGH5EJ02n/dNSrt8uon0IRAY/TFiyiIJi1zffDecJK0LUWnRdQy0PRYs1vAACjWBKqR2WLWC8CSdyRXyDNl6Yd2Se8s3bDMWJnzeLc23wKKTmYIcWgVPYxB1MsagOSccnzKjU1emrEHsCtdSIMABVAmY9Tzid4rfLlf5KFOlVG26XlDp7mAJIJI3AAhFJg6FAtp3MttMBhlOnU9Vh3L3E3M37Rf6RN49OcZodddAFfLaImQSTpMkXGoiTH9TOGmR+KKdOUKkMVFmG5tf29vTBLE1smlb6D818PK6tD1BqEmIge1reCRc+98Av8HBpkMNQjUzRCyCoIH1EDyTxvGNJ06uKigyAtoUEel2jY+mC820Dj77Y7hoV86cXRg8z8CMgPyTFoIZjcxuQAQwkehvMiMIuo5U0AFKKAshpnSSbgSfpkXi4ud5tqOs9VfVNKZNgAIIMwLHf02m97GEFFKgUvqb5hIaWMk8WIBGqeBBEbmbyZJLz0epgc+5MjTzylJqRpA2B0g3iSFvMmAIuTtzi1c2atqVGLGFjjbUTvufSwvNsQzfw5RJB1HW1yQJEyJJEGLTeCZti3KVNJO4/Dq1GmbTcSxFvXz98RS4PorTTVovyWWNNiS+mogJIkbAEnTG8mw++GOf+K30KKi6A03HoYNptfzhDSzJ2qfNAI7ZWCo7heBIkkERA39yv6pnVdnAcsJkhiZBjTcsBP8AQxP8iTbp9915CeOOSSeTZX1fP96VaTsJsRBO8gja3vtfxgrJ5RcxRqy7rUR11BzqAggaogEQGJmDZvQnGXzlUoPqDKDMag5IjglImxnffa5xWMzK/MWpoYMCohQTb6lYRcNAEGb3iMXw+HilSDySaWvAfl8szKwYEjkGXAMzIEHb8RB/F6YWdVLUiA5Q6YZGUwCDA7pGqeCREELaL4ZdI62KIfWPr/ZFg25J1WBgntBEyLGJPVqmsSFfuP06lIaDZtEGTvcgTP5244zxvZJlmpmV+KLy4AUypZbHUw1EtNrxE2m4B2nDXonVS9Kmj6WJGvVbVYw+hmUqrjt34g4h1pT/AGVgQSgNzNwSCQTB2DQDfctvgLpau6UDpdirMUCuOBtcQqsEgnyBMSDiuG9ep501Ts1+X6dqZVIh2HkadANgsgFQLliSDJ+2Ml1bpgStVpBiWkuFAuSysx0wQb+P8x3scaqlmHqpN1Y6omxBI1EwIIPmPEc2T9X6g26oq1AACW1WH4SE2N79xb2x2KLumDkaaBOn9PWnl3NXWe3WaSjUVWI750gTAgWO0Xw3PUV1oGdqQY9yKPqtKhnjVq8xFiBa+E9OmGVgrAFiWJn5g1EEEtMtMgSPQGxkYrzS0y66WYuDHaCJFwIiAk+8W8YpimpaEPoKzPX2ar8vK0wWWUBX6Y+pbA6Ys07QRPmOz2YNHLur6fms4YldjMEEAgxcRsbj1nHuXqGhRdwoVysU9UW1RGwiO0G+8HzjN1q9WopNVgQjBRfnug2MKI9ItirnS2IaG2VzCVw2gyzTqR1HcR3AAxcz6zcHA9VCSZUsZifk032tu5nf7YW5shFVqZgEypBMBgRJBgA3jzxjUVkeqEqLRQ60DGVkyZ5G9ox0Yt9HX6iehlm+QGzGq8Kp1SwVvpMGRfTOmbgG3OHlKo8KdKBWHYxJMk6tQWGVfcyABv5wnzcMaWZpjUHqay2nVDfWyGTfSUgKeNJsDGHGU6gjrrEljzMMQFvYzA5iABwL482/QsRk8rSZs5AgOajzERybC0RBxsqVMAMGdyFnUVckAESGuApEMRaLE7G+MX0uuXzilhbW302j6msQOPbYc7Y2fUM8yO3bpVOTB0j07SAO6RzI3wDryHivtHvSs4CYWk1BHVQos3zBYJrSRoWZAaY353r+J80aQqhF0lhco8EDVFkazAX+m6nfziXQswlQkTUV95BBZ5Q/iK6hMccySJBwp+N67JUotqECSoANyCCCeDBPvf1sN7qIUvpVs0nQc4jUUaoSWbTpeCGgEBiWQjdSb8mRJOD2oaabS7aT2w4Ik6ogbtqO4IFySMKslXf5FOoySxUEAd9RrAkghQqepIMSfxGMX1tDU21SxdAfqNgwN1EsZML3tJIBEjYLevIap9Dbo3THqBisL8sAkMQDsGHatgfIPmCNwQMgTTZqYVdKVWQagukBv71QpmRCtp3AsMO8vLqihHLRqMldoUXH1bAMdU3AF5ss6zlhrqJUDfJqJTqjSRqJpSrjunU2h0JvMKTNsDGTboyqI/O0spHaWpS2kE6RqAK6mOwvMAbE+5PTOrhaeppWGgAgDuBaSLCZt5iZg4Tdezy0lXtBhGVNc37idJCNpiSYm9uAcaTpuS/u1D/VY73Y7Ab2F2MCwOn2wqbSVvsoivAXlM38yGqVI1Eln3EiIAUAme7mB74klOhUtTIO7QbyTEMxmzQ2xM2JgYbPRo6dTIpa5uDEkgmdR7oMb+fF8QSkoVGT6UI7fp/FN4O0iI43wrm/UG14X9hv0fLpTUGk/feVJsb+Jvsf9sNwwe7THHiJ38H/AIxms7QNZllfln9jSBvsTB97nhZtaCqPTKjDUjshgRJmRAsgM9vGozYc4p+bJ+COWNduWxlmmpIsQNREAD6j4A/mcZKomp7zqMwFNha2q0cb+/Ixpk6ctFS9Rrx3TH/BP9HCOtmyxZ9AppaNRsBBuTHqdzaY32Rli5b6HYHxut+4u6q1QLpZmCxdoiADtJ5JkASZubDYNuotUUBRpjYgFgvMmd5J3ub73wZ1mBRLsAFItp9D2iRtJExv9PGy+h0yoaDO4aCp0yBJVd/B3gQPPMghLjqy+Eo1v1K831EKrMjSxYkFtQMXM6ote9+IvscZzOZoPUMgJMfiNrCwkRA+/ucMGpOHCFJcRNiTYXIJkE28cCdhhU/zHqK5hbROwkGZCxEHwT+oODxQXgovic3TaTUHJPeIcEngKe0xHeOJ8kX4CbLNBcMIAAXX+KRGo8upFx5Gq5i5vUc0hUmqWZpIlBAg3H0gAHTxvgP5rxKHX2wLfhN/wi5Cgne0/nTji15FZJWRylIssxSYi40syQJsAW1C8zpiJMcjEauZS5uuq5KlGAAABsfsTqWD3HxFGXL6lUKFaZgWINzptqEG5kgXP3BVXLuwBUuCBcswJJncSArCfBm/GLYrVvf6IJyt0So9VVacKUuAY0k8RsDeRFhyTYcnZHqNF6TqaQanUIVlRQskFiI0jt3ncTEGYOM5n2KAljAIiRB7iBsAbb7xwJkwRHp1UUkCVarU3BACwxgbkAL/AJtU3/dg68UTSfqxrkXqUqkI5MSNXIUkE2ImSQC0SJBPOFXWqBYfMCy3zbqwBIEW1SO4mNyJJIgYJqZ1SFIraQu/a8WvcRtzff8APHUeoABgWLBbyDMSbCFKyPT0sMFKCfsCpVohTyDmi0p3MDAC7XN7Xjm4BkegljmemU2egwVkIfuAeyrqmWkX5EADmw5DWmJEQxXjU0kxaxbm4iORiIpw4D01kyLKDfg29xaPOMWNJ3ZjlqqGHXRrYg2KqGEEXB1CGAJ4U+t+MYrMVajmp8yPYRaNgACI3xreq1KdCgzaSj1BAB0zwBsq2kkxHLHGPytGpU1aUnUDfzET7b3jyMU1e2Tze6HTdURKRov3ksO4idLEDURzEk/Y41PQ8qq5emFUMIuTyefqvvNsfPsnky06pA1aQNzquYj7f8Y0NHNNSUIXEjwQJ9YJmT641ZqMivUQ9HyzyO8KIZoYwoIIXUZngna9iMaajkYVflo1RtgxXaIEop3Nj3NAEG2FX9kb5rrqYgE6AL/USxJYASJ459hfSZdoRo1U6vy9TgSLgSJFhfunxIPnELetFUIUZH4dcGupaSJYiGgzpaPYzHP540uf6e3yZIZkIioGaNIEDUZYQFcc+Tvxn/hfMf3wCRq0mIMXtF/xEn0PHFsa5aTlxrAp05J0soOvVaAs3PIHM7CCQDVuw8eo6AumZI0SSampZEsGDGAQLEkQRYAb8kQACu69lq3zA7amFNRcAgFpLAlpgNaCZBtAG2NDlKGimBLEFgVAIAVJlR3CGusWi0RsIhms8adQIUqmKeom1S+kGVamJH4fsRcDGJJDHbRbkcsYVn1ksgBEQO4TO08mBIIm3oBm8qXFVacAVBTK6iQgIY1dIPFmPbxqPGHFCppcCHMACVN/wqoZSxvMsTBMz6Y7PfEWiotFiCxURqUlWEkHVKyJhhMcb+FqHbTDc7pNGj6K2ltUSGRQomYCqIngCNJt677Yo6iVcWLNURS6OG+lkHbO8gyAbCzwMUAVBCkUxMSQxkgiZUs1yPuPfj2lS2CjSZuqmN52M3m/jfcGJTVOzUlRkvinNivQo1lYwzERuVMEsC03AJt6HG76WZCmLsQx3AjtCqdm9PFp5x89ytSmWfKuoRHJ0sbhSGJpMfTSTTJ5BHjH0qlV+SFG9xeLmCCNMbn1IgcW2DMvK6YyL1XkbZmqKY7llgwLGIgHuvBsO0wLm+LMjlYC1XsCwOkWN7AwOb8yf1gFabGopZpuWIa6iODeTpgD77zjQKFSig2MqSALgEg2/U/ythVoTN0kl5LsrkgXAYCQDaZk23J3gQo8QcEpUcmSAIMEz94tv/z74FpZoqfpg6RcjyZJm3P7sFBS8agT6HDIzVaJZJ3s8zFZaiRp32O8+vt/thVVywU90FV3AEE7W9toHuPOHz9t7Tzf9MLs2uoHUCJiYmI4W3P88bN+vZuN+F0fPOrhq9UUyxCsRo1CTzuJjVHgR6wJxqMvk6dFbwyiAVm57hp5M92k/wC98Rr111hgAVWQBNyTClj4Phjvgemi1auqVVRso5IAIBuCIBuY3GBlJNF9Nr0QN1jNotUfKUhiGXT9V4MARc915HgnxjIde6Uy12plg1rrpB2CyTN53k8ngTfZ1+n6Q4JhlaQZ1Lwed2kxHqPfCp80xzqOoNQmnYqBtLG4Ii1xIJvGAg0m3Y1NpKjJp07QW1ExcMwG2kkW02ABMX/aO2KunWQONJZGJBDgCQ0loWbwJN76SLc62uYMoJKnX8sjSSLEju8xY8k4yuWQTmKYMo7kjuhFDrqQEmynUDEKCB7jTRGd7BlZV0+kXBDaKQJ7QgBuIY6ywJjxBH0naJxBMqzKdRE3swBmNrVCAZIAvPnnCz4ZqjW4j8LDQQGgkgAyQTqESTvBG22HNdFQ6QyalclYUAkcgwJjbST6icWRm7rdErVqyOTymkCUAYMSQFEEg2J0kEmIAsd8eZNJV9YE6i1/pgkliVZSwN4B4vFjgHLyBVNPbcaGlhvYgiQfIO3OFHTOukVB8ypUZNpabNaI0mQd7z7jDnJONOxD07NE2VCkw3ywpReG7YYEgXMRAgi5XfCPP5cnWKQ0sp+kLB7QSbcggWjba04eUOosSBqkXA1ESDzp1TqAmd7xtgbP5rMU2stNmYSGAEmLRczMXtPi0Y2K99AzevcHyVAmk4ei6keFubX+qLgRf+jHN5mqTT+XqGobCfAIBLXnzEfeRFuTTM1FY1nNOQNKghSLXsCNN4s0fbBlA0qYl3LOiyV+aWnxqUNE39rjDYxt60Lb1sTfGWZZmpppjSuojjeFEb7Rb1Hrhl8OdMKD5jnSgTsBEG9yx4i5sffxjmoPobMVCoZlimriSot3WMSRcC9yPuqq9Ydw1NqjvII4WIIcMAJ7hfnb9KIqnbEN7Cup0aboKlFSe+7DSo7dpOw3sTwbzbAgWoeKC+mlT67sZ5/OcA1OtM6qlSXJETqMwbgfaYPsBxiS0ioAbSDH7Grk8za9o9MC+DdnJvwTyCCoWBd9Lliukm15A7o4/hhwEFKm99LBT26riJBB8WgkXJ/UBdM6sRTCmqQkkQrLTaCTplgLXvEgWNjgzq4U0qjbsEOq/MQCI3Btfax82gjVMsV9i74QpqMw27KF+pTotIkknaww66tVKadIFMbkyw1CxI2ubeI7RE7hB8L1CvzGAjtvAJkTMem37/GGHWHiNRXSRq3NuI06pEkC8Xv4wmfJr2G4nFJeoy6LmZcxDdqk7ef4zvvP60dZzoapTQM/cJgSt5bkbG/AJIMXtjzodRIJphYmLAgmCRckwTzJAnVFrYU9YzrNnEQar6FbVJ1Xk6haeBcT2xjIqkbln5Nzl8xI1a9haTsO0wZgmYBMb+kjFeczKOvzPxaSBr1QNMlp0sCCCPtgXJK4LElWI7iukoZuNyI5AtB28WAz/VCtdGAADAhrFQPqnuJkEQxgXsRfHa6NafZsKecXTTCLI0gxFiSASRG0zvMH9R7TpgRpqEAkz2xfw0yynTbkREYX5PLtAqFfrUGLGQRIXuvJn14E2AFrVWCNBKggJcmAT2iAReDJv9owuSRsbMj8Sp302BUhqQYgT2SJAe12gjf90T9J6ZQIoUtZOsdxuJHOiSJgSPX1OMb1xWXSoEKaY1apBILHkkyJm55N8a580WXtJBsYFwLgRPiNwTzscT5H4RRFdNjM14FiIAj0vx7zGLq+cZgDcXELtvAv/L+eF9FdIAkxMjcj7cybc8WicFo0bm0i0evjg8z5nE9oJxH+VdRUECRpA2vuwn1sR+W+HmV0k2H/AD4/oYyFKofmbmYG/wC/1OH1HqAC25nffzP5YPHlS7Is2J+BrmKoUS0Wve3/ADjNdT69qJVLCQP9Xv6RG/r4wF1Xqb163yaV1T/EM23iDG6g7/fjYA5KayKw7Eh2MkTqnQsnaBLHabebvyWzsOKMdy7Lc/VV0CAIpPcW3MAcgXAg+fAwuVwtg/0sbiAN7kRcWI5wTmo1mPbuN42PHp42Ix7Tq6FlmFmsBE7RbTN44MfYzhajqyxSpUiIzLD6VViCCIAmJI/UefQzbChuohMw5UaAqmPK97HuAGrTu0g+3nBGezjRtcwFLQ2rkxeAI9TsfGM5nM/qzHy1MdoeLIsbwSDIvJ444nDI41e/Q6Uhn1HONVgkCNRg6iX8AqDcH19CLzhC1YoZKMQRLnSCQNzM7iZmZI39y8vSA1EBiGEEMQw/zd0gsZ5kDa/GB8/WCtTKqCHPyydRIBMzAuZB32K6jBM6sOxJLS6AySPTSFRmVSQNS2B2O+lVVV7mEmdMWAvia0gpJMqTEDcmANyCDwJgniAJOFeW60NVREQ6wwVQYYuAWgNeZgGCs8cbmjq9OEZYBHawYMAl9yAIgkQCSRNpPDknWhDlEF6kqqylk1K030Fe7cn6yRqAgCBs0G11tLpFGqr01qAVGgmPwmZNvGwMEj2NsO+q5T5tMC8GICgn6voKxChg2knYceTjG9KrRWdX0gXJFoBkSVjxH5A4ZCaumhORf8GqfJtA1/KbSgAOsCTfVEkEXIj2vfEfmKoIBCgm3dMQJO1hsBBOAemlFd6TVZAYlVggrc3GogH7TeLnBlXKr3GnT1xLaVfnfSVUA7QP+kecOiqd0A3aPKBkkQAtvwfi9CIMEH/LM4b08uKxVoCUkfb9sg2B40hiCb3IPuUeTqtUUaqZpwbLfVxJEwY2Ft9pOHHTeu0malRp2gQQAABChoPv3f8AaffFeOhEtma6j1kl2WqAHDRUFtLi4DCZggGxH/A2WyyMjBVKuthJ+ryDwG3g+oxP44oqMxJXSb7bMNwRGxvf14wnfL6NJExBkj2BuZsZ3/oYJyadMUQTLr5JvHE249Nrfxx6ciCAS6rI5mdzfbDXK0AKQZGPcRIjfu2k72JiPXeCRc3TSSSeTbUJ/WNsIST1QzjooOfQlwtMAFAAgBImzVAASdJ9dxpHmME9TU/Jd9MAoAGO8GQRfa9vt6mOpdLFJdZanZ41sfq0iWRUvqAYEBpvb1GKusdQQ0ioTv0rDatgCtoFjIv7knEUGvJXJNIn8KdLli3zKYBCqCW2ZhMQRMiYJ4vBxR8T5m66heIPkEMQSfOqP0kYG+H6DNqVXZDI7l2EBrNcHST45j0x71Om7VHpTTH0k7CT7sNS/USRYC+Na0L5a0HfCmZ1VKmgEAhZ4Ag/kL7D73i9NXLj/wAT0gCAw+q4gJN+ftv6848+GKzUWrCdDDSCL7gkcHz5tgjpdMjqTa1UGWEETBgi1uP4n3xng5br8mtzHzA6qpgC8MZjwCpBMXge/E4T/EuX16dZJ1TYLclmOk+N7bTJMC84fpkgiaoJG2mAWjkgrJiWBJkcT4xCqKbBBVle6AO6FbSZspuwmDa2o3thEmrLIoZ9OqMaQUUwYAAMMBto2C3sBtIjzjzPZOSg7oLDa6CAYIJhSQRFhBn0xzVXChQTp2+oQ+4k3DlZFgLWvOK8xB+UAW+osFAYGw09pYggS45Ow23ASTNjJWKPiDKa2psfqQ6QZG2omII39bDi8jGrWtrpoSpBIkhiZ4tcXvzjEfF9BQKYDEmDp9RN5PAXYAecbQywUqVANjvPgxxE+RF+cIcbWyhySaovWtCiGM22sIIJmY3gX/qS1q/Tv9UxE8GSYkAR7cYBapJKiNMDV6kkltxaZB94Ppgx2LfLMAHUQwJj8LDzcSfznm2J2uPYbd7DspmwXYXB7RPuCTEcRfF/UepEtpp2aN4nSBdiPJA4vJ9ATgGiCHMRbYA7nbYbR3ST5x6+W0zF2I+qD+S+IG3JJwKpC+KbsrydYUUdQWOuGNiS0eZJ+qTIPjDDpmTYgtUkFiCQSTbSALzqMLI4HtMYvyOQG7XvLCBGrxbgfwwxr0NCkz+d5++/jzh0cj6EZJK9CarlBLOxBWSIuYjY/wBGdvGEuZ6s30oLEj7bne8TI2w76jTAWPpU22459+JvbfGZWkHbVO5IEdwiBEcEAgnnYbcMVNjI9bAP7Q5IIYE6lJvB5UaRIsAR6e+EubTVmpYIVKKNQbSY23iIU3tJI23ONDnHAItJuVJFhvvubWP89ji8wzNnkYhTCBWJdRfS30y219UD8xGLYQtsTPJSRoGUMkrB0sIsxIYQd0UkbmIsI33GFmbyMpUKVD2nuRu1lsVFzsBqBDbWwUlBwCT2mY1TqFr2ABvsB9/E4Dz+YQqUeQx1KAQDed4JnYkaASLm0EycYU9ASm5IQVamnNNcJqIJIWWOxMjVCg73gbeMM1qzpIQkioFJgqQCCCAQQJBgnce4wD2Gst3NRUE6G0M4IVhBBILSYO2/JvgjqaB5h2kRKsSSYaWBkkHj6P2Yty7iITY0FWmrCWiR9UqHX/UaRlkF7kAiLyJjH5dFbNOCIU6hEQBfbt22w9o0ijMFYuWiR+yJkWEHYG0kRFjOEfR803z9DSwlgRNvpIuD6KPaMC4rlZzlqg3MqEqU3BHZ2sdxoIgT6g28fTfnDKsxCE6gUUEkQYtB3MwfyPrgHPwFi0c9v7Q51SRCnV7j0td8Kq9RmD7UgQ8yIEECL2Nr+Yw2MHy0DyStDKnTD5eoaOrVVJE7BQtjBNtBO0bnzwj6d0yFasXI0EjUDYH6fUlr77DVzGHvxDnNVLTT1CSECgfVYHSTuCAQT6Tfws6Hl2q0zRLD5anUVB9oBJEQXmBbY+mLuKRO3bFGdzb1AmlYBGo91iRPJ55839cSXJOTpZWJ0ytyVI3nxf8AK2HYyVJ1FGrXAgyVVJCXgDX4NpncxfF2Yy1Og3+IW1SV5tyBEA93nyfFwca2zFtivpmY+XSA+WSGFoYgqQxuQBM8envizM16lYhvl2AgRAESTaZMX3wo+cVSA+mGaLzyYFv99z7YJy+cYqNRpNAgElgSPW4vOBx0tBNtmvqUKValSR9baSFUHShi6GdQPdPFuBa+Mh8QZf5YKgyAQNgRbUJDAneLgcg+MaSk5WnoOp3AglzClCpWQDYQw3O8m5kYz/xBlKNOmEUsHFQ6xqDIIDQFAEgyYn1x56jx0V5Has7oDn5dSoBqZIJWBDKI1Wi8LP2J3jFdbo5r5mUYdzDtc6GtuLg7aSNXne5wf8L5TVRfuuTcEHuHaOwgfVuN/GDct0ZgwJrIGd7qBOpCLSgQd8SZLRfcb4J9IWo32S6V06sA9Gq6Qqk06syRwIJIYISR2i4/OSsulNVYhUfu7y5DqNCrZWEmdJAmwJ3kHAZqOi/MT5gy6Nu3JAusEEybICw2kn6SB5kPiE1hEvT75KgqdQYldagi9QE3IF5mxF1tutDo0jS0a9Q/4pchTMuxpgHc3UdwjVGmZi24wh671yoKWnLFjZg73DASdUC0D/MZIndb4J+W1NpSHDXDEwY0hiSYB1ECx9Qd8L+rEUwamvTDQEqDvkiTssHSCb25iDOA6Yd2jR0KyroIqNBW5BETGqApUWJ9Y9d8WI0VwEIGmkxuVUXaneV3FiZ/XnAmVAKqxidIkgQBHA3BuTsfPmMX06YNYgMY0qIaCBqdiSYYfsgC1vPjZRfkFSQh+LZevQQmWOmTtu8THjj7cCw2NNyBCKsEiL/iJO/dAAjYRHE4xHxANOaosQoMK1vSoTtvtxjYLUKqRAPcIMQFuATE8SZ/LCmg4vYzGYMH5ZN2aCFiYJH4YMkKL33jxi35BaorAAKNUna57R97z98A0sxCICuo2k2a5vM3tuALeLbgrL9RmqUCwQuo7GZYjcH0Ji/2xO4vwUWgzKFSziBCEKD/ANOqPJjV+v5OESTcfx9b8xhH0+qS1UgaT8yD5sqDk3Eg4a5UiBqP5/f+rYXwMlIcUX5GL3cRF9vEj+eF6tsIiOdr/ngqmhg90TaIxkYUyeQq6zTLJJDmASTsBcG03HOMlmK24G20Tq2E32gXNtreoxtc/wDSQSQcYnqAs0EG/wCfoDxadsXYcSTM+Z9NAOazTn8CkCd4890sZkzz74QU8y4zWrUJMEx+yFbmAI1uovM2ibYczeB9Qk34tF77fl9hjN9VzsZmlTiFaNRE7/TwJNresmcVpeBLfkbV3FVgW+YAO0BRybi4MbSTyfyGBc107UxIMxPbqvHqrgiO6ZaYJ55a0qVMKGPafM2vINrsoEgTzMQZOF+cUBdOsPF9KkyLEA9wBXYLsREzF8HKNMyLtGV/8LK5gtTK6dVjvpme1l2g3Hgja8jDjOZPX3A6SG7lPIib2HNrgm04oetFTwxg3IUm0EkQ1h9gYtMYsFcBdthJ9L7wPvt+lsakgVrotyJEaYZiQoEARIJ/atxff6RERhVlqVFc1K1XLa2jSkASCCCSw2k3jBGXr7zdtRINxYGbDYi/039zhK+YBzC90jXc+7HfzYzPqcA/p7RsndGiOSpVCagfta14vA8q4neTqHnDLLZellqYRmDNXKBoOmVhVB8gBb7/AIjgHpnVqVN1sdIQ2DSCREdpsSDaQfBgDA2QyD5moxqK1pMkkEzKgbyBPd7Bt+a8VS2uxU9aNImapNphlKzoUSIngz7D7X3OwC0SlXRTCBXqLrI4G+kT6SduZtwrr5ErVKKNJ1hVgEb8ckTJM8faMNOoUwRo0l6kxr2gAzc+YAMDx4GKdtbFif4oyy03imJ2knuBIneBx4iLxizK5ldF10xNyQYJ3gROrb+URgHM1mpoaZ3NxJ8xcDmYB+3pgbOKFApmQGvIE3iwk+d97T+SOVNs6gSrWkMqnZmIPkTz+c/a+KqlKDDPpPj+ji2j0/csVEGwPP6j8gZ9MHkVoGkQI4GJ1GT7CDul9aapT+WpIII0J9WqATH0+m0wfB5X9e6kamlDGkMSABtMDe0x/W+PMvXK01Q6AyOBsJPcW+sEEiW2kCB5GBc/lNOglwdQ44MDcffE1tvZQ39Bpej9PIoI3eDqaGvFjtEb7Gb4YUvmCooWoGIcq6gkRx4hpcceRYSThb0F3+R8tBZ57pNoJPHDTH548yGc+ZVqfOcliTqAJQyOXVt9IFuQRyRhcnspglSNdQBphz8yXYSyaiWJErGltxJF/wDLtbChM+tWvWLsQEUIgs5IurABpN9ZMaj7HANXPsNUIzAc8WN9RJ8jc+T9wuldUV2aqNIYJoKQFWLHU0AAgtqOkRf3tqTBlJGvvTGlWFQzYSFs0mQRBJk7DzYRGEvXqL1V1aVsDTMoCRYmARMv3G8Ai/iQxyvWqTO4MFQoGuCKYE9oKapYWM6TbkG+JZ2uruCXDjYAKAH2gKCwAF7yV5uNsct6OaAaVBhTA1Qfl/s+0sBsZ5nwPXF3TWis5lvpQQ08hyZsQu+x884uq2WUEAKIDlZHdqvED0GmRbA+Su9UzAtctpMBNVgFjVB1Rve0nBPoFIA+Ia81qbp29o/Z5dibcSTjV52rpRht62EibAWgWtb+MYx3xBmizr+JdCwSIIBPkRJ/TGrzgHy1AuzEACNpI2/E28/bcRhbSujIvth9WkxgR2iw0mWiIErYBdt8GZXLqpdgrLIUG0CJPJJ5YbfywKiHdULk3kwQJ2tcCfU+2I5QVCXOkAFyA0qQAIUxJi5B/M4DjbpDXKlYzyNSncKJ7mJngzcAkXuOOMHUq0vPpNr3t+l/1wn+H6I+WzFlI1sZHgm0mIBjx4O+GeVQF1IYRPngkGPXYfljlFbQEpOrNCaJI8f1zgfM5vSIP57j9MEV8yAhEgEjab+OcZrN9RgwD+cX4vwcUfC4XMiz5eITmK+tT+pifPH6c4zuecd1w23mDvYSf69BgnL9Um0+Yi9zfxbnnCnqOYADSDGnVYwZ7pv9h/W1j+H4vQEM1rYvz9ZZkXuR+ExF7x6Cf6OMt19tFWgYtJnn8S8c/wC+NHV0u5LauR9Xp4N/1wt6xXUOmjQSASQZBjt+nRfV6HefXHfL0FKVjCjQVKaGTpJExaFu0CBczE34jjAObzKO4CLrnYwWPO1r2HiSY3xZm84QzfKM3KsAJMyWLD0vv6DjFVbOHTOjTYbCJ2gWE7bXjbBz10bDYlz2V/vRIYSPonSxG8rI3BjtIm3PDZwIH538XHG4OwkxYi04UdXyYdlMhTqgSw7rcDdNvxQDc4bNrKglGM8ERbm95PuNpwiPkYuxfQAk9kSZg8cQJYCwjCQMVzHdeKnJ/wA3JG/uMOwxDtAMyFJNybRweLCcJKjmpWkCTq2HMGSdvF8BkOZrMjlC6wlILCsAQDv3ACSWJG/5HBebrLRalToqsOyo7Az3BhIIv3GSZiROKuiZ2GQ1YC00Z1IMhmLaNTeoUwB6T4xLq2fpjNKXgBIK33axAsLdpmTI22xbCowsVJ29HvV88650LoJlYXgme0lT5Enz7jCSrmXy9Usq61DRUU7ajv7+NXv5w8Tqy16i1Q6ygIFogkgbsQCCR5Xa3MhdYLS0JIZg0gi+xY3E7jibc+dlNS2mDxE/V65cs4QLPde8XPmxv/Xis53VIYWO15ki9idjtce+L88bPqUw1hHaTfwTJEekY7KuA/09sRDQCDA8CY3ni53wum2cLFaJAWZb9495/rnBSdOZhqDAA7AEx4xWHVnckC7EzMRxzv4vg6ll7SoYzftMicBGOggXKulUBHEHYNJJLRImIkEiIjV32mAMQ6yAGRYgrKm0bBRcE7zMzgnoodZpmxkDS7adUkfTMSe1DHp6Yh16gVNMMIfSdfqZjkeRHpiZNuxjX0jzoQ/ug3zEWA1zEDeCfEEcjnFWiuS1QUEeFs6gS1+CR37203gD2xRVrBciO8AkFNJW4UvquQLm5MEmBgLomaZPmAjUSmlVtE6TBKtEgRH9XGULaGxyVoau9RaFRqqOJBu6FdLHW0CfcQY/FeLQJ8I5dFSrVqAMIgBk1AwVLXIIEAjxvginnajUatGoPl2CjUTAvpgkyQoJmItB9cW/A4FNqnepgqNQJIjuLaZHHP8AtfYvpgtW6PWo0VrCEIIKsrUmGmGEghD/AJd+f3n3qvT5p6kaYYFhYSBzHPJsfQDw4q0qetQUgLYEEEbMw2HhjztFrCU/xDU+XcWDCJ3i67i4Iv8Apxhs4qrMTa7HHTKwempKkApOlr8gSpP4SQTM/fHlMqatTRIUNpOpt+1BaNNzvPriroNcGiDtJO0+S0/w9PPizLyNZInVUf8ACDaLSeTYet/YYUsCGvMxdn0C1xIltIKi73ANpHj8rYeZZi7U5AEjUS34iABz5LE2J2GM7XBOaBAFiigyPqsTA/jx7nGp6dmCHVRTiFImFtdRcxtIF5/fjGnyaFxl6j2nmNMLNgbG/bEW59rRilQ8EEa4BJ0gxJv/AKiARHHtganntLXuACTA7TuBJAsAR6+9sNMvmdYJVpBG0X/7rybf8zjFFrdBuSfkn0rLFaaqFK2vcW5vtJJ33/hg7J5SGuRtsARvqB3234mMWZTp5soMkcnx+HjzNr74OGQKw0EseNgPyx0Ip+QMk/YDz1WPIj8/1n+jjK59W/CPf9cfS6HRmqX2Hr/DFFb4P1HZfeYx6vw+TDjXZ4+eOWb6Pk6MVcaiQJvcgx7gTvx64v6jc2BadQPG+m3pzjdZv4FYEusSJ7WI/Tj88Jc508Bu5NJgSPJ/qMUuUMn2uwYco/cZGpS0m9iotz6nwJv/AFGFebzkFT2jSx7XtaDAk/SSSB6yZBxpcxQLarAgf174U9Q+HhUXSBuwJnxzG19/vgJ466KI5L7FeXzLSJH/AFSZgbza5kkzHHO2J6pUmwt5EflB4IH3w7o9F0IFW/FxwNv5b7YgeiyDsT4/W2FuDGxmYzqLOzdx1BSCI3n2G/jecM8sFFIafYmw2tA/6gdvT1x51bp703qVSQIXSq7yd9UnaCPWSPyX9GUvSXSCYqQbA8T9heZ4g4i4tSaKVIsravmEWICgzvEmBc7YTZ2r3FEkXOoCwJn90jY40eayzq0EAWDCB6m4PJlftt4xlMw51tDfiJ/h+7A5VS2Zdj7LLFMgTPdqHMcWMGItAPrgF6gXQKl1u286rDTvwbfbF9LUaYiXEEW4ELb7c+2AetG6ASBpmD6k7AbC2Mbo19Eul506lQkFC0QSREm8EEGJvpmCeDg7N5OabQxnULGwG0xsp8/bCPKTrBAmDfm2NDVVK1NqhmmobSSACJmZ4mSRsMFi2mhdkEyIgiUL6bFRe8iBBuTO58H3xCm8hUbtJ3ne4PmZBmfP6RZmso8wAT2qFIsD5IJtGx++AaCnQAbw2kg7zN78ADx5xRVMEllqM6mMGYi+wIIlr2Pv/PBKZdhtAHAn98jfA1Cn/eGAZYAxEg2md7yfyw0yVWoUGiVHgP8AzJ/S2MjCwgfp1Wu+oNUIkWgw3vbjze8+cCfEdBkqqG/YkQZgam83mQd5++CugtrqIuslRTIht5MyqRPaJm5FgdjAwN8T0wtbSJsoA/XaOP54kp8LGNpo7MioKNMhD3i1ibCRN97MRj2n0thRLsdJaZUiLDmOTfbxOGFDN/LOXVWCuqqxJExqAuDB0kAg83iI51FPLGvSTt1BgCYDLr/agNvJBO033x0E3OjWlVnz50K03VNVyqtqEE3JAjj6dr7fbGm+E8gTRm7d+6wYgLz/ANZPH6Wo6x0IIyqrhQTqgeQAAF5vqna198aP4RosctFJmUM1wQJMWvA5nzcRfDIw+ukD0rYRTyxWmTFiIEkEWA/I29Ln3wu6hkhVV0EAtb0GxBExM3sf4jGkzHSA2kM+lrFi5JM9sds9vIidoxDp/TRGotBEiADJAmCSDA2A5jHLjLaGPktMU9E6G9OloLo15BUzKmwB5tHt+/BvR8iDTknVLPeTtraBESIED/bDYdOCAAaiYuCSYm8CBf24nBVDo9VraGC/tEED7k2icUwcUrsmnfRkMtlGGZaZ0Encdqm2lrxeAbjzE7Y1uW6KxqT82EM/3ZUWPEEb3JtbdfF2nTvh9C/1AMOAARPuTJHpjQP01AopkyDYEgg7RfcjEuXJjjK4hxjJqmJMr8PhpDBp86SBbaYk/wDODKHSqaAnSP2dQk7eZuTt5wWeknZXdbQO4lTvF9wdv63LyXw+NI+dqLcy+oH1gAD88Knk5K7NS4sGyfSizGCTfcdtrcxfm2NHlqBUXJOB6FFaSwixzYRJ9cePmKgEBAx/13/dhCjvQUpNjEtiuPP6f7YGWuT+F4HBAx5U6kgswP3E4NJiwHqWkNNx7zGFGaoJUmQCPbDfO9Rpncc2gf7YFTMknsBA5JsP3fvxbjlKKuhEopszGY6UkEqUA9bfvwqrdPZfc3jcD22Efnj6BU6KpBZoM7zt+hxi8/08CpppKsDbQT+UMxxdgzrI6EZMXBWgFstA+pj4E2/S0YEzC9p1nSIMsIWR7i49DhsnTWJhiADvcfukHBX/APnZcBmGncMbQR4WN/UnBZJwj2wsakzFZ3oBrUmUuRNpgNEADeLmLfYYr6H0AZdGBJfUQxJE7WsDPpsTONhm8oBIXUfJN7edsLaqR783+8QL8j88DGMW7G8muxLUyoNVCIUBWn1207emq/tjAZzpioXeoKhlzEAqsGSCCwkxcER64+o53MIEJftXknYe+Mv8W0fmUuyIW5gidMzMc32++F5sVxb9Aoy2VfD9Sm1AEALeLgTO8zN94n0ws670Rq1QurKbhYmOLzPrPPPpgzoCgqNJspkm/dFuZtY8xvbBtOqdbKymJ39zEf7+uO+UpxSkFyMM1HQ4c7TNnAP2gn+hjTZdFORrkCzMxkiWAlTI2kSPPnxcvNfDdEhmOrYfigc8RFrbYn1muVoOLMCI7DB3Ai/mf3+MKjgeO7Nuz3oFDUuoppCpSAnyAxMD3M/lO+F3Renq3zkLBWWoVnTtB7d7DY2M8YY/C9ZBTYsNlpzPHaeYkSDO53x70SRXraZXU2pibT6AC8Q0yfJ2vLYxboyxHk8p8vNBdQMiI8gSDNoiQT/PGtyWWFFdK01UTN339R2Na0bjbYYy/Uq0Z5D5ZTO3MHiDefyxqf8AxSjUALrqIAF+PQWIi/Hrjsaq17hWY7p2ZSnmVD0hTKnwwIv4JJNrX4Nz5H+Kp/tTyZICi3PaDh2fh5yXroZZTNyFKi5Y7RUUgEDe0eMZ3rFbXWLA6gQokjfsUE32M/liLja4+4bNl0noVKrTpuyjVpVdV/q0qImAAR7z9saPp/RXAIXtWYvMxJMc3M48+HMsxytNZldCESdoUbheLc/lfDdn0qWUhASeFg3JAkiRJ07+Mc8jekthqCXYh6n8JfMrBmOpYNz2m5g2J3FrkGRsDhr0/IaGUhmGmBcG5gEcEfMuoPrf0xdTZ6pWCoOmSXmTJItbtBAjyQeIxDIUG1LKG0wIBHqVYCImQBP3xltL0ZvkY0ujhlI0hZk2kk7blYvtJmTJPOK8n0fQCGtM7RtPJkx9/O04Pp12kWaw5IBi0mDc+RbeMQY1XqQCWAMSIUxFrm5Mn223wiCmk0umNnJNpvtBKVEQQijU2x/atO9/yO+Ll6jsSSRyAY2P7Mehtb2xTVy4BBLESR++d7bgXxZT6dqBI3HdCgyTv58kXt98csMdWC8voGNSDqGAS4jVpuPzPt+XpiVCi+owZO/K+v5iwtb88Lmrjt1nVp8W1X5M/oAecWjqlRiBTKqD+yIH3PJxQvhpNUSvOkzVZWnB1dokbxc/c8YNWmTyPsMZdKL7tVb88SqdWqCACY8wf44X/p29J2Y8nlmiq0RsCST+n8sLX6VUSTTqEFt9iD4sRiih1yO0C3k848zHV5IBx0ceSLpHOUWg1chVgMaxJi/A+2L6WWJF3/Iz/DFBrHkiPFv54Dq0VB1BWB9GkYxJy7/8O66PepUaid064vEC3/aJnAmX64XsVRQRFyf3YvXqBB7gQCPH8sLszkw5lWtO0QcVQimqmv2Kk33F/oKp53RapJH7Q2wszOQR3nTK7iKxWPsLD8sNMt8OCon1ER4Mx+mF/UsrTpuBpKvzBPHv5w3G48qg9/57gSTr6lopTpbDtRapXcEV6bQf9NRFIHscH5dJBnVSJsZABHqGUw3pz6Ys6f1IILxGGY6tlmEOVBO8j+OE5ZTbrj+xsFGK7Mj1hTBDMHIO+qfzET7jGdNbc3M3sPt+cAD+eN51LodOqNVGqpPHdP28x7k/bGXztD5crVQg+QN/+0friz4acXGl36Ccqd34M7mcszngDdpuSLnSJ2FoJ5v5wL1LKKaLpYSrAekj9B+gwfmapb8JAXniIInziFSmGgiCsCDv7e42/LFjx62ApmU6R0WrRp6WKkmTCk+nMfunDmhIgNxzaLEHm8ycNHp8xt/X8MLc1XETpJM+Lz7fcYFY1FUhilZV1CirASQZ8zuNrfpgMhSCrQYif0Fh42xd8tmuUgnj08mJHi2+BqudUvoIhrkfnBj+vGFZMXIbGdFlGibbadt4BYbTP5j284i+WIrGouzL58Wbf6d13mfTbF2Voz3sCwtANtovtabfni9RKqZF2aZJEyrGD5MDAqLRtpme6lk9TIQskEyDbgkkixjcW8Yup5cwJDNGxDxI323G/Pvh9VGlI0Enz4mV++/3xGhpCi24B2HIBjBxj9VoFvQd0b6KH/T+84+f/GX/AJ6v/r//ACuPcdjzP9xS+j678Kf+Vof+zT/+oYt6h/hN/qp/vXHY7EuP7x0/tDKG6/8Atp/8zgvp30fdf/sx2OwWToCHZb1v8H9fhbA/S/oT2/ljsdgcf2mz7DR/5X/p/i2IZb6Kn+hv347HYbHt/n+omXj8f0Fyf+ZX/wBv+GG2T+pP9OOx2PRy9L8EUO3+Rr1D6R9/3HA9Hc+w/jjsdiKH2lEuyjP8e4wAPr+647HYsx/aTz7HD/Vi6ljsdiN9D12W5zYe/wDPAfI+/wDDHY7HQ6Ol2NMp9R9h/HGV+Jf8Zfb+OOx2D+E/m/QOf+MWfiw0ynOOx2L8vRLj7LMl9eD/AIg/wf68jHY7EM/5olkP42fPK/0titOP64x2Ox7kujz4F45/rzhBnfpb2P8A+cdjsL9ShE1/wx/pOM2n+On+n+Jx2Oxk/ASNR1DZvb+WAqn4f9Tf/Gpjsdjsn2mx7D25/wBY/emF+c+r7DHY7C8fQc+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30" name="AutoShape 6" descr="data:image/jpeg;base64,/9j/4AAQSkZJRgABAQAAAQABAAD/2wCEAAkGBhQSERUUEhMWFRUWGB8ZGBgYGR4ZHBocIBwaGBobGh0ZHicfGRojGhgbIC8hIycpLSwuGB4yNjAqNScuLCkBCQoKDgwOGg8PGjQkHyQsLCwsLCwsLCwsKiwsLCwsLCwsLCwsLCwsLCwsLCwsLC8sLCwsLCwsLCwsLCwsLCwsLP/AABEIALEBHAMBIgACEQEDEQH/xAAbAAACAwEBAQAAAAAAAAAAAAAEBQIDBgABB//EAEAQAAIBAgUDAgQDBQcCBwEBAAECEQMhAAQSMUEFIlFhcQYTMoFCkaFSscHR8BQjM2Jy4fGCkhU0Q3Oys8IkFv/EABkBAAMBAQEAAAAAAAAAAAAAAAIDBAEABf/EAC0RAAICAgIBAgYBAwUAAAAAAAABAhEDIRIxQVFhBBMiMnGBM8HR8BRCkaGx/9oADAMBAAIRAxEAPwDB9N6i5UmAHlVv3C1wQzEkWI2t74Z5O9TUyWDT23JaL2u0TqE7jWt7DBeToqA4KaSXBsQFkHZSZL3mWnz4Jx7k8uCXJDAADSS2qTam2rUCVI2LQN9iMDOV9noxjQp6l0qoa7JqUHsKsz/iK8RKl9J3/wBN7gY0eWy0qurMuHDnXIkAQSpKAAEETxaRbxmepZZnznzJJlkjQZkjSzSTtCmSQIFtpxqVppVYlqmnWVaCoJICszMwnTpN99o37sJafqMX4Aq+TpNUeoWFgsaWCtrbzN4IWPv42h8RFKeg0ZpVNYUFVABEMSpUEKVnTFyRpMESZnlehBHFSmzarlVZLKNLCGK8EEkEDiDeCfer5dEOXd3Z6pPzIVT3lfBntQPIABvrQnk4CL4v3NntHvT81Sr02NMfLY3rUxM3uzLwQygwQAO6ZF8P0Cf2dWQ0wzByETg6wwEnewIJIXtWIsZy/R+mFkWoqilmAXcAnSq04p6EqnmLjgrqUkiNJMo1taTTVdIP98jyxXkqLwVIiCRpjyCBh+T6la1QuGnsfUvlVEb5jAINawWILSTcyf8ACBtG7RuVF+yTFKFMU3ZSEIYGppVmjUCqMC2jgQsGCcV5Ua1Ku2mANRU6Ym/0rpIifBvPOJ9G7crOnU7U1MqZBhtJYHYzqEk+DezATp2MegfMZB6S5fuULUZrAFEJQTBWS7yYAsLx5tfVpMdKGIpgBl+XzBAIMQdidogE7Xx71AqVoHUC1IVNfcANThlW8HyGnnYA8SrB2SvUfWGDMAdMCV0D6QbkESZJ2A4JIyXkKE5HuUo1Gk0tLVGGgFCwKd5qfUhCBmZ7gnx4jDvI5GozsG1U2karatPDEmd5AJixg+MefDWWcUKNNCNbjWCRAUHucsFiAZAtvbm4Lz2eWlQUlmJLQSLkHlmFw2w97WGrAcboL5naQxy2Toa4Zy5vAdQyk31EwI2jnjGk6fQRE7IjeQfSPygY+Wr1Q1CVpl/mMdRIaIM7gEDUB9Vp2BkgYYDLV3Kn+0MGYL9ZIZpg/VoGmSf98OhKhGXC5ds+kPUHkSdpO/8AtjNdXzWl5DQWMWg224uFBj8sZlM9VEtUki6q83JtALarGOCJsx84W9TqNTgOB3CxUKzWO5KRIHk8gm9sDlnaCwfC1Ls0XVM3SqrDM7OsDgNE/k6g3jmTffA1DKrXpv8AMdg1u/Y6oEaja5izGxBg+qvKdS7T21I/A1+bz23XcfncYqC1alQsrBhAmwusxZSRJ5kQR4vjzpSbez0o4eKpOvcMpu6oaNTTtIIH1Xgkzs5XgETFpk4HodPZnhdIXddNgeRO3FpsbC04b9Byq1T8ospmZOn9CGAM+2xJ3w56j8PCjSLKdv6m38MRqc9zS0u2bLNDHLg+37f9nz7q2XOvuVlIsQbjeN7xPEgce2EObpKWJIUkAntswMSGBJBBtsPf32dTqLPWBcajGnTG9om4OoiNo/W+EPU8tdmQLS3s8l+dxo0oDESNiBOLPhsza2VSjaprwY7NZd2V7B5uQWWT27Eftx+IXsJJi5fS812qWqaqUgQ3/psIgFZGiCBEEb8g4a5Rnogli1/qWTqK/UV1EAmY21NbV5wn6jlnJmhHadiNQLi8EtsI1X2t629rFkvs8rNi47QD8TZtSy0iNIuyt9QBNgR4RrzHgG/JHw3kGFJnCMmlAJ7iGYsylSR9Oo6oI20DczKrrNKUptcrOzMSyG4emZ3Gqb8XHjG1+G6C0lzCVNQapWCox2OoAg6pFwpmDz7YbO0rRClcrZHPZpvlOkEEowYNBCsF/EL3shtYgDi+Mn1bKk1EqVG7YBOs+V1TYhjciwubXxs+u5NVrdhLrsVgJ8wBjp+o/WCJE/oCYx1dv7miWLSxZe3SYQMRMWIbUo9vTARp7Nn1RpEqAUjAZh8uIj8IKgkQQAdrySOMWvlnU0i4k6i8L9YV5Gg6YIgqdvIgCce5erT+QwA3AYvPcLMFGrYi+uTft3E3nms0HqJpSlKyb9xYFdJMhCXPcfQbXth2+VIXqixc8tNWcGwJJWV7QLgFiJMS1wx/XCfqVJ/mLVdWZLMEDAF4IJGkS0bXIgSZPBc9MpimoQLrdd5UhEPk2Pdzp+oTsBfAjOGV3kHcOzXDD8PMaQP2bC+++LIwlxfuJk1Zmq3WKz1ATcSZb6ig3AAuFAseS0b8Cz+zDSsJTYR9Tkkm5uJP08D28zgz5NLWdVRSGPYIME209xABv4sZOI0ayUwFepojYMtOY9QzSJMm1r2wKjb2DdIsyWfr1DBtAM2kCygrYlbCAP3Tg3JPULLDWRmAJhVGq7HuIuIPjg+MD5uoKb6n1kUwSyKWQRAvThhCmCwtJJ3iDiOWyVMUgUQwqancredgVkSQHN5I1DVYxaGaRWm+hZ1mon9rJDByahUj6VtAXuEjTO9zzjQr1pjTHZl3EyVBZ/EkwZIHYf6MZBlnONuwFQmVEzeARBg8Xn2Jxrcmn/8AKWVZ7SGse3TcrY2GmWEA7H1OAbNh7l2Uzheq5rZLS1P/ANTW9IQT2xC6TA5J2HsMMV6vRTRrWoinYs3zI2MyCXW3nTvMc4X9IzNQNcAdsqBNSQWgizA6wdr/AEmzHfFPXehrXqAioFqgWuHWbQJVv7uf84je+AW+g3aGuU6hlAGCVaYQtcWViLC+ruMkbjeRO2PamVU6KmWqr8xRpgiA6EltLldoJOkwYnkSMd0vphp01+ZL1NTVGOiSW+tSYNxwWBMnYkQcTzPS6fyNT0wIF30LTqNEWMDsN7idmA4GMUlF3RtOS7LujNQqGoanzkqILoIkP2923dIFmUwePGLcuUqJ8v5ZaotSNTayFVRbUDuTqiNzoE2acA5vpCU6SVqWsOKYYqGaWBJZ6cljBiSDuGH5EJ02n/dNSrt8uon0IRAY/TFiyiIJi1zffDecJK0LUWnRdQy0PRYs1vAACjWBKqR2WLWC8CSdyRXyDNl6Yd2Se8s3bDMWJnzeLc23wKKTmYIcWgVPYxB1MsagOSccnzKjU1emrEHsCtdSIMABVAmY9Tzid4rfLlf5KFOlVG26XlDp7mAJIJI3AAhFJg6FAtp3MttMBhlOnU9Vh3L3E3M37Rf6RN49OcZodddAFfLaImQSTpMkXGoiTH9TOGmR+KKdOUKkMVFmG5tf29vTBLE1smlb6D818PK6tD1BqEmIge1reCRc+98Av8HBpkMNQjUzRCyCoIH1EDyTxvGNJ06uKigyAtoUEel2jY+mC820Dj77Y7hoV86cXRg8z8CMgPyTFoIZjcxuQAQwkehvMiMIuo5U0AFKKAshpnSSbgSfpkXi4ud5tqOs9VfVNKZNgAIIMwLHf02m97GEFFKgUvqb5hIaWMk8WIBGqeBBEbmbyZJLz0epgc+5MjTzylJqRpA2B0g3iSFvMmAIuTtzi1c2atqVGLGFjjbUTvufSwvNsQzfw5RJB1HW1yQJEyJJEGLTeCZti3KVNJO4/Dq1GmbTcSxFvXz98RS4PorTTVovyWWNNiS+mogJIkbAEnTG8mw++GOf+K30KKi6A03HoYNptfzhDSzJ2qfNAI7ZWCo7heBIkkERA39yv6pnVdnAcsJkhiZBjTcsBP8AQxP8iTbp9915CeOOSSeTZX1fP96VaTsJsRBO8gja3vtfxgrJ5RcxRqy7rUR11BzqAggaogEQGJmDZvQnGXzlUoPqDKDMag5IjglImxnffa5xWMzK/MWpoYMCohQTb6lYRcNAEGb3iMXw+HilSDySaWvAfl8szKwYEjkGXAMzIEHb8RB/F6YWdVLUiA5Q6YZGUwCDA7pGqeCREELaL4ZdI62KIfWPr/ZFg25J1WBgntBEyLGJPVqmsSFfuP06lIaDZtEGTvcgTP5244zxvZJlmpmV+KLy4AUypZbHUw1EtNrxE2m4B2nDXonVS9Kmj6WJGvVbVYw+hmUqrjt34g4h1pT/AGVgQSgNzNwSCQTB2DQDfctvgLpau6UDpdirMUCuOBtcQqsEgnyBMSDiuG9ep501Ts1+X6dqZVIh2HkadANgsgFQLliSDJ+2Ml1bpgStVpBiWkuFAuSysx0wQb+P8x3scaqlmHqpN1Y6omxBI1EwIIPmPEc2T9X6g26oq1AACW1WH4SE2N79xb2x2KLumDkaaBOn9PWnl3NXWe3WaSjUVWI750gTAgWO0Xw3PUV1oGdqQY9yKPqtKhnjVq8xFiBa+E9OmGVgrAFiWJn5g1EEEtMtMgSPQGxkYrzS0y66WYuDHaCJFwIiAk+8W8YpimpaEPoKzPX2ar8vK0wWWUBX6Y+pbA6Ys07QRPmOz2YNHLur6fms4YldjMEEAgxcRsbj1nHuXqGhRdwoVysU9UW1RGwiO0G+8HzjN1q9WopNVgQjBRfnug2MKI9ItirnS2IaG2VzCVw2gyzTqR1HcR3AAxcz6zcHA9VCSZUsZifk032tu5nf7YW5shFVqZgEypBMBgRJBgA3jzxjUVkeqEqLRQ60DGVkyZ5G9ox0Yt9HX6iehlm+QGzGq8Kp1SwVvpMGRfTOmbgG3OHlKo8KdKBWHYxJMk6tQWGVfcyABv5wnzcMaWZpjUHqay2nVDfWyGTfSUgKeNJsDGHGU6gjrrEljzMMQFvYzA5iABwL482/QsRk8rSZs5AgOajzERybC0RBxsqVMAMGdyFnUVckAESGuApEMRaLE7G+MX0uuXzilhbW302j6msQOPbYc7Y2fUM8yO3bpVOTB0j07SAO6RzI3wDryHivtHvSs4CYWk1BHVQos3zBYJrSRoWZAaY353r+J80aQqhF0lhco8EDVFkazAX+m6nfziXQswlQkTUV95BBZ5Q/iK6hMccySJBwp+N67JUotqECSoANyCCCeDBPvf1sN7qIUvpVs0nQc4jUUaoSWbTpeCGgEBiWQjdSb8mRJOD2oaabS7aT2w4Ik6ogbtqO4IFySMKslXf5FOoySxUEAd9RrAkghQqepIMSfxGMX1tDU21SxdAfqNgwN1EsZML3tJIBEjYLevIap9Dbo3THqBisL8sAkMQDsGHatgfIPmCNwQMgTTZqYVdKVWQagukBv71QpmRCtp3AsMO8vLqihHLRqMldoUXH1bAMdU3AF5ss6zlhrqJUDfJqJTqjSRqJpSrjunU2h0JvMKTNsDGTboyqI/O0spHaWpS2kE6RqAK6mOwvMAbE+5PTOrhaeppWGgAgDuBaSLCZt5iZg4Tdezy0lXtBhGVNc37idJCNpiSYm9uAcaTpuS/u1D/VY73Y7Ab2F2MCwOn2wqbSVvsoivAXlM38yGqVI1Eln3EiIAUAme7mB74klOhUtTIO7QbyTEMxmzQ2xM2JgYbPRo6dTIpa5uDEkgmdR7oMb+fF8QSkoVGT6UI7fp/FN4O0iI43wrm/UG14X9hv0fLpTUGk/feVJsb+Jvsf9sNwwe7THHiJ38H/AIxms7QNZllfln9jSBvsTB97nhZtaCqPTKjDUjshgRJmRAsgM9vGozYc4p+bJ+COWNduWxlmmpIsQNREAD6j4A/mcZKomp7zqMwFNha2q0cb+/Ixpk6ctFS9Rrx3TH/BP9HCOtmyxZ9AppaNRsBBuTHqdzaY32Rli5b6HYHxut+4u6q1QLpZmCxdoiADtJ5JkASZubDYNuotUUBRpjYgFgvMmd5J3ub73wZ1mBRLsAFItp9D2iRtJExv9PGy+h0yoaDO4aCp0yBJVd/B3gQPPMghLjqy+Eo1v1K831EKrMjSxYkFtQMXM6ote9+IvscZzOZoPUMgJMfiNrCwkRA+/ucMGpOHCFJcRNiTYXIJkE28cCdhhU/zHqK5hbROwkGZCxEHwT+oODxQXgovic3TaTUHJPeIcEngKe0xHeOJ8kX4CbLNBcMIAAXX+KRGo8upFx5Gq5i5vUc0hUmqWZpIlBAg3H0gAHTxvgP5rxKHX2wLfhN/wi5Cgne0/nTji15FZJWRylIssxSYi40syQJsAW1C8zpiJMcjEauZS5uuq5KlGAAABsfsTqWD3HxFGXL6lUKFaZgWINzptqEG5kgXP3BVXLuwBUuCBcswJJncSArCfBm/GLYrVvf6IJyt0So9VVacKUuAY0k8RsDeRFhyTYcnZHqNF6TqaQanUIVlRQskFiI0jt3ncTEGYOM5n2KAljAIiRB7iBsAbb7xwJkwRHp1UUkCVarU3BACwxgbkAL/AJtU3/dg68UTSfqxrkXqUqkI5MSNXIUkE2ImSQC0SJBPOFXWqBYfMCy3zbqwBIEW1SO4mNyJJIgYJqZ1SFIraQu/a8WvcRtzff8APHUeoABgWLBbyDMSbCFKyPT0sMFKCfsCpVohTyDmi0p3MDAC7XN7Xjm4BkegljmemU2egwVkIfuAeyrqmWkX5EADmw5DWmJEQxXjU0kxaxbm4iORiIpw4D01kyLKDfg29xaPOMWNJ3ZjlqqGHXRrYg2KqGEEXB1CGAJ4U+t+MYrMVajmp8yPYRaNgACI3xreq1KdCgzaSj1BAB0zwBsq2kkxHLHGPytGpU1aUnUDfzET7b3jyMU1e2Tze6HTdURKRov3ksO4idLEDURzEk/Y41PQ8qq5emFUMIuTyefqvvNsfPsnky06pA1aQNzquYj7f8Y0NHNNSUIXEjwQJ9YJmT641ZqMivUQ9HyzyO8KIZoYwoIIXUZngna9iMaajkYVflo1RtgxXaIEop3Nj3NAEG2FX9kb5rrqYgE6AL/USxJYASJ459hfSZdoRo1U6vy9TgSLgSJFhfunxIPnELetFUIUZH4dcGupaSJYiGgzpaPYzHP540uf6e3yZIZkIioGaNIEDUZYQFcc+Tvxn/hfMf3wCRq0mIMXtF/xEn0PHFsa5aTlxrAp05J0soOvVaAs3PIHM7CCQDVuw8eo6AumZI0SSampZEsGDGAQLEkQRYAb8kQACu69lq3zA7amFNRcAgFpLAlpgNaCZBtAG2NDlKGimBLEFgVAIAVJlR3CGusWi0RsIhms8adQIUqmKeom1S+kGVamJH4fsRcDGJJDHbRbkcsYVn1ksgBEQO4TO08mBIIm3oBm8qXFVacAVBTK6iQgIY1dIPFmPbxqPGHFCppcCHMACVN/wqoZSxvMsTBMz6Y7PfEWiotFiCxURqUlWEkHVKyJhhMcb+FqHbTDc7pNGj6K2ltUSGRQomYCqIngCNJt677Yo6iVcWLNURS6OG+lkHbO8gyAbCzwMUAVBCkUxMSQxkgiZUs1yPuPfj2lS2CjSZuqmN52M3m/jfcGJTVOzUlRkvinNivQo1lYwzERuVMEsC03AJt6HG76WZCmLsQx3AjtCqdm9PFp5x89ytSmWfKuoRHJ0sbhSGJpMfTSTTJ5BHjH0qlV+SFG9xeLmCCNMbn1IgcW2DMvK6YyL1XkbZmqKY7llgwLGIgHuvBsO0wLm+LMjlYC1XsCwOkWN7AwOb8yf1gFabGopZpuWIa6iODeTpgD77zjQKFSig2MqSALgEg2/U/ythVoTN0kl5LsrkgXAYCQDaZk23J3gQo8QcEpUcmSAIMEz94tv/z74FpZoqfpg6RcjyZJm3P7sFBS8agT6HDIzVaJZJ3s8zFZaiRp32O8+vt/thVVywU90FV3AEE7W9toHuPOHz9t7Tzf9MLs2uoHUCJiYmI4W3P88bN+vZuN+F0fPOrhq9UUyxCsRo1CTzuJjVHgR6wJxqMvk6dFbwyiAVm57hp5M92k/wC98Rr111hgAVWQBNyTClj4Phjvgemi1auqVVRso5IAIBuCIBuY3GBlJNF9Nr0QN1jNotUfKUhiGXT9V4MARc915HgnxjIde6Uy12plg1rrpB2CyTN53k8ngTfZ1+n6Q4JhlaQZ1Lwed2kxHqPfCp80xzqOoNQmnYqBtLG4Ii1xIJvGAg0m3Y1NpKjJp07QW1ExcMwG2kkW02ABMX/aO2KunWQONJZGJBDgCQ0loWbwJN76SLc62uYMoJKnX8sjSSLEju8xY8k4yuWQTmKYMo7kjuhFDrqQEmynUDEKCB7jTRGd7BlZV0+kXBDaKQJ7QgBuIY6ywJjxBH0naJxBMqzKdRE3swBmNrVCAZIAvPnnCz4ZqjW4j8LDQQGgkgAyQTqESTvBG22HNdFQ6QyalclYUAkcgwJjbST6icWRm7rdErVqyOTymkCUAYMSQFEEg2J0kEmIAsd8eZNJV9YE6i1/pgkliVZSwN4B4vFjgHLyBVNPbcaGlhvYgiQfIO3OFHTOukVB8ypUZNpabNaI0mQd7z7jDnJONOxD07NE2VCkw3ywpReG7YYEgXMRAgi5XfCPP5cnWKQ0sp+kLB7QSbcggWjba04eUOosSBqkXA1ESDzp1TqAmd7xtgbP5rMU2stNmYSGAEmLRczMXtPi0Y2K99AzevcHyVAmk4ei6keFubX+qLgRf+jHN5mqTT+XqGobCfAIBLXnzEfeRFuTTM1FY1nNOQNKghSLXsCNN4s0fbBlA0qYl3LOiyV+aWnxqUNE39rjDYxt60Lb1sTfGWZZmpppjSuojjeFEb7Rb1Hrhl8OdMKD5jnSgTsBEG9yx4i5sffxjmoPobMVCoZlimriSot3WMSRcC9yPuqq9Ydw1NqjvII4WIIcMAJ7hfnb9KIqnbEN7Cup0aboKlFSe+7DSo7dpOw3sTwbzbAgWoeKC+mlT67sZ5/OcA1OtM6qlSXJETqMwbgfaYPsBxiS0ioAbSDH7Grk8za9o9MC+DdnJvwTyCCoWBd9Lliukm15A7o4/hhwEFKm99LBT26riJBB8WgkXJ/UBdM6sRTCmqQkkQrLTaCTplgLXvEgWNjgzq4U0qjbsEOq/MQCI3Btfax82gjVMsV9i74QpqMw27KF+pTotIkknaww66tVKadIFMbkyw1CxI2ubeI7RE7hB8L1CvzGAjtvAJkTMem37/GGHWHiNRXSRq3NuI06pEkC8Xv4wmfJr2G4nFJeoy6LmZcxDdqk7ef4zvvP60dZzoapTQM/cJgSt5bkbG/AJIMXtjzodRIJphYmLAgmCRckwTzJAnVFrYU9YzrNnEQar6FbVJ1Xk6haeBcT2xjIqkbln5Nzl8xI1a9haTsO0wZgmYBMb+kjFeczKOvzPxaSBr1QNMlp0sCCCPtgXJK4LElWI7iukoZuNyI5AtB28WAz/VCtdGAADAhrFQPqnuJkEQxgXsRfHa6NafZsKecXTTCLI0gxFiSASRG0zvMH9R7TpgRpqEAkz2xfw0yynTbkREYX5PLtAqFfrUGLGQRIXuvJn14E2AFrVWCNBKggJcmAT2iAReDJv9owuSRsbMj8Sp302BUhqQYgT2SJAe12gjf90T9J6ZQIoUtZOsdxuJHOiSJgSPX1OMb1xWXSoEKaY1apBILHkkyJm55N8a580WXtJBsYFwLgRPiNwTzscT5H4RRFdNjM14FiIAj0vx7zGLq+cZgDcXELtvAv/L+eF9FdIAkxMjcj7cybc8WicFo0bm0i0evjg8z5nE9oJxH+VdRUECRpA2vuwn1sR+W+HmV0k2H/AD4/oYyFKofmbmYG/wC/1OH1HqAC25nffzP5YPHlS7Is2J+BrmKoUS0Wve3/ADjNdT69qJVLCQP9Xv6RG/r4wF1Xqb163yaV1T/EM23iDG6g7/fjYA5KayKw7Eh2MkTqnQsnaBLHabebvyWzsOKMdy7Lc/VV0CAIpPcW3MAcgXAg+fAwuVwtg/0sbiAN7kRcWI5wTmo1mPbuN42PHp42Ix7Tq6FlmFmsBE7RbTN44MfYzhajqyxSpUiIzLD6VViCCIAmJI/UefQzbChuohMw5UaAqmPK97HuAGrTu0g+3nBGezjRtcwFLQ2rkxeAI9TsfGM5nM/qzHy1MdoeLIsbwSDIvJ444nDI41e/Q6Uhn1HONVgkCNRg6iX8AqDcH19CLzhC1YoZKMQRLnSCQNzM7iZmZI39y8vSA1EBiGEEMQw/zd0gsZ5kDa/GB8/WCtTKqCHPyydRIBMzAuZB32K6jBM6sOxJLS6AySPTSFRmVSQNS2B2O+lVVV7mEmdMWAvia0gpJMqTEDcmANyCDwJgniAJOFeW60NVREQ6wwVQYYuAWgNeZgGCs8cbmjq9OEZYBHawYMAl9yAIgkQCSRNpPDknWhDlEF6kqqylk1K030Fe7cn6yRqAgCBs0G11tLpFGqr01qAVGgmPwmZNvGwMEj2NsO+q5T5tMC8GICgn6voKxChg2knYceTjG9KrRWdX0gXJFoBkSVjxH5A4ZCaumhORf8GqfJtA1/KbSgAOsCTfVEkEXIj2vfEfmKoIBCgm3dMQJO1hsBBOAemlFd6TVZAYlVggrc3GogH7TeLnBlXKr3GnT1xLaVfnfSVUA7QP+kecOiqd0A3aPKBkkQAtvwfi9CIMEH/LM4b08uKxVoCUkfb9sg2B40hiCb3IPuUeTqtUUaqZpwbLfVxJEwY2Ft9pOHHTeu0malRp2gQQAABChoPv3f8AaffFeOhEtma6j1kl2WqAHDRUFtLi4DCZggGxH/A2WyyMjBVKuthJ+ryDwG3g+oxP44oqMxJXSb7bMNwRGxvf14wnfL6NJExBkj2BuZsZ3/oYJyadMUQTLr5JvHE249Nrfxx6ciCAS6rI5mdzfbDXK0AKQZGPcRIjfu2k72JiPXeCRc3TSSSeTbUJ/WNsIST1QzjooOfQlwtMAFAAgBImzVAASdJ9dxpHmME9TU/Jd9MAoAGO8GQRfa9vt6mOpdLFJdZanZ41sfq0iWRUvqAYEBpvb1GKusdQQ0ioTv0rDatgCtoFjIv7knEUGvJXJNIn8KdLli3zKYBCqCW2ZhMQRMiYJ4vBxR8T5m66heIPkEMQSfOqP0kYG+H6DNqVXZDI7l2EBrNcHST45j0x71Om7VHpTTH0k7CT7sNS/USRYC+Na0L5a0HfCmZ1VKmgEAhZ4Ag/kL7D73i9NXLj/wAT0gCAw+q4gJN+ftv6848+GKzUWrCdDDSCL7gkcHz5tgjpdMjqTa1UGWEETBgi1uP4n3xng5br8mtzHzA6qpgC8MZjwCpBMXge/E4T/EuX16dZJ1TYLclmOk+N7bTJMC84fpkgiaoJG2mAWjkgrJiWBJkcT4xCqKbBBVle6AO6FbSZspuwmDa2o3thEmrLIoZ9OqMaQUUwYAAMMBto2C3sBtIjzjzPZOSg7oLDa6CAYIJhSQRFhBn0xzVXChQTp2+oQ+4k3DlZFgLWvOK8xB+UAW+osFAYGw09pYggS45Ow23ASTNjJWKPiDKa2psfqQ6QZG2omII39bDi8jGrWtrpoSpBIkhiZ4tcXvzjEfF9BQKYDEmDp9RN5PAXYAecbQywUqVANjvPgxxE+RF+cIcbWyhySaovWtCiGM22sIIJmY3gX/qS1q/Tv9UxE8GSYkAR7cYBapJKiNMDV6kkltxaZB94Ppgx2LfLMAHUQwJj8LDzcSfznm2J2uPYbd7DspmwXYXB7RPuCTEcRfF/UepEtpp2aN4nSBdiPJA4vJ9ATgGiCHMRbYA7nbYbR3ST5x6+W0zF2I+qD+S+IG3JJwKpC+KbsrydYUUdQWOuGNiS0eZJ+qTIPjDDpmTYgtUkFiCQSTbSALzqMLI4HtMYvyOQG7XvLCBGrxbgfwwxr0NCkz+d5++/jzh0cj6EZJK9CarlBLOxBWSIuYjY/wBGdvGEuZ6s30oLEj7bne8TI2w76jTAWPpU22459+JvbfGZWkHbVO5IEdwiBEcEAgnnYbcMVNjI9bAP7Q5IIYE6lJvB5UaRIsAR6e+EubTVmpYIVKKNQbSY23iIU3tJI23ONDnHAItJuVJFhvvubWP89ji8wzNnkYhTCBWJdRfS30y219UD8xGLYQtsTPJSRoGUMkrB0sIsxIYQd0UkbmIsI33GFmbyMpUKVD2nuRu1lsVFzsBqBDbWwUlBwCT2mY1TqFr2ABvsB9/E4Dz+YQqUeQx1KAQDed4JnYkaASLm0EycYU9ASm5IQVamnNNcJqIJIWWOxMjVCg73gbeMM1qzpIQkioFJgqQCCCAQQJBgnce4wD2Gst3NRUE6G0M4IVhBBILSYO2/JvgjqaB5h2kRKsSSYaWBkkHj6P2Yty7iITY0FWmrCWiR9UqHX/UaRlkF7kAiLyJjH5dFbNOCIU6hEQBfbt22w9o0ijMFYuWiR+yJkWEHYG0kRFjOEfR803z9DSwlgRNvpIuD6KPaMC4rlZzlqg3MqEqU3BHZ2sdxoIgT6g28fTfnDKsxCE6gUUEkQYtB3MwfyPrgHPwFi0c9v7Q51SRCnV7j0td8Kq9RmD7UgQ8yIEECL2Nr+Yw2MHy0DyStDKnTD5eoaOrVVJE7BQtjBNtBO0bnzwj6d0yFasXI0EjUDYH6fUlr77DVzGHvxDnNVLTT1CSECgfVYHSTuCAQT6Tfws6Hl2q0zRLD5anUVB9oBJEQXmBbY+mLuKRO3bFGdzb1AmlYBGo91iRPJ55839cSXJOTpZWJ0ytyVI3nxf8AK2HYyVJ1FGrXAgyVVJCXgDX4NpncxfF2Yy1Og3+IW1SV5tyBEA93nyfFwca2zFtivpmY+XSA+WSGFoYgqQxuQBM8envizM16lYhvl2AgRAESTaZMX3wo+cVSA+mGaLzyYFv99z7YJy+cYqNRpNAgElgSPW4vOBx0tBNtmvqUKValSR9baSFUHShi6GdQPdPFuBa+Mh8QZf5YKgyAQNgRbUJDAneLgcg+MaSk5WnoOp3AglzClCpWQDYQw3O8m5kYz/xBlKNOmEUsHFQ6xqDIIDQFAEgyYn1x56jx0V5Has7oDn5dSoBqZIJWBDKI1Wi8LP2J3jFdbo5r5mUYdzDtc6GtuLg7aSNXne5wf8L5TVRfuuTcEHuHaOwgfVuN/GDct0ZgwJrIGd7qBOpCLSgQd8SZLRfcb4J9IWo32S6V06sA9Gq6Qqk06syRwIJIYISR2i4/OSsulNVYhUfu7y5DqNCrZWEmdJAmwJ3kHAZqOi/MT5gy6Nu3JAusEEybICw2kn6SB5kPiE1hEvT75KgqdQYldagi9QE3IF5mxF1tutDo0jS0a9Q/4pchTMuxpgHc3UdwjVGmZi24wh671yoKWnLFjZg73DASdUC0D/MZIndb4J+W1NpSHDXDEwY0hiSYB1ECx9Qd8L+rEUwamvTDQEqDvkiTssHSCb25iDOA6Yd2jR0KyroIqNBW5BETGqApUWJ9Y9d8WI0VwEIGmkxuVUXaneV3FiZ/XnAmVAKqxidIkgQBHA3BuTsfPmMX06YNYgMY0qIaCBqdiSYYfsgC1vPjZRfkFSQh+LZevQQmWOmTtu8THjj7cCw2NNyBCKsEiL/iJO/dAAjYRHE4xHxANOaosQoMK1vSoTtvtxjYLUKqRAPcIMQFuATE8SZ/LCmg4vYzGYMH5ZN2aCFiYJH4YMkKL33jxi35BaorAAKNUna57R97z98A0sxCICuo2k2a5vM3tuALeLbgrL9RmqUCwQuo7GZYjcH0Ji/2xO4vwUWgzKFSziBCEKD/ANOqPJjV+v5OESTcfx9b8xhH0+qS1UgaT8yD5sqDk3Eg4a5UiBqP5/f+rYXwMlIcUX5GL3cRF9vEj+eF6tsIiOdr/ngqmhg90TaIxkYUyeQq6zTLJJDmASTsBcG03HOMlmK24G20Tq2E32gXNtreoxtc/wDSQSQcYnqAs0EG/wCfoDxadsXYcSTM+Z9NAOazTn8CkCd4890sZkzz74QU8y4zWrUJMEx+yFbmAI1uovM2ibYczeB9Qk34tF77fl9hjN9VzsZmlTiFaNRE7/TwJNresmcVpeBLfkbV3FVgW+YAO0BRybi4MbSTyfyGBc107UxIMxPbqvHqrgiO6ZaYJ55a0qVMKGPafM2vINrsoEgTzMQZOF+cUBdOsPF9KkyLEA9wBXYLsREzF8HKNMyLtGV/8LK5gtTK6dVjvpme1l2g3Hgja8jDjOZPX3A6SG7lPIib2HNrgm04oetFTwxg3IUm0EkQ1h9gYtMYsFcBdthJ9L7wPvt+lsakgVrotyJEaYZiQoEARIJ/atxff6RERhVlqVFc1K1XLa2jSkASCCCSw2k3jBGXr7zdtRINxYGbDYi/039zhK+YBzC90jXc+7HfzYzPqcA/p7RsndGiOSpVCagfta14vA8q4neTqHnDLLZellqYRmDNXKBoOmVhVB8gBb7/AIjgHpnVqVN1sdIQ2DSCREdpsSDaQfBgDA2QyD5moxqK1pMkkEzKgbyBPd7Bt+a8VS2uxU9aNImapNphlKzoUSIngz7D7X3OwC0SlXRTCBXqLrI4G+kT6SduZtwrr5ErVKKNJ1hVgEb8ckTJM8faMNOoUwRo0l6kxr2gAzc+YAMDx4GKdtbFif4oyy03imJ2knuBIneBx4iLxizK5ldF10xNyQYJ3gROrb+URgHM1mpoaZ3NxJ8xcDmYB+3pgbOKFApmQGvIE3iwk+d97T+SOVNs6gSrWkMqnZmIPkTz+c/a+KqlKDDPpPj+ji2j0/csVEGwPP6j8gZ9MHkVoGkQI4GJ1GT7CDul9aapT+WpIII0J9WqATH0+m0wfB5X9e6kamlDGkMSABtMDe0x/W+PMvXK01Q6AyOBsJPcW+sEEiW2kCB5GBc/lNOglwdQ44MDcffE1tvZQ39Bpej9PIoI3eDqaGvFjtEb7Gb4YUvmCooWoGIcq6gkRx4hpcceRYSThb0F3+R8tBZ57pNoJPHDTH548yGc+ZVqfOcliTqAJQyOXVt9IFuQRyRhcnspglSNdQBphz8yXYSyaiWJErGltxJF/wDLtbChM+tWvWLsQEUIgs5IurABpN9ZMaj7HANXPsNUIzAc8WN9RJ8jc+T9wuldUV2aqNIYJoKQFWLHU0AAgtqOkRf3tqTBlJGvvTGlWFQzYSFs0mQRBJk7DzYRGEvXqL1V1aVsDTMoCRYmARMv3G8Ai/iQxyvWqTO4MFQoGuCKYE9oKapYWM6TbkG+JZ2uruCXDjYAKAH2gKCwAF7yV5uNsct6OaAaVBhTA1Qfl/s+0sBsZ5nwPXF3TWis5lvpQQ08hyZsQu+x884uq2WUEAKIDlZHdqvED0GmRbA+Su9UzAtctpMBNVgFjVB1Rve0nBPoFIA+Ia81qbp29o/Z5dibcSTjV52rpRht62EibAWgWtb+MYx3xBmizr+JdCwSIIBPkRJ/TGrzgHy1AuzEACNpI2/E28/bcRhbSujIvth9WkxgR2iw0mWiIErYBdt8GZXLqpdgrLIUG0CJPJJ5YbfywKiHdULk3kwQJ2tcCfU+2I5QVCXOkAFyA0qQAIUxJi5B/M4DjbpDXKlYzyNSncKJ7mJngzcAkXuOOMHUq0vPpNr3t+l/1wn+H6I+WzFlI1sZHgm0mIBjx4O+GeVQF1IYRPngkGPXYfljlFbQEpOrNCaJI8f1zgfM5vSIP57j9MEV8yAhEgEjab+OcZrN9RgwD+cX4vwcUfC4XMiz5eITmK+tT+pifPH6c4zuecd1w23mDvYSf69BgnL9Um0+Yi9zfxbnnCnqOYADSDGnVYwZ7pv9h/W1j+H4vQEM1rYvz9ZZkXuR+ExF7x6Cf6OMt19tFWgYtJnn8S8c/wC+NHV0u5LauR9Xp4N/1wt6xXUOmjQSASQZBjt+nRfV6HefXHfL0FKVjCjQVKaGTpJExaFu0CBczE34jjAObzKO4CLrnYwWPO1r2HiSY3xZm84QzfKM3KsAJMyWLD0vv6DjFVbOHTOjTYbCJ2gWE7bXjbBz10bDYlz2V/vRIYSPonSxG8rI3BjtIm3PDZwIH538XHG4OwkxYi04UdXyYdlMhTqgSw7rcDdNvxQDc4bNrKglGM8ERbm95PuNpwiPkYuxfQAk9kSZg8cQJYCwjCQMVzHdeKnJ/wA3JG/uMOwxDtAMyFJNybRweLCcJKjmpWkCTq2HMGSdvF8BkOZrMjlC6wlILCsAQDv3ACSWJG/5HBebrLRalToqsOyo7Az3BhIIv3GSZiROKuiZ2GQ1YC00Z1IMhmLaNTeoUwB6T4xLq2fpjNKXgBIK33axAsLdpmTI22xbCowsVJ29HvV88650LoJlYXgme0lT5Enz7jCSrmXy9Usq61DRUU7ajv7+NXv5w8Tqy16i1Q6ygIFogkgbsQCCR5Xa3MhdYLS0JIZg0gi+xY3E7jibc+dlNS2mDxE/V65cs4QLPde8XPmxv/Xis53VIYWO15ki9idjtce+L88bPqUw1hHaTfwTJEekY7KuA/09sRDQCDA8CY3ni53wum2cLFaJAWZb9495/rnBSdOZhqDAA7AEx4xWHVnckC7EzMRxzv4vg6ll7SoYzftMicBGOggXKulUBHEHYNJJLRImIkEiIjV32mAMQ6yAGRYgrKm0bBRcE7zMzgnoodZpmxkDS7adUkfTMSe1DHp6Yh16gVNMMIfSdfqZjkeRHpiZNuxjX0jzoQ/ug3zEWA1zEDeCfEEcjnFWiuS1QUEeFs6gS1+CR37203gD2xRVrBciO8AkFNJW4UvquQLm5MEmBgLomaZPmAjUSmlVtE6TBKtEgRH9XGULaGxyVoau9RaFRqqOJBu6FdLHW0CfcQY/FeLQJ8I5dFSrVqAMIgBk1AwVLXIIEAjxvginnajUatGoPl2CjUTAvpgkyQoJmItB9cW/A4FNqnepgqNQJIjuLaZHHP8AtfYvpgtW6PWo0VrCEIIKsrUmGmGEghD/AJd+f3n3qvT5p6kaYYFhYSBzHPJsfQDw4q0qetQUgLYEEEbMw2HhjztFrCU/xDU+XcWDCJ3i67i4Iv8Apxhs4qrMTa7HHTKwempKkApOlr8gSpP4SQTM/fHlMqatTRIUNpOpt+1BaNNzvPriroNcGiDtJO0+S0/w9PPizLyNZInVUf8ACDaLSeTYet/YYUsCGvMxdn0C1xIltIKi73ANpHj8rYeZZi7U5AEjUS34iABz5LE2J2GM7XBOaBAFiigyPqsTA/jx7nGp6dmCHVRTiFImFtdRcxtIF5/fjGnyaFxl6j2nmNMLNgbG/bEW59rRilQ8EEa4BJ0gxJv/AKiARHHtganntLXuACTA7TuBJAsAR6+9sNMvmdYJVpBG0X/7rybf8zjFFrdBuSfkn0rLFaaqFK2vcW5vtJJ33/hg7J5SGuRtsARvqB3234mMWZTp5soMkcnx+HjzNr74OGQKw0EseNgPyx0Ip+QMk/YDz1WPIj8/1n+jjK59W/CPf9cfS6HRmqX2Hr/DFFb4P1HZfeYx6vw+TDjXZ4+eOWb6Pk6MVcaiQJvcgx7gTvx64v6jc2BadQPG+m3pzjdZv4FYEusSJ7WI/Tj88Jc508Bu5NJgSPJ/qMUuUMn2uwYco/cZGpS0m9iotz6nwJv/AFGFebzkFT2jSx7XtaDAk/SSSB6yZBxpcxQLarAgf174U9Q+HhUXSBuwJnxzG19/vgJ466KI5L7FeXzLSJH/AFSZgbza5kkzHHO2J6pUmwt5EflB4IH3w7o9F0IFW/FxwNv5b7YgeiyDsT4/W2FuDGxmYzqLOzdx1BSCI3n2G/jecM8sFFIafYmw2tA/6gdvT1x51bp703qVSQIXSq7yd9UnaCPWSPyX9GUvSXSCYqQbA8T9heZ4g4i4tSaKVIsravmEWICgzvEmBc7YTZ2r3FEkXOoCwJn90jY40eayzq0EAWDCB6m4PJlftt4xlMw51tDfiJ/h+7A5VS2Zdj7LLFMgTPdqHMcWMGItAPrgF6gXQKl1u286rDTvwbfbF9LUaYiXEEW4ELb7c+2AetG6ASBpmD6k7AbC2Mbo19Eul506lQkFC0QSREm8EEGJvpmCeDg7N5OabQxnULGwG0xsp8/bCPKTrBAmDfm2NDVVK1NqhmmobSSACJmZ4mSRsMFi2mhdkEyIgiUL6bFRe8iBBuTO58H3xCm8hUbtJ3ne4PmZBmfP6RZmso8wAT2qFIsD5IJtGx++AaCnQAbw2kg7zN78ADx5xRVMEllqM6mMGYi+wIIlr2Pv/PBKZdhtAHAn98jfA1Cn/eGAZYAxEg2md7yfyw0yVWoUGiVHgP8AzJ/S2MjCwgfp1Wu+oNUIkWgw3vbjze8+cCfEdBkqqG/YkQZgam83mQd5++CugtrqIuslRTIht5MyqRPaJm5FgdjAwN8T0wtbSJsoA/XaOP54kp8LGNpo7MioKNMhD3i1ibCRN97MRj2n0thRLsdJaZUiLDmOTfbxOGFDN/LOXVWCuqqxJExqAuDB0kAg83iI51FPLGvSTt1BgCYDLr/agNvJBO033x0E3OjWlVnz50K03VNVyqtqEE3JAjj6dr7fbGm+E8gTRm7d+6wYgLz/ANZPH6Wo6x0IIyqrhQTqgeQAAF5vqna198aP4RosctFJmUM1wQJMWvA5nzcRfDIw+ukD0rYRTyxWmTFiIEkEWA/I29Ln3wu6hkhVV0EAtb0GxBExM3sf4jGkzHSA2kM+lrFi5JM9sds9vIidoxDp/TRGotBEiADJAmCSDA2A5jHLjLaGPktMU9E6G9OloLo15BUzKmwB5tHt+/BvR8iDTknVLPeTtraBESIED/bDYdOCAAaiYuCSYm8CBf24nBVDo9VraGC/tEED7k2icUwcUrsmnfRkMtlGGZaZ0Encdqm2lrxeAbjzE7Y1uW6KxqT82EM/3ZUWPEEb3JtbdfF2nTvh9C/1AMOAARPuTJHpjQP01AopkyDYEgg7RfcjEuXJjjK4hxjJqmJMr8PhpDBp86SBbaYk/wDODKHSqaAnSP2dQk7eZuTt5wWeknZXdbQO4lTvF9wdv63LyXw+NI+dqLcy+oH1gAD88Knk5K7NS4sGyfSizGCTfcdtrcxfm2NHlqBUXJOB6FFaSwixzYRJ9cePmKgEBAx/13/dhCjvQUpNjEtiuPP6f7YGWuT+F4HBAx5U6kgswP3E4NJiwHqWkNNx7zGFGaoJUmQCPbDfO9Rpncc2gf7YFTMknsBA5JsP3fvxbjlKKuhEopszGY6UkEqUA9bfvwqrdPZfc3jcD22Efnj6BU6KpBZoM7zt+hxi8/08CpppKsDbQT+UMxxdgzrI6EZMXBWgFstA+pj4E2/S0YEzC9p1nSIMsIWR7i49DhsnTWJhiADvcfukHBX/APnZcBmGncMbQR4WN/UnBZJwj2wsakzFZ3oBrUmUuRNpgNEADeLmLfYYr6H0AZdGBJfUQxJE7WsDPpsTONhm8oBIXUfJN7edsLaqR783+8QL8j88DGMW7G8muxLUyoNVCIUBWn1207emq/tjAZzpioXeoKhlzEAqsGSCCwkxcER64+o53MIEJftXknYe+Mv8W0fmUuyIW5gidMzMc32++F5sVxb9Aoy2VfD9Sm1AEALeLgTO8zN94n0ws670Rq1QurKbhYmOLzPrPPPpgzoCgqNJspkm/dFuZtY8xvbBtOqdbKymJ39zEf7+uO+UpxSkFyMM1HQ4c7TNnAP2gn+hjTZdFORrkCzMxkiWAlTI2kSPPnxcvNfDdEhmOrYfigc8RFrbYn1muVoOLMCI7DB3Ai/mf3+MKjgeO7Nuz3oFDUuoppCpSAnyAxMD3M/lO+F3Renq3zkLBWWoVnTtB7d7DY2M8YY/C9ZBTYsNlpzPHaeYkSDO53x70SRXraZXU2pibT6AC8Q0yfJ2vLYxboyxHk8p8vNBdQMiI8gSDNoiQT/PGtyWWFFdK01UTN339R2Na0bjbYYy/Uq0Z5D5ZTO3MHiDefyxqf8AxSjUALrqIAF+PQWIi/Hrjsaq17hWY7p2ZSnmVD0hTKnwwIv4JJNrX4Nz5H+Kp/tTyZICi3PaDh2fh5yXroZZTNyFKi5Y7RUUgEDe0eMZ3rFbXWLA6gQokjfsUE32M/liLja4+4bNl0noVKrTpuyjVpVdV/q0qImAAR7z9saPp/RXAIXtWYvMxJMc3M48+HMsxytNZldCESdoUbheLc/lfDdn0qWUhASeFg3JAkiRJ07+Mc8jekthqCXYh6n8JfMrBmOpYNz2m5g2J3FrkGRsDhr0/IaGUhmGmBcG5gEcEfMuoPrf0xdTZ6pWCoOmSXmTJItbtBAjyQeIxDIUG1LKG0wIBHqVYCImQBP3xltL0ZvkY0ujhlI0hZk2kk7blYvtJmTJPOK8n0fQCGtM7RtPJkx9/O04Pp12kWaw5IBi0mDc+RbeMQY1XqQCWAMSIUxFrm5Mn223wiCmk0umNnJNpvtBKVEQQijU2x/atO9/yO+Ll6jsSSRyAY2P7Mehtb2xTVy4BBLESR++d7bgXxZT6dqBI3HdCgyTv58kXt98csMdWC8voGNSDqGAS4jVpuPzPt+XpiVCi+owZO/K+v5iwtb88Lmrjt1nVp8W1X5M/oAecWjqlRiBTKqD+yIH3PJxQvhpNUSvOkzVZWnB1dokbxc/c8YNWmTyPsMZdKL7tVb88SqdWqCACY8wf44X/p29J2Y8nlmiq0RsCST+n8sLX6VUSTTqEFt9iD4sRiih1yO0C3k848zHV5IBx0ceSLpHOUWg1chVgMaxJi/A+2L6WWJF3/Iz/DFBrHkiPFv54Dq0VB1BWB9GkYxJy7/8O66PepUaid064vEC3/aJnAmX64XsVRQRFyf3YvXqBB7gQCPH8sLszkw5lWtO0QcVQimqmv2Kk33F/oKp53RapJH7Q2wszOQR3nTK7iKxWPsLD8sNMt8OCon1ER4Mx+mF/UsrTpuBpKvzBPHv5w3G48qg9/57gSTr6lopTpbDtRapXcEV6bQf9NRFIHscH5dJBnVSJsZABHqGUw3pz6Ys6f1IILxGGY6tlmEOVBO8j+OE5ZTbrj+xsFGK7Mj1hTBDMHIO+qfzET7jGdNbc3M3sPt+cAD+eN51LodOqNVGqpPHdP28x7k/bGXztD5crVQg+QN/+0friz4acXGl36Ccqd34M7mcszngDdpuSLnSJ2FoJ5v5wL1LKKaLpYSrAekj9B+gwfmapb8JAXniIInziFSmGgiCsCDv7e42/LFjx62ApmU6R0WrRp6WKkmTCk+nMfunDmhIgNxzaLEHm8ycNHp8xt/X8MLc1XETpJM+Lz7fcYFY1FUhilZV1CirASQZ8zuNrfpgMhSCrQYif0Fh42xd8tmuUgnj08mJHi2+BqudUvoIhrkfnBj+vGFZMXIbGdFlGibbadt4BYbTP5j284i+WIrGouzL58Wbf6d13mfTbF2Voz3sCwtANtovtabfni9RKqZF2aZJEyrGD5MDAqLRtpme6lk9TIQskEyDbgkkixjcW8Yup5cwJDNGxDxI323G/Pvh9VGlI0Enz4mV++/3xGhpCi24B2HIBjBxj9VoFvQd0b6KH/T+84+f/GX/AJ6v/r//ACuPcdjzP9xS+j678Kf+Vof+zT/+oYt6h/hN/qp/vXHY7EuP7x0/tDKG6/8Atp/8zgvp30fdf/sx2OwWToCHZb1v8H9fhbA/S/oT2/ljsdgcf2mz7DR/5X/p/i2IZb6Kn+hv347HYbHt/n+omXj8f0Fyf+ZX/wBv+GG2T+pP9OOx2PRy9L8EUO3+Rr1D6R9/3HA9Hc+w/jjsdiKH2lEuyjP8e4wAPr+647HYsx/aTz7HD/Vi6ljsdiN9D12W5zYe/wDPAfI+/wDDHY7HQ6Ol2NMp9R9h/HGV+Jf8Zfb+OOx2D+E/m/QOf+MWfiw0ynOOx2L8vRLj7LMl9eD/AIg/wf68jHY7EM/5olkP42fPK/0titOP64x2Ox7kujz4F45/rzhBnfpb2P8A+cdjsL9ShE1/wx/pOM2n+On+n+Jx2Oxk/ASNR1DZvb+WAqn4f9Tf/Gpjsdjsn2mx7D25/wBY/emF+c+r7DHY7C8fQc+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 name="TextBox 9"/>
          <p:cNvSpPr txBox="1"/>
          <p:nvPr/>
        </p:nvSpPr>
        <p:spPr>
          <a:xfrm>
            <a:off x="1907704" y="2852936"/>
            <a:ext cx="5040560" cy="1323439"/>
          </a:xfrm>
          <a:prstGeom prst="rect">
            <a:avLst/>
          </a:prstGeom>
          <a:noFill/>
        </p:spPr>
        <p:txBody>
          <a:bodyPr wrap="square" rtlCol="0">
            <a:spAutoFit/>
          </a:bodyPr>
          <a:lstStyle/>
          <a:p>
            <a:pPr algn="ctr"/>
            <a:r>
              <a:rPr lang="en-CA" sz="8000" i="1" dirty="0" smtClean="0">
                <a:solidFill>
                  <a:srgbClr val="FF3399"/>
                </a:solidFill>
              </a:rPr>
              <a:t>Thank You</a:t>
            </a:r>
            <a:endParaRPr lang="en-CA" sz="8000" i="1" dirty="0">
              <a:solidFill>
                <a:srgbClr val="FF33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Three-level stratification for assessment of risk of </a:t>
            </a:r>
            <a:r>
              <a:rPr lang="en-CA" sz="3200" b="1" i="1" dirty="0" smtClean="0">
                <a:solidFill>
                  <a:srgbClr val="FF0000"/>
                </a:solidFill>
              </a:rPr>
              <a:t>recurrence</a:t>
            </a:r>
            <a:r>
              <a:rPr lang="en-CA" sz="3200" b="1" dirty="0" smtClean="0">
                <a:solidFill>
                  <a:srgbClr val="FF0000"/>
                </a:solidFill>
              </a:rPr>
              <a:t> </a:t>
            </a:r>
            <a:r>
              <a:rPr lang="en-CA" sz="3200" b="1" dirty="0" smtClean="0"/>
              <a:t> in PTC (ATA guideline 2009)</a:t>
            </a:r>
            <a:endParaRPr lang="en-CA" sz="3200" b="1" dirty="0"/>
          </a:p>
        </p:txBody>
      </p:sp>
      <p:sp>
        <p:nvSpPr>
          <p:cNvPr id="3" name="Content Placeholder 2"/>
          <p:cNvSpPr>
            <a:spLocks noGrp="1"/>
          </p:cNvSpPr>
          <p:nvPr>
            <p:ph idx="1"/>
          </p:nvPr>
        </p:nvSpPr>
        <p:spPr/>
        <p:txBody>
          <a:bodyPr>
            <a:normAutofit fontScale="92500" lnSpcReduction="10000"/>
          </a:bodyPr>
          <a:lstStyle/>
          <a:p>
            <a:pPr>
              <a:buClr>
                <a:srgbClr val="FFFF00"/>
              </a:buClr>
            </a:pPr>
            <a:r>
              <a:rPr lang="en-CA" sz="1600" b="1" dirty="0" smtClean="0">
                <a:solidFill>
                  <a:srgbClr val="FFFF00"/>
                </a:solidFill>
              </a:rPr>
              <a:t>Low-risk patients:</a:t>
            </a:r>
          </a:p>
          <a:p>
            <a:pPr marL="850392" lvl="1" indent="-457200">
              <a:buClr>
                <a:srgbClr val="B6FF9F"/>
              </a:buClr>
              <a:buFont typeface="+mj-lt"/>
              <a:buAutoNum type="arabicParenR"/>
            </a:pPr>
            <a:r>
              <a:rPr lang="en-CA" sz="1600" dirty="0" smtClean="0"/>
              <a:t>no local or distant metastases; </a:t>
            </a:r>
          </a:p>
          <a:p>
            <a:pPr marL="850392" lvl="1" indent="-457200">
              <a:buClr>
                <a:srgbClr val="B6FF9F"/>
              </a:buClr>
              <a:buFont typeface="+mj-lt"/>
              <a:buAutoNum type="arabicParenR"/>
            </a:pPr>
            <a:r>
              <a:rPr lang="en-CA" sz="1600" dirty="0" smtClean="0"/>
              <a:t>all macroscopic tumor has been </a:t>
            </a:r>
            <a:r>
              <a:rPr lang="en-CA" sz="1600" dirty="0" err="1" smtClean="0"/>
              <a:t>resected</a:t>
            </a:r>
            <a:r>
              <a:rPr lang="en-CA" sz="1600" dirty="0" smtClean="0"/>
              <a:t>; </a:t>
            </a:r>
          </a:p>
          <a:p>
            <a:pPr marL="907542" lvl="1" indent="-514350">
              <a:buClr>
                <a:srgbClr val="B6FF9F"/>
              </a:buClr>
              <a:buFont typeface="+mj-lt"/>
              <a:buAutoNum type="arabicParenR"/>
            </a:pPr>
            <a:r>
              <a:rPr lang="en-CA" sz="1600" dirty="0" smtClean="0"/>
              <a:t>no tumor invasion of </a:t>
            </a:r>
            <a:r>
              <a:rPr lang="en-CA" sz="1600" dirty="0" err="1" smtClean="0"/>
              <a:t>locoregional</a:t>
            </a:r>
            <a:r>
              <a:rPr lang="en-CA" sz="1600" dirty="0" smtClean="0"/>
              <a:t> tissues or structures; </a:t>
            </a:r>
          </a:p>
          <a:p>
            <a:pPr marL="907542" lvl="1" indent="-514350">
              <a:buClr>
                <a:srgbClr val="B6FF9F"/>
              </a:buClr>
              <a:buFont typeface="+mj-lt"/>
              <a:buAutoNum type="arabicParenR"/>
            </a:pPr>
            <a:r>
              <a:rPr lang="en-CA" sz="1600" dirty="0" smtClean="0"/>
              <a:t>no aggressive histology (e.g., tall cell, insular, columnar cell carcinoma) or vascular invasion;</a:t>
            </a:r>
          </a:p>
          <a:p>
            <a:pPr marL="907542" lvl="1" indent="-514350">
              <a:buClr>
                <a:srgbClr val="B6FF9F"/>
              </a:buClr>
              <a:buFont typeface="+mj-lt"/>
              <a:buAutoNum type="arabicParenR"/>
            </a:pPr>
            <a:r>
              <a:rPr lang="en-CA" sz="1600" dirty="0" smtClean="0"/>
              <a:t>no </a:t>
            </a:r>
            <a:r>
              <a:rPr lang="en-CA" sz="1600" baseline="30000" dirty="0" smtClean="0"/>
              <a:t>131</a:t>
            </a:r>
            <a:r>
              <a:rPr lang="en-CA" sz="1600" dirty="0" smtClean="0"/>
              <a:t>I uptake outside the thyroid bed on the first </a:t>
            </a:r>
            <a:r>
              <a:rPr lang="en-CA" sz="1600" dirty="0" err="1" smtClean="0"/>
              <a:t>posttreatment</a:t>
            </a:r>
            <a:r>
              <a:rPr lang="en-CA" sz="1600" dirty="0" smtClean="0"/>
              <a:t> </a:t>
            </a:r>
            <a:r>
              <a:rPr lang="en-CA" sz="1600" dirty="0" err="1" smtClean="0"/>
              <a:t>RxWBS</a:t>
            </a:r>
            <a:endParaRPr lang="en-CA" sz="1600" dirty="0" smtClean="0"/>
          </a:p>
          <a:p>
            <a:pPr>
              <a:buClr>
                <a:srgbClr val="FFFF00"/>
              </a:buClr>
            </a:pPr>
            <a:r>
              <a:rPr lang="en-CA" sz="1600" b="1" dirty="0" smtClean="0">
                <a:solidFill>
                  <a:srgbClr val="FFFF00"/>
                </a:solidFill>
              </a:rPr>
              <a:t>Intermediate-risk patients:</a:t>
            </a:r>
          </a:p>
          <a:p>
            <a:pPr marL="850392" lvl="1" indent="-457200">
              <a:buClr>
                <a:srgbClr val="B6FF9F"/>
              </a:buClr>
              <a:buFont typeface="+mj-lt"/>
              <a:buAutoNum type="arabicParenR"/>
            </a:pPr>
            <a:r>
              <a:rPr lang="en-CA" sz="1600" dirty="0" smtClean="0"/>
              <a:t>microscopic invasion of tumor into the </a:t>
            </a:r>
            <a:r>
              <a:rPr lang="en-CA" sz="1600" dirty="0" err="1" smtClean="0"/>
              <a:t>perithyroidal</a:t>
            </a:r>
            <a:r>
              <a:rPr lang="en-CA" sz="1600" dirty="0" smtClean="0"/>
              <a:t> soft tissues at initial surgery; </a:t>
            </a:r>
          </a:p>
          <a:p>
            <a:pPr marL="850392" lvl="1" indent="-457200">
              <a:buClr>
                <a:srgbClr val="B6FF9F"/>
              </a:buClr>
              <a:buFont typeface="+mj-lt"/>
              <a:buAutoNum type="arabicParenR"/>
            </a:pPr>
            <a:r>
              <a:rPr lang="en-CA" sz="1600" dirty="0" smtClean="0"/>
              <a:t>cervical lymph node metastases or </a:t>
            </a:r>
            <a:r>
              <a:rPr lang="en-CA" sz="1600" baseline="30000" dirty="0" smtClean="0"/>
              <a:t>131</a:t>
            </a:r>
            <a:r>
              <a:rPr lang="en-CA" sz="1600" dirty="0" smtClean="0"/>
              <a:t>I uptake outside the thyroid bed on the </a:t>
            </a:r>
            <a:r>
              <a:rPr lang="en-CA" sz="1600" dirty="0" err="1" smtClean="0"/>
              <a:t>RxWBS</a:t>
            </a:r>
            <a:r>
              <a:rPr lang="en-CA" sz="1600" dirty="0" smtClean="0"/>
              <a:t> done after thyroid remnant ablation;</a:t>
            </a:r>
          </a:p>
          <a:p>
            <a:pPr marL="850392" lvl="1" indent="-457200">
              <a:buClr>
                <a:srgbClr val="B6FF9F"/>
              </a:buClr>
              <a:buFont typeface="+mj-lt"/>
              <a:buAutoNum type="arabicParenR"/>
            </a:pPr>
            <a:r>
              <a:rPr lang="en-CA" sz="1600" dirty="0" smtClean="0"/>
              <a:t>tumor with aggressive histology or vascular invasion</a:t>
            </a:r>
          </a:p>
          <a:p>
            <a:pPr marL="484632" indent="-457200">
              <a:buClr>
                <a:srgbClr val="FFFF00"/>
              </a:buClr>
            </a:pPr>
            <a:r>
              <a:rPr lang="en-CA" sz="1600" b="1" dirty="0" smtClean="0">
                <a:solidFill>
                  <a:srgbClr val="FFFF00"/>
                </a:solidFill>
              </a:rPr>
              <a:t>High-risk patients:</a:t>
            </a:r>
          </a:p>
          <a:p>
            <a:pPr marL="907542" lvl="1" indent="-514350">
              <a:buClr>
                <a:srgbClr val="B6FF9F"/>
              </a:buClr>
              <a:buFont typeface="+mj-lt"/>
              <a:buAutoNum type="arabicParenR"/>
            </a:pPr>
            <a:r>
              <a:rPr lang="en-CA" sz="1600" dirty="0" smtClean="0"/>
              <a:t>macroscopic tumor invasion,</a:t>
            </a:r>
          </a:p>
          <a:p>
            <a:pPr marL="907542" lvl="1" indent="-514350">
              <a:buClr>
                <a:srgbClr val="B6FF9F"/>
              </a:buClr>
              <a:buFont typeface="+mj-lt"/>
              <a:buAutoNum type="arabicParenR"/>
            </a:pPr>
            <a:r>
              <a:rPr lang="en-CA" sz="1600" dirty="0" smtClean="0"/>
              <a:t>incomplete tumor resection,</a:t>
            </a:r>
          </a:p>
          <a:p>
            <a:pPr marL="907542" lvl="1" indent="-514350">
              <a:buClr>
                <a:srgbClr val="B6FF9F"/>
              </a:buClr>
              <a:buFont typeface="+mj-lt"/>
              <a:buAutoNum type="arabicParenR"/>
            </a:pPr>
            <a:r>
              <a:rPr lang="en-CA" sz="1600" dirty="0" smtClean="0"/>
              <a:t>distant metastases</a:t>
            </a:r>
          </a:p>
          <a:p>
            <a:pPr marL="907542" lvl="1" indent="-514350">
              <a:buClr>
                <a:srgbClr val="B6FF9F"/>
              </a:buClr>
              <a:buFont typeface="+mj-lt"/>
              <a:buAutoNum type="arabicParenR"/>
            </a:pPr>
            <a:r>
              <a:rPr lang="en-CA" sz="1600" dirty="0" err="1" smtClean="0"/>
              <a:t>thyroglobulinemia</a:t>
            </a:r>
            <a:r>
              <a:rPr lang="en-CA" sz="1600" dirty="0" smtClean="0"/>
              <a:t> out of proportion to what is seen on the </a:t>
            </a:r>
            <a:r>
              <a:rPr lang="en-CA" sz="1600" dirty="0" err="1" smtClean="0"/>
              <a:t>posttreatment</a:t>
            </a:r>
            <a:r>
              <a:rPr lang="en-CA" sz="1600" dirty="0" smtClean="0"/>
              <a:t> scan</a:t>
            </a:r>
            <a:endParaRPr lang="en-CA" sz="1600" dirty="0"/>
          </a:p>
        </p:txBody>
      </p:sp>
      <p:sp>
        <p:nvSpPr>
          <p:cNvPr id="4" name="Slide Number Placeholder 3"/>
          <p:cNvSpPr>
            <a:spLocks noGrp="1"/>
          </p:cNvSpPr>
          <p:nvPr>
            <p:ph type="sldNum" sz="quarter" idx="12"/>
          </p:nvPr>
        </p:nvSpPr>
        <p:spPr/>
        <p:txBody>
          <a:bodyPr/>
          <a:lstStyle/>
          <a:p>
            <a:fld id="{58355967-2FDE-4D2C-8B86-18D800F2F527}" type="slidenum">
              <a:rPr lang="en-CA" smtClean="0"/>
              <a:pPr/>
              <a:t>8</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ATA guideline 2009</a:t>
            </a:r>
            <a:endParaRPr lang="en-CA" sz="3200" b="1" dirty="0"/>
          </a:p>
        </p:txBody>
      </p:sp>
      <p:sp>
        <p:nvSpPr>
          <p:cNvPr id="3" name="Content Placeholder 2"/>
          <p:cNvSpPr>
            <a:spLocks noGrp="1"/>
          </p:cNvSpPr>
          <p:nvPr>
            <p:ph idx="1"/>
          </p:nvPr>
        </p:nvSpPr>
        <p:spPr/>
        <p:txBody>
          <a:bodyPr>
            <a:normAutofit/>
          </a:bodyPr>
          <a:lstStyle/>
          <a:p>
            <a:r>
              <a:rPr lang="en-CA" sz="2000" b="1" dirty="0" err="1" smtClean="0">
                <a:solidFill>
                  <a:srgbClr val="FFFF00"/>
                </a:solidFill>
              </a:rPr>
              <a:t>Neartotal</a:t>
            </a:r>
            <a:r>
              <a:rPr lang="en-CA" sz="2000" b="1" dirty="0" smtClean="0">
                <a:solidFill>
                  <a:srgbClr val="FFFF00"/>
                </a:solidFill>
              </a:rPr>
              <a:t> or total </a:t>
            </a:r>
            <a:r>
              <a:rPr lang="en-CA" sz="2000" b="1" dirty="0" err="1" smtClean="0">
                <a:solidFill>
                  <a:srgbClr val="FFFF00"/>
                </a:solidFill>
              </a:rPr>
              <a:t>thyroidectomy</a:t>
            </a:r>
            <a:r>
              <a:rPr lang="en-CA" sz="2000" b="1" dirty="0" smtClean="0">
                <a:solidFill>
                  <a:srgbClr val="FFFF00"/>
                </a:solidFill>
              </a:rPr>
              <a:t> is recommended:</a:t>
            </a:r>
          </a:p>
          <a:p>
            <a:pPr lvl="1"/>
            <a:r>
              <a:rPr lang="en-CA" sz="2000" dirty="0" smtClean="0"/>
              <a:t>Primary thyroid carcinoma is &gt;1 cm</a:t>
            </a:r>
          </a:p>
          <a:p>
            <a:pPr lvl="1"/>
            <a:r>
              <a:rPr lang="en-CA" sz="2000" dirty="0" err="1" smtClean="0"/>
              <a:t>contralateral</a:t>
            </a:r>
            <a:r>
              <a:rPr lang="en-CA" sz="2000" dirty="0" smtClean="0"/>
              <a:t>  thyroid nodules present</a:t>
            </a:r>
          </a:p>
          <a:p>
            <a:pPr lvl="1"/>
            <a:r>
              <a:rPr lang="en-CA" sz="2000" dirty="0" smtClean="0"/>
              <a:t>regional or distant metastases are present</a:t>
            </a:r>
          </a:p>
          <a:p>
            <a:pPr lvl="1"/>
            <a:r>
              <a:rPr lang="en-CA" sz="2000" dirty="0" smtClean="0"/>
              <a:t>personal history of radiation therapy to the head and neck</a:t>
            </a:r>
          </a:p>
          <a:p>
            <a:pPr lvl="1"/>
            <a:r>
              <a:rPr lang="en-CA" sz="2000" dirty="0" smtClean="0"/>
              <a:t>first-degree family history of DTC</a:t>
            </a:r>
          </a:p>
          <a:p>
            <a:pPr lvl="1"/>
            <a:r>
              <a:rPr lang="en-CA" sz="2000" dirty="0" smtClean="0"/>
              <a:t>Older age (&gt;45 years) even with </a:t>
            </a:r>
            <a:r>
              <a:rPr lang="en-CA" sz="2000" b="1" dirty="0" smtClean="0">
                <a:solidFill>
                  <a:srgbClr val="66FF33"/>
                </a:solidFill>
              </a:rPr>
              <a:t>tumors &lt;1–1.5 cm</a:t>
            </a:r>
          </a:p>
          <a:p>
            <a:r>
              <a:rPr lang="en-CA" sz="2000" b="1" dirty="0" smtClean="0">
                <a:solidFill>
                  <a:srgbClr val="FFFF00"/>
                </a:solidFill>
              </a:rPr>
              <a:t>Thyroid </a:t>
            </a:r>
            <a:r>
              <a:rPr lang="en-CA" sz="2000" b="1" dirty="0" err="1" smtClean="0">
                <a:solidFill>
                  <a:srgbClr val="FFFF00"/>
                </a:solidFill>
              </a:rPr>
              <a:t>lobectomy</a:t>
            </a:r>
            <a:r>
              <a:rPr lang="en-CA" sz="2000" b="1" dirty="0" smtClean="0">
                <a:solidFill>
                  <a:srgbClr val="FFFF00"/>
                </a:solidFill>
              </a:rPr>
              <a:t> alone may be sufficient treatment for:</a:t>
            </a:r>
          </a:p>
          <a:p>
            <a:pPr lvl="1"/>
            <a:r>
              <a:rPr lang="en-CA" sz="2000" dirty="0" smtClean="0"/>
              <a:t>Small (&lt;1 cm), low-risk, </a:t>
            </a:r>
            <a:r>
              <a:rPr lang="en-CA" sz="2000" dirty="0" err="1" smtClean="0"/>
              <a:t>unifocal</a:t>
            </a:r>
            <a:r>
              <a:rPr lang="en-CA" sz="2000" dirty="0" smtClean="0"/>
              <a:t>, </a:t>
            </a:r>
            <a:r>
              <a:rPr lang="en-CA" sz="2000" dirty="0" err="1" smtClean="0"/>
              <a:t>intrathyroidal</a:t>
            </a:r>
            <a:r>
              <a:rPr lang="en-CA" sz="2000" dirty="0" smtClean="0"/>
              <a:t> papillary carcinomas in the absence of prior head and neck irradiation or </a:t>
            </a:r>
            <a:r>
              <a:rPr lang="en-CA" sz="2000" dirty="0" err="1" smtClean="0"/>
              <a:t>radiologically</a:t>
            </a:r>
            <a:r>
              <a:rPr lang="en-CA" sz="2000" dirty="0" smtClean="0"/>
              <a:t> or clinically involved cervical nodal metastases (Recommendation rating: A)</a:t>
            </a:r>
            <a:endParaRPr lang="en-CA" sz="2000" b="1" dirty="0" smtClean="0">
              <a:solidFill>
                <a:srgbClr val="FFFF00"/>
              </a:solidFill>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9</a:t>
            </a:fld>
            <a:endParaRPr lang="en-C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4449</TotalTime>
  <Words>4459</Words>
  <Application>Microsoft Office PowerPoint</Application>
  <PresentationFormat>On-screen Show (4:3)</PresentationFormat>
  <Paragraphs>537</Paragraphs>
  <Slides>79</Slides>
  <Notes>40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Flow</vt:lpstr>
      <vt:lpstr>Slide 1</vt:lpstr>
      <vt:lpstr>Papillary Thyroid Microcarcinomas Management</vt:lpstr>
      <vt:lpstr>AGENDA</vt:lpstr>
      <vt:lpstr>              QUESTIONS?                </vt:lpstr>
      <vt:lpstr>Introduction</vt:lpstr>
      <vt:lpstr>Sonographic and Clinical Features of Thyroid Nodules and Recommendations for FNA(Guideline ATA 2009)</vt:lpstr>
      <vt:lpstr>High-risk history</vt:lpstr>
      <vt:lpstr>Three-level stratification for assessment of risk of recurrence  in PTC (ATA guideline 2009)</vt:lpstr>
      <vt:lpstr>ATA guideline 2009</vt:lpstr>
      <vt:lpstr>ATA guideline 2009</vt:lpstr>
      <vt:lpstr>Major Factors Impacting Decision Making in Radioiodine Remnant Ablation</vt:lpstr>
      <vt:lpstr>Slide 12</vt:lpstr>
      <vt:lpstr>AGES prognostic risk groups index</vt:lpstr>
      <vt:lpstr>MACIS prognostic model</vt:lpstr>
      <vt:lpstr>Slide 15</vt:lpstr>
      <vt:lpstr>Objective</vt:lpstr>
      <vt:lpstr>Patients and Methods</vt:lpstr>
      <vt:lpstr>Results</vt:lpstr>
      <vt:lpstr>Results</vt:lpstr>
      <vt:lpstr>Results</vt:lpstr>
      <vt:lpstr>Results (Comparison of Papillary Thyroid Microcarcinoma Recurrence to Papillary Thyroid Microcarcinoma Disease-Free Patients)</vt:lpstr>
      <vt:lpstr>Discussion</vt:lpstr>
      <vt:lpstr>Key Messages</vt:lpstr>
      <vt:lpstr>Slide 24</vt:lpstr>
      <vt:lpstr>Study Characteristics (Design)</vt:lpstr>
      <vt:lpstr>Materials and Methods</vt:lpstr>
      <vt:lpstr>Materials and Methods</vt:lpstr>
      <vt:lpstr>Materials and Methods</vt:lpstr>
      <vt:lpstr>Results</vt:lpstr>
      <vt:lpstr>Results</vt:lpstr>
      <vt:lpstr>Results</vt:lpstr>
      <vt:lpstr>Results</vt:lpstr>
      <vt:lpstr>Results</vt:lpstr>
      <vt:lpstr>Results</vt:lpstr>
      <vt:lpstr>Results</vt:lpstr>
      <vt:lpstr>Discussion</vt:lpstr>
      <vt:lpstr>CONCLUSION</vt:lpstr>
      <vt:lpstr>Slide 38</vt:lpstr>
      <vt:lpstr>Study Characteristics</vt:lpstr>
      <vt:lpstr>Materials and Methods</vt:lpstr>
      <vt:lpstr>Materials and Methods</vt:lpstr>
      <vt:lpstr>Materials and Methods</vt:lpstr>
      <vt:lpstr>Results (Characteristics of patients)</vt:lpstr>
      <vt:lpstr>Results</vt:lpstr>
      <vt:lpstr>Results (Univariate and multivariate logistic regression for CLNM in the solitary primary tumor)</vt:lpstr>
      <vt:lpstr>Results (Univariate and multivariate logistic regression for LLNM)</vt:lpstr>
      <vt:lpstr>Results (Multivariate logistic regression for LLNM in the solitary primary tumor)</vt:lpstr>
      <vt:lpstr>Discussion</vt:lpstr>
      <vt:lpstr>Discussion</vt:lpstr>
      <vt:lpstr>Key Messages</vt:lpstr>
      <vt:lpstr>Slide 51</vt:lpstr>
      <vt:lpstr>Study Characteristics</vt:lpstr>
      <vt:lpstr>Patients and Methods</vt:lpstr>
      <vt:lpstr>Patients and Methods</vt:lpstr>
      <vt:lpstr>Patients and Methods</vt:lpstr>
      <vt:lpstr>Results</vt:lpstr>
      <vt:lpstr>Results Clinical and Histopathological Features of Both SRRTC and SEER PTMC Patients</vt:lpstr>
      <vt:lpstr>Results of SRRTC</vt:lpstr>
      <vt:lpstr>Results of SEER</vt:lpstr>
      <vt:lpstr>Results</vt:lpstr>
      <vt:lpstr>Results</vt:lpstr>
      <vt:lpstr>Results</vt:lpstr>
      <vt:lpstr>Conclusion</vt:lpstr>
      <vt:lpstr>Slide 64</vt:lpstr>
      <vt:lpstr>Study Characteristics</vt:lpstr>
      <vt:lpstr>Slide 66</vt:lpstr>
      <vt:lpstr>Slide 67</vt:lpstr>
      <vt:lpstr>Slide 68</vt:lpstr>
      <vt:lpstr>Slide 69</vt:lpstr>
      <vt:lpstr>Slide 70</vt:lpstr>
      <vt:lpstr>Slide 71</vt:lpstr>
      <vt:lpstr>Slide 72</vt:lpstr>
      <vt:lpstr>Slide 73</vt:lpstr>
      <vt:lpstr>Slide 74</vt:lpstr>
      <vt:lpstr>Slide 75</vt:lpstr>
      <vt:lpstr>Slide 76</vt:lpstr>
      <vt:lpstr>CONCLUSION</vt:lpstr>
      <vt:lpstr>KEY MESSAGES</vt:lpstr>
      <vt:lpstr>Slide 79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dc:creator>
  <cp:lastModifiedBy>mir</cp:lastModifiedBy>
  <cp:revision>650</cp:revision>
  <dcterms:created xsi:type="dcterms:W3CDTF">2013-11-13T09:39:45Z</dcterms:created>
  <dcterms:modified xsi:type="dcterms:W3CDTF">2014-04-20T20:15:29Z</dcterms:modified>
</cp:coreProperties>
</file>