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1" r:id="rId6"/>
    <p:sldId id="263" r:id="rId7"/>
    <p:sldId id="307" r:id="rId8"/>
    <p:sldId id="308" r:id="rId9"/>
    <p:sldId id="309" r:id="rId10"/>
    <p:sldId id="310" r:id="rId11"/>
    <p:sldId id="272" r:id="rId12"/>
    <p:sldId id="273" r:id="rId13"/>
    <p:sldId id="274" r:id="rId14"/>
    <p:sldId id="275" r:id="rId15"/>
    <p:sldId id="276" r:id="rId16"/>
    <p:sldId id="296" r:id="rId17"/>
    <p:sldId id="297" r:id="rId18"/>
    <p:sldId id="277" r:id="rId19"/>
    <p:sldId id="278" r:id="rId20"/>
    <p:sldId id="279" r:id="rId21"/>
    <p:sldId id="280" r:id="rId22"/>
    <p:sldId id="281" r:id="rId23"/>
    <p:sldId id="314" r:id="rId24"/>
    <p:sldId id="283" r:id="rId25"/>
    <p:sldId id="282" r:id="rId26"/>
    <p:sldId id="284" r:id="rId27"/>
    <p:sldId id="302" r:id="rId28"/>
    <p:sldId id="288" r:id="rId29"/>
    <p:sldId id="289" r:id="rId30"/>
    <p:sldId id="290" r:id="rId31"/>
    <p:sldId id="303" r:id="rId32"/>
    <p:sldId id="305" r:id="rId33"/>
    <p:sldId id="304" r:id="rId34"/>
    <p:sldId id="291" r:id="rId35"/>
    <p:sldId id="306" r:id="rId36"/>
    <p:sldId id="292" r:id="rId37"/>
    <p:sldId id="293" r:id="rId38"/>
    <p:sldId id="295" r:id="rId39"/>
    <p:sldId id="294" r:id="rId40"/>
    <p:sldId id="285" r:id="rId41"/>
    <p:sldId id="286" r:id="rId42"/>
    <p:sldId id="311" r:id="rId43"/>
    <p:sldId id="312" r:id="rId44"/>
    <p:sldId id="313" r:id="rId45"/>
    <p:sldId id="31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2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7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14531-D9A1-4339-80F6-5FFD339C877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A499-1E67-46A7-B9B8-A6B53BF14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7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93" y="469220"/>
            <a:ext cx="10652166" cy="2387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Normality assessment</a:t>
            </a:r>
            <a:b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dietary data categorization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750" y="373266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Golaleh</a:t>
            </a: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Asghari</a:t>
            </a: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PhD</a:t>
            </a:r>
          </a:p>
          <a:p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65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963" y="1825625"/>
            <a:ext cx="9476073" cy="43513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7164" y="4518873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93307" y="5895236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60"/>
            <a:ext cx="10515600" cy="1059914"/>
          </a:xfrm>
        </p:spPr>
        <p:txBody>
          <a:bodyPr/>
          <a:lstStyle/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609"/>
            <a:ext cx="10515600" cy="53928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data analysis, 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need to be checked even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(dual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entry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step: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analysis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variable, review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to ensure that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matches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values for each variable.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implausible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outlier values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checked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errors need to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height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 cm for a 30-year-old man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outside of the expected range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likely represents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realistic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not available and the value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 cm is considered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biologically implausible, then the value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changed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checked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 is within the realm of reality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 cm) 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considered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outlier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outlier represents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value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any analyses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outlier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14260"/>
            <a:ext cx="10515600" cy="105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8" y="-10390"/>
            <a:ext cx="68140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37" y="446810"/>
            <a:ext cx="65532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3930" y="6351814"/>
            <a:ext cx="3443844" cy="237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90455" y="6326085"/>
            <a:ext cx="3707085" cy="263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" y="0"/>
            <a:ext cx="484934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38151" y="6412675"/>
            <a:ext cx="3443844" cy="237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3" y="0"/>
            <a:ext cx="455883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74421" y="6458200"/>
            <a:ext cx="3443844" cy="237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to remind: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implausible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item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changed to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all the 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 and energy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intakes will be changed.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items are different from other variables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descriptive ( baseline table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implausible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± SD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 (inter-quartile range)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0" y="2888674"/>
            <a:ext cx="893618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analytic and we want to report it in a categorized manner (relationships)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implausible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relationship between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dietary meat intake and incidence of chronic kidney disease.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38945" y="3596051"/>
            <a:ext cx="893618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6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these circumstances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analysis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into 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quartiles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can be presented 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and without outliers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nonparametric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analytical methods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9427" y="811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9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246" y="1316471"/>
            <a:ext cx="10515600" cy="5323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into 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71550" lvl="1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lphaU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priori defined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cut-points: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dietary standards such as RDA, AI, and DRI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intake recommendation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age groups)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dietary guidelines such as recommended servings of food groups and moderation of fat and sodium 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(DASH diet)</a:t>
            </a:r>
          </a:p>
          <a:p>
            <a:pPr marL="971550" lvl="1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lphaU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priori defined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cut-points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median,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quartile, quintile,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percentile, …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9427" y="811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9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82"/>
            <a:ext cx="10515600" cy="108657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approach nutritional factors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09" y="1194955"/>
            <a:ext cx="10515600" cy="513787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relationships with disease are analyzed, nutritional factors may be examined in terms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amount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(crude intake)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caloric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on: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of the biologic relationship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541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21" y="198872"/>
            <a:ext cx="10515600" cy="8105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Two approaches to define median,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tertile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….. In SPSS 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6" y="1009404"/>
            <a:ext cx="86000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39" y="1009404"/>
            <a:ext cx="7591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0" y="0"/>
            <a:ext cx="1006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05" y="0"/>
            <a:ext cx="9363075" cy="67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19287"/>
            <a:ext cx="87915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1" y="987884"/>
            <a:ext cx="806767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19" y="1069677"/>
            <a:ext cx="8287215" cy="59373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062" y="230775"/>
            <a:ext cx="1095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Two approaches to define median,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tertile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….. In SPSS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39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746"/>
            <a:ext cx="10515600" cy="83428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Points to be considered: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48944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main aims of epidemiological studies in nutrition is comparison between 2 different groups and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is better for interpreting data, as it is based 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population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references (e.g. USDA).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compare the first 1/3 of calorie intake with the last 2/3 one.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most of dietary characteristics have no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off point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consider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sample 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the number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classification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quartile….).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044"/>
            <a:ext cx="10515600" cy="471629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data have been checked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edited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first step of analysis is to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create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quantitative variables, this might be 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histograms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2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75" y="856797"/>
            <a:ext cx="510300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" y="208869"/>
            <a:ext cx="55911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19" y="843147"/>
            <a:ext cx="5082639" cy="582484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4975" y="174625"/>
            <a:ext cx="10515600" cy="858838"/>
          </a:xfrm>
        </p:spPr>
        <p:txBody>
          <a:bodyPr/>
          <a:lstStyle/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781"/>
            <a:ext cx="10515600" cy="5605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mean? 88.1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median? 82.2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SD? 33.8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near each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 should not be near mean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 should be in from ¼ to ⅙ of range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7117" y="209943"/>
            <a:ext cx="10515600" cy="85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0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8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approach nutritional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104407"/>
            <a:ext cx="11222182" cy="55101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nutrient is metabolized in approximate proportion to total caloric intake (such as the macronutrients and some vitamins), nutrient intake is most likely biologically important in relation to caloric intake.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size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major determinant of energy intake, adjustment for energy is usually appropriate because an 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amount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nutrient have less effect for a larger person than for a smaller one.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nutrient selectively affects an organ’s system uncorrelated with body size (e.g., central nervous system), or if physical activity does not affect its metabolism, </a:t>
            </a:r>
            <a:r>
              <a:rPr lang="en-US" sz="3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intake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most relevant.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menstrual blood losses are not thought to increase with physical activity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iron requirements to prevent anemia might be related to </a:t>
            </a:r>
            <a:r>
              <a:rPr lang="en-US" sz="3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intake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741" y="1419101"/>
            <a:ext cx="4132613" cy="6382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Boxplots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087" y="1796142"/>
            <a:ext cx="6225886" cy="4844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8067" y="1032681"/>
            <a:ext cx="337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Outlier detection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771380" y="1403524"/>
            <a:ext cx="2045957" cy="836478"/>
          </a:xfrm>
          <a:prstGeom prst="wedgeEllipseCallout">
            <a:avLst>
              <a:gd name="adj1" fmla="val -36911"/>
              <a:gd name="adj2" fmla="val -871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5084" y="532934"/>
            <a:ext cx="337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Skewness</a:t>
            </a:r>
            <a:r>
              <a:rPr lang="en-US" sz="2400" b="1" dirty="0" smtClean="0">
                <a:solidFill>
                  <a:srgbClr val="FF0000"/>
                </a:solidFill>
              </a:rPr>
              <a:t> and </a:t>
            </a:r>
            <a:r>
              <a:rPr lang="en-US" sz="2400" b="1" dirty="0" err="1" smtClean="0">
                <a:solidFill>
                  <a:srgbClr val="FF0000"/>
                </a:solidFill>
              </a:rPr>
              <a:t>Kurthosis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8" y="2057400"/>
            <a:ext cx="5991225" cy="48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6163" y="2455263"/>
            <a:ext cx="3372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Median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25 percentile, 75 percentile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75 percentile + 1.5 IQR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25 percentile – 1.5 IQR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35432" y="1276174"/>
            <a:ext cx="2045957" cy="836478"/>
          </a:xfrm>
          <a:prstGeom prst="wedgeEllipseCallout">
            <a:avLst>
              <a:gd name="adj1" fmla="val 19971"/>
              <a:gd name="adj2" fmla="val 11016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3029832" y="1976566"/>
            <a:ext cx="2045957" cy="836478"/>
          </a:xfrm>
          <a:prstGeom prst="wedgeEllipseCallout">
            <a:avLst>
              <a:gd name="adj1" fmla="val 23454"/>
              <a:gd name="adj2" fmla="val -10420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4975" y="174625"/>
            <a:ext cx="10515600" cy="858838"/>
          </a:xfrm>
        </p:spPr>
        <p:txBody>
          <a:bodyPr/>
          <a:lstStyle/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2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22" y="181882"/>
            <a:ext cx="392355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7" y="278266"/>
            <a:ext cx="59150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252412"/>
            <a:ext cx="58959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567414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05" y="1027906"/>
            <a:ext cx="69246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6591"/>
            <a:ext cx="10515600" cy="23513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tests to check normality: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Shapiro–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Klomogorov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-Smirnov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74" y="3321873"/>
            <a:ext cx="9215252" cy="1775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74" y="4990359"/>
            <a:ext cx="9440883" cy="176076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4975" y="174625"/>
            <a:ext cx="10515600" cy="85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806043" y="4321629"/>
            <a:ext cx="805543" cy="41365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7557" y="5980960"/>
            <a:ext cx="805543" cy="41365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 intake of zinc between obese and non-obese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3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846428"/>
            <a:ext cx="3218213" cy="448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" r="18896"/>
          <a:stretch/>
        </p:blipFill>
        <p:spPr>
          <a:xfrm>
            <a:off x="3468924" y="1846428"/>
            <a:ext cx="3918859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783" y="1595561"/>
            <a:ext cx="59912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9" y="581890"/>
            <a:ext cx="3621974" cy="59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91" r="24635"/>
          <a:stretch/>
        </p:blipFill>
        <p:spPr>
          <a:xfrm>
            <a:off x="4203865" y="890898"/>
            <a:ext cx="3776353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327" r="24100"/>
          <a:stretch/>
        </p:blipFill>
        <p:spPr>
          <a:xfrm>
            <a:off x="8023760" y="928998"/>
            <a:ext cx="41682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4" y="1289956"/>
            <a:ext cx="5112296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96" y="1194954"/>
            <a:ext cx="578142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60074"/>
            <a:ext cx="10680865" cy="2740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52" y="984085"/>
            <a:ext cx="10368148" cy="24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120"/>
            <a:ext cx="10515600" cy="91741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approach nutritional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2" y="1021280"/>
            <a:ext cx="11199420" cy="57001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nutrient intake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</a:t>
            </a: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intake in relation to calories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biologically most relevant, caloric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 should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associated with disease, as intakes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are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caloric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if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</a:t>
            </a: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nutrient is a cause of disease, then those who consume more total food due to being large, active,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metabolically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 should be at higher risk of disease.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expect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risk of iron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 anemia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women with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intake due to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association between total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intake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disease: evidence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the importance of absolute nutrient intake, but not against the importance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composition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diet.</a:t>
            </a:r>
          </a:p>
        </p:txBody>
      </p:sp>
    </p:spTree>
    <p:extLst>
      <p:ext uri="{BB962C8B-B14F-4D97-AF65-F5344CB8AC3E}">
        <p14:creationId xmlns:p14="http://schemas.microsoft.com/office/powerpoint/2010/main" val="34597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 smtClean="0">
                <a:ln w="12700">
                  <a:solidFill>
                    <a:srgbClr val="0070C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necessary to test normality for dietary variables?</a:t>
            </a:r>
            <a:endParaRPr lang="en-US" sz="4800" b="1" dirty="0">
              <a:ln w="12700">
                <a:solidFill>
                  <a:srgbClr val="0070C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role of dietary variables in your study?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inferential statistics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or outcome?</a:t>
            </a:r>
          </a:p>
        </p:txBody>
      </p:sp>
    </p:spTree>
    <p:extLst>
      <p:ext uri="{BB962C8B-B14F-4D97-AF65-F5344CB8AC3E}">
        <p14:creationId xmlns:p14="http://schemas.microsoft.com/office/powerpoint/2010/main" val="30037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5715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results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and without outliers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best approach for analyzing the dietary data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researcher to proceed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statistical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inference, it is necessary to transform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a function such as the logarithm or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cubed root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systematic principles that describe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transformations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and can speed the process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applying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appropriate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right-skewed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be transformed to a more normal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the natural logarithm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943" y="332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3200" kern="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362" y="6311900"/>
            <a:ext cx="418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 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 al;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Dietetic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Association; 2008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data are not normally distributed and cannot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successfully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transformed then parametric tests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Nonparametric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must be used,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Mann-Whitney test or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-Wallis test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proportions or rankings as the measures for comparison.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Descriptive statistics </a:t>
            </a:r>
            <a:r>
              <a:rPr lang="en-US" sz="3200" kern="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(cont.)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362" y="6311900"/>
            <a:ext cx="418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 J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 al;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Dietetic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Association; 2008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" y="93785"/>
            <a:ext cx="12098215" cy="6639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6E48-89AA-44EC-8DEE-8BB1DF0C5EDD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3323" y="5404338"/>
            <a:ext cx="4384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cs typeface="B Mitra" panose="00000400000000000000" pitchFamily="2" charset="-78"/>
              </a:rPr>
              <a:t>با سپاس از توجه شما</a:t>
            </a:r>
            <a:endParaRPr lang="en-US" sz="4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629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2" y="0"/>
            <a:ext cx="11106150" cy="230678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582" y="2306782"/>
            <a:ext cx="10515600" cy="4187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0818" y="3844636"/>
            <a:ext cx="1226127" cy="17456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0"/>
            <a:ext cx="8801100" cy="136207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347" y="1818409"/>
            <a:ext cx="9782175" cy="39155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4373" y="1818409"/>
            <a:ext cx="2628900" cy="3709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Which kind of unit is appropriate for reporting data?</a:t>
            </a:r>
            <a:endParaRPr lang="en-US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39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gram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serving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standard deviation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 of energy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…??</a:t>
            </a:r>
          </a:p>
        </p:txBody>
      </p:sp>
    </p:spTree>
    <p:extLst>
      <p:ext uri="{BB962C8B-B14F-4D97-AF65-F5344CB8AC3E}">
        <p14:creationId xmlns:p14="http://schemas.microsoft.com/office/powerpoint/2010/main" val="36789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"/>
            <a:ext cx="9534525" cy="685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38200" y="5146789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1793" y="2690073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51794" y="1711325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38880" y="4640375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6353516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1295400"/>
            <a:ext cx="8796809" cy="48815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90600" y="4045177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90600" y="2392363"/>
            <a:ext cx="57694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1230</Words>
  <Application>Microsoft Office PowerPoint</Application>
  <PresentationFormat>Widescreen</PresentationFormat>
  <Paragraphs>122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B Mitra</vt:lpstr>
      <vt:lpstr>Calibri</vt:lpstr>
      <vt:lpstr>Calibri Light</vt:lpstr>
      <vt:lpstr>Times New Roman</vt:lpstr>
      <vt:lpstr>Wingdings</vt:lpstr>
      <vt:lpstr>Office Theme</vt:lpstr>
      <vt:lpstr>Normality assessment and dietary data categorization</vt:lpstr>
      <vt:lpstr>How to approach nutritional factors</vt:lpstr>
      <vt:lpstr>How to approach nutritional factors</vt:lpstr>
      <vt:lpstr>How to approach nutritional factors</vt:lpstr>
      <vt:lpstr>PowerPoint Presentation</vt:lpstr>
      <vt:lpstr>PowerPoint Presentation</vt:lpstr>
      <vt:lpstr>Which kind of unit is appropriate for reporting data?</vt:lpstr>
      <vt:lpstr>PowerPoint Presentation</vt:lpstr>
      <vt:lpstr>PowerPoint Presentation</vt:lpstr>
      <vt:lpstr>PowerPoint Presentation</vt:lpstr>
      <vt:lpstr>Descriptive statistics</vt:lpstr>
      <vt:lpstr>PowerPoint Presentation</vt:lpstr>
      <vt:lpstr>PowerPoint Presentation</vt:lpstr>
      <vt:lpstr>PowerPoint Presentation</vt:lpstr>
      <vt:lpstr>Descriptive statistics (cont.)</vt:lpstr>
      <vt:lpstr>Descriptive statistics (cont.)</vt:lpstr>
      <vt:lpstr>Descriptive statistics (cont.)</vt:lpstr>
      <vt:lpstr>PowerPoint Presentation</vt:lpstr>
      <vt:lpstr>PowerPoint Presentation</vt:lpstr>
      <vt:lpstr>Two approaches to define median, tertile, ….. In SPSS </vt:lpstr>
      <vt:lpstr>PowerPoint Presentation</vt:lpstr>
      <vt:lpstr>PowerPoint Presentation</vt:lpstr>
      <vt:lpstr>PowerPoint Presentation</vt:lpstr>
      <vt:lpstr>PowerPoint Presentation</vt:lpstr>
      <vt:lpstr>Points to be considered:</vt:lpstr>
      <vt:lpstr>Descriptive statistics (cont.)</vt:lpstr>
      <vt:lpstr>PowerPoint Presentation</vt:lpstr>
      <vt:lpstr>Descriptive statistics (cont.)</vt:lpstr>
      <vt:lpstr>PowerPoint Presentation</vt:lpstr>
      <vt:lpstr>Descriptive statistics (cont.)</vt:lpstr>
      <vt:lpstr>PowerPoint Presentation</vt:lpstr>
      <vt:lpstr>PowerPoint Presentation</vt:lpstr>
      <vt:lpstr>PowerPoint Presentation</vt:lpstr>
      <vt:lpstr>PowerPoint Presentation</vt:lpstr>
      <vt:lpstr>Descriptive statistics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Normality assessment</vt:lpstr>
      <vt:lpstr>Descriptive statistics (cont.)</vt:lpstr>
      <vt:lpstr>PowerPoint Presentation</vt:lpstr>
      <vt:lpstr>Descriptive statistics (cont.)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Normality measurement  and data categorization</dc:title>
  <dc:creator>دانشجوی تغذیه2</dc:creator>
  <cp:lastModifiedBy>گلاله اصغری</cp:lastModifiedBy>
  <cp:revision>108</cp:revision>
  <dcterms:created xsi:type="dcterms:W3CDTF">2019-12-17T08:23:36Z</dcterms:created>
  <dcterms:modified xsi:type="dcterms:W3CDTF">2019-12-23T08:17:24Z</dcterms:modified>
</cp:coreProperties>
</file>