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6" r:id="rId3"/>
    <p:sldId id="258" r:id="rId4"/>
    <p:sldId id="259" r:id="rId5"/>
    <p:sldId id="287" r:id="rId6"/>
    <p:sldId id="324" r:id="rId7"/>
    <p:sldId id="263" r:id="rId8"/>
    <p:sldId id="288" r:id="rId9"/>
    <p:sldId id="261" r:id="rId10"/>
    <p:sldId id="334" r:id="rId11"/>
    <p:sldId id="328" r:id="rId12"/>
    <p:sldId id="265" r:id="rId13"/>
    <p:sldId id="266" r:id="rId14"/>
    <p:sldId id="268" r:id="rId15"/>
    <p:sldId id="269" r:id="rId16"/>
    <p:sldId id="270" r:id="rId17"/>
    <p:sldId id="275" r:id="rId18"/>
    <p:sldId id="271" r:id="rId19"/>
    <p:sldId id="289" r:id="rId20"/>
    <p:sldId id="272" r:id="rId21"/>
    <p:sldId id="335" r:id="rId22"/>
    <p:sldId id="279" r:id="rId23"/>
    <p:sldId id="280" r:id="rId24"/>
    <p:sldId id="281" r:id="rId25"/>
    <p:sldId id="282" r:id="rId26"/>
    <p:sldId id="283" r:id="rId27"/>
    <p:sldId id="290" r:id="rId28"/>
    <p:sldId id="299" r:id="rId29"/>
    <p:sldId id="298" r:id="rId30"/>
    <p:sldId id="300" r:id="rId31"/>
    <p:sldId id="304" r:id="rId32"/>
    <p:sldId id="291" r:id="rId33"/>
    <p:sldId id="292" r:id="rId34"/>
    <p:sldId id="302" r:id="rId35"/>
    <p:sldId id="336" r:id="rId36"/>
    <p:sldId id="296" r:id="rId37"/>
    <p:sldId id="293" r:id="rId38"/>
    <p:sldId id="295" r:id="rId39"/>
    <p:sldId id="294" r:id="rId40"/>
    <p:sldId id="305" r:id="rId41"/>
    <p:sldId id="307" r:id="rId42"/>
    <p:sldId id="308" r:id="rId43"/>
    <p:sldId id="309" r:id="rId44"/>
    <p:sldId id="310" r:id="rId45"/>
    <p:sldId id="318" r:id="rId46"/>
    <p:sldId id="312" r:id="rId47"/>
    <p:sldId id="311" r:id="rId48"/>
    <p:sldId id="313" r:id="rId49"/>
    <p:sldId id="327" r:id="rId50"/>
    <p:sldId id="326" r:id="rId51"/>
    <p:sldId id="330" r:id="rId52"/>
    <p:sldId id="316" r:id="rId53"/>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3D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2" d="100"/>
          <a:sy n="92" d="100"/>
        </p:scale>
        <p:origin x="-49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i="1">
                <a:solidFill>
                  <a:schemeClr val="bg1"/>
                </a:solidFill>
              </a:defRPr>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72C5DB6A-FC38-42FD-AFE7-138113A108D3}" type="datetimeFigureOut">
              <a:rPr lang="fa-IR" smtClean="0"/>
              <a:t>1443/07/07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A4E89A7-E385-4409-90DC-CDE654506FD9}" type="slidenum">
              <a:rPr lang="fa-IR" smtClean="0"/>
              <a:t>‹#›</a:t>
            </a:fld>
            <a:endParaRPr lang="fa-IR"/>
          </a:p>
        </p:txBody>
      </p:sp>
    </p:spTree>
    <p:extLst>
      <p:ext uri="{BB962C8B-B14F-4D97-AF65-F5344CB8AC3E}">
        <p14:creationId xmlns:p14="http://schemas.microsoft.com/office/powerpoint/2010/main" val="3950374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2C5DB6A-FC38-42FD-AFE7-138113A108D3}" type="datetimeFigureOut">
              <a:rPr lang="fa-IR" smtClean="0"/>
              <a:t>1443/07/07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A4E89A7-E385-4409-90DC-CDE654506FD9}" type="slidenum">
              <a:rPr lang="fa-IR" smtClean="0"/>
              <a:t>‹#›</a:t>
            </a:fld>
            <a:endParaRPr lang="fa-IR"/>
          </a:p>
        </p:txBody>
      </p:sp>
    </p:spTree>
    <p:extLst>
      <p:ext uri="{BB962C8B-B14F-4D97-AF65-F5344CB8AC3E}">
        <p14:creationId xmlns:p14="http://schemas.microsoft.com/office/powerpoint/2010/main" val="3531101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2C5DB6A-FC38-42FD-AFE7-138113A108D3}" type="datetimeFigureOut">
              <a:rPr lang="fa-IR" smtClean="0"/>
              <a:t>1443/07/07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A4E89A7-E385-4409-90DC-CDE654506FD9}" type="slidenum">
              <a:rPr lang="fa-IR" smtClean="0"/>
              <a:t>‹#›</a:t>
            </a:fld>
            <a:endParaRPr lang="fa-IR"/>
          </a:p>
        </p:txBody>
      </p:sp>
    </p:spTree>
    <p:extLst>
      <p:ext uri="{BB962C8B-B14F-4D97-AF65-F5344CB8AC3E}">
        <p14:creationId xmlns:p14="http://schemas.microsoft.com/office/powerpoint/2010/main" val="4158350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2C5DB6A-FC38-42FD-AFE7-138113A108D3}" type="datetimeFigureOut">
              <a:rPr lang="fa-IR" smtClean="0"/>
              <a:t>1443/07/07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A4E89A7-E385-4409-90DC-CDE654506FD9}" type="slidenum">
              <a:rPr lang="fa-IR" smtClean="0"/>
              <a:t>‹#›</a:t>
            </a:fld>
            <a:endParaRPr lang="fa-IR"/>
          </a:p>
        </p:txBody>
      </p:sp>
    </p:spTree>
    <p:extLst>
      <p:ext uri="{BB962C8B-B14F-4D97-AF65-F5344CB8AC3E}">
        <p14:creationId xmlns:p14="http://schemas.microsoft.com/office/powerpoint/2010/main" val="769428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2C5DB6A-FC38-42FD-AFE7-138113A108D3}" type="datetimeFigureOut">
              <a:rPr lang="fa-IR" smtClean="0"/>
              <a:t>1443/07/07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A4E89A7-E385-4409-90DC-CDE654506FD9}" type="slidenum">
              <a:rPr lang="fa-IR" smtClean="0"/>
              <a:t>‹#›</a:t>
            </a:fld>
            <a:endParaRPr lang="fa-IR"/>
          </a:p>
        </p:txBody>
      </p:sp>
    </p:spTree>
    <p:extLst>
      <p:ext uri="{BB962C8B-B14F-4D97-AF65-F5344CB8AC3E}">
        <p14:creationId xmlns:p14="http://schemas.microsoft.com/office/powerpoint/2010/main" val="2677608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72C5DB6A-FC38-42FD-AFE7-138113A108D3}" type="datetimeFigureOut">
              <a:rPr lang="fa-IR" smtClean="0"/>
              <a:t>1443/07/07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A4E89A7-E385-4409-90DC-CDE654506FD9}" type="slidenum">
              <a:rPr lang="fa-IR" smtClean="0"/>
              <a:t>‹#›</a:t>
            </a:fld>
            <a:endParaRPr lang="fa-IR"/>
          </a:p>
        </p:txBody>
      </p:sp>
    </p:spTree>
    <p:extLst>
      <p:ext uri="{BB962C8B-B14F-4D97-AF65-F5344CB8AC3E}">
        <p14:creationId xmlns:p14="http://schemas.microsoft.com/office/powerpoint/2010/main" val="296275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72C5DB6A-FC38-42FD-AFE7-138113A108D3}" type="datetimeFigureOut">
              <a:rPr lang="fa-IR" smtClean="0"/>
              <a:t>1443/07/07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FA4E89A7-E385-4409-90DC-CDE654506FD9}" type="slidenum">
              <a:rPr lang="fa-IR" smtClean="0"/>
              <a:t>‹#›</a:t>
            </a:fld>
            <a:endParaRPr lang="fa-IR"/>
          </a:p>
        </p:txBody>
      </p:sp>
    </p:spTree>
    <p:extLst>
      <p:ext uri="{BB962C8B-B14F-4D97-AF65-F5344CB8AC3E}">
        <p14:creationId xmlns:p14="http://schemas.microsoft.com/office/powerpoint/2010/main" val="2703840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72C5DB6A-FC38-42FD-AFE7-138113A108D3}" type="datetimeFigureOut">
              <a:rPr lang="fa-IR" smtClean="0"/>
              <a:t>1443/07/07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FA4E89A7-E385-4409-90DC-CDE654506FD9}" type="slidenum">
              <a:rPr lang="fa-IR" smtClean="0"/>
              <a:t>‹#›</a:t>
            </a:fld>
            <a:endParaRPr lang="fa-IR"/>
          </a:p>
        </p:txBody>
      </p:sp>
    </p:spTree>
    <p:extLst>
      <p:ext uri="{BB962C8B-B14F-4D97-AF65-F5344CB8AC3E}">
        <p14:creationId xmlns:p14="http://schemas.microsoft.com/office/powerpoint/2010/main" val="3433014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C5DB6A-FC38-42FD-AFE7-138113A108D3}" type="datetimeFigureOut">
              <a:rPr lang="fa-IR" smtClean="0"/>
              <a:t>1443/07/07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FA4E89A7-E385-4409-90DC-CDE654506FD9}" type="slidenum">
              <a:rPr lang="fa-IR" smtClean="0"/>
              <a:t>‹#›</a:t>
            </a:fld>
            <a:endParaRPr lang="fa-IR"/>
          </a:p>
        </p:txBody>
      </p:sp>
    </p:spTree>
    <p:extLst>
      <p:ext uri="{BB962C8B-B14F-4D97-AF65-F5344CB8AC3E}">
        <p14:creationId xmlns:p14="http://schemas.microsoft.com/office/powerpoint/2010/main" val="1539568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C5DB6A-FC38-42FD-AFE7-138113A108D3}" type="datetimeFigureOut">
              <a:rPr lang="fa-IR" smtClean="0"/>
              <a:t>1443/07/07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A4E89A7-E385-4409-90DC-CDE654506FD9}" type="slidenum">
              <a:rPr lang="fa-IR" smtClean="0"/>
              <a:t>‹#›</a:t>
            </a:fld>
            <a:endParaRPr lang="fa-IR"/>
          </a:p>
        </p:txBody>
      </p:sp>
    </p:spTree>
    <p:extLst>
      <p:ext uri="{BB962C8B-B14F-4D97-AF65-F5344CB8AC3E}">
        <p14:creationId xmlns:p14="http://schemas.microsoft.com/office/powerpoint/2010/main" val="2126543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C5DB6A-FC38-42FD-AFE7-138113A108D3}" type="datetimeFigureOut">
              <a:rPr lang="fa-IR" smtClean="0"/>
              <a:t>1443/07/07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A4E89A7-E385-4409-90DC-CDE654506FD9}" type="slidenum">
              <a:rPr lang="fa-IR" smtClean="0"/>
              <a:t>‹#›</a:t>
            </a:fld>
            <a:endParaRPr lang="fa-IR"/>
          </a:p>
        </p:txBody>
      </p:sp>
    </p:spTree>
    <p:extLst>
      <p:ext uri="{BB962C8B-B14F-4D97-AF65-F5344CB8AC3E}">
        <p14:creationId xmlns:p14="http://schemas.microsoft.com/office/powerpoint/2010/main" val="728298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88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C5DB6A-FC38-42FD-AFE7-138113A108D3}" type="datetimeFigureOut">
              <a:rPr lang="fa-IR" smtClean="0"/>
              <a:t>1443/07/07</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E89A7-E385-4409-90DC-CDE654506FD9}" type="slidenum">
              <a:rPr lang="fa-IR" smtClean="0"/>
              <a:t>‹#›</a:t>
            </a:fld>
            <a:endParaRPr lang="fa-IR"/>
          </a:p>
        </p:txBody>
      </p:sp>
    </p:spTree>
    <p:extLst>
      <p:ext uri="{BB962C8B-B14F-4D97-AF65-F5344CB8AC3E}">
        <p14:creationId xmlns:p14="http://schemas.microsoft.com/office/powerpoint/2010/main" val="32876059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IN THE NAME OF GOD</a:t>
            </a:r>
            <a:endParaRPr lang="fa-IR"/>
          </a:p>
        </p:txBody>
      </p:sp>
    </p:spTree>
    <p:extLst>
      <p:ext uri="{BB962C8B-B14F-4D97-AF65-F5344CB8AC3E}">
        <p14:creationId xmlns:p14="http://schemas.microsoft.com/office/powerpoint/2010/main" val="2313252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29933"/>
            <a:ext cx="12192000" cy="5728067"/>
          </a:xfrm>
        </p:spPr>
        <p:txBody>
          <a:bodyPr>
            <a:normAutofit lnSpcReduction="10000"/>
          </a:bodyPr>
          <a:lstStyle/>
          <a:p>
            <a:pPr algn="l"/>
            <a:endParaRPr lang="en-US" smtClean="0"/>
          </a:p>
          <a:p>
            <a:pPr algn="l"/>
            <a:endParaRPr lang="en-US"/>
          </a:p>
          <a:p>
            <a:pPr algn="l"/>
            <a:endParaRPr lang="en-US" smtClean="0"/>
          </a:p>
          <a:p>
            <a:pPr algn="l"/>
            <a:endParaRPr lang="en-US"/>
          </a:p>
          <a:p>
            <a:pPr algn="l"/>
            <a:endParaRPr lang="en-US" smtClean="0"/>
          </a:p>
          <a:p>
            <a:pPr algn="l"/>
            <a:endParaRPr lang="en-US"/>
          </a:p>
          <a:p>
            <a:pPr algn="l"/>
            <a:endParaRPr lang="en-US" smtClean="0"/>
          </a:p>
          <a:p>
            <a:pPr algn="l"/>
            <a:endParaRPr lang="en-US"/>
          </a:p>
          <a:p>
            <a:pPr algn="l"/>
            <a:endParaRPr lang="en-US" smtClean="0"/>
          </a:p>
          <a:p>
            <a:pPr algn="l"/>
            <a:endParaRPr lang="en-US"/>
          </a:p>
          <a:p>
            <a:pPr algn="l"/>
            <a:endParaRPr lang="en-US" smtClean="0"/>
          </a:p>
          <a:p>
            <a:pPr algn="l"/>
            <a:r>
              <a:rPr lang="en-US" smtClean="0"/>
              <a:t>Diabetic male</a:t>
            </a:r>
          </a:p>
          <a:p>
            <a:pPr algn="l"/>
            <a:r>
              <a:rPr lang="en-US" smtClean="0"/>
              <a:t>Diabetic female</a:t>
            </a:r>
            <a:endParaRPr lang="en-US"/>
          </a:p>
        </p:txBody>
      </p:sp>
      <p:sp>
        <p:nvSpPr>
          <p:cNvPr id="10" name="Rectangle 9"/>
          <p:cNvSpPr/>
          <p:nvPr/>
        </p:nvSpPr>
        <p:spPr>
          <a:xfrm>
            <a:off x="4193177" y="1293223"/>
            <a:ext cx="418012" cy="326571"/>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15" name="Straight Connector 14"/>
          <p:cNvCxnSpPr/>
          <p:nvPr/>
        </p:nvCxnSpPr>
        <p:spPr>
          <a:xfrm>
            <a:off x="4611189" y="1456508"/>
            <a:ext cx="2926080" cy="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7550336" y="1231174"/>
            <a:ext cx="587828" cy="404949"/>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19" name="Straight Connector 18"/>
          <p:cNvCxnSpPr/>
          <p:nvPr/>
        </p:nvCxnSpPr>
        <p:spPr>
          <a:xfrm flipH="1">
            <a:off x="7053943" y="2351314"/>
            <a:ext cx="52251" cy="195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87291" y="1456508"/>
            <a:ext cx="26126" cy="542109"/>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290457" y="1998617"/>
            <a:ext cx="1946366"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605349" y="2370908"/>
            <a:ext cx="141078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7537269" y="2351314"/>
            <a:ext cx="1267097" cy="1959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5016137" y="2090057"/>
            <a:ext cx="548640" cy="470263"/>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5" name="Oval 34"/>
          <p:cNvSpPr/>
          <p:nvPr/>
        </p:nvSpPr>
        <p:spPr>
          <a:xfrm>
            <a:off x="6962503" y="2090057"/>
            <a:ext cx="574766" cy="470263"/>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6" name="Rectangle 35"/>
          <p:cNvSpPr/>
          <p:nvPr/>
        </p:nvSpPr>
        <p:spPr>
          <a:xfrm>
            <a:off x="3122023" y="2174965"/>
            <a:ext cx="483326" cy="38535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7" name="Rectangle 36"/>
          <p:cNvSpPr/>
          <p:nvPr/>
        </p:nvSpPr>
        <p:spPr>
          <a:xfrm>
            <a:off x="8804366" y="2174965"/>
            <a:ext cx="431074" cy="38535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39" name="Straight Connector 38"/>
          <p:cNvCxnSpPr/>
          <p:nvPr/>
        </p:nvCxnSpPr>
        <p:spPr>
          <a:xfrm>
            <a:off x="4323806" y="2370908"/>
            <a:ext cx="0" cy="68580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125097" y="2351314"/>
            <a:ext cx="0" cy="7445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30629" y="3095897"/>
            <a:ext cx="419317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193177" y="3095897"/>
            <a:ext cx="118981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125097" y="2913017"/>
            <a:ext cx="0" cy="52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125098" y="3095897"/>
            <a:ext cx="457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407333" y="3095897"/>
            <a:ext cx="5117376"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0" y="3474720"/>
            <a:ext cx="574766" cy="431074"/>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1" name="Oval 60"/>
          <p:cNvSpPr/>
          <p:nvPr/>
        </p:nvSpPr>
        <p:spPr>
          <a:xfrm>
            <a:off x="687977" y="3474720"/>
            <a:ext cx="574766" cy="431074"/>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2" name="Oval 61"/>
          <p:cNvSpPr/>
          <p:nvPr/>
        </p:nvSpPr>
        <p:spPr>
          <a:xfrm>
            <a:off x="1349828" y="3474720"/>
            <a:ext cx="574766" cy="431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3" name="Oval 62"/>
          <p:cNvSpPr/>
          <p:nvPr/>
        </p:nvSpPr>
        <p:spPr>
          <a:xfrm>
            <a:off x="1375954" y="3474720"/>
            <a:ext cx="574766" cy="431074"/>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4" name="Oval 63"/>
          <p:cNvSpPr/>
          <p:nvPr/>
        </p:nvSpPr>
        <p:spPr>
          <a:xfrm>
            <a:off x="2011679" y="3474720"/>
            <a:ext cx="574766" cy="431074"/>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5" name="Oval 64"/>
          <p:cNvSpPr/>
          <p:nvPr/>
        </p:nvSpPr>
        <p:spPr>
          <a:xfrm>
            <a:off x="2647404" y="3474720"/>
            <a:ext cx="574766" cy="431074"/>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6" name="Rectangle 65"/>
          <p:cNvSpPr/>
          <p:nvPr/>
        </p:nvSpPr>
        <p:spPr>
          <a:xfrm>
            <a:off x="5157653" y="3468187"/>
            <a:ext cx="450668" cy="431074"/>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7" name="Oval 66"/>
          <p:cNvSpPr/>
          <p:nvPr/>
        </p:nvSpPr>
        <p:spPr>
          <a:xfrm>
            <a:off x="6122125" y="3422465"/>
            <a:ext cx="574766" cy="431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0" name="Rectangle 69"/>
          <p:cNvSpPr/>
          <p:nvPr/>
        </p:nvSpPr>
        <p:spPr>
          <a:xfrm>
            <a:off x="3363686" y="3474720"/>
            <a:ext cx="450668" cy="431074"/>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1" name="Rectangle 70"/>
          <p:cNvSpPr/>
          <p:nvPr/>
        </p:nvSpPr>
        <p:spPr>
          <a:xfrm>
            <a:off x="3938453" y="3468187"/>
            <a:ext cx="450668" cy="431074"/>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2" name="Rectangle 71"/>
          <p:cNvSpPr/>
          <p:nvPr/>
        </p:nvSpPr>
        <p:spPr>
          <a:xfrm>
            <a:off x="4530637" y="3468187"/>
            <a:ext cx="450668" cy="431074"/>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3" name="Oval 72"/>
          <p:cNvSpPr/>
          <p:nvPr/>
        </p:nvSpPr>
        <p:spPr>
          <a:xfrm>
            <a:off x="7495904" y="4931229"/>
            <a:ext cx="574766" cy="431074"/>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5" name="Oval 74"/>
          <p:cNvSpPr/>
          <p:nvPr/>
        </p:nvSpPr>
        <p:spPr>
          <a:xfrm>
            <a:off x="6792685" y="3422465"/>
            <a:ext cx="574766" cy="431074"/>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6" name="Rectangle 75"/>
          <p:cNvSpPr/>
          <p:nvPr/>
        </p:nvSpPr>
        <p:spPr>
          <a:xfrm>
            <a:off x="4839789" y="4937760"/>
            <a:ext cx="450668" cy="431074"/>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7" name="Rectangle 76"/>
          <p:cNvSpPr/>
          <p:nvPr/>
        </p:nvSpPr>
        <p:spPr>
          <a:xfrm>
            <a:off x="3751217" y="4936671"/>
            <a:ext cx="450668" cy="431074"/>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9" name="Oval 78"/>
          <p:cNvSpPr/>
          <p:nvPr/>
        </p:nvSpPr>
        <p:spPr>
          <a:xfrm>
            <a:off x="7456715" y="3442062"/>
            <a:ext cx="574766" cy="431074"/>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0" name="Rectangle 79"/>
          <p:cNvSpPr/>
          <p:nvPr/>
        </p:nvSpPr>
        <p:spPr>
          <a:xfrm>
            <a:off x="11299375" y="3431173"/>
            <a:ext cx="450668" cy="431074"/>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5" name="Rectangle 84"/>
          <p:cNvSpPr/>
          <p:nvPr/>
        </p:nvSpPr>
        <p:spPr>
          <a:xfrm>
            <a:off x="10694121" y="3442062"/>
            <a:ext cx="450668" cy="431074"/>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6" name="Oval 85"/>
          <p:cNvSpPr/>
          <p:nvPr/>
        </p:nvSpPr>
        <p:spPr>
          <a:xfrm>
            <a:off x="6217919" y="4931229"/>
            <a:ext cx="574766" cy="431074"/>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7" name="Rectangle 86"/>
          <p:cNvSpPr/>
          <p:nvPr/>
        </p:nvSpPr>
        <p:spPr>
          <a:xfrm>
            <a:off x="10119349" y="3435528"/>
            <a:ext cx="450668" cy="431074"/>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8" name="Oval 87"/>
          <p:cNvSpPr/>
          <p:nvPr/>
        </p:nvSpPr>
        <p:spPr>
          <a:xfrm>
            <a:off x="8773893" y="3422465"/>
            <a:ext cx="574766" cy="431074"/>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9" name="Oval 88"/>
          <p:cNvSpPr/>
          <p:nvPr/>
        </p:nvSpPr>
        <p:spPr>
          <a:xfrm>
            <a:off x="9446621" y="3439885"/>
            <a:ext cx="574766" cy="431074"/>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0" name="Oval 89"/>
          <p:cNvSpPr/>
          <p:nvPr/>
        </p:nvSpPr>
        <p:spPr>
          <a:xfrm>
            <a:off x="6119951" y="3422465"/>
            <a:ext cx="574766" cy="431074"/>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1" name="Oval 90"/>
          <p:cNvSpPr/>
          <p:nvPr/>
        </p:nvSpPr>
        <p:spPr>
          <a:xfrm>
            <a:off x="8138164" y="3442062"/>
            <a:ext cx="574766" cy="431074"/>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93" name="Straight Connector 92"/>
          <p:cNvCxnSpPr/>
          <p:nvPr/>
        </p:nvCxnSpPr>
        <p:spPr>
          <a:xfrm>
            <a:off x="5382987" y="3905794"/>
            <a:ext cx="0" cy="4572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6407334" y="3870959"/>
            <a:ext cx="0" cy="49203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5382987" y="4362994"/>
            <a:ext cx="1024347"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5895160" y="4362994"/>
            <a:ext cx="0" cy="39188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3893821" y="4754880"/>
            <a:ext cx="3869871"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endCxn id="77" idx="0"/>
          </p:cNvCxnSpPr>
          <p:nvPr/>
        </p:nvCxnSpPr>
        <p:spPr>
          <a:xfrm>
            <a:off x="3976551" y="4754880"/>
            <a:ext cx="0" cy="18179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157653" y="4754880"/>
            <a:ext cx="0" cy="18288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6505302" y="4754880"/>
            <a:ext cx="13064" cy="176349"/>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7783287" y="4748346"/>
            <a:ext cx="1" cy="1828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endCxn id="90" idx="0"/>
          </p:cNvCxnSpPr>
          <p:nvPr/>
        </p:nvCxnSpPr>
        <p:spPr>
          <a:xfrm>
            <a:off x="6407334" y="3095897"/>
            <a:ext cx="0" cy="32656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7093131" y="3095897"/>
            <a:ext cx="0" cy="32656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endCxn id="79" idx="0"/>
          </p:cNvCxnSpPr>
          <p:nvPr/>
        </p:nvCxnSpPr>
        <p:spPr>
          <a:xfrm>
            <a:off x="7744098" y="3095897"/>
            <a:ext cx="0" cy="34616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endCxn id="91" idx="0"/>
          </p:cNvCxnSpPr>
          <p:nvPr/>
        </p:nvCxnSpPr>
        <p:spPr>
          <a:xfrm>
            <a:off x="8425547" y="3095897"/>
            <a:ext cx="0" cy="34616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9061276" y="3095897"/>
            <a:ext cx="0" cy="32656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endCxn id="89" idx="0"/>
          </p:cNvCxnSpPr>
          <p:nvPr/>
        </p:nvCxnSpPr>
        <p:spPr>
          <a:xfrm>
            <a:off x="9734004" y="3095897"/>
            <a:ext cx="0" cy="34398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endCxn id="87" idx="0"/>
          </p:cNvCxnSpPr>
          <p:nvPr/>
        </p:nvCxnSpPr>
        <p:spPr>
          <a:xfrm>
            <a:off x="10344683" y="3095897"/>
            <a:ext cx="0" cy="33963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endCxn id="85" idx="0"/>
          </p:cNvCxnSpPr>
          <p:nvPr/>
        </p:nvCxnSpPr>
        <p:spPr>
          <a:xfrm>
            <a:off x="10919455" y="3095897"/>
            <a:ext cx="0" cy="34616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endCxn id="80" idx="0"/>
          </p:cNvCxnSpPr>
          <p:nvPr/>
        </p:nvCxnSpPr>
        <p:spPr>
          <a:xfrm>
            <a:off x="11524709" y="3095897"/>
            <a:ext cx="0" cy="33527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287383" y="3095897"/>
            <a:ext cx="0" cy="37229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endCxn id="61" idx="0"/>
          </p:cNvCxnSpPr>
          <p:nvPr/>
        </p:nvCxnSpPr>
        <p:spPr>
          <a:xfrm>
            <a:off x="975360" y="3095897"/>
            <a:ext cx="0" cy="37882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endCxn id="63" idx="0"/>
          </p:cNvCxnSpPr>
          <p:nvPr/>
        </p:nvCxnSpPr>
        <p:spPr>
          <a:xfrm>
            <a:off x="1663337" y="3095897"/>
            <a:ext cx="0" cy="37882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endCxn id="64" idx="0"/>
          </p:cNvCxnSpPr>
          <p:nvPr/>
        </p:nvCxnSpPr>
        <p:spPr>
          <a:xfrm>
            <a:off x="2299062" y="3095897"/>
            <a:ext cx="0" cy="37882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endCxn id="65" idx="0"/>
          </p:cNvCxnSpPr>
          <p:nvPr/>
        </p:nvCxnSpPr>
        <p:spPr>
          <a:xfrm>
            <a:off x="2934787" y="3095897"/>
            <a:ext cx="0" cy="37882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endCxn id="70" idx="0"/>
          </p:cNvCxnSpPr>
          <p:nvPr/>
        </p:nvCxnSpPr>
        <p:spPr>
          <a:xfrm flipH="1">
            <a:off x="3589020" y="3095897"/>
            <a:ext cx="16329" cy="37882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endCxn id="66" idx="0"/>
          </p:cNvCxnSpPr>
          <p:nvPr/>
        </p:nvCxnSpPr>
        <p:spPr>
          <a:xfrm>
            <a:off x="5379719" y="3122023"/>
            <a:ext cx="3268" cy="34616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endCxn id="72" idx="0"/>
          </p:cNvCxnSpPr>
          <p:nvPr/>
        </p:nvCxnSpPr>
        <p:spPr>
          <a:xfrm>
            <a:off x="4754332" y="3095896"/>
            <a:ext cx="1639" cy="37229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a:endCxn id="71" idx="0"/>
          </p:cNvCxnSpPr>
          <p:nvPr/>
        </p:nvCxnSpPr>
        <p:spPr>
          <a:xfrm>
            <a:off x="4153990" y="3115491"/>
            <a:ext cx="9797" cy="35269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endCxn id="34" idx="0"/>
          </p:cNvCxnSpPr>
          <p:nvPr/>
        </p:nvCxnSpPr>
        <p:spPr>
          <a:xfrm>
            <a:off x="5290457" y="1998617"/>
            <a:ext cx="0" cy="9144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endCxn id="35" idx="0"/>
          </p:cNvCxnSpPr>
          <p:nvPr/>
        </p:nvCxnSpPr>
        <p:spPr>
          <a:xfrm>
            <a:off x="7249886" y="1998617"/>
            <a:ext cx="0" cy="9144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0524308" y="-112077"/>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169" name="Subtitle 2"/>
          <p:cNvSpPr txBox="1">
            <a:spLocks/>
          </p:cNvSpPr>
          <p:nvPr/>
        </p:nvSpPr>
        <p:spPr>
          <a:xfrm>
            <a:off x="152400" y="1282333"/>
            <a:ext cx="12192000" cy="57280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a-IR"/>
          </a:p>
        </p:txBody>
      </p:sp>
      <p:sp>
        <p:nvSpPr>
          <p:cNvPr id="78" name="Title 1"/>
          <p:cNvSpPr>
            <a:spLocks noGrp="1"/>
          </p:cNvSpPr>
          <p:nvPr>
            <p:ph type="ctrTitle"/>
          </p:nvPr>
        </p:nvSpPr>
        <p:spPr>
          <a:xfrm>
            <a:off x="0" y="33338"/>
            <a:ext cx="12192000" cy="1090612"/>
          </a:xfrm>
        </p:spPr>
        <p:txBody>
          <a:bodyPr>
            <a:normAutofit/>
          </a:bodyPr>
          <a:lstStyle/>
          <a:p>
            <a:pPr algn="ctr"/>
            <a:r>
              <a:rPr lang="en-US" sz="6000" b="1" i="1" dirty="0" smtClean="0"/>
              <a:t>Family </a:t>
            </a:r>
            <a:r>
              <a:rPr lang="en-US" sz="6000" b="1" i="1" dirty="0" err="1" smtClean="0"/>
              <a:t>Hx</a:t>
            </a:r>
            <a:r>
              <a:rPr lang="en-US" sz="6000" b="1" i="1" dirty="0" smtClean="0"/>
              <a:t> of Diabetes</a:t>
            </a:r>
            <a:endParaRPr lang="fa-IR" sz="6000" b="1" i="1" dirty="0"/>
          </a:p>
        </p:txBody>
      </p:sp>
      <p:sp>
        <p:nvSpPr>
          <p:cNvPr id="5" name="Oval 4"/>
          <p:cNvSpPr/>
          <p:nvPr/>
        </p:nvSpPr>
        <p:spPr>
          <a:xfrm>
            <a:off x="2142309" y="6191794"/>
            <a:ext cx="444136" cy="352697"/>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Rectangle 5"/>
          <p:cNvSpPr/>
          <p:nvPr/>
        </p:nvSpPr>
        <p:spPr>
          <a:xfrm>
            <a:off x="2142309" y="5812971"/>
            <a:ext cx="339634" cy="287383"/>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753994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29933"/>
            <a:ext cx="12192000" cy="5728067"/>
          </a:xfrm>
        </p:spPr>
        <p:txBody>
          <a:bodyPr/>
          <a:lstStyle/>
          <a:p>
            <a:pPr algn="l"/>
            <a:endParaRPr lang="en-US" dirty="0"/>
          </a:p>
          <a:p>
            <a:pPr algn="l"/>
            <a:endParaRPr lang="en-US" dirty="0" smtClean="0"/>
          </a:p>
          <a:p>
            <a:pPr algn="l"/>
            <a:endParaRPr lang="en-US" dirty="0"/>
          </a:p>
          <a:p>
            <a:pPr algn="l"/>
            <a:endParaRPr lang="en-US" dirty="0" smtClean="0"/>
          </a:p>
          <a:p>
            <a:pPr algn="l"/>
            <a:endParaRPr lang="en-US" dirty="0"/>
          </a:p>
          <a:p>
            <a:pPr algn="l"/>
            <a:endParaRPr lang="en-US" dirty="0" smtClean="0"/>
          </a:p>
          <a:p>
            <a:pPr algn="l"/>
            <a:endParaRPr lang="en-US" dirty="0"/>
          </a:p>
          <a:p>
            <a:pPr algn="l"/>
            <a:endParaRPr lang="en-US" dirty="0" smtClean="0"/>
          </a:p>
          <a:p>
            <a:pPr algn="l"/>
            <a:endParaRPr lang="en-US" dirty="0"/>
          </a:p>
          <a:p>
            <a:pPr algn="l"/>
            <a:endParaRPr lang="en-US" dirty="0" smtClean="0"/>
          </a:p>
          <a:p>
            <a:pPr algn="l"/>
            <a:r>
              <a:rPr lang="en-US" dirty="0" smtClean="0"/>
              <a:t>HTG male</a:t>
            </a:r>
          </a:p>
          <a:p>
            <a:pPr algn="l"/>
            <a:r>
              <a:rPr lang="en-US" dirty="0" smtClean="0"/>
              <a:t>HTG female</a:t>
            </a:r>
            <a:endParaRPr lang="en-US" dirty="0"/>
          </a:p>
        </p:txBody>
      </p:sp>
      <p:sp>
        <p:nvSpPr>
          <p:cNvPr id="10" name="Rectangle 9"/>
          <p:cNvSpPr/>
          <p:nvPr/>
        </p:nvSpPr>
        <p:spPr>
          <a:xfrm>
            <a:off x="4193177" y="1293223"/>
            <a:ext cx="418012" cy="32657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15" name="Straight Connector 14"/>
          <p:cNvCxnSpPr/>
          <p:nvPr/>
        </p:nvCxnSpPr>
        <p:spPr>
          <a:xfrm>
            <a:off x="4611189" y="1456508"/>
            <a:ext cx="2926080" cy="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7550336" y="1231174"/>
            <a:ext cx="587828" cy="404949"/>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19" name="Straight Connector 18"/>
          <p:cNvCxnSpPr/>
          <p:nvPr/>
        </p:nvCxnSpPr>
        <p:spPr>
          <a:xfrm flipH="1">
            <a:off x="7053943" y="2351314"/>
            <a:ext cx="52251" cy="195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87291" y="1456508"/>
            <a:ext cx="26126" cy="542109"/>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290457" y="1998617"/>
            <a:ext cx="1946366"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605349" y="2370908"/>
            <a:ext cx="141078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7537269" y="2351314"/>
            <a:ext cx="1267097" cy="1959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5016137" y="2090057"/>
            <a:ext cx="548640" cy="470263"/>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5" name="Oval 34"/>
          <p:cNvSpPr/>
          <p:nvPr/>
        </p:nvSpPr>
        <p:spPr>
          <a:xfrm>
            <a:off x="6962503" y="2090057"/>
            <a:ext cx="574766" cy="470263"/>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6" name="Rectangle 35"/>
          <p:cNvSpPr/>
          <p:nvPr/>
        </p:nvSpPr>
        <p:spPr>
          <a:xfrm>
            <a:off x="3122023" y="2174965"/>
            <a:ext cx="483326" cy="38535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7" name="Rectangle 36"/>
          <p:cNvSpPr/>
          <p:nvPr/>
        </p:nvSpPr>
        <p:spPr>
          <a:xfrm>
            <a:off x="8804366" y="2174965"/>
            <a:ext cx="431074" cy="38535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39" name="Straight Connector 38"/>
          <p:cNvCxnSpPr/>
          <p:nvPr/>
        </p:nvCxnSpPr>
        <p:spPr>
          <a:xfrm>
            <a:off x="4323806" y="2370908"/>
            <a:ext cx="0" cy="68580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125097" y="2351314"/>
            <a:ext cx="0" cy="7445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30629" y="3095897"/>
            <a:ext cx="419317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193177" y="3095897"/>
            <a:ext cx="118981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125097" y="2913017"/>
            <a:ext cx="0" cy="52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125098" y="3095897"/>
            <a:ext cx="457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407333" y="3095897"/>
            <a:ext cx="5117376"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0" y="3474720"/>
            <a:ext cx="574766" cy="431074"/>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1" name="Oval 60"/>
          <p:cNvSpPr/>
          <p:nvPr/>
        </p:nvSpPr>
        <p:spPr>
          <a:xfrm>
            <a:off x="687977" y="3474720"/>
            <a:ext cx="574766" cy="431074"/>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2" name="Oval 61"/>
          <p:cNvSpPr/>
          <p:nvPr/>
        </p:nvSpPr>
        <p:spPr>
          <a:xfrm>
            <a:off x="1349828" y="3474720"/>
            <a:ext cx="574766" cy="431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3" name="Oval 62"/>
          <p:cNvSpPr/>
          <p:nvPr/>
        </p:nvSpPr>
        <p:spPr>
          <a:xfrm>
            <a:off x="1375954" y="3474720"/>
            <a:ext cx="574766" cy="431074"/>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4" name="Oval 63"/>
          <p:cNvSpPr/>
          <p:nvPr/>
        </p:nvSpPr>
        <p:spPr>
          <a:xfrm>
            <a:off x="2011679" y="3474720"/>
            <a:ext cx="574766" cy="431074"/>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5" name="Oval 64"/>
          <p:cNvSpPr/>
          <p:nvPr/>
        </p:nvSpPr>
        <p:spPr>
          <a:xfrm>
            <a:off x="2647404" y="3474720"/>
            <a:ext cx="574766" cy="431074"/>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6" name="Rectangle 65"/>
          <p:cNvSpPr/>
          <p:nvPr/>
        </p:nvSpPr>
        <p:spPr>
          <a:xfrm>
            <a:off x="5157653" y="3468187"/>
            <a:ext cx="450668" cy="431074"/>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7" name="Oval 66"/>
          <p:cNvSpPr/>
          <p:nvPr/>
        </p:nvSpPr>
        <p:spPr>
          <a:xfrm>
            <a:off x="6122125" y="3422465"/>
            <a:ext cx="574766" cy="431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0" name="Rectangle 69"/>
          <p:cNvSpPr/>
          <p:nvPr/>
        </p:nvSpPr>
        <p:spPr>
          <a:xfrm>
            <a:off x="3363686" y="3474720"/>
            <a:ext cx="450668" cy="431074"/>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1" name="Rectangle 70"/>
          <p:cNvSpPr/>
          <p:nvPr/>
        </p:nvSpPr>
        <p:spPr>
          <a:xfrm>
            <a:off x="3938453" y="3468187"/>
            <a:ext cx="450668" cy="431074"/>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2" name="Rectangle 71"/>
          <p:cNvSpPr/>
          <p:nvPr/>
        </p:nvSpPr>
        <p:spPr>
          <a:xfrm>
            <a:off x="4530637" y="3468187"/>
            <a:ext cx="450668" cy="431074"/>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3" name="Oval 72"/>
          <p:cNvSpPr/>
          <p:nvPr/>
        </p:nvSpPr>
        <p:spPr>
          <a:xfrm>
            <a:off x="7495904" y="4931229"/>
            <a:ext cx="574766" cy="431074"/>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5" name="Oval 74"/>
          <p:cNvSpPr/>
          <p:nvPr/>
        </p:nvSpPr>
        <p:spPr>
          <a:xfrm>
            <a:off x="6792685" y="3422465"/>
            <a:ext cx="574766" cy="431074"/>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6" name="Rectangle 75"/>
          <p:cNvSpPr/>
          <p:nvPr/>
        </p:nvSpPr>
        <p:spPr>
          <a:xfrm>
            <a:off x="4839789" y="4937760"/>
            <a:ext cx="450668" cy="431074"/>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7" name="Rectangle 76"/>
          <p:cNvSpPr/>
          <p:nvPr/>
        </p:nvSpPr>
        <p:spPr>
          <a:xfrm>
            <a:off x="3751217" y="4936671"/>
            <a:ext cx="450668" cy="431074"/>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9" name="Oval 78"/>
          <p:cNvSpPr/>
          <p:nvPr/>
        </p:nvSpPr>
        <p:spPr>
          <a:xfrm>
            <a:off x="7456715" y="3442062"/>
            <a:ext cx="574766" cy="431074"/>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0" name="Rectangle 79"/>
          <p:cNvSpPr/>
          <p:nvPr/>
        </p:nvSpPr>
        <p:spPr>
          <a:xfrm>
            <a:off x="11299375" y="3431173"/>
            <a:ext cx="450668" cy="431074"/>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5" name="Rectangle 84"/>
          <p:cNvSpPr/>
          <p:nvPr/>
        </p:nvSpPr>
        <p:spPr>
          <a:xfrm>
            <a:off x="10694121" y="3442062"/>
            <a:ext cx="450668" cy="431074"/>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6" name="Oval 85"/>
          <p:cNvSpPr/>
          <p:nvPr/>
        </p:nvSpPr>
        <p:spPr>
          <a:xfrm>
            <a:off x="6217919" y="4931229"/>
            <a:ext cx="574766" cy="431074"/>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7" name="Rectangle 86"/>
          <p:cNvSpPr/>
          <p:nvPr/>
        </p:nvSpPr>
        <p:spPr>
          <a:xfrm>
            <a:off x="10119349" y="3435528"/>
            <a:ext cx="450668" cy="431074"/>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8" name="Oval 87"/>
          <p:cNvSpPr/>
          <p:nvPr/>
        </p:nvSpPr>
        <p:spPr>
          <a:xfrm>
            <a:off x="8773893" y="3422465"/>
            <a:ext cx="574766" cy="431074"/>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9" name="Oval 88"/>
          <p:cNvSpPr/>
          <p:nvPr/>
        </p:nvSpPr>
        <p:spPr>
          <a:xfrm>
            <a:off x="9446621" y="3439885"/>
            <a:ext cx="574766" cy="431074"/>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0" name="Oval 89"/>
          <p:cNvSpPr/>
          <p:nvPr/>
        </p:nvSpPr>
        <p:spPr>
          <a:xfrm>
            <a:off x="6119951" y="3422465"/>
            <a:ext cx="574766" cy="431074"/>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1" name="Oval 90"/>
          <p:cNvSpPr/>
          <p:nvPr/>
        </p:nvSpPr>
        <p:spPr>
          <a:xfrm>
            <a:off x="8138164" y="3442062"/>
            <a:ext cx="574766" cy="431074"/>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93" name="Straight Connector 92"/>
          <p:cNvCxnSpPr/>
          <p:nvPr/>
        </p:nvCxnSpPr>
        <p:spPr>
          <a:xfrm>
            <a:off x="5382987" y="3905794"/>
            <a:ext cx="0" cy="4572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6407334" y="3870959"/>
            <a:ext cx="0" cy="49203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5382987" y="4362994"/>
            <a:ext cx="1024347"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5895160" y="4362994"/>
            <a:ext cx="0" cy="39188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3893821" y="4754880"/>
            <a:ext cx="3869871"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endCxn id="77" idx="0"/>
          </p:cNvCxnSpPr>
          <p:nvPr/>
        </p:nvCxnSpPr>
        <p:spPr>
          <a:xfrm>
            <a:off x="3976551" y="4754880"/>
            <a:ext cx="0" cy="18179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157653" y="4754880"/>
            <a:ext cx="0" cy="18288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6505302" y="4754880"/>
            <a:ext cx="13064" cy="176349"/>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7783287" y="4748346"/>
            <a:ext cx="1" cy="1828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endCxn id="90" idx="0"/>
          </p:cNvCxnSpPr>
          <p:nvPr/>
        </p:nvCxnSpPr>
        <p:spPr>
          <a:xfrm>
            <a:off x="6407334" y="3095897"/>
            <a:ext cx="0" cy="32656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7093131" y="3095897"/>
            <a:ext cx="0" cy="32656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endCxn id="79" idx="0"/>
          </p:cNvCxnSpPr>
          <p:nvPr/>
        </p:nvCxnSpPr>
        <p:spPr>
          <a:xfrm>
            <a:off x="7744098" y="3095897"/>
            <a:ext cx="0" cy="34616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endCxn id="91" idx="0"/>
          </p:cNvCxnSpPr>
          <p:nvPr/>
        </p:nvCxnSpPr>
        <p:spPr>
          <a:xfrm>
            <a:off x="8425547" y="3095897"/>
            <a:ext cx="0" cy="34616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9061276" y="3095897"/>
            <a:ext cx="0" cy="32656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endCxn id="89" idx="0"/>
          </p:cNvCxnSpPr>
          <p:nvPr/>
        </p:nvCxnSpPr>
        <p:spPr>
          <a:xfrm>
            <a:off x="9734004" y="3095897"/>
            <a:ext cx="0" cy="34398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endCxn id="87" idx="0"/>
          </p:cNvCxnSpPr>
          <p:nvPr/>
        </p:nvCxnSpPr>
        <p:spPr>
          <a:xfrm>
            <a:off x="10344683" y="3095897"/>
            <a:ext cx="0" cy="33963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endCxn id="85" idx="0"/>
          </p:cNvCxnSpPr>
          <p:nvPr/>
        </p:nvCxnSpPr>
        <p:spPr>
          <a:xfrm>
            <a:off x="10919455" y="3095897"/>
            <a:ext cx="0" cy="34616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endCxn id="80" idx="0"/>
          </p:cNvCxnSpPr>
          <p:nvPr/>
        </p:nvCxnSpPr>
        <p:spPr>
          <a:xfrm>
            <a:off x="11524709" y="3095897"/>
            <a:ext cx="0" cy="33527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287383" y="3095897"/>
            <a:ext cx="0" cy="37229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endCxn id="61" idx="0"/>
          </p:cNvCxnSpPr>
          <p:nvPr/>
        </p:nvCxnSpPr>
        <p:spPr>
          <a:xfrm>
            <a:off x="975360" y="3095897"/>
            <a:ext cx="0" cy="37882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endCxn id="63" idx="0"/>
          </p:cNvCxnSpPr>
          <p:nvPr/>
        </p:nvCxnSpPr>
        <p:spPr>
          <a:xfrm>
            <a:off x="1663337" y="3095897"/>
            <a:ext cx="0" cy="37882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endCxn id="64" idx="0"/>
          </p:cNvCxnSpPr>
          <p:nvPr/>
        </p:nvCxnSpPr>
        <p:spPr>
          <a:xfrm>
            <a:off x="2299062" y="3095897"/>
            <a:ext cx="0" cy="37882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endCxn id="65" idx="0"/>
          </p:cNvCxnSpPr>
          <p:nvPr/>
        </p:nvCxnSpPr>
        <p:spPr>
          <a:xfrm>
            <a:off x="2934787" y="3095897"/>
            <a:ext cx="0" cy="37882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endCxn id="70" idx="0"/>
          </p:cNvCxnSpPr>
          <p:nvPr/>
        </p:nvCxnSpPr>
        <p:spPr>
          <a:xfrm flipH="1">
            <a:off x="3589020" y="3095897"/>
            <a:ext cx="16329" cy="37882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endCxn id="66" idx="0"/>
          </p:cNvCxnSpPr>
          <p:nvPr/>
        </p:nvCxnSpPr>
        <p:spPr>
          <a:xfrm>
            <a:off x="5379719" y="3122023"/>
            <a:ext cx="3268" cy="34616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endCxn id="72" idx="0"/>
          </p:cNvCxnSpPr>
          <p:nvPr/>
        </p:nvCxnSpPr>
        <p:spPr>
          <a:xfrm>
            <a:off x="4754332" y="3095896"/>
            <a:ext cx="1639" cy="37229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a:endCxn id="71" idx="0"/>
          </p:cNvCxnSpPr>
          <p:nvPr/>
        </p:nvCxnSpPr>
        <p:spPr>
          <a:xfrm>
            <a:off x="4153990" y="3115491"/>
            <a:ext cx="9797" cy="35269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endCxn id="34" idx="0"/>
          </p:cNvCxnSpPr>
          <p:nvPr/>
        </p:nvCxnSpPr>
        <p:spPr>
          <a:xfrm>
            <a:off x="5290457" y="1998617"/>
            <a:ext cx="0" cy="9144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endCxn id="35" idx="0"/>
          </p:cNvCxnSpPr>
          <p:nvPr/>
        </p:nvCxnSpPr>
        <p:spPr>
          <a:xfrm>
            <a:off x="7249886" y="1998617"/>
            <a:ext cx="0" cy="9144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0524308" y="-112077"/>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169" name="Subtitle 2"/>
          <p:cNvSpPr txBox="1">
            <a:spLocks/>
          </p:cNvSpPr>
          <p:nvPr/>
        </p:nvSpPr>
        <p:spPr>
          <a:xfrm>
            <a:off x="152400" y="1282333"/>
            <a:ext cx="12192000" cy="57280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a-IR"/>
          </a:p>
        </p:txBody>
      </p:sp>
      <p:sp>
        <p:nvSpPr>
          <p:cNvPr id="170" name="Title 1"/>
          <p:cNvSpPr>
            <a:spLocks noGrp="1"/>
          </p:cNvSpPr>
          <p:nvPr>
            <p:ph type="ctrTitle"/>
          </p:nvPr>
        </p:nvSpPr>
        <p:spPr>
          <a:xfrm>
            <a:off x="0" y="0"/>
            <a:ext cx="12192000" cy="1071563"/>
          </a:xfrm>
        </p:spPr>
        <p:txBody>
          <a:bodyPr>
            <a:normAutofit/>
          </a:bodyPr>
          <a:lstStyle/>
          <a:p>
            <a:r>
              <a:rPr lang="en-US" dirty="0"/>
              <a:t>Family </a:t>
            </a:r>
            <a:r>
              <a:rPr lang="en-US" dirty="0" err="1"/>
              <a:t>Hx</a:t>
            </a:r>
            <a:r>
              <a:rPr lang="en-US" dirty="0"/>
              <a:t> of </a:t>
            </a:r>
            <a:r>
              <a:rPr lang="en-US" dirty="0" smtClean="0"/>
              <a:t>Hyper TG</a:t>
            </a:r>
            <a:endParaRPr lang="fa-IR" dirty="0"/>
          </a:p>
        </p:txBody>
      </p:sp>
      <p:sp>
        <p:nvSpPr>
          <p:cNvPr id="171" name="Oval 170"/>
          <p:cNvSpPr/>
          <p:nvPr/>
        </p:nvSpPr>
        <p:spPr>
          <a:xfrm>
            <a:off x="1663337" y="6204857"/>
            <a:ext cx="452846" cy="36576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2" name="Rectangle 171"/>
          <p:cNvSpPr/>
          <p:nvPr/>
        </p:nvSpPr>
        <p:spPr>
          <a:xfrm>
            <a:off x="1663337" y="5773783"/>
            <a:ext cx="348342" cy="2873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73795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0"/>
            <a:ext cx="9144000" cy="1286933"/>
          </a:xfrm>
        </p:spPr>
        <p:txBody>
          <a:bodyPr/>
          <a:lstStyle/>
          <a:p>
            <a:r>
              <a:rPr lang="en-US" smtClean="0"/>
              <a:t>PMH</a:t>
            </a:r>
            <a:endParaRPr lang="fa-IR"/>
          </a:p>
        </p:txBody>
      </p:sp>
      <p:sp>
        <p:nvSpPr>
          <p:cNvPr id="3" name="Subtitle 2"/>
          <p:cNvSpPr>
            <a:spLocks noGrp="1"/>
          </p:cNvSpPr>
          <p:nvPr>
            <p:ph type="subTitle" idx="1"/>
          </p:nvPr>
        </p:nvSpPr>
        <p:spPr>
          <a:xfrm>
            <a:off x="620889" y="1659466"/>
            <a:ext cx="9144000" cy="3970867"/>
          </a:xfrm>
        </p:spPr>
        <p:txBody>
          <a:bodyPr/>
          <a:lstStyle/>
          <a:p>
            <a:pPr marL="342900" indent="-342900" algn="l">
              <a:buFont typeface="Wingdings" panose="05000000000000000000" pitchFamily="2" charset="2"/>
              <a:buChar char="Ø"/>
            </a:pPr>
            <a:r>
              <a:rPr lang="en-US" dirty="0" smtClean="0"/>
              <a:t>Diabetes </a:t>
            </a:r>
            <a:r>
              <a:rPr lang="en-US" dirty="0" smtClean="0"/>
              <a:t>type 2</a:t>
            </a:r>
          </a:p>
          <a:p>
            <a:pPr marL="342900" indent="-342900" algn="l">
              <a:buFont typeface="Wingdings" panose="05000000000000000000" pitchFamily="2" charset="2"/>
              <a:buChar char="Ø"/>
            </a:pPr>
            <a:r>
              <a:rPr lang="en-US" dirty="0" err="1" smtClean="0"/>
              <a:t>Hyperteriglyceridemia</a:t>
            </a:r>
            <a:endParaRPr lang="en-US" dirty="0" smtClean="0"/>
          </a:p>
          <a:p>
            <a:pPr marL="342900" indent="-342900" algn="l">
              <a:buFont typeface="Wingdings" panose="05000000000000000000" pitchFamily="2" charset="2"/>
              <a:buChar char="Ø"/>
            </a:pPr>
            <a:r>
              <a:rPr lang="en-US" dirty="0" smtClean="0"/>
              <a:t>Low HDL</a:t>
            </a:r>
          </a:p>
          <a:p>
            <a:pPr marL="342900" indent="-342900" algn="l">
              <a:buFont typeface="Wingdings" panose="05000000000000000000" pitchFamily="2" charset="2"/>
              <a:buChar char="Ø"/>
            </a:pPr>
            <a:r>
              <a:rPr lang="en-US" dirty="0" smtClean="0"/>
              <a:t>Fatty liver grade 2-3</a:t>
            </a:r>
          </a:p>
          <a:p>
            <a:pPr algn="l"/>
            <a:endParaRPr lang="fa-IR" dirty="0"/>
          </a:p>
        </p:txBody>
      </p:sp>
    </p:spTree>
    <p:extLst>
      <p:ext uri="{BB962C8B-B14F-4D97-AF65-F5344CB8AC3E}">
        <p14:creationId xmlns:p14="http://schemas.microsoft.com/office/powerpoint/2010/main" val="2016528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7955" y="117652"/>
            <a:ext cx="9144000" cy="1564392"/>
          </a:xfrm>
        </p:spPr>
        <p:txBody>
          <a:bodyPr/>
          <a:lstStyle/>
          <a:p>
            <a:r>
              <a:rPr lang="en-US" smtClean="0"/>
              <a:t>Drug Histoey</a:t>
            </a:r>
            <a:endParaRPr lang="fa-IR"/>
          </a:p>
        </p:txBody>
      </p:sp>
      <p:sp>
        <p:nvSpPr>
          <p:cNvPr id="3" name="Subtitle 2"/>
          <p:cNvSpPr>
            <a:spLocks noGrp="1"/>
          </p:cNvSpPr>
          <p:nvPr>
            <p:ph type="subTitle" idx="1"/>
          </p:nvPr>
        </p:nvSpPr>
        <p:spPr>
          <a:xfrm>
            <a:off x="259645" y="2371547"/>
            <a:ext cx="9144000" cy="2155296"/>
          </a:xfrm>
        </p:spPr>
        <p:txBody>
          <a:bodyPr/>
          <a:lstStyle/>
          <a:p>
            <a:pPr marL="342900" indent="-342900" algn="l">
              <a:buFont typeface="Wingdings" panose="05000000000000000000" pitchFamily="2" charset="2"/>
              <a:buChar char="Ø"/>
            </a:pPr>
            <a:r>
              <a:rPr lang="en-US" dirty="0" smtClean="0"/>
              <a:t>Insulin </a:t>
            </a:r>
            <a:r>
              <a:rPr lang="en-US" sz="2000" dirty="0" smtClean="0"/>
              <a:t>(</a:t>
            </a:r>
            <a:r>
              <a:rPr lang="en-US" sz="2000" dirty="0" err="1" smtClean="0"/>
              <a:t>novorapid</a:t>
            </a:r>
            <a:r>
              <a:rPr lang="en-US" sz="2000" dirty="0" smtClean="0"/>
              <a:t> and Lantus)</a:t>
            </a:r>
          </a:p>
          <a:p>
            <a:pPr marL="342900" indent="-342900" algn="l">
              <a:buFont typeface="Wingdings" panose="05000000000000000000" pitchFamily="2" charset="2"/>
              <a:buChar char="Ø"/>
            </a:pPr>
            <a:r>
              <a:rPr lang="en-US" sz="2000" dirty="0" err="1" smtClean="0"/>
              <a:t>Synoripa</a:t>
            </a:r>
            <a:endParaRPr lang="en-US" sz="2000" dirty="0" smtClean="0"/>
          </a:p>
          <a:p>
            <a:pPr marL="342900" indent="-342900" algn="l">
              <a:buFont typeface="Wingdings" panose="05000000000000000000" pitchFamily="2" charset="2"/>
              <a:buChar char="Ø"/>
            </a:pPr>
            <a:r>
              <a:rPr lang="en-US" sz="2000" dirty="0" err="1" smtClean="0"/>
              <a:t>Fenofibrate</a:t>
            </a:r>
            <a:endParaRPr lang="en-US" sz="2000" dirty="0" smtClean="0"/>
          </a:p>
          <a:p>
            <a:pPr marL="342900" indent="-342900" algn="l">
              <a:buFont typeface="Wingdings" panose="05000000000000000000" pitchFamily="2" charset="2"/>
              <a:buChar char="Ø"/>
            </a:pPr>
            <a:r>
              <a:rPr lang="en-US" sz="2000" dirty="0" err="1" smtClean="0"/>
              <a:t>Victoza</a:t>
            </a:r>
            <a:endParaRPr lang="en-US" sz="2000" dirty="0" smtClean="0"/>
          </a:p>
          <a:p>
            <a:pPr marL="342900" indent="-342900" algn="l">
              <a:buFont typeface="Wingdings" panose="05000000000000000000" pitchFamily="2" charset="2"/>
              <a:buChar char="Ø"/>
            </a:pPr>
            <a:endParaRPr lang="en-US" sz="2000" dirty="0" smtClean="0"/>
          </a:p>
          <a:p>
            <a:pPr marL="342900" indent="-342900" algn="l">
              <a:buFont typeface="Wingdings" panose="05000000000000000000" pitchFamily="2" charset="2"/>
              <a:buChar char="Ø"/>
            </a:pPr>
            <a:endParaRPr lang="fa-IR" dirty="0"/>
          </a:p>
        </p:txBody>
      </p:sp>
    </p:spTree>
    <p:extLst>
      <p:ext uri="{BB962C8B-B14F-4D97-AF65-F5344CB8AC3E}">
        <p14:creationId xmlns:p14="http://schemas.microsoft.com/office/powerpoint/2010/main" val="714695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920926"/>
          </a:xfrm>
        </p:spPr>
        <p:txBody>
          <a:bodyPr/>
          <a:lstStyle/>
          <a:p>
            <a:r>
              <a:rPr lang="en-US" smtClean="0"/>
              <a:t>PH/EX</a:t>
            </a:r>
            <a:endParaRPr lang="fa-IR"/>
          </a:p>
        </p:txBody>
      </p:sp>
      <p:sp>
        <p:nvSpPr>
          <p:cNvPr id="3" name="Subtitle 2"/>
          <p:cNvSpPr>
            <a:spLocks noGrp="1"/>
          </p:cNvSpPr>
          <p:nvPr>
            <p:ph type="subTitle" idx="1"/>
          </p:nvPr>
        </p:nvSpPr>
        <p:spPr>
          <a:xfrm>
            <a:off x="383822" y="2314222"/>
            <a:ext cx="9144000" cy="3214511"/>
          </a:xfrm>
        </p:spPr>
        <p:txBody>
          <a:bodyPr/>
          <a:lstStyle/>
          <a:p>
            <a:pPr marL="342900" indent="-342900" algn="l">
              <a:buFont typeface="Wingdings" panose="05000000000000000000" pitchFamily="2" charset="2"/>
              <a:buChar char="Ø"/>
            </a:pPr>
            <a:r>
              <a:rPr lang="en-US" dirty="0" smtClean="0"/>
              <a:t>General : </a:t>
            </a:r>
            <a:r>
              <a:rPr lang="en-US" dirty="0" smtClean="0"/>
              <a:t>conscious </a:t>
            </a:r>
            <a:r>
              <a:rPr lang="en-US" dirty="0" smtClean="0"/>
              <a:t>and oriented</a:t>
            </a:r>
          </a:p>
          <a:p>
            <a:pPr marL="342900" indent="-342900" algn="l">
              <a:buFont typeface="Wingdings" panose="05000000000000000000" pitchFamily="2" charset="2"/>
              <a:buChar char="Ø"/>
            </a:pPr>
            <a:r>
              <a:rPr lang="en-US" dirty="0" smtClean="0"/>
              <a:t>BP=120/80    PR=105     RR=28      T=36.7</a:t>
            </a:r>
          </a:p>
          <a:p>
            <a:pPr marL="342900" indent="-342900" algn="l">
              <a:buFont typeface="Wingdings" panose="05000000000000000000" pitchFamily="2" charset="2"/>
              <a:buChar char="Ø"/>
            </a:pPr>
            <a:r>
              <a:rPr lang="en-US" dirty="0" smtClean="0"/>
              <a:t>Weight =64 kg    Height=159cm   BMI=25</a:t>
            </a:r>
          </a:p>
          <a:p>
            <a:pPr marL="342900" indent="-342900" algn="l">
              <a:buFont typeface="Wingdings" panose="05000000000000000000" pitchFamily="2" charset="2"/>
              <a:buChar char="Ø"/>
            </a:pPr>
            <a:r>
              <a:rPr lang="en-US" dirty="0" smtClean="0"/>
              <a:t>Lung : normal</a:t>
            </a:r>
          </a:p>
          <a:p>
            <a:pPr marL="342900" indent="-342900" algn="l">
              <a:buFont typeface="Wingdings" panose="05000000000000000000" pitchFamily="2" charset="2"/>
              <a:buChar char="Ø"/>
            </a:pPr>
            <a:r>
              <a:rPr lang="en-US" dirty="0" smtClean="0"/>
              <a:t>Abdomen </a:t>
            </a:r>
            <a:r>
              <a:rPr lang="en-US" dirty="0" smtClean="0"/>
              <a:t>: Her abdomen was fatty and with tenderness in </a:t>
            </a:r>
            <a:r>
              <a:rPr lang="en-US" dirty="0" err="1" smtClean="0"/>
              <a:t>epigastric</a:t>
            </a:r>
            <a:r>
              <a:rPr lang="en-US" dirty="0" smtClean="0"/>
              <a:t> </a:t>
            </a:r>
            <a:r>
              <a:rPr lang="en-US" dirty="0" smtClean="0"/>
              <a:t>; RUQ and </a:t>
            </a:r>
            <a:r>
              <a:rPr lang="en-US" dirty="0" err="1" smtClean="0"/>
              <a:t>periumbilical</a:t>
            </a:r>
            <a:r>
              <a:rPr lang="en-US" dirty="0" smtClean="0"/>
              <a:t> regions and </a:t>
            </a:r>
            <a:r>
              <a:rPr lang="en-US" dirty="0" smtClean="0"/>
              <a:t>no </a:t>
            </a:r>
            <a:r>
              <a:rPr lang="en-US" dirty="0" err="1" smtClean="0"/>
              <a:t>organomegaly</a:t>
            </a:r>
            <a:endParaRPr lang="en-US" dirty="0" smtClean="0"/>
          </a:p>
          <a:p>
            <a:pPr marL="342900" indent="-342900" algn="l">
              <a:buFont typeface="Wingdings" panose="05000000000000000000" pitchFamily="2" charset="2"/>
              <a:buChar char="Ø"/>
            </a:pPr>
            <a:r>
              <a:rPr lang="en-US" dirty="0" smtClean="0"/>
              <a:t>Extremity </a:t>
            </a:r>
            <a:r>
              <a:rPr lang="en-US" dirty="0" smtClean="0"/>
              <a:t>: normal	</a:t>
            </a:r>
          </a:p>
        </p:txBody>
      </p:sp>
    </p:spTree>
    <p:extLst>
      <p:ext uri="{BB962C8B-B14F-4D97-AF65-F5344CB8AC3E}">
        <p14:creationId xmlns:p14="http://schemas.microsoft.com/office/powerpoint/2010/main" val="2183717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988659"/>
          </a:xfrm>
        </p:spPr>
        <p:txBody>
          <a:bodyPr>
            <a:normAutofit/>
          </a:bodyPr>
          <a:lstStyle/>
          <a:p>
            <a:r>
              <a:rPr lang="en-US" sz="5400" smtClean="0"/>
              <a:t>Problem list</a:t>
            </a:r>
            <a:endParaRPr lang="fa-IR" sz="5400"/>
          </a:p>
        </p:txBody>
      </p:sp>
      <p:sp>
        <p:nvSpPr>
          <p:cNvPr id="3" name="Subtitle 2"/>
          <p:cNvSpPr>
            <a:spLocks noGrp="1"/>
          </p:cNvSpPr>
          <p:nvPr>
            <p:ph type="subTitle" idx="1"/>
          </p:nvPr>
        </p:nvSpPr>
        <p:spPr>
          <a:xfrm>
            <a:off x="454459" y="2574350"/>
            <a:ext cx="9144000" cy="3680178"/>
          </a:xfrm>
        </p:spPr>
        <p:txBody>
          <a:bodyPr>
            <a:normAutofit/>
          </a:bodyPr>
          <a:lstStyle/>
          <a:p>
            <a:pPr marL="342900" indent="-342900" algn="l">
              <a:buFont typeface="Wingdings" panose="05000000000000000000" pitchFamily="2" charset="2"/>
              <a:buChar char="Ø"/>
            </a:pPr>
            <a:r>
              <a:rPr lang="en-US" dirty="0" smtClean="0"/>
              <a:t>Abdominal pain </a:t>
            </a:r>
          </a:p>
          <a:p>
            <a:pPr marL="342900" indent="-342900" algn="l">
              <a:buFont typeface="Wingdings" panose="05000000000000000000" pitchFamily="2" charset="2"/>
              <a:buChar char="Ø"/>
            </a:pPr>
            <a:r>
              <a:rPr lang="en-US" dirty="0" smtClean="0"/>
              <a:t>Vomiting </a:t>
            </a:r>
          </a:p>
          <a:p>
            <a:pPr marL="342900" indent="-342900" algn="l">
              <a:buFont typeface="Wingdings" panose="05000000000000000000" pitchFamily="2" charset="2"/>
              <a:buChar char="Ø"/>
            </a:pPr>
            <a:r>
              <a:rPr lang="en-US" dirty="0" smtClean="0"/>
              <a:t>Hypertriglyceridemia</a:t>
            </a:r>
            <a:endParaRPr lang="en-US" dirty="0" smtClean="0"/>
          </a:p>
          <a:p>
            <a:pPr marL="342900" indent="-342900" algn="l">
              <a:buFont typeface="Wingdings" panose="05000000000000000000" pitchFamily="2" charset="2"/>
              <a:buChar char="Ø"/>
            </a:pPr>
            <a:r>
              <a:rPr lang="en-US" dirty="0" smtClean="0"/>
              <a:t>Diabetes type 2</a:t>
            </a:r>
            <a:endParaRPr lang="en-US" dirty="0" smtClean="0"/>
          </a:p>
          <a:p>
            <a:pPr marL="342900" indent="-342900" algn="l">
              <a:buFont typeface="Wingdings" panose="05000000000000000000" pitchFamily="2" charset="2"/>
              <a:buChar char="Ø"/>
            </a:pPr>
            <a:r>
              <a:rPr lang="en-US" dirty="0" smtClean="0"/>
              <a:t>Low HDL</a:t>
            </a:r>
          </a:p>
          <a:p>
            <a:pPr marL="342900" indent="-342900" algn="l">
              <a:buFont typeface="Wingdings" panose="05000000000000000000" pitchFamily="2" charset="2"/>
              <a:buChar char="Ø"/>
            </a:pPr>
            <a:r>
              <a:rPr lang="en-US" dirty="0" smtClean="0"/>
              <a:t>Fatty liver</a:t>
            </a:r>
          </a:p>
          <a:p>
            <a:pPr marL="342900" indent="-342900" algn="l">
              <a:buFont typeface="Wingdings" panose="05000000000000000000" pitchFamily="2" charset="2"/>
              <a:buChar char="Ø"/>
            </a:pPr>
            <a:r>
              <a:rPr lang="en-US" dirty="0" smtClean="0"/>
              <a:t>weight loss</a:t>
            </a:r>
            <a:endParaRPr lang="fa-IR" dirty="0"/>
          </a:p>
        </p:txBody>
      </p:sp>
    </p:spTree>
    <p:extLst>
      <p:ext uri="{BB962C8B-B14F-4D97-AF65-F5344CB8AC3E}">
        <p14:creationId xmlns:p14="http://schemas.microsoft.com/office/powerpoint/2010/main" val="6080065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4711" y="1133651"/>
            <a:ext cx="9144000" cy="808037"/>
          </a:xfrm>
        </p:spPr>
        <p:txBody>
          <a:bodyPr>
            <a:normAutofit fontScale="90000"/>
          </a:bodyPr>
          <a:lstStyle/>
          <a:p>
            <a:r>
              <a:rPr lang="en-US" smtClean="0"/>
              <a:t>Diagnosis</a:t>
            </a:r>
            <a:endParaRPr lang="fa-IR"/>
          </a:p>
        </p:txBody>
      </p:sp>
      <p:sp>
        <p:nvSpPr>
          <p:cNvPr id="3" name="Subtitle 2"/>
          <p:cNvSpPr>
            <a:spLocks noGrp="1"/>
          </p:cNvSpPr>
          <p:nvPr>
            <p:ph type="subTitle" idx="1"/>
          </p:nvPr>
        </p:nvSpPr>
        <p:spPr>
          <a:xfrm>
            <a:off x="809897" y="2711913"/>
            <a:ext cx="10923774" cy="4289778"/>
          </a:xfrm>
        </p:spPr>
        <p:txBody>
          <a:bodyPr>
            <a:normAutofit/>
          </a:bodyPr>
          <a:lstStyle/>
          <a:p>
            <a:pPr algn="l"/>
            <a:r>
              <a:rPr lang="en-US" sz="6000" b="1" i="1" smtClean="0">
                <a:solidFill>
                  <a:srgbClr val="FFC000"/>
                </a:solidFill>
              </a:rPr>
              <a:t>Chylomicronemia pancreatitis</a:t>
            </a:r>
            <a:endParaRPr lang="fa-IR" sz="6000" b="1" i="1">
              <a:solidFill>
                <a:srgbClr val="FFC000"/>
              </a:solidFill>
            </a:endParaRPr>
          </a:p>
        </p:txBody>
      </p:sp>
    </p:spTree>
    <p:extLst>
      <p:ext uri="{BB962C8B-B14F-4D97-AF65-F5344CB8AC3E}">
        <p14:creationId xmlns:p14="http://schemas.microsoft.com/office/powerpoint/2010/main" val="1897840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9680" y="235131"/>
            <a:ext cx="9144000" cy="862149"/>
          </a:xfrm>
        </p:spPr>
        <p:txBody>
          <a:bodyPr>
            <a:normAutofit fontScale="90000"/>
          </a:bodyPr>
          <a:lstStyle/>
          <a:p>
            <a:r>
              <a:rPr lang="en-US" smtClean="0"/>
              <a:t>AGENDA</a:t>
            </a:r>
            <a:endParaRPr lang="fa-IR"/>
          </a:p>
        </p:txBody>
      </p:sp>
      <p:sp>
        <p:nvSpPr>
          <p:cNvPr id="3" name="Subtitle 2"/>
          <p:cNvSpPr>
            <a:spLocks noGrp="1"/>
          </p:cNvSpPr>
          <p:nvPr>
            <p:ph type="subTitle" idx="1"/>
          </p:nvPr>
        </p:nvSpPr>
        <p:spPr>
          <a:xfrm>
            <a:off x="439783" y="1097280"/>
            <a:ext cx="9144000" cy="5368834"/>
          </a:xfrm>
        </p:spPr>
        <p:txBody>
          <a:bodyPr>
            <a:normAutofit lnSpcReduction="10000"/>
          </a:bodyPr>
          <a:lstStyle/>
          <a:p>
            <a:pPr marL="342900" indent="-342900" algn="l">
              <a:buFont typeface="Wingdings" panose="05000000000000000000" pitchFamily="2" charset="2"/>
              <a:buChar char="Ø"/>
            </a:pPr>
            <a:r>
              <a:rPr lang="en-US" dirty="0" smtClean="0"/>
              <a:t>Fredrickson classification</a:t>
            </a:r>
          </a:p>
          <a:p>
            <a:pPr marL="342900" indent="-342900" algn="l">
              <a:buFont typeface="Wingdings" panose="05000000000000000000" pitchFamily="2" charset="2"/>
              <a:buChar char="Ø"/>
            </a:pPr>
            <a:r>
              <a:rPr lang="en-US" dirty="0" smtClean="0"/>
              <a:t>Physiology of the catabolism of triglyceride rich </a:t>
            </a:r>
            <a:r>
              <a:rPr lang="en-US" dirty="0" err="1" smtClean="0"/>
              <a:t>lipiproteins</a:t>
            </a:r>
            <a:endParaRPr lang="en-US" dirty="0" smtClean="0"/>
          </a:p>
          <a:p>
            <a:pPr marL="342900" indent="-342900" algn="l">
              <a:buFont typeface="Wingdings" panose="05000000000000000000" pitchFamily="2" charset="2"/>
              <a:buChar char="Ø"/>
            </a:pPr>
            <a:r>
              <a:rPr lang="en-US" dirty="0" smtClean="0"/>
              <a:t>Cause of the </a:t>
            </a:r>
            <a:r>
              <a:rPr lang="en-US" dirty="0" err="1" smtClean="0"/>
              <a:t>chylomicronemia</a:t>
            </a:r>
            <a:r>
              <a:rPr lang="en-US" dirty="0" smtClean="0"/>
              <a:t> syndrome </a:t>
            </a:r>
          </a:p>
          <a:p>
            <a:pPr algn="l"/>
            <a:r>
              <a:rPr lang="en-US" dirty="0" smtClean="0"/>
              <a:t>            FCS</a:t>
            </a:r>
          </a:p>
          <a:p>
            <a:pPr algn="l"/>
            <a:r>
              <a:rPr lang="en-US" dirty="0"/>
              <a:t> </a:t>
            </a:r>
            <a:r>
              <a:rPr lang="en-US" dirty="0" smtClean="0"/>
              <a:t>           MFCS</a:t>
            </a:r>
          </a:p>
          <a:p>
            <a:pPr algn="l"/>
            <a:r>
              <a:rPr lang="en-US" dirty="0" smtClean="0"/>
              <a:t>             FPLD  </a:t>
            </a:r>
          </a:p>
          <a:p>
            <a:pPr marL="342900" indent="-342900" algn="l">
              <a:buFont typeface="Wingdings" panose="05000000000000000000" pitchFamily="2" charset="2"/>
              <a:buChar char="Ø"/>
            </a:pPr>
            <a:r>
              <a:rPr lang="en-US" dirty="0" smtClean="0"/>
              <a:t>Pathophysiology </a:t>
            </a:r>
            <a:r>
              <a:rPr lang="en-US" dirty="0" smtClean="0"/>
              <a:t>of HTGP </a:t>
            </a:r>
          </a:p>
          <a:p>
            <a:pPr marL="342900" indent="-342900" algn="l">
              <a:buFont typeface="Wingdings" panose="05000000000000000000" pitchFamily="2" charset="2"/>
              <a:buChar char="Ø"/>
            </a:pPr>
            <a:r>
              <a:rPr lang="en-US" dirty="0" smtClean="0"/>
              <a:t>Familial </a:t>
            </a:r>
            <a:r>
              <a:rPr lang="en-US" dirty="0" smtClean="0"/>
              <a:t>hypertriglyceridemia </a:t>
            </a:r>
            <a:endParaRPr lang="en-US" dirty="0" smtClean="0"/>
          </a:p>
          <a:p>
            <a:pPr marL="342900" indent="-342900" algn="l">
              <a:buFont typeface="Wingdings" panose="05000000000000000000" pitchFamily="2" charset="2"/>
              <a:buChar char="Ø"/>
            </a:pPr>
            <a:r>
              <a:rPr lang="en-US" dirty="0" smtClean="0"/>
              <a:t>Uncontrolled </a:t>
            </a:r>
            <a:r>
              <a:rPr lang="en-US" dirty="0" smtClean="0"/>
              <a:t>diabetes </a:t>
            </a:r>
            <a:r>
              <a:rPr lang="en-US" dirty="0" smtClean="0"/>
              <a:t>and HTGP</a:t>
            </a:r>
          </a:p>
          <a:p>
            <a:pPr marL="342900" indent="-342900" algn="l">
              <a:buFont typeface="Wingdings" panose="05000000000000000000" pitchFamily="2" charset="2"/>
              <a:buChar char="Ø"/>
            </a:pPr>
            <a:r>
              <a:rPr lang="en-US" dirty="0" smtClean="0"/>
              <a:t>Acute </a:t>
            </a:r>
            <a:r>
              <a:rPr lang="en-US" dirty="0" smtClean="0"/>
              <a:t>pancreatitis </a:t>
            </a:r>
            <a:r>
              <a:rPr lang="en-US" dirty="0" smtClean="0"/>
              <a:t>due to drugs GLP1 receptor agonist treatment</a:t>
            </a:r>
          </a:p>
          <a:p>
            <a:pPr marL="342900" indent="-342900" algn="l">
              <a:buFont typeface="Wingdings" panose="05000000000000000000" pitchFamily="2" charset="2"/>
              <a:buChar char="Ø"/>
            </a:pPr>
            <a:r>
              <a:rPr lang="en-US" dirty="0" smtClean="0"/>
              <a:t>Prognosis</a:t>
            </a:r>
          </a:p>
          <a:p>
            <a:pPr marL="342900" indent="-342900" algn="l">
              <a:buFont typeface="Wingdings" panose="05000000000000000000" pitchFamily="2" charset="2"/>
              <a:buChar char="Ø"/>
            </a:pPr>
            <a:r>
              <a:rPr lang="en-US" dirty="0" smtClean="0"/>
              <a:t>Treatment and management</a:t>
            </a:r>
            <a:endParaRPr lang="fa-IR" dirty="0"/>
          </a:p>
        </p:txBody>
      </p:sp>
    </p:spTree>
    <p:extLst>
      <p:ext uri="{BB962C8B-B14F-4D97-AF65-F5344CB8AC3E}">
        <p14:creationId xmlns:p14="http://schemas.microsoft.com/office/powerpoint/2010/main" val="4160997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86933" y="1776549"/>
            <a:ext cx="8918223" cy="4432339"/>
          </a:xfrm>
        </p:spPr>
        <p:txBody>
          <a:bodyPr/>
          <a:lstStyle/>
          <a:p>
            <a:pPr marL="342900" indent="-342900" algn="just">
              <a:buFont typeface="Wingdings" panose="05000000000000000000" pitchFamily="2" charset="2"/>
              <a:buChar char="Ø"/>
            </a:pPr>
            <a:r>
              <a:rPr lang="en-US" smtClean="0">
                <a:solidFill>
                  <a:schemeClr val="accent4"/>
                </a:solidFill>
              </a:rPr>
              <a:t>Hypertergiceridemia</a:t>
            </a:r>
            <a:r>
              <a:rPr lang="en-US" smtClean="0"/>
              <a:t> is </a:t>
            </a:r>
            <a:r>
              <a:rPr lang="en-US" smtClean="0">
                <a:solidFill>
                  <a:schemeClr val="accent4"/>
                </a:solidFill>
              </a:rPr>
              <a:t>one</a:t>
            </a:r>
            <a:r>
              <a:rPr lang="en-US" smtClean="0"/>
              <a:t> of the </a:t>
            </a:r>
            <a:r>
              <a:rPr lang="en-US" smtClean="0">
                <a:solidFill>
                  <a:schemeClr val="accent4"/>
                </a:solidFill>
              </a:rPr>
              <a:t>major causes </a:t>
            </a:r>
            <a:r>
              <a:rPr lang="en-US" smtClean="0"/>
              <a:t>of </a:t>
            </a:r>
            <a:r>
              <a:rPr lang="en-US" smtClean="0">
                <a:solidFill>
                  <a:schemeClr val="accent4"/>
                </a:solidFill>
              </a:rPr>
              <a:t>acute</a:t>
            </a:r>
            <a:r>
              <a:rPr lang="en-US" smtClean="0"/>
              <a:t> </a:t>
            </a:r>
            <a:r>
              <a:rPr lang="en-US" smtClean="0">
                <a:solidFill>
                  <a:schemeClr val="accent4"/>
                </a:solidFill>
              </a:rPr>
              <a:t>peancratitis</a:t>
            </a:r>
            <a:r>
              <a:rPr lang="en-US" smtClean="0"/>
              <a:t> accounting for up to </a:t>
            </a:r>
            <a:r>
              <a:rPr lang="en-US" smtClean="0">
                <a:solidFill>
                  <a:schemeClr val="accent4"/>
                </a:solidFill>
              </a:rPr>
              <a:t>10% </a:t>
            </a:r>
            <a:r>
              <a:rPr lang="en-US" smtClean="0"/>
              <a:t>of </a:t>
            </a:r>
            <a:r>
              <a:rPr lang="en-US" smtClean="0">
                <a:solidFill>
                  <a:schemeClr val="accent4"/>
                </a:solidFill>
              </a:rPr>
              <a:t>all cases </a:t>
            </a:r>
          </a:p>
          <a:p>
            <a:pPr marL="342900" indent="-342900" algn="just">
              <a:buFont typeface="Wingdings" panose="05000000000000000000" pitchFamily="2" charset="2"/>
              <a:buChar char="Ø"/>
            </a:pPr>
            <a:r>
              <a:rPr lang="en-US" smtClean="0"/>
              <a:t>Patients with </a:t>
            </a:r>
            <a:r>
              <a:rPr lang="en-US" smtClean="0">
                <a:solidFill>
                  <a:schemeClr val="accent4"/>
                </a:solidFill>
              </a:rPr>
              <a:t>HTGP</a:t>
            </a:r>
            <a:r>
              <a:rPr lang="en-US" smtClean="0"/>
              <a:t> initially exhibit </a:t>
            </a:r>
            <a:r>
              <a:rPr lang="en-US" smtClean="0">
                <a:solidFill>
                  <a:schemeClr val="accent4"/>
                </a:solidFill>
              </a:rPr>
              <a:t>symptoms</a:t>
            </a:r>
            <a:r>
              <a:rPr lang="en-US" smtClean="0"/>
              <a:t> that are </a:t>
            </a:r>
            <a:r>
              <a:rPr lang="en-US" smtClean="0">
                <a:solidFill>
                  <a:schemeClr val="accent4"/>
                </a:solidFill>
              </a:rPr>
              <a:t>similar</a:t>
            </a:r>
            <a:r>
              <a:rPr lang="en-US" smtClean="0"/>
              <a:t> to those observed in patients with AP from </a:t>
            </a:r>
            <a:r>
              <a:rPr lang="en-US" smtClean="0">
                <a:solidFill>
                  <a:schemeClr val="accent4"/>
                </a:solidFill>
              </a:rPr>
              <a:t>other etiologies </a:t>
            </a:r>
          </a:p>
          <a:p>
            <a:pPr marL="342900" indent="-342900" algn="just">
              <a:buFont typeface="Wingdings" panose="05000000000000000000" pitchFamily="2" charset="2"/>
              <a:buChar char="Ø"/>
            </a:pPr>
            <a:r>
              <a:rPr lang="en-US" smtClean="0"/>
              <a:t>However the </a:t>
            </a:r>
            <a:r>
              <a:rPr lang="en-US" smtClean="0">
                <a:solidFill>
                  <a:schemeClr val="accent4"/>
                </a:solidFill>
              </a:rPr>
              <a:t>clinical severity </a:t>
            </a:r>
            <a:r>
              <a:rPr lang="en-US" smtClean="0"/>
              <a:t>and the rate of </a:t>
            </a:r>
            <a:r>
              <a:rPr lang="en-US" smtClean="0">
                <a:solidFill>
                  <a:schemeClr val="accent4"/>
                </a:solidFill>
              </a:rPr>
              <a:t>complication</a:t>
            </a:r>
            <a:r>
              <a:rPr lang="en-US" smtClean="0"/>
              <a:t> with HTGP are </a:t>
            </a:r>
            <a:r>
              <a:rPr lang="en-US" smtClean="0">
                <a:solidFill>
                  <a:schemeClr val="accent4"/>
                </a:solidFill>
              </a:rPr>
              <a:t>generally higher</a:t>
            </a:r>
          </a:p>
          <a:p>
            <a:pPr algn="l"/>
            <a:endParaRPr lang="fa-IR"/>
          </a:p>
        </p:txBody>
      </p:sp>
      <p:sp>
        <p:nvSpPr>
          <p:cNvPr id="2" name="Rectangle 1"/>
          <p:cNvSpPr/>
          <p:nvPr/>
        </p:nvSpPr>
        <p:spPr>
          <a:xfrm>
            <a:off x="7275820" y="5451957"/>
            <a:ext cx="4580998" cy="369332"/>
          </a:xfrm>
          <a:prstGeom prst="rect">
            <a:avLst/>
          </a:prstGeom>
        </p:spPr>
        <p:txBody>
          <a:bodyPr wrap="none">
            <a:spAutoFit/>
          </a:bodyPr>
          <a:lstStyle/>
          <a:p>
            <a:r>
              <a:rPr lang="en-US">
                <a:solidFill>
                  <a:srgbClr val="FFC000"/>
                </a:solidFill>
              </a:rPr>
              <a:t>United </a:t>
            </a:r>
            <a:r>
              <a:rPr lang="en-US" smtClean="0">
                <a:solidFill>
                  <a:srgbClr val="FFC000"/>
                </a:solidFill>
              </a:rPr>
              <a:t>European </a:t>
            </a:r>
            <a:r>
              <a:rPr lang="en-US">
                <a:solidFill>
                  <a:srgbClr val="FFC000"/>
                </a:solidFill>
              </a:rPr>
              <a:t>Gastroentrology journal 2018</a:t>
            </a:r>
            <a:endParaRPr lang="fa-IR">
              <a:solidFill>
                <a:srgbClr val="FFC000"/>
              </a:solidFill>
            </a:endParaRPr>
          </a:p>
        </p:txBody>
      </p:sp>
    </p:spTree>
    <p:extLst>
      <p:ext uri="{BB962C8B-B14F-4D97-AF65-F5344CB8AC3E}">
        <p14:creationId xmlns:p14="http://schemas.microsoft.com/office/powerpoint/2010/main" val="1609727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975" y="155853"/>
            <a:ext cx="6019800" cy="6176963"/>
          </a:xfrm>
        </p:spPr>
        <p:txBody>
          <a:bodyPr>
            <a:normAutofit lnSpcReduction="10000"/>
          </a:bodyPr>
          <a:lstStyle/>
          <a:p>
            <a:pPr>
              <a:buFont typeface="Wingdings" panose="05000000000000000000" pitchFamily="2" charset="2"/>
              <a:buChar char="Ø"/>
            </a:pPr>
            <a:r>
              <a:rPr lang="en-US" sz="2400" smtClean="0">
                <a:solidFill>
                  <a:schemeClr val="accent4"/>
                </a:solidFill>
              </a:rPr>
              <a:t>Primary (inherited)HTG </a:t>
            </a:r>
            <a:r>
              <a:rPr lang="en-US" sz="2400" smtClean="0">
                <a:solidFill>
                  <a:schemeClr val="bg1"/>
                </a:solidFill>
              </a:rPr>
              <a:t>can be caused by</a:t>
            </a:r>
            <a:r>
              <a:rPr lang="en-US" sz="2400" smtClean="0">
                <a:solidFill>
                  <a:schemeClr val="accent4"/>
                </a:solidFill>
              </a:rPr>
              <a:t> five types</a:t>
            </a:r>
            <a:r>
              <a:rPr lang="en-US" sz="2400" smtClean="0">
                <a:solidFill>
                  <a:schemeClr val="bg1"/>
                </a:solidFill>
              </a:rPr>
              <a:t> of hyperlipidemia</a:t>
            </a:r>
          </a:p>
          <a:p>
            <a:pPr>
              <a:buFont typeface="Wingdings" panose="05000000000000000000" pitchFamily="2" charset="2"/>
              <a:buChar char="Ø"/>
            </a:pPr>
            <a:r>
              <a:rPr lang="en-US" sz="2400" smtClean="0">
                <a:solidFill>
                  <a:schemeClr val="bg1"/>
                </a:solidFill>
              </a:rPr>
              <a:t>Patients with type </a:t>
            </a:r>
            <a:r>
              <a:rPr lang="en-US" sz="2400" smtClean="0">
                <a:solidFill>
                  <a:schemeClr val="accent4"/>
                </a:solidFill>
              </a:rPr>
              <a:t>1</a:t>
            </a:r>
            <a:r>
              <a:rPr lang="en-US" sz="2400" smtClean="0">
                <a:solidFill>
                  <a:schemeClr val="bg1"/>
                </a:solidFill>
              </a:rPr>
              <a:t> , </a:t>
            </a:r>
            <a:r>
              <a:rPr lang="en-US" sz="2400" smtClean="0">
                <a:solidFill>
                  <a:schemeClr val="accent4"/>
                </a:solidFill>
              </a:rPr>
              <a:t>4</a:t>
            </a:r>
            <a:r>
              <a:rPr lang="en-US" sz="2400" smtClean="0">
                <a:solidFill>
                  <a:schemeClr val="bg1"/>
                </a:solidFill>
              </a:rPr>
              <a:t> and </a:t>
            </a:r>
            <a:r>
              <a:rPr lang="en-US" sz="2400" smtClean="0">
                <a:solidFill>
                  <a:schemeClr val="accent4"/>
                </a:solidFill>
              </a:rPr>
              <a:t>5</a:t>
            </a:r>
            <a:r>
              <a:rPr lang="en-US" sz="2400" smtClean="0">
                <a:solidFill>
                  <a:schemeClr val="bg1"/>
                </a:solidFill>
              </a:rPr>
              <a:t> hyperlipidemia have an increased risk of </a:t>
            </a:r>
            <a:r>
              <a:rPr lang="en-US" sz="2400" smtClean="0">
                <a:solidFill>
                  <a:schemeClr val="accent4"/>
                </a:solidFill>
              </a:rPr>
              <a:t>HTGP</a:t>
            </a:r>
            <a:r>
              <a:rPr lang="en-US" sz="2400" smtClean="0">
                <a:solidFill>
                  <a:schemeClr val="bg1"/>
                </a:solidFill>
              </a:rPr>
              <a:t> </a:t>
            </a:r>
          </a:p>
          <a:p>
            <a:pPr>
              <a:buFont typeface="Wingdings" panose="05000000000000000000" pitchFamily="2" charset="2"/>
              <a:buChar char="Ø"/>
            </a:pPr>
            <a:r>
              <a:rPr lang="en-US" sz="2400" smtClean="0">
                <a:solidFill>
                  <a:schemeClr val="bg1"/>
                </a:solidFill>
              </a:rPr>
              <a:t>In </a:t>
            </a:r>
            <a:r>
              <a:rPr lang="en-US" sz="2400" smtClean="0">
                <a:solidFill>
                  <a:schemeClr val="accent4"/>
                </a:solidFill>
              </a:rPr>
              <a:t>type 1 </a:t>
            </a:r>
            <a:r>
              <a:rPr lang="en-US" sz="2400" smtClean="0">
                <a:solidFill>
                  <a:schemeClr val="bg1"/>
                </a:solidFill>
              </a:rPr>
              <a:t>hyperlipidemia or </a:t>
            </a:r>
            <a:r>
              <a:rPr lang="en-US" sz="2400" smtClean="0">
                <a:solidFill>
                  <a:schemeClr val="accent4"/>
                </a:solidFill>
              </a:rPr>
              <a:t>LPL deficiency </a:t>
            </a:r>
            <a:r>
              <a:rPr lang="en-US" sz="2400" smtClean="0">
                <a:solidFill>
                  <a:schemeClr val="bg1"/>
                </a:solidFill>
              </a:rPr>
              <a:t>mainly the chylomicron metabolism is affected resulting in high levels of circulating triglyceride rich chylomicrons (</a:t>
            </a:r>
            <a:r>
              <a:rPr lang="en-US" sz="2400" smtClean="0">
                <a:solidFill>
                  <a:schemeClr val="accent4"/>
                </a:solidFill>
              </a:rPr>
              <a:t>chylomicromicronemia</a:t>
            </a:r>
            <a:r>
              <a:rPr lang="en-US" sz="2400" smtClean="0">
                <a:solidFill>
                  <a:schemeClr val="bg1"/>
                </a:solidFill>
              </a:rPr>
              <a:t>)</a:t>
            </a:r>
          </a:p>
          <a:p>
            <a:pPr>
              <a:buFont typeface="Wingdings" panose="05000000000000000000" pitchFamily="2" charset="2"/>
              <a:buChar char="Ø"/>
            </a:pPr>
            <a:r>
              <a:rPr lang="en-US" sz="2400" smtClean="0">
                <a:solidFill>
                  <a:schemeClr val="accent4"/>
                </a:solidFill>
              </a:rPr>
              <a:t>Type 1 </a:t>
            </a:r>
            <a:r>
              <a:rPr lang="en-US" sz="2400" smtClean="0">
                <a:solidFill>
                  <a:schemeClr val="bg1"/>
                </a:solidFill>
              </a:rPr>
              <a:t>is a rare </a:t>
            </a:r>
            <a:r>
              <a:rPr lang="en-US" sz="2400" smtClean="0">
                <a:solidFill>
                  <a:schemeClr val="accent4"/>
                </a:solidFill>
              </a:rPr>
              <a:t>autosomal recessive </a:t>
            </a:r>
            <a:r>
              <a:rPr lang="en-US" sz="2400" smtClean="0">
                <a:solidFill>
                  <a:schemeClr val="bg1"/>
                </a:solidFill>
              </a:rPr>
              <a:t>disorder caused by homozygocity or compound hetrozygosity for </a:t>
            </a:r>
            <a:r>
              <a:rPr lang="en-US" sz="2400" smtClean="0">
                <a:solidFill>
                  <a:schemeClr val="accent4"/>
                </a:solidFill>
              </a:rPr>
              <a:t>mutation</a:t>
            </a:r>
            <a:r>
              <a:rPr lang="en-US" sz="2400" smtClean="0">
                <a:solidFill>
                  <a:schemeClr val="bg1"/>
                </a:solidFill>
              </a:rPr>
              <a:t> in the</a:t>
            </a:r>
            <a:r>
              <a:rPr lang="en-US" sz="2400" smtClean="0">
                <a:solidFill>
                  <a:schemeClr val="accent4"/>
                </a:solidFill>
              </a:rPr>
              <a:t> lipoprotein lipase gene </a:t>
            </a:r>
            <a:r>
              <a:rPr lang="en-US" sz="2400" smtClean="0">
                <a:solidFill>
                  <a:schemeClr val="bg1"/>
                </a:solidFill>
              </a:rPr>
              <a:t>on </a:t>
            </a:r>
            <a:r>
              <a:rPr lang="en-US" sz="2400" smtClean="0">
                <a:solidFill>
                  <a:schemeClr val="accent4"/>
                </a:solidFill>
              </a:rPr>
              <a:t>chromosome 8</a:t>
            </a:r>
          </a:p>
          <a:p>
            <a:pPr>
              <a:buFont typeface="Wingdings" panose="05000000000000000000" pitchFamily="2" charset="2"/>
              <a:buChar char="Ø"/>
            </a:pPr>
            <a:r>
              <a:rPr lang="en-US" sz="2400" smtClean="0">
                <a:solidFill>
                  <a:schemeClr val="bg1"/>
                </a:solidFill>
              </a:rPr>
              <a:t>Type 1 is characterized by severe elevations in chylomicrons and extremely elevated triglycerids always reaching well above 1000 mg/dl</a:t>
            </a:r>
            <a:endParaRPr lang="fa-IR" sz="2400">
              <a:solidFill>
                <a:schemeClr val="bg1"/>
              </a:solidFill>
            </a:endParaRPr>
          </a:p>
        </p:txBody>
      </p:sp>
      <p:pic>
        <p:nvPicPr>
          <p:cNvPr id="5" name="Content Placeholder 4" descr="WhatsApp Image 2022-01-23 at 20.50.56 - Windows Photo Viewe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8752" t="8684" r="28716" b="8684"/>
          <a:stretch/>
        </p:blipFill>
        <p:spPr>
          <a:xfrm>
            <a:off x="6019800" y="0"/>
            <a:ext cx="6172200" cy="6858000"/>
          </a:xfrm>
        </p:spPr>
      </p:pic>
      <p:sp>
        <p:nvSpPr>
          <p:cNvPr id="2" name="Rectangle 1"/>
          <p:cNvSpPr/>
          <p:nvPr/>
        </p:nvSpPr>
        <p:spPr>
          <a:xfrm>
            <a:off x="1560631" y="6488668"/>
            <a:ext cx="4584717" cy="369332"/>
          </a:xfrm>
          <a:prstGeom prst="rect">
            <a:avLst/>
          </a:prstGeom>
        </p:spPr>
        <p:txBody>
          <a:bodyPr wrap="none">
            <a:spAutoFit/>
          </a:bodyPr>
          <a:lstStyle/>
          <a:p>
            <a:r>
              <a:rPr lang="en-US">
                <a:solidFill>
                  <a:srgbClr val="FFC000"/>
                </a:solidFill>
              </a:rPr>
              <a:t>United </a:t>
            </a:r>
            <a:r>
              <a:rPr lang="en-US" smtClean="0">
                <a:solidFill>
                  <a:srgbClr val="FFC000"/>
                </a:solidFill>
              </a:rPr>
              <a:t>Eurpoean </a:t>
            </a:r>
            <a:r>
              <a:rPr lang="en-US">
                <a:solidFill>
                  <a:srgbClr val="FFC000"/>
                </a:solidFill>
              </a:rPr>
              <a:t>Gastroentrology journal 2018</a:t>
            </a:r>
            <a:endParaRPr lang="fa-IR">
              <a:solidFill>
                <a:srgbClr val="FFC000"/>
              </a:solidFill>
            </a:endParaRPr>
          </a:p>
        </p:txBody>
      </p:sp>
    </p:spTree>
    <p:extLst>
      <p:ext uri="{BB962C8B-B14F-4D97-AF65-F5344CB8AC3E}">
        <p14:creationId xmlns:p14="http://schemas.microsoft.com/office/powerpoint/2010/main" val="1023026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solidFill>
                  <a:srgbClr val="FFC000"/>
                </a:solidFill>
              </a:rPr>
              <a:t>Case presentation</a:t>
            </a:r>
            <a:endParaRPr lang="fa-IR">
              <a:solidFill>
                <a:srgbClr val="FFC000"/>
              </a:solidFill>
            </a:endParaRPr>
          </a:p>
        </p:txBody>
      </p:sp>
      <p:sp>
        <p:nvSpPr>
          <p:cNvPr id="3" name="Subtitle 2"/>
          <p:cNvSpPr>
            <a:spLocks noGrp="1"/>
          </p:cNvSpPr>
          <p:nvPr>
            <p:ph type="subTitle" idx="1"/>
          </p:nvPr>
        </p:nvSpPr>
        <p:spPr/>
        <p:txBody>
          <a:bodyPr/>
          <a:lstStyle/>
          <a:p>
            <a:r>
              <a:rPr lang="en-US" b="1" i="1" smtClean="0">
                <a:solidFill>
                  <a:srgbClr val="FFFF00"/>
                </a:solidFill>
              </a:rPr>
              <a:t>Dr Zahra daraei</a:t>
            </a:r>
          </a:p>
          <a:p>
            <a:r>
              <a:rPr lang="en-US" b="1" i="1" smtClean="0">
                <a:solidFill>
                  <a:srgbClr val="FFC000"/>
                </a:solidFill>
              </a:rPr>
              <a:t>1400/11/11</a:t>
            </a:r>
            <a:endParaRPr lang="fa-IR" b="1" i="1">
              <a:solidFill>
                <a:srgbClr val="FFC000"/>
              </a:solidFill>
            </a:endParaRPr>
          </a:p>
        </p:txBody>
      </p:sp>
    </p:spTree>
    <p:extLst>
      <p:ext uri="{BB962C8B-B14F-4D97-AF65-F5344CB8AC3E}">
        <p14:creationId xmlns:p14="http://schemas.microsoft.com/office/powerpoint/2010/main" val="3843435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6719" y="369333"/>
            <a:ext cx="9144000" cy="6235728"/>
          </a:xfrm>
        </p:spPr>
        <p:txBody>
          <a:bodyPr/>
          <a:lstStyle/>
          <a:p>
            <a:pPr marL="342900" indent="-342900" algn="just">
              <a:buFont typeface="Wingdings" panose="05000000000000000000" pitchFamily="2" charset="2"/>
              <a:buChar char="Ø"/>
            </a:pPr>
            <a:r>
              <a:rPr lang="en-US" smtClean="0">
                <a:solidFill>
                  <a:schemeClr val="accent4"/>
                </a:solidFill>
              </a:rPr>
              <a:t>Type 1 </a:t>
            </a:r>
            <a:r>
              <a:rPr lang="en-US" smtClean="0"/>
              <a:t>is caused by </a:t>
            </a:r>
            <a:r>
              <a:rPr lang="en-US" smtClean="0">
                <a:solidFill>
                  <a:schemeClr val="accent4"/>
                </a:solidFill>
              </a:rPr>
              <a:t>mutation</a:t>
            </a:r>
            <a:r>
              <a:rPr lang="en-US" smtClean="0"/>
              <a:t> of either the </a:t>
            </a:r>
            <a:r>
              <a:rPr lang="en-US" smtClean="0">
                <a:solidFill>
                  <a:schemeClr val="accent4"/>
                </a:solidFill>
              </a:rPr>
              <a:t>LPL</a:t>
            </a:r>
            <a:r>
              <a:rPr lang="en-US" smtClean="0"/>
              <a:t> or the gene;s cofactor </a:t>
            </a:r>
            <a:r>
              <a:rPr lang="en-US" smtClean="0">
                <a:solidFill>
                  <a:schemeClr val="accent4"/>
                </a:solidFill>
              </a:rPr>
              <a:t>APO c 2 </a:t>
            </a:r>
          </a:p>
          <a:p>
            <a:pPr marL="342900" indent="-342900" algn="just">
              <a:buFont typeface="Wingdings" panose="05000000000000000000" pitchFamily="2" charset="2"/>
              <a:buChar char="Ø"/>
            </a:pPr>
            <a:r>
              <a:rPr lang="en-US" smtClean="0"/>
              <a:t>Patients with</a:t>
            </a:r>
            <a:r>
              <a:rPr lang="en-US" smtClean="0">
                <a:solidFill>
                  <a:schemeClr val="accent4"/>
                </a:solidFill>
              </a:rPr>
              <a:t> LPLD </a:t>
            </a:r>
            <a:r>
              <a:rPr lang="en-US" smtClean="0"/>
              <a:t>typically have </a:t>
            </a:r>
            <a:r>
              <a:rPr lang="en-US" smtClean="0">
                <a:solidFill>
                  <a:schemeClr val="accent4"/>
                </a:solidFill>
              </a:rPr>
              <a:t>childhood onset </a:t>
            </a:r>
            <a:r>
              <a:rPr lang="en-US" smtClean="0"/>
              <a:t>very </a:t>
            </a:r>
            <a:r>
              <a:rPr lang="en-US" smtClean="0">
                <a:solidFill>
                  <a:schemeClr val="accent4"/>
                </a:solidFill>
              </a:rPr>
              <a:t>severe HTG </a:t>
            </a:r>
            <a:r>
              <a:rPr lang="en-US" smtClean="0"/>
              <a:t>with episodes of </a:t>
            </a:r>
            <a:r>
              <a:rPr lang="en-US" smtClean="0">
                <a:solidFill>
                  <a:schemeClr val="accent4"/>
                </a:solidFill>
              </a:rPr>
              <a:t>abdominal paine </a:t>
            </a:r>
            <a:r>
              <a:rPr lang="en-US" smtClean="0"/>
              <a:t>; </a:t>
            </a:r>
            <a:r>
              <a:rPr lang="en-US" smtClean="0">
                <a:solidFill>
                  <a:schemeClr val="accent4"/>
                </a:solidFill>
              </a:rPr>
              <a:t>eruptive cutaneous xanthoma </a:t>
            </a:r>
            <a:r>
              <a:rPr lang="en-US" smtClean="0"/>
              <a:t>and</a:t>
            </a:r>
            <a:r>
              <a:rPr lang="en-US" smtClean="0">
                <a:solidFill>
                  <a:schemeClr val="accent4"/>
                </a:solidFill>
              </a:rPr>
              <a:t> hepathosplenomegaly </a:t>
            </a:r>
          </a:p>
          <a:p>
            <a:pPr marL="342900" indent="-342900" algn="just">
              <a:buFont typeface="Wingdings" panose="05000000000000000000" pitchFamily="2" charset="2"/>
              <a:buChar char="Ø"/>
            </a:pPr>
            <a:r>
              <a:rPr lang="en-US" smtClean="0"/>
              <a:t>One of the more severe symptoms of LPLD is </a:t>
            </a:r>
            <a:r>
              <a:rPr lang="en-US" smtClean="0">
                <a:solidFill>
                  <a:schemeClr val="accent4"/>
                </a:solidFill>
              </a:rPr>
              <a:t>recurrent Acut pancratitis</a:t>
            </a:r>
          </a:p>
          <a:p>
            <a:pPr marL="342900" indent="-342900" algn="just">
              <a:buFont typeface="Wingdings" panose="05000000000000000000" pitchFamily="2" charset="2"/>
              <a:buChar char="Ø"/>
            </a:pPr>
            <a:r>
              <a:rPr lang="en-US" smtClean="0"/>
              <a:t>Both </a:t>
            </a:r>
            <a:r>
              <a:rPr lang="en-US" smtClean="0">
                <a:solidFill>
                  <a:schemeClr val="accent4"/>
                </a:solidFill>
              </a:rPr>
              <a:t>type 4 </a:t>
            </a:r>
            <a:r>
              <a:rPr lang="en-US" smtClean="0"/>
              <a:t>and </a:t>
            </a:r>
            <a:r>
              <a:rPr lang="en-US" smtClean="0">
                <a:solidFill>
                  <a:schemeClr val="accent4"/>
                </a:solidFill>
              </a:rPr>
              <a:t>type 5 </a:t>
            </a:r>
            <a:r>
              <a:rPr lang="en-US" smtClean="0"/>
              <a:t>hyperlipidemia are </a:t>
            </a:r>
            <a:r>
              <a:rPr lang="en-US" smtClean="0">
                <a:solidFill>
                  <a:schemeClr val="accent4"/>
                </a:solidFill>
              </a:rPr>
              <a:t>autosomal dominant </a:t>
            </a:r>
            <a:r>
              <a:rPr lang="en-US" smtClean="0"/>
              <a:t>disorder that are</a:t>
            </a:r>
            <a:r>
              <a:rPr lang="en-US" smtClean="0">
                <a:solidFill>
                  <a:schemeClr val="accent4"/>
                </a:solidFill>
              </a:rPr>
              <a:t> more prevalent </a:t>
            </a:r>
            <a:r>
              <a:rPr lang="en-US" smtClean="0"/>
              <a:t>than</a:t>
            </a:r>
            <a:r>
              <a:rPr lang="en-US" smtClean="0">
                <a:solidFill>
                  <a:schemeClr val="accent4"/>
                </a:solidFill>
              </a:rPr>
              <a:t> type 1 </a:t>
            </a:r>
            <a:r>
              <a:rPr lang="en-US" smtClean="0"/>
              <a:t>hyperlipidemia</a:t>
            </a:r>
          </a:p>
          <a:p>
            <a:pPr marL="342900" indent="-342900" algn="just">
              <a:buFont typeface="Wingdings" panose="05000000000000000000" pitchFamily="2" charset="2"/>
              <a:buChar char="Ø"/>
            </a:pPr>
            <a:r>
              <a:rPr lang="en-US" smtClean="0">
                <a:solidFill>
                  <a:schemeClr val="accent4"/>
                </a:solidFill>
              </a:rPr>
              <a:t>Type 4 </a:t>
            </a:r>
            <a:r>
              <a:rPr lang="en-US" smtClean="0"/>
              <a:t>is characterized  by abnormal elevation  of </a:t>
            </a:r>
            <a:r>
              <a:rPr lang="en-US" smtClean="0">
                <a:solidFill>
                  <a:schemeClr val="accent4"/>
                </a:solidFill>
              </a:rPr>
              <a:t>VLDL</a:t>
            </a:r>
            <a:r>
              <a:rPr lang="en-US" smtClean="0"/>
              <a:t> and </a:t>
            </a:r>
            <a:r>
              <a:rPr lang="en-US" smtClean="0">
                <a:solidFill>
                  <a:schemeClr val="accent4"/>
                </a:solidFill>
              </a:rPr>
              <a:t>triglyceride</a:t>
            </a:r>
            <a:r>
              <a:rPr lang="en-US" smtClean="0"/>
              <a:t> levels and almost always </a:t>
            </a:r>
            <a:r>
              <a:rPr lang="en-US" smtClean="0">
                <a:solidFill>
                  <a:schemeClr val="accent4"/>
                </a:solidFill>
              </a:rPr>
              <a:t>less than 1000 mg/dl</a:t>
            </a:r>
            <a:r>
              <a:rPr lang="en-US" smtClean="0"/>
              <a:t> and serum cholesterol levels are normal </a:t>
            </a:r>
          </a:p>
          <a:p>
            <a:pPr marL="342900" indent="-342900" algn="just">
              <a:buFont typeface="Wingdings" panose="05000000000000000000" pitchFamily="2" charset="2"/>
              <a:buChar char="Ø"/>
            </a:pPr>
            <a:r>
              <a:rPr lang="en-US" smtClean="0">
                <a:solidFill>
                  <a:schemeClr val="accent4"/>
                </a:solidFill>
              </a:rPr>
              <a:t>Type 5 </a:t>
            </a:r>
            <a:r>
              <a:rPr lang="en-US" smtClean="0"/>
              <a:t>is characterized by elevation are invariably greater than 1000mg/dl and total cholesterol levels are always elevated and the LDL cholesterol is usually low</a:t>
            </a:r>
            <a:endParaRPr lang="fa-IR"/>
          </a:p>
        </p:txBody>
      </p:sp>
      <p:sp>
        <p:nvSpPr>
          <p:cNvPr id="5" name="Rectangle 4"/>
          <p:cNvSpPr/>
          <p:nvPr/>
        </p:nvSpPr>
        <p:spPr>
          <a:xfrm>
            <a:off x="7105815" y="6235729"/>
            <a:ext cx="4584717" cy="369332"/>
          </a:xfrm>
          <a:prstGeom prst="rect">
            <a:avLst/>
          </a:prstGeom>
        </p:spPr>
        <p:txBody>
          <a:bodyPr wrap="none">
            <a:spAutoFit/>
          </a:bodyPr>
          <a:lstStyle/>
          <a:p>
            <a:r>
              <a:rPr lang="en-US">
                <a:solidFill>
                  <a:srgbClr val="FFC000"/>
                </a:solidFill>
              </a:rPr>
              <a:t>United </a:t>
            </a:r>
            <a:r>
              <a:rPr lang="en-US" smtClean="0">
                <a:solidFill>
                  <a:srgbClr val="FFC000"/>
                </a:solidFill>
              </a:rPr>
              <a:t>Eurpoean </a:t>
            </a:r>
            <a:r>
              <a:rPr lang="en-US">
                <a:solidFill>
                  <a:srgbClr val="FFC000"/>
                </a:solidFill>
              </a:rPr>
              <a:t>Gastroentrology journal 2018</a:t>
            </a:r>
            <a:endParaRPr lang="fa-IR">
              <a:solidFill>
                <a:srgbClr val="FFC000"/>
              </a:solidFill>
            </a:endParaRPr>
          </a:p>
        </p:txBody>
      </p:sp>
    </p:spTree>
    <p:extLst>
      <p:ext uri="{BB962C8B-B14F-4D97-AF65-F5344CB8AC3E}">
        <p14:creationId xmlns:p14="http://schemas.microsoft.com/office/powerpoint/2010/main" val="22424629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91440"/>
            <a:ext cx="6019800" cy="6766560"/>
          </a:xfrm>
        </p:spPr>
        <p:txBody>
          <a:bodyPr>
            <a:normAutofit lnSpcReduction="10000"/>
          </a:bodyPr>
          <a:lstStyle/>
          <a:p>
            <a:pPr marL="342900" lvl="0" indent="-342900" algn="just">
              <a:buFont typeface="Wingdings" panose="05000000000000000000" pitchFamily="2" charset="2"/>
              <a:buChar char="Ø"/>
            </a:pPr>
            <a:r>
              <a:rPr lang="en-US" sz="2400">
                <a:solidFill>
                  <a:srgbClr val="FFC000"/>
                </a:solidFill>
              </a:rPr>
              <a:t>Triglycerides</a:t>
            </a:r>
            <a:r>
              <a:rPr lang="en-US" sz="2400">
                <a:solidFill>
                  <a:prstClr val="white"/>
                </a:solidFill>
              </a:rPr>
              <a:t> in both </a:t>
            </a:r>
            <a:r>
              <a:rPr lang="en-US" sz="2400">
                <a:solidFill>
                  <a:srgbClr val="FFC000"/>
                </a:solidFill>
              </a:rPr>
              <a:t>chylomicron</a:t>
            </a:r>
            <a:r>
              <a:rPr lang="en-US" sz="2400">
                <a:solidFill>
                  <a:prstClr val="white"/>
                </a:solidFill>
              </a:rPr>
              <a:t> ; which transport </a:t>
            </a:r>
            <a:r>
              <a:rPr lang="en-US" sz="2400">
                <a:solidFill>
                  <a:srgbClr val="FFC000"/>
                </a:solidFill>
              </a:rPr>
              <a:t>dietary fat </a:t>
            </a:r>
            <a:r>
              <a:rPr lang="en-US" sz="2400">
                <a:solidFill>
                  <a:prstClr val="white"/>
                </a:solidFill>
              </a:rPr>
              <a:t>and </a:t>
            </a:r>
            <a:r>
              <a:rPr lang="en-US" sz="2400">
                <a:solidFill>
                  <a:srgbClr val="FFC000"/>
                </a:solidFill>
              </a:rPr>
              <a:t>VLDL</a:t>
            </a:r>
            <a:r>
              <a:rPr lang="en-US" sz="2400">
                <a:solidFill>
                  <a:prstClr val="white"/>
                </a:solidFill>
              </a:rPr>
              <a:t> which transports </a:t>
            </a:r>
            <a:r>
              <a:rPr lang="en-US" sz="2400">
                <a:solidFill>
                  <a:srgbClr val="FFC000"/>
                </a:solidFill>
              </a:rPr>
              <a:t>endogenous triglyceride</a:t>
            </a:r>
            <a:r>
              <a:rPr lang="en-US" sz="2400">
                <a:solidFill>
                  <a:prstClr val="white"/>
                </a:solidFill>
              </a:rPr>
              <a:t> formed by the liver and hydrolyzed by</a:t>
            </a:r>
            <a:r>
              <a:rPr lang="en-US" sz="2400">
                <a:solidFill>
                  <a:srgbClr val="FFC000"/>
                </a:solidFill>
              </a:rPr>
              <a:t> LPL </a:t>
            </a:r>
            <a:r>
              <a:rPr lang="en-US" sz="2400">
                <a:solidFill>
                  <a:prstClr val="white"/>
                </a:solidFill>
              </a:rPr>
              <a:t>which is the majore mechanism for clearance of the triglyceride rich lipoproteins </a:t>
            </a:r>
          </a:p>
          <a:p>
            <a:pPr marL="342900" lvl="0" indent="-342900" algn="just">
              <a:buFont typeface="Wingdings" panose="05000000000000000000" pitchFamily="2" charset="2"/>
              <a:buChar char="Ø"/>
            </a:pPr>
            <a:r>
              <a:rPr lang="en-US" sz="2400">
                <a:solidFill>
                  <a:srgbClr val="FFC000"/>
                </a:solidFill>
              </a:rPr>
              <a:t>LPL</a:t>
            </a:r>
            <a:r>
              <a:rPr lang="en-US" sz="2400">
                <a:solidFill>
                  <a:prstClr val="white"/>
                </a:solidFill>
              </a:rPr>
              <a:t> is </a:t>
            </a:r>
            <a:r>
              <a:rPr lang="en-US" sz="2400">
                <a:solidFill>
                  <a:srgbClr val="FFC000"/>
                </a:solidFill>
              </a:rPr>
              <a:t>synthesized</a:t>
            </a:r>
            <a:r>
              <a:rPr lang="en-US" sz="2400">
                <a:solidFill>
                  <a:prstClr val="white"/>
                </a:solidFill>
              </a:rPr>
              <a:t> by </a:t>
            </a:r>
            <a:r>
              <a:rPr lang="en-US" sz="2400">
                <a:solidFill>
                  <a:srgbClr val="FFC000"/>
                </a:solidFill>
              </a:rPr>
              <a:t>several tissue </a:t>
            </a:r>
            <a:r>
              <a:rPr lang="en-US" sz="2400">
                <a:solidFill>
                  <a:prstClr val="white"/>
                </a:solidFill>
              </a:rPr>
              <a:t>including </a:t>
            </a:r>
            <a:r>
              <a:rPr lang="en-US" sz="2400">
                <a:solidFill>
                  <a:srgbClr val="FFC000"/>
                </a:solidFill>
              </a:rPr>
              <a:t>adipose</a:t>
            </a:r>
            <a:r>
              <a:rPr lang="en-US" sz="2400">
                <a:solidFill>
                  <a:prstClr val="white"/>
                </a:solidFill>
              </a:rPr>
              <a:t> tissue and </a:t>
            </a:r>
            <a:r>
              <a:rPr lang="en-US" sz="2400">
                <a:solidFill>
                  <a:srgbClr val="FFC000"/>
                </a:solidFill>
              </a:rPr>
              <a:t>skeletal</a:t>
            </a:r>
            <a:r>
              <a:rPr lang="en-US" sz="2400">
                <a:solidFill>
                  <a:prstClr val="white"/>
                </a:solidFill>
              </a:rPr>
              <a:t> and </a:t>
            </a:r>
            <a:r>
              <a:rPr lang="en-US" sz="2400">
                <a:solidFill>
                  <a:srgbClr val="FFC000"/>
                </a:solidFill>
              </a:rPr>
              <a:t>cardiac muschel </a:t>
            </a:r>
            <a:r>
              <a:rPr lang="en-US" sz="2400">
                <a:solidFill>
                  <a:prstClr val="white"/>
                </a:solidFill>
              </a:rPr>
              <a:t>then </a:t>
            </a:r>
            <a:r>
              <a:rPr lang="en-US" sz="2400">
                <a:solidFill>
                  <a:srgbClr val="FFC000"/>
                </a:solidFill>
              </a:rPr>
              <a:t>transported</a:t>
            </a:r>
            <a:r>
              <a:rPr lang="en-US" sz="2400">
                <a:solidFill>
                  <a:prstClr val="white"/>
                </a:solidFill>
              </a:rPr>
              <a:t> by </a:t>
            </a:r>
            <a:r>
              <a:rPr lang="en-US" sz="2400" smtClean="0">
                <a:solidFill>
                  <a:srgbClr val="FFC000"/>
                </a:solidFill>
              </a:rPr>
              <a:t>GPIHDP1</a:t>
            </a:r>
            <a:r>
              <a:rPr lang="en-US" sz="2400" smtClean="0">
                <a:solidFill>
                  <a:prstClr val="white"/>
                </a:solidFill>
              </a:rPr>
              <a:t> </a:t>
            </a:r>
            <a:r>
              <a:rPr lang="en-US" sz="2400">
                <a:solidFill>
                  <a:prstClr val="white"/>
                </a:solidFill>
              </a:rPr>
              <a:t>to the </a:t>
            </a:r>
            <a:r>
              <a:rPr lang="en-US" sz="2400">
                <a:solidFill>
                  <a:srgbClr val="FFC000"/>
                </a:solidFill>
              </a:rPr>
              <a:t>luminal side </a:t>
            </a:r>
            <a:r>
              <a:rPr lang="en-US" sz="2400">
                <a:solidFill>
                  <a:prstClr val="white"/>
                </a:solidFill>
              </a:rPr>
              <a:t>of </a:t>
            </a:r>
            <a:r>
              <a:rPr lang="en-US" sz="2400">
                <a:solidFill>
                  <a:srgbClr val="FFC000"/>
                </a:solidFill>
              </a:rPr>
              <a:t>endothelium</a:t>
            </a:r>
            <a:r>
              <a:rPr lang="en-US" sz="2400">
                <a:solidFill>
                  <a:prstClr val="white"/>
                </a:solidFill>
              </a:rPr>
              <a:t> where it binds glycosamino glicans and is available to hydrolyzed triglyceride </a:t>
            </a:r>
          </a:p>
          <a:p>
            <a:pPr marL="342900" lvl="0" indent="-342900" algn="just">
              <a:buFont typeface="Wingdings" panose="05000000000000000000" pitchFamily="2" charset="2"/>
              <a:buChar char="Ø"/>
            </a:pPr>
            <a:r>
              <a:rPr lang="en-US" sz="2400">
                <a:solidFill>
                  <a:prstClr val="white"/>
                </a:solidFill>
              </a:rPr>
              <a:t>Several other proteins regulate LPL activity </a:t>
            </a:r>
            <a:r>
              <a:rPr lang="en-US" sz="2400">
                <a:solidFill>
                  <a:srgbClr val="FFC000"/>
                </a:solidFill>
              </a:rPr>
              <a:t>APO c2 </a:t>
            </a:r>
            <a:r>
              <a:rPr lang="en-US" sz="2400">
                <a:solidFill>
                  <a:prstClr val="white"/>
                </a:solidFill>
              </a:rPr>
              <a:t>and </a:t>
            </a:r>
            <a:r>
              <a:rPr lang="en-US" sz="2400">
                <a:solidFill>
                  <a:srgbClr val="FFC000"/>
                </a:solidFill>
              </a:rPr>
              <a:t>APO c3 </a:t>
            </a:r>
            <a:r>
              <a:rPr lang="en-US" sz="2400">
                <a:solidFill>
                  <a:prstClr val="white"/>
                </a:solidFill>
              </a:rPr>
              <a:t>activate and inhibit LPL respectively</a:t>
            </a:r>
          </a:p>
          <a:p>
            <a:pPr marL="342900" lvl="0" indent="-342900" algn="just">
              <a:buFont typeface="Wingdings" panose="05000000000000000000" pitchFamily="2" charset="2"/>
              <a:buChar char="Ø"/>
            </a:pPr>
            <a:r>
              <a:rPr lang="en-US" sz="2400">
                <a:solidFill>
                  <a:srgbClr val="FFC000"/>
                </a:solidFill>
              </a:rPr>
              <a:t>APO E </a:t>
            </a:r>
            <a:r>
              <a:rPr lang="en-US" sz="2400">
                <a:solidFill>
                  <a:prstClr val="white"/>
                </a:solidFill>
              </a:rPr>
              <a:t>plays an important role in uptake and clearance of the reminants of the triglyceride rich</a:t>
            </a:r>
            <a:r>
              <a:rPr lang="en-US" sz="2400">
                <a:solidFill>
                  <a:srgbClr val="FFC000"/>
                </a:solidFill>
              </a:rPr>
              <a:t> lipoproteins </a:t>
            </a:r>
            <a:r>
              <a:rPr lang="en-US" sz="2400">
                <a:solidFill>
                  <a:prstClr val="white"/>
                </a:solidFill>
              </a:rPr>
              <a:t>and</a:t>
            </a:r>
            <a:r>
              <a:rPr lang="en-US" sz="2400">
                <a:solidFill>
                  <a:srgbClr val="FFC000"/>
                </a:solidFill>
              </a:rPr>
              <a:t> lipase maturation factor 1</a:t>
            </a:r>
            <a:r>
              <a:rPr lang="en-US" sz="2400">
                <a:solidFill>
                  <a:prstClr val="white"/>
                </a:solidFill>
              </a:rPr>
              <a:t>(LMF1) plays a role in lipase maturation</a:t>
            </a:r>
            <a:endParaRPr lang="fa-IR" sz="2400">
              <a:solidFill>
                <a:prstClr val="white"/>
              </a:solidFill>
            </a:endParaRPr>
          </a:p>
        </p:txBody>
      </p:sp>
      <p:pic>
        <p:nvPicPr>
          <p:cNvPr id="8" name="Content Placeholder 7" descr="WhatsApp Image 2022-01-30 at 19.02.35 - Windows Photo Viewe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2617" t="9251" r="14345" b="9271"/>
          <a:stretch/>
        </p:blipFill>
        <p:spPr>
          <a:xfrm>
            <a:off x="6019800" y="91440"/>
            <a:ext cx="6172200" cy="6766560"/>
          </a:xfrm>
        </p:spPr>
      </p:pic>
      <p:sp>
        <p:nvSpPr>
          <p:cNvPr id="9" name="Rectangle 8"/>
          <p:cNvSpPr/>
          <p:nvPr/>
        </p:nvSpPr>
        <p:spPr>
          <a:xfrm>
            <a:off x="3845615" y="6488668"/>
            <a:ext cx="2174185" cy="369332"/>
          </a:xfrm>
          <a:prstGeom prst="rect">
            <a:avLst/>
          </a:prstGeom>
        </p:spPr>
        <p:txBody>
          <a:bodyPr wrap="none">
            <a:spAutoFit/>
          </a:bodyPr>
          <a:lstStyle/>
          <a:p>
            <a:r>
              <a:rPr lang="en-US">
                <a:solidFill>
                  <a:srgbClr val="FFC000"/>
                </a:solidFill>
              </a:rPr>
              <a:t>Ann intern med 2019</a:t>
            </a:r>
            <a:endParaRPr lang="fa-IR">
              <a:solidFill>
                <a:srgbClr val="FFC000"/>
              </a:solidFill>
            </a:endParaRPr>
          </a:p>
        </p:txBody>
      </p:sp>
    </p:spTree>
    <p:extLst>
      <p:ext uri="{BB962C8B-B14F-4D97-AF65-F5344CB8AC3E}">
        <p14:creationId xmlns:p14="http://schemas.microsoft.com/office/powerpoint/2010/main" val="7021425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9863" y="1031966"/>
            <a:ext cx="9144000" cy="4865914"/>
          </a:xfrm>
        </p:spPr>
        <p:txBody>
          <a:bodyPr/>
          <a:lstStyle/>
          <a:p>
            <a:pPr algn="l"/>
            <a:r>
              <a:rPr lang="en-US" smtClean="0"/>
              <a:t>Conditions that may elevat triglyceride level sufficiently to result in features of the chylomicronemia syndrome are classified in 3 major groups</a:t>
            </a:r>
            <a:endParaRPr lang="en-US"/>
          </a:p>
          <a:p>
            <a:pPr marL="457200" indent="-457200" algn="l">
              <a:buFont typeface="+mj-lt"/>
              <a:buAutoNum type="arabicPeriod"/>
            </a:pPr>
            <a:r>
              <a:rPr lang="en-US" smtClean="0"/>
              <a:t>Monogenic FCS</a:t>
            </a:r>
          </a:p>
          <a:p>
            <a:pPr marL="457200" indent="-457200" algn="l">
              <a:buFont typeface="+mj-lt"/>
              <a:buAutoNum type="arabicPeriod"/>
            </a:pPr>
            <a:r>
              <a:rPr lang="en-US" smtClean="0"/>
              <a:t>Multifactorial chylomicronemia syndrome (MFCS)</a:t>
            </a:r>
          </a:p>
          <a:p>
            <a:pPr marL="457200" indent="-457200" algn="l">
              <a:buFont typeface="+mj-lt"/>
              <a:buAutoNum type="arabicPeriod"/>
            </a:pPr>
            <a:r>
              <a:rPr lang="en-US" smtClean="0"/>
              <a:t>Familial partial lipodysterophy (FPLD)</a:t>
            </a:r>
          </a:p>
          <a:p>
            <a:pPr algn="l"/>
            <a:endParaRPr lang="en-US"/>
          </a:p>
        </p:txBody>
      </p:sp>
      <p:sp>
        <p:nvSpPr>
          <p:cNvPr id="2" name="Rectangle 1"/>
          <p:cNvSpPr/>
          <p:nvPr/>
        </p:nvSpPr>
        <p:spPr>
          <a:xfrm>
            <a:off x="9136770" y="5528548"/>
            <a:ext cx="2174185" cy="369332"/>
          </a:xfrm>
          <a:prstGeom prst="rect">
            <a:avLst/>
          </a:prstGeom>
        </p:spPr>
        <p:txBody>
          <a:bodyPr wrap="none">
            <a:spAutoFit/>
          </a:bodyPr>
          <a:lstStyle/>
          <a:p>
            <a:r>
              <a:rPr lang="en-US">
                <a:solidFill>
                  <a:srgbClr val="FFC000"/>
                </a:solidFill>
              </a:rPr>
              <a:t>Ann intern med 2019</a:t>
            </a:r>
            <a:endParaRPr lang="fa-IR">
              <a:solidFill>
                <a:srgbClr val="FFC000"/>
              </a:solidFill>
            </a:endParaRPr>
          </a:p>
        </p:txBody>
      </p:sp>
    </p:spTree>
    <p:extLst>
      <p:ext uri="{BB962C8B-B14F-4D97-AF65-F5344CB8AC3E}">
        <p14:creationId xmlns:p14="http://schemas.microsoft.com/office/powerpoint/2010/main" val="18224936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1120" y="416968"/>
            <a:ext cx="9144000" cy="928506"/>
          </a:xfrm>
        </p:spPr>
        <p:txBody>
          <a:bodyPr/>
          <a:lstStyle/>
          <a:p>
            <a:r>
              <a:rPr lang="en-US" smtClean="0"/>
              <a:t>FCS</a:t>
            </a:r>
            <a:endParaRPr lang="fa-IR"/>
          </a:p>
        </p:txBody>
      </p:sp>
      <p:sp>
        <p:nvSpPr>
          <p:cNvPr id="3" name="Subtitle 2"/>
          <p:cNvSpPr>
            <a:spLocks noGrp="1"/>
          </p:cNvSpPr>
          <p:nvPr>
            <p:ph type="subTitle" idx="1"/>
          </p:nvPr>
        </p:nvSpPr>
        <p:spPr>
          <a:xfrm>
            <a:off x="570412" y="1345474"/>
            <a:ext cx="9144000" cy="5055326"/>
          </a:xfrm>
        </p:spPr>
        <p:txBody>
          <a:bodyPr/>
          <a:lstStyle/>
          <a:p>
            <a:pPr marL="342900" indent="-342900" algn="l">
              <a:buFont typeface="Wingdings" panose="05000000000000000000" pitchFamily="2" charset="2"/>
              <a:buChar char="Ø"/>
            </a:pPr>
            <a:r>
              <a:rPr lang="en-US" smtClean="0">
                <a:solidFill>
                  <a:schemeClr val="accent4"/>
                </a:solidFill>
              </a:rPr>
              <a:t>Familial chylomicronemia syndrome </a:t>
            </a:r>
            <a:r>
              <a:rPr lang="en-US" smtClean="0"/>
              <a:t>originally called </a:t>
            </a:r>
            <a:r>
              <a:rPr lang="en-US" smtClean="0">
                <a:solidFill>
                  <a:schemeClr val="accent4"/>
                </a:solidFill>
              </a:rPr>
              <a:t>type 1 hyperlipidemia</a:t>
            </a:r>
            <a:r>
              <a:rPr lang="en-US" smtClean="0"/>
              <a:t> and later primery </a:t>
            </a:r>
            <a:r>
              <a:rPr lang="en-US" smtClean="0">
                <a:solidFill>
                  <a:schemeClr val="accent4"/>
                </a:solidFill>
              </a:rPr>
              <a:t>LPL deficiency </a:t>
            </a:r>
          </a:p>
          <a:p>
            <a:pPr marL="342900" indent="-342900" algn="l">
              <a:buFont typeface="Wingdings" panose="05000000000000000000" pitchFamily="2" charset="2"/>
              <a:buChar char="Ø"/>
            </a:pPr>
            <a:r>
              <a:rPr lang="en-US" smtClean="0"/>
              <a:t>FCS is an </a:t>
            </a:r>
            <a:r>
              <a:rPr lang="en-US" smtClean="0">
                <a:solidFill>
                  <a:schemeClr val="accent4"/>
                </a:solidFill>
              </a:rPr>
              <a:t>autosomal recessive </a:t>
            </a:r>
            <a:r>
              <a:rPr lang="en-US" smtClean="0"/>
              <a:t>disorder the causes of which include nonfunctioning LPL mutation </a:t>
            </a:r>
          </a:p>
          <a:p>
            <a:pPr marL="342900" indent="-342900" algn="l">
              <a:buFont typeface="Wingdings" panose="05000000000000000000" pitchFamily="2" charset="2"/>
              <a:buChar char="Ø"/>
            </a:pPr>
            <a:r>
              <a:rPr lang="en-US" smtClean="0">
                <a:solidFill>
                  <a:schemeClr val="accent4"/>
                </a:solidFill>
              </a:rPr>
              <a:t>Early onset </a:t>
            </a:r>
            <a:r>
              <a:rPr lang="en-US" smtClean="0"/>
              <a:t>of chylomicronemia is very suggestive of FCS</a:t>
            </a:r>
          </a:p>
          <a:p>
            <a:pPr marL="342900" indent="-342900" algn="l">
              <a:buFont typeface="Wingdings" panose="05000000000000000000" pitchFamily="2" charset="2"/>
              <a:buChar char="Ø"/>
            </a:pPr>
            <a:r>
              <a:rPr lang="en-US" smtClean="0"/>
              <a:t>The frequency of FCS is estimated to be approximately </a:t>
            </a:r>
            <a:r>
              <a:rPr lang="en-US" smtClean="0">
                <a:solidFill>
                  <a:schemeClr val="accent4"/>
                </a:solidFill>
              </a:rPr>
              <a:t>1</a:t>
            </a:r>
            <a:r>
              <a:rPr lang="en-US" smtClean="0"/>
              <a:t> in </a:t>
            </a:r>
            <a:r>
              <a:rPr lang="en-US" smtClean="0">
                <a:solidFill>
                  <a:schemeClr val="accent4"/>
                </a:solidFill>
              </a:rPr>
              <a:t>1 million </a:t>
            </a:r>
            <a:r>
              <a:rPr lang="en-US" smtClean="0"/>
              <a:t>in most  populations ; therefor it is</a:t>
            </a:r>
            <a:r>
              <a:rPr lang="en-US" smtClean="0">
                <a:solidFill>
                  <a:schemeClr val="accent4"/>
                </a:solidFill>
              </a:rPr>
              <a:t>  very rare </a:t>
            </a:r>
          </a:p>
          <a:p>
            <a:pPr marL="342900" indent="-342900" algn="l">
              <a:buFont typeface="Wingdings" panose="05000000000000000000" pitchFamily="2" charset="2"/>
              <a:buChar char="Ø"/>
            </a:pPr>
            <a:r>
              <a:rPr lang="en-US" smtClean="0">
                <a:solidFill>
                  <a:schemeClr val="accent4"/>
                </a:solidFill>
              </a:rPr>
              <a:t>Diagnosis</a:t>
            </a:r>
            <a:r>
              <a:rPr lang="en-US" smtClean="0"/>
              <a:t> can be made by the absence of LPL activity in plasma after the injection of heparin but LPL activity assay are not widely available and may be difficult to interpret because of variability among assays </a:t>
            </a:r>
            <a:endParaRPr lang="fa-IR"/>
          </a:p>
        </p:txBody>
      </p:sp>
      <p:sp>
        <p:nvSpPr>
          <p:cNvPr id="5" name="Rectangle 4"/>
          <p:cNvSpPr/>
          <p:nvPr/>
        </p:nvSpPr>
        <p:spPr>
          <a:xfrm>
            <a:off x="9136770" y="6031468"/>
            <a:ext cx="2174185" cy="369332"/>
          </a:xfrm>
          <a:prstGeom prst="rect">
            <a:avLst/>
          </a:prstGeom>
        </p:spPr>
        <p:txBody>
          <a:bodyPr wrap="none">
            <a:spAutoFit/>
          </a:bodyPr>
          <a:lstStyle/>
          <a:p>
            <a:r>
              <a:rPr lang="en-US">
                <a:solidFill>
                  <a:srgbClr val="FFC000"/>
                </a:solidFill>
              </a:rPr>
              <a:t>Ann intern med 2019</a:t>
            </a:r>
            <a:endParaRPr lang="fa-IR">
              <a:solidFill>
                <a:srgbClr val="FFC000"/>
              </a:solidFill>
            </a:endParaRPr>
          </a:p>
        </p:txBody>
      </p:sp>
    </p:spTree>
    <p:extLst>
      <p:ext uri="{BB962C8B-B14F-4D97-AF65-F5344CB8AC3E}">
        <p14:creationId xmlns:p14="http://schemas.microsoft.com/office/powerpoint/2010/main" val="23841134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9863" y="194900"/>
            <a:ext cx="9144000" cy="967694"/>
          </a:xfrm>
        </p:spPr>
        <p:txBody>
          <a:bodyPr/>
          <a:lstStyle/>
          <a:p>
            <a:r>
              <a:rPr lang="en-US" smtClean="0"/>
              <a:t>MFCS</a:t>
            </a:r>
            <a:endParaRPr lang="fa-IR"/>
          </a:p>
        </p:txBody>
      </p:sp>
      <p:sp>
        <p:nvSpPr>
          <p:cNvPr id="3" name="Subtitle 2"/>
          <p:cNvSpPr>
            <a:spLocks noGrp="1"/>
          </p:cNvSpPr>
          <p:nvPr>
            <p:ph type="subTitle" idx="1"/>
          </p:nvPr>
        </p:nvSpPr>
        <p:spPr>
          <a:xfrm>
            <a:off x="557349" y="1162594"/>
            <a:ext cx="9144000" cy="5538651"/>
          </a:xfrm>
        </p:spPr>
        <p:txBody>
          <a:bodyPr/>
          <a:lstStyle/>
          <a:p>
            <a:pPr marL="342900" indent="-342900" algn="l">
              <a:buFont typeface="Wingdings" panose="05000000000000000000" pitchFamily="2" charset="2"/>
              <a:buChar char="Ø"/>
            </a:pPr>
            <a:r>
              <a:rPr lang="en-US" smtClean="0"/>
              <a:t>A </a:t>
            </a:r>
            <a:r>
              <a:rPr lang="en-US" smtClean="0">
                <a:solidFill>
                  <a:schemeClr val="accent4"/>
                </a:solidFill>
              </a:rPr>
              <a:t>much more common cause </a:t>
            </a:r>
            <a:r>
              <a:rPr lang="en-US" smtClean="0"/>
              <a:t>of the chylomicronemia syndrome is MFCS</a:t>
            </a:r>
          </a:p>
          <a:p>
            <a:pPr marL="342900" indent="-342900" algn="l">
              <a:buFont typeface="Wingdings" panose="05000000000000000000" pitchFamily="2" charset="2"/>
              <a:buChar char="Ø"/>
            </a:pPr>
            <a:r>
              <a:rPr lang="en-US" smtClean="0"/>
              <a:t>The terms </a:t>
            </a:r>
            <a:r>
              <a:rPr lang="en-US" smtClean="0">
                <a:solidFill>
                  <a:schemeClr val="accent4"/>
                </a:solidFill>
              </a:rPr>
              <a:t>type 5 </a:t>
            </a:r>
            <a:r>
              <a:rPr lang="en-US" smtClean="0"/>
              <a:t>hyperlipoproteinemia and</a:t>
            </a:r>
            <a:r>
              <a:rPr lang="en-US" smtClean="0">
                <a:solidFill>
                  <a:schemeClr val="accent4"/>
                </a:solidFill>
              </a:rPr>
              <a:t> polygenic late onset </a:t>
            </a:r>
            <a:r>
              <a:rPr lang="en-US" smtClean="0"/>
              <a:t>chylomicronemia probably describe the same group of disease</a:t>
            </a:r>
          </a:p>
          <a:p>
            <a:pPr marL="342900" indent="-342900" algn="l">
              <a:buFont typeface="Wingdings" panose="05000000000000000000" pitchFamily="2" charset="2"/>
              <a:buChar char="Ø"/>
            </a:pPr>
            <a:r>
              <a:rPr lang="en-US" smtClean="0"/>
              <a:t>MFCS nearly always resulted from the </a:t>
            </a:r>
            <a:r>
              <a:rPr lang="en-US" smtClean="0">
                <a:solidFill>
                  <a:schemeClr val="accent4"/>
                </a:solidFill>
              </a:rPr>
              <a:t>coexistence</a:t>
            </a:r>
            <a:r>
              <a:rPr lang="en-US" smtClean="0"/>
              <a:t> of a </a:t>
            </a:r>
            <a:r>
              <a:rPr lang="en-US" smtClean="0">
                <a:solidFill>
                  <a:schemeClr val="accent4"/>
                </a:solidFill>
              </a:rPr>
              <a:t>genetic </a:t>
            </a:r>
            <a:r>
              <a:rPr lang="en-US" smtClean="0"/>
              <a:t>predisposition to hyprtriglyceridemia with 1 or more</a:t>
            </a:r>
            <a:r>
              <a:rPr lang="en-US" smtClean="0">
                <a:solidFill>
                  <a:schemeClr val="accent4"/>
                </a:solidFill>
              </a:rPr>
              <a:t> secondary causes</a:t>
            </a:r>
            <a:r>
              <a:rPr lang="en-US" smtClean="0"/>
              <a:t> of hypertriglyceridemia in index causes of severe hypertriglyceridemia patients had triglyceride levels far higher than their first degree relatives with hypertriglyceridemia </a:t>
            </a:r>
          </a:p>
          <a:p>
            <a:pPr marL="342900" indent="-342900" algn="l">
              <a:buFont typeface="Wingdings" panose="05000000000000000000" pitchFamily="2" charset="2"/>
              <a:buChar char="Ø"/>
            </a:pPr>
            <a:r>
              <a:rPr lang="en-US" smtClean="0"/>
              <a:t>Several of these patients were classified as having </a:t>
            </a:r>
            <a:r>
              <a:rPr lang="en-US" smtClean="0">
                <a:solidFill>
                  <a:schemeClr val="accent4"/>
                </a:solidFill>
              </a:rPr>
              <a:t>either familial hypertriglyceridemia</a:t>
            </a:r>
            <a:r>
              <a:rPr lang="en-US" smtClean="0"/>
              <a:t> or </a:t>
            </a:r>
            <a:r>
              <a:rPr lang="en-US" smtClean="0">
                <a:solidFill>
                  <a:srgbClr val="FFC000"/>
                </a:solidFill>
              </a:rPr>
              <a:t>familial</a:t>
            </a:r>
            <a:r>
              <a:rPr lang="en-US" smtClean="0"/>
              <a:t> </a:t>
            </a:r>
            <a:r>
              <a:rPr lang="en-US" smtClean="0">
                <a:solidFill>
                  <a:schemeClr val="accent4"/>
                </a:solidFill>
              </a:rPr>
              <a:t>combined hyperlipidemia </a:t>
            </a:r>
            <a:r>
              <a:rPr lang="en-US" smtClean="0"/>
              <a:t>both of which were initially though to be monogenic disorders </a:t>
            </a:r>
          </a:p>
          <a:p>
            <a:pPr algn="l"/>
            <a:endParaRPr lang="fa-IR"/>
          </a:p>
        </p:txBody>
      </p:sp>
      <p:sp>
        <p:nvSpPr>
          <p:cNvPr id="4" name="Rectangle 3"/>
          <p:cNvSpPr/>
          <p:nvPr/>
        </p:nvSpPr>
        <p:spPr>
          <a:xfrm>
            <a:off x="9228210" y="6039785"/>
            <a:ext cx="2174185" cy="369332"/>
          </a:xfrm>
          <a:prstGeom prst="rect">
            <a:avLst/>
          </a:prstGeom>
        </p:spPr>
        <p:txBody>
          <a:bodyPr wrap="none">
            <a:spAutoFit/>
          </a:bodyPr>
          <a:lstStyle/>
          <a:p>
            <a:r>
              <a:rPr lang="en-US">
                <a:solidFill>
                  <a:srgbClr val="FFC000"/>
                </a:solidFill>
              </a:rPr>
              <a:t>Ann intern med 2019</a:t>
            </a:r>
            <a:endParaRPr lang="fa-IR">
              <a:solidFill>
                <a:srgbClr val="FFC000"/>
              </a:solidFill>
            </a:endParaRPr>
          </a:p>
        </p:txBody>
      </p:sp>
    </p:spTree>
    <p:extLst>
      <p:ext uri="{BB962C8B-B14F-4D97-AF65-F5344CB8AC3E}">
        <p14:creationId xmlns:p14="http://schemas.microsoft.com/office/powerpoint/2010/main" val="16179909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1303" y="469220"/>
            <a:ext cx="9144000" cy="928506"/>
          </a:xfrm>
        </p:spPr>
        <p:txBody>
          <a:bodyPr/>
          <a:lstStyle/>
          <a:p>
            <a:r>
              <a:rPr lang="en-US" smtClean="0"/>
              <a:t>MFCS</a:t>
            </a:r>
            <a:endParaRPr lang="fa-IR"/>
          </a:p>
        </p:txBody>
      </p:sp>
      <p:sp>
        <p:nvSpPr>
          <p:cNvPr id="3" name="Subtitle 2"/>
          <p:cNvSpPr>
            <a:spLocks noGrp="1"/>
          </p:cNvSpPr>
          <p:nvPr>
            <p:ph type="subTitle" idx="1"/>
          </p:nvPr>
        </p:nvSpPr>
        <p:spPr>
          <a:xfrm>
            <a:off x="513806" y="1397726"/>
            <a:ext cx="9144000" cy="5264331"/>
          </a:xfrm>
        </p:spPr>
        <p:txBody>
          <a:bodyPr/>
          <a:lstStyle/>
          <a:p>
            <a:pPr marL="342900" indent="-342900" algn="l">
              <a:buFont typeface="Wingdings" panose="05000000000000000000" pitchFamily="2" charset="2"/>
              <a:buChar char="Ø"/>
            </a:pPr>
            <a:r>
              <a:rPr lang="en-US" smtClean="0"/>
              <a:t>The most common</a:t>
            </a:r>
            <a:r>
              <a:rPr lang="en-US" smtClean="0">
                <a:solidFill>
                  <a:schemeClr val="accent4"/>
                </a:solidFill>
              </a:rPr>
              <a:t> secondary from </a:t>
            </a:r>
            <a:r>
              <a:rPr lang="en-US" smtClean="0"/>
              <a:t>of hypertriglyceridemeia implicated in MFCS are on dignosed or</a:t>
            </a:r>
            <a:r>
              <a:rPr lang="en-US" smtClean="0">
                <a:solidFill>
                  <a:schemeClr val="accent4"/>
                </a:solidFill>
              </a:rPr>
              <a:t> poorly controlled diabetes </a:t>
            </a:r>
            <a:r>
              <a:rPr lang="en-US" smtClean="0"/>
              <a:t>; </a:t>
            </a:r>
            <a:r>
              <a:rPr lang="en-US" smtClean="0">
                <a:solidFill>
                  <a:schemeClr val="accent4"/>
                </a:solidFill>
              </a:rPr>
              <a:t>alcohol use </a:t>
            </a:r>
            <a:r>
              <a:rPr lang="en-US" smtClean="0"/>
              <a:t>and use of </a:t>
            </a:r>
            <a:r>
              <a:rPr lang="en-US" smtClean="0">
                <a:solidFill>
                  <a:schemeClr val="accent4"/>
                </a:solidFill>
              </a:rPr>
              <a:t>drugs</a:t>
            </a:r>
            <a:r>
              <a:rPr lang="en-US" smtClean="0"/>
              <a:t> that may increase triglyceride levels particularly oral </a:t>
            </a:r>
            <a:r>
              <a:rPr lang="en-US" smtClean="0">
                <a:solidFill>
                  <a:schemeClr val="accent4"/>
                </a:solidFill>
              </a:rPr>
              <a:t>estrogens</a:t>
            </a:r>
            <a:r>
              <a:rPr lang="en-US" smtClean="0"/>
              <a:t>  ; </a:t>
            </a:r>
            <a:r>
              <a:rPr lang="en-US" smtClean="0">
                <a:solidFill>
                  <a:schemeClr val="accent4"/>
                </a:solidFill>
              </a:rPr>
              <a:t>diuretics</a:t>
            </a:r>
            <a:r>
              <a:rPr lang="en-US" smtClean="0"/>
              <a:t> and </a:t>
            </a:r>
            <a:r>
              <a:rPr lang="en-US" smtClean="0">
                <a:solidFill>
                  <a:schemeClr val="accent4"/>
                </a:solidFill>
              </a:rPr>
              <a:t>beta-blockers</a:t>
            </a:r>
          </a:p>
          <a:p>
            <a:pPr marL="342900" indent="-342900" algn="l">
              <a:buFont typeface="Wingdings" panose="05000000000000000000" pitchFamily="2" charset="2"/>
              <a:buChar char="Ø"/>
            </a:pPr>
            <a:r>
              <a:rPr lang="en-US" smtClean="0">
                <a:solidFill>
                  <a:schemeClr val="accent4"/>
                </a:solidFill>
              </a:rPr>
              <a:t>Obesity</a:t>
            </a:r>
            <a:r>
              <a:rPr lang="en-US" smtClean="0"/>
              <a:t> and </a:t>
            </a:r>
            <a:r>
              <a:rPr lang="en-US" smtClean="0">
                <a:solidFill>
                  <a:schemeClr val="accent4"/>
                </a:solidFill>
              </a:rPr>
              <a:t>type 2 diabetes </a:t>
            </a:r>
            <a:r>
              <a:rPr lang="en-US" smtClean="0"/>
              <a:t>were the most important modifiable chylomicronemia risk factors for both sexes</a:t>
            </a:r>
          </a:p>
        </p:txBody>
      </p:sp>
      <p:sp>
        <p:nvSpPr>
          <p:cNvPr id="4" name="Rectangle 3"/>
          <p:cNvSpPr/>
          <p:nvPr/>
        </p:nvSpPr>
        <p:spPr>
          <a:xfrm>
            <a:off x="9228210" y="5830780"/>
            <a:ext cx="2174185" cy="369332"/>
          </a:xfrm>
          <a:prstGeom prst="rect">
            <a:avLst/>
          </a:prstGeom>
        </p:spPr>
        <p:txBody>
          <a:bodyPr wrap="none">
            <a:spAutoFit/>
          </a:bodyPr>
          <a:lstStyle/>
          <a:p>
            <a:r>
              <a:rPr lang="en-US">
                <a:solidFill>
                  <a:srgbClr val="FFC000"/>
                </a:solidFill>
              </a:rPr>
              <a:t>Ann intern med 2019</a:t>
            </a:r>
            <a:endParaRPr lang="fa-IR">
              <a:solidFill>
                <a:srgbClr val="FFC000"/>
              </a:solidFill>
            </a:endParaRPr>
          </a:p>
        </p:txBody>
      </p:sp>
    </p:spTree>
    <p:extLst>
      <p:ext uri="{BB962C8B-B14F-4D97-AF65-F5344CB8AC3E}">
        <p14:creationId xmlns:p14="http://schemas.microsoft.com/office/powerpoint/2010/main" val="41998253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2743" y="364718"/>
            <a:ext cx="9144000" cy="1046071"/>
          </a:xfrm>
        </p:spPr>
        <p:txBody>
          <a:bodyPr/>
          <a:lstStyle/>
          <a:p>
            <a:r>
              <a:rPr lang="en-US" smtClean="0"/>
              <a:t>FPLD</a:t>
            </a:r>
            <a:endParaRPr lang="fa-IR"/>
          </a:p>
        </p:txBody>
      </p:sp>
      <p:sp>
        <p:nvSpPr>
          <p:cNvPr id="3" name="Subtitle 2"/>
          <p:cNvSpPr>
            <a:spLocks noGrp="1"/>
          </p:cNvSpPr>
          <p:nvPr>
            <p:ph type="subTitle" idx="1"/>
          </p:nvPr>
        </p:nvSpPr>
        <p:spPr>
          <a:xfrm>
            <a:off x="674914" y="1528356"/>
            <a:ext cx="9144000" cy="5055325"/>
          </a:xfrm>
        </p:spPr>
        <p:txBody>
          <a:bodyPr/>
          <a:lstStyle/>
          <a:p>
            <a:pPr marL="342900" indent="-342900" algn="l">
              <a:buFont typeface="Wingdings" panose="05000000000000000000" pitchFamily="2" charset="2"/>
              <a:buChar char="Ø"/>
            </a:pPr>
            <a:r>
              <a:rPr lang="en-US" smtClean="0"/>
              <a:t>Several forms of FPLD may lead to severe hypertriglyceridemia </a:t>
            </a:r>
          </a:p>
          <a:p>
            <a:pPr marL="342900" indent="-342900" algn="l">
              <a:buFont typeface="Wingdings" panose="05000000000000000000" pitchFamily="2" charset="2"/>
              <a:buChar char="Ø"/>
            </a:pPr>
            <a:r>
              <a:rPr lang="en-US" smtClean="0"/>
              <a:t>The two most common are the </a:t>
            </a:r>
            <a:r>
              <a:rPr lang="en-US" smtClean="0">
                <a:solidFill>
                  <a:schemeClr val="accent4"/>
                </a:solidFill>
              </a:rPr>
              <a:t>Dunnigan varity </a:t>
            </a:r>
            <a:r>
              <a:rPr lang="en-US" smtClean="0"/>
              <a:t>or </a:t>
            </a:r>
            <a:r>
              <a:rPr lang="en-US" smtClean="0">
                <a:solidFill>
                  <a:schemeClr val="accent4"/>
                </a:solidFill>
              </a:rPr>
              <a:t>type 2 </a:t>
            </a:r>
            <a:r>
              <a:rPr lang="en-US" smtClean="0"/>
              <a:t>partial lipodystrophy and the </a:t>
            </a:r>
            <a:r>
              <a:rPr lang="en-US" smtClean="0">
                <a:solidFill>
                  <a:schemeClr val="accent4"/>
                </a:solidFill>
              </a:rPr>
              <a:t>Kobberling form </a:t>
            </a:r>
            <a:r>
              <a:rPr lang="en-US" smtClean="0"/>
              <a:t>or </a:t>
            </a:r>
            <a:r>
              <a:rPr lang="en-US" smtClean="0">
                <a:solidFill>
                  <a:schemeClr val="accent4"/>
                </a:solidFill>
              </a:rPr>
              <a:t>type 1 </a:t>
            </a:r>
            <a:r>
              <a:rPr lang="en-US" smtClean="0"/>
              <a:t>partial lipodysterophy </a:t>
            </a:r>
          </a:p>
          <a:p>
            <a:pPr marL="342900" indent="-342900" algn="l">
              <a:buFont typeface="Wingdings" panose="05000000000000000000" pitchFamily="2" charset="2"/>
              <a:buChar char="Ø"/>
            </a:pPr>
            <a:r>
              <a:rPr lang="en-US" smtClean="0">
                <a:solidFill>
                  <a:schemeClr val="accent4"/>
                </a:solidFill>
              </a:rPr>
              <a:t>Both</a:t>
            </a:r>
            <a:r>
              <a:rPr lang="en-US" smtClean="0"/>
              <a:t> are characterized by </a:t>
            </a:r>
            <a:r>
              <a:rPr lang="en-US" smtClean="0">
                <a:solidFill>
                  <a:schemeClr val="accent4"/>
                </a:solidFill>
              </a:rPr>
              <a:t>insulin resistant diabetes</a:t>
            </a:r>
            <a:r>
              <a:rPr lang="en-US" smtClean="0"/>
              <a:t> and often severe </a:t>
            </a:r>
            <a:r>
              <a:rPr lang="en-US" smtClean="0">
                <a:solidFill>
                  <a:schemeClr val="accent4"/>
                </a:solidFill>
              </a:rPr>
              <a:t>hypertriglyceridemia</a:t>
            </a:r>
            <a:r>
              <a:rPr lang="en-US" smtClean="0"/>
              <a:t> </a:t>
            </a:r>
            <a:endParaRPr lang="fa-IR"/>
          </a:p>
        </p:txBody>
      </p:sp>
      <p:sp>
        <p:nvSpPr>
          <p:cNvPr id="4" name="Rectangle 3"/>
          <p:cNvSpPr/>
          <p:nvPr/>
        </p:nvSpPr>
        <p:spPr>
          <a:xfrm>
            <a:off x="9319650" y="5961409"/>
            <a:ext cx="2174185" cy="369332"/>
          </a:xfrm>
          <a:prstGeom prst="rect">
            <a:avLst/>
          </a:prstGeom>
        </p:spPr>
        <p:txBody>
          <a:bodyPr wrap="none">
            <a:spAutoFit/>
          </a:bodyPr>
          <a:lstStyle/>
          <a:p>
            <a:r>
              <a:rPr lang="en-US">
                <a:solidFill>
                  <a:srgbClr val="FFC000"/>
                </a:solidFill>
              </a:rPr>
              <a:t>Ann intern med 2019</a:t>
            </a:r>
            <a:endParaRPr lang="fa-IR">
              <a:solidFill>
                <a:srgbClr val="FFC000"/>
              </a:solidFill>
            </a:endParaRPr>
          </a:p>
        </p:txBody>
      </p:sp>
    </p:spTree>
    <p:extLst>
      <p:ext uri="{BB962C8B-B14F-4D97-AF65-F5344CB8AC3E}">
        <p14:creationId xmlns:p14="http://schemas.microsoft.com/office/powerpoint/2010/main" val="40134942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6658"/>
          </a:xfrm>
        </p:spPr>
        <p:txBody>
          <a:bodyPr>
            <a:normAutofit fontScale="90000"/>
          </a:bodyPr>
          <a:lstStyle/>
          <a:p>
            <a:pPr algn="ctr"/>
            <a:r>
              <a:rPr lang="en-US" sz="6000" b="1" i="1" smtClean="0">
                <a:solidFill>
                  <a:schemeClr val="bg1"/>
                </a:solidFill>
              </a:rPr>
              <a:t>FPLD</a:t>
            </a:r>
            <a:endParaRPr lang="fa-IR" sz="6000" b="1" i="1">
              <a:solidFill>
                <a:schemeClr val="bg1"/>
              </a:solidFill>
            </a:endParaRPr>
          </a:p>
        </p:txBody>
      </p:sp>
      <p:sp>
        <p:nvSpPr>
          <p:cNvPr id="3" name="Content Placeholder 2"/>
          <p:cNvSpPr>
            <a:spLocks noGrp="1"/>
          </p:cNvSpPr>
          <p:nvPr>
            <p:ph sz="half" idx="1"/>
          </p:nvPr>
        </p:nvSpPr>
        <p:spPr>
          <a:xfrm>
            <a:off x="838200" y="1201784"/>
            <a:ext cx="5181600" cy="4975179"/>
          </a:xfrm>
        </p:spPr>
        <p:txBody>
          <a:bodyPr>
            <a:normAutofit/>
          </a:bodyPr>
          <a:lstStyle/>
          <a:p>
            <a:pPr>
              <a:buFont typeface="Wingdings" panose="05000000000000000000" pitchFamily="2" charset="2"/>
              <a:buChar char="Ø"/>
            </a:pPr>
            <a:r>
              <a:rPr lang="en-US" sz="2400" smtClean="0">
                <a:solidFill>
                  <a:schemeClr val="bg1"/>
                </a:solidFill>
              </a:rPr>
              <a:t>Careful examination of the legs and arms demonstrates a </a:t>
            </a:r>
            <a:r>
              <a:rPr lang="en-US" sz="2400" smtClean="0">
                <a:solidFill>
                  <a:schemeClr val="accent4"/>
                </a:solidFill>
              </a:rPr>
              <a:t>lack of subcutaneous fat </a:t>
            </a:r>
            <a:r>
              <a:rPr lang="en-US" sz="2400" smtClean="0">
                <a:solidFill>
                  <a:schemeClr val="bg1"/>
                </a:solidFill>
              </a:rPr>
              <a:t>and </a:t>
            </a:r>
            <a:r>
              <a:rPr lang="en-US" sz="2400" smtClean="0">
                <a:solidFill>
                  <a:schemeClr val="accent4"/>
                </a:solidFill>
              </a:rPr>
              <a:t>shelf</a:t>
            </a:r>
            <a:r>
              <a:rPr lang="en-US" sz="2400" smtClean="0">
                <a:solidFill>
                  <a:schemeClr val="bg1"/>
                </a:solidFill>
              </a:rPr>
              <a:t> above which subcutaneous fat is present and below which it is absent </a:t>
            </a:r>
          </a:p>
          <a:p>
            <a:pPr>
              <a:buFont typeface="Wingdings" panose="05000000000000000000" pitchFamily="2" charset="2"/>
              <a:buChar char="Ø"/>
            </a:pPr>
            <a:r>
              <a:rPr lang="en-US" sz="2400" smtClean="0">
                <a:solidFill>
                  <a:schemeClr val="bg1"/>
                </a:solidFill>
              </a:rPr>
              <a:t>Therefore in the absence of well established genetic markers the diagnosis currently can be made only on clinical grounds </a:t>
            </a:r>
          </a:p>
          <a:p>
            <a:pPr>
              <a:buFont typeface="Wingdings" panose="05000000000000000000" pitchFamily="2" charset="2"/>
              <a:buChar char="Ø"/>
            </a:pPr>
            <a:r>
              <a:rPr lang="en-US" sz="2400" smtClean="0">
                <a:solidFill>
                  <a:schemeClr val="bg1"/>
                </a:solidFill>
              </a:rPr>
              <a:t>Examination of the buttocks is not performed routinely during out patients visit therefore this disorder is probably missed frequently</a:t>
            </a:r>
            <a:endParaRPr lang="fa-IR" sz="2400">
              <a:solidFill>
                <a:schemeClr val="bg1"/>
              </a:solidFill>
            </a:endParaRPr>
          </a:p>
        </p:txBody>
      </p:sp>
      <p:pic>
        <p:nvPicPr>
          <p:cNvPr id="5" name="Content Placeholder 4" descr="M19-0203 (25).pdf - Google Chrome"/>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0211" t="29194" r="44411" b="3841"/>
          <a:stretch/>
        </p:blipFill>
        <p:spPr>
          <a:xfrm>
            <a:off x="6701246" y="1319349"/>
            <a:ext cx="5003074" cy="4857614"/>
          </a:xfrm>
        </p:spPr>
      </p:pic>
      <p:sp>
        <p:nvSpPr>
          <p:cNvPr id="4" name="Rectangle 3"/>
          <p:cNvSpPr/>
          <p:nvPr/>
        </p:nvSpPr>
        <p:spPr>
          <a:xfrm>
            <a:off x="9202783" y="6294528"/>
            <a:ext cx="2174185" cy="369332"/>
          </a:xfrm>
          <a:prstGeom prst="rect">
            <a:avLst/>
          </a:prstGeom>
        </p:spPr>
        <p:txBody>
          <a:bodyPr wrap="none">
            <a:spAutoFit/>
          </a:bodyPr>
          <a:lstStyle/>
          <a:p>
            <a:r>
              <a:rPr lang="en-US">
                <a:solidFill>
                  <a:srgbClr val="FFC000"/>
                </a:solidFill>
              </a:rPr>
              <a:t>Ann intern med 2019</a:t>
            </a:r>
            <a:endParaRPr lang="fa-IR">
              <a:solidFill>
                <a:srgbClr val="FFC000"/>
              </a:solidFill>
            </a:endParaRPr>
          </a:p>
        </p:txBody>
      </p:sp>
    </p:spTree>
    <p:extLst>
      <p:ext uri="{BB962C8B-B14F-4D97-AF65-F5344CB8AC3E}">
        <p14:creationId xmlns:p14="http://schemas.microsoft.com/office/powerpoint/2010/main" val="30145475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idx="1"/>
          </p:nvPr>
        </p:nvSpPr>
        <p:spPr>
          <a:xfrm>
            <a:off x="550817" y="937351"/>
            <a:ext cx="10515600" cy="4351338"/>
          </a:xfrm>
        </p:spPr>
        <p:txBody>
          <a:bodyPr>
            <a:normAutofit fontScale="77500" lnSpcReduction="20000"/>
          </a:bodyPr>
          <a:lstStyle/>
          <a:p>
            <a:pPr marL="342900" indent="-342900" algn="l">
              <a:buFont typeface="Wingdings" panose="05000000000000000000" pitchFamily="2" charset="2"/>
              <a:buChar char="Ø"/>
            </a:pPr>
            <a:r>
              <a:rPr lang="en-US" smtClean="0">
                <a:solidFill>
                  <a:schemeClr val="bg1"/>
                </a:solidFill>
              </a:rPr>
              <a:t>Fredrickson classification</a:t>
            </a:r>
          </a:p>
          <a:p>
            <a:pPr marL="342900" indent="-342900" algn="l">
              <a:buFont typeface="Wingdings" panose="05000000000000000000" pitchFamily="2" charset="2"/>
              <a:buChar char="Ø"/>
            </a:pPr>
            <a:r>
              <a:rPr lang="en-US" smtClean="0">
                <a:solidFill>
                  <a:schemeClr val="bg1"/>
                </a:solidFill>
              </a:rPr>
              <a:t>Physiology of the catabolism of triglyceride rich lipipeoteins</a:t>
            </a:r>
          </a:p>
          <a:p>
            <a:pPr marL="342900" indent="-342900" algn="l">
              <a:buFont typeface="Wingdings" panose="05000000000000000000" pitchFamily="2" charset="2"/>
              <a:buChar char="Ø"/>
            </a:pPr>
            <a:r>
              <a:rPr lang="en-US" smtClean="0">
                <a:solidFill>
                  <a:schemeClr val="bg1"/>
                </a:solidFill>
              </a:rPr>
              <a:t>Cause of the chylomicronemia syndrome </a:t>
            </a:r>
          </a:p>
          <a:p>
            <a:pPr algn="l"/>
            <a:r>
              <a:rPr lang="en-US" smtClean="0">
                <a:solidFill>
                  <a:schemeClr val="bg1"/>
                </a:solidFill>
              </a:rPr>
              <a:t>            FCS</a:t>
            </a:r>
          </a:p>
          <a:p>
            <a:pPr algn="l"/>
            <a:r>
              <a:rPr lang="en-US">
                <a:solidFill>
                  <a:schemeClr val="bg1"/>
                </a:solidFill>
              </a:rPr>
              <a:t> </a:t>
            </a:r>
            <a:r>
              <a:rPr lang="en-US" smtClean="0">
                <a:solidFill>
                  <a:schemeClr val="bg1"/>
                </a:solidFill>
              </a:rPr>
              <a:t>           MFCS</a:t>
            </a:r>
          </a:p>
          <a:p>
            <a:pPr algn="l"/>
            <a:r>
              <a:rPr lang="en-US" smtClean="0">
                <a:solidFill>
                  <a:schemeClr val="bg1"/>
                </a:solidFill>
              </a:rPr>
              <a:t>             FPLD  </a:t>
            </a:r>
          </a:p>
          <a:p>
            <a:pPr marL="342900" indent="-342900" algn="l">
              <a:buFont typeface="Wingdings" panose="05000000000000000000" pitchFamily="2" charset="2"/>
              <a:buChar char="Ø"/>
            </a:pPr>
            <a:r>
              <a:rPr lang="en-US" smtClean="0">
                <a:solidFill>
                  <a:schemeClr val="bg1"/>
                </a:solidFill>
              </a:rPr>
              <a:t>Pathophisiology of HTGP </a:t>
            </a:r>
          </a:p>
          <a:p>
            <a:pPr marL="342900" indent="-342900" algn="l">
              <a:buFont typeface="Wingdings" panose="05000000000000000000" pitchFamily="2" charset="2"/>
              <a:buChar char="Ø"/>
            </a:pPr>
            <a:r>
              <a:rPr lang="en-US" smtClean="0">
                <a:solidFill>
                  <a:srgbClr val="FFC000"/>
                </a:solidFill>
              </a:rPr>
              <a:t>Familial hyper trigliceridemia </a:t>
            </a:r>
          </a:p>
          <a:p>
            <a:pPr marL="342900" indent="-342900" algn="l">
              <a:buFont typeface="Wingdings" panose="05000000000000000000" pitchFamily="2" charset="2"/>
              <a:buChar char="Ø"/>
            </a:pPr>
            <a:r>
              <a:rPr lang="en-US" smtClean="0">
                <a:solidFill>
                  <a:schemeClr val="bg1"/>
                </a:solidFill>
              </a:rPr>
              <a:t>Uncontrolled diabete and HTGP</a:t>
            </a:r>
          </a:p>
          <a:p>
            <a:pPr marL="342900" indent="-342900" algn="l">
              <a:buFont typeface="Wingdings" panose="05000000000000000000" pitchFamily="2" charset="2"/>
              <a:buChar char="Ø"/>
            </a:pPr>
            <a:r>
              <a:rPr lang="en-US" smtClean="0">
                <a:solidFill>
                  <a:schemeClr val="bg1"/>
                </a:solidFill>
              </a:rPr>
              <a:t>Acute pancratitis due to drugs GLP1 receptor agonist treatment</a:t>
            </a:r>
          </a:p>
          <a:p>
            <a:pPr marL="342900" indent="-342900" algn="l">
              <a:buFont typeface="Wingdings" panose="05000000000000000000" pitchFamily="2" charset="2"/>
              <a:buChar char="Ø"/>
            </a:pPr>
            <a:r>
              <a:rPr lang="en-US" smtClean="0">
                <a:solidFill>
                  <a:schemeClr val="bg1"/>
                </a:solidFill>
              </a:rPr>
              <a:t>Prognosis</a:t>
            </a:r>
          </a:p>
          <a:p>
            <a:pPr marL="342900" indent="-342900" algn="l">
              <a:buFont typeface="Wingdings" panose="05000000000000000000" pitchFamily="2" charset="2"/>
              <a:buChar char="Ø"/>
            </a:pPr>
            <a:r>
              <a:rPr lang="en-US" smtClean="0">
                <a:solidFill>
                  <a:schemeClr val="bg1"/>
                </a:solidFill>
              </a:rPr>
              <a:t>Treatment and management</a:t>
            </a:r>
            <a:endParaRPr lang="fa-IR">
              <a:solidFill>
                <a:schemeClr val="bg1"/>
              </a:solidFill>
            </a:endParaRPr>
          </a:p>
        </p:txBody>
      </p:sp>
    </p:spTree>
    <p:extLst>
      <p:ext uri="{BB962C8B-B14F-4D97-AF65-F5344CB8AC3E}">
        <p14:creationId xmlns:p14="http://schemas.microsoft.com/office/powerpoint/2010/main" val="33915861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i="1" smtClean="0">
                <a:solidFill>
                  <a:schemeClr val="bg1"/>
                </a:solidFill>
              </a:rPr>
              <a:t>FHTG</a:t>
            </a:r>
            <a:endParaRPr lang="fa-IR" sz="6600" b="1" i="1">
              <a:solidFill>
                <a:schemeClr val="bg1"/>
              </a:solidFill>
            </a:endParaRPr>
          </a:p>
        </p:txBody>
      </p:sp>
      <p:sp>
        <p:nvSpPr>
          <p:cNvPr id="3" name="Content Placeholder 2"/>
          <p:cNvSpPr>
            <a:spLocks noGrp="1"/>
          </p:cNvSpPr>
          <p:nvPr>
            <p:ph idx="1"/>
          </p:nvPr>
        </p:nvSpPr>
        <p:spPr>
          <a:xfrm>
            <a:off x="394063" y="1690688"/>
            <a:ext cx="10515600" cy="4351338"/>
          </a:xfrm>
        </p:spPr>
        <p:txBody>
          <a:bodyPr/>
          <a:lstStyle/>
          <a:p>
            <a:pPr>
              <a:buFont typeface="Wingdings" panose="05000000000000000000" pitchFamily="2" charset="2"/>
              <a:buChar char="Ø"/>
            </a:pPr>
            <a:r>
              <a:rPr lang="en-US" smtClean="0">
                <a:solidFill>
                  <a:schemeClr val="bg1"/>
                </a:solidFill>
              </a:rPr>
              <a:t>The inheritance of this disease is </a:t>
            </a:r>
            <a:r>
              <a:rPr lang="en-US" smtClean="0">
                <a:solidFill>
                  <a:schemeClr val="accent4"/>
                </a:solidFill>
              </a:rPr>
              <a:t>autosomal dominant</a:t>
            </a:r>
            <a:r>
              <a:rPr lang="en-US" smtClean="0">
                <a:solidFill>
                  <a:schemeClr val="bg1"/>
                </a:solidFill>
              </a:rPr>
              <a:t> with variable  penetrance </a:t>
            </a:r>
          </a:p>
          <a:p>
            <a:pPr>
              <a:buFont typeface="Wingdings" panose="05000000000000000000" pitchFamily="2" charset="2"/>
              <a:buChar char="Ø"/>
            </a:pPr>
            <a:r>
              <a:rPr lang="en-US" smtClean="0">
                <a:solidFill>
                  <a:schemeClr val="bg1"/>
                </a:solidFill>
              </a:rPr>
              <a:t>There is an </a:t>
            </a:r>
            <a:r>
              <a:rPr lang="en-US" smtClean="0">
                <a:solidFill>
                  <a:schemeClr val="accent4"/>
                </a:solidFill>
              </a:rPr>
              <a:t>increase in VLDL particle </a:t>
            </a:r>
            <a:r>
              <a:rPr lang="en-US" smtClean="0">
                <a:solidFill>
                  <a:schemeClr val="bg1"/>
                </a:solidFill>
              </a:rPr>
              <a:t>size with no concomitant elevation of APO-b concentration </a:t>
            </a:r>
          </a:p>
          <a:p>
            <a:pPr>
              <a:buFont typeface="Wingdings" panose="05000000000000000000" pitchFamily="2" charset="2"/>
              <a:buChar char="Ø"/>
            </a:pPr>
            <a:r>
              <a:rPr lang="en-US" smtClean="0">
                <a:solidFill>
                  <a:schemeClr val="bg1"/>
                </a:solidFill>
              </a:rPr>
              <a:t>A simultaneous </a:t>
            </a:r>
            <a:r>
              <a:rPr lang="en-US" smtClean="0">
                <a:solidFill>
                  <a:schemeClr val="accent4"/>
                </a:solidFill>
              </a:rPr>
              <a:t>decrease</a:t>
            </a:r>
            <a:r>
              <a:rPr lang="en-US" smtClean="0">
                <a:solidFill>
                  <a:schemeClr val="bg1"/>
                </a:solidFill>
              </a:rPr>
              <a:t> in </a:t>
            </a:r>
            <a:r>
              <a:rPr lang="en-US" smtClean="0">
                <a:solidFill>
                  <a:schemeClr val="accent4"/>
                </a:solidFill>
              </a:rPr>
              <a:t>high density lipoprotein cholesterol</a:t>
            </a:r>
            <a:r>
              <a:rPr lang="en-US" smtClean="0">
                <a:solidFill>
                  <a:schemeClr val="bg1"/>
                </a:solidFill>
              </a:rPr>
              <a:t> (HDL-C) is frequently found</a:t>
            </a:r>
          </a:p>
          <a:p>
            <a:pPr>
              <a:buFont typeface="Wingdings" panose="05000000000000000000" pitchFamily="2" charset="2"/>
              <a:buChar char="Ø"/>
            </a:pPr>
            <a:r>
              <a:rPr lang="en-US" smtClean="0">
                <a:solidFill>
                  <a:schemeClr val="bg1"/>
                </a:solidFill>
              </a:rPr>
              <a:t>FHTG is characterized by the percence of high fasting plasma triglyceride(TG) level and as well as normal to low level cholesterol levels</a:t>
            </a:r>
            <a:endParaRPr lang="fa-IR">
              <a:solidFill>
                <a:schemeClr val="bg1"/>
              </a:solidFill>
            </a:endParaRPr>
          </a:p>
        </p:txBody>
      </p:sp>
      <p:sp>
        <p:nvSpPr>
          <p:cNvPr id="4" name="Rectangle 3"/>
          <p:cNvSpPr/>
          <p:nvPr/>
        </p:nvSpPr>
        <p:spPr>
          <a:xfrm>
            <a:off x="6657724" y="6170414"/>
            <a:ext cx="5094472" cy="369332"/>
          </a:xfrm>
          <a:prstGeom prst="rect">
            <a:avLst/>
          </a:prstGeom>
        </p:spPr>
        <p:txBody>
          <a:bodyPr wrap="none">
            <a:spAutoFit/>
          </a:bodyPr>
          <a:lstStyle/>
          <a:p>
            <a:r>
              <a:rPr lang="en-US">
                <a:solidFill>
                  <a:srgbClr val="FFC000"/>
                </a:solidFill>
              </a:rPr>
              <a:t>Cruz-Bautista et al. lipids in Health and Disease 2021</a:t>
            </a:r>
            <a:endParaRPr lang="fa-IR">
              <a:solidFill>
                <a:srgbClr val="FFC000"/>
              </a:solidFill>
            </a:endParaRPr>
          </a:p>
        </p:txBody>
      </p:sp>
    </p:spTree>
    <p:extLst>
      <p:ext uri="{BB962C8B-B14F-4D97-AF65-F5344CB8AC3E}">
        <p14:creationId xmlns:p14="http://schemas.microsoft.com/office/powerpoint/2010/main" val="4176737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0489" y="0"/>
            <a:ext cx="9144000" cy="1151467"/>
          </a:xfrm>
        </p:spPr>
        <p:txBody>
          <a:bodyPr/>
          <a:lstStyle/>
          <a:p>
            <a:r>
              <a:rPr lang="en-US" smtClean="0"/>
              <a:t>Patient description </a:t>
            </a:r>
            <a:endParaRPr lang="fa-IR"/>
          </a:p>
        </p:txBody>
      </p:sp>
      <p:sp>
        <p:nvSpPr>
          <p:cNvPr id="3" name="Subtitle 2"/>
          <p:cNvSpPr>
            <a:spLocks noGrp="1"/>
          </p:cNvSpPr>
          <p:nvPr>
            <p:ph type="subTitle" idx="1"/>
          </p:nvPr>
        </p:nvSpPr>
        <p:spPr>
          <a:xfrm>
            <a:off x="609600" y="1749778"/>
            <a:ext cx="9144000" cy="3259667"/>
          </a:xfrm>
        </p:spPr>
        <p:txBody>
          <a:bodyPr>
            <a:normAutofit/>
          </a:bodyPr>
          <a:lstStyle/>
          <a:p>
            <a:pPr marL="342900" indent="-342900" algn="l">
              <a:buFont typeface="Wingdings" panose="05000000000000000000" pitchFamily="2" charset="2"/>
              <a:buChar char="Ø"/>
            </a:pPr>
            <a:r>
              <a:rPr lang="en-US" dirty="0" smtClean="0"/>
              <a:t>Gender: female </a:t>
            </a:r>
            <a:endParaRPr lang="en-US" dirty="0" smtClean="0"/>
          </a:p>
          <a:p>
            <a:pPr marL="342900" indent="-342900" algn="l">
              <a:buFont typeface="Wingdings" panose="05000000000000000000" pitchFamily="2" charset="2"/>
              <a:buChar char="Ø"/>
            </a:pPr>
            <a:r>
              <a:rPr lang="en-US" dirty="0" smtClean="0"/>
              <a:t>Age:40 years</a:t>
            </a:r>
          </a:p>
          <a:p>
            <a:pPr marL="342900" indent="-342900" algn="l">
              <a:buFont typeface="Wingdings" panose="05000000000000000000" pitchFamily="2" charset="2"/>
              <a:buChar char="Ø"/>
            </a:pPr>
            <a:r>
              <a:rPr lang="en-US" dirty="0" smtClean="0"/>
              <a:t>Married/has </a:t>
            </a:r>
            <a:r>
              <a:rPr lang="en-US" dirty="0" smtClean="0"/>
              <a:t>one child</a:t>
            </a:r>
          </a:p>
          <a:p>
            <a:pPr marL="342900" indent="-342900" algn="l">
              <a:buFont typeface="Wingdings" panose="05000000000000000000" pitchFamily="2" charset="2"/>
              <a:buChar char="Ø"/>
            </a:pPr>
            <a:r>
              <a:rPr lang="en-US" dirty="0" smtClean="0"/>
              <a:t>Was born in Tehran</a:t>
            </a:r>
          </a:p>
          <a:p>
            <a:pPr marL="342900" indent="-342900" algn="l">
              <a:buFont typeface="Wingdings" panose="05000000000000000000" pitchFamily="2" charset="2"/>
              <a:buChar char="Ø"/>
            </a:pPr>
            <a:r>
              <a:rPr lang="en-US" dirty="0" smtClean="0"/>
              <a:t>Living in Tehran </a:t>
            </a:r>
          </a:p>
          <a:p>
            <a:pPr marL="342900" indent="-342900" algn="l">
              <a:buFont typeface="Wingdings" panose="05000000000000000000" pitchFamily="2" charset="2"/>
              <a:buChar char="Ø"/>
            </a:pPr>
            <a:r>
              <a:rPr lang="en-US" dirty="0" smtClean="0"/>
              <a:t>Occupation</a:t>
            </a:r>
            <a:r>
              <a:rPr lang="en-US" dirty="0" smtClean="0"/>
              <a:t>: housekeeper</a:t>
            </a:r>
            <a:endParaRPr lang="fa-IR" dirty="0"/>
          </a:p>
        </p:txBody>
      </p:sp>
    </p:spTree>
    <p:extLst>
      <p:ext uri="{BB962C8B-B14F-4D97-AF65-F5344CB8AC3E}">
        <p14:creationId xmlns:p14="http://schemas.microsoft.com/office/powerpoint/2010/main" val="18377874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i="1" smtClean="0">
                <a:solidFill>
                  <a:schemeClr val="bg1"/>
                </a:solidFill>
              </a:rPr>
              <a:t>FHTG</a:t>
            </a:r>
            <a:endParaRPr lang="fa-IR" sz="6600" b="1" i="1">
              <a:solidFill>
                <a:schemeClr val="bg1"/>
              </a:solidFill>
            </a:endParaRPr>
          </a:p>
        </p:txBody>
      </p:sp>
      <p:sp>
        <p:nvSpPr>
          <p:cNvPr id="4" name="Content Placeholder 2"/>
          <p:cNvSpPr>
            <a:spLocks noGrp="1"/>
          </p:cNvSpPr>
          <p:nvPr>
            <p:ph idx="1"/>
          </p:nvPr>
        </p:nvSpPr>
        <p:spPr>
          <a:xfrm>
            <a:off x="498565" y="1690688"/>
            <a:ext cx="10515600" cy="4351338"/>
          </a:xfrm>
        </p:spPr>
        <p:txBody>
          <a:bodyPr/>
          <a:lstStyle/>
          <a:p>
            <a:pPr>
              <a:buFont typeface="Wingdings" panose="05000000000000000000" pitchFamily="2" charset="2"/>
              <a:buChar char="Ø"/>
            </a:pPr>
            <a:r>
              <a:rPr lang="en-US" smtClean="0">
                <a:solidFill>
                  <a:schemeClr val="bg1"/>
                </a:solidFill>
              </a:rPr>
              <a:t>Therefor the biochemical presentation of FHTG is charachteraized by variable level of triglycerides(200-700 mg/dl) and the presence of triglyceride rich VLDL partcles (</a:t>
            </a:r>
            <a:r>
              <a:rPr lang="en-US" smtClean="0">
                <a:solidFill>
                  <a:schemeClr val="accent4"/>
                </a:solidFill>
              </a:rPr>
              <a:t>hypertriglyceridemia type 4</a:t>
            </a:r>
            <a:r>
              <a:rPr lang="en-US" smtClean="0">
                <a:solidFill>
                  <a:schemeClr val="bg1"/>
                </a:solidFill>
              </a:rPr>
              <a:t>)</a:t>
            </a:r>
          </a:p>
          <a:p>
            <a:pPr>
              <a:buFont typeface="Wingdings" panose="05000000000000000000" pitchFamily="2" charset="2"/>
              <a:buChar char="Ø"/>
            </a:pPr>
            <a:r>
              <a:rPr lang="en-US" smtClean="0">
                <a:solidFill>
                  <a:schemeClr val="bg1"/>
                </a:solidFill>
              </a:rPr>
              <a:t>When FHTG </a:t>
            </a:r>
            <a:r>
              <a:rPr lang="en-US" smtClean="0">
                <a:solidFill>
                  <a:schemeClr val="accent4"/>
                </a:solidFill>
              </a:rPr>
              <a:t>coexists</a:t>
            </a:r>
            <a:r>
              <a:rPr lang="en-US" smtClean="0">
                <a:solidFill>
                  <a:schemeClr val="bg1"/>
                </a:solidFill>
              </a:rPr>
              <a:t> with other comorbidities such as </a:t>
            </a:r>
            <a:r>
              <a:rPr lang="en-US" smtClean="0">
                <a:solidFill>
                  <a:schemeClr val="accent4"/>
                </a:solidFill>
              </a:rPr>
              <a:t>type 2 diabetes </a:t>
            </a:r>
            <a:r>
              <a:rPr lang="en-US" smtClean="0">
                <a:solidFill>
                  <a:schemeClr val="bg1"/>
                </a:solidFill>
              </a:rPr>
              <a:t>;the </a:t>
            </a:r>
            <a:r>
              <a:rPr lang="en-US" smtClean="0">
                <a:solidFill>
                  <a:schemeClr val="accent4"/>
                </a:solidFill>
              </a:rPr>
              <a:t>metabolic syndrome </a:t>
            </a:r>
            <a:r>
              <a:rPr lang="en-US" smtClean="0">
                <a:solidFill>
                  <a:schemeClr val="bg1"/>
                </a:solidFill>
              </a:rPr>
              <a:t>or inviromental factors such as </a:t>
            </a:r>
            <a:r>
              <a:rPr lang="en-US" smtClean="0">
                <a:solidFill>
                  <a:schemeClr val="accent4"/>
                </a:solidFill>
              </a:rPr>
              <a:t>alchol</a:t>
            </a:r>
            <a:r>
              <a:rPr lang="en-US" smtClean="0">
                <a:solidFill>
                  <a:schemeClr val="bg1"/>
                </a:solidFill>
              </a:rPr>
              <a:t> intake or a </a:t>
            </a:r>
            <a:r>
              <a:rPr lang="en-US" smtClean="0">
                <a:solidFill>
                  <a:schemeClr val="accent4"/>
                </a:solidFill>
              </a:rPr>
              <a:t>high fat daiet</a:t>
            </a:r>
            <a:r>
              <a:rPr lang="en-US" smtClean="0">
                <a:solidFill>
                  <a:schemeClr val="bg1"/>
                </a:solidFill>
              </a:rPr>
              <a:t>; the </a:t>
            </a:r>
            <a:r>
              <a:rPr lang="en-US" smtClean="0">
                <a:solidFill>
                  <a:schemeClr val="accent4"/>
                </a:solidFill>
              </a:rPr>
              <a:t>level of triglycerides </a:t>
            </a:r>
            <a:r>
              <a:rPr lang="en-US" smtClean="0">
                <a:solidFill>
                  <a:schemeClr val="bg1"/>
                </a:solidFill>
              </a:rPr>
              <a:t>can reach values of </a:t>
            </a:r>
            <a:r>
              <a:rPr lang="en-US" smtClean="0">
                <a:solidFill>
                  <a:schemeClr val="accent4"/>
                </a:solidFill>
              </a:rPr>
              <a:t>over 1000mg/dl</a:t>
            </a:r>
            <a:r>
              <a:rPr lang="en-US" smtClean="0">
                <a:solidFill>
                  <a:schemeClr val="bg1"/>
                </a:solidFill>
              </a:rPr>
              <a:t> with a </a:t>
            </a:r>
            <a:r>
              <a:rPr lang="en-US" smtClean="0">
                <a:solidFill>
                  <a:schemeClr val="accent4"/>
                </a:solidFill>
              </a:rPr>
              <a:t>TG/Chol</a:t>
            </a:r>
            <a:r>
              <a:rPr lang="en-US" smtClean="0">
                <a:solidFill>
                  <a:schemeClr val="bg1"/>
                </a:solidFill>
              </a:rPr>
              <a:t> ratio of 5/1 accompanied by the presence of chylomicrons (</a:t>
            </a:r>
            <a:r>
              <a:rPr lang="en-US" smtClean="0">
                <a:solidFill>
                  <a:schemeClr val="accent4"/>
                </a:solidFill>
              </a:rPr>
              <a:t>HLP type 5</a:t>
            </a:r>
            <a:r>
              <a:rPr lang="en-US" smtClean="0">
                <a:solidFill>
                  <a:schemeClr val="bg1"/>
                </a:solidFill>
              </a:rPr>
              <a:t>)</a:t>
            </a:r>
            <a:endParaRPr lang="fa-IR">
              <a:solidFill>
                <a:schemeClr val="bg1"/>
              </a:solidFill>
            </a:endParaRPr>
          </a:p>
        </p:txBody>
      </p:sp>
      <p:sp>
        <p:nvSpPr>
          <p:cNvPr id="3" name="Rectangle 2"/>
          <p:cNvSpPr/>
          <p:nvPr/>
        </p:nvSpPr>
        <p:spPr>
          <a:xfrm>
            <a:off x="6514033" y="5857360"/>
            <a:ext cx="5094472" cy="369332"/>
          </a:xfrm>
          <a:prstGeom prst="rect">
            <a:avLst/>
          </a:prstGeom>
        </p:spPr>
        <p:txBody>
          <a:bodyPr wrap="none">
            <a:spAutoFit/>
          </a:bodyPr>
          <a:lstStyle/>
          <a:p>
            <a:r>
              <a:rPr lang="en-US">
                <a:solidFill>
                  <a:srgbClr val="FFC000"/>
                </a:solidFill>
              </a:rPr>
              <a:t>Cruz-Bautista et al. lipids in Health and Disease 2021</a:t>
            </a:r>
            <a:endParaRPr lang="fa-IR">
              <a:solidFill>
                <a:srgbClr val="FFC000"/>
              </a:solidFill>
            </a:endParaRPr>
          </a:p>
        </p:txBody>
      </p:sp>
    </p:spTree>
    <p:extLst>
      <p:ext uri="{BB962C8B-B14F-4D97-AF65-F5344CB8AC3E}">
        <p14:creationId xmlns:p14="http://schemas.microsoft.com/office/powerpoint/2010/main" val="12800129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Familial hypertriglyceridemia: an entity with distinguishable features from other causes of hypertriglyceridemia - Google Chrome"/>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9539" t="22145" r="20965" b="3399"/>
          <a:stretch/>
        </p:blipFill>
        <p:spPr>
          <a:xfrm>
            <a:off x="4924696" y="1021386"/>
            <a:ext cx="7267303" cy="6097870"/>
          </a:xfrm>
        </p:spPr>
      </p:pic>
      <p:sp>
        <p:nvSpPr>
          <p:cNvPr id="5" name="Title 1"/>
          <p:cNvSpPr>
            <a:spLocks noGrp="1"/>
          </p:cNvSpPr>
          <p:nvPr>
            <p:ph type="title"/>
          </p:nvPr>
        </p:nvSpPr>
        <p:spPr>
          <a:xfrm>
            <a:off x="0" y="129996"/>
            <a:ext cx="10515600" cy="656260"/>
          </a:xfrm>
        </p:spPr>
        <p:txBody>
          <a:bodyPr>
            <a:normAutofit fontScale="90000"/>
          </a:bodyPr>
          <a:lstStyle/>
          <a:p>
            <a:pPr algn="ctr"/>
            <a:r>
              <a:rPr lang="en-US" sz="6600" b="1" i="1" smtClean="0">
                <a:solidFill>
                  <a:schemeClr val="bg1"/>
                </a:solidFill>
              </a:rPr>
              <a:t>FHTG</a:t>
            </a:r>
            <a:endParaRPr lang="fa-IR" sz="6600" b="1" i="1">
              <a:solidFill>
                <a:schemeClr val="bg1"/>
              </a:solidFill>
            </a:endParaRPr>
          </a:p>
        </p:txBody>
      </p:sp>
      <p:sp>
        <p:nvSpPr>
          <p:cNvPr id="6" name="Content Placeholder 2"/>
          <p:cNvSpPr>
            <a:spLocks noGrp="1"/>
          </p:cNvSpPr>
          <p:nvPr>
            <p:ph sz="half" idx="1"/>
          </p:nvPr>
        </p:nvSpPr>
        <p:spPr>
          <a:xfrm>
            <a:off x="0" y="1021386"/>
            <a:ext cx="4924696" cy="5654052"/>
          </a:xfrm>
        </p:spPr>
        <p:txBody>
          <a:bodyPr>
            <a:normAutofit/>
          </a:bodyPr>
          <a:lstStyle/>
          <a:p>
            <a:pPr algn="just">
              <a:buFont typeface="Wingdings" panose="05000000000000000000" pitchFamily="2" charset="2"/>
              <a:buChar char="Ø"/>
            </a:pPr>
            <a:r>
              <a:rPr lang="en-US" sz="2400" smtClean="0">
                <a:solidFill>
                  <a:schemeClr val="bg1"/>
                </a:solidFill>
              </a:rPr>
              <a:t>Hence thise conditions is associated with a life threatening risk of </a:t>
            </a:r>
            <a:r>
              <a:rPr lang="en-US" sz="2400" smtClean="0">
                <a:solidFill>
                  <a:schemeClr val="accent4"/>
                </a:solidFill>
              </a:rPr>
              <a:t>acute</a:t>
            </a:r>
            <a:r>
              <a:rPr lang="en-US" sz="2400" smtClean="0">
                <a:solidFill>
                  <a:schemeClr val="bg1"/>
                </a:solidFill>
              </a:rPr>
              <a:t> </a:t>
            </a:r>
            <a:r>
              <a:rPr lang="en-US" sz="2400" smtClean="0">
                <a:solidFill>
                  <a:schemeClr val="accent4"/>
                </a:solidFill>
              </a:rPr>
              <a:t>pancreatitis</a:t>
            </a:r>
          </a:p>
          <a:p>
            <a:pPr algn="just">
              <a:buFont typeface="Wingdings" panose="05000000000000000000" pitchFamily="2" charset="2"/>
              <a:buChar char="Ø"/>
            </a:pPr>
            <a:r>
              <a:rPr lang="en-US" sz="2400" smtClean="0">
                <a:solidFill>
                  <a:schemeClr val="bg1"/>
                </a:solidFill>
              </a:rPr>
              <a:t>The </a:t>
            </a:r>
            <a:r>
              <a:rPr lang="en-US" sz="2400" smtClean="0">
                <a:solidFill>
                  <a:schemeClr val="accent4"/>
                </a:solidFill>
              </a:rPr>
              <a:t>normal APO-b100 </a:t>
            </a:r>
            <a:r>
              <a:rPr lang="en-US" sz="2400" smtClean="0">
                <a:solidFill>
                  <a:schemeClr val="bg1"/>
                </a:solidFill>
              </a:rPr>
              <a:t>levels encountered in FHTG even when TG levels are below 500 mg/dl allow it to be disthinguised from FCHL</a:t>
            </a:r>
          </a:p>
          <a:p>
            <a:pPr algn="just">
              <a:buFont typeface="Wingdings" panose="05000000000000000000" pitchFamily="2" charset="2"/>
              <a:buChar char="Ø"/>
            </a:pPr>
            <a:r>
              <a:rPr lang="en-US" sz="2400" smtClean="0">
                <a:solidFill>
                  <a:schemeClr val="bg1"/>
                </a:solidFill>
              </a:rPr>
              <a:t>The arthrogenicity of FHTG is a subject of great controversy ; Mendelian randomization studies have demonstrated a causal role of triglyceride and triglyceride –rich parthicles and their remnants in atherosclerotic cardiovascular disease</a:t>
            </a:r>
          </a:p>
          <a:p>
            <a:pPr marL="0" indent="0" algn="just">
              <a:buNone/>
            </a:pPr>
            <a:endParaRPr lang="fa-IR" sz="2400">
              <a:solidFill>
                <a:schemeClr val="bg1"/>
              </a:solidFill>
            </a:endParaRPr>
          </a:p>
        </p:txBody>
      </p:sp>
      <p:sp>
        <p:nvSpPr>
          <p:cNvPr id="2" name="Rectangle 1"/>
          <p:cNvSpPr/>
          <p:nvPr/>
        </p:nvSpPr>
        <p:spPr>
          <a:xfrm>
            <a:off x="-84888" y="6488668"/>
            <a:ext cx="5094472" cy="369332"/>
          </a:xfrm>
          <a:prstGeom prst="rect">
            <a:avLst/>
          </a:prstGeom>
        </p:spPr>
        <p:txBody>
          <a:bodyPr wrap="none">
            <a:spAutoFit/>
          </a:bodyPr>
          <a:lstStyle/>
          <a:p>
            <a:r>
              <a:rPr lang="en-US">
                <a:solidFill>
                  <a:srgbClr val="FFC000"/>
                </a:solidFill>
              </a:rPr>
              <a:t>Cruz-Bautista et al. lipids in Health and Disease 2021</a:t>
            </a:r>
            <a:endParaRPr lang="fa-IR">
              <a:solidFill>
                <a:srgbClr val="FFC000"/>
              </a:solidFill>
            </a:endParaRPr>
          </a:p>
        </p:txBody>
      </p:sp>
    </p:spTree>
    <p:extLst>
      <p:ext uri="{BB962C8B-B14F-4D97-AF65-F5344CB8AC3E}">
        <p14:creationId xmlns:p14="http://schemas.microsoft.com/office/powerpoint/2010/main" val="39508284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i="1" smtClean="0">
                <a:solidFill>
                  <a:schemeClr val="bg1"/>
                </a:solidFill>
              </a:rPr>
              <a:t>Pathophisiology of HTGP</a:t>
            </a:r>
            <a:endParaRPr lang="fa-IR" sz="5400" b="1" i="1">
              <a:solidFill>
                <a:schemeClr val="bg1"/>
              </a:solidFill>
            </a:endParaRPr>
          </a:p>
        </p:txBody>
      </p:sp>
      <p:sp>
        <p:nvSpPr>
          <p:cNvPr id="3" name="Content Placeholder 2"/>
          <p:cNvSpPr>
            <a:spLocks noGrp="1"/>
          </p:cNvSpPr>
          <p:nvPr>
            <p:ph sz="half" idx="1"/>
          </p:nvPr>
        </p:nvSpPr>
        <p:spPr/>
        <p:txBody>
          <a:bodyPr>
            <a:normAutofit/>
          </a:bodyPr>
          <a:lstStyle/>
          <a:p>
            <a:pPr marL="0" indent="0">
              <a:buNone/>
            </a:pPr>
            <a:r>
              <a:rPr lang="en-US" sz="2400" smtClean="0">
                <a:solidFill>
                  <a:schemeClr val="accent4"/>
                </a:solidFill>
              </a:rPr>
              <a:t>Two theories </a:t>
            </a:r>
            <a:r>
              <a:rPr lang="en-US" sz="2400" smtClean="0">
                <a:solidFill>
                  <a:schemeClr val="bg1"/>
                </a:solidFill>
              </a:rPr>
              <a:t>have been proposed to explain the pathophysiology of HTGP first ; excess triglycerides are trans ported as triglyceride-rich lipoproteins(</a:t>
            </a:r>
            <a:r>
              <a:rPr lang="en-US" sz="2400" smtClean="0">
                <a:solidFill>
                  <a:schemeClr val="accent4"/>
                </a:solidFill>
              </a:rPr>
              <a:t>chylomicrons</a:t>
            </a:r>
            <a:r>
              <a:rPr lang="en-US" sz="2400" smtClean="0">
                <a:solidFill>
                  <a:schemeClr val="bg1"/>
                </a:solidFill>
              </a:rPr>
              <a:t>) which are hydrolyzed in the vascular bed of the pancreas ; this releases high levels of </a:t>
            </a:r>
            <a:r>
              <a:rPr lang="en-US" sz="2400" smtClean="0">
                <a:solidFill>
                  <a:schemeClr val="accent4"/>
                </a:solidFill>
              </a:rPr>
              <a:t>FFA</a:t>
            </a:r>
            <a:r>
              <a:rPr lang="en-US" sz="2400" smtClean="0">
                <a:solidFill>
                  <a:schemeClr val="bg1"/>
                </a:solidFill>
              </a:rPr>
              <a:t> that </a:t>
            </a:r>
            <a:r>
              <a:rPr lang="en-US" sz="2400" smtClean="0">
                <a:solidFill>
                  <a:schemeClr val="accent4"/>
                </a:solidFill>
              </a:rPr>
              <a:t>exceed</a:t>
            </a:r>
            <a:r>
              <a:rPr lang="en-US" sz="2400" smtClean="0">
                <a:solidFill>
                  <a:schemeClr val="bg1"/>
                </a:solidFill>
              </a:rPr>
              <a:t> the binding capacity of </a:t>
            </a:r>
            <a:r>
              <a:rPr lang="en-US" sz="2400" smtClean="0">
                <a:solidFill>
                  <a:schemeClr val="accent4"/>
                </a:solidFill>
              </a:rPr>
              <a:t>plasma albumin </a:t>
            </a:r>
            <a:r>
              <a:rPr lang="en-US" sz="2400" smtClean="0">
                <a:solidFill>
                  <a:schemeClr val="bg1"/>
                </a:solidFill>
              </a:rPr>
              <a:t>and unbound FFA self aggregate in to </a:t>
            </a:r>
            <a:r>
              <a:rPr lang="en-US" sz="2400" smtClean="0">
                <a:solidFill>
                  <a:srgbClr val="FFC000"/>
                </a:solidFill>
              </a:rPr>
              <a:t>micellar structurs </a:t>
            </a:r>
            <a:r>
              <a:rPr lang="en-US" sz="2400" smtClean="0">
                <a:solidFill>
                  <a:schemeClr val="bg1"/>
                </a:solidFill>
              </a:rPr>
              <a:t>with detergent properties</a:t>
            </a:r>
            <a:endParaRPr lang="fa-IR" sz="2400">
              <a:solidFill>
                <a:schemeClr val="bg1"/>
              </a:solidFill>
            </a:endParaRPr>
          </a:p>
        </p:txBody>
      </p:sp>
      <p:pic>
        <p:nvPicPr>
          <p:cNvPr id="5" name="Content Placeholder 4" descr="Hypertriglyceridemic pancreatitis: Epidemiology, pathophysiology and clinical management - Google Chrome"/>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0462" t="31123" r="50462" b="10341"/>
          <a:stretch/>
        </p:blipFill>
        <p:spPr>
          <a:xfrm rot="5400000">
            <a:off x="6956355" y="1779521"/>
            <a:ext cx="4351338" cy="4443550"/>
          </a:xfrm>
        </p:spPr>
      </p:pic>
      <p:sp>
        <p:nvSpPr>
          <p:cNvPr id="4" name="Rectangle 3"/>
          <p:cNvSpPr/>
          <p:nvPr/>
        </p:nvSpPr>
        <p:spPr>
          <a:xfrm>
            <a:off x="7476164" y="6311904"/>
            <a:ext cx="4580998" cy="369332"/>
          </a:xfrm>
          <a:prstGeom prst="rect">
            <a:avLst/>
          </a:prstGeom>
        </p:spPr>
        <p:txBody>
          <a:bodyPr wrap="none">
            <a:spAutoFit/>
          </a:bodyPr>
          <a:lstStyle/>
          <a:p>
            <a:r>
              <a:rPr lang="en-US">
                <a:solidFill>
                  <a:srgbClr val="FFC000"/>
                </a:solidFill>
              </a:rPr>
              <a:t>United European Gastroentrology journal 2018</a:t>
            </a:r>
            <a:endParaRPr lang="fa-IR">
              <a:solidFill>
                <a:srgbClr val="FFC000"/>
              </a:solidFill>
            </a:endParaRPr>
          </a:p>
        </p:txBody>
      </p:sp>
    </p:spTree>
    <p:extLst>
      <p:ext uri="{BB962C8B-B14F-4D97-AF65-F5344CB8AC3E}">
        <p14:creationId xmlns:p14="http://schemas.microsoft.com/office/powerpoint/2010/main" val="37293908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i="1">
                <a:solidFill>
                  <a:schemeClr val="bg1"/>
                </a:solidFill>
              </a:rPr>
              <a:t>Pathophisiology of HTGP</a:t>
            </a:r>
            <a:endParaRPr lang="fa-IR" sz="5400" b="1" i="1">
              <a:solidFill>
                <a:schemeClr val="bg1"/>
              </a:solidFill>
            </a:endParaRPr>
          </a:p>
        </p:txBody>
      </p:sp>
      <p:sp>
        <p:nvSpPr>
          <p:cNvPr id="3" name="Content Placeholder 2"/>
          <p:cNvSpPr>
            <a:spLocks noGrp="1"/>
          </p:cNvSpPr>
          <p:nvPr>
            <p:ph idx="1"/>
          </p:nvPr>
        </p:nvSpPr>
        <p:spPr>
          <a:xfrm>
            <a:off x="550817" y="1690688"/>
            <a:ext cx="10515600" cy="4351338"/>
          </a:xfrm>
        </p:spPr>
        <p:txBody>
          <a:bodyPr/>
          <a:lstStyle/>
          <a:p>
            <a:pPr>
              <a:buFont typeface="Wingdings" panose="05000000000000000000" pitchFamily="2" charset="2"/>
              <a:buChar char="Ø"/>
            </a:pPr>
            <a:r>
              <a:rPr lang="en-US" smtClean="0">
                <a:solidFill>
                  <a:schemeClr val="bg1"/>
                </a:solidFill>
              </a:rPr>
              <a:t>This </a:t>
            </a:r>
            <a:r>
              <a:rPr lang="en-US" smtClean="0">
                <a:solidFill>
                  <a:schemeClr val="accent4"/>
                </a:solidFill>
              </a:rPr>
              <a:t>toxic structures </a:t>
            </a:r>
            <a:r>
              <a:rPr lang="en-US" smtClean="0">
                <a:solidFill>
                  <a:schemeClr val="bg1"/>
                </a:solidFill>
              </a:rPr>
              <a:t>can cause </a:t>
            </a:r>
            <a:r>
              <a:rPr lang="en-US" smtClean="0">
                <a:solidFill>
                  <a:schemeClr val="accent4"/>
                </a:solidFill>
              </a:rPr>
              <a:t>damage to platelets </a:t>
            </a:r>
            <a:r>
              <a:rPr lang="en-US" smtClean="0">
                <a:solidFill>
                  <a:schemeClr val="bg1"/>
                </a:solidFill>
              </a:rPr>
              <a:t>; the</a:t>
            </a:r>
            <a:r>
              <a:rPr lang="en-US" smtClean="0">
                <a:solidFill>
                  <a:schemeClr val="accent4"/>
                </a:solidFill>
              </a:rPr>
              <a:t> vascular endothelium</a:t>
            </a:r>
            <a:r>
              <a:rPr lang="en-US" smtClean="0">
                <a:solidFill>
                  <a:schemeClr val="bg1"/>
                </a:solidFill>
              </a:rPr>
              <a:t> and </a:t>
            </a:r>
            <a:r>
              <a:rPr lang="en-US" smtClean="0">
                <a:solidFill>
                  <a:schemeClr val="accent4"/>
                </a:solidFill>
              </a:rPr>
              <a:t>acinar cells </a:t>
            </a:r>
            <a:r>
              <a:rPr lang="en-US" smtClean="0">
                <a:solidFill>
                  <a:schemeClr val="bg1"/>
                </a:solidFill>
              </a:rPr>
              <a:t>which results in </a:t>
            </a:r>
            <a:r>
              <a:rPr lang="en-US" smtClean="0">
                <a:solidFill>
                  <a:schemeClr val="accent4"/>
                </a:solidFill>
              </a:rPr>
              <a:t>ischemia</a:t>
            </a:r>
            <a:r>
              <a:rPr lang="en-US" smtClean="0">
                <a:solidFill>
                  <a:schemeClr val="bg1"/>
                </a:solidFill>
              </a:rPr>
              <a:t> and </a:t>
            </a:r>
            <a:r>
              <a:rPr lang="en-US" smtClean="0">
                <a:solidFill>
                  <a:schemeClr val="accent4"/>
                </a:solidFill>
              </a:rPr>
              <a:t>acidosis </a:t>
            </a:r>
          </a:p>
          <a:p>
            <a:pPr>
              <a:buFont typeface="Wingdings" panose="05000000000000000000" pitchFamily="2" charset="2"/>
              <a:buChar char="Ø"/>
            </a:pPr>
            <a:r>
              <a:rPr lang="en-US" smtClean="0">
                <a:solidFill>
                  <a:schemeClr val="bg1"/>
                </a:solidFill>
              </a:rPr>
              <a:t>Acidosis further increases FFA toxicity by </a:t>
            </a:r>
            <a:r>
              <a:rPr lang="en-US" smtClean="0">
                <a:solidFill>
                  <a:schemeClr val="accent4"/>
                </a:solidFill>
              </a:rPr>
              <a:t>activation of trypsinogen </a:t>
            </a:r>
            <a:r>
              <a:rPr lang="en-US" smtClean="0">
                <a:solidFill>
                  <a:schemeClr val="bg1"/>
                </a:solidFill>
              </a:rPr>
              <a:t>which triggers acute pancreatitis</a:t>
            </a:r>
            <a:r>
              <a:rPr lang="en-US" smtClean="0">
                <a:solidFill>
                  <a:schemeClr val="accent4"/>
                </a:solidFill>
              </a:rPr>
              <a:t> </a:t>
            </a:r>
          </a:p>
          <a:p>
            <a:pPr>
              <a:buFont typeface="Wingdings" panose="05000000000000000000" pitchFamily="2" charset="2"/>
              <a:buChar char="Ø"/>
            </a:pPr>
            <a:r>
              <a:rPr lang="en-US" smtClean="0">
                <a:solidFill>
                  <a:schemeClr val="bg1"/>
                </a:solidFill>
              </a:rPr>
              <a:t>In the </a:t>
            </a:r>
            <a:r>
              <a:rPr lang="en-US" smtClean="0">
                <a:solidFill>
                  <a:schemeClr val="accent4"/>
                </a:solidFill>
              </a:rPr>
              <a:t>second theory </a:t>
            </a:r>
            <a:r>
              <a:rPr lang="en-US" smtClean="0">
                <a:solidFill>
                  <a:schemeClr val="bg1"/>
                </a:solidFill>
              </a:rPr>
              <a:t>elevated levels of chylomicrons the largest among lipoproteins cause an increase </a:t>
            </a:r>
            <a:r>
              <a:rPr lang="en-US" smtClean="0">
                <a:solidFill>
                  <a:schemeClr val="accent4"/>
                </a:solidFill>
              </a:rPr>
              <a:t>plasma viscosity </a:t>
            </a:r>
            <a:r>
              <a:rPr lang="en-US" smtClean="0">
                <a:solidFill>
                  <a:schemeClr val="bg1"/>
                </a:solidFill>
              </a:rPr>
              <a:t>that leads to capillary plugging and ischemia which enhances acidosis and eventually triggers acut pancratitis</a:t>
            </a:r>
            <a:endParaRPr lang="fa-IR">
              <a:solidFill>
                <a:schemeClr val="bg1"/>
              </a:solidFill>
            </a:endParaRPr>
          </a:p>
        </p:txBody>
      </p:sp>
      <p:sp>
        <p:nvSpPr>
          <p:cNvPr id="4" name="Rectangle 3"/>
          <p:cNvSpPr/>
          <p:nvPr/>
        </p:nvSpPr>
        <p:spPr>
          <a:xfrm>
            <a:off x="7227970" y="5857360"/>
            <a:ext cx="4580998" cy="369332"/>
          </a:xfrm>
          <a:prstGeom prst="rect">
            <a:avLst/>
          </a:prstGeom>
        </p:spPr>
        <p:txBody>
          <a:bodyPr wrap="none">
            <a:spAutoFit/>
          </a:bodyPr>
          <a:lstStyle/>
          <a:p>
            <a:r>
              <a:rPr lang="en-US">
                <a:solidFill>
                  <a:srgbClr val="FFC000"/>
                </a:solidFill>
              </a:rPr>
              <a:t>United European Gastroentrology journal 2018</a:t>
            </a:r>
            <a:endParaRPr lang="fa-IR">
              <a:solidFill>
                <a:srgbClr val="FFC000"/>
              </a:solidFill>
            </a:endParaRPr>
          </a:p>
        </p:txBody>
      </p:sp>
    </p:spTree>
    <p:extLst>
      <p:ext uri="{BB962C8B-B14F-4D97-AF65-F5344CB8AC3E}">
        <p14:creationId xmlns:p14="http://schemas.microsoft.com/office/powerpoint/2010/main" val="18824142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i="1">
                <a:solidFill>
                  <a:schemeClr val="bg1"/>
                </a:solidFill>
              </a:rPr>
              <a:t>Pathophisiology of HTGP</a:t>
            </a:r>
            <a:endParaRPr lang="fa-IR" sz="5400">
              <a:solidFill>
                <a:schemeClr val="bg1"/>
              </a:solidFill>
            </a:endParaRPr>
          </a:p>
        </p:txBody>
      </p:sp>
      <p:sp>
        <p:nvSpPr>
          <p:cNvPr id="3" name="Content Placeholder 2"/>
          <p:cNvSpPr>
            <a:spLocks noGrp="1"/>
          </p:cNvSpPr>
          <p:nvPr>
            <p:ph sz="half" idx="1"/>
          </p:nvPr>
        </p:nvSpPr>
        <p:spPr>
          <a:xfrm>
            <a:off x="587829" y="1825624"/>
            <a:ext cx="5734593" cy="5032375"/>
          </a:xfrm>
        </p:spPr>
        <p:txBody>
          <a:bodyPr>
            <a:normAutofit/>
          </a:bodyPr>
          <a:lstStyle/>
          <a:p>
            <a:pPr>
              <a:buFont typeface="Wingdings" panose="05000000000000000000" pitchFamily="2" charset="2"/>
              <a:buChar char="Ø"/>
            </a:pPr>
            <a:r>
              <a:rPr lang="en-US" sz="2400" smtClean="0">
                <a:solidFill>
                  <a:schemeClr val="bg1"/>
                </a:solidFill>
              </a:rPr>
              <a:t>Only a small proportion of patients with HTG develop acute pancreatitis </a:t>
            </a:r>
          </a:p>
          <a:p>
            <a:pPr>
              <a:buFont typeface="Wingdings" panose="05000000000000000000" pitchFamily="2" charset="2"/>
              <a:buChar char="Ø"/>
            </a:pPr>
            <a:r>
              <a:rPr lang="en-US" sz="2400" smtClean="0">
                <a:solidFill>
                  <a:schemeClr val="bg1"/>
                </a:solidFill>
              </a:rPr>
              <a:t>HTGP generally occurs in patients HTG and one or more secondary factors including inadequately controlled diabetes ; alchoholism ; pregnancy ; medication and genetic abnormalities</a:t>
            </a:r>
          </a:p>
          <a:p>
            <a:pPr>
              <a:buFont typeface="Wingdings" panose="05000000000000000000" pitchFamily="2" charset="2"/>
              <a:buChar char="Ø"/>
            </a:pPr>
            <a:endParaRPr lang="fa-IR" sz="2400">
              <a:solidFill>
                <a:schemeClr val="bg1"/>
              </a:solidFill>
            </a:endParaRPr>
          </a:p>
        </p:txBody>
      </p:sp>
      <p:pic>
        <p:nvPicPr>
          <p:cNvPr id="5" name="Content Placeholder 4" descr="M19-0203 (26).pdf - Google Chrome"/>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6008" t="19134" r="46934" b="4067"/>
          <a:stretch/>
        </p:blipFill>
        <p:spPr>
          <a:xfrm rot="5400000">
            <a:off x="6653939" y="1494111"/>
            <a:ext cx="5032373" cy="5695405"/>
          </a:xfrm>
        </p:spPr>
      </p:pic>
      <p:sp>
        <p:nvSpPr>
          <p:cNvPr id="4" name="Rectangle 3"/>
          <p:cNvSpPr/>
          <p:nvPr/>
        </p:nvSpPr>
        <p:spPr>
          <a:xfrm>
            <a:off x="3921815" y="6304002"/>
            <a:ext cx="2174185" cy="369332"/>
          </a:xfrm>
          <a:prstGeom prst="rect">
            <a:avLst/>
          </a:prstGeom>
        </p:spPr>
        <p:txBody>
          <a:bodyPr wrap="none">
            <a:spAutoFit/>
          </a:bodyPr>
          <a:lstStyle/>
          <a:p>
            <a:r>
              <a:rPr lang="en-US">
                <a:solidFill>
                  <a:srgbClr val="FFC000"/>
                </a:solidFill>
              </a:rPr>
              <a:t>Ann intern med 2019</a:t>
            </a:r>
            <a:endParaRPr lang="fa-IR">
              <a:solidFill>
                <a:srgbClr val="FFC000"/>
              </a:solidFill>
            </a:endParaRPr>
          </a:p>
        </p:txBody>
      </p:sp>
    </p:spTree>
    <p:extLst>
      <p:ext uri="{BB962C8B-B14F-4D97-AF65-F5344CB8AC3E}">
        <p14:creationId xmlns:p14="http://schemas.microsoft.com/office/powerpoint/2010/main" val="3667352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0" y="981120"/>
            <a:ext cx="6019800" cy="5589496"/>
          </a:xfrm>
        </p:spPr>
        <p:txBody>
          <a:bodyPr>
            <a:normAutofit fontScale="92500" lnSpcReduction="20000"/>
          </a:bodyPr>
          <a:lstStyle/>
          <a:p>
            <a:pPr>
              <a:buFont typeface="Wingdings" panose="05000000000000000000" pitchFamily="2" charset="2"/>
              <a:buChar char="Ø"/>
            </a:pPr>
            <a:r>
              <a:rPr lang="en-US" smtClean="0">
                <a:solidFill>
                  <a:schemeClr val="bg1"/>
                </a:solidFill>
              </a:rPr>
              <a:t>Studies have shown that despite the use of statin therapy ; </a:t>
            </a:r>
            <a:r>
              <a:rPr lang="en-US" smtClean="0">
                <a:solidFill>
                  <a:schemeClr val="accent4"/>
                </a:solidFill>
              </a:rPr>
              <a:t>Ascvd event</a:t>
            </a:r>
            <a:r>
              <a:rPr lang="en-US" smtClean="0">
                <a:solidFill>
                  <a:schemeClr val="bg1"/>
                </a:solidFill>
              </a:rPr>
              <a:t> rates remain high in patients with elevated triglycerides</a:t>
            </a:r>
          </a:p>
          <a:p>
            <a:pPr>
              <a:buFont typeface="Wingdings" panose="05000000000000000000" pitchFamily="2" charset="2"/>
              <a:buChar char="Ø"/>
            </a:pPr>
            <a:r>
              <a:rPr lang="en-US" smtClean="0">
                <a:solidFill>
                  <a:schemeClr val="bg1"/>
                </a:solidFill>
              </a:rPr>
              <a:t>Epidemiologic and mendelian randomization studies have also pointed toward a causal role of elevated triglycerides in atherosclerosis due to an elevation of </a:t>
            </a:r>
            <a:r>
              <a:rPr lang="en-US" smtClean="0">
                <a:solidFill>
                  <a:schemeClr val="accent4"/>
                </a:solidFill>
              </a:rPr>
              <a:t>remnant cholesterol particles</a:t>
            </a:r>
          </a:p>
          <a:p>
            <a:pPr>
              <a:buFont typeface="Wingdings" panose="05000000000000000000" pitchFamily="2" charset="2"/>
              <a:buChar char="Ø"/>
            </a:pPr>
            <a:r>
              <a:rPr lang="en-US" smtClean="0">
                <a:solidFill>
                  <a:schemeClr val="accent4"/>
                </a:solidFill>
              </a:rPr>
              <a:t>Elevated triglycerides </a:t>
            </a:r>
            <a:r>
              <a:rPr lang="en-US" smtClean="0">
                <a:solidFill>
                  <a:schemeClr val="bg1"/>
                </a:solidFill>
              </a:rPr>
              <a:t>are associated with an </a:t>
            </a:r>
            <a:r>
              <a:rPr lang="en-US" smtClean="0">
                <a:solidFill>
                  <a:schemeClr val="accent4"/>
                </a:solidFill>
              </a:rPr>
              <a:t>increase</a:t>
            </a:r>
            <a:r>
              <a:rPr lang="en-US" smtClean="0">
                <a:solidFill>
                  <a:schemeClr val="bg1"/>
                </a:solidFill>
              </a:rPr>
              <a:t> in </a:t>
            </a:r>
            <a:r>
              <a:rPr lang="en-US" smtClean="0">
                <a:solidFill>
                  <a:schemeClr val="accent4"/>
                </a:solidFill>
              </a:rPr>
              <a:t>remnant cholesterol</a:t>
            </a:r>
            <a:r>
              <a:rPr lang="en-US" smtClean="0">
                <a:solidFill>
                  <a:schemeClr val="bg1"/>
                </a:solidFill>
              </a:rPr>
              <a:t> and </a:t>
            </a:r>
            <a:r>
              <a:rPr lang="en-US" smtClean="0">
                <a:solidFill>
                  <a:schemeClr val="accent4"/>
                </a:solidFill>
              </a:rPr>
              <a:t>decrease</a:t>
            </a:r>
            <a:r>
              <a:rPr lang="en-US" smtClean="0">
                <a:solidFill>
                  <a:schemeClr val="bg1"/>
                </a:solidFill>
              </a:rPr>
              <a:t> in </a:t>
            </a:r>
            <a:r>
              <a:rPr lang="en-US" smtClean="0">
                <a:solidFill>
                  <a:schemeClr val="accent4"/>
                </a:solidFill>
              </a:rPr>
              <a:t>HDL-C </a:t>
            </a:r>
            <a:r>
              <a:rPr lang="en-US" smtClean="0">
                <a:solidFill>
                  <a:schemeClr val="bg1"/>
                </a:solidFill>
              </a:rPr>
              <a:t>and an increase in LDL particles with a change in morphology to small dense particles</a:t>
            </a:r>
          </a:p>
          <a:p>
            <a:pPr>
              <a:buFont typeface="Wingdings" panose="05000000000000000000" pitchFamily="2" charset="2"/>
              <a:buChar char="Ø"/>
            </a:pPr>
            <a:r>
              <a:rPr lang="en-US" smtClean="0">
                <a:solidFill>
                  <a:schemeClr val="bg1"/>
                </a:solidFill>
              </a:rPr>
              <a:t>Based on the available evidence recommended the use of </a:t>
            </a:r>
            <a:r>
              <a:rPr lang="en-US" smtClean="0">
                <a:solidFill>
                  <a:schemeClr val="accent4"/>
                </a:solidFill>
              </a:rPr>
              <a:t>elevated triglycerides</a:t>
            </a:r>
            <a:r>
              <a:rPr lang="en-US" smtClean="0">
                <a:solidFill>
                  <a:schemeClr val="bg1"/>
                </a:solidFill>
              </a:rPr>
              <a:t> as a risk enhancing factor in primary </a:t>
            </a:r>
            <a:r>
              <a:rPr lang="en-US" smtClean="0">
                <a:solidFill>
                  <a:schemeClr val="accent4"/>
                </a:solidFill>
              </a:rPr>
              <a:t>ASCVD</a:t>
            </a:r>
            <a:r>
              <a:rPr lang="en-US" smtClean="0">
                <a:solidFill>
                  <a:schemeClr val="bg1"/>
                </a:solidFill>
              </a:rPr>
              <a:t> prevention</a:t>
            </a:r>
            <a:endParaRPr lang="fa-IR">
              <a:solidFill>
                <a:schemeClr val="bg1"/>
              </a:solidFill>
            </a:endParaRPr>
          </a:p>
        </p:txBody>
      </p:sp>
      <p:sp>
        <p:nvSpPr>
          <p:cNvPr id="6" name="Title 1"/>
          <p:cNvSpPr>
            <a:spLocks noGrp="1"/>
          </p:cNvSpPr>
          <p:nvPr>
            <p:ph type="title"/>
          </p:nvPr>
        </p:nvSpPr>
        <p:spPr>
          <a:xfrm>
            <a:off x="762000" y="130629"/>
            <a:ext cx="10515600" cy="693738"/>
          </a:xfrm>
        </p:spPr>
        <p:txBody>
          <a:bodyPr>
            <a:normAutofit fontScale="90000"/>
          </a:bodyPr>
          <a:lstStyle/>
          <a:p>
            <a:pPr algn="ctr"/>
            <a:r>
              <a:rPr lang="en-US" b="1" i="1" smtClean="0">
                <a:solidFill>
                  <a:schemeClr val="bg1"/>
                </a:solidFill>
              </a:rPr>
              <a:t>Triglycerides and Athrogenesis</a:t>
            </a:r>
            <a:endParaRPr lang="fa-IR">
              <a:solidFill>
                <a:schemeClr val="bg1"/>
              </a:solidFill>
            </a:endParaRPr>
          </a:p>
        </p:txBody>
      </p:sp>
      <p:sp>
        <p:nvSpPr>
          <p:cNvPr id="7" name="Rectangle 6"/>
          <p:cNvSpPr/>
          <p:nvPr/>
        </p:nvSpPr>
        <p:spPr>
          <a:xfrm>
            <a:off x="374724" y="6488666"/>
            <a:ext cx="5459764" cy="369332"/>
          </a:xfrm>
          <a:prstGeom prst="rect">
            <a:avLst/>
          </a:prstGeom>
        </p:spPr>
        <p:txBody>
          <a:bodyPr wrap="none">
            <a:spAutoFit/>
          </a:bodyPr>
          <a:lstStyle/>
          <a:p>
            <a:r>
              <a:rPr lang="en-US">
                <a:solidFill>
                  <a:srgbClr val="FFC000"/>
                </a:solidFill>
              </a:rPr>
              <a:t>Journal of the AMRICAN COLLEGE OF CARDIOLOGY 2021</a:t>
            </a:r>
            <a:endParaRPr lang="fa-IR">
              <a:solidFill>
                <a:srgbClr val="FFC000"/>
              </a:solidFill>
            </a:endParaRPr>
          </a:p>
        </p:txBody>
      </p:sp>
      <p:pic>
        <p:nvPicPr>
          <p:cNvPr id="10" name="Content Placeholder 9" descr="WhatsApp Image 2022-01-30 at 19.09.25 - Windows Photo Viewe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4243" t="7899" r="13907" b="8279"/>
          <a:stretch/>
        </p:blipFill>
        <p:spPr>
          <a:xfrm>
            <a:off x="6019800" y="981120"/>
            <a:ext cx="6172200" cy="5876878"/>
          </a:xfrm>
        </p:spPr>
      </p:pic>
    </p:spTree>
    <p:extLst>
      <p:ext uri="{BB962C8B-B14F-4D97-AF65-F5344CB8AC3E}">
        <p14:creationId xmlns:p14="http://schemas.microsoft.com/office/powerpoint/2010/main" val="1203648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a:solidFill>
                  <a:schemeClr val="bg1"/>
                </a:solidFill>
              </a:rPr>
              <a:t>Uncontrolled diabete and HTGP</a:t>
            </a:r>
            <a:r>
              <a:rPr lang="en-US">
                <a:solidFill>
                  <a:srgbClr val="FFC000"/>
                </a:solidFill>
              </a:rPr>
              <a:t/>
            </a:r>
            <a:br>
              <a:rPr lang="en-US">
                <a:solidFill>
                  <a:srgbClr val="FFC000"/>
                </a:solidFill>
              </a:rPr>
            </a:br>
            <a:endParaRPr lang="fa-IR">
              <a:solidFill>
                <a:schemeClr val="bg1"/>
              </a:solidFill>
            </a:endParaRPr>
          </a:p>
        </p:txBody>
      </p:sp>
      <p:sp>
        <p:nvSpPr>
          <p:cNvPr id="3" name="Content Placeholder 2"/>
          <p:cNvSpPr>
            <a:spLocks noGrp="1"/>
          </p:cNvSpPr>
          <p:nvPr>
            <p:ph idx="1"/>
          </p:nvPr>
        </p:nvSpPr>
        <p:spPr>
          <a:xfrm>
            <a:off x="576942" y="1240972"/>
            <a:ext cx="10515600" cy="5617028"/>
          </a:xfrm>
        </p:spPr>
        <p:txBody>
          <a:bodyPr/>
          <a:lstStyle/>
          <a:p>
            <a:pPr>
              <a:buFont typeface="Wingdings" panose="05000000000000000000" pitchFamily="2" charset="2"/>
              <a:buChar char="Ø"/>
            </a:pPr>
            <a:r>
              <a:rPr lang="en-US" smtClean="0">
                <a:solidFill>
                  <a:schemeClr val="bg1"/>
                </a:solidFill>
              </a:rPr>
              <a:t>HTGP is common in patient with inadequately controlled type 1 or 2 diabetes </a:t>
            </a:r>
          </a:p>
          <a:p>
            <a:pPr>
              <a:buFont typeface="Wingdings" panose="05000000000000000000" pitchFamily="2" charset="2"/>
              <a:buChar char="Ø"/>
            </a:pPr>
            <a:r>
              <a:rPr lang="en-US" smtClean="0">
                <a:solidFill>
                  <a:schemeClr val="bg1"/>
                </a:solidFill>
              </a:rPr>
              <a:t>In patients with </a:t>
            </a:r>
            <a:r>
              <a:rPr lang="en-US" smtClean="0">
                <a:solidFill>
                  <a:schemeClr val="accent4"/>
                </a:solidFill>
              </a:rPr>
              <a:t>type 1 diabetes </a:t>
            </a:r>
            <a:r>
              <a:rPr lang="en-US" smtClean="0">
                <a:solidFill>
                  <a:schemeClr val="bg1"/>
                </a:solidFill>
              </a:rPr>
              <a:t>decreased insulin production results in a marked </a:t>
            </a:r>
            <a:r>
              <a:rPr lang="en-US" smtClean="0">
                <a:solidFill>
                  <a:schemeClr val="accent4"/>
                </a:solidFill>
              </a:rPr>
              <a:t>reduction in LPL activity </a:t>
            </a:r>
            <a:r>
              <a:rPr lang="en-US" smtClean="0">
                <a:solidFill>
                  <a:schemeClr val="bg1"/>
                </a:solidFill>
              </a:rPr>
              <a:t>which a leads to HTG</a:t>
            </a:r>
          </a:p>
          <a:p>
            <a:pPr>
              <a:buFont typeface="Wingdings" panose="05000000000000000000" pitchFamily="2" charset="2"/>
              <a:buChar char="Ø"/>
            </a:pPr>
            <a:r>
              <a:rPr lang="en-US" smtClean="0">
                <a:solidFill>
                  <a:schemeClr val="bg1"/>
                </a:solidFill>
              </a:rPr>
              <a:t> Hyperinsulinemia and insulin resistance in patients with</a:t>
            </a:r>
            <a:r>
              <a:rPr lang="en-US" smtClean="0">
                <a:solidFill>
                  <a:schemeClr val="accent4"/>
                </a:solidFill>
              </a:rPr>
              <a:t> type 2 diabetes</a:t>
            </a:r>
            <a:r>
              <a:rPr lang="en-US" smtClean="0">
                <a:solidFill>
                  <a:schemeClr val="bg1"/>
                </a:solidFill>
              </a:rPr>
              <a:t> enhances triglyceride production and decreases plasma triglyceride clearance</a:t>
            </a:r>
          </a:p>
          <a:p>
            <a:pPr>
              <a:buFont typeface="Wingdings" panose="05000000000000000000" pitchFamily="2" charset="2"/>
              <a:buChar char="Ø"/>
            </a:pPr>
            <a:r>
              <a:rPr lang="en-US" smtClean="0">
                <a:solidFill>
                  <a:schemeClr val="bg1"/>
                </a:solidFill>
              </a:rPr>
              <a:t>In most caces patients with</a:t>
            </a:r>
            <a:r>
              <a:rPr lang="en-US" smtClean="0">
                <a:solidFill>
                  <a:schemeClr val="accent4"/>
                </a:solidFill>
              </a:rPr>
              <a:t> IR </a:t>
            </a:r>
            <a:r>
              <a:rPr lang="en-US" smtClean="0">
                <a:solidFill>
                  <a:schemeClr val="bg1"/>
                </a:solidFill>
              </a:rPr>
              <a:t>have </a:t>
            </a:r>
            <a:r>
              <a:rPr lang="en-US" smtClean="0">
                <a:solidFill>
                  <a:schemeClr val="accent4"/>
                </a:solidFill>
              </a:rPr>
              <a:t>hypertriglyceridemia</a:t>
            </a:r>
            <a:r>
              <a:rPr lang="en-US" smtClean="0">
                <a:solidFill>
                  <a:schemeClr val="bg1"/>
                </a:solidFill>
              </a:rPr>
              <a:t> and</a:t>
            </a:r>
            <a:r>
              <a:rPr lang="en-US" smtClean="0">
                <a:solidFill>
                  <a:schemeClr val="accent4"/>
                </a:solidFill>
              </a:rPr>
              <a:t> low </a:t>
            </a:r>
            <a:r>
              <a:rPr lang="en-US" smtClean="0">
                <a:solidFill>
                  <a:srgbClr val="FFC000"/>
                </a:solidFill>
              </a:rPr>
              <a:t>HDL-c</a:t>
            </a:r>
            <a:r>
              <a:rPr lang="en-US" smtClean="0">
                <a:solidFill>
                  <a:schemeClr val="bg1"/>
                </a:solidFill>
              </a:rPr>
              <a:t> levels because insulin affects the metabolism of very low density lipoprotein cholesterol (VLDL-c) and HDL-c</a:t>
            </a:r>
            <a:endParaRPr lang="fa-IR">
              <a:solidFill>
                <a:schemeClr val="bg1"/>
              </a:solidFill>
            </a:endParaRPr>
          </a:p>
        </p:txBody>
      </p:sp>
      <p:sp>
        <p:nvSpPr>
          <p:cNvPr id="4" name="Rectangle 3"/>
          <p:cNvSpPr/>
          <p:nvPr/>
        </p:nvSpPr>
        <p:spPr>
          <a:xfrm>
            <a:off x="6593555" y="6144289"/>
            <a:ext cx="5248937" cy="369332"/>
          </a:xfrm>
          <a:prstGeom prst="rect">
            <a:avLst/>
          </a:prstGeom>
        </p:spPr>
        <p:txBody>
          <a:bodyPr wrap="none">
            <a:spAutoFit/>
          </a:bodyPr>
          <a:lstStyle/>
          <a:p>
            <a:r>
              <a:rPr lang="en-US">
                <a:solidFill>
                  <a:srgbClr val="FFC000"/>
                </a:solidFill>
              </a:rPr>
              <a:t>Diabetology and metabolic syndrome Byun et al. 2015</a:t>
            </a:r>
            <a:endParaRPr lang="fa-IR">
              <a:solidFill>
                <a:srgbClr val="FFC000"/>
              </a:solidFill>
            </a:endParaRPr>
          </a:p>
        </p:txBody>
      </p:sp>
    </p:spTree>
    <p:extLst>
      <p:ext uri="{BB962C8B-B14F-4D97-AF65-F5344CB8AC3E}">
        <p14:creationId xmlns:p14="http://schemas.microsoft.com/office/powerpoint/2010/main" val="17070266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126" y="1332411"/>
            <a:ext cx="10515600" cy="5105809"/>
          </a:xfrm>
        </p:spPr>
        <p:txBody>
          <a:bodyPr/>
          <a:lstStyle/>
          <a:p>
            <a:pPr>
              <a:buFont typeface="Wingdings" panose="05000000000000000000" pitchFamily="2" charset="2"/>
              <a:buChar char="Ø"/>
            </a:pPr>
            <a:r>
              <a:rPr lang="en-US" smtClean="0">
                <a:solidFill>
                  <a:schemeClr val="bg1"/>
                </a:solidFill>
              </a:rPr>
              <a:t>Systemically circulating insulin  inhibits the secration of VLDL-c and stimulates and activation of lipoprotein lipase(LDL) </a:t>
            </a:r>
          </a:p>
          <a:p>
            <a:pPr>
              <a:buFont typeface="Wingdings" panose="05000000000000000000" pitchFamily="2" charset="2"/>
              <a:buChar char="Ø"/>
            </a:pPr>
            <a:endParaRPr lang="en-US">
              <a:solidFill>
                <a:schemeClr val="bg1"/>
              </a:solidFill>
            </a:endParaRPr>
          </a:p>
          <a:p>
            <a:pPr>
              <a:buFont typeface="Wingdings" panose="05000000000000000000" pitchFamily="2" charset="2"/>
              <a:buChar char="Ø"/>
            </a:pPr>
            <a:r>
              <a:rPr lang="en-US" smtClean="0">
                <a:solidFill>
                  <a:schemeClr val="bg1"/>
                </a:solidFill>
              </a:rPr>
              <a:t>However in </a:t>
            </a:r>
            <a:r>
              <a:rPr lang="en-US" smtClean="0">
                <a:solidFill>
                  <a:schemeClr val="accent4"/>
                </a:solidFill>
              </a:rPr>
              <a:t>IR</a:t>
            </a:r>
            <a:r>
              <a:rPr lang="en-US" smtClean="0">
                <a:solidFill>
                  <a:schemeClr val="bg1"/>
                </a:solidFill>
              </a:rPr>
              <a:t> occurs ; </a:t>
            </a:r>
            <a:r>
              <a:rPr lang="en-US" smtClean="0">
                <a:solidFill>
                  <a:schemeClr val="accent4"/>
                </a:solidFill>
              </a:rPr>
              <a:t>more TG is synthesized in the liver </a:t>
            </a:r>
            <a:r>
              <a:rPr lang="en-US" smtClean="0">
                <a:solidFill>
                  <a:schemeClr val="bg1"/>
                </a:solidFill>
              </a:rPr>
              <a:t>; thus increasing  apolipoprotein B levels via increased fat generation ; </a:t>
            </a:r>
            <a:r>
              <a:rPr lang="en-US" smtClean="0">
                <a:solidFill>
                  <a:schemeClr val="accent4"/>
                </a:solidFill>
              </a:rPr>
              <a:t>increasing VLDL-c secration </a:t>
            </a:r>
            <a:r>
              <a:rPr lang="en-US" smtClean="0">
                <a:solidFill>
                  <a:schemeClr val="bg1"/>
                </a:solidFill>
              </a:rPr>
              <a:t>and </a:t>
            </a:r>
            <a:r>
              <a:rPr lang="en-US" smtClean="0">
                <a:solidFill>
                  <a:schemeClr val="accent4"/>
                </a:solidFill>
              </a:rPr>
              <a:t>decreasing</a:t>
            </a:r>
            <a:r>
              <a:rPr lang="en-US" smtClean="0">
                <a:solidFill>
                  <a:schemeClr val="bg1"/>
                </a:solidFill>
              </a:rPr>
              <a:t> the </a:t>
            </a:r>
            <a:r>
              <a:rPr lang="en-US" smtClean="0">
                <a:solidFill>
                  <a:schemeClr val="accent4"/>
                </a:solidFill>
              </a:rPr>
              <a:t>concentration</a:t>
            </a:r>
            <a:r>
              <a:rPr lang="en-US" smtClean="0">
                <a:solidFill>
                  <a:schemeClr val="bg1"/>
                </a:solidFill>
              </a:rPr>
              <a:t> and </a:t>
            </a:r>
            <a:r>
              <a:rPr lang="en-US" smtClean="0">
                <a:solidFill>
                  <a:schemeClr val="accent4"/>
                </a:solidFill>
              </a:rPr>
              <a:t>activity of LPL </a:t>
            </a:r>
            <a:r>
              <a:rPr lang="en-US" smtClean="0">
                <a:solidFill>
                  <a:schemeClr val="bg1"/>
                </a:solidFill>
              </a:rPr>
              <a:t>in peripheral tissues especially adipose tissue</a:t>
            </a:r>
          </a:p>
          <a:p>
            <a:pPr>
              <a:buFont typeface="Wingdings" panose="05000000000000000000" pitchFamily="2" charset="2"/>
              <a:buChar char="Ø"/>
            </a:pPr>
            <a:r>
              <a:rPr lang="en-US" smtClean="0">
                <a:solidFill>
                  <a:schemeClr val="bg1"/>
                </a:solidFill>
              </a:rPr>
              <a:t>Ultimately  the decrease in HDL-c levels occurs as a secondary  process following an increasein TG</a:t>
            </a:r>
            <a:endParaRPr lang="fa-IR">
              <a:solidFill>
                <a:schemeClr val="bg1"/>
              </a:solidFill>
            </a:endParaRPr>
          </a:p>
        </p:txBody>
      </p:sp>
      <p:sp>
        <p:nvSpPr>
          <p:cNvPr id="4" name="Title 1"/>
          <p:cNvSpPr>
            <a:spLocks noGrp="1"/>
          </p:cNvSpPr>
          <p:nvPr>
            <p:ph type="title"/>
          </p:nvPr>
        </p:nvSpPr>
        <p:spPr/>
        <p:txBody>
          <a:bodyPr/>
          <a:lstStyle/>
          <a:p>
            <a:pPr algn="ctr"/>
            <a:r>
              <a:rPr lang="en-US" b="1" i="1">
                <a:solidFill>
                  <a:schemeClr val="bg1"/>
                </a:solidFill>
              </a:rPr>
              <a:t>Uncontrolled diabete and HTGP</a:t>
            </a:r>
            <a:r>
              <a:rPr lang="en-US">
                <a:solidFill>
                  <a:srgbClr val="FFC000"/>
                </a:solidFill>
              </a:rPr>
              <a:t/>
            </a:r>
            <a:br>
              <a:rPr lang="en-US">
                <a:solidFill>
                  <a:srgbClr val="FFC000"/>
                </a:solidFill>
              </a:rPr>
            </a:br>
            <a:endParaRPr lang="fa-IR">
              <a:solidFill>
                <a:schemeClr val="bg1"/>
              </a:solidFill>
            </a:endParaRPr>
          </a:p>
        </p:txBody>
      </p:sp>
      <p:sp>
        <p:nvSpPr>
          <p:cNvPr id="2" name="Rectangle 1"/>
          <p:cNvSpPr/>
          <p:nvPr/>
        </p:nvSpPr>
        <p:spPr>
          <a:xfrm>
            <a:off x="6789496" y="6068888"/>
            <a:ext cx="5248937" cy="369332"/>
          </a:xfrm>
          <a:prstGeom prst="rect">
            <a:avLst/>
          </a:prstGeom>
        </p:spPr>
        <p:txBody>
          <a:bodyPr wrap="none">
            <a:spAutoFit/>
          </a:bodyPr>
          <a:lstStyle/>
          <a:p>
            <a:r>
              <a:rPr lang="en-US">
                <a:solidFill>
                  <a:srgbClr val="FFC000"/>
                </a:solidFill>
              </a:rPr>
              <a:t>Diabetology and metabolic syndrome Byun et al. 2015</a:t>
            </a:r>
            <a:endParaRPr lang="fa-IR">
              <a:solidFill>
                <a:srgbClr val="FFC000"/>
              </a:solidFill>
            </a:endParaRPr>
          </a:p>
        </p:txBody>
      </p:sp>
    </p:spTree>
    <p:extLst>
      <p:ext uri="{BB962C8B-B14F-4D97-AF65-F5344CB8AC3E}">
        <p14:creationId xmlns:p14="http://schemas.microsoft.com/office/powerpoint/2010/main" val="12465844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idx="1"/>
          </p:nvPr>
        </p:nvSpPr>
        <p:spPr>
          <a:xfrm>
            <a:off x="799012" y="950413"/>
            <a:ext cx="10515600" cy="4351338"/>
          </a:xfrm>
        </p:spPr>
        <p:txBody>
          <a:bodyPr>
            <a:normAutofit fontScale="77500" lnSpcReduction="20000"/>
          </a:bodyPr>
          <a:lstStyle/>
          <a:p>
            <a:pPr marL="342900" indent="-342900" algn="l">
              <a:buFont typeface="Wingdings" panose="05000000000000000000" pitchFamily="2" charset="2"/>
              <a:buChar char="Ø"/>
            </a:pPr>
            <a:r>
              <a:rPr lang="en-US" smtClean="0">
                <a:solidFill>
                  <a:schemeClr val="bg1"/>
                </a:solidFill>
              </a:rPr>
              <a:t>Fredrickson classification</a:t>
            </a:r>
          </a:p>
          <a:p>
            <a:pPr marL="342900" indent="-342900" algn="l">
              <a:buFont typeface="Wingdings" panose="05000000000000000000" pitchFamily="2" charset="2"/>
              <a:buChar char="Ø"/>
            </a:pPr>
            <a:r>
              <a:rPr lang="en-US" smtClean="0">
                <a:solidFill>
                  <a:schemeClr val="bg1"/>
                </a:solidFill>
              </a:rPr>
              <a:t>Physiology of the catabolism of triglyceride rich lipipeoteins</a:t>
            </a:r>
          </a:p>
          <a:p>
            <a:pPr marL="342900" indent="-342900" algn="l">
              <a:buFont typeface="Wingdings" panose="05000000000000000000" pitchFamily="2" charset="2"/>
              <a:buChar char="Ø"/>
            </a:pPr>
            <a:r>
              <a:rPr lang="en-US" smtClean="0">
                <a:solidFill>
                  <a:schemeClr val="bg1"/>
                </a:solidFill>
              </a:rPr>
              <a:t>Cause of the chylomicronemia syndrome </a:t>
            </a:r>
          </a:p>
          <a:p>
            <a:pPr algn="l"/>
            <a:r>
              <a:rPr lang="en-US" smtClean="0">
                <a:solidFill>
                  <a:schemeClr val="bg1"/>
                </a:solidFill>
              </a:rPr>
              <a:t>            FCS</a:t>
            </a:r>
          </a:p>
          <a:p>
            <a:pPr algn="l"/>
            <a:r>
              <a:rPr lang="en-US">
                <a:solidFill>
                  <a:schemeClr val="bg1"/>
                </a:solidFill>
              </a:rPr>
              <a:t> </a:t>
            </a:r>
            <a:r>
              <a:rPr lang="en-US" smtClean="0">
                <a:solidFill>
                  <a:schemeClr val="bg1"/>
                </a:solidFill>
              </a:rPr>
              <a:t>           MFCS</a:t>
            </a:r>
          </a:p>
          <a:p>
            <a:pPr algn="l"/>
            <a:r>
              <a:rPr lang="en-US" smtClean="0">
                <a:solidFill>
                  <a:schemeClr val="bg1"/>
                </a:solidFill>
              </a:rPr>
              <a:t>             FPLD  </a:t>
            </a:r>
          </a:p>
          <a:p>
            <a:pPr marL="342900" indent="-342900" algn="l">
              <a:buFont typeface="Wingdings" panose="05000000000000000000" pitchFamily="2" charset="2"/>
              <a:buChar char="Ø"/>
            </a:pPr>
            <a:r>
              <a:rPr lang="en-US" smtClean="0">
                <a:solidFill>
                  <a:schemeClr val="bg1"/>
                </a:solidFill>
              </a:rPr>
              <a:t>Pathophisiology of HTGP </a:t>
            </a:r>
          </a:p>
          <a:p>
            <a:pPr marL="342900" indent="-342900" algn="l">
              <a:buFont typeface="Wingdings" panose="05000000000000000000" pitchFamily="2" charset="2"/>
              <a:buChar char="Ø"/>
            </a:pPr>
            <a:r>
              <a:rPr lang="en-US" smtClean="0">
                <a:solidFill>
                  <a:schemeClr val="bg1"/>
                </a:solidFill>
              </a:rPr>
              <a:t>Familial hyper trigliceridemia </a:t>
            </a:r>
          </a:p>
          <a:p>
            <a:pPr marL="342900" indent="-342900" algn="l">
              <a:buFont typeface="Wingdings" panose="05000000000000000000" pitchFamily="2" charset="2"/>
              <a:buChar char="Ø"/>
            </a:pPr>
            <a:r>
              <a:rPr lang="en-US" smtClean="0">
                <a:solidFill>
                  <a:schemeClr val="bg1"/>
                </a:solidFill>
              </a:rPr>
              <a:t>Uncontrolled diabete and HTGP</a:t>
            </a:r>
          </a:p>
          <a:p>
            <a:pPr marL="342900" indent="-342900" algn="l">
              <a:buFont typeface="Wingdings" panose="05000000000000000000" pitchFamily="2" charset="2"/>
              <a:buChar char="Ø"/>
            </a:pPr>
            <a:r>
              <a:rPr lang="en-US" smtClean="0">
                <a:solidFill>
                  <a:srgbClr val="FFC000"/>
                </a:solidFill>
              </a:rPr>
              <a:t>Acute pancratitis due to drugs GLP1 receptor agonist treatment</a:t>
            </a:r>
          </a:p>
          <a:p>
            <a:pPr marL="342900" indent="-342900" algn="l">
              <a:buFont typeface="Wingdings" panose="05000000000000000000" pitchFamily="2" charset="2"/>
              <a:buChar char="Ø"/>
            </a:pPr>
            <a:r>
              <a:rPr lang="en-US" smtClean="0">
                <a:solidFill>
                  <a:schemeClr val="bg1"/>
                </a:solidFill>
              </a:rPr>
              <a:t>Prognosis</a:t>
            </a:r>
          </a:p>
          <a:p>
            <a:pPr marL="342900" indent="-342900" algn="l">
              <a:buFont typeface="Wingdings" panose="05000000000000000000" pitchFamily="2" charset="2"/>
              <a:buChar char="Ø"/>
            </a:pPr>
            <a:r>
              <a:rPr lang="en-US" smtClean="0">
                <a:solidFill>
                  <a:schemeClr val="bg1"/>
                </a:solidFill>
              </a:rPr>
              <a:t>Treatment and management</a:t>
            </a:r>
            <a:endParaRPr lang="fa-IR">
              <a:solidFill>
                <a:schemeClr val="bg1"/>
              </a:solidFill>
            </a:endParaRPr>
          </a:p>
        </p:txBody>
      </p:sp>
    </p:spTree>
    <p:extLst>
      <p:ext uri="{BB962C8B-B14F-4D97-AF65-F5344CB8AC3E}">
        <p14:creationId xmlns:p14="http://schemas.microsoft.com/office/powerpoint/2010/main" val="34789036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i="1">
                <a:solidFill>
                  <a:schemeClr val="bg1"/>
                </a:solidFill>
              </a:rPr>
              <a:t>Acute pancratitis due to drugs </a:t>
            </a:r>
            <a:r>
              <a:rPr lang="en-US" sz="3600" b="1" i="1" smtClean="0">
                <a:solidFill>
                  <a:schemeClr val="bg1"/>
                </a:solidFill>
              </a:rPr>
              <a:t>GLP1 receptor </a:t>
            </a:r>
            <a:r>
              <a:rPr lang="en-US" sz="3600" b="1" i="1">
                <a:solidFill>
                  <a:schemeClr val="bg1"/>
                </a:solidFill>
              </a:rPr>
              <a:t>agonist treatment</a:t>
            </a:r>
            <a:r>
              <a:rPr lang="en-US">
                <a:solidFill>
                  <a:srgbClr val="FFC000"/>
                </a:solidFill>
              </a:rPr>
              <a:t/>
            </a:r>
            <a:br>
              <a:rPr lang="en-US">
                <a:solidFill>
                  <a:srgbClr val="FFC000"/>
                </a:solidFill>
              </a:rPr>
            </a:br>
            <a:endParaRPr lang="fa-IR">
              <a:solidFill>
                <a:schemeClr val="bg1"/>
              </a:solidFill>
            </a:endParaRPr>
          </a:p>
        </p:txBody>
      </p:sp>
      <p:sp>
        <p:nvSpPr>
          <p:cNvPr id="3" name="Content Placeholder 2"/>
          <p:cNvSpPr>
            <a:spLocks noGrp="1"/>
          </p:cNvSpPr>
          <p:nvPr>
            <p:ph idx="1"/>
          </p:nvPr>
        </p:nvSpPr>
        <p:spPr>
          <a:xfrm>
            <a:off x="145868" y="1591764"/>
            <a:ext cx="10515600" cy="4351338"/>
          </a:xfrm>
        </p:spPr>
        <p:txBody>
          <a:bodyPr/>
          <a:lstStyle/>
          <a:p>
            <a:pPr>
              <a:buFont typeface="Wingdings" panose="05000000000000000000" pitchFamily="2" charset="2"/>
              <a:buChar char="Ø"/>
            </a:pPr>
            <a:r>
              <a:rPr lang="en-US" smtClean="0">
                <a:solidFill>
                  <a:schemeClr val="bg1"/>
                </a:solidFill>
              </a:rPr>
              <a:t>A one case report is a patients who recently started the GLP1-RA treatment for a type 2 DM treated by the time only with oral drugs</a:t>
            </a:r>
          </a:p>
          <a:p>
            <a:pPr>
              <a:buFont typeface="Wingdings" panose="05000000000000000000" pitchFamily="2" charset="2"/>
              <a:buChar char="Ø"/>
            </a:pPr>
            <a:r>
              <a:rPr lang="en-US" smtClean="0">
                <a:solidFill>
                  <a:schemeClr val="bg1"/>
                </a:solidFill>
              </a:rPr>
              <a:t>Clinical descreaption of the pain was not a classical one for the acute pancreatitis and the </a:t>
            </a:r>
            <a:r>
              <a:rPr lang="en-US" smtClean="0">
                <a:solidFill>
                  <a:schemeClr val="accent4"/>
                </a:solidFill>
              </a:rPr>
              <a:t>mild intensity </a:t>
            </a:r>
            <a:r>
              <a:rPr lang="en-US" smtClean="0">
                <a:solidFill>
                  <a:schemeClr val="bg1"/>
                </a:solidFill>
              </a:rPr>
              <a:t>laboratory evalution found  abnormal levels of pancreatic lipase and amylase and imaging confirmed  the pancreatic inflammation and excluded the other possible  causes for pancreatitis and treatment interruption was clearly favorable</a:t>
            </a:r>
            <a:endParaRPr lang="fa-IR">
              <a:solidFill>
                <a:schemeClr val="bg1"/>
              </a:solidFill>
            </a:endParaRPr>
          </a:p>
        </p:txBody>
      </p:sp>
      <p:sp>
        <p:nvSpPr>
          <p:cNvPr id="4" name="Rectangle 3"/>
          <p:cNvSpPr/>
          <p:nvPr/>
        </p:nvSpPr>
        <p:spPr>
          <a:xfrm>
            <a:off x="8314597" y="5943102"/>
            <a:ext cx="3191515" cy="369332"/>
          </a:xfrm>
          <a:prstGeom prst="rect">
            <a:avLst/>
          </a:prstGeom>
        </p:spPr>
        <p:txBody>
          <a:bodyPr wrap="none">
            <a:spAutoFit/>
          </a:bodyPr>
          <a:lstStyle/>
          <a:p>
            <a:r>
              <a:rPr lang="en-US">
                <a:solidFill>
                  <a:srgbClr val="FFC000"/>
                </a:solidFill>
              </a:rPr>
              <a:t>Clujul Medical Vol.91;No.1;2018</a:t>
            </a:r>
            <a:endParaRPr lang="fa-IR">
              <a:solidFill>
                <a:srgbClr val="FFC000"/>
              </a:solidFill>
            </a:endParaRPr>
          </a:p>
        </p:txBody>
      </p:sp>
    </p:spTree>
    <p:extLst>
      <p:ext uri="{BB962C8B-B14F-4D97-AF65-F5344CB8AC3E}">
        <p14:creationId xmlns:p14="http://schemas.microsoft.com/office/powerpoint/2010/main" val="577044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76862" y="1317082"/>
            <a:ext cx="9144000" cy="4659489"/>
          </a:xfrm>
        </p:spPr>
        <p:txBody>
          <a:bodyPr/>
          <a:lstStyle/>
          <a:p>
            <a:pPr algn="just"/>
            <a:r>
              <a:rPr lang="en-US" dirty="0" smtClean="0"/>
              <a:t>The patient is a 40 y/o woman who came to hospital with</a:t>
            </a:r>
            <a:r>
              <a:rPr lang="en-US" dirty="0" smtClean="0">
                <a:solidFill>
                  <a:schemeClr val="accent4"/>
                </a:solidFill>
              </a:rPr>
              <a:t> abdominal pain</a:t>
            </a:r>
            <a:r>
              <a:rPr lang="en-US" dirty="0" smtClean="0"/>
              <a:t> in </a:t>
            </a:r>
            <a:r>
              <a:rPr lang="en-US" dirty="0" err="1" smtClean="0"/>
              <a:t>epigastric</a:t>
            </a:r>
            <a:r>
              <a:rPr lang="en-US" dirty="0" smtClean="0"/>
              <a:t> </a:t>
            </a:r>
            <a:r>
              <a:rPr lang="en-US" dirty="0" smtClean="0"/>
              <a:t>and </a:t>
            </a:r>
            <a:r>
              <a:rPr lang="en-US" dirty="0" err="1" smtClean="0"/>
              <a:t>periumbilical</a:t>
            </a:r>
            <a:r>
              <a:rPr lang="en-US" dirty="0" smtClean="0"/>
              <a:t> region </a:t>
            </a:r>
            <a:r>
              <a:rPr lang="en-US" dirty="0" smtClean="0"/>
              <a:t>and </a:t>
            </a:r>
            <a:r>
              <a:rPr lang="en-US" dirty="0" smtClean="0"/>
              <a:t>vomiting. She was </a:t>
            </a:r>
            <a:r>
              <a:rPr lang="en-US" dirty="0" smtClean="0">
                <a:solidFill>
                  <a:schemeClr val="accent4"/>
                </a:solidFill>
              </a:rPr>
              <a:t>admitted</a:t>
            </a:r>
            <a:r>
              <a:rPr lang="en-US" dirty="0" smtClean="0"/>
              <a:t> </a:t>
            </a:r>
            <a:r>
              <a:rPr lang="en-US" dirty="0" smtClean="0"/>
              <a:t>with a diagnosis of </a:t>
            </a:r>
            <a:r>
              <a:rPr lang="en-US" dirty="0" smtClean="0">
                <a:solidFill>
                  <a:schemeClr val="accent4"/>
                </a:solidFill>
              </a:rPr>
              <a:t>acute pancreatitis</a:t>
            </a:r>
          </a:p>
          <a:p>
            <a:pPr algn="just"/>
            <a:r>
              <a:rPr lang="en-US" dirty="0" smtClean="0"/>
              <a:t>She was </a:t>
            </a:r>
            <a:r>
              <a:rPr lang="en-US" dirty="0" smtClean="0"/>
              <a:t>diagnosed as a case </a:t>
            </a:r>
            <a:r>
              <a:rPr lang="en-US" dirty="0" smtClean="0"/>
              <a:t>of </a:t>
            </a:r>
            <a:r>
              <a:rPr lang="en-US" dirty="0" smtClean="0">
                <a:solidFill>
                  <a:schemeClr val="accent4"/>
                </a:solidFill>
              </a:rPr>
              <a:t>diabetes </a:t>
            </a:r>
            <a:r>
              <a:rPr lang="en-US" dirty="0" smtClean="0"/>
              <a:t>and severe </a:t>
            </a:r>
            <a:r>
              <a:rPr lang="en-US" dirty="0" smtClean="0">
                <a:solidFill>
                  <a:schemeClr val="accent4"/>
                </a:solidFill>
              </a:rPr>
              <a:t>hypertriglyceridemia  </a:t>
            </a:r>
            <a:r>
              <a:rPr lang="en-US" dirty="0" smtClean="0"/>
              <a:t>from 4 years ago</a:t>
            </a:r>
            <a:endParaRPr lang="fa-IR" dirty="0"/>
          </a:p>
        </p:txBody>
      </p:sp>
    </p:spTree>
    <p:extLst>
      <p:ext uri="{BB962C8B-B14F-4D97-AF65-F5344CB8AC3E}">
        <p14:creationId xmlns:p14="http://schemas.microsoft.com/office/powerpoint/2010/main" val="19904777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05" y="365125"/>
            <a:ext cx="11982995" cy="1325563"/>
          </a:xfrm>
        </p:spPr>
        <p:txBody>
          <a:bodyPr>
            <a:normAutofit/>
          </a:bodyPr>
          <a:lstStyle/>
          <a:p>
            <a:r>
              <a:rPr lang="en-US" sz="3600" b="1" i="1">
                <a:solidFill>
                  <a:schemeClr val="bg1"/>
                </a:solidFill>
              </a:rPr>
              <a:t>Acute pancratitis due </a:t>
            </a:r>
            <a:r>
              <a:rPr lang="en-US" sz="3600" b="1" i="1" smtClean="0">
                <a:solidFill>
                  <a:schemeClr val="bg1"/>
                </a:solidFill>
              </a:rPr>
              <a:t>to drugs GLP1 </a:t>
            </a:r>
            <a:r>
              <a:rPr lang="en-US" sz="3600" b="1" i="1">
                <a:solidFill>
                  <a:schemeClr val="bg1"/>
                </a:solidFill>
              </a:rPr>
              <a:t>receptor agonist treatment</a:t>
            </a:r>
            <a:endParaRPr lang="fa-IR" sz="3600">
              <a:solidFill>
                <a:schemeClr val="bg1"/>
              </a:solidFill>
            </a:endParaRP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mtClean="0">
                <a:solidFill>
                  <a:schemeClr val="accent4"/>
                </a:solidFill>
              </a:rPr>
              <a:t>Incretins</a:t>
            </a:r>
            <a:r>
              <a:rPr lang="en-US" smtClean="0">
                <a:solidFill>
                  <a:schemeClr val="bg1"/>
                </a:solidFill>
              </a:rPr>
              <a:t> have been suspected to </a:t>
            </a:r>
            <a:r>
              <a:rPr lang="en-US" smtClean="0">
                <a:solidFill>
                  <a:schemeClr val="accent4"/>
                </a:solidFill>
              </a:rPr>
              <a:t>related to pancreatitis</a:t>
            </a:r>
            <a:r>
              <a:rPr lang="en-US" smtClean="0">
                <a:solidFill>
                  <a:schemeClr val="bg1"/>
                </a:solidFill>
              </a:rPr>
              <a:t> </a:t>
            </a:r>
          </a:p>
          <a:p>
            <a:pPr>
              <a:buFont typeface="Wingdings" panose="05000000000000000000" pitchFamily="2" charset="2"/>
              <a:buChar char="Ø"/>
            </a:pPr>
            <a:r>
              <a:rPr lang="en-US" smtClean="0">
                <a:solidFill>
                  <a:schemeClr val="bg1"/>
                </a:solidFill>
              </a:rPr>
              <a:t>A meta analysis carried by USA FDA conneon </a:t>
            </a:r>
            <a:r>
              <a:rPr lang="en-US">
                <a:solidFill>
                  <a:schemeClr val="bg1"/>
                </a:solidFill>
              </a:rPr>
              <a:t>more than 200 human subjects showed a </a:t>
            </a:r>
            <a:r>
              <a:rPr lang="en-US">
                <a:solidFill>
                  <a:schemeClr val="accent4"/>
                </a:solidFill>
              </a:rPr>
              <a:t>small but </a:t>
            </a:r>
            <a:r>
              <a:rPr lang="en-US" smtClean="0">
                <a:solidFill>
                  <a:schemeClr val="accent4"/>
                </a:solidFill>
              </a:rPr>
              <a:t>possible connection </a:t>
            </a:r>
            <a:r>
              <a:rPr lang="en-US" smtClean="0">
                <a:solidFill>
                  <a:schemeClr val="bg1"/>
                </a:solidFill>
              </a:rPr>
              <a:t>between</a:t>
            </a:r>
            <a:r>
              <a:rPr lang="en-US" smtClean="0">
                <a:solidFill>
                  <a:schemeClr val="accent4"/>
                </a:solidFill>
              </a:rPr>
              <a:t> increatin </a:t>
            </a:r>
            <a:r>
              <a:rPr lang="en-US" smtClean="0">
                <a:solidFill>
                  <a:schemeClr val="bg1"/>
                </a:solidFill>
              </a:rPr>
              <a:t>treatment and </a:t>
            </a:r>
            <a:r>
              <a:rPr lang="en-US" smtClean="0">
                <a:solidFill>
                  <a:schemeClr val="accent4"/>
                </a:solidFill>
              </a:rPr>
              <a:t>acute pancreatitis </a:t>
            </a:r>
            <a:r>
              <a:rPr lang="en-US" smtClean="0">
                <a:solidFill>
                  <a:schemeClr val="bg1"/>
                </a:solidFill>
              </a:rPr>
              <a:t>or even </a:t>
            </a:r>
            <a:r>
              <a:rPr lang="en-US" smtClean="0">
                <a:solidFill>
                  <a:schemeClr val="accent4"/>
                </a:solidFill>
              </a:rPr>
              <a:t>pancreatic cancer</a:t>
            </a:r>
          </a:p>
          <a:p>
            <a:pPr>
              <a:buFont typeface="Wingdings" panose="05000000000000000000" pitchFamily="2" charset="2"/>
              <a:buChar char="Ø"/>
            </a:pPr>
            <a:r>
              <a:rPr lang="en-US" smtClean="0">
                <a:solidFill>
                  <a:schemeClr val="bg1"/>
                </a:solidFill>
              </a:rPr>
              <a:t>In another study liraglutide treatment was studied by pharmaceuticals companies and only </a:t>
            </a:r>
            <a:r>
              <a:rPr lang="en-US" smtClean="0">
                <a:solidFill>
                  <a:schemeClr val="accent4"/>
                </a:solidFill>
              </a:rPr>
              <a:t>8 cases </a:t>
            </a:r>
            <a:r>
              <a:rPr lang="en-US" smtClean="0">
                <a:solidFill>
                  <a:schemeClr val="bg1"/>
                </a:solidFill>
              </a:rPr>
              <a:t>of </a:t>
            </a:r>
            <a:r>
              <a:rPr lang="en-US" smtClean="0">
                <a:solidFill>
                  <a:schemeClr val="accent4"/>
                </a:solidFill>
              </a:rPr>
              <a:t>acute pancearatitis</a:t>
            </a:r>
            <a:r>
              <a:rPr lang="en-US" smtClean="0">
                <a:solidFill>
                  <a:schemeClr val="bg1"/>
                </a:solidFill>
              </a:rPr>
              <a:t>  (all as mild forms ) in </a:t>
            </a:r>
            <a:r>
              <a:rPr lang="en-US" smtClean="0">
                <a:solidFill>
                  <a:schemeClr val="accent4"/>
                </a:solidFill>
              </a:rPr>
              <a:t>over 6000 patients </a:t>
            </a:r>
            <a:r>
              <a:rPr lang="en-US" smtClean="0">
                <a:solidFill>
                  <a:schemeClr val="bg1"/>
                </a:solidFill>
              </a:rPr>
              <a:t>treated were reported </a:t>
            </a:r>
            <a:endParaRPr lang="fa-IR">
              <a:solidFill>
                <a:schemeClr val="bg1"/>
              </a:solidFill>
            </a:endParaRPr>
          </a:p>
        </p:txBody>
      </p:sp>
      <p:sp>
        <p:nvSpPr>
          <p:cNvPr id="4" name="Rectangle 3"/>
          <p:cNvSpPr/>
          <p:nvPr/>
        </p:nvSpPr>
        <p:spPr>
          <a:xfrm>
            <a:off x="8406036" y="5992297"/>
            <a:ext cx="3191515" cy="369332"/>
          </a:xfrm>
          <a:prstGeom prst="rect">
            <a:avLst/>
          </a:prstGeom>
        </p:spPr>
        <p:txBody>
          <a:bodyPr wrap="none">
            <a:spAutoFit/>
          </a:bodyPr>
          <a:lstStyle/>
          <a:p>
            <a:r>
              <a:rPr lang="en-US">
                <a:solidFill>
                  <a:srgbClr val="FFC000"/>
                </a:solidFill>
              </a:rPr>
              <a:t>Clujul Medical Vol.91;No.1;2018</a:t>
            </a:r>
            <a:endParaRPr lang="fa-IR">
              <a:solidFill>
                <a:srgbClr val="FFC000"/>
              </a:solidFill>
            </a:endParaRPr>
          </a:p>
        </p:txBody>
      </p:sp>
    </p:spTree>
    <p:extLst>
      <p:ext uri="{BB962C8B-B14F-4D97-AF65-F5344CB8AC3E}">
        <p14:creationId xmlns:p14="http://schemas.microsoft.com/office/powerpoint/2010/main" val="16703995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b="1" i="1">
                <a:solidFill>
                  <a:schemeClr val="bg1"/>
                </a:solidFill>
              </a:rPr>
              <a:t>Prognosis</a:t>
            </a:r>
            <a:r>
              <a:rPr lang="en-US">
                <a:solidFill>
                  <a:srgbClr val="FFC000"/>
                </a:solidFill>
              </a:rPr>
              <a:t/>
            </a:r>
            <a:br>
              <a:rPr lang="en-US">
                <a:solidFill>
                  <a:srgbClr val="FFC000"/>
                </a:solidFill>
              </a:rPr>
            </a:br>
            <a:endParaRPr lang="fa-IR">
              <a:solidFill>
                <a:schemeClr val="bg1"/>
              </a:solidFill>
            </a:endParaRP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mtClean="0">
                <a:solidFill>
                  <a:schemeClr val="bg1"/>
                </a:solidFill>
              </a:rPr>
              <a:t>The </a:t>
            </a:r>
            <a:r>
              <a:rPr lang="en-US" smtClean="0">
                <a:solidFill>
                  <a:schemeClr val="accent4"/>
                </a:solidFill>
              </a:rPr>
              <a:t>average mortality rate </a:t>
            </a:r>
            <a:r>
              <a:rPr lang="en-US" smtClean="0">
                <a:solidFill>
                  <a:schemeClr val="bg1"/>
                </a:solidFill>
              </a:rPr>
              <a:t>of </a:t>
            </a:r>
            <a:r>
              <a:rPr lang="en-US" smtClean="0">
                <a:solidFill>
                  <a:schemeClr val="accent4"/>
                </a:solidFill>
              </a:rPr>
              <a:t>acute pancreatitis </a:t>
            </a:r>
            <a:r>
              <a:rPr lang="en-US" smtClean="0">
                <a:solidFill>
                  <a:schemeClr val="bg1"/>
                </a:solidFill>
              </a:rPr>
              <a:t>is approximately </a:t>
            </a:r>
            <a:r>
              <a:rPr lang="en-US" smtClean="0">
                <a:solidFill>
                  <a:schemeClr val="accent4"/>
                </a:solidFill>
              </a:rPr>
              <a:t>2% </a:t>
            </a:r>
            <a:r>
              <a:rPr lang="en-US" smtClean="0">
                <a:solidFill>
                  <a:schemeClr val="bg1"/>
                </a:solidFill>
              </a:rPr>
              <a:t>but can be as high as 20% -30% in patients with  persistant organ failure</a:t>
            </a:r>
          </a:p>
          <a:p>
            <a:pPr>
              <a:buFont typeface="Wingdings" panose="05000000000000000000" pitchFamily="2" charset="2"/>
              <a:buChar char="Ø"/>
            </a:pPr>
            <a:r>
              <a:rPr lang="en-US" smtClean="0">
                <a:solidFill>
                  <a:schemeClr val="bg1"/>
                </a:solidFill>
              </a:rPr>
              <a:t>Early diagnosis and adequate medical intervention generally result in improved out comes</a:t>
            </a:r>
          </a:p>
          <a:p>
            <a:pPr>
              <a:buFont typeface="Wingdings" panose="05000000000000000000" pitchFamily="2" charset="2"/>
              <a:buChar char="Ø"/>
            </a:pPr>
            <a:r>
              <a:rPr lang="en-US" smtClean="0">
                <a:solidFill>
                  <a:schemeClr val="accent4"/>
                </a:solidFill>
              </a:rPr>
              <a:t>HTGP</a:t>
            </a:r>
            <a:r>
              <a:rPr lang="en-US" smtClean="0">
                <a:solidFill>
                  <a:schemeClr val="bg1"/>
                </a:solidFill>
              </a:rPr>
              <a:t> is often associated with a </a:t>
            </a:r>
            <a:r>
              <a:rPr lang="en-US" smtClean="0">
                <a:solidFill>
                  <a:schemeClr val="accent4"/>
                </a:solidFill>
              </a:rPr>
              <a:t>higher severity </a:t>
            </a:r>
            <a:r>
              <a:rPr lang="en-US" smtClean="0">
                <a:solidFill>
                  <a:schemeClr val="bg1"/>
                </a:solidFill>
              </a:rPr>
              <a:t>or a </a:t>
            </a:r>
            <a:r>
              <a:rPr lang="en-US" smtClean="0">
                <a:solidFill>
                  <a:schemeClr val="accent4"/>
                </a:solidFill>
              </a:rPr>
              <a:t>higher</a:t>
            </a:r>
            <a:r>
              <a:rPr lang="en-US" smtClean="0">
                <a:solidFill>
                  <a:schemeClr val="bg1"/>
                </a:solidFill>
              </a:rPr>
              <a:t> </a:t>
            </a:r>
            <a:r>
              <a:rPr lang="en-US" smtClean="0">
                <a:solidFill>
                  <a:schemeClr val="accent4"/>
                </a:solidFill>
              </a:rPr>
              <a:t>complication</a:t>
            </a:r>
            <a:r>
              <a:rPr lang="en-US" smtClean="0">
                <a:solidFill>
                  <a:schemeClr val="bg1"/>
                </a:solidFill>
              </a:rPr>
              <a:t> rate than AP from other etiologies</a:t>
            </a:r>
          </a:p>
          <a:p>
            <a:pPr>
              <a:buFont typeface="Wingdings" panose="05000000000000000000" pitchFamily="2" charset="2"/>
              <a:buChar char="Ø"/>
            </a:pPr>
            <a:r>
              <a:rPr lang="en-US" smtClean="0">
                <a:solidFill>
                  <a:schemeClr val="bg1"/>
                </a:solidFill>
              </a:rPr>
              <a:t> There is </a:t>
            </a:r>
            <a:r>
              <a:rPr lang="en-US" smtClean="0">
                <a:solidFill>
                  <a:srgbClr val="FFC000"/>
                </a:solidFill>
              </a:rPr>
              <a:t>no correlation </a:t>
            </a:r>
            <a:r>
              <a:rPr lang="en-US" smtClean="0">
                <a:solidFill>
                  <a:schemeClr val="bg1"/>
                </a:solidFill>
              </a:rPr>
              <a:t>between the </a:t>
            </a:r>
            <a:r>
              <a:rPr lang="en-US" smtClean="0">
                <a:solidFill>
                  <a:srgbClr val="FFC000"/>
                </a:solidFill>
              </a:rPr>
              <a:t>severity of HTG </a:t>
            </a:r>
            <a:r>
              <a:rPr lang="en-US" smtClean="0">
                <a:solidFill>
                  <a:schemeClr val="bg1"/>
                </a:solidFill>
              </a:rPr>
              <a:t>and </a:t>
            </a:r>
            <a:r>
              <a:rPr lang="en-US" smtClean="0">
                <a:solidFill>
                  <a:srgbClr val="FFC000"/>
                </a:solidFill>
              </a:rPr>
              <a:t>mortality</a:t>
            </a:r>
            <a:r>
              <a:rPr lang="en-US" smtClean="0">
                <a:solidFill>
                  <a:schemeClr val="bg1"/>
                </a:solidFill>
              </a:rPr>
              <a:t> </a:t>
            </a:r>
          </a:p>
          <a:p>
            <a:pPr marL="0" indent="0">
              <a:buNone/>
            </a:pPr>
            <a:endParaRPr lang="fa-IR">
              <a:solidFill>
                <a:schemeClr val="bg1"/>
              </a:solidFill>
            </a:endParaRPr>
          </a:p>
        </p:txBody>
      </p:sp>
      <p:sp>
        <p:nvSpPr>
          <p:cNvPr id="4" name="Rectangle 3"/>
          <p:cNvSpPr/>
          <p:nvPr/>
        </p:nvSpPr>
        <p:spPr>
          <a:xfrm>
            <a:off x="6631598" y="6311900"/>
            <a:ext cx="5094472" cy="369332"/>
          </a:xfrm>
          <a:prstGeom prst="rect">
            <a:avLst/>
          </a:prstGeom>
        </p:spPr>
        <p:txBody>
          <a:bodyPr wrap="none">
            <a:spAutoFit/>
          </a:bodyPr>
          <a:lstStyle/>
          <a:p>
            <a:r>
              <a:rPr lang="en-US">
                <a:solidFill>
                  <a:srgbClr val="FFC000"/>
                </a:solidFill>
              </a:rPr>
              <a:t>Cruz-Bautista et al. lipids in Health and Disease 2021</a:t>
            </a:r>
          </a:p>
        </p:txBody>
      </p:sp>
    </p:spTree>
    <p:extLst>
      <p:ext uri="{BB962C8B-B14F-4D97-AF65-F5344CB8AC3E}">
        <p14:creationId xmlns:p14="http://schemas.microsoft.com/office/powerpoint/2010/main" val="10810888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i="1">
                <a:solidFill>
                  <a:schemeClr val="bg1"/>
                </a:solidFill>
              </a:rPr>
              <a:t>Prognosis</a:t>
            </a:r>
            <a:endParaRPr lang="fa-IR" sz="6000">
              <a:solidFill>
                <a:schemeClr val="bg1"/>
              </a:solidFill>
            </a:endParaRPr>
          </a:p>
        </p:txBody>
      </p:sp>
      <p:sp>
        <p:nvSpPr>
          <p:cNvPr id="3" name="Content Placeholder 2"/>
          <p:cNvSpPr>
            <a:spLocks noGrp="1"/>
          </p:cNvSpPr>
          <p:nvPr>
            <p:ph idx="1"/>
          </p:nvPr>
        </p:nvSpPr>
        <p:spPr>
          <a:xfrm>
            <a:off x="838200" y="1825625"/>
            <a:ext cx="10630990" cy="4351338"/>
          </a:xfrm>
        </p:spPr>
        <p:txBody>
          <a:bodyPr/>
          <a:lstStyle/>
          <a:p>
            <a:pPr>
              <a:buFont typeface="Wingdings" panose="05000000000000000000" pitchFamily="2" charset="2"/>
              <a:buChar char="Ø"/>
            </a:pPr>
            <a:r>
              <a:rPr lang="en-US" smtClean="0">
                <a:solidFill>
                  <a:schemeClr val="bg1"/>
                </a:solidFill>
              </a:rPr>
              <a:t>There is a </a:t>
            </a:r>
            <a:r>
              <a:rPr lang="en-US" smtClean="0">
                <a:solidFill>
                  <a:schemeClr val="accent4"/>
                </a:solidFill>
              </a:rPr>
              <a:t>negative correlation </a:t>
            </a:r>
            <a:r>
              <a:rPr lang="en-US" smtClean="0">
                <a:solidFill>
                  <a:schemeClr val="bg1"/>
                </a:solidFill>
              </a:rPr>
              <a:t>between  </a:t>
            </a:r>
            <a:r>
              <a:rPr lang="en-US" smtClean="0">
                <a:solidFill>
                  <a:schemeClr val="accent4"/>
                </a:solidFill>
              </a:rPr>
              <a:t>recurrent AP </a:t>
            </a:r>
            <a:r>
              <a:rPr lang="en-US" smtClean="0">
                <a:solidFill>
                  <a:schemeClr val="bg1"/>
                </a:solidFill>
              </a:rPr>
              <a:t>and </a:t>
            </a:r>
            <a:r>
              <a:rPr lang="en-US" smtClean="0">
                <a:solidFill>
                  <a:schemeClr val="accent4"/>
                </a:solidFill>
              </a:rPr>
              <a:t>mortality</a:t>
            </a:r>
            <a:r>
              <a:rPr lang="en-US" smtClean="0">
                <a:solidFill>
                  <a:schemeClr val="bg1"/>
                </a:solidFill>
              </a:rPr>
              <a:t> </a:t>
            </a:r>
          </a:p>
          <a:p>
            <a:pPr>
              <a:buFont typeface="Wingdings" panose="05000000000000000000" pitchFamily="2" charset="2"/>
              <a:buChar char="Ø"/>
            </a:pPr>
            <a:r>
              <a:rPr lang="en-US" smtClean="0">
                <a:solidFill>
                  <a:schemeClr val="bg1"/>
                </a:solidFill>
              </a:rPr>
              <a:t>Although the reasons for this remain unclear ; it has been postulated that a naïve pancrease may be more susceptible to severe injury than a pancreas thate has experienced  previous AP episodes</a:t>
            </a:r>
          </a:p>
          <a:p>
            <a:pPr>
              <a:buFont typeface="Wingdings" panose="05000000000000000000" pitchFamily="2" charset="2"/>
              <a:buChar char="Ø"/>
            </a:pPr>
            <a:r>
              <a:rPr lang="en-US" smtClean="0">
                <a:solidFill>
                  <a:schemeClr val="bg1"/>
                </a:solidFill>
              </a:rPr>
              <a:t>The </a:t>
            </a:r>
            <a:r>
              <a:rPr lang="en-US" smtClean="0">
                <a:solidFill>
                  <a:schemeClr val="accent4"/>
                </a:solidFill>
              </a:rPr>
              <a:t>risk of pancreatitis recurrence </a:t>
            </a:r>
            <a:r>
              <a:rPr lang="en-US" smtClean="0">
                <a:solidFill>
                  <a:schemeClr val="bg1"/>
                </a:solidFill>
              </a:rPr>
              <a:t>has been found to increased by </a:t>
            </a:r>
            <a:r>
              <a:rPr lang="en-US" smtClean="0">
                <a:solidFill>
                  <a:schemeClr val="accent4"/>
                </a:solidFill>
              </a:rPr>
              <a:t>4% </a:t>
            </a:r>
            <a:r>
              <a:rPr lang="en-US" smtClean="0">
                <a:solidFill>
                  <a:schemeClr val="bg1"/>
                </a:solidFill>
              </a:rPr>
              <a:t>for </a:t>
            </a:r>
            <a:r>
              <a:rPr lang="en-US" smtClean="0">
                <a:solidFill>
                  <a:schemeClr val="accent4"/>
                </a:solidFill>
              </a:rPr>
              <a:t>every 100mg/dl increase </a:t>
            </a:r>
            <a:r>
              <a:rPr lang="en-US" smtClean="0">
                <a:solidFill>
                  <a:schemeClr val="bg1"/>
                </a:solidFill>
              </a:rPr>
              <a:t>in serum triglyceride concentration  </a:t>
            </a:r>
            <a:endParaRPr lang="fa-IR">
              <a:solidFill>
                <a:schemeClr val="bg1"/>
              </a:solidFill>
            </a:endParaRPr>
          </a:p>
        </p:txBody>
      </p:sp>
      <p:sp>
        <p:nvSpPr>
          <p:cNvPr id="4" name="Rectangle 3"/>
          <p:cNvSpPr/>
          <p:nvPr/>
        </p:nvSpPr>
        <p:spPr>
          <a:xfrm>
            <a:off x="6905919" y="6127234"/>
            <a:ext cx="5094472" cy="369332"/>
          </a:xfrm>
          <a:prstGeom prst="rect">
            <a:avLst/>
          </a:prstGeom>
        </p:spPr>
        <p:txBody>
          <a:bodyPr wrap="none">
            <a:spAutoFit/>
          </a:bodyPr>
          <a:lstStyle/>
          <a:p>
            <a:r>
              <a:rPr lang="en-US">
                <a:solidFill>
                  <a:srgbClr val="FFC000"/>
                </a:solidFill>
              </a:rPr>
              <a:t>Cruz-Bautista et al. lipids in Health and Disease 2021</a:t>
            </a:r>
          </a:p>
        </p:txBody>
      </p:sp>
    </p:spTree>
    <p:extLst>
      <p:ext uri="{BB962C8B-B14F-4D97-AF65-F5344CB8AC3E}">
        <p14:creationId xmlns:p14="http://schemas.microsoft.com/office/powerpoint/2010/main" val="3666280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idx="1"/>
          </p:nvPr>
        </p:nvSpPr>
        <p:spPr>
          <a:xfrm>
            <a:off x="433251" y="754470"/>
            <a:ext cx="10515600" cy="4351338"/>
          </a:xfrm>
        </p:spPr>
        <p:txBody>
          <a:bodyPr>
            <a:normAutofit fontScale="77500" lnSpcReduction="20000"/>
          </a:bodyPr>
          <a:lstStyle/>
          <a:p>
            <a:pPr marL="342900" indent="-342900" algn="l">
              <a:buFont typeface="Wingdings" panose="05000000000000000000" pitchFamily="2" charset="2"/>
              <a:buChar char="Ø"/>
            </a:pPr>
            <a:r>
              <a:rPr lang="en-US" smtClean="0">
                <a:solidFill>
                  <a:schemeClr val="bg1"/>
                </a:solidFill>
              </a:rPr>
              <a:t>Fredrickson classification</a:t>
            </a:r>
          </a:p>
          <a:p>
            <a:pPr marL="342900" indent="-342900" algn="l">
              <a:buFont typeface="Wingdings" panose="05000000000000000000" pitchFamily="2" charset="2"/>
              <a:buChar char="Ø"/>
            </a:pPr>
            <a:r>
              <a:rPr lang="en-US" smtClean="0">
                <a:solidFill>
                  <a:schemeClr val="bg1"/>
                </a:solidFill>
              </a:rPr>
              <a:t>Physiology of the catabolism of triglyceride rich lipipeoteins</a:t>
            </a:r>
          </a:p>
          <a:p>
            <a:pPr marL="342900" indent="-342900" algn="l">
              <a:buFont typeface="Wingdings" panose="05000000000000000000" pitchFamily="2" charset="2"/>
              <a:buChar char="Ø"/>
            </a:pPr>
            <a:r>
              <a:rPr lang="en-US" smtClean="0">
                <a:solidFill>
                  <a:schemeClr val="bg1"/>
                </a:solidFill>
              </a:rPr>
              <a:t>Cause of the chylomicronemia syndrome </a:t>
            </a:r>
          </a:p>
          <a:p>
            <a:pPr algn="l"/>
            <a:r>
              <a:rPr lang="en-US" smtClean="0">
                <a:solidFill>
                  <a:schemeClr val="bg1"/>
                </a:solidFill>
              </a:rPr>
              <a:t>            FCS</a:t>
            </a:r>
          </a:p>
          <a:p>
            <a:pPr algn="l"/>
            <a:r>
              <a:rPr lang="en-US">
                <a:solidFill>
                  <a:schemeClr val="bg1"/>
                </a:solidFill>
              </a:rPr>
              <a:t> </a:t>
            </a:r>
            <a:r>
              <a:rPr lang="en-US" smtClean="0">
                <a:solidFill>
                  <a:schemeClr val="bg1"/>
                </a:solidFill>
              </a:rPr>
              <a:t>           MFCS</a:t>
            </a:r>
          </a:p>
          <a:p>
            <a:pPr algn="l"/>
            <a:r>
              <a:rPr lang="en-US" smtClean="0">
                <a:solidFill>
                  <a:schemeClr val="bg1"/>
                </a:solidFill>
              </a:rPr>
              <a:t>             FPLD  </a:t>
            </a:r>
          </a:p>
          <a:p>
            <a:pPr marL="342900" indent="-342900" algn="l">
              <a:buFont typeface="Wingdings" panose="05000000000000000000" pitchFamily="2" charset="2"/>
              <a:buChar char="Ø"/>
            </a:pPr>
            <a:r>
              <a:rPr lang="en-US" smtClean="0">
                <a:solidFill>
                  <a:schemeClr val="bg1"/>
                </a:solidFill>
              </a:rPr>
              <a:t>Pathophisiology of HTGP </a:t>
            </a:r>
          </a:p>
          <a:p>
            <a:pPr marL="342900" indent="-342900" algn="l">
              <a:buFont typeface="Wingdings" panose="05000000000000000000" pitchFamily="2" charset="2"/>
              <a:buChar char="Ø"/>
            </a:pPr>
            <a:r>
              <a:rPr lang="en-US" smtClean="0">
                <a:solidFill>
                  <a:schemeClr val="bg1"/>
                </a:solidFill>
              </a:rPr>
              <a:t>Familial hyper trigliceridemia </a:t>
            </a:r>
          </a:p>
          <a:p>
            <a:pPr marL="342900" indent="-342900" algn="l">
              <a:buFont typeface="Wingdings" panose="05000000000000000000" pitchFamily="2" charset="2"/>
              <a:buChar char="Ø"/>
            </a:pPr>
            <a:r>
              <a:rPr lang="en-US" smtClean="0">
                <a:solidFill>
                  <a:schemeClr val="bg1"/>
                </a:solidFill>
              </a:rPr>
              <a:t>Uncontrolled diabete and HTGP</a:t>
            </a:r>
          </a:p>
          <a:p>
            <a:pPr marL="342900" indent="-342900" algn="l">
              <a:buFont typeface="Wingdings" panose="05000000000000000000" pitchFamily="2" charset="2"/>
              <a:buChar char="Ø"/>
            </a:pPr>
            <a:r>
              <a:rPr lang="en-US" smtClean="0">
                <a:solidFill>
                  <a:schemeClr val="bg1"/>
                </a:solidFill>
              </a:rPr>
              <a:t>Acute pancratitis due to drugs GLP1 receptor agonist treatment</a:t>
            </a:r>
          </a:p>
          <a:p>
            <a:pPr marL="342900" indent="-342900" algn="l">
              <a:buFont typeface="Wingdings" panose="05000000000000000000" pitchFamily="2" charset="2"/>
              <a:buChar char="Ø"/>
            </a:pPr>
            <a:r>
              <a:rPr lang="en-US" smtClean="0">
                <a:solidFill>
                  <a:schemeClr val="bg1"/>
                </a:solidFill>
              </a:rPr>
              <a:t>Prognosis</a:t>
            </a:r>
          </a:p>
          <a:p>
            <a:pPr marL="342900" indent="-342900" algn="l">
              <a:buFont typeface="Wingdings" panose="05000000000000000000" pitchFamily="2" charset="2"/>
              <a:buChar char="Ø"/>
            </a:pPr>
            <a:r>
              <a:rPr lang="en-US" smtClean="0">
                <a:solidFill>
                  <a:srgbClr val="FFC000"/>
                </a:solidFill>
              </a:rPr>
              <a:t>Treatment and management</a:t>
            </a:r>
            <a:endParaRPr lang="fa-IR">
              <a:solidFill>
                <a:srgbClr val="FFC000"/>
              </a:solidFill>
            </a:endParaRPr>
          </a:p>
        </p:txBody>
      </p:sp>
    </p:spTree>
    <p:extLst>
      <p:ext uri="{BB962C8B-B14F-4D97-AF65-F5344CB8AC3E}">
        <p14:creationId xmlns:p14="http://schemas.microsoft.com/office/powerpoint/2010/main" val="42605717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b="1" i="1">
                <a:solidFill>
                  <a:schemeClr val="bg1"/>
                </a:solidFill>
              </a:rPr>
              <a:t>Treatment and management</a:t>
            </a:r>
            <a:r>
              <a:rPr lang="fa-IR">
                <a:solidFill>
                  <a:srgbClr val="FFC000"/>
                </a:solidFill>
              </a:rPr>
              <a:t/>
            </a:r>
            <a:br>
              <a:rPr lang="fa-IR">
                <a:solidFill>
                  <a:srgbClr val="FFC000"/>
                </a:solidFill>
              </a:rPr>
            </a:br>
            <a:endParaRPr lang="fa-IR">
              <a:solidFill>
                <a:schemeClr val="bg1"/>
              </a:solidFill>
            </a:endParaRPr>
          </a:p>
        </p:txBody>
      </p:sp>
      <p:pic>
        <p:nvPicPr>
          <p:cNvPr id="4" name="Content Placeholder 3" descr="Hypertriglyceridemic pancreatitis: Epidemiology, pathophysiology and clinical management - Google Chrome"/>
          <p:cNvPicPr>
            <a:picLocks noGrp="1" noChangeAspect="1"/>
          </p:cNvPicPr>
          <p:nvPr>
            <p:ph idx="1"/>
          </p:nvPr>
        </p:nvPicPr>
        <p:blipFill rotWithShape="1">
          <a:blip r:embed="rId2">
            <a:extLst>
              <a:ext uri="{28A0092B-C50C-407E-A947-70E740481C1C}">
                <a14:useLocalDpi xmlns:a14="http://schemas.microsoft.com/office/drawing/2010/main" val="0"/>
              </a:ext>
            </a:extLst>
          </a:blip>
          <a:srcRect l="11165" t="33694" r="6316" b="11467"/>
          <a:stretch/>
        </p:blipFill>
        <p:spPr>
          <a:xfrm>
            <a:off x="0" y="1293222"/>
            <a:ext cx="12192000" cy="5564778"/>
          </a:xfrm>
        </p:spPr>
      </p:pic>
    </p:spTree>
    <p:extLst>
      <p:ext uri="{BB962C8B-B14F-4D97-AF65-F5344CB8AC3E}">
        <p14:creationId xmlns:p14="http://schemas.microsoft.com/office/powerpoint/2010/main" val="41893715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635" y="372223"/>
            <a:ext cx="10515600" cy="779462"/>
          </a:xfrm>
        </p:spPr>
        <p:txBody>
          <a:bodyPr/>
          <a:lstStyle/>
          <a:p>
            <a:pPr algn="ctr"/>
            <a:r>
              <a:rPr lang="en-US" b="1" i="1">
                <a:solidFill>
                  <a:schemeClr val="bg1"/>
                </a:solidFill>
              </a:rPr>
              <a:t>Treatment and management</a:t>
            </a:r>
            <a:endParaRPr lang="fa-IR"/>
          </a:p>
        </p:txBody>
      </p:sp>
      <p:sp>
        <p:nvSpPr>
          <p:cNvPr id="3" name="Content Placeholder 2"/>
          <p:cNvSpPr>
            <a:spLocks noGrp="1"/>
          </p:cNvSpPr>
          <p:nvPr>
            <p:ph sz="half" idx="1"/>
          </p:nvPr>
        </p:nvSpPr>
        <p:spPr>
          <a:xfrm>
            <a:off x="0" y="1541416"/>
            <a:ext cx="5408023" cy="5316583"/>
          </a:xfrm>
        </p:spPr>
        <p:txBody>
          <a:bodyPr>
            <a:normAutofit/>
          </a:bodyPr>
          <a:lstStyle/>
          <a:p>
            <a:pPr>
              <a:buFont typeface="Wingdings" panose="05000000000000000000" pitchFamily="2" charset="2"/>
              <a:buChar char="Ø"/>
            </a:pPr>
            <a:r>
              <a:rPr lang="en-US" sz="2400" smtClean="0">
                <a:solidFill>
                  <a:schemeClr val="bg1"/>
                </a:solidFill>
              </a:rPr>
              <a:t>Initial treatment of HTGP is </a:t>
            </a:r>
            <a:r>
              <a:rPr lang="en-US" sz="2400" smtClean="0">
                <a:solidFill>
                  <a:schemeClr val="accent4"/>
                </a:solidFill>
              </a:rPr>
              <a:t>bowel rest  </a:t>
            </a:r>
            <a:r>
              <a:rPr lang="en-US" sz="2400" smtClean="0">
                <a:solidFill>
                  <a:schemeClr val="bg1"/>
                </a:solidFill>
              </a:rPr>
              <a:t>; </a:t>
            </a:r>
            <a:r>
              <a:rPr lang="en-US" sz="2400" smtClean="0">
                <a:solidFill>
                  <a:schemeClr val="accent4"/>
                </a:solidFill>
              </a:rPr>
              <a:t>fasting</a:t>
            </a:r>
            <a:r>
              <a:rPr lang="en-US" sz="2400" smtClean="0">
                <a:solidFill>
                  <a:schemeClr val="bg1"/>
                </a:solidFill>
              </a:rPr>
              <a:t>  ; interavenous hydration and analgesic </a:t>
            </a:r>
          </a:p>
          <a:p>
            <a:pPr>
              <a:buFont typeface="Wingdings" panose="05000000000000000000" pitchFamily="2" charset="2"/>
              <a:buChar char="Ø"/>
            </a:pPr>
            <a:r>
              <a:rPr lang="en-US" sz="2400" smtClean="0">
                <a:solidFill>
                  <a:schemeClr val="bg1"/>
                </a:solidFill>
              </a:rPr>
              <a:t>As triglyceride level normalized with in </a:t>
            </a:r>
            <a:r>
              <a:rPr lang="en-US" sz="2400" smtClean="0">
                <a:solidFill>
                  <a:schemeClr val="accent4"/>
                </a:solidFill>
              </a:rPr>
              <a:t>24-48</a:t>
            </a:r>
            <a:r>
              <a:rPr lang="en-US" sz="2400" smtClean="0">
                <a:solidFill>
                  <a:schemeClr val="bg1"/>
                </a:solidFill>
              </a:rPr>
              <a:t> hours in most patients estimation of serum triglyceride should be under taken as early as possible after AP onset when  HTGP is suspected</a:t>
            </a:r>
          </a:p>
          <a:p>
            <a:pPr>
              <a:buFont typeface="Wingdings" panose="05000000000000000000" pitchFamily="2" charset="2"/>
              <a:buChar char="Ø"/>
            </a:pPr>
            <a:r>
              <a:rPr lang="en-US" sz="2400" smtClean="0">
                <a:solidFill>
                  <a:schemeClr val="bg1"/>
                </a:solidFill>
              </a:rPr>
              <a:t>In patients with severe HTGP </a:t>
            </a:r>
            <a:r>
              <a:rPr lang="en-US" sz="2400" smtClean="0">
                <a:solidFill>
                  <a:schemeClr val="accent4"/>
                </a:solidFill>
              </a:rPr>
              <a:t>apheresis</a:t>
            </a:r>
            <a:r>
              <a:rPr lang="en-US" sz="2400" smtClean="0">
                <a:solidFill>
                  <a:schemeClr val="bg1"/>
                </a:solidFill>
              </a:rPr>
              <a:t> can rapidly reduced serum chylomicron and triglyceride levels however  there is limited evidence that is reduce HTGP related morbidity or mortality  </a:t>
            </a:r>
            <a:endParaRPr lang="fa-IR" sz="2400">
              <a:solidFill>
                <a:schemeClr val="bg1"/>
              </a:solidFill>
            </a:endParaRPr>
          </a:p>
        </p:txBody>
      </p:sp>
      <p:pic>
        <p:nvPicPr>
          <p:cNvPr id="5" name="Content Placeholder 4" descr="Hypertriglyceridemic pancreatitis: Epidemiology, pathophysiology and clinical management - Google Chrome"/>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1219" t="33933" r="6597" b="12682"/>
          <a:stretch/>
        </p:blipFill>
        <p:spPr>
          <a:xfrm>
            <a:off x="5408023" y="1541417"/>
            <a:ext cx="6783978" cy="5316583"/>
          </a:xfrm>
        </p:spPr>
      </p:pic>
      <p:sp>
        <p:nvSpPr>
          <p:cNvPr id="6" name="Rectangle 5"/>
          <p:cNvSpPr/>
          <p:nvPr/>
        </p:nvSpPr>
        <p:spPr>
          <a:xfrm>
            <a:off x="823306" y="6304002"/>
            <a:ext cx="4584717" cy="369332"/>
          </a:xfrm>
          <a:prstGeom prst="rect">
            <a:avLst/>
          </a:prstGeom>
        </p:spPr>
        <p:txBody>
          <a:bodyPr wrap="none">
            <a:spAutoFit/>
          </a:bodyPr>
          <a:lstStyle/>
          <a:p>
            <a:r>
              <a:rPr lang="en-US">
                <a:solidFill>
                  <a:srgbClr val="FFC000"/>
                </a:solidFill>
              </a:rPr>
              <a:t>United Eurpoean Gastroentrology journal 2018</a:t>
            </a:r>
            <a:endParaRPr lang="fa-IR">
              <a:solidFill>
                <a:srgbClr val="FFC000"/>
              </a:solidFill>
            </a:endParaRPr>
          </a:p>
        </p:txBody>
      </p:sp>
    </p:spTree>
    <p:extLst>
      <p:ext uri="{BB962C8B-B14F-4D97-AF65-F5344CB8AC3E}">
        <p14:creationId xmlns:p14="http://schemas.microsoft.com/office/powerpoint/2010/main" val="38434669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a:solidFill>
                  <a:schemeClr val="bg1"/>
                </a:solidFill>
              </a:rPr>
              <a:t>Treatment and management</a:t>
            </a:r>
            <a:endParaRPr lang="fa-IR">
              <a:solidFill>
                <a:schemeClr val="bg1"/>
              </a:solidFill>
            </a:endParaRP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mtClean="0">
                <a:solidFill>
                  <a:schemeClr val="bg1"/>
                </a:solidFill>
              </a:rPr>
              <a:t>On the basis of a few case reports</a:t>
            </a:r>
            <a:r>
              <a:rPr lang="en-US" smtClean="0">
                <a:solidFill>
                  <a:schemeClr val="accent4"/>
                </a:solidFill>
              </a:rPr>
              <a:t> plasmapheresis </a:t>
            </a:r>
            <a:r>
              <a:rPr lang="en-US" smtClean="0">
                <a:solidFill>
                  <a:schemeClr val="bg1"/>
                </a:solidFill>
              </a:rPr>
              <a:t>has been  suggested as useful for </a:t>
            </a:r>
            <a:r>
              <a:rPr lang="en-US" smtClean="0">
                <a:solidFill>
                  <a:schemeClr val="accent4"/>
                </a:solidFill>
              </a:rPr>
              <a:t>short term </a:t>
            </a:r>
            <a:r>
              <a:rPr lang="en-US" smtClean="0">
                <a:solidFill>
                  <a:schemeClr val="bg1"/>
                </a:solidFill>
              </a:rPr>
              <a:t>management of triglyceride induced pancreatitis despite no evidence of superiority over simple cessation of oral intake </a:t>
            </a:r>
          </a:p>
          <a:p>
            <a:pPr>
              <a:buFont typeface="Wingdings" panose="05000000000000000000" pitchFamily="2" charset="2"/>
              <a:buChar char="Ø"/>
            </a:pPr>
            <a:r>
              <a:rPr lang="en-US" smtClean="0">
                <a:solidFill>
                  <a:schemeClr val="bg1"/>
                </a:solidFill>
              </a:rPr>
              <a:t>Triglyceride levels decrease rapidly when oral intake ceases and interavenous fluids are administered</a:t>
            </a:r>
          </a:p>
          <a:p>
            <a:pPr>
              <a:buFont typeface="Wingdings" panose="05000000000000000000" pitchFamily="2" charset="2"/>
              <a:buChar char="Ø"/>
            </a:pPr>
            <a:endParaRPr lang="en-US">
              <a:solidFill>
                <a:schemeClr val="bg1"/>
              </a:solidFill>
            </a:endParaRPr>
          </a:p>
          <a:p>
            <a:pPr>
              <a:buFont typeface="Wingdings" panose="05000000000000000000" pitchFamily="2" charset="2"/>
              <a:buChar char="Ø"/>
            </a:pPr>
            <a:r>
              <a:rPr lang="en-US" smtClean="0">
                <a:solidFill>
                  <a:schemeClr val="accent4"/>
                </a:solidFill>
              </a:rPr>
              <a:t>Insulin</a:t>
            </a:r>
            <a:r>
              <a:rPr lang="en-US" smtClean="0">
                <a:solidFill>
                  <a:schemeClr val="bg1"/>
                </a:solidFill>
              </a:rPr>
              <a:t> is known to </a:t>
            </a:r>
            <a:r>
              <a:rPr lang="en-US" smtClean="0">
                <a:solidFill>
                  <a:schemeClr val="accent4"/>
                </a:solidFill>
              </a:rPr>
              <a:t>active LPL </a:t>
            </a:r>
            <a:r>
              <a:rPr lang="en-US" smtClean="0">
                <a:solidFill>
                  <a:schemeClr val="bg1"/>
                </a:solidFill>
              </a:rPr>
              <a:t>which causes increased chylomicron degradation and can therefore be used to lower serum triglycerides </a:t>
            </a:r>
            <a:endParaRPr lang="fa-IR">
              <a:solidFill>
                <a:schemeClr val="bg1"/>
              </a:solidFill>
            </a:endParaRPr>
          </a:p>
        </p:txBody>
      </p:sp>
      <p:sp>
        <p:nvSpPr>
          <p:cNvPr id="4" name="Rectangle 3"/>
          <p:cNvSpPr/>
          <p:nvPr/>
        </p:nvSpPr>
        <p:spPr>
          <a:xfrm>
            <a:off x="7147733" y="6127234"/>
            <a:ext cx="4584717" cy="369332"/>
          </a:xfrm>
          <a:prstGeom prst="rect">
            <a:avLst/>
          </a:prstGeom>
        </p:spPr>
        <p:txBody>
          <a:bodyPr wrap="none">
            <a:spAutoFit/>
          </a:bodyPr>
          <a:lstStyle/>
          <a:p>
            <a:r>
              <a:rPr lang="en-US" smtClean="0">
                <a:solidFill>
                  <a:srgbClr val="FFC000"/>
                </a:solidFill>
              </a:rPr>
              <a:t>United Eurpoean Gastroentrology journal 2018</a:t>
            </a:r>
            <a:endParaRPr lang="fa-IR">
              <a:solidFill>
                <a:srgbClr val="FFC000"/>
              </a:solidFill>
            </a:endParaRPr>
          </a:p>
        </p:txBody>
      </p:sp>
    </p:spTree>
    <p:extLst>
      <p:ext uri="{BB962C8B-B14F-4D97-AF65-F5344CB8AC3E}">
        <p14:creationId xmlns:p14="http://schemas.microsoft.com/office/powerpoint/2010/main" val="25704680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8371"/>
            <a:ext cx="10515600" cy="875846"/>
          </a:xfrm>
        </p:spPr>
        <p:txBody>
          <a:bodyPr/>
          <a:lstStyle/>
          <a:p>
            <a:pPr algn="ctr"/>
            <a:r>
              <a:rPr lang="en-US" b="1" i="1">
                <a:solidFill>
                  <a:schemeClr val="bg1"/>
                </a:solidFill>
              </a:rPr>
              <a:t>Treatment and management</a:t>
            </a:r>
            <a:endParaRPr lang="fa-IR">
              <a:solidFill>
                <a:schemeClr val="bg1"/>
              </a:solidFill>
            </a:endParaRPr>
          </a:p>
        </p:txBody>
      </p:sp>
      <p:sp>
        <p:nvSpPr>
          <p:cNvPr id="3" name="Content Placeholder 2"/>
          <p:cNvSpPr>
            <a:spLocks noGrp="1"/>
          </p:cNvSpPr>
          <p:nvPr>
            <p:ph idx="1"/>
          </p:nvPr>
        </p:nvSpPr>
        <p:spPr>
          <a:xfrm>
            <a:off x="838200" y="1084216"/>
            <a:ext cx="10515600" cy="5564777"/>
          </a:xfrm>
        </p:spPr>
        <p:txBody>
          <a:bodyPr>
            <a:normAutofit/>
          </a:bodyPr>
          <a:lstStyle/>
          <a:p>
            <a:pPr>
              <a:buFont typeface="Wingdings" panose="05000000000000000000" pitchFamily="2" charset="2"/>
              <a:buChar char="Ø"/>
            </a:pPr>
            <a:r>
              <a:rPr lang="en-US" smtClean="0">
                <a:solidFill>
                  <a:schemeClr val="bg1"/>
                </a:solidFill>
              </a:rPr>
              <a:t>In a single study of</a:t>
            </a:r>
            <a:r>
              <a:rPr lang="en-US" smtClean="0">
                <a:solidFill>
                  <a:schemeClr val="accent4"/>
                </a:solidFill>
              </a:rPr>
              <a:t> chylomicronemia</a:t>
            </a:r>
            <a:r>
              <a:rPr lang="en-US" smtClean="0">
                <a:solidFill>
                  <a:schemeClr val="bg1"/>
                </a:solidFill>
              </a:rPr>
              <a:t> associated with</a:t>
            </a:r>
            <a:r>
              <a:rPr lang="en-US" smtClean="0">
                <a:solidFill>
                  <a:schemeClr val="accent4"/>
                </a:solidFill>
              </a:rPr>
              <a:t> uncontrolled diabetes</a:t>
            </a:r>
            <a:r>
              <a:rPr lang="en-US" smtClean="0">
                <a:solidFill>
                  <a:schemeClr val="bg1"/>
                </a:solidFill>
              </a:rPr>
              <a:t> ; </a:t>
            </a:r>
            <a:r>
              <a:rPr lang="en-US" smtClean="0">
                <a:solidFill>
                  <a:schemeClr val="accent4"/>
                </a:solidFill>
              </a:rPr>
              <a:t>fasting plus insulin </a:t>
            </a:r>
            <a:r>
              <a:rPr lang="en-US" smtClean="0">
                <a:solidFill>
                  <a:schemeClr val="bg1"/>
                </a:solidFill>
              </a:rPr>
              <a:t>infusion led to more rapid and effective triglyceride lowering than plasmpheresis </a:t>
            </a:r>
          </a:p>
          <a:p>
            <a:pPr>
              <a:buFont typeface="Wingdings" panose="05000000000000000000" pitchFamily="2" charset="2"/>
              <a:buChar char="Ø"/>
            </a:pPr>
            <a:r>
              <a:rPr lang="en-US" smtClean="0">
                <a:solidFill>
                  <a:schemeClr val="bg1"/>
                </a:solidFill>
              </a:rPr>
              <a:t>A reduction in triglycerides after insulin infusion in triglyceride induced pancreatitis </a:t>
            </a:r>
            <a:r>
              <a:rPr lang="en-US" smtClean="0">
                <a:solidFill>
                  <a:schemeClr val="accent4"/>
                </a:solidFill>
              </a:rPr>
              <a:t>without diabetes </a:t>
            </a:r>
            <a:r>
              <a:rPr lang="en-US" smtClean="0">
                <a:solidFill>
                  <a:schemeClr val="bg1"/>
                </a:solidFill>
              </a:rPr>
              <a:t>has been reported in several case studies but whether similar changes would have occurred simply by restricting oral intake without the use of insulin is unclear  insulin also may cause hypoglycemia in non diabetic patients</a:t>
            </a:r>
          </a:p>
          <a:p>
            <a:pPr>
              <a:buFont typeface="Wingdings" panose="05000000000000000000" pitchFamily="2" charset="2"/>
              <a:buChar char="Ø"/>
            </a:pPr>
            <a:r>
              <a:rPr lang="en-US" smtClean="0">
                <a:solidFill>
                  <a:schemeClr val="accent4"/>
                </a:solidFill>
              </a:rPr>
              <a:t>Heparin</a:t>
            </a:r>
            <a:r>
              <a:rPr lang="en-US" smtClean="0">
                <a:solidFill>
                  <a:schemeClr val="bg1"/>
                </a:solidFill>
              </a:rPr>
              <a:t> often combined with insulin also has been used for short term reduction of triglyceride levels because it </a:t>
            </a:r>
            <a:r>
              <a:rPr lang="en-US" smtClean="0">
                <a:solidFill>
                  <a:srgbClr val="FFC000"/>
                </a:solidFill>
              </a:rPr>
              <a:t>released LPL </a:t>
            </a:r>
            <a:r>
              <a:rPr lang="en-US" smtClean="0">
                <a:solidFill>
                  <a:schemeClr val="bg1"/>
                </a:solidFill>
              </a:rPr>
              <a:t>from its endothelial binding sites causaing interavascular lipolysis and more rapid triglyceride clearance but increase in LPL activity is</a:t>
            </a:r>
            <a:r>
              <a:rPr lang="en-US" smtClean="0">
                <a:solidFill>
                  <a:srgbClr val="FFC000"/>
                </a:solidFill>
              </a:rPr>
              <a:t> trasiant </a:t>
            </a:r>
            <a:r>
              <a:rPr lang="en-US" smtClean="0">
                <a:solidFill>
                  <a:schemeClr val="bg1"/>
                </a:solidFill>
              </a:rPr>
              <a:t>and usually  followed by a rapid depletion in LPL plasma stores </a:t>
            </a:r>
          </a:p>
        </p:txBody>
      </p:sp>
      <p:sp>
        <p:nvSpPr>
          <p:cNvPr id="4" name="Rectangle 3"/>
          <p:cNvSpPr/>
          <p:nvPr/>
        </p:nvSpPr>
        <p:spPr>
          <a:xfrm>
            <a:off x="7343676" y="6464327"/>
            <a:ext cx="4584717" cy="369332"/>
          </a:xfrm>
          <a:prstGeom prst="rect">
            <a:avLst/>
          </a:prstGeom>
        </p:spPr>
        <p:txBody>
          <a:bodyPr wrap="none">
            <a:spAutoFit/>
          </a:bodyPr>
          <a:lstStyle/>
          <a:p>
            <a:r>
              <a:rPr lang="en-US">
                <a:solidFill>
                  <a:srgbClr val="FFC000"/>
                </a:solidFill>
              </a:rPr>
              <a:t>United Eurpoean Gastroentrology journal 2018</a:t>
            </a:r>
            <a:endParaRPr lang="fa-IR">
              <a:solidFill>
                <a:srgbClr val="FFC000"/>
              </a:solidFill>
            </a:endParaRPr>
          </a:p>
        </p:txBody>
      </p:sp>
    </p:spTree>
    <p:extLst>
      <p:ext uri="{BB962C8B-B14F-4D97-AF65-F5344CB8AC3E}">
        <p14:creationId xmlns:p14="http://schemas.microsoft.com/office/powerpoint/2010/main" val="31458354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a:solidFill>
                  <a:schemeClr val="bg1"/>
                </a:solidFill>
              </a:rPr>
              <a:t>Treatment and management</a:t>
            </a:r>
            <a:endParaRPr lang="fa-IR">
              <a:solidFill>
                <a:schemeClr val="bg1"/>
              </a:solidFill>
            </a:endParaRPr>
          </a:p>
        </p:txBody>
      </p:sp>
      <p:sp>
        <p:nvSpPr>
          <p:cNvPr id="3" name="Content Placeholder 2"/>
          <p:cNvSpPr>
            <a:spLocks noGrp="1"/>
          </p:cNvSpPr>
          <p:nvPr>
            <p:ph idx="1"/>
          </p:nvPr>
        </p:nvSpPr>
        <p:spPr>
          <a:xfrm>
            <a:off x="603069" y="1690688"/>
            <a:ext cx="10515600" cy="4351338"/>
          </a:xfrm>
        </p:spPr>
        <p:txBody>
          <a:bodyPr/>
          <a:lstStyle/>
          <a:p>
            <a:pPr>
              <a:buFont typeface="Wingdings" panose="05000000000000000000" pitchFamily="2" charset="2"/>
              <a:buChar char="Ø"/>
            </a:pPr>
            <a:r>
              <a:rPr lang="en-US" smtClean="0">
                <a:solidFill>
                  <a:schemeClr val="bg1"/>
                </a:solidFill>
              </a:rPr>
              <a:t>Use of </a:t>
            </a:r>
            <a:r>
              <a:rPr lang="en-US" smtClean="0">
                <a:solidFill>
                  <a:schemeClr val="accent4"/>
                </a:solidFill>
              </a:rPr>
              <a:t>heparin</a:t>
            </a:r>
            <a:r>
              <a:rPr lang="en-US" smtClean="0">
                <a:solidFill>
                  <a:schemeClr val="bg1"/>
                </a:solidFill>
              </a:rPr>
              <a:t> remain </a:t>
            </a:r>
            <a:r>
              <a:rPr lang="en-US" smtClean="0">
                <a:solidFill>
                  <a:schemeClr val="accent4"/>
                </a:solidFill>
              </a:rPr>
              <a:t>controversial</a:t>
            </a:r>
            <a:r>
              <a:rPr lang="en-US" smtClean="0">
                <a:solidFill>
                  <a:schemeClr val="bg1"/>
                </a:solidFill>
              </a:rPr>
              <a:t> and whether this approach has any benefit over cessation of oral intake alone is unclear moreover heparin may accentuate bleeding which often is present in the  </a:t>
            </a:r>
            <a:r>
              <a:rPr lang="en-US" smtClean="0">
                <a:solidFill>
                  <a:schemeClr val="accent4"/>
                </a:solidFill>
              </a:rPr>
              <a:t>hemorrhagic pancreatitis</a:t>
            </a:r>
            <a:r>
              <a:rPr lang="en-US" smtClean="0">
                <a:solidFill>
                  <a:schemeClr val="bg1"/>
                </a:solidFill>
              </a:rPr>
              <a:t> seen with sever hypertriglyceridemia </a:t>
            </a:r>
          </a:p>
          <a:p>
            <a:pPr>
              <a:buFont typeface="Wingdings" panose="05000000000000000000" pitchFamily="2" charset="2"/>
              <a:buChar char="Ø"/>
            </a:pPr>
            <a:r>
              <a:rPr lang="en-US" smtClean="0">
                <a:solidFill>
                  <a:schemeClr val="bg1"/>
                </a:solidFill>
              </a:rPr>
              <a:t>When the patient is out of danger modifiable </a:t>
            </a:r>
            <a:r>
              <a:rPr lang="en-US" smtClean="0">
                <a:solidFill>
                  <a:schemeClr val="accent4"/>
                </a:solidFill>
              </a:rPr>
              <a:t>risk factors </a:t>
            </a:r>
            <a:r>
              <a:rPr lang="en-US" smtClean="0">
                <a:solidFill>
                  <a:schemeClr val="bg1"/>
                </a:solidFill>
              </a:rPr>
              <a:t>may be treated and a </a:t>
            </a:r>
            <a:r>
              <a:rPr lang="en-US" smtClean="0">
                <a:solidFill>
                  <a:schemeClr val="accent4"/>
                </a:solidFill>
              </a:rPr>
              <a:t>fibrat</a:t>
            </a:r>
            <a:r>
              <a:rPr lang="en-US" smtClean="0">
                <a:solidFill>
                  <a:schemeClr val="bg1"/>
                </a:solidFill>
              </a:rPr>
              <a:t> added when oral intake is resumed</a:t>
            </a:r>
          </a:p>
          <a:p>
            <a:pPr>
              <a:buFont typeface="Wingdings" panose="05000000000000000000" pitchFamily="2" charset="2"/>
              <a:buChar char="Ø"/>
            </a:pPr>
            <a:r>
              <a:rPr lang="en-US" smtClean="0">
                <a:solidFill>
                  <a:schemeClr val="bg1"/>
                </a:solidFill>
              </a:rPr>
              <a:t>Long term use of </a:t>
            </a:r>
            <a:r>
              <a:rPr lang="en-US" smtClean="0">
                <a:solidFill>
                  <a:schemeClr val="accent4"/>
                </a:solidFill>
              </a:rPr>
              <a:t>fibrates</a:t>
            </a:r>
            <a:r>
              <a:rPr lang="en-US" smtClean="0">
                <a:solidFill>
                  <a:schemeClr val="bg1"/>
                </a:solidFill>
              </a:rPr>
              <a:t> or </a:t>
            </a:r>
            <a:r>
              <a:rPr lang="en-US" smtClean="0">
                <a:solidFill>
                  <a:schemeClr val="accent4"/>
                </a:solidFill>
              </a:rPr>
              <a:t>omega3</a:t>
            </a:r>
            <a:r>
              <a:rPr lang="en-US" smtClean="0">
                <a:solidFill>
                  <a:schemeClr val="bg1"/>
                </a:solidFill>
              </a:rPr>
              <a:t> fatty acid may help prevent recurrences by keeping triglyceride levels beow the pancreatitis threshold in MFCF but  not FCS patient</a:t>
            </a:r>
            <a:endParaRPr lang="fa-IR">
              <a:solidFill>
                <a:schemeClr val="bg1"/>
              </a:solidFill>
            </a:endParaRPr>
          </a:p>
        </p:txBody>
      </p:sp>
      <p:sp>
        <p:nvSpPr>
          <p:cNvPr id="4" name="Rectangle 3"/>
          <p:cNvSpPr/>
          <p:nvPr/>
        </p:nvSpPr>
        <p:spPr>
          <a:xfrm>
            <a:off x="7513492" y="6301043"/>
            <a:ext cx="4584717" cy="369332"/>
          </a:xfrm>
          <a:prstGeom prst="rect">
            <a:avLst/>
          </a:prstGeom>
        </p:spPr>
        <p:txBody>
          <a:bodyPr wrap="none">
            <a:spAutoFit/>
          </a:bodyPr>
          <a:lstStyle/>
          <a:p>
            <a:r>
              <a:rPr lang="en-US">
                <a:solidFill>
                  <a:srgbClr val="FFC000"/>
                </a:solidFill>
              </a:rPr>
              <a:t>United Eurpoean Gastroentrology journal 2018</a:t>
            </a:r>
            <a:endParaRPr lang="fa-IR">
              <a:solidFill>
                <a:srgbClr val="FFC000"/>
              </a:solidFill>
            </a:endParaRPr>
          </a:p>
        </p:txBody>
      </p:sp>
    </p:spTree>
    <p:extLst>
      <p:ext uri="{BB962C8B-B14F-4D97-AF65-F5344CB8AC3E}">
        <p14:creationId xmlns:p14="http://schemas.microsoft.com/office/powerpoint/2010/main" val="9070860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a:solidFill>
                  <a:schemeClr val="bg1"/>
                </a:solidFill>
              </a:rPr>
              <a:t>Treatment and management</a:t>
            </a:r>
            <a:endParaRPr lang="fa-IR">
              <a:solidFill>
                <a:schemeClr val="bg1"/>
              </a:solidFill>
            </a:endParaRPr>
          </a:p>
        </p:txBody>
      </p:sp>
      <p:sp>
        <p:nvSpPr>
          <p:cNvPr id="3" name="Content Placeholder 2"/>
          <p:cNvSpPr>
            <a:spLocks noGrp="1"/>
          </p:cNvSpPr>
          <p:nvPr>
            <p:ph idx="1"/>
          </p:nvPr>
        </p:nvSpPr>
        <p:spPr>
          <a:xfrm>
            <a:off x="276497" y="1564368"/>
            <a:ext cx="10515600" cy="4351338"/>
          </a:xfrm>
        </p:spPr>
        <p:txBody>
          <a:bodyPr/>
          <a:lstStyle/>
          <a:p>
            <a:pPr>
              <a:buFont typeface="Wingdings" panose="05000000000000000000" pitchFamily="2" charset="2"/>
              <a:buChar char="Ø"/>
            </a:pPr>
            <a:r>
              <a:rPr lang="en-US" smtClean="0">
                <a:solidFill>
                  <a:schemeClr val="bg1"/>
                </a:solidFill>
              </a:rPr>
              <a:t>The guideline recommended optimizing </a:t>
            </a:r>
            <a:r>
              <a:rPr lang="en-US" smtClean="0">
                <a:solidFill>
                  <a:schemeClr val="accent4"/>
                </a:solidFill>
              </a:rPr>
              <a:t>diet </a:t>
            </a:r>
            <a:r>
              <a:rPr lang="en-US" smtClean="0">
                <a:solidFill>
                  <a:schemeClr val="bg1"/>
                </a:solidFill>
              </a:rPr>
              <a:t>and </a:t>
            </a:r>
            <a:r>
              <a:rPr lang="en-US" smtClean="0">
                <a:solidFill>
                  <a:schemeClr val="accent4"/>
                </a:solidFill>
              </a:rPr>
              <a:t>lifestyle</a:t>
            </a:r>
            <a:r>
              <a:rPr lang="en-US" smtClean="0">
                <a:solidFill>
                  <a:schemeClr val="bg1"/>
                </a:solidFill>
              </a:rPr>
              <a:t> as the first step ;ruling out secondary cause of hypertriglyceridemia and considering </a:t>
            </a:r>
            <a:r>
              <a:rPr lang="en-US" smtClean="0">
                <a:solidFill>
                  <a:schemeClr val="accent4"/>
                </a:solidFill>
              </a:rPr>
              <a:t> statin </a:t>
            </a:r>
            <a:r>
              <a:rPr lang="en-US" smtClean="0">
                <a:solidFill>
                  <a:schemeClr val="bg1"/>
                </a:solidFill>
              </a:rPr>
              <a:t>therapy in those with </a:t>
            </a:r>
            <a:r>
              <a:rPr lang="en-US" smtClean="0">
                <a:solidFill>
                  <a:schemeClr val="accent4"/>
                </a:solidFill>
              </a:rPr>
              <a:t>moderate</a:t>
            </a:r>
            <a:r>
              <a:rPr lang="en-US" smtClean="0">
                <a:solidFill>
                  <a:schemeClr val="bg1"/>
                </a:solidFill>
              </a:rPr>
              <a:t> </a:t>
            </a:r>
            <a:r>
              <a:rPr lang="en-US" smtClean="0">
                <a:solidFill>
                  <a:schemeClr val="accent4"/>
                </a:solidFill>
              </a:rPr>
              <a:t>hypertriglyceridemia</a:t>
            </a:r>
            <a:r>
              <a:rPr lang="en-US" smtClean="0">
                <a:solidFill>
                  <a:schemeClr val="bg1"/>
                </a:solidFill>
              </a:rPr>
              <a:t> and </a:t>
            </a:r>
            <a:r>
              <a:rPr lang="en-US" smtClean="0">
                <a:solidFill>
                  <a:schemeClr val="accent4"/>
                </a:solidFill>
              </a:rPr>
              <a:t>elevated 10-year ASCVD risk </a:t>
            </a:r>
          </a:p>
          <a:p>
            <a:pPr>
              <a:buFont typeface="Wingdings" panose="05000000000000000000" pitchFamily="2" charset="2"/>
              <a:buChar char="Ø"/>
            </a:pPr>
            <a:r>
              <a:rPr lang="en-US" smtClean="0">
                <a:solidFill>
                  <a:schemeClr val="bg1"/>
                </a:solidFill>
              </a:rPr>
              <a:t>The addition of high dose </a:t>
            </a:r>
            <a:r>
              <a:rPr lang="en-US" smtClean="0">
                <a:solidFill>
                  <a:schemeClr val="accent4"/>
                </a:solidFill>
              </a:rPr>
              <a:t>icosapent ethyl </a:t>
            </a:r>
            <a:r>
              <a:rPr lang="en-US" smtClean="0">
                <a:solidFill>
                  <a:schemeClr val="bg1"/>
                </a:solidFill>
              </a:rPr>
              <a:t>(IPE) to </a:t>
            </a:r>
            <a:r>
              <a:rPr lang="en-US" smtClean="0">
                <a:solidFill>
                  <a:schemeClr val="accent4"/>
                </a:solidFill>
              </a:rPr>
              <a:t>statin</a:t>
            </a:r>
            <a:r>
              <a:rPr lang="en-US" smtClean="0">
                <a:solidFill>
                  <a:schemeClr val="bg1"/>
                </a:solidFill>
              </a:rPr>
              <a:t> therapy led to a significant relative and absolut reduction in the risk of ASCVD events and cardiovascular mortality</a:t>
            </a:r>
            <a:endParaRPr lang="fa-IR">
              <a:solidFill>
                <a:schemeClr val="bg1"/>
              </a:solidFill>
            </a:endParaRPr>
          </a:p>
        </p:txBody>
      </p:sp>
      <p:sp>
        <p:nvSpPr>
          <p:cNvPr id="4" name="Rectangle 3"/>
          <p:cNvSpPr/>
          <p:nvPr/>
        </p:nvSpPr>
        <p:spPr>
          <a:xfrm>
            <a:off x="6475078" y="6065911"/>
            <a:ext cx="5459764" cy="369332"/>
          </a:xfrm>
          <a:prstGeom prst="rect">
            <a:avLst/>
          </a:prstGeom>
        </p:spPr>
        <p:txBody>
          <a:bodyPr wrap="none">
            <a:spAutoFit/>
          </a:bodyPr>
          <a:lstStyle/>
          <a:p>
            <a:r>
              <a:rPr lang="en-US">
                <a:solidFill>
                  <a:srgbClr val="FFC000"/>
                </a:solidFill>
              </a:rPr>
              <a:t>Journal of the AMRICAN COLLEGE OF CARDIOLOGY 2021</a:t>
            </a:r>
            <a:endParaRPr lang="fa-IR">
              <a:solidFill>
                <a:srgbClr val="FFC000"/>
              </a:solidFill>
            </a:endParaRPr>
          </a:p>
        </p:txBody>
      </p:sp>
    </p:spTree>
    <p:extLst>
      <p:ext uri="{BB962C8B-B14F-4D97-AF65-F5344CB8AC3E}">
        <p14:creationId xmlns:p14="http://schemas.microsoft.com/office/powerpoint/2010/main" val="1218984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6342"/>
          </a:xfrm>
        </p:spPr>
        <p:txBody>
          <a:bodyPr/>
          <a:lstStyle/>
          <a:p>
            <a:pPr algn="ctr"/>
            <a:r>
              <a:rPr lang="en-US" b="1" i="1">
                <a:solidFill>
                  <a:schemeClr val="bg1"/>
                </a:solidFill>
              </a:rPr>
              <a:t>Laboratory findings of 1400</a:t>
            </a:r>
            <a:endParaRPr lang="fa-IR" b="1" i="1">
              <a:solidFill>
                <a:schemeClr val="bg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74625520"/>
              </p:ext>
            </p:extLst>
          </p:nvPr>
        </p:nvGraphicFramePr>
        <p:xfrm>
          <a:off x="0" y="1295400"/>
          <a:ext cx="12192003" cy="5562600"/>
        </p:xfrm>
        <a:graphic>
          <a:graphicData uri="http://schemas.openxmlformats.org/drawingml/2006/table">
            <a:tbl>
              <a:tblPr rtl="1" firstRow="1" bandRow="1">
                <a:tableStyleId>{5C22544A-7EE6-4342-B048-85BDC9FD1C3A}</a:tableStyleId>
              </a:tblPr>
              <a:tblGrid>
                <a:gridCol w="672840">
                  <a:extLst>
                    <a:ext uri="{9D8B030D-6E8A-4147-A177-3AD203B41FA5}">
                      <a16:colId xmlns:a16="http://schemas.microsoft.com/office/drawing/2014/main" xmlns="" val="4065099149"/>
                    </a:ext>
                  </a:extLst>
                </a:gridCol>
                <a:gridCol w="833812">
                  <a:extLst>
                    <a:ext uri="{9D8B030D-6E8A-4147-A177-3AD203B41FA5}">
                      <a16:colId xmlns:a16="http://schemas.microsoft.com/office/drawing/2014/main" xmlns="" val="2120006787"/>
                    </a:ext>
                  </a:extLst>
                </a:gridCol>
                <a:gridCol w="670615">
                  <a:extLst>
                    <a:ext uri="{9D8B030D-6E8A-4147-A177-3AD203B41FA5}">
                      <a16:colId xmlns:a16="http://schemas.microsoft.com/office/drawing/2014/main" xmlns="" val="2425300938"/>
                    </a:ext>
                  </a:extLst>
                </a:gridCol>
                <a:gridCol w="629556">
                  <a:extLst>
                    <a:ext uri="{9D8B030D-6E8A-4147-A177-3AD203B41FA5}">
                      <a16:colId xmlns:a16="http://schemas.microsoft.com/office/drawing/2014/main" xmlns="" val="600638406"/>
                    </a:ext>
                  </a:extLst>
                </a:gridCol>
                <a:gridCol w="588498">
                  <a:extLst>
                    <a:ext uri="{9D8B030D-6E8A-4147-A177-3AD203B41FA5}">
                      <a16:colId xmlns:a16="http://schemas.microsoft.com/office/drawing/2014/main" xmlns="" val="246334371"/>
                    </a:ext>
                  </a:extLst>
                </a:gridCol>
                <a:gridCol w="547440">
                  <a:extLst>
                    <a:ext uri="{9D8B030D-6E8A-4147-A177-3AD203B41FA5}">
                      <a16:colId xmlns:a16="http://schemas.microsoft.com/office/drawing/2014/main" xmlns="" val="2472640105"/>
                    </a:ext>
                  </a:extLst>
                </a:gridCol>
                <a:gridCol w="706369">
                  <a:extLst>
                    <a:ext uri="{9D8B030D-6E8A-4147-A177-3AD203B41FA5}">
                      <a16:colId xmlns:a16="http://schemas.microsoft.com/office/drawing/2014/main" xmlns="" val="2308636384"/>
                    </a:ext>
                  </a:extLst>
                </a:gridCol>
                <a:gridCol w="708251">
                  <a:extLst>
                    <a:ext uri="{9D8B030D-6E8A-4147-A177-3AD203B41FA5}">
                      <a16:colId xmlns:a16="http://schemas.microsoft.com/office/drawing/2014/main" xmlns="" val="1980103146"/>
                    </a:ext>
                  </a:extLst>
                </a:gridCol>
                <a:gridCol w="884631">
                  <a:extLst>
                    <a:ext uri="{9D8B030D-6E8A-4147-A177-3AD203B41FA5}">
                      <a16:colId xmlns:a16="http://schemas.microsoft.com/office/drawing/2014/main" xmlns="" val="3011051712"/>
                    </a:ext>
                  </a:extLst>
                </a:gridCol>
                <a:gridCol w="1204367">
                  <a:extLst>
                    <a:ext uri="{9D8B030D-6E8A-4147-A177-3AD203B41FA5}">
                      <a16:colId xmlns:a16="http://schemas.microsoft.com/office/drawing/2014/main" xmlns="" val="1614862814"/>
                    </a:ext>
                  </a:extLst>
                </a:gridCol>
                <a:gridCol w="1108567">
                  <a:extLst>
                    <a:ext uri="{9D8B030D-6E8A-4147-A177-3AD203B41FA5}">
                      <a16:colId xmlns:a16="http://schemas.microsoft.com/office/drawing/2014/main" xmlns="" val="990771908"/>
                    </a:ext>
                  </a:extLst>
                </a:gridCol>
                <a:gridCol w="656929">
                  <a:extLst>
                    <a:ext uri="{9D8B030D-6E8A-4147-A177-3AD203B41FA5}">
                      <a16:colId xmlns:a16="http://schemas.microsoft.com/office/drawing/2014/main" xmlns="" val="913235361"/>
                    </a:ext>
                  </a:extLst>
                </a:gridCol>
                <a:gridCol w="780102">
                  <a:extLst>
                    <a:ext uri="{9D8B030D-6E8A-4147-A177-3AD203B41FA5}">
                      <a16:colId xmlns:a16="http://schemas.microsoft.com/office/drawing/2014/main" xmlns="" val="1110372168"/>
                    </a:ext>
                  </a:extLst>
                </a:gridCol>
                <a:gridCol w="619983">
                  <a:extLst>
                    <a:ext uri="{9D8B030D-6E8A-4147-A177-3AD203B41FA5}">
                      <a16:colId xmlns:a16="http://schemas.microsoft.com/office/drawing/2014/main" xmlns="" val="2743380622"/>
                    </a:ext>
                  </a:extLst>
                </a:gridCol>
                <a:gridCol w="762304">
                  <a:extLst>
                    <a:ext uri="{9D8B030D-6E8A-4147-A177-3AD203B41FA5}">
                      <a16:colId xmlns:a16="http://schemas.microsoft.com/office/drawing/2014/main" xmlns="" val="199833588"/>
                    </a:ext>
                  </a:extLst>
                </a:gridCol>
                <a:gridCol w="817739">
                  <a:extLst>
                    <a:ext uri="{9D8B030D-6E8A-4147-A177-3AD203B41FA5}">
                      <a16:colId xmlns:a16="http://schemas.microsoft.com/office/drawing/2014/main" xmlns="" val="425993546"/>
                    </a:ext>
                  </a:extLst>
                </a:gridCol>
              </a:tblGrid>
              <a:tr h="370840">
                <a:tc>
                  <a:txBody>
                    <a:bodyPr/>
                    <a:lstStyle/>
                    <a:p>
                      <a:pPr algn="ctr" rtl="1"/>
                      <a:r>
                        <a:rPr lang="en-US" smtClean="0"/>
                        <a:t>pco2</a:t>
                      </a:r>
                      <a:endParaRPr lang="fa-IR"/>
                    </a:p>
                  </a:txBody>
                  <a:tcPr/>
                </a:tc>
                <a:tc>
                  <a:txBody>
                    <a:bodyPr/>
                    <a:lstStyle/>
                    <a:p>
                      <a:pPr algn="ctr" rtl="1"/>
                      <a:r>
                        <a:rPr lang="en-US" smtClean="0"/>
                        <a:t>Hco3</a:t>
                      </a:r>
                      <a:endParaRPr lang="fa-IR"/>
                    </a:p>
                  </a:txBody>
                  <a:tcPr/>
                </a:tc>
                <a:tc>
                  <a:txBody>
                    <a:bodyPr/>
                    <a:lstStyle/>
                    <a:p>
                      <a:pPr algn="ctr" rtl="1"/>
                      <a:r>
                        <a:rPr lang="en-US" smtClean="0"/>
                        <a:t>PH</a:t>
                      </a:r>
                      <a:endParaRPr lang="fa-IR"/>
                    </a:p>
                  </a:txBody>
                  <a:tcPr/>
                </a:tc>
                <a:tc>
                  <a:txBody>
                    <a:bodyPr/>
                    <a:lstStyle/>
                    <a:p>
                      <a:pPr algn="ctr" rtl="1"/>
                      <a:r>
                        <a:rPr lang="en-US" smtClean="0"/>
                        <a:t>K</a:t>
                      </a:r>
                      <a:endParaRPr lang="fa-IR"/>
                    </a:p>
                  </a:txBody>
                  <a:tcPr/>
                </a:tc>
                <a:tc>
                  <a:txBody>
                    <a:bodyPr/>
                    <a:lstStyle/>
                    <a:p>
                      <a:pPr algn="ctr" rtl="1"/>
                      <a:r>
                        <a:rPr lang="en-US" smtClean="0"/>
                        <a:t>Na</a:t>
                      </a:r>
                      <a:endParaRPr lang="fa-IR"/>
                    </a:p>
                  </a:txBody>
                  <a:tcPr/>
                </a:tc>
                <a:tc>
                  <a:txBody>
                    <a:bodyPr/>
                    <a:lstStyle/>
                    <a:p>
                      <a:pPr algn="ctr" rtl="1"/>
                      <a:r>
                        <a:rPr lang="en-US" smtClean="0"/>
                        <a:t>Ca</a:t>
                      </a:r>
                      <a:endParaRPr lang="fa-IR"/>
                    </a:p>
                  </a:txBody>
                  <a:tcPr/>
                </a:tc>
                <a:tc>
                  <a:txBody>
                    <a:bodyPr/>
                    <a:lstStyle/>
                    <a:p>
                      <a:pPr algn="ctr" rtl="1"/>
                      <a:r>
                        <a:rPr lang="en-US" smtClean="0"/>
                        <a:t>BUN</a:t>
                      </a:r>
                      <a:endParaRPr lang="fa-IR"/>
                    </a:p>
                  </a:txBody>
                  <a:tcPr/>
                </a:tc>
                <a:tc>
                  <a:txBody>
                    <a:bodyPr/>
                    <a:lstStyle/>
                    <a:p>
                      <a:pPr algn="ctr" rtl="1"/>
                      <a:r>
                        <a:rPr lang="en-US" smtClean="0"/>
                        <a:t>Hb</a:t>
                      </a:r>
                      <a:endParaRPr lang="fa-IR"/>
                    </a:p>
                  </a:txBody>
                  <a:tcPr/>
                </a:tc>
                <a:tc>
                  <a:txBody>
                    <a:bodyPr/>
                    <a:lstStyle/>
                    <a:p>
                      <a:pPr algn="ctr" rtl="1"/>
                      <a:r>
                        <a:rPr lang="en-US" smtClean="0"/>
                        <a:t>Lipase</a:t>
                      </a:r>
                      <a:endParaRPr lang="fa-IR"/>
                    </a:p>
                  </a:txBody>
                  <a:tcPr/>
                </a:tc>
                <a:tc>
                  <a:txBody>
                    <a:bodyPr/>
                    <a:lstStyle/>
                    <a:p>
                      <a:pPr algn="ctr" rtl="1"/>
                      <a:r>
                        <a:rPr lang="en-US" smtClean="0"/>
                        <a:t>Amylase</a:t>
                      </a:r>
                      <a:endParaRPr lang="fa-IR"/>
                    </a:p>
                  </a:txBody>
                  <a:tcPr/>
                </a:tc>
                <a:tc>
                  <a:txBody>
                    <a:bodyPr/>
                    <a:lstStyle/>
                    <a:p>
                      <a:pPr algn="ctr" rtl="1"/>
                      <a:r>
                        <a:rPr lang="en-US" smtClean="0"/>
                        <a:t>HbA1C</a:t>
                      </a:r>
                      <a:endParaRPr lang="fa-IR"/>
                    </a:p>
                  </a:txBody>
                  <a:tcPr/>
                </a:tc>
                <a:tc>
                  <a:txBody>
                    <a:bodyPr/>
                    <a:lstStyle/>
                    <a:p>
                      <a:pPr algn="ctr" rtl="1"/>
                      <a:r>
                        <a:rPr lang="en-US" smtClean="0"/>
                        <a:t>LDL</a:t>
                      </a:r>
                      <a:endParaRPr lang="fa-IR"/>
                    </a:p>
                  </a:txBody>
                  <a:tcPr/>
                </a:tc>
                <a:tc>
                  <a:txBody>
                    <a:bodyPr/>
                    <a:lstStyle/>
                    <a:p>
                      <a:pPr algn="ctr" rtl="1"/>
                      <a:r>
                        <a:rPr lang="en-US" smtClean="0"/>
                        <a:t>HDL</a:t>
                      </a:r>
                      <a:endParaRPr lang="fa-IR"/>
                    </a:p>
                  </a:txBody>
                  <a:tcPr/>
                </a:tc>
                <a:tc>
                  <a:txBody>
                    <a:bodyPr/>
                    <a:lstStyle/>
                    <a:p>
                      <a:pPr algn="ctr" rtl="1"/>
                      <a:r>
                        <a:rPr lang="en-US" smtClean="0"/>
                        <a:t>Chol</a:t>
                      </a:r>
                      <a:endParaRPr lang="fa-IR"/>
                    </a:p>
                  </a:txBody>
                  <a:tcPr/>
                </a:tc>
                <a:tc>
                  <a:txBody>
                    <a:bodyPr/>
                    <a:lstStyle/>
                    <a:p>
                      <a:pPr algn="ctr" rtl="1"/>
                      <a:r>
                        <a:rPr lang="en-US" smtClean="0"/>
                        <a:t>TG</a:t>
                      </a:r>
                      <a:endParaRPr lang="fa-IR"/>
                    </a:p>
                  </a:txBody>
                  <a:tcPr/>
                </a:tc>
                <a:tc>
                  <a:txBody>
                    <a:bodyPr/>
                    <a:lstStyle/>
                    <a:p>
                      <a:pPr algn="ctr" rtl="1"/>
                      <a:r>
                        <a:rPr lang="en-US" smtClean="0"/>
                        <a:t>DATE</a:t>
                      </a:r>
                      <a:endParaRPr lang="fa-IR"/>
                    </a:p>
                  </a:txBody>
                  <a:tcPr/>
                </a:tc>
                <a:extLst>
                  <a:ext uri="{0D108BD9-81ED-4DB2-BD59-A6C34878D82A}">
                    <a16:rowId xmlns:a16="http://schemas.microsoft.com/office/drawing/2014/main" xmlns="" val="2928516263"/>
                  </a:ext>
                </a:extLst>
              </a:tr>
              <a:tr h="370840">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4.1</a:t>
                      </a:r>
                      <a:endParaRPr lang="fa-IR"/>
                    </a:p>
                  </a:txBody>
                  <a:tcPr/>
                </a:tc>
                <a:tc>
                  <a:txBody>
                    <a:bodyPr/>
                    <a:lstStyle/>
                    <a:p>
                      <a:pPr algn="ctr" rtl="1"/>
                      <a:r>
                        <a:rPr lang="en-US" smtClean="0"/>
                        <a:t>139</a:t>
                      </a:r>
                      <a:endParaRPr lang="fa-IR"/>
                    </a:p>
                  </a:txBody>
                  <a:tcPr/>
                </a:tc>
                <a:tc>
                  <a:txBody>
                    <a:bodyPr/>
                    <a:lstStyle/>
                    <a:p>
                      <a:pPr algn="ctr" rtl="1"/>
                      <a:r>
                        <a:rPr lang="en-US" smtClean="0"/>
                        <a:t>9.4</a:t>
                      </a:r>
                      <a:endParaRPr lang="fa-IR"/>
                    </a:p>
                  </a:txBody>
                  <a:tcPr/>
                </a:tc>
                <a:tc>
                  <a:txBody>
                    <a:bodyPr/>
                    <a:lstStyle/>
                    <a:p>
                      <a:pPr algn="ctr" rtl="1"/>
                      <a:r>
                        <a:rPr lang="en-US" smtClean="0"/>
                        <a:t>17</a:t>
                      </a:r>
                      <a:endParaRPr lang="fa-IR"/>
                    </a:p>
                  </a:txBody>
                  <a:tcPr/>
                </a:tc>
                <a:tc>
                  <a:txBody>
                    <a:bodyPr/>
                    <a:lstStyle/>
                    <a:p>
                      <a:pPr algn="ctr" rtl="1"/>
                      <a:r>
                        <a:rPr lang="en-US" smtClean="0"/>
                        <a:t>14.5</a:t>
                      </a:r>
                      <a:endParaRPr lang="fa-IR"/>
                    </a:p>
                  </a:txBody>
                  <a:tcPr/>
                </a:tc>
                <a:tc>
                  <a:txBody>
                    <a:bodyPr/>
                    <a:lstStyle/>
                    <a:p>
                      <a:pPr algn="ctr" rtl="1"/>
                      <a:r>
                        <a:rPr lang="en-US" smtClean="0"/>
                        <a:t>-</a:t>
                      </a:r>
                      <a:endParaRPr lang="fa-IR"/>
                    </a:p>
                  </a:txBody>
                  <a:tcPr/>
                </a:tc>
                <a:tc>
                  <a:txBody>
                    <a:bodyPr/>
                    <a:lstStyle/>
                    <a:p>
                      <a:pPr algn="ctr" rtl="1"/>
                      <a:r>
                        <a:rPr lang="en-US" smtClean="0"/>
                        <a:t>56</a:t>
                      </a:r>
                      <a:endParaRPr lang="fa-IR"/>
                    </a:p>
                  </a:txBody>
                  <a:tcPr/>
                </a:tc>
                <a:tc>
                  <a:txBody>
                    <a:bodyPr/>
                    <a:lstStyle/>
                    <a:p>
                      <a:pPr algn="ctr" rtl="1"/>
                      <a:r>
                        <a:rPr lang="en-US" smtClean="0">
                          <a:solidFill>
                            <a:srgbClr val="FF0000"/>
                          </a:solidFill>
                        </a:rPr>
                        <a:t>10.1</a:t>
                      </a:r>
                      <a:endParaRPr lang="fa-IR">
                        <a:solidFill>
                          <a:srgbClr val="FF0000"/>
                        </a:solidFill>
                      </a:endParaRPr>
                    </a:p>
                  </a:txBody>
                  <a:tcPr/>
                </a:tc>
                <a:tc>
                  <a:txBody>
                    <a:bodyPr/>
                    <a:lstStyle/>
                    <a:p>
                      <a:pPr algn="ctr" rtl="1"/>
                      <a:r>
                        <a:rPr lang="en-US" smtClean="0"/>
                        <a:t>45</a:t>
                      </a:r>
                      <a:endParaRPr lang="fa-IR"/>
                    </a:p>
                  </a:txBody>
                  <a:tcPr/>
                </a:tc>
                <a:tc>
                  <a:txBody>
                    <a:bodyPr/>
                    <a:lstStyle/>
                    <a:p>
                      <a:pPr algn="ctr" rtl="1"/>
                      <a:r>
                        <a:rPr lang="en-US" smtClean="0">
                          <a:solidFill>
                            <a:srgbClr val="FF0000"/>
                          </a:solidFill>
                        </a:rPr>
                        <a:t>17</a:t>
                      </a:r>
                      <a:endParaRPr lang="fa-IR">
                        <a:solidFill>
                          <a:srgbClr val="FF0000"/>
                        </a:solidFill>
                      </a:endParaRPr>
                    </a:p>
                  </a:txBody>
                  <a:tcPr/>
                </a:tc>
                <a:tc>
                  <a:txBody>
                    <a:bodyPr/>
                    <a:lstStyle/>
                    <a:p>
                      <a:pPr algn="ctr" rtl="1"/>
                      <a:r>
                        <a:rPr lang="en-US" smtClean="0"/>
                        <a:t>75</a:t>
                      </a:r>
                      <a:endParaRPr lang="fa-IR"/>
                    </a:p>
                  </a:txBody>
                  <a:tcPr/>
                </a:tc>
                <a:tc>
                  <a:txBody>
                    <a:bodyPr/>
                    <a:lstStyle/>
                    <a:p>
                      <a:pPr algn="ctr" rtl="1"/>
                      <a:r>
                        <a:rPr lang="en-US" sz="1800" smtClean="0">
                          <a:solidFill>
                            <a:srgbClr val="FF0000"/>
                          </a:solidFill>
                        </a:rPr>
                        <a:t>369</a:t>
                      </a:r>
                      <a:endParaRPr lang="fa-IR" sz="1800">
                        <a:solidFill>
                          <a:srgbClr val="FF0000"/>
                        </a:solidFill>
                      </a:endParaRPr>
                    </a:p>
                  </a:txBody>
                  <a:tcPr/>
                </a:tc>
                <a:tc>
                  <a:txBody>
                    <a:bodyPr/>
                    <a:lstStyle/>
                    <a:p>
                      <a:pPr algn="ctr" rtl="1"/>
                      <a:r>
                        <a:rPr lang="en-US" smtClean="0"/>
                        <a:t>9/23</a:t>
                      </a:r>
                      <a:endParaRPr lang="fa-IR"/>
                    </a:p>
                  </a:txBody>
                  <a:tcPr/>
                </a:tc>
                <a:extLst>
                  <a:ext uri="{0D108BD9-81ED-4DB2-BD59-A6C34878D82A}">
                    <a16:rowId xmlns:a16="http://schemas.microsoft.com/office/drawing/2014/main" xmlns="" val="1449121647"/>
                  </a:ext>
                </a:extLst>
              </a:tr>
              <a:tr h="370840">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3.5</a:t>
                      </a:r>
                      <a:endParaRPr lang="fa-IR"/>
                    </a:p>
                  </a:txBody>
                  <a:tcPr/>
                </a:tc>
                <a:tc>
                  <a:txBody>
                    <a:bodyPr/>
                    <a:lstStyle/>
                    <a:p>
                      <a:pPr algn="ctr" rtl="1"/>
                      <a:r>
                        <a:rPr lang="en-US" smtClean="0"/>
                        <a:t>130</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18.4</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z="1800" smtClean="0">
                          <a:solidFill>
                            <a:srgbClr val="FF0000"/>
                          </a:solidFill>
                        </a:rPr>
                        <a:t>-</a:t>
                      </a:r>
                      <a:endParaRPr lang="fa-IR" sz="1800">
                        <a:solidFill>
                          <a:srgbClr val="FF0000"/>
                        </a:solidFill>
                      </a:endParaRPr>
                    </a:p>
                  </a:txBody>
                  <a:tcPr/>
                </a:tc>
                <a:tc>
                  <a:txBody>
                    <a:bodyPr/>
                    <a:lstStyle/>
                    <a:p>
                      <a:pPr algn="ctr" rtl="1"/>
                      <a:r>
                        <a:rPr lang="en-US" smtClean="0"/>
                        <a:t>10/19</a:t>
                      </a:r>
                      <a:endParaRPr lang="fa-IR"/>
                    </a:p>
                  </a:txBody>
                  <a:tcPr/>
                </a:tc>
                <a:extLst>
                  <a:ext uri="{0D108BD9-81ED-4DB2-BD59-A6C34878D82A}">
                    <a16:rowId xmlns:a16="http://schemas.microsoft.com/office/drawing/2014/main" xmlns="" val="2122530177"/>
                  </a:ext>
                </a:extLst>
              </a:tr>
              <a:tr h="370840">
                <a:tc>
                  <a:txBody>
                    <a:bodyPr/>
                    <a:lstStyle/>
                    <a:p>
                      <a:pPr algn="ctr" rtl="1"/>
                      <a:r>
                        <a:rPr lang="en-US" smtClean="0"/>
                        <a:t>30.9</a:t>
                      </a:r>
                      <a:endParaRPr lang="fa-IR"/>
                    </a:p>
                  </a:txBody>
                  <a:tcPr/>
                </a:tc>
                <a:tc>
                  <a:txBody>
                    <a:bodyPr/>
                    <a:lstStyle/>
                    <a:p>
                      <a:pPr algn="ctr" rtl="1"/>
                      <a:r>
                        <a:rPr lang="en-US" smtClean="0"/>
                        <a:t>12</a:t>
                      </a:r>
                      <a:endParaRPr lang="fa-IR"/>
                    </a:p>
                  </a:txBody>
                  <a:tcPr/>
                </a:tc>
                <a:tc>
                  <a:txBody>
                    <a:bodyPr/>
                    <a:lstStyle/>
                    <a:p>
                      <a:pPr algn="ctr" rtl="1"/>
                      <a:r>
                        <a:rPr lang="en-US" smtClean="0"/>
                        <a:t>7.19</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8</a:t>
                      </a:r>
                      <a:endParaRPr lang="fa-IR"/>
                    </a:p>
                  </a:txBody>
                  <a:tcPr/>
                </a:tc>
                <a:tc>
                  <a:txBody>
                    <a:bodyPr/>
                    <a:lstStyle/>
                    <a:p>
                      <a:pPr algn="ctr" rtl="1"/>
                      <a:r>
                        <a:rPr lang="en-US" smtClean="0"/>
                        <a:t>17</a:t>
                      </a:r>
                      <a:endParaRPr lang="fa-IR"/>
                    </a:p>
                  </a:txBody>
                  <a:tcPr/>
                </a:tc>
                <a:tc>
                  <a:txBody>
                    <a:bodyPr/>
                    <a:lstStyle/>
                    <a:p>
                      <a:pPr algn="ctr" rtl="1"/>
                      <a:r>
                        <a:rPr lang="en-US" smtClean="0"/>
                        <a:t>225</a:t>
                      </a:r>
                      <a:r>
                        <a:rPr lang="en-US" sz="1400" smtClean="0"/>
                        <a:t>(60)</a:t>
                      </a:r>
                      <a:endParaRPr lang="fa-IR" sz="1400"/>
                    </a:p>
                  </a:txBody>
                  <a:tcPr/>
                </a:tc>
                <a:tc>
                  <a:txBody>
                    <a:bodyPr/>
                    <a:lstStyle/>
                    <a:p>
                      <a:pPr algn="ctr" rtl="1"/>
                      <a:r>
                        <a:rPr lang="en-US" smtClean="0"/>
                        <a:t>161</a:t>
                      </a:r>
                      <a:r>
                        <a:rPr lang="en-US" sz="1400" smtClean="0"/>
                        <a:t>(28-100)</a:t>
                      </a:r>
                      <a:endParaRPr lang="fa-IR" sz="1400"/>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z="1800" smtClean="0">
                          <a:solidFill>
                            <a:srgbClr val="FF0000"/>
                          </a:solidFill>
                        </a:rPr>
                        <a:t>-</a:t>
                      </a:r>
                      <a:endParaRPr lang="fa-IR" sz="1800">
                        <a:solidFill>
                          <a:srgbClr val="FF0000"/>
                        </a:solidFill>
                      </a:endParaRPr>
                    </a:p>
                  </a:txBody>
                  <a:tcPr/>
                </a:tc>
                <a:tc>
                  <a:txBody>
                    <a:bodyPr/>
                    <a:lstStyle/>
                    <a:p>
                      <a:pPr algn="ctr" rtl="1"/>
                      <a:r>
                        <a:rPr lang="en-US" smtClean="0"/>
                        <a:t>10/20</a:t>
                      </a:r>
                      <a:endParaRPr lang="fa-IR"/>
                    </a:p>
                  </a:txBody>
                  <a:tcPr/>
                </a:tc>
                <a:extLst>
                  <a:ext uri="{0D108BD9-81ED-4DB2-BD59-A6C34878D82A}">
                    <a16:rowId xmlns:a16="http://schemas.microsoft.com/office/drawing/2014/main" xmlns="" val="2461483275"/>
                  </a:ext>
                </a:extLst>
              </a:tr>
              <a:tr h="370840">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6.9</a:t>
                      </a:r>
                      <a:endParaRPr lang="fa-IR"/>
                    </a:p>
                  </a:txBody>
                  <a:tcPr/>
                </a:tc>
                <a:tc>
                  <a:txBody>
                    <a:bodyPr/>
                    <a:lstStyle/>
                    <a:p>
                      <a:pPr algn="ctr" rtl="1"/>
                      <a:r>
                        <a:rPr lang="en-US" smtClean="0"/>
                        <a:t>-</a:t>
                      </a:r>
                      <a:endParaRPr lang="fa-IR"/>
                    </a:p>
                  </a:txBody>
                  <a:tcPr/>
                </a:tc>
                <a:tc>
                  <a:txBody>
                    <a:bodyPr/>
                    <a:lstStyle/>
                    <a:p>
                      <a:pPr algn="ctr" rtl="1"/>
                      <a:r>
                        <a:rPr lang="en-US" smtClean="0"/>
                        <a:t>17.8</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solidFill>
                            <a:srgbClr val="FF0000"/>
                          </a:solidFill>
                        </a:rPr>
                        <a:t>4</a:t>
                      </a:r>
                      <a:endParaRPr lang="fa-IR">
                        <a:solidFill>
                          <a:srgbClr val="FF0000"/>
                        </a:solidFill>
                      </a:endParaRPr>
                    </a:p>
                  </a:txBody>
                  <a:tcPr/>
                </a:tc>
                <a:tc>
                  <a:txBody>
                    <a:bodyPr/>
                    <a:lstStyle/>
                    <a:p>
                      <a:pPr algn="ctr" rtl="1"/>
                      <a:r>
                        <a:rPr lang="en-US" smtClean="0"/>
                        <a:t>546</a:t>
                      </a:r>
                      <a:endParaRPr lang="fa-IR"/>
                    </a:p>
                  </a:txBody>
                  <a:tcPr/>
                </a:tc>
                <a:tc>
                  <a:txBody>
                    <a:bodyPr/>
                    <a:lstStyle/>
                    <a:p>
                      <a:pPr algn="ctr" rtl="1"/>
                      <a:r>
                        <a:rPr lang="en-US" sz="1800" smtClean="0">
                          <a:solidFill>
                            <a:srgbClr val="FF0000"/>
                          </a:solidFill>
                        </a:rPr>
                        <a:t>4400</a:t>
                      </a:r>
                      <a:endParaRPr lang="fa-IR" sz="1800">
                        <a:solidFill>
                          <a:srgbClr val="FF0000"/>
                        </a:solidFill>
                      </a:endParaRPr>
                    </a:p>
                  </a:txBody>
                  <a:tcPr/>
                </a:tc>
                <a:tc>
                  <a:txBody>
                    <a:bodyPr/>
                    <a:lstStyle/>
                    <a:p>
                      <a:pPr algn="ctr" rtl="1"/>
                      <a:r>
                        <a:rPr lang="en-US" smtClean="0"/>
                        <a:t>10/21</a:t>
                      </a:r>
                      <a:endParaRPr lang="fa-IR"/>
                    </a:p>
                  </a:txBody>
                  <a:tcPr/>
                </a:tc>
                <a:extLst>
                  <a:ext uri="{0D108BD9-81ED-4DB2-BD59-A6C34878D82A}">
                    <a16:rowId xmlns:a16="http://schemas.microsoft.com/office/drawing/2014/main" xmlns="" val="1847976048"/>
                  </a:ext>
                </a:extLst>
              </a:tr>
              <a:tr h="370840">
                <a:tc>
                  <a:txBody>
                    <a:bodyPr/>
                    <a:lstStyle/>
                    <a:p>
                      <a:pPr algn="ctr" rtl="1"/>
                      <a:r>
                        <a:rPr lang="en-US" smtClean="0"/>
                        <a:t>27</a:t>
                      </a:r>
                      <a:endParaRPr lang="fa-IR"/>
                    </a:p>
                  </a:txBody>
                  <a:tcPr/>
                </a:tc>
                <a:tc>
                  <a:txBody>
                    <a:bodyPr/>
                    <a:lstStyle/>
                    <a:p>
                      <a:pPr algn="ctr" rtl="1"/>
                      <a:r>
                        <a:rPr lang="en-US" smtClean="0"/>
                        <a:t>13.3</a:t>
                      </a:r>
                      <a:endParaRPr lang="fa-IR"/>
                    </a:p>
                  </a:txBody>
                  <a:tcPr/>
                </a:tc>
                <a:tc>
                  <a:txBody>
                    <a:bodyPr/>
                    <a:lstStyle/>
                    <a:p>
                      <a:pPr algn="ctr" rtl="1"/>
                      <a:r>
                        <a:rPr lang="en-US" smtClean="0"/>
                        <a:t>7.30</a:t>
                      </a:r>
                      <a:endParaRPr lang="fa-IR"/>
                    </a:p>
                  </a:txBody>
                  <a:tcPr/>
                </a:tc>
                <a:tc>
                  <a:txBody>
                    <a:bodyPr/>
                    <a:lstStyle/>
                    <a:p>
                      <a:pPr algn="ctr" rtl="1"/>
                      <a:r>
                        <a:rPr lang="en-US" smtClean="0"/>
                        <a:t>3.2</a:t>
                      </a:r>
                      <a:endParaRPr lang="fa-IR"/>
                    </a:p>
                  </a:txBody>
                  <a:tcPr/>
                </a:tc>
                <a:tc>
                  <a:txBody>
                    <a:bodyPr/>
                    <a:lstStyle/>
                    <a:p>
                      <a:pPr algn="ctr" rtl="1"/>
                      <a:r>
                        <a:rPr lang="en-US" smtClean="0"/>
                        <a:t>134</a:t>
                      </a:r>
                      <a:endParaRPr lang="fa-IR"/>
                    </a:p>
                  </a:txBody>
                  <a:tcPr/>
                </a:tc>
                <a:tc>
                  <a:txBody>
                    <a:bodyPr/>
                    <a:lstStyle/>
                    <a:p>
                      <a:pPr algn="ctr" rtl="1"/>
                      <a:r>
                        <a:rPr lang="en-US" smtClean="0"/>
                        <a:t>7.8</a:t>
                      </a:r>
                      <a:endParaRPr lang="fa-IR"/>
                    </a:p>
                  </a:txBody>
                  <a:tcPr/>
                </a:tc>
                <a:tc>
                  <a:txBody>
                    <a:bodyPr/>
                    <a:lstStyle/>
                    <a:p>
                      <a:pPr algn="ctr" rtl="1"/>
                      <a:r>
                        <a:rPr lang="en-US" smtClean="0"/>
                        <a:t>-</a:t>
                      </a:r>
                      <a:endParaRPr lang="fa-IR"/>
                    </a:p>
                  </a:txBody>
                  <a:tcPr/>
                </a:tc>
                <a:tc>
                  <a:txBody>
                    <a:bodyPr/>
                    <a:lstStyle/>
                    <a:p>
                      <a:pPr algn="ctr" rtl="1"/>
                      <a:r>
                        <a:rPr lang="en-US" smtClean="0"/>
                        <a:t>15.1</a:t>
                      </a:r>
                      <a:endParaRPr lang="fa-IR"/>
                    </a:p>
                  </a:txBody>
                  <a:tcPr/>
                </a:tc>
                <a:tc>
                  <a:txBody>
                    <a:bodyPr/>
                    <a:lstStyle/>
                    <a:p>
                      <a:pPr algn="ctr" rtl="1"/>
                      <a:r>
                        <a:rPr lang="en-US" smtClean="0"/>
                        <a:t>139</a:t>
                      </a:r>
                      <a:endParaRPr lang="fa-IR"/>
                    </a:p>
                  </a:txBody>
                  <a:tcPr/>
                </a:tc>
                <a:tc>
                  <a:txBody>
                    <a:bodyPr/>
                    <a:lstStyle/>
                    <a:p>
                      <a:pPr algn="ctr" rtl="1"/>
                      <a:r>
                        <a:rPr lang="en-US" smtClean="0"/>
                        <a:t>93</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317</a:t>
                      </a:r>
                      <a:endParaRPr lang="fa-IR"/>
                    </a:p>
                  </a:txBody>
                  <a:tcPr/>
                </a:tc>
                <a:tc>
                  <a:txBody>
                    <a:bodyPr/>
                    <a:lstStyle/>
                    <a:p>
                      <a:pPr algn="ctr" rtl="1"/>
                      <a:r>
                        <a:rPr lang="en-US" sz="1800" smtClean="0">
                          <a:solidFill>
                            <a:srgbClr val="FF0000"/>
                          </a:solidFill>
                        </a:rPr>
                        <a:t>1876</a:t>
                      </a:r>
                      <a:endParaRPr lang="fa-IR" sz="1800">
                        <a:solidFill>
                          <a:srgbClr val="FF0000"/>
                        </a:solidFill>
                      </a:endParaRPr>
                    </a:p>
                  </a:txBody>
                  <a:tcPr/>
                </a:tc>
                <a:tc>
                  <a:txBody>
                    <a:bodyPr/>
                    <a:lstStyle/>
                    <a:p>
                      <a:pPr algn="ctr" rtl="1"/>
                      <a:r>
                        <a:rPr lang="en-US" smtClean="0"/>
                        <a:t>10/22</a:t>
                      </a:r>
                      <a:endParaRPr lang="fa-IR"/>
                    </a:p>
                  </a:txBody>
                  <a:tcPr/>
                </a:tc>
                <a:extLst>
                  <a:ext uri="{0D108BD9-81ED-4DB2-BD59-A6C34878D82A}">
                    <a16:rowId xmlns:a16="http://schemas.microsoft.com/office/drawing/2014/main" xmlns="" val="3929545493"/>
                  </a:ext>
                </a:extLst>
              </a:tr>
              <a:tr h="370840">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3</a:t>
                      </a:r>
                      <a:endParaRPr lang="fa-IR"/>
                    </a:p>
                  </a:txBody>
                  <a:tcPr/>
                </a:tc>
                <a:tc>
                  <a:txBody>
                    <a:bodyPr/>
                    <a:lstStyle/>
                    <a:p>
                      <a:pPr algn="ctr" rtl="1"/>
                      <a:r>
                        <a:rPr lang="en-US" smtClean="0"/>
                        <a:t>135</a:t>
                      </a:r>
                      <a:endParaRPr lang="fa-IR"/>
                    </a:p>
                  </a:txBody>
                  <a:tcPr/>
                </a:tc>
                <a:tc>
                  <a:txBody>
                    <a:bodyPr/>
                    <a:lstStyle/>
                    <a:p>
                      <a:pPr algn="ctr" rtl="1"/>
                      <a:r>
                        <a:rPr lang="en-US" smtClean="0"/>
                        <a:t>8.9</a:t>
                      </a:r>
                      <a:endParaRPr lang="fa-IR"/>
                    </a:p>
                  </a:txBody>
                  <a:tcPr/>
                </a:tc>
                <a:tc>
                  <a:txBody>
                    <a:bodyPr/>
                    <a:lstStyle/>
                    <a:p>
                      <a:pPr algn="ctr" rtl="1"/>
                      <a:r>
                        <a:rPr lang="en-US" smtClean="0"/>
                        <a:t>10</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210</a:t>
                      </a:r>
                      <a:endParaRPr lang="fa-IR"/>
                    </a:p>
                  </a:txBody>
                  <a:tcPr/>
                </a:tc>
                <a:tc>
                  <a:txBody>
                    <a:bodyPr/>
                    <a:lstStyle/>
                    <a:p>
                      <a:pPr algn="ctr" rtl="1"/>
                      <a:r>
                        <a:rPr lang="en-US" sz="1800" smtClean="0">
                          <a:solidFill>
                            <a:srgbClr val="FF0000"/>
                          </a:solidFill>
                        </a:rPr>
                        <a:t>850</a:t>
                      </a:r>
                      <a:endParaRPr lang="fa-IR" sz="1800">
                        <a:solidFill>
                          <a:srgbClr val="FF0000"/>
                        </a:solidFill>
                      </a:endParaRPr>
                    </a:p>
                  </a:txBody>
                  <a:tcPr/>
                </a:tc>
                <a:tc>
                  <a:txBody>
                    <a:bodyPr/>
                    <a:lstStyle/>
                    <a:p>
                      <a:pPr algn="ctr" rtl="1"/>
                      <a:r>
                        <a:rPr lang="en-US" smtClean="0"/>
                        <a:t>10/23</a:t>
                      </a:r>
                      <a:endParaRPr lang="fa-IR"/>
                    </a:p>
                  </a:txBody>
                  <a:tcPr/>
                </a:tc>
                <a:extLst>
                  <a:ext uri="{0D108BD9-81ED-4DB2-BD59-A6C34878D82A}">
                    <a16:rowId xmlns:a16="http://schemas.microsoft.com/office/drawing/2014/main" xmlns="" val="3762788859"/>
                  </a:ext>
                </a:extLst>
              </a:tr>
              <a:tr h="370840">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3.1</a:t>
                      </a:r>
                      <a:endParaRPr lang="fa-IR"/>
                    </a:p>
                  </a:txBody>
                  <a:tcPr/>
                </a:tc>
                <a:tc>
                  <a:txBody>
                    <a:bodyPr/>
                    <a:lstStyle/>
                    <a:p>
                      <a:pPr algn="ctr" rtl="1"/>
                      <a:r>
                        <a:rPr lang="en-US" smtClean="0"/>
                        <a:t>134</a:t>
                      </a:r>
                      <a:endParaRPr lang="fa-IR"/>
                    </a:p>
                  </a:txBody>
                  <a:tcPr/>
                </a:tc>
                <a:tc>
                  <a:txBody>
                    <a:bodyPr/>
                    <a:lstStyle/>
                    <a:p>
                      <a:pPr algn="ctr" rtl="1"/>
                      <a:r>
                        <a:rPr lang="en-US" smtClean="0"/>
                        <a:t>8.7</a:t>
                      </a:r>
                      <a:endParaRPr lang="fa-IR"/>
                    </a:p>
                  </a:txBody>
                  <a:tcPr/>
                </a:tc>
                <a:tc>
                  <a:txBody>
                    <a:bodyPr/>
                    <a:lstStyle/>
                    <a:p>
                      <a:pPr algn="ctr" rtl="1"/>
                      <a:r>
                        <a:rPr lang="en-US" smtClean="0"/>
                        <a:t>12</a:t>
                      </a:r>
                      <a:endParaRPr lang="fa-IR"/>
                    </a:p>
                  </a:txBody>
                  <a:tcPr/>
                </a:tc>
                <a:tc>
                  <a:txBody>
                    <a:bodyPr/>
                    <a:lstStyle/>
                    <a:p>
                      <a:pPr algn="ctr" rtl="1"/>
                      <a:r>
                        <a:rPr lang="en-US" smtClean="0"/>
                        <a:t>12.7</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z="1800" smtClean="0">
                          <a:solidFill>
                            <a:srgbClr val="FF0000"/>
                          </a:solidFill>
                        </a:rPr>
                        <a:t>421</a:t>
                      </a:r>
                      <a:endParaRPr lang="fa-IR" sz="1800">
                        <a:solidFill>
                          <a:srgbClr val="FF0000"/>
                        </a:solidFill>
                      </a:endParaRPr>
                    </a:p>
                  </a:txBody>
                  <a:tcPr/>
                </a:tc>
                <a:tc>
                  <a:txBody>
                    <a:bodyPr/>
                    <a:lstStyle/>
                    <a:p>
                      <a:pPr algn="ctr" rtl="1"/>
                      <a:r>
                        <a:rPr lang="en-US" smtClean="0"/>
                        <a:t>10/24</a:t>
                      </a:r>
                      <a:endParaRPr lang="fa-IR"/>
                    </a:p>
                  </a:txBody>
                  <a:tcPr/>
                </a:tc>
                <a:extLst>
                  <a:ext uri="{0D108BD9-81ED-4DB2-BD59-A6C34878D82A}">
                    <a16:rowId xmlns:a16="http://schemas.microsoft.com/office/drawing/2014/main" xmlns="" val="830711602"/>
                  </a:ext>
                </a:extLst>
              </a:tr>
              <a:tr h="370840">
                <a:tc>
                  <a:txBody>
                    <a:bodyPr/>
                    <a:lstStyle/>
                    <a:p>
                      <a:pPr algn="ctr" rtl="1"/>
                      <a:r>
                        <a:rPr lang="en-US" smtClean="0"/>
                        <a:t>28</a:t>
                      </a:r>
                      <a:endParaRPr lang="fa-IR"/>
                    </a:p>
                  </a:txBody>
                  <a:tcPr/>
                </a:tc>
                <a:tc>
                  <a:txBody>
                    <a:bodyPr/>
                    <a:lstStyle/>
                    <a:p>
                      <a:pPr algn="ctr" rtl="1"/>
                      <a:r>
                        <a:rPr lang="en-US" smtClean="0"/>
                        <a:t>20</a:t>
                      </a:r>
                      <a:endParaRPr lang="fa-IR"/>
                    </a:p>
                  </a:txBody>
                  <a:tcPr/>
                </a:tc>
                <a:tc>
                  <a:txBody>
                    <a:bodyPr/>
                    <a:lstStyle/>
                    <a:p>
                      <a:pPr algn="ctr" rtl="1"/>
                      <a:r>
                        <a:rPr lang="en-US" smtClean="0"/>
                        <a:t>7.45</a:t>
                      </a:r>
                      <a:endParaRPr lang="fa-IR"/>
                    </a:p>
                  </a:txBody>
                  <a:tcPr/>
                </a:tc>
                <a:tc>
                  <a:txBody>
                    <a:bodyPr/>
                    <a:lstStyle/>
                    <a:p>
                      <a:pPr algn="ctr" rtl="1"/>
                      <a:r>
                        <a:rPr lang="en-US" smtClean="0"/>
                        <a:t>3.3</a:t>
                      </a:r>
                      <a:endParaRPr lang="fa-IR"/>
                    </a:p>
                  </a:txBody>
                  <a:tcPr/>
                </a:tc>
                <a:tc>
                  <a:txBody>
                    <a:bodyPr/>
                    <a:lstStyle/>
                    <a:p>
                      <a:pPr algn="ctr" rtl="1"/>
                      <a:r>
                        <a:rPr lang="en-US" smtClean="0"/>
                        <a:t>137</a:t>
                      </a:r>
                      <a:endParaRPr lang="fa-IR"/>
                    </a:p>
                  </a:txBody>
                  <a:tcPr/>
                </a:tc>
                <a:tc>
                  <a:txBody>
                    <a:bodyPr/>
                    <a:lstStyle/>
                    <a:p>
                      <a:pPr algn="ctr" rtl="1"/>
                      <a:r>
                        <a:rPr lang="en-US" smtClean="0"/>
                        <a:t>9.1</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189</a:t>
                      </a:r>
                      <a:endParaRPr lang="fa-IR"/>
                    </a:p>
                  </a:txBody>
                  <a:tcPr/>
                </a:tc>
                <a:tc>
                  <a:txBody>
                    <a:bodyPr/>
                    <a:lstStyle/>
                    <a:p>
                      <a:pPr algn="ctr" rtl="1"/>
                      <a:r>
                        <a:rPr lang="en-US" sz="1800" smtClean="0">
                          <a:solidFill>
                            <a:srgbClr val="FF0000"/>
                          </a:solidFill>
                        </a:rPr>
                        <a:t>302</a:t>
                      </a:r>
                      <a:endParaRPr lang="fa-IR" sz="1800">
                        <a:solidFill>
                          <a:srgbClr val="FF0000"/>
                        </a:solidFill>
                      </a:endParaRPr>
                    </a:p>
                  </a:txBody>
                  <a:tcPr/>
                </a:tc>
                <a:tc>
                  <a:txBody>
                    <a:bodyPr/>
                    <a:lstStyle/>
                    <a:p>
                      <a:pPr algn="ctr" rtl="1"/>
                      <a:r>
                        <a:rPr lang="en-US" smtClean="0"/>
                        <a:t>10/25</a:t>
                      </a:r>
                      <a:endParaRPr lang="fa-IR"/>
                    </a:p>
                  </a:txBody>
                  <a:tcPr/>
                </a:tc>
                <a:extLst>
                  <a:ext uri="{0D108BD9-81ED-4DB2-BD59-A6C34878D82A}">
                    <a16:rowId xmlns:a16="http://schemas.microsoft.com/office/drawing/2014/main" xmlns="" val="3395638674"/>
                  </a:ext>
                </a:extLst>
              </a:tr>
              <a:tr h="370840">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3.1</a:t>
                      </a:r>
                      <a:endParaRPr lang="fa-IR"/>
                    </a:p>
                  </a:txBody>
                  <a:tcPr/>
                </a:tc>
                <a:tc>
                  <a:txBody>
                    <a:bodyPr/>
                    <a:lstStyle/>
                    <a:p>
                      <a:pPr algn="ctr" rtl="1"/>
                      <a:r>
                        <a:rPr lang="en-US" smtClean="0"/>
                        <a:t>137</a:t>
                      </a:r>
                      <a:endParaRPr lang="fa-IR"/>
                    </a:p>
                  </a:txBody>
                  <a:tcPr/>
                </a:tc>
                <a:tc>
                  <a:txBody>
                    <a:bodyPr/>
                    <a:lstStyle/>
                    <a:p>
                      <a:pPr algn="ctr" rtl="1"/>
                      <a:r>
                        <a:rPr lang="en-US" smtClean="0"/>
                        <a:t>9.1</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160</a:t>
                      </a:r>
                      <a:endParaRPr lang="fa-IR"/>
                    </a:p>
                  </a:txBody>
                  <a:tcPr/>
                </a:tc>
                <a:tc>
                  <a:txBody>
                    <a:bodyPr/>
                    <a:lstStyle/>
                    <a:p>
                      <a:pPr algn="ctr" rtl="1"/>
                      <a:r>
                        <a:rPr lang="en-US" sz="1800" smtClean="0">
                          <a:solidFill>
                            <a:srgbClr val="FF0000"/>
                          </a:solidFill>
                        </a:rPr>
                        <a:t>339</a:t>
                      </a:r>
                      <a:endParaRPr lang="fa-IR" sz="1800">
                        <a:solidFill>
                          <a:srgbClr val="FF0000"/>
                        </a:solidFill>
                      </a:endParaRPr>
                    </a:p>
                  </a:txBody>
                  <a:tcPr/>
                </a:tc>
                <a:tc>
                  <a:txBody>
                    <a:bodyPr/>
                    <a:lstStyle/>
                    <a:p>
                      <a:pPr algn="ctr" rtl="1"/>
                      <a:r>
                        <a:rPr lang="en-US" smtClean="0"/>
                        <a:t>10/26</a:t>
                      </a:r>
                      <a:endParaRPr lang="fa-IR"/>
                    </a:p>
                  </a:txBody>
                  <a:tcPr/>
                </a:tc>
                <a:extLst>
                  <a:ext uri="{0D108BD9-81ED-4DB2-BD59-A6C34878D82A}">
                    <a16:rowId xmlns:a16="http://schemas.microsoft.com/office/drawing/2014/main" xmlns="" val="857619468"/>
                  </a:ext>
                </a:extLst>
              </a:tr>
              <a:tr h="370840">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3</a:t>
                      </a:r>
                      <a:endParaRPr lang="fa-IR"/>
                    </a:p>
                  </a:txBody>
                  <a:tcPr/>
                </a:tc>
                <a:tc>
                  <a:txBody>
                    <a:bodyPr/>
                    <a:lstStyle/>
                    <a:p>
                      <a:pPr algn="ctr" rtl="1"/>
                      <a:r>
                        <a:rPr lang="en-US" smtClean="0"/>
                        <a:t>141</a:t>
                      </a:r>
                      <a:endParaRPr lang="fa-IR"/>
                    </a:p>
                  </a:txBody>
                  <a:tcPr/>
                </a:tc>
                <a:tc>
                  <a:txBody>
                    <a:bodyPr/>
                    <a:lstStyle/>
                    <a:p>
                      <a:pPr algn="ctr" rtl="1"/>
                      <a:r>
                        <a:rPr lang="en-US" smtClean="0"/>
                        <a:t>9.2</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143</a:t>
                      </a:r>
                      <a:endParaRPr lang="fa-IR"/>
                    </a:p>
                  </a:txBody>
                  <a:tcPr/>
                </a:tc>
                <a:tc>
                  <a:txBody>
                    <a:bodyPr/>
                    <a:lstStyle/>
                    <a:p>
                      <a:pPr algn="ctr" rtl="1"/>
                      <a:r>
                        <a:rPr lang="en-US" sz="1800" smtClean="0">
                          <a:solidFill>
                            <a:srgbClr val="FF0000"/>
                          </a:solidFill>
                        </a:rPr>
                        <a:t>324</a:t>
                      </a:r>
                      <a:endParaRPr lang="fa-IR" sz="1800">
                        <a:solidFill>
                          <a:srgbClr val="FF0000"/>
                        </a:solidFill>
                      </a:endParaRPr>
                    </a:p>
                  </a:txBody>
                  <a:tcPr/>
                </a:tc>
                <a:tc>
                  <a:txBody>
                    <a:bodyPr/>
                    <a:lstStyle/>
                    <a:p>
                      <a:pPr algn="ctr" rtl="1"/>
                      <a:r>
                        <a:rPr lang="en-US" smtClean="0"/>
                        <a:t>10/27</a:t>
                      </a:r>
                      <a:endParaRPr lang="fa-IR"/>
                    </a:p>
                  </a:txBody>
                  <a:tcPr/>
                </a:tc>
                <a:extLst>
                  <a:ext uri="{0D108BD9-81ED-4DB2-BD59-A6C34878D82A}">
                    <a16:rowId xmlns:a16="http://schemas.microsoft.com/office/drawing/2014/main" xmlns="" val="1111240209"/>
                  </a:ext>
                </a:extLst>
              </a:tr>
              <a:tr h="370840">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3.6</a:t>
                      </a:r>
                      <a:endParaRPr lang="fa-IR"/>
                    </a:p>
                  </a:txBody>
                  <a:tcPr/>
                </a:tc>
                <a:tc>
                  <a:txBody>
                    <a:bodyPr/>
                    <a:lstStyle/>
                    <a:p>
                      <a:pPr algn="ctr" rtl="1"/>
                      <a:r>
                        <a:rPr lang="en-US" smtClean="0"/>
                        <a:t>140</a:t>
                      </a:r>
                      <a:endParaRPr lang="fa-IR"/>
                    </a:p>
                  </a:txBody>
                  <a:tcPr/>
                </a:tc>
                <a:tc>
                  <a:txBody>
                    <a:bodyPr/>
                    <a:lstStyle/>
                    <a:p>
                      <a:pPr algn="ctr" rtl="1"/>
                      <a:r>
                        <a:rPr lang="en-US" smtClean="0"/>
                        <a:t>9</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t>101</a:t>
                      </a:r>
                      <a:endParaRPr lang="fa-IR"/>
                    </a:p>
                  </a:txBody>
                  <a:tcPr/>
                </a:tc>
                <a:tc>
                  <a:txBody>
                    <a:bodyPr/>
                    <a:lstStyle/>
                    <a:p>
                      <a:pPr algn="ctr" rtl="1"/>
                      <a:r>
                        <a:rPr lang="en-US" sz="1800" smtClean="0">
                          <a:solidFill>
                            <a:srgbClr val="FF0000"/>
                          </a:solidFill>
                        </a:rPr>
                        <a:t>279</a:t>
                      </a:r>
                      <a:endParaRPr lang="fa-IR" sz="1800">
                        <a:solidFill>
                          <a:srgbClr val="FF0000"/>
                        </a:solidFill>
                      </a:endParaRPr>
                    </a:p>
                  </a:txBody>
                  <a:tcPr/>
                </a:tc>
                <a:tc>
                  <a:txBody>
                    <a:bodyPr/>
                    <a:lstStyle/>
                    <a:p>
                      <a:pPr algn="ctr" rtl="1"/>
                      <a:r>
                        <a:rPr lang="en-US" smtClean="0"/>
                        <a:t>10/28</a:t>
                      </a:r>
                      <a:endParaRPr lang="fa-IR"/>
                    </a:p>
                  </a:txBody>
                  <a:tcPr/>
                </a:tc>
                <a:extLst>
                  <a:ext uri="{0D108BD9-81ED-4DB2-BD59-A6C34878D82A}">
                    <a16:rowId xmlns:a16="http://schemas.microsoft.com/office/drawing/2014/main" xmlns="" val="2087334865"/>
                  </a:ext>
                </a:extLst>
              </a:tr>
              <a:tr h="370840">
                <a:tc>
                  <a:txBody>
                    <a:bodyPr/>
                    <a:lstStyle/>
                    <a:p>
                      <a:pPr algn="ctr" rtl="1"/>
                      <a:endParaRPr lang="fa-IR"/>
                    </a:p>
                  </a:txBody>
                  <a:tcPr/>
                </a:tc>
                <a:tc>
                  <a:txBody>
                    <a:bodyPr/>
                    <a:lstStyle/>
                    <a:p>
                      <a:pPr algn="ctr" rtl="1"/>
                      <a:endParaRPr lang="fa-IR"/>
                    </a:p>
                  </a:txBody>
                  <a:tcPr/>
                </a:tc>
                <a:tc>
                  <a:txBody>
                    <a:bodyPr/>
                    <a:lstStyle/>
                    <a:p>
                      <a:pPr algn="ctr" rtl="1"/>
                      <a:endParaRPr lang="fa-IR"/>
                    </a:p>
                  </a:txBody>
                  <a:tcPr/>
                </a:tc>
                <a:tc>
                  <a:txBody>
                    <a:bodyPr/>
                    <a:lstStyle/>
                    <a:p>
                      <a:pPr algn="ctr" rtl="1"/>
                      <a:endParaRPr lang="fa-IR"/>
                    </a:p>
                  </a:txBody>
                  <a:tcPr/>
                </a:tc>
                <a:tc>
                  <a:txBody>
                    <a:bodyPr/>
                    <a:lstStyle/>
                    <a:p>
                      <a:pPr algn="ctr" rtl="1"/>
                      <a:endParaRPr lang="fa-IR"/>
                    </a:p>
                  </a:txBody>
                  <a:tcPr/>
                </a:tc>
                <a:tc>
                  <a:txBody>
                    <a:bodyPr/>
                    <a:lstStyle/>
                    <a:p>
                      <a:pPr algn="ctr" rtl="1"/>
                      <a:endParaRPr lang="fa-IR"/>
                    </a:p>
                  </a:txBody>
                  <a:tcPr/>
                </a:tc>
                <a:tc>
                  <a:txBody>
                    <a:bodyPr/>
                    <a:lstStyle/>
                    <a:p>
                      <a:pPr algn="ctr" rtl="1"/>
                      <a:endParaRPr lang="fa-IR"/>
                    </a:p>
                  </a:txBody>
                  <a:tcPr/>
                </a:tc>
                <a:tc>
                  <a:txBody>
                    <a:bodyPr/>
                    <a:lstStyle/>
                    <a:p>
                      <a:pPr algn="ctr" rtl="1"/>
                      <a:endParaRPr lang="fa-IR"/>
                    </a:p>
                  </a:txBody>
                  <a:tcPr/>
                </a:tc>
                <a:tc>
                  <a:txBody>
                    <a:bodyPr/>
                    <a:lstStyle/>
                    <a:p>
                      <a:pPr algn="ctr" rtl="1"/>
                      <a:endParaRPr lang="fa-IR"/>
                    </a:p>
                  </a:txBody>
                  <a:tcPr/>
                </a:tc>
                <a:tc>
                  <a:txBody>
                    <a:bodyPr/>
                    <a:lstStyle/>
                    <a:p>
                      <a:pPr algn="ctr" rtl="1"/>
                      <a:endParaRPr lang="fa-IR"/>
                    </a:p>
                  </a:txBody>
                  <a:tcPr/>
                </a:tc>
                <a:tc>
                  <a:txBody>
                    <a:bodyPr/>
                    <a:lstStyle/>
                    <a:p>
                      <a:pPr algn="ctr" rtl="1"/>
                      <a:endParaRPr lang="fa-IR"/>
                    </a:p>
                  </a:txBody>
                  <a:tcPr/>
                </a:tc>
                <a:tc>
                  <a:txBody>
                    <a:bodyPr/>
                    <a:lstStyle/>
                    <a:p>
                      <a:pPr algn="ctr" rtl="1"/>
                      <a:endParaRPr lang="fa-IR"/>
                    </a:p>
                  </a:txBody>
                  <a:tcPr/>
                </a:tc>
                <a:tc>
                  <a:txBody>
                    <a:bodyPr/>
                    <a:lstStyle/>
                    <a:p>
                      <a:pPr algn="ctr" rtl="1"/>
                      <a:endParaRPr lang="fa-IR"/>
                    </a:p>
                  </a:txBody>
                  <a:tcPr/>
                </a:tc>
                <a:tc>
                  <a:txBody>
                    <a:bodyPr/>
                    <a:lstStyle/>
                    <a:p>
                      <a:pPr algn="ctr" rtl="1"/>
                      <a:endParaRPr lang="fa-IR"/>
                    </a:p>
                  </a:txBody>
                  <a:tcPr/>
                </a:tc>
                <a:tc>
                  <a:txBody>
                    <a:bodyPr/>
                    <a:lstStyle/>
                    <a:p>
                      <a:pPr algn="ctr" rtl="1"/>
                      <a:endParaRPr lang="fa-IR"/>
                    </a:p>
                  </a:txBody>
                  <a:tcPr/>
                </a:tc>
                <a:tc>
                  <a:txBody>
                    <a:bodyPr/>
                    <a:lstStyle/>
                    <a:p>
                      <a:pPr algn="ctr" rtl="1"/>
                      <a:endParaRPr lang="fa-IR"/>
                    </a:p>
                  </a:txBody>
                  <a:tcPr/>
                </a:tc>
                <a:extLst>
                  <a:ext uri="{0D108BD9-81ED-4DB2-BD59-A6C34878D82A}">
                    <a16:rowId xmlns:a16="http://schemas.microsoft.com/office/drawing/2014/main" xmlns="" val="2310184058"/>
                  </a:ext>
                </a:extLst>
              </a:tr>
              <a:tr h="370840">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extLst>
                  <a:ext uri="{0D108BD9-81ED-4DB2-BD59-A6C34878D82A}">
                    <a16:rowId xmlns:a16="http://schemas.microsoft.com/office/drawing/2014/main" xmlns="" val="953367850"/>
                  </a:ext>
                </a:extLst>
              </a:tr>
              <a:tr h="370840">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extLst>
                  <a:ext uri="{0D108BD9-81ED-4DB2-BD59-A6C34878D82A}">
                    <a16:rowId xmlns:a16="http://schemas.microsoft.com/office/drawing/2014/main" xmlns="" val="259374765"/>
                  </a:ext>
                </a:extLst>
              </a:tr>
            </a:tbl>
          </a:graphicData>
        </a:graphic>
      </p:graphicFrame>
    </p:spTree>
    <p:extLst>
      <p:ext uri="{BB962C8B-B14F-4D97-AF65-F5344CB8AC3E}">
        <p14:creationId xmlns:p14="http://schemas.microsoft.com/office/powerpoint/2010/main" val="14396598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21 ACC Expert Consensus Decision Pathway on the Management of ASCVD Risk Reduction in Patients With Persistent Hypertriglyceridemia - Google Chrome"/>
          <p:cNvPicPr>
            <a:picLocks noGrp="1" noChangeAspect="1"/>
          </p:cNvPicPr>
          <p:nvPr>
            <p:ph idx="1"/>
          </p:nvPr>
        </p:nvPicPr>
        <p:blipFill rotWithShape="1">
          <a:blip r:embed="rId2">
            <a:extLst>
              <a:ext uri="{28A0092B-C50C-407E-A947-70E740481C1C}">
                <a14:useLocalDpi xmlns:a14="http://schemas.microsoft.com/office/drawing/2010/main" val="0"/>
              </a:ext>
            </a:extLst>
          </a:blip>
          <a:srcRect l="19359" t="19089" r="20518" b="3149"/>
          <a:stretch/>
        </p:blipFill>
        <p:spPr>
          <a:xfrm>
            <a:off x="0" y="0"/>
            <a:ext cx="12191999" cy="6858000"/>
          </a:xfrm>
        </p:spPr>
      </p:pic>
      <p:sp>
        <p:nvSpPr>
          <p:cNvPr id="5" name="Rectangle 4"/>
          <p:cNvSpPr/>
          <p:nvPr/>
        </p:nvSpPr>
        <p:spPr>
          <a:xfrm>
            <a:off x="6732235" y="6488668"/>
            <a:ext cx="5459764" cy="369332"/>
          </a:xfrm>
          <a:prstGeom prst="rect">
            <a:avLst/>
          </a:prstGeom>
        </p:spPr>
        <p:txBody>
          <a:bodyPr wrap="none">
            <a:spAutoFit/>
          </a:bodyPr>
          <a:lstStyle/>
          <a:p>
            <a:r>
              <a:rPr lang="en-US">
                <a:solidFill>
                  <a:srgbClr val="FFC000"/>
                </a:solidFill>
              </a:rPr>
              <a:t>Journal of the AMRICAN COLLEGE OF CARDIOLOGY 2021</a:t>
            </a:r>
            <a:endParaRPr lang="fa-IR">
              <a:solidFill>
                <a:srgbClr val="FFC000"/>
              </a:solidFill>
            </a:endParaRPr>
          </a:p>
        </p:txBody>
      </p:sp>
    </p:spTree>
    <p:extLst>
      <p:ext uri="{BB962C8B-B14F-4D97-AF65-F5344CB8AC3E}">
        <p14:creationId xmlns:p14="http://schemas.microsoft.com/office/powerpoint/2010/main" val="35414954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21 ACC Expert Consensus Decision Pathway on the Management of ASCVD Risk Reduction in Patients With Persistent Hypertriglyceridemia - Google Chrome"/>
          <p:cNvPicPr>
            <a:picLocks noGrp="1" noChangeAspect="1"/>
          </p:cNvPicPr>
          <p:nvPr>
            <p:ph idx="1"/>
          </p:nvPr>
        </p:nvPicPr>
        <p:blipFill rotWithShape="1">
          <a:blip r:embed="rId2">
            <a:extLst>
              <a:ext uri="{28A0092B-C50C-407E-A947-70E740481C1C}">
                <a14:useLocalDpi xmlns:a14="http://schemas.microsoft.com/office/drawing/2010/main" val="0"/>
              </a:ext>
            </a:extLst>
          </a:blip>
          <a:srcRect l="8143" t="20446" r="8393" b="2534"/>
          <a:stretch/>
        </p:blipFill>
        <p:spPr>
          <a:xfrm>
            <a:off x="0" y="0"/>
            <a:ext cx="12192000" cy="6858000"/>
          </a:xfrm>
        </p:spPr>
      </p:pic>
    </p:spTree>
    <p:extLst>
      <p:ext uri="{BB962C8B-B14F-4D97-AF65-F5344CB8AC3E}">
        <p14:creationId xmlns:p14="http://schemas.microsoft.com/office/powerpoint/2010/main" val="11901722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عکس زیبا از طبیعت زمستانی - عکس نودی - Google Chrome"/>
          <p:cNvPicPr>
            <a:picLocks noGrp="1" noChangeAspect="1"/>
          </p:cNvPicPr>
          <p:nvPr>
            <p:ph idx="1"/>
          </p:nvPr>
        </p:nvPicPr>
        <p:blipFill rotWithShape="1">
          <a:blip r:embed="rId2">
            <a:extLst>
              <a:ext uri="{28A0092B-C50C-407E-A947-70E740481C1C}">
                <a14:useLocalDpi xmlns:a14="http://schemas.microsoft.com/office/drawing/2010/main" val="0"/>
              </a:ext>
            </a:extLst>
          </a:blip>
          <a:srcRect l="28721" t="37899" r="25058" b="17971"/>
          <a:stretch/>
        </p:blipFill>
        <p:spPr>
          <a:xfrm>
            <a:off x="1" y="0"/>
            <a:ext cx="12191999" cy="6858000"/>
          </a:xfrm>
        </p:spPr>
      </p:pic>
      <p:sp>
        <p:nvSpPr>
          <p:cNvPr id="5" name="Rectangle 4"/>
          <p:cNvSpPr/>
          <p:nvPr/>
        </p:nvSpPr>
        <p:spPr>
          <a:xfrm>
            <a:off x="3320601" y="5333239"/>
            <a:ext cx="8258864" cy="830997"/>
          </a:xfrm>
          <a:prstGeom prst="rect">
            <a:avLst/>
          </a:prstGeom>
        </p:spPr>
        <p:txBody>
          <a:bodyPr wrap="none">
            <a:spAutoFit/>
          </a:bodyPr>
          <a:lstStyle/>
          <a:p>
            <a:r>
              <a:rPr lang="en-US" sz="4800" b="1" i="1">
                <a:solidFill>
                  <a:srgbClr val="FF0000"/>
                </a:solidFill>
              </a:rPr>
              <a:t>THANKS FOR YOUR  ATTENTION</a:t>
            </a:r>
            <a:endParaRPr lang="fa-IR" sz="4800">
              <a:solidFill>
                <a:srgbClr val="FF0000"/>
              </a:solidFill>
            </a:endParaRPr>
          </a:p>
        </p:txBody>
      </p:sp>
    </p:spTree>
    <p:extLst>
      <p:ext uri="{BB962C8B-B14F-4D97-AF65-F5344CB8AC3E}">
        <p14:creationId xmlns:p14="http://schemas.microsoft.com/office/powerpoint/2010/main" val="3854271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hatsApp Image 2022-01-29 at 23.47.27 - Windows Photo Viewer"/>
          <p:cNvPicPr>
            <a:picLocks noGrp="1" noChangeAspect="1"/>
          </p:cNvPicPr>
          <p:nvPr>
            <p:ph idx="1"/>
          </p:nvPr>
        </p:nvPicPr>
        <p:blipFill rotWithShape="1">
          <a:blip r:embed="rId2">
            <a:extLst>
              <a:ext uri="{28A0092B-C50C-407E-A947-70E740481C1C}">
                <a14:useLocalDpi xmlns:a14="http://schemas.microsoft.com/office/drawing/2010/main" val="0"/>
              </a:ext>
            </a:extLst>
          </a:blip>
          <a:srcRect l="30298" t="10202" r="26591" b="8789"/>
          <a:stretch/>
        </p:blipFill>
        <p:spPr>
          <a:xfrm rot="16200000">
            <a:off x="2867297" y="-633548"/>
            <a:ext cx="6858002" cy="8125093"/>
          </a:xfrm>
        </p:spPr>
      </p:pic>
      <p:sp>
        <p:nvSpPr>
          <p:cNvPr id="5" name="Right Arrow 4"/>
          <p:cNvSpPr/>
          <p:nvPr/>
        </p:nvSpPr>
        <p:spPr>
          <a:xfrm>
            <a:off x="2416629" y="2651760"/>
            <a:ext cx="209005" cy="5094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049405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9023"/>
            <a:ext cx="9144000" cy="6778978"/>
          </a:xfrm>
        </p:spPr>
        <p:txBody>
          <a:bodyPr/>
          <a:lstStyle/>
          <a:p>
            <a:endParaRPr lang="fa-IR"/>
          </a:p>
        </p:txBody>
      </p:sp>
      <p:pic>
        <p:nvPicPr>
          <p:cNvPr id="4" name="Picture 3" descr="WhatsApp Image 2022-01-22 at 21.10.21 - Windows Photo Viewer"/>
          <p:cNvPicPr>
            <a:picLocks noChangeAspect="1"/>
          </p:cNvPicPr>
          <p:nvPr/>
        </p:nvPicPr>
        <p:blipFill rotWithShape="1">
          <a:blip r:embed="rId2">
            <a:extLst>
              <a:ext uri="{28A0092B-C50C-407E-A947-70E740481C1C}">
                <a14:useLocalDpi xmlns:a14="http://schemas.microsoft.com/office/drawing/2010/main" val="0"/>
              </a:ext>
            </a:extLst>
          </a:blip>
          <a:srcRect l="26709" t="8077" r="24861" b="18482"/>
          <a:stretch/>
        </p:blipFill>
        <p:spPr>
          <a:xfrm>
            <a:off x="1524000" y="79023"/>
            <a:ext cx="9144000" cy="6778977"/>
          </a:xfrm>
          <a:prstGeom prst="rect">
            <a:avLst/>
          </a:prstGeom>
        </p:spPr>
      </p:pic>
      <p:sp>
        <p:nvSpPr>
          <p:cNvPr id="5" name="Right Arrow 4"/>
          <p:cNvSpPr/>
          <p:nvPr/>
        </p:nvSpPr>
        <p:spPr>
          <a:xfrm>
            <a:off x="1750423" y="6061166"/>
            <a:ext cx="195943"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289462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26697"/>
          </a:xfrm>
        </p:spPr>
        <p:txBody>
          <a:bodyPr>
            <a:noAutofit/>
          </a:bodyPr>
          <a:lstStyle/>
          <a:p>
            <a:pPr algn="ctr"/>
            <a:r>
              <a:rPr lang="en-US" sz="4800" b="1" i="1">
                <a:solidFill>
                  <a:schemeClr val="bg1"/>
                </a:solidFill>
              </a:rPr>
              <a:t>Laboratory findings </a:t>
            </a:r>
            <a:endParaRPr lang="fa-IR" sz="4800" b="1" i="1">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3162909"/>
              </p:ext>
            </p:extLst>
          </p:nvPr>
        </p:nvGraphicFramePr>
        <p:xfrm>
          <a:off x="-1" y="1200173"/>
          <a:ext cx="12192000" cy="5683950"/>
        </p:xfrm>
        <a:graphic>
          <a:graphicData uri="http://schemas.openxmlformats.org/drawingml/2006/table">
            <a:tbl>
              <a:tblPr rtl="1" firstRow="1" bandRow="1">
                <a:tableStyleId>{5C22544A-7EE6-4342-B048-85BDC9FD1C3A}</a:tableStyleId>
              </a:tblPr>
              <a:tblGrid>
                <a:gridCol w="1524000">
                  <a:extLst>
                    <a:ext uri="{9D8B030D-6E8A-4147-A177-3AD203B41FA5}">
                      <a16:colId xmlns:a16="http://schemas.microsoft.com/office/drawing/2014/main" xmlns="" val="3854462992"/>
                    </a:ext>
                  </a:extLst>
                </a:gridCol>
                <a:gridCol w="1524000">
                  <a:extLst>
                    <a:ext uri="{9D8B030D-6E8A-4147-A177-3AD203B41FA5}">
                      <a16:colId xmlns:a16="http://schemas.microsoft.com/office/drawing/2014/main" xmlns="" val="3873158292"/>
                    </a:ext>
                  </a:extLst>
                </a:gridCol>
                <a:gridCol w="1524000">
                  <a:extLst>
                    <a:ext uri="{9D8B030D-6E8A-4147-A177-3AD203B41FA5}">
                      <a16:colId xmlns:a16="http://schemas.microsoft.com/office/drawing/2014/main" xmlns="" val="4279705434"/>
                    </a:ext>
                  </a:extLst>
                </a:gridCol>
                <a:gridCol w="1524000">
                  <a:extLst>
                    <a:ext uri="{9D8B030D-6E8A-4147-A177-3AD203B41FA5}">
                      <a16:colId xmlns:a16="http://schemas.microsoft.com/office/drawing/2014/main" xmlns="" val="3755163519"/>
                    </a:ext>
                  </a:extLst>
                </a:gridCol>
                <a:gridCol w="1524000">
                  <a:extLst>
                    <a:ext uri="{9D8B030D-6E8A-4147-A177-3AD203B41FA5}">
                      <a16:colId xmlns:a16="http://schemas.microsoft.com/office/drawing/2014/main" xmlns="" val="582061340"/>
                    </a:ext>
                  </a:extLst>
                </a:gridCol>
                <a:gridCol w="1524000">
                  <a:extLst>
                    <a:ext uri="{9D8B030D-6E8A-4147-A177-3AD203B41FA5}">
                      <a16:colId xmlns:a16="http://schemas.microsoft.com/office/drawing/2014/main" xmlns="" val="1282464083"/>
                    </a:ext>
                  </a:extLst>
                </a:gridCol>
                <a:gridCol w="1524000">
                  <a:extLst>
                    <a:ext uri="{9D8B030D-6E8A-4147-A177-3AD203B41FA5}">
                      <a16:colId xmlns:a16="http://schemas.microsoft.com/office/drawing/2014/main" xmlns="" val="3528277308"/>
                    </a:ext>
                  </a:extLst>
                </a:gridCol>
                <a:gridCol w="1524000">
                  <a:extLst>
                    <a:ext uri="{9D8B030D-6E8A-4147-A177-3AD203B41FA5}">
                      <a16:colId xmlns:a16="http://schemas.microsoft.com/office/drawing/2014/main" xmlns="" val="3313264471"/>
                    </a:ext>
                  </a:extLst>
                </a:gridCol>
              </a:tblGrid>
              <a:tr h="378930">
                <a:tc>
                  <a:txBody>
                    <a:bodyPr/>
                    <a:lstStyle/>
                    <a:p>
                      <a:pPr algn="ctr" rtl="1"/>
                      <a:r>
                        <a:rPr lang="en-US" smtClean="0"/>
                        <a:t>Lipase</a:t>
                      </a:r>
                      <a:endParaRPr lang="fa-IR"/>
                    </a:p>
                  </a:txBody>
                  <a:tcPr/>
                </a:tc>
                <a:tc>
                  <a:txBody>
                    <a:bodyPr/>
                    <a:lstStyle/>
                    <a:p>
                      <a:pPr algn="ctr" rtl="1"/>
                      <a:r>
                        <a:rPr lang="en-US" smtClean="0"/>
                        <a:t>HbA1C</a:t>
                      </a:r>
                      <a:endParaRPr lang="fa-IR"/>
                    </a:p>
                  </a:txBody>
                  <a:tcPr/>
                </a:tc>
                <a:tc>
                  <a:txBody>
                    <a:bodyPr/>
                    <a:lstStyle/>
                    <a:p>
                      <a:pPr algn="ctr" rtl="1"/>
                      <a:r>
                        <a:rPr lang="en-US" smtClean="0"/>
                        <a:t>FBS</a:t>
                      </a:r>
                      <a:endParaRPr lang="fa-IR"/>
                    </a:p>
                  </a:txBody>
                  <a:tcPr/>
                </a:tc>
                <a:tc>
                  <a:txBody>
                    <a:bodyPr/>
                    <a:lstStyle/>
                    <a:p>
                      <a:pPr algn="ctr" rtl="1"/>
                      <a:r>
                        <a:rPr lang="en-US" smtClean="0"/>
                        <a:t>LDL</a:t>
                      </a:r>
                      <a:endParaRPr lang="fa-IR"/>
                    </a:p>
                  </a:txBody>
                  <a:tcPr/>
                </a:tc>
                <a:tc>
                  <a:txBody>
                    <a:bodyPr/>
                    <a:lstStyle/>
                    <a:p>
                      <a:pPr algn="ctr" rtl="1"/>
                      <a:r>
                        <a:rPr lang="en-US" smtClean="0"/>
                        <a:t>HDL</a:t>
                      </a:r>
                      <a:endParaRPr lang="fa-IR"/>
                    </a:p>
                  </a:txBody>
                  <a:tcPr/>
                </a:tc>
                <a:tc>
                  <a:txBody>
                    <a:bodyPr/>
                    <a:lstStyle/>
                    <a:p>
                      <a:pPr algn="ctr" rtl="1"/>
                      <a:r>
                        <a:rPr lang="en-US" smtClean="0"/>
                        <a:t>Chol</a:t>
                      </a:r>
                      <a:endParaRPr lang="fa-IR"/>
                    </a:p>
                  </a:txBody>
                  <a:tcPr/>
                </a:tc>
                <a:tc>
                  <a:txBody>
                    <a:bodyPr/>
                    <a:lstStyle/>
                    <a:p>
                      <a:pPr algn="ctr" rtl="1"/>
                      <a:r>
                        <a:rPr lang="en-US" smtClean="0"/>
                        <a:t>TG</a:t>
                      </a:r>
                      <a:endParaRPr lang="fa-IR"/>
                    </a:p>
                  </a:txBody>
                  <a:tcPr/>
                </a:tc>
                <a:tc>
                  <a:txBody>
                    <a:bodyPr/>
                    <a:lstStyle/>
                    <a:p>
                      <a:pPr algn="ctr" rtl="1"/>
                      <a:r>
                        <a:rPr lang="en-US" smtClean="0"/>
                        <a:t>Date</a:t>
                      </a:r>
                      <a:endParaRPr lang="fa-IR"/>
                    </a:p>
                  </a:txBody>
                  <a:tcPr/>
                </a:tc>
                <a:extLst>
                  <a:ext uri="{0D108BD9-81ED-4DB2-BD59-A6C34878D82A}">
                    <a16:rowId xmlns:a16="http://schemas.microsoft.com/office/drawing/2014/main" xmlns="" val="3842785402"/>
                  </a:ext>
                </a:extLst>
              </a:tr>
              <a:tr h="378930">
                <a:tc>
                  <a:txBody>
                    <a:bodyPr/>
                    <a:lstStyle/>
                    <a:p>
                      <a:pPr algn="ctr" rtl="1"/>
                      <a:r>
                        <a:rPr lang="en-US" smtClean="0"/>
                        <a:t>-</a:t>
                      </a:r>
                      <a:endParaRPr lang="fa-IR"/>
                    </a:p>
                  </a:txBody>
                  <a:tcPr/>
                </a:tc>
                <a:tc>
                  <a:txBody>
                    <a:bodyPr/>
                    <a:lstStyle/>
                    <a:p>
                      <a:pPr algn="ctr" rtl="1"/>
                      <a:r>
                        <a:rPr lang="en-US" smtClean="0">
                          <a:solidFill>
                            <a:srgbClr val="FF0000"/>
                          </a:solidFill>
                        </a:rPr>
                        <a:t>-</a:t>
                      </a:r>
                      <a:endParaRPr lang="fa-IR">
                        <a:solidFill>
                          <a:srgbClr val="FF0000"/>
                        </a:solidFill>
                      </a:endParaRPr>
                    </a:p>
                  </a:txBody>
                  <a:tcPr/>
                </a:tc>
                <a:tc>
                  <a:txBody>
                    <a:bodyPr/>
                    <a:lstStyle/>
                    <a:p>
                      <a:pPr algn="ctr" rtl="1"/>
                      <a:r>
                        <a:rPr lang="en-US" smtClean="0"/>
                        <a:t>122</a:t>
                      </a:r>
                      <a:endParaRPr lang="fa-IR"/>
                    </a:p>
                  </a:txBody>
                  <a:tcPr/>
                </a:tc>
                <a:tc>
                  <a:txBody>
                    <a:bodyPr/>
                    <a:lstStyle/>
                    <a:p>
                      <a:pPr algn="ctr" rtl="1"/>
                      <a:r>
                        <a:rPr lang="en-US" smtClean="0"/>
                        <a:t>95</a:t>
                      </a:r>
                      <a:endParaRPr lang="fa-IR"/>
                    </a:p>
                  </a:txBody>
                  <a:tcPr/>
                </a:tc>
                <a:tc>
                  <a:txBody>
                    <a:bodyPr/>
                    <a:lstStyle/>
                    <a:p>
                      <a:pPr algn="ctr" rtl="1"/>
                      <a:r>
                        <a:rPr lang="en-US" smtClean="0">
                          <a:solidFill>
                            <a:srgbClr val="FF0000"/>
                          </a:solidFill>
                        </a:rPr>
                        <a:t>16</a:t>
                      </a:r>
                      <a:endParaRPr lang="fa-IR">
                        <a:solidFill>
                          <a:srgbClr val="FF0000"/>
                        </a:solidFill>
                      </a:endParaRPr>
                    </a:p>
                  </a:txBody>
                  <a:tcPr/>
                </a:tc>
                <a:tc>
                  <a:txBody>
                    <a:bodyPr/>
                    <a:lstStyle/>
                    <a:p>
                      <a:pPr algn="ctr" rtl="1"/>
                      <a:r>
                        <a:rPr lang="en-US" smtClean="0"/>
                        <a:t>151</a:t>
                      </a:r>
                      <a:endParaRPr lang="fa-IR"/>
                    </a:p>
                  </a:txBody>
                  <a:tcPr/>
                </a:tc>
                <a:tc>
                  <a:txBody>
                    <a:bodyPr/>
                    <a:lstStyle/>
                    <a:p>
                      <a:pPr algn="ctr" rtl="1"/>
                      <a:r>
                        <a:rPr lang="en-US" smtClean="0">
                          <a:solidFill>
                            <a:srgbClr val="FF0000"/>
                          </a:solidFill>
                        </a:rPr>
                        <a:t>286</a:t>
                      </a:r>
                      <a:endParaRPr lang="fa-IR">
                        <a:solidFill>
                          <a:srgbClr val="FF0000"/>
                        </a:solidFill>
                      </a:endParaRPr>
                    </a:p>
                  </a:txBody>
                  <a:tcPr/>
                </a:tc>
                <a:tc>
                  <a:txBody>
                    <a:bodyPr/>
                    <a:lstStyle/>
                    <a:p>
                      <a:pPr algn="l" rtl="1"/>
                      <a:r>
                        <a:rPr lang="en-US" smtClean="0"/>
                        <a:t>96/2/15</a:t>
                      </a:r>
                      <a:endParaRPr lang="fa-IR"/>
                    </a:p>
                  </a:txBody>
                  <a:tcPr/>
                </a:tc>
                <a:extLst>
                  <a:ext uri="{0D108BD9-81ED-4DB2-BD59-A6C34878D82A}">
                    <a16:rowId xmlns:a16="http://schemas.microsoft.com/office/drawing/2014/main" xmlns="" val="2997847383"/>
                  </a:ext>
                </a:extLst>
              </a:tr>
              <a:tr h="378930">
                <a:tc>
                  <a:txBody>
                    <a:bodyPr/>
                    <a:lstStyle/>
                    <a:p>
                      <a:pPr algn="ctr" rtl="1"/>
                      <a:r>
                        <a:rPr lang="en-US" smtClean="0"/>
                        <a:t>-</a:t>
                      </a:r>
                      <a:endParaRPr lang="fa-IR"/>
                    </a:p>
                  </a:txBody>
                  <a:tcPr/>
                </a:tc>
                <a:tc>
                  <a:txBody>
                    <a:bodyPr/>
                    <a:lstStyle/>
                    <a:p>
                      <a:pPr algn="ctr" rtl="1"/>
                      <a:r>
                        <a:rPr lang="en-US" smtClean="0">
                          <a:solidFill>
                            <a:srgbClr val="FF0000"/>
                          </a:solidFill>
                        </a:rPr>
                        <a:t>6</a:t>
                      </a:r>
                      <a:endParaRPr lang="fa-IR">
                        <a:solidFill>
                          <a:srgbClr val="FF0000"/>
                        </a:solidFill>
                      </a:endParaRPr>
                    </a:p>
                  </a:txBody>
                  <a:tcPr/>
                </a:tc>
                <a:tc>
                  <a:txBody>
                    <a:bodyPr/>
                    <a:lstStyle/>
                    <a:p>
                      <a:pPr algn="ctr" rtl="1"/>
                      <a:r>
                        <a:rPr lang="en-US" smtClean="0"/>
                        <a:t>107</a:t>
                      </a:r>
                      <a:endParaRPr lang="fa-IR"/>
                    </a:p>
                  </a:txBody>
                  <a:tcPr/>
                </a:tc>
                <a:tc>
                  <a:txBody>
                    <a:bodyPr/>
                    <a:lstStyle/>
                    <a:p>
                      <a:pPr algn="ctr" rtl="1"/>
                      <a:r>
                        <a:rPr lang="en-US" smtClean="0"/>
                        <a:t>-</a:t>
                      </a:r>
                      <a:endParaRPr lang="fa-IR"/>
                    </a:p>
                  </a:txBody>
                  <a:tcPr/>
                </a:tc>
                <a:tc>
                  <a:txBody>
                    <a:bodyPr/>
                    <a:lstStyle/>
                    <a:p>
                      <a:pPr algn="ctr" rtl="1"/>
                      <a:r>
                        <a:rPr lang="en-US" smtClean="0">
                          <a:solidFill>
                            <a:srgbClr val="FF0000"/>
                          </a:solidFill>
                        </a:rPr>
                        <a:t>-</a:t>
                      </a:r>
                      <a:endParaRPr lang="fa-IR">
                        <a:solidFill>
                          <a:srgbClr val="FF0000"/>
                        </a:solidFill>
                      </a:endParaRPr>
                    </a:p>
                  </a:txBody>
                  <a:tcPr/>
                </a:tc>
                <a:tc>
                  <a:txBody>
                    <a:bodyPr/>
                    <a:lstStyle/>
                    <a:p>
                      <a:pPr algn="ctr" rtl="1"/>
                      <a:r>
                        <a:rPr lang="en-US" smtClean="0"/>
                        <a:t>-</a:t>
                      </a:r>
                      <a:endParaRPr lang="fa-IR"/>
                    </a:p>
                  </a:txBody>
                  <a:tcPr/>
                </a:tc>
                <a:tc>
                  <a:txBody>
                    <a:bodyPr/>
                    <a:lstStyle/>
                    <a:p>
                      <a:pPr algn="ctr" rtl="1"/>
                      <a:r>
                        <a:rPr lang="en-US" smtClean="0">
                          <a:solidFill>
                            <a:srgbClr val="FF0000"/>
                          </a:solidFill>
                        </a:rPr>
                        <a:t>-</a:t>
                      </a:r>
                      <a:endParaRPr lang="fa-IR">
                        <a:solidFill>
                          <a:srgbClr val="FF0000"/>
                        </a:solidFill>
                      </a:endParaRPr>
                    </a:p>
                  </a:txBody>
                  <a:tcPr/>
                </a:tc>
                <a:tc>
                  <a:txBody>
                    <a:bodyPr/>
                    <a:lstStyle/>
                    <a:p>
                      <a:pPr algn="l" rtl="1"/>
                      <a:r>
                        <a:rPr lang="en-US" smtClean="0"/>
                        <a:t>96/4/9</a:t>
                      </a:r>
                      <a:endParaRPr lang="fa-IR"/>
                    </a:p>
                  </a:txBody>
                  <a:tcPr/>
                </a:tc>
                <a:extLst>
                  <a:ext uri="{0D108BD9-81ED-4DB2-BD59-A6C34878D82A}">
                    <a16:rowId xmlns:a16="http://schemas.microsoft.com/office/drawing/2014/main" xmlns="" val="136620602"/>
                  </a:ext>
                </a:extLst>
              </a:tr>
              <a:tr h="378930">
                <a:tc>
                  <a:txBody>
                    <a:bodyPr/>
                    <a:lstStyle/>
                    <a:p>
                      <a:pPr algn="ctr" rtl="1"/>
                      <a:r>
                        <a:rPr lang="en-US" smtClean="0"/>
                        <a:t>-</a:t>
                      </a:r>
                      <a:endParaRPr lang="fa-IR"/>
                    </a:p>
                  </a:txBody>
                  <a:tcPr/>
                </a:tc>
                <a:tc>
                  <a:txBody>
                    <a:bodyPr/>
                    <a:lstStyle/>
                    <a:p>
                      <a:pPr algn="ctr" rtl="1"/>
                      <a:r>
                        <a:rPr lang="en-US" smtClean="0">
                          <a:solidFill>
                            <a:srgbClr val="FF0000"/>
                          </a:solidFill>
                        </a:rPr>
                        <a:t>6</a:t>
                      </a:r>
                      <a:endParaRPr lang="fa-IR">
                        <a:solidFill>
                          <a:srgbClr val="FF0000"/>
                        </a:solidFill>
                      </a:endParaRPr>
                    </a:p>
                  </a:txBody>
                  <a:tcPr/>
                </a:tc>
                <a:tc>
                  <a:txBody>
                    <a:bodyPr/>
                    <a:lstStyle/>
                    <a:p>
                      <a:pPr algn="ctr" rtl="1"/>
                      <a:r>
                        <a:rPr lang="en-US" smtClean="0"/>
                        <a:t>142</a:t>
                      </a:r>
                      <a:endParaRPr lang="fa-IR"/>
                    </a:p>
                  </a:txBody>
                  <a:tcPr/>
                </a:tc>
                <a:tc>
                  <a:txBody>
                    <a:bodyPr/>
                    <a:lstStyle/>
                    <a:p>
                      <a:pPr algn="ctr" rtl="1"/>
                      <a:r>
                        <a:rPr lang="en-US" smtClean="0"/>
                        <a:t>-</a:t>
                      </a:r>
                      <a:endParaRPr lang="fa-IR"/>
                    </a:p>
                  </a:txBody>
                  <a:tcPr/>
                </a:tc>
                <a:tc>
                  <a:txBody>
                    <a:bodyPr/>
                    <a:lstStyle/>
                    <a:p>
                      <a:pPr algn="ctr" rtl="1"/>
                      <a:r>
                        <a:rPr lang="en-US" smtClean="0">
                          <a:solidFill>
                            <a:srgbClr val="FF0000"/>
                          </a:solidFill>
                        </a:rPr>
                        <a:t>-</a:t>
                      </a:r>
                      <a:endParaRPr lang="fa-IR">
                        <a:solidFill>
                          <a:srgbClr val="FF0000"/>
                        </a:solidFill>
                      </a:endParaRPr>
                    </a:p>
                  </a:txBody>
                  <a:tcPr/>
                </a:tc>
                <a:tc>
                  <a:txBody>
                    <a:bodyPr/>
                    <a:lstStyle/>
                    <a:p>
                      <a:pPr algn="ctr" rtl="1"/>
                      <a:r>
                        <a:rPr lang="en-US" smtClean="0"/>
                        <a:t>-</a:t>
                      </a:r>
                      <a:endParaRPr lang="fa-IR"/>
                    </a:p>
                  </a:txBody>
                  <a:tcPr/>
                </a:tc>
                <a:tc>
                  <a:txBody>
                    <a:bodyPr/>
                    <a:lstStyle/>
                    <a:p>
                      <a:pPr algn="ctr" rtl="1"/>
                      <a:r>
                        <a:rPr lang="en-US" smtClean="0">
                          <a:solidFill>
                            <a:srgbClr val="FF0000"/>
                          </a:solidFill>
                        </a:rPr>
                        <a:t>-</a:t>
                      </a:r>
                      <a:endParaRPr lang="fa-IR">
                        <a:solidFill>
                          <a:srgbClr val="FF0000"/>
                        </a:solidFill>
                      </a:endParaRPr>
                    </a:p>
                  </a:txBody>
                  <a:tcPr/>
                </a:tc>
                <a:tc>
                  <a:txBody>
                    <a:bodyPr/>
                    <a:lstStyle/>
                    <a:p>
                      <a:pPr algn="l" rtl="1"/>
                      <a:r>
                        <a:rPr lang="en-US" smtClean="0"/>
                        <a:t>96/6/20</a:t>
                      </a:r>
                      <a:endParaRPr lang="fa-IR"/>
                    </a:p>
                  </a:txBody>
                  <a:tcPr/>
                </a:tc>
                <a:extLst>
                  <a:ext uri="{0D108BD9-81ED-4DB2-BD59-A6C34878D82A}">
                    <a16:rowId xmlns:a16="http://schemas.microsoft.com/office/drawing/2014/main" xmlns="" val="3651230466"/>
                  </a:ext>
                </a:extLst>
              </a:tr>
              <a:tr h="378930">
                <a:tc>
                  <a:txBody>
                    <a:bodyPr/>
                    <a:lstStyle/>
                    <a:p>
                      <a:pPr algn="ctr" rtl="1"/>
                      <a:r>
                        <a:rPr lang="en-US" smtClean="0"/>
                        <a:t>-</a:t>
                      </a:r>
                      <a:endParaRPr lang="fa-IR"/>
                    </a:p>
                  </a:txBody>
                  <a:tcPr/>
                </a:tc>
                <a:tc>
                  <a:txBody>
                    <a:bodyPr/>
                    <a:lstStyle/>
                    <a:p>
                      <a:pPr algn="ctr" rtl="1"/>
                      <a:r>
                        <a:rPr lang="en-US" smtClean="0">
                          <a:solidFill>
                            <a:srgbClr val="FF0000"/>
                          </a:solidFill>
                        </a:rPr>
                        <a:t>-</a:t>
                      </a:r>
                      <a:endParaRPr lang="fa-IR">
                        <a:solidFill>
                          <a:srgbClr val="FF0000"/>
                        </a:solidFill>
                      </a:endParaRPr>
                    </a:p>
                  </a:txBody>
                  <a:tcPr/>
                </a:tc>
                <a:tc>
                  <a:txBody>
                    <a:bodyPr/>
                    <a:lstStyle/>
                    <a:p>
                      <a:pPr algn="ctr" rtl="1"/>
                      <a:r>
                        <a:rPr lang="en-US" smtClean="0"/>
                        <a:t>95</a:t>
                      </a:r>
                      <a:endParaRPr lang="fa-IR"/>
                    </a:p>
                  </a:txBody>
                  <a:tcPr/>
                </a:tc>
                <a:tc>
                  <a:txBody>
                    <a:bodyPr/>
                    <a:lstStyle/>
                    <a:p>
                      <a:pPr algn="ctr" rtl="1"/>
                      <a:r>
                        <a:rPr lang="en-US" smtClean="0"/>
                        <a:t>-</a:t>
                      </a:r>
                      <a:endParaRPr lang="fa-IR"/>
                    </a:p>
                  </a:txBody>
                  <a:tcPr/>
                </a:tc>
                <a:tc>
                  <a:txBody>
                    <a:bodyPr/>
                    <a:lstStyle/>
                    <a:p>
                      <a:pPr algn="ctr" rtl="1"/>
                      <a:r>
                        <a:rPr lang="en-US" smtClean="0">
                          <a:solidFill>
                            <a:srgbClr val="FF0000"/>
                          </a:solidFill>
                        </a:rPr>
                        <a:t>-</a:t>
                      </a:r>
                      <a:endParaRPr lang="fa-IR">
                        <a:solidFill>
                          <a:srgbClr val="FF0000"/>
                        </a:solidFill>
                      </a:endParaRPr>
                    </a:p>
                  </a:txBody>
                  <a:tcPr/>
                </a:tc>
                <a:tc>
                  <a:txBody>
                    <a:bodyPr/>
                    <a:lstStyle/>
                    <a:p>
                      <a:pPr algn="ctr" rtl="1"/>
                      <a:r>
                        <a:rPr lang="en-US" smtClean="0"/>
                        <a:t>-</a:t>
                      </a:r>
                      <a:endParaRPr lang="fa-IR"/>
                    </a:p>
                  </a:txBody>
                  <a:tcPr/>
                </a:tc>
                <a:tc>
                  <a:txBody>
                    <a:bodyPr/>
                    <a:lstStyle/>
                    <a:p>
                      <a:pPr algn="ctr" rtl="1"/>
                      <a:r>
                        <a:rPr lang="en-US" smtClean="0">
                          <a:solidFill>
                            <a:srgbClr val="FF0000"/>
                          </a:solidFill>
                        </a:rPr>
                        <a:t>-</a:t>
                      </a:r>
                      <a:endParaRPr lang="fa-IR">
                        <a:solidFill>
                          <a:srgbClr val="FF0000"/>
                        </a:solidFill>
                      </a:endParaRPr>
                    </a:p>
                  </a:txBody>
                  <a:tcPr/>
                </a:tc>
                <a:tc>
                  <a:txBody>
                    <a:bodyPr/>
                    <a:lstStyle/>
                    <a:p>
                      <a:pPr algn="l" rtl="1"/>
                      <a:r>
                        <a:rPr lang="en-US" smtClean="0"/>
                        <a:t>96/8/16</a:t>
                      </a:r>
                      <a:endParaRPr lang="fa-IR"/>
                    </a:p>
                  </a:txBody>
                  <a:tcPr/>
                </a:tc>
                <a:extLst>
                  <a:ext uri="{0D108BD9-81ED-4DB2-BD59-A6C34878D82A}">
                    <a16:rowId xmlns:a16="http://schemas.microsoft.com/office/drawing/2014/main" xmlns="" val="3035795983"/>
                  </a:ext>
                </a:extLst>
              </a:tr>
              <a:tr h="378930">
                <a:tc>
                  <a:txBody>
                    <a:bodyPr/>
                    <a:lstStyle/>
                    <a:p>
                      <a:pPr algn="ctr" rtl="1"/>
                      <a:r>
                        <a:rPr lang="en-US" smtClean="0"/>
                        <a:t>--</a:t>
                      </a:r>
                      <a:endParaRPr lang="fa-IR"/>
                    </a:p>
                  </a:txBody>
                  <a:tcPr/>
                </a:tc>
                <a:tc>
                  <a:txBody>
                    <a:bodyPr/>
                    <a:lstStyle/>
                    <a:p>
                      <a:pPr algn="ctr" rtl="1"/>
                      <a:r>
                        <a:rPr lang="en-US" smtClean="0">
                          <a:solidFill>
                            <a:srgbClr val="FF0000"/>
                          </a:solidFill>
                        </a:rPr>
                        <a:t>-</a:t>
                      </a:r>
                      <a:endParaRPr lang="fa-IR">
                        <a:solidFill>
                          <a:srgbClr val="FF0000"/>
                        </a:solidFill>
                      </a:endParaRPr>
                    </a:p>
                  </a:txBody>
                  <a:tcPr/>
                </a:tc>
                <a:tc>
                  <a:txBody>
                    <a:bodyPr/>
                    <a:lstStyle/>
                    <a:p>
                      <a:pPr algn="ctr" rtl="1"/>
                      <a:r>
                        <a:rPr lang="en-US" smtClean="0"/>
                        <a:t>107</a:t>
                      </a:r>
                      <a:endParaRPr lang="fa-IR"/>
                    </a:p>
                  </a:txBody>
                  <a:tcPr/>
                </a:tc>
                <a:tc>
                  <a:txBody>
                    <a:bodyPr/>
                    <a:lstStyle/>
                    <a:p>
                      <a:pPr algn="ctr" rtl="1"/>
                      <a:r>
                        <a:rPr lang="en-US" smtClean="0"/>
                        <a:t>-</a:t>
                      </a:r>
                      <a:endParaRPr lang="fa-IR"/>
                    </a:p>
                  </a:txBody>
                  <a:tcPr/>
                </a:tc>
                <a:tc>
                  <a:txBody>
                    <a:bodyPr/>
                    <a:lstStyle/>
                    <a:p>
                      <a:pPr algn="ctr" rtl="1"/>
                      <a:r>
                        <a:rPr lang="en-US" smtClean="0">
                          <a:solidFill>
                            <a:srgbClr val="FF0000"/>
                          </a:solidFill>
                        </a:rPr>
                        <a:t>-</a:t>
                      </a:r>
                      <a:endParaRPr lang="fa-IR">
                        <a:solidFill>
                          <a:srgbClr val="FF0000"/>
                        </a:solidFill>
                      </a:endParaRPr>
                    </a:p>
                  </a:txBody>
                  <a:tcPr/>
                </a:tc>
                <a:tc>
                  <a:txBody>
                    <a:bodyPr/>
                    <a:lstStyle/>
                    <a:p>
                      <a:pPr algn="ctr" rtl="1"/>
                      <a:r>
                        <a:rPr lang="en-US" smtClean="0"/>
                        <a:t>-</a:t>
                      </a:r>
                      <a:endParaRPr lang="fa-IR"/>
                    </a:p>
                  </a:txBody>
                  <a:tcPr/>
                </a:tc>
                <a:tc>
                  <a:txBody>
                    <a:bodyPr/>
                    <a:lstStyle/>
                    <a:p>
                      <a:pPr algn="ctr" rtl="1"/>
                      <a:r>
                        <a:rPr lang="en-US" smtClean="0">
                          <a:solidFill>
                            <a:srgbClr val="FF0000"/>
                          </a:solidFill>
                        </a:rPr>
                        <a:t>-</a:t>
                      </a:r>
                      <a:endParaRPr lang="fa-IR">
                        <a:solidFill>
                          <a:srgbClr val="FF0000"/>
                        </a:solidFill>
                      </a:endParaRPr>
                    </a:p>
                  </a:txBody>
                  <a:tcPr/>
                </a:tc>
                <a:tc>
                  <a:txBody>
                    <a:bodyPr/>
                    <a:lstStyle/>
                    <a:p>
                      <a:pPr algn="l" rtl="1"/>
                      <a:r>
                        <a:rPr lang="en-US" smtClean="0"/>
                        <a:t>96/9/15</a:t>
                      </a:r>
                      <a:endParaRPr lang="fa-IR"/>
                    </a:p>
                  </a:txBody>
                  <a:tcPr/>
                </a:tc>
                <a:extLst>
                  <a:ext uri="{0D108BD9-81ED-4DB2-BD59-A6C34878D82A}">
                    <a16:rowId xmlns:a16="http://schemas.microsoft.com/office/drawing/2014/main" xmlns="" val="1900447544"/>
                  </a:ext>
                </a:extLst>
              </a:tr>
              <a:tr h="378930">
                <a:tc>
                  <a:txBody>
                    <a:bodyPr/>
                    <a:lstStyle/>
                    <a:p>
                      <a:pPr algn="ctr" rtl="1"/>
                      <a:r>
                        <a:rPr lang="en-US" smtClean="0"/>
                        <a:t>-</a:t>
                      </a:r>
                      <a:endParaRPr lang="fa-IR"/>
                    </a:p>
                  </a:txBody>
                  <a:tcPr/>
                </a:tc>
                <a:tc>
                  <a:txBody>
                    <a:bodyPr/>
                    <a:lstStyle/>
                    <a:p>
                      <a:pPr algn="ctr" rtl="1"/>
                      <a:r>
                        <a:rPr lang="en-US" smtClean="0">
                          <a:solidFill>
                            <a:srgbClr val="FF0000"/>
                          </a:solidFill>
                        </a:rPr>
                        <a:t>5.7</a:t>
                      </a:r>
                      <a:endParaRPr lang="fa-IR">
                        <a:solidFill>
                          <a:srgbClr val="FF0000"/>
                        </a:solidFill>
                      </a:endParaRPr>
                    </a:p>
                  </a:txBody>
                  <a:tcPr/>
                </a:tc>
                <a:tc>
                  <a:txBody>
                    <a:bodyPr/>
                    <a:lstStyle/>
                    <a:p>
                      <a:pPr algn="ctr" rtl="1"/>
                      <a:r>
                        <a:rPr lang="en-US" smtClean="0"/>
                        <a:t>111</a:t>
                      </a:r>
                      <a:endParaRPr lang="fa-IR"/>
                    </a:p>
                  </a:txBody>
                  <a:tcPr/>
                </a:tc>
                <a:tc>
                  <a:txBody>
                    <a:bodyPr/>
                    <a:lstStyle/>
                    <a:p>
                      <a:pPr algn="ctr" rtl="1"/>
                      <a:r>
                        <a:rPr lang="en-US" smtClean="0"/>
                        <a:t>-</a:t>
                      </a:r>
                      <a:endParaRPr lang="fa-IR"/>
                    </a:p>
                  </a:txBody>
                  <a:tcPr/>
                </a:tc>
                <a:tc>
                  <a:txBody>
                    <a:bodyPr/>
                    <a:lstStyle/>
                    <a:p>
                      <a:pPr algn="ctr" rtl="1"/>
                      <a:r>
                        <a:rPr lang="en-US" smtClean="0">
                          <a:solidFill>
                            <a:srgbClr val="FF0000"/>
                          </a:solidFill>
                        </a:rPr>
                        <a:t>-</a:t>
                      </a:r>
                      <a:endParaRPr lang="fa-IR">
                        <a:solidFill>
                          <a:srgbClr val="FF0000"/>
                        </a:solidFill>
                      </a:endParaRPr>
                    </a:p>
                  </a:txBody>
                  <a:tcPr/>
                </a:tc>
                <a:tc>
                  <a:txBody>
                    <a:bodyPr/>
                    <a:lstStyle/>
                    <a:p>
                      <a:pPr algn="ctr" rtl="1"/>
                      <a:r>
                        <a:rPr lang="en-US" smtClean="0"/>
                        <a:t>-</a:t>
                      </a:r>
                      <a:endParaRPr lang="fa-IR"/>
                    </a:p>
                  </a:txBody>
                  <a:tcPr/>
                </a:tc>
                <a:tc>
                  <a:txBody>
                    <a:bodyPr/>
                    <a:lstStyle/>
                    <a:p>
                      <a:pPr algn="ctr" rtl="1"/>
                      <a:r>
                        <a:rPr lang="en-US" smtClean="0">
                          <a:solidFill>
                            <a:srgbClr val="FF0000"/>
                          </a:solidFill>
                        </a:rPr>
                        <a:t>-</a:t>
                      </a:r>
                      <a:endParaRPr lang="fa-IR">
                        <a:solidFill>
                          <a:srgbClr val="FF0000"/>
                        </a:solidFill>
                      </a:endParaRPr>
                    </a:p>
                  </a:txBody>
                  <a:tcPr/>
                </a:tc>
                <a:tc>
                  <a:txBody>
                    <a:bodyPr/>
                    <a:lstStyle/>
                    <a:p>
                      <a:pPr algn="l" rtl="1"/>
                      <a:r>
                        <a:rPr lang="en-US" smtClean="0"/>
                        <a:t>96/9/23</a:t>
                      </a:r>
                      <a:endParaRPr lang="fa-IR"/>
                    </a:p>
                  </a:txBody>
                  <a:tcPr/>
                </a:tc>
                <a:extLst>
                  <a:ext uri="{0D108BD9-81ED-4DB2-BD59-A6C34878D82A}">
                    <a16:rowId xmlns:a16="http://schemas.microsoft.com/office/drawing/2014/main" xmlns="" val="2249487047"/>
                  </a:ext>
                </a:extLst>
              </a:tr>
              <a:tr h="378930">
                <a:tc>
                  <a:txBody>
                    <a:bodyPr/>
                    <a:lstStyle/>
                    <a:p>
                      <a:pPr algn="ctr" rtl="1"/>
                      <a:r>
                        <a:rPr lang="en-US" smtClean="0"/>
                        <a:t>-</a:t>
                      </a:r>
                      <a:endParaRPr lang="fa-IR"/>
                    </a:p>
                  </a:txBody>
                  <a:tcPr/>
                </a:tc>
                <a:tc>
                  <a:txBody>
                    <a:bodyPr/>
                    <a:lstStyle/>
                    <a:p>
                      <a:pPr algn="ctr" rtl="1"/>
                      <a:r>
                        <a:rPr lang="en-US" smtClean="0">
                          <a:solidFill>
                            <a:srgbClr val="FF0000"/>
                          </a:solidFill>
                        </a:rPr>
                        <a:t>5.7</a:t>
                      </a:r>
                      <a:endParaRPr lang="fa-IR">
                        <a:solidFill>
                          <a:srgbClr val="FF0000"/>
                        </a:solidFill>
                      </a:endParaRPr>
                    </a:p>
                  </a:txBody>
                  <a:tcPr/>
                </a:tc>
                <a:tc>
                  <a:txBody>
                    <a:bodyPr/>
                    <a:lstStyle/>
                    <a:p>
                      <a:pPr algn="ctr" rtl="1"/>
                      <a:r>
                        <a:rPr lang="en-US" smtClean="0"/>
                        <a:t>103</a:t>
                      </a:r>
                      <a:endParaRPr lang="fa-IR"/>
                    </a:p>
                  </a:txBody>
                  <a:tcPr/>
                </a:tc>
                <a:tc>
                  <a:txBody>
                    <a:bodyPr/>
                    <a:lstStyle/>
                    <a:p>
                      <a:pPr algn="ctr" rtl="1"/>
                      <a:r>
                        <a:rPr lang="en-US" smtClean="0"/>
                        <a:t>42</a:t>
                      </a:r>
                      <a:endParaRPr lang="fa-IR"/>
                    </a:p>
                  </a:txBody>
                  <a:tcPr/>
                </a:tc>
                <a:tc>
                  <a:txBody>
                    <a:bodyPr/>
                    <a:lstStyle/>
                    <a:p>
                      <a:pPr algn="ctr" rtl="1"/>
                      <a:r>
                        <a:rPr lang="en-US" smtClean="0">
                          <a:solidFill>
                            <a:srgbClr val="FF0000"/>
                          </a:solidFill>
                        </a:rPr>
                        <a:t>49</a:t>
                      </a:r>
                      <a:endParaRPr lang="fa-IR">
                        <a:solidFill>
                          <a:srgbClr val="FF0000"/>
                        </a:solidFill>
                      </a:endParaRPr>
                    </a:p>
                  </a:txBody>
                  <a:tcPr/>
                </a:tc>
                <a:tc>
                  <a:txBody>
                    <a:bodyPr/>
                    <a:lstStyle/>
                    <a:p>
                      <a:pPr algn="ctr" rtl="1"/>
                      <a:r>
                        <a:rPr lang="en-US" smtClean="0"/>
                        <a:t>136</a:t>
                      </a:r>
                      <a:endParaRPr lang="fa-IR"/>
                    </a:p>
                  </a:txBody>
                  <a:tcPr/>
                </a:tc>
                <a:tc>
                  <a:txBody>
                    <a:bodyPr/>
                    <a:lstStyle/>
                    <a:p>
                      <a:pPr algn="ctr" rtl="1"/>
                      <a:r>
                        <a:rPr lang="en-US" smtClean="0">
                          <a:solidFill>
                            <a:srgbClr val="FF0000"/>
                          </a:solidFill>
                        </a:rPr>
                        <a:t>226</a:t>
                      </a:r>
                      <a:endParaRPr lang="fa-IR">
                        <a:solidFill>
                          <a:srgbClr val="FF0000"/>
                        </a:solidFill>
                      </a:endParaRPr>
                    </a:p>
                  </a:txBody>
                  <a:tcPr/>
                </a:tc>
                <a:tc>
                  <a:txBody>
                    <a:bodyPr/>
                    <a:lstStyle/>
                    <a:p>
                      <a:pPr algn="l" rtl="1"/>
                      <a:r>
                        <a:rPr lang="en-US" smtClean="0"/>
                        <a:t>96/10/5</a:t>
                      </a:r>
                      <a:endParaRPr lang="fa-IR"/>
                    </a:p>
                  </a:txBody>
                  <a:tcPr/>
                </a:tc>
                <a:extLst>
                  <a:ext uri="{0D108BD9-81ED-4DB2-BD59-A6C34878D82A}">
                    <a16:rowId xmlns:a16="http://schemas.microsoft.com/office/drawing/2014/main" xmlns="" val="1970135701"/>
                  </a:ext>
                </a:extLst>
              </a:tr>
              <a:tr h="378930">
                <a:tc>
                  <a:txBody>
                    <a:bodyPr/>
                    <a:lstStyle/>
                    <a:p>
                      <a:pPr algn="ctr" rtl="1"/>
                      <a:r>
                        <a:rPr lang="en-US" smtClean="0"/>
                        <a:t>-</a:t>
                      </a:r>
                      <a:endParaRPr lang="fa-IR"/>
                    </a:p>
                  </a:txBody>
                  <a:tcPr/>
                </a:tc>
                <a:tc>
                  <a:txBody>
                    <a:bodyPr/>
                    <a:lstStyle/>
                    <a:p>
                      <a:pPr algn="ctr" rtl="1"/>
                      <a:r>
                        <a:rPr lang="en-US" smtClean="0">
                          <a:solidFill>
                            <a:srgbClr val="FF0000"/>
                          </a:solidFill>
                        </a:rPr>
                        <a:t>-</a:t>
                      </a:r>
                      <a:endParaRPr lang="fa-IR">
                        <a:solidFill>
                          <a:srgbClr val="FF0000"/>
                        </a:solidFill>
                      </a:endParaRPr>
                    </a:p>
                  </a:txBody>
                  <a:tcPr/>
                </a:tc>
                <a:tc>
                  <a:txBody>
                    <a:bodyPr/>
                    <a:lstStyle/>
                    <a:p>
                      <a:pPr algn="ctr" rtl="1"/>
                      <a:r>
                        <a:rPr lang="en-US" smtClean="0"/>
                        <a:t>117</a:t>
                      </a:r>
                      <a:endParaRPr lang="fa-IR"/>
                    </a:p>
                  </a:txBody>
                  <a:tcPr/>
                </a:tc>
                <a:tc>
                  <a:txBody>
                    <a:bodyPr/>
                    <a:lstStyle/>
                    <a:p>
                      <a:pPr algn="ctr" rtl="1"/>
                      <a:r>
                        <a:rPr lang="en-US" smtClean="0"/>
                        <a:t>-</a:t>
                      </a:r>
                      <a:endParaRPr lang="fa-IR"/>
                    </a:p>
                  </a:txBody>
                  <a:tcPr/>
                </a:tc>
                <a:tc>
                  <a:txBody>
                    <a:bodyPr/>
                    <a:lstStyle/>
                    <a:p>
                      <a:pPr algn="ctr" rtl="1"/>
                      <a:r>
                        <a:rPr lang="en-US" smtClean="0">
                          <a:solidFill>
                            <a:srgbClr val="FF0000"/>
                          </a:solidFill>
                        </a:rPr>
                        <a:t>-</a:t>
                      </a:r>
                      <a:endParaRPr lang="fa-IR">
                        <a:solidFill>
                          <a:srgbClr val="FF0000"/>
                        </a:solidFill>
                      </a:endParaRPr>
                    </a:p>
                  </a:txBody>
                  <a:tcPr/>
                </a:tc>
                <a:tc>
                  <a:txBody>
                    <a:bodyPr/>
                    <a:lstStyle/>
                    <a:p>
                      <a:pPr algn="ctr" rtl="1"/>
                      <a:r>
                        <a:rPr lang="en-US" smtClean="0"/>
                        <a:t>-</a:t>
                      </a:r>
                      <a:endParaRPr lang="fa-IR"/>
                    </a:p>
                  </a:txBody>
                  <a:tcPr/>
                </a:tc>
                <a:tc>
                  <a:txBody>
                    <a:bodyPr/>
                    <a:lstStyle/>
                    <a:p>
                      <a:pPr algn="ctr" rtl="1"/>
                      <a:r>
                        <a:rPr lang="en-US" smtClean="0">
                          <a:solidFill>
                            <a:srgbClr val="FF0000"/>
                          </a:solidFill>
                        </a:rPr>
                        <a:t>-</a:t>
                      </a:r>
                      <a:endParaRPr lang="fa-IR">
                        <a:solidFill>
                          <a:srgbClr val="FF0000"/>
                        </a:solidFill>
                      </a:endParaRPr>
                    </a:p>
                  </a:txBody>
                  <a:tcPr/>
                </a:tc>
                <a:tc>
                  <a:txBody>
                    <a:bodyPr/>
                    <a:lstStyle/>
                    <a:p>
                      <a:pPr algn="l" rtl="1"/>
                      <a:r>
                        <a:rPr lang="en-US" smtClean="0"/>
                        <a:t>96/10/10</a:t>
                      </a:r>
                      <a:endParaRPr lang="fa-IR"/>
                    </a:p>
                  </a:txBody>
                  <a:tcPr/>
                </a:tc>
                <a:extLst>
                  <a:ext uri="{0D108BD9-81ED-4DB2-BD59-A6C34878D82A}">
                    <a16:rowId xmlns:a16="http://schemas.microsoft.com/office/drawing/2014/main" xmlns="" val="2338471195"/>
                  </a:ext>
                </a:extLst>
              </a:tr>
              <a:tr h="378930">
                <a:tc>
                  <a:txBody>
                    <a:bodyPr/>
                    <a:lstStyle/>
                    <a:p>
                      <a:pPr algn="ctr" rtl="1"/>
                      <a:r>
                        <a:rPr lang="en-US" smtClean="0"/>
                        <a:t>-</a:t>
                      </a:r>
                      <a:endParaRPr lang="fa-IR"/>
                    </a:p>
                  </a:txBody>
                  <a:tcPr/>
                </a:tc>
                <a:tc>
                  <a:txBody>
                    <a:bodyPr/>
                    <a:lstStyle/>
                    <a:p>
                      <a:pPr algn="ctr" rtl="1"/>
                      <a:r>
                        <a:rPr lang="en-US" smtClean="0">
                          <a:solidFill>
                            <a:srgbClr val="FF0000"/>
                          </a:solidFill>
                        </a:rPr>
                        <a:t>5.5</a:t>
                      </a:r>
                      <a:endParaRPr lang="fa-IR">
                        <a:solidFill>
                          <a:srgbClr val="FF0000"/>
                        </a:solidFill>
                      </a:endParaRPr>
                    </a:p>
                  </a:txBody>
                  <a:tcPr/>
                </a:tc>
                <a:tc>
                  <a:txBody>
                    <a:bodyPr/>
                    <a:lstStyle/>
                    <a:p>
                      <a:pPr algn="ctr" rtl="1"/>
                      <a:r>
                        <a:rPr lang="en-US" smtClean="0"/>
                        <a:t>-</a:t>
                      </a:r>
                      <a:endParaRPr lang="fa-IR"/>
                    </a:p>
                  </a:txBody>
                  <a:tcPr/>
                </a:tc>
                <a:tc>
                  <a:txBody>
                    <a:bodyPr/>
                    <a:lstStyle/>
                    <a:p>
                      <a:pPr algn="ctr" rtl="1"/>
                      <a:r>
                        <a:rPr lang="en-US" smtClean="0"/>
                        <a:t>-</a:t>
                      </a:r>
                      <a:endParaRPr lang="fa-IR"/>
                    </a:p>
                  </a:txBody>
                  <a:tcPr/>
                </a:tc>
                <a:tc>
                  <a:txBody>
                    <a:bodyPr/>
                    <a:lstStyle/>
                    <a:p>
                      <a:pPr algn="ctr" rtl="1"/>
                      <a:r>
                        <a:rPr lang="en-US" smtClean="0">
                          <a:solidFill>
                            <a:srgbClr val="FF0000"/>
                          </a:solidFill>
                        </a:rPr>
                        <a:t>-</a:t>
                      </a:r>
                      <a:endParaRPr lang="fa-IR">
                        <a:solidFill>
                          <a:srgbClr val="FF0000"/>
                        </a:solidFill>
                      </a:endParaRPr>
                    </a:p>
                  </a:txBody>
                  <a:tcPr/>
                </a:tc>
                <a:tc>
                  <a:txBody>
                    <a:bodyPr/>
                    <a:lstStyle/>
                    <a:p>
                      <a:pPr algn="ctr" rtl="1"/>
                      <a:r>
                        <a:rPr lang="en-US" smtClean="0"/>
                        <a:t>-</a:t>
                      </a:r>
                      <a:endParaRPr lang="fa-IR"/>
                    </a:p>
                  </a:txBody>
                  <a:tcPr/>
                </a:tc>
                <a:tc>
                  <a:txBody>
                    <a:bodyPr/>
                    <a:lstStyle/>
                    <a:p>
                      <a:pPr algn="ctr" rtl="1"/>
                      <a:r>
                        <a:rPr lang="en-US" smtClean="0">
                          <a:solidFill>
                            <a:srgbClr val="FF0000"/>
                          </a:solidFill>
                        </a:rPr>
                        <a:t>-</a:t>
                      </a:r>
                      <a:endParaRPr lang="fa-IR">
                        <a:solidFill>
                          <a:srgbClr val="FF0000"/>
                        </a:solidFill>
                      </a:endParaRPr>
                    </a:p>
                  </a:txBody>
                  <a:tcPr/>
                </a:tc>
                <a:tc>
                  <a:txBody>
                    <a:bodyPr/>
                    <a:lstStyle/>
                    <a:p>
                      <a:pPr algn="l" rtl="1"/>
                      <a:r>
                        <a:rPr lang="en-US" smtClean="0"/>
                        <a:t>97/1/18</a:t>
                      </a:r>
                      <a:endParaRPr lang="fa-IR"/>
                    </a:p>
                  </a:txBody>
                  <a:tcPr/>
                </a:tc>
                <a:extLst>
                  <a:ext uri="{0D108BD9-81ED-4DB2-BD59-A6C34878D82A}">
                    <a16:rowId xmlns:a16="http://schemas.microsoft.com/office/drawing/2014/main" xmlns="" val="537709620"/>
                  </a:ext>
                </a:extLst>
              </a:tr>
              <a:tr h="378930">
                <a:tc>
                  <a:txBody>
                    <a:bodyPr/>
                    <a:lstStyle/>
                    <a:p>
                      <a:pPr algn="ctr" rtl="1"/>
                      <a:r>
                        <a:rPr lang="en-US" smtClean="0"/>
                        <a:t>-</a:t>
                      </a:r>
                      <a:endParaRPr lang="fa-IR"/>
                    </a:p>
                  </a:txBody>
                  <a:tcPr/>
                </a:tc>
                <a:tc>
                  <a:txBody>
                    <a:bodyPr/>
                    <a:lstStyle/>
                    <a:p>
                      <a:pPr algn="ctr" rtl="1"/>
                      <a:r>
                        <a:rPr lang="en-US" smtClean="0">
                          <a:solidFill>
                            <a:srgbClr val="FF0000"/>
                          </a:solidFill>
                        </a:rPr>
                        <a:t>9.6</a:t>
                      </a:r>
                      <a:endParaRPr lang="fa-IR">
                        <a:solidFill>
                          <a:srgbClr val="FF0000"/>
                        </a:solidFill>
                      </a:endParaRPr>
                    </a:p>
                  </a:txBody>
                  <a:tcPr/>
                </a:tc>
                <a:tc>
                  <a:txBody>
                    <a:bodyPr/>
                    <a:lstStyle/>
                    <a:p>
                      <a:pPr algn="ctr" rtl="1"/>
                      <a:r>
                        <a:rPr lang="en-US" smtClean="0"/>
                        <a:t>228</a:t>
                      </a:r>
                      <a:endParaRPr lang="fa-IR"/>
                    </a:p>
                  </a:txBody>
                  <a:tcPr/>
                </a:tc>
                <a:tc>
                  <a:txBody>
                    <a:bodyPr/>
                    <a:lstStyle/>
                    <a:p>
                      <a:pPr algn="ctr" rtl="1"/>
                      <a:r>
                        <a:rPr lang="en-US" smtClean="0"/>
                        <a:t>61</a:t>
                      </a:r>
                      <a:endParaRPr lang="fa-IR"/>
                    </a:p>
                  </a:txBody>
                  <a:tcPr/>
                </a:tc>
                <a:tc>
                  <a:txBody>
                    <a:bodyPr/>
                    <a:lstStyle/>
                    <a:p>
                      <a:pPr algn="ctr" rtl="1"/>
                      <a:r>
                        <a:rPr lang="en-US" smtClean="0">
                          <a:solidFill>
                            <a:srgbClr val="FF0000"/>
                          </a:solidFill>
                        </a:rPr>
                        <a:t>47</a:t>
                      </a:r>
                      <a:endParaRPr lang="fa-IR">
                        <a:solidFill>
                          <a:srgbClr val="FF0000"/>
                        </a:solidFill>
                      </a:endParaRPr>
                    </a:p>
                  </a:txBody>
                  <a:tcPr/>
                </a:tc>
                <a:tc>
                  <a:txBody>
                    <a:bodyPr/>
                    <a:lstStyle/>
                    <a:p>
                      <a:pPr algn="ctr" rtl="1"/>
                      <a:r>
                        <a:rPr lang="en-US" smtClean="0"/>
                        <a:t>154</a:t>
                      </a:r>
                      <a:endParaRPr lang="fa-IR"/>
                    </a:p>
                  </a:txBody>
                  <a:tcPr/>
                </a:tc>
                <a:tc>
                  <a:txBody>
                    <a:bodyPr/>
                    <a:lstStyle/>
                    <a:p>
                      <a:pPr algn="ctr" rtl="1"/>
                      <a:r>
                        <a:rPr lang="en-US" smtClean="0">
                          <a:solidFill>
                            <a:srgbClr val="FF0000"/>
                          </a:solidFill>
                        </a:rPr>
                        <a:t>763</a:t>
                      </a:r>
                      <a:endParaRPr lang="fa-IR">
                        <a:solidFill>
                          <a:srgbClr val="FF0000"/>
                        </a:solidFill>
                      </a:endParaRPr>
                    </a:p>
                  </a:txBody>
                  <a:tcPr/>
                </a:tc>
                <a:tc>
                  <a:txBody>
                    <a:bodyPr/>
                    <a:lstStyle/>
                    <a:p>
                      <a:pPr algn="l" rtl="1"/>
                      <a:r>
                        <a:rPr lang="en-US" smtClean="0"/>
                        <a:t>97/12/8</a:t>
                      </a:r>
                      <a:endParaRPr lang="fa-IR"/>
                    </a:p>
                  </a:txBody>
                  <a:tcPr/>
                </a:tc>
                <a:extLst>
                  <a:ext uri="{0D108BD9-81ED-4DB2-BD59-A6C34878D82A}">
                    <a16:rowId xmlns:a16="http://schemas.microsoft.com/office/drawing/2014/main" xmlns="" val="3655300268"/>
                  </a:ext>
                </a:extLst>
              </a:tr>
              <a:tr h="378930">
                <a:tc>
                  <a:txBody>
                    <a:bodyPr/>
                    <a:lstStyle/>
                    <a:p>
                      <a:pPr algn="ctr" rtl="1"/>
                      <a:r>
                        <a:rPr lang="en-US" smtClean="0"/>
                        <a:t>-</a:t>
                      </a:r>
                      <a:endParaRPr lang="fa-IR"/>
                    </a:p>
                  </a:txBody>
                  <a:tcPr/>
                </a:tc>
                <a:tc>
                  <a:txBody>
                    <a:bodyPr/>
                    <a:lstStyle/>
                    <a:p>
                      <a:pPr algn="ctr" rtl="1"/>
                      <a:r>
                        <a:rPr lang="en-US" smtClean="0">
                          <a:solidFill>
                            <a:srgbClr val="FF0000"/>
                          </a:solidFill>
                        </a:rPr>
                        <a:t>8.8</a:t>
                      </a:r>
                      <a:endParaRPr lang="fa-IR">
                        <a:solidFill>
                          <a:srgbClr val="FF0000"/>
                        </a:solidFill>
                      </a:endParaRPr>
                    </a:p>
                  </a:txBody>
                  <a:tcPr/>
                </a:tc>
                <a:tc>
                  <a:txBody>
                    <a:bodyPr/>
                    <a:lstStyle/>
                    <a:p>
                      <a:pPr algn="ctr" rtl="1"/>
                      <a:r>
                        <a:rPr lang="en-US" smtClean="0"/>
                        <a:t>167</a:t>
                      </a:r>
                      <a:endParaRPr lang="fa-IR"/>
                    </a:p>
                  </a:txBody>
                  <a:tcPr/>
                </a:tc>
                <a:tc>
                  <a:txBody>
                    <a:bodyPr/>
                    <a:lstStyle/>
                    <a:p>
                      <a:pPr algn="ctr" rtl="1"/>
                      <a:r>
                        <a:rPr lang="en-US" smtClean="0"/>
                        <a:t>77</a:t>
                      </a:r>
                      <a:endParaRPr lang="fa-IR"/>
                    </a:p>
                  </a:txBody>
                  <a:tcPr/>
                </a:tc>
                <a:tc>
                  <a:txBody>
                    <a:bodyPr/>
                    <a:lstStyle/>
                    <a:p>
                      <a:pPr algn="ctr" rtl="1"/>
                      <a:r>
                        <a:rPr lang="en-US" smtClean="0">
                          <a:solidFill>
                            <a:srgbClr val="FF0000"/>
                          </a:solidFill>
                        </a:rPr>
                        <a:t>23</a:t>
                      </a:r>
                      <a:endParaRPr lang="fa-IR">
                        <a:solidFill>
                          <a:srgbClr val="FF0000"/>
                        </a:solidFill>
                      </a:endParaRPr>
                    </a:p>
                  </a:txBody>
                  <a:tcPr/>
                </a:tc>
                <a:tc>
                  <a:txBody>
                    <a:bodyPr/>
                    <a:lstStyle/>
                    <a:p>
                      <a:pPr algn="ctr" rtl="1"/>
                      <a:r>
                        <a:rPr lang="en-US" smtClean="0"/>
                        <a:t>155</a:t>
                      </a:r>
                      <a:endParaRPr lang="fa-IR"/>
                    </a:p>
                  </a:txBody>
                  <a:tcPr/>
                </a:tc>
                <a:tc>
                  <a:txBody>
                    <a:bodyPr/>
                    <a:lstStyle/>
                    <a:p>
                      <a:pPr algn="ctr" rtl="1"/>
                      <a:r>
                        <a:rPr lang="en-US" smtClean="0">
                          <a:solidFill>
                            <a:srgbClr val="FF0000"/>
                          </a:solidFill>
                        </a:rPr>
                        <a:t>393</a:t>
                      </a:r>
                      <a:endParaRPr lang="fa-IR">
                        <a:solidFill>
                          <a:srgbClr val="FF0000"/>
                        </a:solidFill>
                      </a:endParaRPr>
                    </a:p>
                  </a:txBody>
                  <a:tcPr/>
                </a:tc>
                <a:tc>
                  <a:txBody>
                    <a:bodyPr/>
                    <a:lstStyle/>
                    <a:p>
                      <a:pPr algn="l" rtl="1"/>
                      <a:r>
                        <a:rPr lang="en-US" smtClean="0"/>
                        <a:t>98/7/28</a:t>
                      </a:r>
                      <a:endParaRPr lang="fa-IR"/>
                    </a:p>
                  </a:txBody>
                  <a:tcPr/>
                </a:tc>
                <a:extLst>
                  <a:ext uri="{0D108BD9-81ED-4DB2-BD59-A6C34878D82A}">
                    <a16:rowId xmlns:a16="http://schemas.microsoft.com/office/drawing/2014/main" xmlns="" val="2285966460"/>
                  </a:ext>
                </a:extLst>
              </a:tr>
              <a:tr h="378930">
                <a:tc>
                  <a:txBody>
                    <a:bodyPr/>
                    <a:lstStyle/>
                    <a:p>
                      <a:pPr algn="ctr" rtl="1"/>
                      <a:r>
                        <a:rPr lang="en-US" smtClean="0"/>
                        <a:t>-</a:t>
                      </a:r>
                      <a:endParaRPr lang="fa-IR"/>
                    </a:p>
                  </a:txBody>
                  <a:tcPr/>
                </a:tc>
                <a:tc>
                  <a:txBody>
                    <a:bodyPr/>
                    <a:lstStyle/>
                    <a:p>
                      <a:pPr algn="ctr" rtl="1"/>
                      <a:r>
                        <a:rPr lang="en-US" smtClean="0">
                          <a:solidFill>
                            <a:srgbClr val="FF0000"/>
                          </a:solidFill>
                        </a:rPr>
                        <a:t>10.9</a:t>
                      </a:r>
                      <a:endParaRPr lang="fa-IR">
                        <a:solidFill>
                          <a:srgbClr val="FF0000"/>
                        </a:solidFill>
                      </a:endParaRPr>
                    </a:p>
                  </a:txBody>
                  <a:tcPr/>
                </a:tc>
                <a:tc>
                  <a:txBody>
                    <a:bodyPr/>
                    <a:lstStyle/>
                    <a:p>
                      <a:pPr algn="ctr" rtl="1"/>
                      <a:r>
                        <a:rPr lang="en-US" smtClean="0"/>
                        <a:t>257</a:t>
                      </a:r>
                      <a:endParaRPr lang="fa-IR"/>
                    </a:p>
                  </a:txBody>
                  <a:tcPr/>
                </a:tc>
                <a:tc>
                  <a:txBody>
                    <a:bodyPr/>
                    <a:lstStyle/>
                    <a:p>
                      <a:pPr algn="ctr" rtl="1"/>
                      <a:r>
                        <a:rPr lang="en-US" smtClean="0"/>
                        <a:t>-</a:t>
                      </a:r>
                      <a:endParaRPr lang="fa-IR"/>
                    </a:p>
                  </a:txBody>
                  <a:tcPr/>
                </a:tc>
                <a:tc>
                  <a:txBody>
                    <a:bodyPr/>
                    <a:lstStyle/>
                    <a:p>
                      <a:pPr algn="ctr" rtl="1"/>
                      <a:r>
                        <a:rPr lang="en-US" smtClean="0">
                          <a:solidFill>
                            <a:srgbClr val="FF0000"/>
                          </a:solidFill>
                        </a:rPr>
                        <a:t>-</a:t>
                      </a:r>
                      <a:endParaRPr lang="fa-IR">
                        <a:solidFill>
                          <a:srgbClr val="FF0000"/>
                        </a:solidFill>
                      </a:endParaRPr>
                    </a:p>
                  </a:txBody>
                  <a:tcPr/>
                </a:tc>
                <a:tc>
                  <a:txBody>
                    <a:bodyPr/>
                    <a:lstStyle/>
                    <a:p>
                      <a:pPr algn="ctr" rtl="1"/>
                      <a:r>
                        <a:rPr lang="en-US" smtClean="0"/>
                        <a:t>190</a:t>
                      </a:r>
                      <a:endParaRPr lang="fa-IR"/>
                    </a:p>
                  </a:txBody>
                  <a:tcPr/>
                </a:tc>
                <a:tc>
                  <a:txBody>
                    <a:bodyPr/>
                    <a:lstStyle/>
                    <a:p>
                      <a:pPr algn="ctr" rtl="1"/>
                      <a:r>
                        <a:rPr lang="en-US" smtClean="0">
                          <a:solidFill>
                            <a:srgbClr val="FF0000"/>
                          </a:solidFill>
                        </a:rPr>
                        <a:t>1021</a:t>
                      </a:r>
                      <a:endParaRPr lang="fa-IR">
                        <a:solidFill>
                          <a:srgbClr val="FF0000"/>
                        </a:solidFill>
                      </a:endParaRPr>
                    </a:p>
                  </a:txBody>
                  <a:tcPr/>
                </a:tc>
                <a:tc>
                  <a:txBody>
                    <a:bodyPr/>
                    <a:lstStyle/>
                    <a:p>
                      <a:pPr algn="l" rtl="1"/>
                      <a:r>
                        <a:rPr lang="en-US" smtClean="0"/>
                        <a:t>99/5/29</a:t>
                      </a:r>
                      <a:endParaRPr lang="fa-IR"/>
                    </a:p>
                  </a:txBody>
                  <a:tcPr/>
                </a:tc>
                <a:extLst>
                  <a:ext uri="{0D108BD9-81ED-4DB2-BD59-A6C34878D82A}">
                    <a16:rowId xmlns:a16="http://schemas.microsoft.com/office/drawing/2014/main" xmlns="" val="3613106891"/>
                  </a:ext>
                </a:extLst>
              </a:tr>
              <a:tr h="378930">
                <a:tc>
                  <a:txBody>
                    <a:bodyPr/>
                    <a:lstStyle/>
                    <a:p>
                      <a:pPr algn="ctr" rtl="1"/>
                      <a:r>
                        <a:rPr lang="en-US" smtClean="0"/>
                        <a:t>46</a:t>
                      </a:r>
                      <a:endParaRPr lang="fa-IR"/>
                    </a:p>
                  </a:txBody>
                  <a:tcPr/>
                </a:tc>
                <a:tc>
                  <a:txBody>
                    <a:bodyPr/>
                    <a:lstStyle/>
                    <a:p>
                      <a:pPr algn="ctr" rtl="1"/>
                      <a:r>
                        <a:rPr lang="en-US" smtClean="0">
                          <a:solidFill>
                            <a:srgbClr val="FF0000"/>
                          </a:solidFill>
                        </a:rPr>
                        <a:t>-</a:t>
                      </a:r>
                      <a:endParaRPr lang="fa-IR">
                        <a:solidFill>
                          <a:srgbClr val="FF0000"/>
                        </a:solidFill>
                      </a:endParaRPr>
                    </a:p>
                  </a:txBody>
                  <a:tcPr/>
                </a:tc>
                <a:tc>
                  <a:txBody>
                    <a:bodyPr/>
                    <a:lstStyle/>
                    <a:p>
                      <a:pPr algn="ctr" rtl="1"/>
                      <a:r>
                        <a:rPr lang="en-US" smtClean="0"/>
                        <a:t>143</a:t>
                      </a:r>
                      <a:endParaRPr lang="fa-IR"/>
                    </a:p>
                  </a:txBody>
                  <a:tcPr/>
                </a:tc>
                <a:tc>
                  <a:txBody>
                    <a:bodyPr/>
                    <a:lstStyle/>
                    <a:p>
                      <a:pPr algn="ctr" rtl="1"/>
                      <a:r>
                        <a:rPr lang="en-US" smtClean="0"/>
                        <a:t>-</a:t>
                      </a:r>
                      <a:endParaRPr lang="fa-IR"/>
                    </a:p>
                  </a:txBody>
                  <a:tcPr/>
                </a:tc>
                <a:tc>
                  <a:txBody>
                    <a:bodyPr/>
                    <a:lstStyle/>
                    <a:p>
                      <a:pPr algn="ctr" rtl="1"/>
                      <a:r>
                        <a:rPr lang="en-US" smtClean="0">
                          <a:solidFill>
                            <a:srgbClr val="FF0000"/>
                          </a:solidFill>
                        </a:rPr>
                        <a:t>-</a:t>
                      </a:r>
                      <a:endParaRPr lang="fa-IR">
                        <a:solidFill>
                          <a:srgbClr val="FF0000"/>
                        </a:solidFill>
                      </a:endParaRPr>
                    </a:p>
                  </a:txBody>
                  <a:tcPr/>
                </a:tc>
                <a:tc>
                  <a:txBody>
                    <a:bodyPr/>
                    <a:lstStyle/>
                    <a:p>
                      <a:pPr algn="ctr" rtl="1"/>
                      <a:r>
                        <a:rPr lang="en-US" smtClean="0"/>
                        <a:t>-</a:t>
                      </a:r>
                      <a:endParaRPr lang="fa-IR"/>
                    </a:p>
                  </a:txBody>
                  <a:tcPr/>
                </a:tc>
                <a:tc>
                  <a:txBody>
                    <a:bodyPr/>
                    <a:lstStyle/>
                    <a:p>
                      <a:pPr algn="ctr" rtl="1"/>
                      <a:r>
                        <a:rPr lang="en-US" smtClean="0">
                          <a:solidFill>
                            <a:srgbClr val="FF0000"/>
                          </a:solidFill>
                        </a:rPr>
                        <a:t>-</a:t>
                      </a:r>
                      <a:endParaRPr lang="fa-IR">
                        <a:solidFill>
                          <a:srgbClr val="FF0000"/>
                        </a:solidFill>
                      </a:endParaRPr>
                    </a:p>
                  </a:txBody>
                  <a:tcPr/>
                </a:tc>
                <a:tc>
                  <a:txBody>
                    <a:bodyPr/>
                    <a:lstStyle/>
                    <a:p>
                      <a:pPr algn="l" rtl="1"/>
                      <a:r>
                        <a:rPr lang="en-US" smtClean="0"/>
                        <a:t>99/6/3</a:t>
                      </a:r>
                      <a:endParaRPr lang="fa-IR"/>
                    </a:p>
                  </a:txBody>
                  <a:tcPr/>
                </a:tc>
                <a:extLst>
                  <a:ext uri="{0D108BD9-81ED-4DB2-BD59-A6C34878D82A}">
                    <a16:rowId xmlns:a16="http://schemas.microsoft.com/office/drawing/2014/main" xmlns="" val="1620046283"/>
                  </a:ext>
                </a:extLst>
              </a:tr>
              <a:tr h="378930">
                <a:tc>
                  <a:txBody>
                    <a:bodyPr/>
                    <a:lstStyle/>
                    <a:p>
                      <a:pPr algn="ctr" rtl="1"/>
                      <a:r>
                        <a:rPr lang="en-US" smtClean="0"/>
                        <a:t>-</a:t>
                      </a:r>
                      <a:endParaRPr lang="fa-IR"/>
                    </a:p>
                  </a:txBody>
                  <a:tcPr/>
                </a:tc>
                <a:tc>
                  <a:txBody>
                    <a:bodyPr/>
                    <a:lstStyle/>
                    <a:p>
                      <a:pPr algn="ctr" rtl="1"/>
                      <a:r>
                        <a:rPr lang="en-US" smtClean="0">
                          <a:solidFill>
                            <a:srgbClr val="FF0000"/>
                          </a:solidFill>
                        </a:rPr>
                        <a:t>7.6</a:t>
                      </a:r>
                      <a:endParaRPr lang="fa-IR">
                        <a:solidFill>
                          <a:srgbClr val="FF0000"/>
                        </a:solidFill>
                      </a:endParaRPr>
                    </a:p>
                  </a:txBody>
                  <a:tcPr/>
                </a:tc>
                <a:tc>
                  <a:txBody>
                    <a:bodyPr/>
                    <a:lstStyle/>
                    <a:p>
                      <a:pPr algn="ctr" rtl="1"/>
                      <a:r>
                        <a:rPr lang="en-US" smtClean="0"/>
                        <a:t>216</a:t>
                      </a:r>
                      <a:endParaRPr lang="fa-IR"/>
                    </a:p>
                  </a:txBody>
                  <a:tcPr/>
                </a:tc>
                <a:tc>
                  <a:txBody>
                    <a:bodyPr/>
                    <a:lstStyle/>
                    <a:p>
                      <a:pPr algn="ctr" rtl="1"/>
                      <a:r>
                        <a:rPr lang="en-US" smtClean="0"/>
                        <a:t>-</a:t>
                      </a:r>
                      <a:endParaRPr lang="fa-IR"/>
                    </a:p>
                  </a:txBody>
                  <a:tcPr/>
                </a:tc>
                <a:tc>
                  <a:txBody>
                    <a:bodyPr/>
                    <a:lstStyle/>
                    <a:p>
                      <a:pPr algn="ctr" rtl="1"/>
                      <a:r>
                        <a:rPr lang="en-US" smtClean="0">
                          <a:solidFill>
                            <a:srgbClr val="FF0000"/>
                          </a:solidFill>
                        </a:rPr>
                        <a:t>16</a:t>
                      </a:r>
                      <a:endParaRPr lang="fa-IR">
                        <a:solidFill>
                          <a:srgbClr val="FF0000"/>
                        </a:solidFill>
                      </a:endParaRPr>
                    </a:p>
                  </a:txBody>
                  <a:tcPr/>
                </a:tc>
                <a:tc>
                  <a:txBody>
                    <a:bodyPr/>
                    <a:lstStyle/>
                    <a:p>
                      <a:pPr algn="ctr" rtl="1"/>
                      <a:r>
                        <a:rPr lang="en-US" smtClean="0"/>
                        <a:t>83</a:t>
                      </a:r>
                      <a:endParaRPr lang="fa-IR"/>
                    </a:p>
                  </a:txBody>
                  <a:tcPr/>
                </a:tc>
                <a:tc>
                  <a:txBody>
                    <a:bodyPr/>
                    <a:lstStyle/>
                    <a:p>
                      <a:pPr algn="ctr" rtl="1"/>
                      <a:r>
                        <a:rPr lang="en-US" smtClean="0">
                          <a:solidFill>
                            <a:srgbClr val="FF0000"/>
                          </a:solidFill>
                        </a:rPr>
                        <a:t>623</a:t>
                      </a:r>
                      <a:endParaRPr lang="fa-IR">
                        <a:solidFill>
                          <a:srgbClr val="FF0000"/>
                        </a:solidFill>
                      </a:endParaRPr>
                    </a:p>
                  </a:txBody>
                  <a:tcPr/>
                </a:tc>
                <a:tc>
                  <a:txBody>
                    <a:bodyPr/>
                    <a:lstStyle/>
                    <a:p>
                      <a:pPr algn="l" rtl="1"/>
                      <a:r>
                        <a:rPr lang="en-US" smtClean="0"/>
                        <a:t>1400/4/4</a:t>
                      </a:r>
                      <a:endParaRPr lang="fa-IR"/>
                    </a:p>
                  </a:txBody>
                  <a:tcPr/>
                </a:tc>
                <a:extLst>
                  <a:ext uri="{0D108BD9-81ED-4DB2-BD59-A6C34878D82A}">
                    <a16:rowId xmlns:a16="http://schemas.microsoft.com/office/drawing/2014/main" xmlns="" val="509273517"/>
                  </a:ext>
                </a:extLst>
              </a:tr>
            </a:tbl>
          </a:graphicData>
        </a:graphic>
      </p:graphicFrame>
    </p:spTree>
    <p:extLst>
      <p:ext uri="{BB962C8B-B14F-4D97-AF65-F5344CB8AC3E}">
        <p14:creationId xmlns:p14="http://schemas.microsoft.com/office/powerpoint/2010/main" val="2659932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8889" y="609599"/>
            <a:ext cx="9144000" cy="1207029"/>
          </a:xfrm>
        </p:spPr>
        <p:txBody>
          <a:bodyPr/>
          <a:lstStyle/>
          <a:p>
            <a:pPr rtl="1"/>
            <a:r>
              <a:rPr lang="en-US" dirty="0" smtClean="0"/>
              <a:t>Family </a:t>
            </a:r>
            <a:r>
              <a:rPr lang="en-US" dirty="0" smtClean="0"/>
              <a:t>History</a:t>
            </a:r>
            <a:endParaRPr lang="fa-IR" dirty="0"/>
          </a:p>
        </p:txBody>
      </p:sp>
      <p:sp>
        <p:nvSpPr>
          <p:cNvPr id="3" name="Subtitle 2"/>
          <p:cNvSpPr>
            <a:spLocks noGrp="1"/>
          </p:cNvSpPr>
          <p:nvPr>
            <p:ph type="subTitle" idx="1"/>
          </p:nvPr>
        </p:nvSpPr>
        <p:spPr>
          <a:xfrm>
            <a:off x="395111" y="2516539"/>
            <a:ext cx="9144000" cy="3441172"/>
          </a:xfrm>
        </p:spPr>
        <p:txBody>
          <a:bodyPr/>
          <a:lstStyle/>
          <a:p>
            <a:pPr algn="l"/>
            <a:r>
              <a:rPr lang="en-US" dirty="0" smtClean="0"/>
              <a:t>Diabetes </a:t>
            </a:r>
            <a:r>
              <a:rPr lang="en-US" dirty="0" smtClean="0"/>
              <a:t>(+)     </a:t>
            </a:r>
            <a:r>
              <a:rPr lang="en-US" dirty="0" err="1" smtClean="0"/>
              <a:t>Hyperteriglyceridemia</a:t>
            </a:r>
            <a:r>
              <a:rPr lang="en-US" dirty="0" smtClean="0"/>
              <a:t> (+)      her parents are related (+)</a:t>
            </a:r>
          </a:p>
          <a:p>
            <a:pPr algn="l"/>
            <a:r>
              <a:rPr lang="en-US" dirty="0" smtClean="0"/>
              <a:t>Premature cardiac </a:t>
            </a:r>
            <a:r>
              <a:rPr lang="en-US" dirty="0" smtClean="0"/>
              <a:t>diseases </a:t>
            </a:r>
            <a:r>
              <a:rPr lang="en-US" dirty="0" smtClean="0"/>
              <a:t>in mother (+) and her aunt (+)</a:t>
            </a:r>
          </a:p>
          <a:p>
            <a:pPr algn="l"/>
            <a:r>
              <a:rPr lang="en-US" dirty="0" smtClean="0"/>
              <a:t>HTN </a:t>
            </a:r>
            <a:r>
              <a:rPr lang="en-US" dirty="0" smtClean="0"/>
              <a:t>in father (+) and her aunt (+)</a:t>
            </a:r>
            <a:endParaRPr lang="fa-IR" dirty="0"/>
          </a:p>
        </p:txBody>
      </p:sp>
    </p:spTree>
    <p:extLst>
      <p:ext uri="{BB962C8B-B14F-4D97-AF65-F5344CB8AC3E}">
        <p14:creationId xmlns:p14="http://schemas.microsoft.com/office/powerpoint/2010/main" val="3270539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1601</TotalTime>
  <Words>3013</Words>
  <Application>Microsoft Office PowerPoint</Application>
  <PresentationFormat>Custom</PresentationFormat>
  <Paragraphs>581</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IN THE NAME OF GOD</vt:lpstr>
      <vt:lpstr>Case presentation</vt:lpstr>
      <vt:lpstr>Patient description </vt:lpstr>
      <vt:lpstr>PowerPoint Presentation</vt:lpstr>
      <vt:lpstr>Laboratory findings of 1400</vt:lpstr>
      <vt:lpstr>PowerPoint Presentation</vt:lpstr>
      <vt:lpstr>PowerPoint Presentation</vt:lpstr>
      <vt:lpstr>Laboratory findings </vt:lpstr>
      <vt:lpstr>Family History</vt:lpstr>
      <vt:lpstr>Family Hx of Diabetes</vt:lpstr>
      <vt:lpstr>Family Hx of Hyper TG</vt:lpstr>
      <vt:lpstr>PMH</vt:lpstr>
      <vt:lpstr>Drug Histoey</vt:lpstr>
      <vt:lpstr>PH/EX</vt:lpstr>
      <vt:lpstr>Problem list</vt:lpstr>
      <vt:lpstr>Diagnosis</vt:lpstr>
      <vt:lpstr>AGENDA</vt:lpstr>
      <vt:lpstr>PowerPoint Presentation</vt:lpstr>
      <vt:lpstr>PowerPoint Presentation</vt:lpstr>
      <vt:lpstr>PowerPoint Presentation</vt:lpstr>
      <vt:lpstr>PowerPoint Presentation</vt:lpstr>
      <vt:lpstr>PowerPoint Presentation</vt:lpstr>
      <vt:lpstr>FCS</vt:lpstr>
      <vt:lpstr>MFCS</vt:lpstr>
      <vt:lpstr>MFCS</vt:lpstr>
      <vt:lpstr>FPLD</vt:lpstr>
      <vt:lpstr>FPLD</vt:lpstr>
      <vt:lpstr>PowerPoint Presentation</vt:lpstr>
      <vt:lpstr>FHTG</vt:lpstr>
      <vt:lpstr>FHTG</vt:lpstr>
      <vt:lpstr>FHTG</vt:lpstr>
      <vt:lpstr>Pathophisiology of HTGP</vt:lpstr>
      <vt:lpstr>Pathophisiology of HTGP</vt:lpstr>
      <vt:lpstr>Pathophisiology of HTGP</vt:lpstr>
      <vt:lpstr>Triglycerides and Athrogenesis</vt:lpstr>
      <vt:lpstr>Uncontrolled diabete and HTGP </vt:lpstr>
      <vt:lpstr>Uncontrolled diabete and HTGP </vt:lpstr>
      <vt:lpstr>PowerPoint Presentation</vt:lpstr>
      <vt:lpstr>Acute pancratitis due to drugs GLP1 receptor agonist treatment </vt:lpstr>
      <vt:lpstr>Acute pancratitis due to drugs GLP1 receptor agonist treatment</vt:lpstr>
      <vt:lpstr>Prognosis </vt:lpstr>
      <vt:lpstr>Prognosis</vt:lpstr>
      <vt:lpstr>PowerPoint Presentation</vt:lpstr>
      <vt:lpstr>Treatment and management </vt:lpstr>
      <vt:lpstr>Treatment and management</vt:lpstr>
      <vt:lpstr>Treatment and management</vt:lpstr>
      <vt:lpstr>Treatment and management</vt:lpstr>
      <vt:lpstr>Treatment and management</vt:lpstr>
      <vt:lpstr>Treatment and management</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kb</dc:creator>
  <cp:lastModifiedBy>Unknown</cp:lastModifiedBy>
  <cp:revision>204</cp:revision>
  <dcterms:created xsi:type="dcterms:W3CDTF">2022-01-22T15:23:42Z</dcterms:created>
  <dcterms:modified xsi:type="dcterms:W3CDTF">2022-02-08T09:15:43Z</dcterms:modified>
</cp:coreProperties>
</file>