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8" r:id="rId12"/>
    <p:sldId id="266" r:id="rId13"/>
    <p:sldId id="275" r:id="rId14"/>
    <p:sldId id="272" r:id="rId15"/>
    <p:sldId id="276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17" autoAdjust="0"/>
    <p:restoredTop sz="90339" autoAdjust="0"/>
  </p:normalViewPr>
  <p:slideViewPr>
    <p:cSldViewPr>
      <p:cViewPr>
        <p:scale>
          <a:sx n="82" d="100"/>
          <a:sy n="82" d="100"/>
        </p:scale>
        <p:origin x="-96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1CFB80-5C03-4D80-9692-BCED47681F6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A9005B-619F-4C6F-81C2-E5AC6F596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ress.endocrine.org/action/doSearch?text1=Pereira,+A+M&amp;field1=Contrib" TargetMode="External"/><Relationship Id="rId2" Type="http://schemas.openxmlformats.org/officeDocument/2006/relationships/hyperlink" Target="http://press.endocrine.org/action/doSearch?text1=Dekkers,+O+M&amp;field1=Contri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ess.endocrine.org/action/doSearch?text1=Romijn,+J+A&amp;field1=Contrib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Cappabianca%20P%5bAuthor%5d&amp;cauthor=true&amp;cauthor_uid=15070930" TargetMode="External"/><Relationship Id="rId3" Type="http://schemas.openxmlformats.org/officeDocument/2006/relationships/hyperlink" Target="http://www.ncbi.nlm.nih.gov/pubmed/?term=Pivonello%20R%5bAuthor%5d&amp;cauthor=true&amp;cauthor_uid=15070930" TargetMode="External"/><Relationship Id="rId7" Type="http://schemas.openxmlformats.org/officeDocument/2006/relationships/hyperlink" Target="http://www.ncbi.nlm.nih.gov/pubmed/?term=Di%20Somma%20C%5bAuthor%5d&amp;cauthor=true&amp;cauthor_uid=15070930" TargetMode="External"/><Relationship Id="rId2" Type="http://schemas.openxmlformats.org/officeDocument/2006/relationships/hyperlink" Target="http://www.ncbi.nlm.nih.gov/pubmed/150709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?term=Cavallo%20LM%5bAuthor%5d&amp;cauthor=true&amp;cauthor_uid=15070930" TargetMode="External"/><Relationship Id="rId11" Type="http://schemas.openxmlformats.org/officeDocument/2006/relationships/hyperlink" Target="http://www.ncbi.nlm.nih.gov/pubmed/?term=Lombardi%20G%5bAuthor%5d&amp;cauthor=true&amp;cauthor_uid=15070930" TargetMode="External"/><Relationship Id="rId5" Type="http://schemas.openxmlformats.org/officeDocument/2006/relationships/hyperlink" Target="http://www.ncbi.nlm.nih.gov/pubmed/?term=Filippella%20M%5bAuthor%5d&amp;cauthor=true&amp;cauthor_uid=15070930" TargetMode="External"/><Relationship Id="rId10" Type="http://schemas.openxmlformats.org/officeDocument/2006/relationships/hyperlink" Target="http://www.ncbi.nlm.nih.gov/pubmed/?term=Annunziato%20L%5bAuthor%5d&amp;cauthor=true&amp;cauthor_uid=15070930" TargetMode="External"/><Relationship Id="rId4" Type="http://schemas.openxmlformats.org/officeDocument/2006/relationships/hyperlink" Target="http://www.ncbi.nlm.nih.gov/pubmed/?term=Matrone%20C%5bAuthor%5d&amp;cauthor=true&amp;cauthor_uid=15070930" TargetMode="External"/><Relationship Id="rId9" Type="http://schemas.openxmlformats.org/officeDocument/2006/relationships/hyperlink" Target="http://www.ncbi.nlm.nih.gov/pubmed/?term=Colao%20A%5bAuthor%5d&amp;cauthor=true&amp;cauthor_uid=1507093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93/qjmed/hcs24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93/qjmed/hcs24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93/qjmed/hcs24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93/qjmed/hcs24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971799"/>
          </a:xfrm>
        </p:spPr>
        <p:txBody>
          <a:bodyPr>
            <a:normAutofit/>
          </a:bodyPr>
          <a:lstStyle/>
          <a:p>
            <a:r>
              <a:rPr lang="en-US" dirty="0" smtClean="0"/>
              <a:t>nonfunctional pituitary macro adenoma  or Macro </a:t>
            </a:r>
            <a:r>
              <a:rPr lang="en-US" dirty="0" err="1" smtClean="0"/>
              <a:t>prolactinoma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r>
              <a:rPr lang="en-US" dirty="0" smtClean="0"/>
              <a:t>Adenoma ~ 1.0 to 2.0 cm in diameter with </a:t>
            </a:r>
            <a:r>
              <a:rPr lang="en-US" dirty="0" err="1" smtClean="0"/>
              <a:t>prolactin</a:t>
            </a:r>
            <a:r>
              <a:rPr lang="en-US" dirty="0" smtClean="0"/>
              <a:t> values between 200 and 1000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those greater than 2.0 cm in diameter with values above 1000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Perform </a:t>
            </a:r>
            <a:r>
              <a:rPr lang="en-US" smtClean="0"/>
              <a:t>dilution </a:t>
            </a:r>
            <a:r>
              <a:rPr lang="en-US" dirty="0" smtClean="0"/>
              <a:t>test in values &lt;200 </a:t>
            </a:r>
            <a:r>
              <a:rPr lang="en-US" dirty="0" err="1" smtClean="0"/>
              <a:t>ng</a:t>
            </a:r>
            <a:r>
              <a:rPr lang="en-US" dirty="0" smtClean="0"/>
              <a:t>/ml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Macroprolactinoma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g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610600" cy="5540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Natural Course of Nonfunctioning Pituitary </a:t>
            </a:r>
            <a:r>
              <a:rPr lang="en-US" sz="3200" dirty="0" err="1" smtClean="0"/>
              <a:t>Macroadenomas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the three series with a short duration of follow-up tumor volume increased in 14–25% of patients</a:t>
            </a:r>
          </a:p>
          <a:p>
            <a:r>
              <a:rPr lang="en-US" dirty="0" smtClean="0"/>
              <a:t>with a longer follow-up duration, tumor size increased in about 50% of the patients. </a:t>
            </a:r>
          </a:p>
          <a:p>
            <a:r>
              <a:rPr lang="en-US" dirty="0" smtClean="0"/>
              <a:t>In one study11% of patients had spontaneous regression of tumor occurred during long-term follow-up</a:t>
            </a:r>
          </a:p>
          <a:p>
            <a:r>
              <a:rPr lang="en-US" dirty="0" smtClean="0"/>
              <a:t>caused by (clinically silent) ischemia of the tumor. </a:t>
            </a:r>
          </a:p>
          <a:p>
            <a:r>
              <a:rPr lang="en-US" dirty="0" smtClean="0"/>
              <a:t> during a 5-yr follow-up of </a:t>
            </a:r>
            <a:r>
              <a:rPr lang="en-US" dirty="0" err="1" smtClean="0"/>
              <a:t>macroadenomas</a:t>
            </a:r>
            <a:r>
              <a:rPr lang="en-US" dirty="0" smtClean="0"/>
              <a:t>, symptomatic pituitary apoplexy developed in about 10% of cases </a:t>
            </a:r>
          </a:p>
          <a:p>
            <a:r>
              <a:rPr lang="en-US" sz="1200" b="1" dirty="0" smtClean="0"/>
              <a:t>Treatment and Follow-Up of Clinically Nonfunctioning Pituitary </a:t>
            </a:r>
            <a:r>
              <a:rPr lang="en-US" sz="1200" b="1" dirty="0" err="1" smtClean="0"/>
              <a:t>Macroadenomas</a:t>
            </a:r>
            <a:endParaRPr lang="en-US" sz="1200" b="1" dirty="0" smtClean="0"/>
          </a:p>
          <a:p>
            <a:r>
              <a:rPr lang="en-US" sz="1200" dirty="0" smtClean="0">
                <a:hlinkClick r:id="rId2"/>
              </a:rPr>
              <a:t>O. M. </a:t>
            </a:r>
            <a:r>
              <a:rPr lang="en-US" sz="1200" dirty="0" err="1" smtClean="0">
                <a:hlinkClick r:id="rId2"/>
              </a:rPr>
              <a:t>Dekkers</a:t>
            </a:r>
            <a:r>
              <a:rPr lang="en-US" sz="1200" dirty="0" smtClean="0"/>
              <a:t>, </a:t>
            </a:r>
            <a:r>
              <a:rPr lang="en-US" sz="1200" dirty="0" smtClean="0">
                <a:hlinkClick r:id="rId3"/>
              </a:rPr>
              <a:t>A. M. Pereira</a:t>
            </a:r>
            <a:r>
              <a:rPr lang="en-US" sz="1200" dirty="0" smtClean="0"/>
              <a:t>, and </a:t>
            </a:r>
            <a:r>
              <a:rPr lang="en-US" sz="1200" dirty="0" smtClean="0">
                <a:hlinkClick r:id="rId4"/>
              </a:rPr>
              <a:t>J. A. </a:t>
            </a:r>
            <a:r>
              <a:rPr lang="en-US" sz="1200" dirty="0" err="1" smtClean="0">
                <a:hlinkClick r:id="rId4"/>
              </a:rPr>
              <a:t>Romijn</a:t>
            </a:r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574" y="1641676"/>
          <a:ext cx="8947960" cy="454736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98320"/>
                <a:gridCol w="1798320"/>
                <a:gridCol w="1798320"/>
                <a:gridCol w="1798320"/>
                <a:gridCol w="1754680"/>
              </a:tblGrid>
              <a:tr h="37358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Author</a:t>
                      </a:r>
                    </a:p>
                  </a:txBody>
                  <a:tcPr marL="35965" marR="35965" marT="17982" marB="1798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No. of macroadenomas</a:t>
                      </a:r>
                    </a:p>
                  </a:txBody>
                  <a:tcPr marL="35965" marR="35965" marT="17982" marB="1798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Mean follow-up (months)</a:t>
                      </a:r>
                    </a:p>
                  </a:txBody>
                  <a:tcPr marL="35965" marR="35965" marT="17982" marB="1798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No. with increase in tumor volume (%)</a:t>
                      </a:r>
                    </a:p>
                  </a:txBody>
                  <a:tcPr marL="35965" marR="35965" marT="17982" marB="17982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No. with decrease in tumor volume (%)</a:t>
                      </a:r>
                    </a:p>
                  </a:txBody>
                  <a:tcPr marL="35965" marR="35965" marT="17982" marB="17982" anchor="b"/>
                </a:tc>
              </a:tr>
              <a:tr h="51923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Feldkamp</a:t>
                      </a:r>
                      <a:r>
                        <a:rPr lang="en-US" sz="1200" dirty="0"/>
                        <a:t> et al. (19 )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32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 (26)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 (5)</a:t>
                      </a:r>
                    </a:p>
                  </a:txBody>
                  <a:tcPr marL="35965" marR="35965" marT="17982" marB="17982"/>
                </a:tc>
              </a:tr>
              <a:tr h="47878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Donovan and </a:t>
                      </a:r>
                      <a:r>
                        <a:rPr lang="en-US" sz="1200" dirty="0" err="1"/>
                        <a:t>Corenblum</a:t>
                      </a:r>
                      <a:r>
                        <a:rPr lang="en-US" sz="1200" dirty="0"/>
                        <a:t> (17 )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16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73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4 (25)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0 (0)</a:t>
                      </a:r>
                    </a:p>
                  </a:txBody>
                  <a:tcPr marL="35965" marR="35965" marT="17982" marB="17982"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Reincke</a:t>
                      </a:r>
                      <a:r>
                        <a:rPr lang="en-US" sz="1200" dirty="0"/>
                        <a:t> et al. (47 )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7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22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 (29)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 (0)</a:t>
                      </a:r>
                    </a:p>
                  </a:txBody>
                  <a:tcPr marL="35965" marR="35965" marT="17982" marB="17982"/>
                </a:tc>
              </a:tr>
              <a:tr h="3634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Sanno</a:t>
                      </a:r>
                      <a:r>
                        <a:rPr lang="en-US" sz="1200" dirty="0"/>
                        <a:t> et al. (20 )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115</a:t>
                      </a:r>
                      <a:r>
                        <a:rPr lang="en-US" sz="1200" baseline="30000"/>
                        <a:t>1</a:t>
                      </a:r>
                      <a:endParaRPr lang="en-US" sz="1200"/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51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23 (20)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 (10)</a:t>
                      </a:r>
                    </a:p>
                  </a:txBody>
                  <a:tcPr marL="35965" marR="35965" marT="17982" marB="17982"/>
                </a:tc>
              </a:tr>
              <a:tr h="36346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Arita</a:t>
                      </a:r>
                      <a:r>
                        <a:rPr lang="en-US" sz="1200" dirty="0"/>
                        <a:t> et al. (45 )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37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62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19 (51)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 (0)</a:t>
                      </a:r>
                    </a:p>
                  </a:txBody>
                  <a:tcPr marL="35965" marR="35965" marT="17982" marB="17982"/>
                </a:tc>
              </a:tr>
              <a:tr h="43022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Dekkers</a:t>
                      </a:r>
                      <a:r>
                        <a:rPr lang="en-US" sz="1200" dirty="0"/>
                        <a:t> et al. (46 )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28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85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14 (50)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 (29)</a:t>
                      </a:r>
                    </a:p>
                  </a:txBody>
                  <a:tcPr marL="35965" marR="35965" marT="17982" marB="17982"/>
                </a:tc>
              </a:tr>
              <a:tr h="44439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Karavitaki</a:t>
                      </a:r>
                      <a:r>
                        <a:rPr lang="en-US" sz="1200" dirty="0"/>
                        <a:t> et al. (21 )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43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12 (50)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 (17)</a:t>
                      </a:r>
                    </a:p>
                  </a:txBody>
                  <a:tcPr marL="35965" marR="35965" marT="17982" marB="17982"/>
                </a:tc>
              </a:tr>
              <a:tr h="382351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Nishizawa</a:t>
                      </a:r>
                      <a:r>
                        <a:rPr lang="en-US" sz="1200" dirty="0"/>
                        <a:t> et al. (49 )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28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67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2 (7)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 (0)</a:t>
                      </a:r>
                    </a:p>
                  </a:txBody>
                  <a:tcPr marL="35965" marR="35965" marT="17982" marB="17982"/>
                </a:tc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Igarashi et al. (48 )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23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61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 (26)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 (43)</a:t>
                      </a:r>
                    </a:p>
                  </a:txBody>
                  <a:tcPr marL="35965" marR="35965" marT="17982" marB="17982"/>
                </a:tc>
              </a:tr>
              <a:tr h="290642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/>
                        <a:t>Fainstein</a:t>
                      </a:r>
                      <a:r>
                        <a:rPr lang="en-US" sz="1200" dirty="0"/>
                        <a:t> Day et al. (18 )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 (14)</a:t>
                      </a:r>
                    </a:p>
                  </a:txBody>
                  <a:tcPr marL="35965" marR="35965" marT="17982" marB="179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 (0)</a:t>
                      </a:r>
                    </a:p>
                  </a:txBody>
                  <a:tcPr marL="35965" marR="35965" marT="17982" marB="17982"/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997351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natural course of tumor volume in clinically nonfunctioning pituitary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macroadenomas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667000"/>
          </a:xfrm>
        </p:spPr>
        <p:txBody>
          <a:bodyPr>
            <a:normAutofit fontScale="90000"/>
          </a:bodyPr>
          <a:lstStyle/>
          <a:p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4000" dirty="0" smtClean="0"/>
              <a:t>Dopamine receptor expression and function in clinically nonfunctioning pituitary tumors: comparison with the effectiveness of </a:t>
            </a:r>
            <a:r>
              <a:rPr lang="en-US" sz="4000" dirty="0" err="1" smtClean="0"/>
              <a:t>cabergoline</a:t>
            </a:r>
            <a:r>
              <a:rPr lang="en-US" sz="4000" dirty="0" smtClean="0"/>
              <a:t> treatment.</a:t>
            </a:r>
            <a:br>
              <a:rPr lang="en-US" sz="40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1 yr of </a:t>
            </a:r>
            <a:r>
              <a:rPr lang="en-US" dirty="0" err="1" smtClean="0"/>
              <a:t>cabergoline</a:t>
            </a:r>
            <a:r>
              <a:rPr lang="en-US" dirty="0" smtClean="0"/>
              <a:t> treatment, tumor shrinkage was evident in 56% of patients and was associated with D(2) expression P &lt; 0.05).</a:t>
            </a:r>
          </a:p>
          <a:p>
            <a:r>
              <a:rPr lang="en-US" sz="1200" dirty="0" err="1" smtClean="0">
                <a:hlinkClick r:id="rId2" tooltip="The Journal of clinical endocrinology and metabolism."/>
              </a:rPr>
              <a:t>Clin</a:t>
            </a:r>
            <a:r>
              <a:rPr lang="en-US" sz="1200" dirty="0" smtClean="0">
                <a:hlinkClick r:id="rId3"/>
              </a:rPr>
              <a:t> </a:t>
            </a:r>
            <a:r>
              <a:rPr lang="en-US" sz="1200" dirty="0" err="1" smtClean="0">
                <a:hlinkClick r:id="rId3"/>
              </a:rPr>
              <a:t>Pivonello</a:t>
            </a:r>
            <a:r>
              <a:rPr lang="en-US" sz="1200" dirty="0" smtClean="0">
                <a:hlinkClick r:id="rId3"/>
              </a:rPr>
              <a:t> R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4"/>
              </a:rPr>
              <a:t>Matrone</a:t>
            </a:r>
            <a:r>
              <a:rPr lang="en-US" sz="1200" dirty="0" smtClean="0">
                <a:hlinkClick r:id="rId4"/>
              </a:rPr>
              <a:t> C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5"/>
              </a:rPr>
              <a:t>Filippella</a:t>
            </a:r>
            <a:r>
              <a:rPr lang="en-US" sz="1200" dirty="0" smtClean="0">
                <a:hlinkClick r:id="rId5"/>
              </a:rPr>
              <a:t> M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6"/>
              </a:rPr>
              <a:t>Cavallo</a:t>
            </a:r>
            <a:r>
              <a:rPr lang="en-US" sz="1200" dirty="0" smtClean="0">
                <a:hlinkClick r:id="rId6"/>
              </a:rPr>
              <a:t> LM</a:t>
            </a:r>
            <a:r>
              <a:rPr lang="en-US" sz="1200" dirty="0" smtClean="0"/>
              <a:t>, </a:t>
            </a:r>
            <a:r>
              <a:rPr lang="en-US" sz="1200" dirty="0" smtClean="0">
                <a:hlinkClick r:id="rId7"/>
              </a:rPr>
              <a:t>Di </a:t>
            </a:r>
            <a:r>
              <a:rPr lang="en-US" sz="1200" dirty="0" err="1" smtClean="0">
                <a:hlinkClick r:id="rId7"/>
              </a:rPr>
              <a:t>Somma</a:t>
            </a:r>
            <a:r>
              <a:rPr lang="en-US" sz="1200" dirty="0" smtClean="0">
                <a:hlinkClick r:id="rId7"/>
              </a:rPr>
              <a:t> C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8"/>
              </a:rPr>
              <a:t>Cappabianca</a:t>
            </a:r>
            <a:r>
              <a:rPr lang="en-US" sz="1200" dirty="0" smtClean="0">
                <a:hlinkClick r:id="rId8"/>
              </a:rPr>
              <a:t> P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9"/>
              </a:rPr>
              <a:t>Colao</a:t>
            </a:r>
            <a:r>
              <a:rPr lang="en-US" sz="1200" dirty="0" smtClean="0">
                <a:hlinkClick r:id="rId9"/>
              </a:rPr>
              <a:t> A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10"/>
              </a:rPr>
              <a:t>Annunziato</a:t>
            </a:r>
            <a:r>
              <a:rPr lang="en-US" sz="1200" dirty="0" smtClean="0">
                <a:hlinkClick r:id="rId10"/>
              </a:rPr>
              <a:t> L</a:t>
            </a:r>
            <a:r>
              <a:rPr lang="en-US" sz="1200" dirty="0" smtClean="0"/>
              <a:t>, </a:t>
            </a:r>
            <a:r>
              <a:rPr lang="en-US" sz="1200" dirty="0" smtClean="0">
                <a:hlinkClick r:id="rId11"/>
              </a:rPr>
              <a:t>Lombardi G</a:t>
            </a:r>
            <a:r>
              <a:rPr lang="en-US" sz="1200" dirty="0" smtClean="0"/>
              <a:t>.</a:t>
            </a:r>
            <a:br>
              <a:rPr lang="en-US" sz="1200" dirty="0" smtClean="0"/>
            </a:br>
            <a:r>
              <a:rPr lang="en-US" sz="1200" dirty="0" smtClean="0">
                <a:hlinkClick r:id="rId2" tooltip="Open/close author information list"/>
              </a:rPr>
              <a:t>Author information</a:t>
            </a:r>
            <a:r>
              <a:rPr lang="en-US" sz="1200" dirty="0" smtClean="0">
                <a:hlinkClick r:id="rId2" tooltip="The Journal of clinical endocrinology and metabolism."/>
              </a:rPr>
              <a:t> </a:t>
            </a:r>
            <a:r>
              <a:rPr lang="en-US" sz="1200" dirty="0" err="1" smtClean="0">
                <a:hlinkClick r:id="rId2" tooltip="The Journal of clinical endocrinology and metabolism."/>
              </a:rPr>
              <a:t>Endocrinol</a:t>
            </a:r>
            <a:r>
              <a:rPr lang="en-US" sz="1200" dirty="0" smtClean="0">
                <a:hlinkClick r:id="rId2" tooltip="The Journal of clinical endocrinology and metabolism."/>
              </a:rPr>
              <a:t> </a:t>
            </a:r>
            <a:r>
              <a:rPr lang="en-US" sz="1200" dirty="0" err="1" smtClean="0">
                <a:hlinkClick r:id="rId2" tooltip="The Journal of clinical endocrinology and metabolism."/>
              </a:rPr>
              <a:t>Metab</a:t>
            </a:r>
            <a:r>
              <a:rPr lang="en-US" sz="1200" dirty="0" smtClean="0">
                <a:hlinkClick r:id="rId2" tooltip="The Journal of clinical endocrinology and metabolism."/>
              </a:rPr>
              <a:t>.</a:t>
            </a:r>
            <a:r>
              <a:rPr lang="en-US" sz="1200" dirty="0" smtClean="0"/>
              <a:t> 2004 Apr;89(4):1674-83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prospective study of 26 patients (15 women and 11 men) with previously untreated </a:t>
            </a:r>
            <a:r>
              <a:rPr lang="en-US" dirty="0" err="1" smtClean="0"/>
              <a:t>macroprolactinomas</a:t>
            </a:r>
            <a:r>
              <a:rPr lang="en-US" dirty="0" smtClean="0"/>
              <a:t> showed that treatment with CAB (0.25–2.0 mg/week) was followed by </a:t>
            </a:r>
            <a:r>
              <a:rPr lang="en-US" dirty="0" err="1" smtClean="0"/>
              <a:t>normoprolactinemia</a:t>
            </a:r>
            <a:r>
              <a:rPr lang="en-US" dirty="0" smtClean="0"/>
              <a:t> in 21 patients (81%) and significant reduction in tumor size in 92% of patients after 6 months of treatment</a:t>
            </a:r>
          </a:p>
          <a:p>
            <a:endParaRPr lang="en-US" dirty="0" smtClean="0"/>
          </a:p>
          <a:p>
            <a:r>
              <a:rPr lang="en-US" sz="1400" b="1" i="1" dirty="0" err="1" smtClean="0"/>
              <a:t>Macroprolactinoma</a:t>
            </a:r>
            <a:r>
              <a:rPr lang="en-US" sz="1400" b="1" i="1" dirty="0" smtClean="0"/>
              <a:t>: a diagnostic and therapeutic update</a:t>
            </a:r>
          </a:p>
          <a:p>
            <a:r>
              <a:rPr lang="en-US" sz="1400" i="1" dirty="0" smtClean="0"/>
              <a:t>P. Iglesias, J.J. </a:t>
            </a:r>
            <a:r>
              <a:rPr lang="en-US" sz="1400" i="1" dirty="0" err="1" smtClean="0"/>
              <a:t>Díez</a:t>
            </a:r>
            <a:r>
              <a:rPr lang="en-US" sz="1400" i="1" dirty="0" smtClean="0"/>
              <a:t> DOI: </a:t>
            </a:r>
            <a:r>
              <a:rPr lang="en-US" sz="1400" i="1" dirty="0" smtClean="0">
                <a:hlinkClick r:id="rId2"/>
              </a:rPr>
              <a:t>http://dx.doi.org/10.1093/qjmed/hcs240</a:t>
            </a:r>
            <a:r>
              <a:rPr lang="en-US" sz="1400" i="1" dirty="0" smtClean="0"/>
              <a:t> 495-504 First published online: 17 January 2013 </a:t>
            </a:r>
          </a:p>
          <a:p>
            <a:endParaRPr lang="en-US" sz="1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Cabergoline</a:t>
            </a:r>
            <a:r>
              <a:rPr lang="en-US" dirty="0" smtClean="0"/>
              <a:t> in </a:t>
            </a:r>
            <a:r>
              <a:rPr lang="en-US" dirty="0" err="1" smtClean="0"/>
              <a:t>macroprplactinoma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appear in the first year following the withdrawal </a:t>
            </a:r>
          </a:p>
          <a:p>
            <a:r>
              <a:rPr lang="en-US" dirty="0" smtClean="0"/>
              <a:t>in one study the risk of recurrence was 18% by millimeter tumor mass remaining before the withdrawal of the CAB.</a:t>
            </a:r>
          </a:p>
          <a:p>
            <a:r>
              <a:rPr lang="en-US" dirty="0" smtClean="0"/>
              <a:t>A study showed a recurrence rate was43.3% after 5 years of CAB withdrawal.</a:t>
            </a:r>
          </a:p>
          <a:p>
            <a:r>
              <a:rPr lang="en-US" dirty="0" smtClean="0"/>
              <a:t> recurrence was 77.5% in those that had small remnant tumor in MRI at the time of the CAB withdrawal versus 32.6% in those showing no evidence of tumor image at that time.</a:t>
            </a:r>
            <a:endParaRPr lang="en-US" sz="1100" dirty="0" smtClean="0"/>
          </a:p>
          <a:p>
            <a:r>
              <a:rPr lang="en-US" sz="1100" b="1" i="1" dirty="0" err="1" smtClean="0"/>
              <a:t>Macroprolactinoma</a:t>
            </a:r>
            <a:r>
              <a:rPr lang="en-US" sz="1100" b="1" i="1" dirty="0" smtClean="0"/>
              <a:t>: a diagnostic and therapeutic update</a:t>
            </a:r>
          </a:p>
          <a:p>
            <a:r>
              <a:rPr lang="en-US" sz="1100" i="1" dirty="0" smtClean="0"/>
              <a:t>P. Iglesias, J.J. </a:t>
            </a:r>
            <a:r>
              <a:rPr lang="en-US" sz="1100" i="1" dirty="0" err="1" smtClean="0"/>
              <a:t>Díez</a:t>
            </a:r>
            <a:r>
              <a:rPr lang="en-US" sz="1100" i="1" dirty="0" smtClean="0"/>
              <a:t> DOI: </a:t>
            </a:r>
            <a:r>
              <a:rPr lang="en-US" sz="1100" i="1" dirty="0" smtClean="0">
                <a:hlinkClick r:id="rId2"/>
              </a:rPr>
              <a:t>http://dx.doi.org/10.1093/qjmed/hcs240</a:t>
            </a:r>
            <a:r>
              <a:rPr lang="en-US" sz="1100" i="1" dirty="0" smtClean="0"/>
              <a:t> 495-504 First published online: 17 January 2013 </a:t>
            </a:r>
          </a:p>
          <a:p>
            <a:endParaRPr lang="en-US" sz="11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recurrence rate of </a:t>
            </a:r>
            <a:r>
              <a:rPr lang="en-US" dirty="0" err="1" smtClean="0"/>
              <a:t>hyperprolactinemia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Persistent control of </a:t>
            </a:r>
            <a:r>
              <a:rPr lang="en-US" dirty="0" err="1" smtClean="0"/>
              <a:t>hyperprolactinemia</a:t>
            </a:r>
            <a:r>
              <a:rPr lang="en-US" dirty="0" smtClean="0"/>
              <a:t> without evidence of tumor growth after 24–96 months of CAB withdrawal has been reported in ∼50% patients with </a:t>
            </a:r>
            <a:r>
              <a:rPr lang="en-US" dirty="0" err="1" smtClean="0"/>
              <a:t>macroprolactinoma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The probability of complete cure is greater when treatment with DA has been prolonged (&gt;2 years) and there is no tumor rest in MRI</a:t>
            </a:r>
          </a:p>
          <a:p>
            <a:r>
              <a:rPr lang="en-US" sz="1200" b="1" i="1" dirty="0" err="1" smtClean="0"/>
              <a:t>Macroprolactinoma</a:t>
            </a:r>
            <a:r>
              <a:rPr lang="en-US" sz="1200" b="1" i="1" dirty="0" smtClean="0"/>
              <a:t>: a diagnostic and therapeutic update</a:t>
            </a:r>
          </a:p>
          <a:p>
            <a:r>
              <a:rPr lang="en-US" sz="1200" i="1" dirty="0" smtClean="0"/>
              <a:t>P. Iglesias, J.J. </a:t>
            </a:r>
            <a:r>
              <a:rPr lang="en-US" sz="1200" i="1" dirty="0" err="1" smtClean="0"/>
              <a:t>Díez</a:t>
            </a:r>
            <a:r>
              <a:rPr lang="en-US" sz="1200" i="1" dirty="0" smtClean="0"/>
              <a:t> DOI: </a:t>
            </a:r>
            <a:r>
              <a:rPr lang="en-US" sz="1200" i="1" dirty="0" smtClean="0">
                <a:hlinkClick r:id="rId2"/>
              </a:rPr>
              <a:t>http://dx.doi.org/10.1093/qjmed/hcs240</a:t>
            </a:r>
            <a:r>
              <a:rPr lang="en-US" sz="1200" i="1" dirty="0" smtClean="0"/>
              <a:t> 495-504 First published online: 17 January 2013 </a:t>
            </a:r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remission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solid component maintains responsiveness to DA</a:t>
            </a:r>
          </a:p>
          <a:p>
            <a:r>
              <a:rPr lang="en-US" dirty="0" smtClean="0"/>
              <a:t>Results indicate that </a:t>
            </a:r>
            <a:r>
              <a:rPr lang="en-US" smtClean="0"/>
              <a:t>~50of </a:t>
            </a:r>
            <a:r>
              <a:rPr lang="en-US" dirty="0" smtClean="0"/>
              <a:t>the patients achieve normalization of </a:t>
            </a:r>
            <a:r>
              <a:rPr lang="en-US" dirty="0" err="1" smtClean="0"/>
              <a:t>seurm</a:t>
            </a:r>
            <a:r>
              <a:rPr lang="en-US" dirty="0" smtClean="0"/>
              <a:t> PRL, radiological cure and tumor size reduction.</a:t>
            </a:r>
          </a:p>
          <a:p>
            <a:r>
              <a:rPr lang="en-US" dirty="0" smtClean="0"/>
              <a:t>medical treatment with DA should be considered as the first-line therapy prior to surgery in cystic </a:t>
            </a:r>
            <a:r>
              <a:rPr lang="en-US" dirty="0" err="1" smtClean="0"/>
              <a:t>macroprolactinomas</a:t>
            </a:r>
            <a:r>
              <a:rPr lang="en-US" dirty="0" smtClean="0"/>
              <a:t>. </a:t>
            </a:r>
            <a:endParaRPr lang="en-US" sz="1200" dirty="0" smtClean="0"/>
          </a:p>
          <a:p>
            <a:r>
              <a:rPr lang="en-US" sz="1200" b="1" i="1" dirty="0" err="1" smtClean="0"/>
              <a:t>Macroprolactinoma</a:t>
            </a:r>
            <a:r>
              <a:rPr lang="en-US" sz="1200" b="1" i="1" dirty="0" smtClean="0"/>
              <a:t>: a diagnostic and therapeutic update</a:t>
            </a:r>
          </a:p>
          <a:p>
            <a:r>
              <a:rPr lang="en-US" sz="1200" i="1" dirty="0" smtClean="0"/>
              <a:t>P. Iglesias, J.J. </a:t>
            </a:r>
            <a:r>
              <a:rPr lang="en-US" sz="1200" i="1" dirty="0" err="1" smtClean="0"/>
              <a:t>Díez</a:t>
            </a:r>
            <a:r>
              <a:rPr lang="en-US" sz="1200" i="1" dirty="0" smtClean="0"/>
              <a:t> DOI: </a:t>
            </a:r>
            <a:r>
              <a:rPr lang="en-US" sz="1200" i="1" dirty="0" smtClean="0">
                <a:hlinkClick r:id="rId2"/>
              </a:rPr>
              <a:t>http://dx.doi.org/10.1093/qjmed/hcs240</a:t>
            </a:r>
            <a:r>
              <a:rPr lang="en-US" sz="1200" i="1" dirty="0" smtClean="0"/>
              <a:t> 495-504 First published online: 17 January 2013 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Cyctic</a:t>
            </a:r>
            <a:r>
              <a:rPr lang="en-US" dirty="0" smtClean="0"/>
              <a:t> </a:t>
            </a:r>
            <a:r>
              <a:rPr lang="en-US" dirty="0" err="1" smtClean="0"/>
              <a:t>macroprolactinoma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Dilutional</a:t>
            </a:r>
            <a:r>
              <a:rPr lang="en-US" sz="3600" dirty="0" smtClean="0"/>
              <a:t> test</a:t>
            </a:r>
          </a:p>
          <a:p>
            <a:endParaRPr lang="en-US" sz="3600" dirty="0" smtClean="0"/>
          </a:p>
          <a:p>
            <a:r>
              <a:rPr lang="en-US" sz="3600" dirty="0" smtClean="0"/>
              <a:t>Cortisol,IGF1,LH,FSH</a:t>
            </a:r>
          </a:p>
          <a:p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Pitt falls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30 to 35 percent of pituitary adenoma are clinically nonfunctioning or “silent”</a:t>
            </a:r>
          </a:p>
          <a:p>
            <a:endParaRPr lang="en-US" sz="3200" dirty="0" smtClean="0"/>
          </a:p>
          <a:p>
            <a:r>
              <a:rPr lang="en-US" sz="3200" dirty="0" smtClean="0"/>
              <a:t>80 to 90 percent of these are </a:t>
            </a:r>
            <a:r>
              <a:rPr lang="en-US" sz="3200" dirty="0" err="1" smtClean="0"/>
              <a:t>gonadotroph</a:t>
            </a:r>
            <a:r>
              <a:rPr lang="en-US" sz="3200" dirty="0" smtClean="0"/>
              <a:t> adenomas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none functional pituitary macro adenoma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sz="3600" dirty="0" smtClean="0"/>
              <a:t>Nonfunctioning pituitary adenomas</a:t>
            </a:r>
          </a:p>
          <a:p>
            <a:r>
              <a:rPr lang="en-US" dirty="0" smtClean="0"/>
              <a:t> are difficult to recognize clinically until they are large enough to cause symptoms due to a mass effect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CLINICAL</a:t>
            </a:r>
            <a:r>
              <a:rPr lang="en-US" dirty="0" smtClean="0"/>
              <a:t> </a:t>
            </a:r>
            <a:r>
              <a:rPr lang="en-US" sz="4800" dirty="0" smtClean="0"/>
              <a:t>PRESENTATIONS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04800"/>
          <a:ext cx="8616244" cy="5638798"/>
        </p:xfrm>
        <a:graphic>
          <a:graphicData uri="http://schemas.openxmlformats.org/drawingml/2006/table">
            <a:tbl>
              <a:tblPr/>
              <a:tblGrid>
                <a:gridCol w="8616244"/>
              </a:tblGrid>
              <a:tr h="473397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Neurologic symptoms (most common) 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97">
                <a:tc>
                  <a:txBody>
                    <a:bodyPr/>
                    <a:lstStyle/>
                    <a:p>
                      <a:r>
                        <a:rPr lang="en-US" sz="1700"/>
                        <a:t>Visual impairment 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97">
                <a:tc>
                  <a:txBody>
                    <a:bodyPr/>
                    <a:lstStyle/>
                    <a:p>
                      <a:r>
                        <a:rPr lang="en-US" sz="1700"/>
                        <a:t>Headache 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205">
                <a:tc>
                  <a:txBody>
                    <a:bodyPr/>
                    <a:lstStyle/>
                    <a:p>
                      <a:r>
                        <a:rPr lang="en-US" sz="1700" dirty="0"/>
                        <a:t>Other (including </a:t>
                      </a:r>
                      <a:r>
                        <a:rPr lang="en-US" sz="1700" dirty="0" err="1"/>
                        <a:t>diplopia</a:t>
                      </a:r>
                      <a:r>
                        <a:rPr lang="en-US" sz="1700" dirty="0"/>
                        <a:t>, seizures, and CSF </a:t>
                      </a:r>
                      <a:r>
                        <a:rPr lang="en-US" sz="1700" dirty="0" err="1" smtClean="0"/>
                        <a:t>rhinorrhea</a:t>
                      </a:r>
                      <a:r>
                        <a:rPr lang="en-US" sz="1700" dirty="0" smtClean="0"/>
                        <a:t>,</a:t>
                      </a:r>
                      <a:r>
                        <a:rPr lang="en-US" sz="1600" dirty="0" smtClean="0"/>
                        <a:t> pituitary apoplexy)</a:t>
                      </a:r>
                      <a:endParaRPr lang="en-US" sz="1700" dirty="0"/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97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Incidental finding 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205">
                <a:tc>
                  <a:txBody>
                    <a:bodyPr/>
                    <a:lstStyle/>
                    <a:p>
                      <a:r>
                        <a:rPr lang="en-US" sz="1700" dirty="0"/>
                        <a:t>When an imaging procedure is performed because of an unrelated symptom 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97">
                <a:tc>
                  <a:txBody>
                    <a:bodyPr/>
                    <a:lstStyle/>
                    <a:p>
                      <a:r>
                        <a:rPr lang="en-US" sz="2000" b="1" i="1" dirty="0" err="1"/>
                        <a:t>Hypopituitarism</a:t>
                      </a:r>
                      <a:r>
                        <a:rPr lang="en-US" sz="2000" b="1" i="1" dirty="0"/>
                        <a:t> 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397">
                <a:tc>
                  <a:txBody>
                    <a:bodyPr/>
                    <a:lstStyle/>
                    <a:p>
                      <a:r>
                        <a:rPr lang="en-US" sz="1700" dirty="0"/>
                        <a:t>Biochemical evidence (most common) 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006">
                <a:tc>
                  <a:txBody>
                    <a:bodyPr/>
                    <a:lstStyle/>
                    <a:p>
                      <a:r>
                        <a:rPr lang="en-US" sz="1700" dirty="0"/>
                        <a:t>Clinical symptoms (less common, but include </a:t>
                      </a:r>
                      <a:r>
                        <a:rPr lang="en-US" sz="1700" dirty="0" err="1"/>
                        <a:t>oligomenorrhea</a:t>
                      </a:r>
                      <a:r>
                        <a:rPr lang="en-US" sz="1700" dirty="0"/>
                        <a:t> or amenorrhea in </a:t>
                      </a:r>
                      <a:r>
                        <a:rPr lang="en-US" sz="1700" dirty="0" smtClean="0"/>
                        <a:t>women) </a:t>
                      </a:r>
                      <a:endParaRPr lang="en-US" sz="1700" dirty="0"/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about 60 %t of patients have </a:t>
            </a:r>
            <a:r>
              <a:rPr lang="en-US" dirty="0" err="1" smtClean="0"/>
              <a:t>hypopituitarism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Growth hormone (GH) :87%  </a:t>
            </a:r>
          </a:p>
          <a:p>
            <a:endParaRPr lang="en-US" dirty="0" smtClean="0"/>
          </a:p>
          <a:p>
            <a:r>
              <a:rPr lang="en-US" dirty="0" smtClean="0"/>
              <a:t>LH/FSH :</a:t>
            </a:r>
            <a:r>
              <a:rPr lang="en-US" dirty="0" err="1" smtClean="0"/>
              <a:t>hypogonadotropic</a:t>
            </a:r>
            <a:r>
              <a:rPr lang="en-US" dirty="0" smtClean="0"/>
              <a:t> </a:t>
            </a:r>
            <a:r>
              <a:rPr lang="en-US" dirty="0" err="1" smtClean="0"/>
              <a:t>hypogonadism</a:t>
            </a:r>
            <a:r>
              <a:rPr lang="en-US" dirty="0" smtClean="0"/>
              <a:t>: 72 %</a:t>
            </a:r>
          </a:p>
          <a:p>
            <a:endParaRPr lang="en-US" dirty="0" smtClean="0"/>
          </a:p>
          <a:p>
            <a:r>
              <a:rPr lang="en-US" dirty="0" smtClean="0"/>
              <a:t>ACTH: secondary adrenal insufficiency:30%</a:t>
            </a:r>
          </a:p>
          <a:p>
            <a:endParaRPr lang="en-US" dirty="0" smtClean="0"/>
          </a:p>
          <a:p>
            <a:r>
              <a:rPr lang="en-US" dirty="0" err="1" smtClean="0"/>
              <a:t>TSH:central</a:t>
            </a:r>
            <a:r>
              <a:rPr lang="en-US" dirty="0" smtClean="0"/>
              <a:t> hypothyroidism: 24%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Biochemical evidence </a:t>
            </a:r>
            <a:r>
              <a:rPr lang="en-US" sz="4400" dirty="0" err="1" smtClean="0"/>
              <a:t>Hypopituitarism</a:t>
            </a:r>
            <a:r>
              <a:rPr lang="en-US" sz="4400" i="1" dirty="0" smtClean="0"/>
              <a:t/>
            </a:r>
            <a:br>
              <a:rPr lang="en-US" sz="4400" i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 </a:t>
            </a:r>
            <a:r>
              <a:rPr lang="en-US" dirty="0" err="1" smtClean="0"/>
              <a:t>Macroadenomas</a:t>
            </a:r>
            <a:r>
              <a:rPr lang="en-US" dirty="0" smtClean="0"/>
              <a:t>: </a:t>
            </a:r>
            <a:r>
              <a:rPr lang="en-US" dirty="0" err="1" smtClean="0"/>
              <a:t>prolactin</a:t>
            </a:r>
            <a:r>
              <a:rPr lang="en-US" dirty="0" smtClean="0"/>
              <a:t> concentrations (usually &lt;100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r>
              <a:rPr lang="en-US" dirty="0" smtClean="0"/>
              <a:t> but sometimes as high as 200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mL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Rarely </a:t>
            </a:r>
            <a:r>
              <a:rPr lang="en-US" dirty="0" err="1" smtClean="0"/>
              <a:t>gonadotroph</a:t>
            </a:r>
            <a:r>
              <a:rPr lang="en-US" dirty="0" smtClean="0"/>
              <a:t> adenomas co-secrete </a:t>
            </a:r>
            <a:r>
              <a:rPr lang="en-US" dirty="0" err="1" smtClean="0"/>
              <a:t>prolactin</a:t>
            </a:r>
            <a:r>
              <a:rPr lang="en-US" dirty="0" smtClean="0"/>
              <a:t> and </a:t>
            </a:r>
            <a:r>
              <a:rPr lang="en-US" dirty="0" err="1" smtClean="0"/>
              <a:t>gonadotropins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Elevated </a:t>
            </a:r>
            <a:r>
              <a:rPr lang="en-US" dirty="0" err="1" smtClean="0"/>
              <a:t>prolactin</a:t>
            </a:r>
            <a:r>
              <a:rPr lang="en-US" dirty="0" smtClean="0"/>
              <a:t> in </a:t>
            </a:r>
            <a:r>
              <a:rPr lang="en-US" dirty="0" err="1" smtClean="0"/>
              <a:t>nonefunctional</a:t>
            </a:r>
            <a:r>
              <a:rPr lang="en-US" dirty="0" smtClean="0"/>
              <a:t> </a:t>
            </a:r>
            <a:r>
              <a:rPr lang="en-US" dirty="0" err="1" smtClean="0"/>
              <a:t>macroadenoma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oligomenorrhea</a:t>
            </a:r>
            <a:r>
              <a:rPr lang="en-US" dirty="0" smtClean="0"/>
              <a:t> or amenorrhea</a:t>
            </a:r>
          </a:p>
          <a:p>
            <a:endParaRPr lang="en-US" dirty="0" smtClean="0"/>
          </a:p>
          <a:p>
            <a:r>
              <a:rPr lang="en-US" dirty="0" smtClean="0"/>
              <a:t> infertility :</a:t>
            </a:r>
            <a:r>
              <a:rPr lang="en-US" dirty="0" err="1" smtClean="0"/>
              <a:t>luteal</a:t>
            </a:r>
            <a:r>
              <a:rPr lang="en-US" dirty="0" smtClean="0"/>
              <a:t> phase abnormalities or </a:t>
            </a:r>
            <a:r>
              <a:rPr lang="en-US" dirty="0" err="1" smtClean="0"/>
              <a:t>anovulation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Galactorrhea</a:t>
            </a:r>
            <a:r>
              <a:rPr lang="en-US" dirty="0" smtClean="0"/>
              <a:t>: in10% to 20% of cases of amenorrhea.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manifestations of </a:t>
            </a:r>
            <a:r>
              <a:rPr lang="en-US" dirty="0" err="1" smtClean="0"/>
              <a:t>hyperprolactinemia</a:t>
            </a:r>
            <a:r>
              <a:rPr lang="en-US" dirty="0" smtClean="0"/>
              <a:t> In premenopausal women: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50%of all clinically recognized pituitary adenomas.</a:t>
            </a:r>
          </a:p>
          <a:p>
            <a:endParaRPr lang="en-US" dirty="0" smtClean="0"/>
          </a:p>
          <a:p>
            <a:r>
              <a:rPr lang="fa-IR" dirty="0" smtClean="0"/>
              <a:t>‍‍‍‍‍‍‍‍‍‍‍‍‍‍‍‍‍‍‍‍‍‍</a:t>
            </a:r>
            <a:r>
              <a:rPr lang="en-US" dirty="0" smtClean="0"/>
              <a:t>~10% are </a:t>
            </a:r>
            <a:r>
              <a:rPr lang="en-US" dirty="0" err="1" smtClean="0"/>
              <a:t>macroadenoma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F&gt;M :10/1</a:t>
            </a:r>
          </a:p>
          <a:p>
            <a:endParaRPr lang="en-US" dirty="0" smtClean="0"/>
          </a:p>
          <a:p>
            <a:r>
              <a:rPr lang="en-US" dirty="0" smtClean="0"/>
              <a:t>especially between the ages of 20 and 40 years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prolactinoma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1778</TotalTime>
  <Words>964</Words>
  <Application>Microsoft Office PowerPoint</Application>
  <PresentationFormat>On-screen Show (4:3)</PresentationFormat>
  <Paragraphs>155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nonfunctional pituitary macro adenoma  or Macro prolactinoma</vt:lpstr>
      <vt:lpstr>Pitt falls</vt:lpstr>
      <vt:lpstr>none functional pituitary macro adenoma</vt:lpstr>
      <vt:lpstr>CLINICAL PRESENTATIONS</vt:lpstr>
      <vt:lpstr>Slide 5</vt:lpstr>
      <vt:lpstr>Biochemical evidence Hypopituitarism </vt:lpstr>
      <vt:lpstr>Elevated prolactin in nonefunctional macroadenoma</vt:lpstr>
      <vt:lpstr>clinical manifestations of hyperprolactinemia In premenopausal women:  </vt:lpstr>
      <vt:lpstr>prolactinoma</vt:lpstr>
      <vt:lpstr>Macroprolactinoma</vt:lpstr>
      <vt:lpstr>management</vt:lpstr>
      <vt:lpstr>Slide 12</vt:lpstr>
      <vt:lpstr>The Natural Course of Nonfunctioning Pituitary Macroadenomas</vt:lpstr>
      <vt:lpstr>Slide 14</vt:lpstr>
      <vt:lpstr>. Dopamine receptor expression and function in clinically nonfunctioning pituitary tumors: comparison with the effectiveness of cabergoline treatment.   </vt:lpstr>
      <vt:lpstr>Cabergoline in macroprplactinoma</vt:lpstr>
      <vt:lpstr> recurrence rate of hyperprolactinemia </vt:lpstr>
      <vt:lpstr>Complete remission</vt:lpstr>
      <vt:lpstr>Cyctic macroprolactinoma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 prolactinoma vs none functional pituitary macro adenoma</dc:title>
  <dc:creator>sara</dc:creator>
  <cp:lastModifiedBy>sara</cp:lastModifiedBy>
  <cp:revision>41</cp:revision>
  <dcterms:created xsi:type="dcterms:W3CDTF">2015-11-06T16:30:05Z</dcterms:created>
  <dcterms:modified xsi:type="dcterms:W3CDTF">2015-11-08T18:47:18Z</dcterms:modified>
</cp:coreProperties>
</file>