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7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0" r:id="rId13"/>
    <p:sldId id="277" r:id="rId14"/>
    <p:sldId id="287" r:id="rId15"/>
    <p:sldId id="300" r:id="rId16"/>
    <p:sldId id="291" r:id="rId17"/>
    <p:sldId id="288" r:id="rId18"/>
    <p:sldId id="290" r:id="rId19"/>
    <p:sldId id="292" r:id="rId20"/>
    <p:sldId id="294" r:id="rId21"/>
    <p:sldId id="295" r:id="rId22"/>
    <p:sldId id="297" r:id="rId23"/>
    <p:sldId id="298" r:id="rId24"/>
    <p:sldId id="296" r:id="rId25"/>
    <p:sldId id="275" r:id="rId26"/>
    <p:sldId id="273" r:id="rId27"/>
    <p:sldId id="276" r:id="rId28"/>
    <p:sldId id="278" r:id="rId29"/>
    <p:sldId id="279" r:id="rId30"/>
    <p:sldId id="280" r:id="rId31"/>
    <p:sldId id="281" r:id="rId32"/>
    <p:sldId id="283" r:id="rId33"/>
    <p:sldId id="299" r:id="rId34"/>
    <p:sldId id="28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671D-1089-4932-B262-40A6174E6CD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81B1-1AD5-4FC1-BF3B-60498C07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1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4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88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1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34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3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57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29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178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2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9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72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0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2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829E-7953-41C2-8A8C-9253EA5584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FCD16-AC21-47F8-B8A1-B22E423AB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09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BARIATRIC SURGERY AND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076056" y="3140968"/>
            <a:ext cx="3888432" cy="2497832"/>
          </a:xfrm>
        </p:spPr>
        <p:txBody>
          <a:bodyPr>
            <a:normAutofit fontScale="92500" lnSpcReduction="20000"/>
          </a:bodyPr>
          <a:lstStyle/>
          <a:p>
            <a:pPr marR="0" algn="ctr" eaLnBrk="1" hangingPunct="1">
              <a:lnSpc>
                <a:spcPct val="90000"/>
              </a:lnSpc>
            </a:pPr>
            <a:endParaRPr lang="en-US" sz="17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70000"/>
              </a:lnSpc>
            </a:pPr>
            <a:r>
              <a:rPr lang="en-US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Maryam Barzin, MD</a:t>
            </a:r>
          </a:p>
          <a:p>
            <a:pPr marR="0" algn="ctr" eaLnBrk="1" hangingPunct="1">
              <a:lnSpc>
                <a:spcPct val="70000"/>
              </a:lnSpc>
            </a:pPr>
            <a:endParaRPr lang="en-US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70000"/>
              </a:lnSpc>
            </a:pPr>
            <a:endParaRPr lang="en-US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70000"/>
              </a:lnSpc>
            </a:pPr>
            <a:endParaRPr lang="en-US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70000"/>
              </a:lnSpc>
            </a:pPr>
            <a:endParaRPr lang="en-US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70000"/>
              </a:lnSpc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Obesity Research Center</a:t>
            </a:r>
          </a:p>
          <a:p>
            <a:pPr marR="0" algn="ctr" eaLnBrk="1" hangingPunct="1">
              <a:lnSpc>
                <a:spcPct val="70000"/>
              </a:lnSpc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marR="0" algn="ctr" eaLnBrk="1" hangingPunct="1">
              <a:lnSpc>
                <a:spcPct val="70000"/>
              </a:lnSpc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Shahid Beheshti University of Medical Sciences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lnSpc>
                <a:spcPct val="70000"/>
              </a:lnSpc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lnSpc>
                <a:spcPct val="70000"/>
              </a:lnSpc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lnSpc>
                <a:spcPct val="70000"/>
              </a:lnSpc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lnSpc>
                <a:spcPct val="70000"/>
              </a:lnSpc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lnSpc>
                <a:spcPct val="70000"/>
              </a:lnSpc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/>
            <a:r>
              <a:rPr lang="en-US" sz="1200" dirty="0" smtClean="0">
                <a:solidFill>
                  <a:schemeClr val="tx1"/>
                </a:solidFill>
              </a:rPr>
              <a:t>2016 July 21</a:t>
            </a:r>
          </a:p>
        </p:txBody>
      </p:sp>
    </p:spTree>
    <p:extLst>
      <p:ext uri="{BB962C8B-B14F-4D97-AF65-F5344CB8AC3E}">
        <p14:creationId xmlns:p14="http://schemas.microsoft.com/office/powerpoint/2010/main" val="1310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zin\Desktop\1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04" y="1412775"/>
            <a:ext cx="402590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5916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0604" y="1628800"/>
            <a:ext cx="48534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184 </a:t>
            </a:r>
            <a:r>
              <a:rPr lang="en-US" dirty="0"/>
              <a:t>morbidly obese </a:t>
            </a:r>
            <a:r>
              <a:rPr lang="en-US" dirty="0" smtClean="0"/>
              <a:t>patients undergoing </a:t>
            </a:r>
            <a:r>
              <a:rPr lang="en-US" dirty="0"/>
              <a:t>bariatric </a:t>
            </a:r>
            <a:r>
              <a:rPr lang="en-US" dirty="0" smtClean="0"/>
              <a:t>surgery: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prevalence of NAFLD was 84 </a:t>
            </a:r>
            <a:r>
              <a:rPr lang="en-US" dirty="0" smtClean="0"/>
              <a:t>%: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 22.0 % </a:t>
            </a:r>
            <a:r>
              <a:rPr lang="en-US" dirty="0" err="1" smtClean="0"/>
              <a:t>steatosis</a:t>
            </a:r>
            <a:endParaRPr lang="en-US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30.8 </a:t>
            </a:r>
            <a:r>
              <a:rPr lang="en-US" dirty="0" smtClean="0"/>
              <a:t>% mild </a:t>
            </a:r>
            <a:r>
              <a:rPr lang="en-US" dirty="0" err="1" smtClean="0"/>
              <a:t>steatohepatitis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32.0 </a:t>
            </a:r>
            <a:r>
              <a:rPr lang="en-US" dirty="0" smtClean="0"/>
              <a:t>% mod-severe </a:t>
            </a:r>
            <a:r>
              <a:rPr lang="en-US" dirty="0" err="1" smtClean="0"/>
              <a:t>steatohepatitis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Independent predictive factors for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steatohepatitis</a:t>
            </a:r>
            <a:r>
              <a:rPr lang="en-US" dirty="0"/>
              <a:t> </a:t>
            </a:r>
            <a:r>
              <a:rPr lang="en-US" dirty="0" smtClean="0"/>
              <a:t>were: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 Age OR, </a:t>
            </a:r>
            <a:r>
              <a:rPr lang="en-US" dirty="0"/>
              <a:t>1.05; </a:t>
            </a:r>
            <a:r>
              <a:rPr lang="en-US" dirty="0" smtClean="0"/>
              <a:t>p=0.011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 WC OR</a:t>
            </a:r>
            <a:r>
              <a:rPr lang="en-US" dirty="0"/>
              <a:t>, 1.03; </a:t>
            </a:r>
            <a:r>
              <a:rPr lang="en-US" dirty="0" smtClean="0"/>
              <a:t>p=0.021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 ALT OR</a:t>
            </a:r>
            <a:r>
              <a:rPr lang="en-US" dirty="0"/>
              <a:t>, </a:t>
            </a:r>
            <a:r>
              <a:rPr lang="en-US" dirty="0" smtClean="0"/>
              <a:t>1.04; p=0.005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TG   OR</a:t>
            </a:r>
            <a:r>
              <a:rPr lang="en-US" dirty="0"/>
              <a:t>, 1.01; </a:t>
            </a:r>
            <a:r>
              <a:rPr lang="en-US" dirty="0" smtClean="0"/>
              <a:t>p=0.042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Conclusions:</a:t>
            </a:r>
            <a:r>
              <a:rPr lang="en-US" dirty="0" smtClean="0"/>
              <a:t> Age</a:t>
            </a:r>
            <a:r>
              <a:rPr lang="en-US" dirty="0"/>
              <a:t>, </a:t>
            </a:r>
            <a:r>
              <a:rPr lang="en-US" dirty="0" smtClean="0"/>
              <a:t>WC, ALT, and TG are </a:t>
            </a:r>
            <a:r>
              <a:rPr lang="en-US" dirty="0"/>
              <a:t>efficient and non-invasive </a:t>
            </a:r>
            <a:r>
              <a:rPr lang="en-US" dirty="0" smtClean="0"/>
              <a:t>predictive markers </a:t>
            </a:r>
            <a:r>
              <a:rPr lang="en-US" dirty="0"/>
              <a:t>for the diagnosis and management </a:t>
            </a:r>
            <a:r>
              <a:rPr lang="en-US" dirty="0" smtClean="0"/>
              <a:t>of</a:t>
            </a:r>
            <a:r>
              <a:rPr lang="fa-I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steatohepatitis</a:t>
            </a:r>
            <a:r>
              <a:rPr lang="en-US" dirty="0" smtClean="0"/>
              <a:t> </a:t>
            </a:r>
            <a:r>
              <a:rPr lang="en-US" dirty="0"/>
              <a:t>in morbidly obese patients.</a:t>
            </a:r>
          </a:p>
        </p:txBody>
      </p:sp>
    </p:spTree>
    <p:extLst>
      <p:ext uri="{BB962C8B-B14F-4D97-AF65-F5344CB8AC3E}">
        <p14:creationId xmlns:p14="http://schemas.microsoft.com/office/powerpoint/2010/main" val="23843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1663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Indication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Patients with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BMI ≥ 40 </a:t>
            </a: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coexisting medical problems and for whom bariatric surgery </a:t>
            </a:r>
            <a:r>
              <a:rPr lang="en-US" dirty="0"/>
              <a:t>would </a:t>
            </a:r>
            <a:r>
              <a:rPr lang="en-US" dirty="0" smtClean="0"/>
              <a:t>not be associated with excessive risk should be </a:t>
            </a:r>
            <a:r>
              <a:rPr lang="en-US" dirty="0"/>
              <a:t>eligible </a:t>
            </a:r>
            <a:r>
              <a:rPr lang="en-US" dirty="0" smtClean="0"/>
              <a:t>for 1of the procedures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(Grade A;BEL1</a:t>
            </a:r>
            <a:r>
              <a:rPr lang="en-US" dirty="0"/>
              <a:t>).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Patients with a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BMI ≥ 35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1 or more</a:t>
            </a:r>
            <a:r>
              <a:rPr lang="en-US" dirty="0" smtClean="0"/>
              <a:t> severe obesity-related co-morbidities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(Grade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A;BEL1</a:t>
            </a:r>
            <a:r>
              <a:rPr lang="en-US" dirty="0" smtClean="0"/>
              <a:t>), including: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T2D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HTN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Hyperlipidemia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OSA, OHS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dirty="0" smtClean="0"/>
              <a:t>NAFLD, NASH</a:t>
            </a:r>
          </a:p>
          <a:p>
            <a:pPr marL="285750" lvl="4" indent="-285750">
              <a:buFont typeface="Arial" pitchFamily="34" charset="0"/>
              <a:buChar char="•"/>
            </a:pPr>
            <a:r>
              <a:rPr lang="en-US" dirty="0" smtClean="0"/>
              <a:t>Patients with BMI of 30–34.9 with T2D or </a:t>
            </a:r>
            <a:r>
              <a:rPr lang="en-US" dirty="0" err="1" smtClean="0"/>
              <a:t>MetS</a:t>
            </a:r>
            <a:r>
              <a:rPr lang="en-US" dirty="0" smtClean="0"/>
              <a:t> may also </a:t>
            </a:r>
            <a:r>
              <a:rPr lang="en-US" dirty="0"/>
              <a:t>be offered </a:t>
            </a:r>
            <a:r>
              <a:rPr lang="en-US" dirty="0" smtClean="0"/>
              <a:t> although current evidence is limited (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C, BEL 3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2" descr="C:\Users\barzin\Desktop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56" y="1214422"/>
            <a:ext cx="631581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285860"/>
            <a:ext cx="1928826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5400000">
            <a:off x="2912259" y="3531396"/>
            <a:ext cx="319086" cy="571504"/>
          </a:xfrm>
          <a:prstGeom prst="rightArrow">
            <a:avLst/>
          </a:prstGeom>
          <a:solidFill>
            <a:srgbClr val="27C3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1000100" y="4010029"/>
            <a:ext cx="4143404" cy="27860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Adjustable gastric band (AGB)</a:t>
            </a:r>
          </a:p>
          <a:p>
            <a:pPr algn="r" rtl="1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باعث کاهش مصرف غذا </a:t>
            </a:r>
            <a:endParaRPr lang="en-US" dirty="0" smtClean="0">
              <a:solidFill>
                <a:schemeClr val="tx1"/>
              </a:solidFill>
              <a:cs typeface="B Mitra" pitchFamily="2" charset="-78"/>
            </a:endParaRPr>
          </a:p>
          <a:p>
            <a:pPr marL="28575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با قرار دادن باند کوچک شبیه دستبند در بالای معده، کیسه ی کوچکی به اندازه انگشت شست ایجاد می شود که باعث محدود شدن مصرف غذا می شود</a:t>
            </a:r>
            <a:endParaRPr lang="en-US" dirty="0" smtClean="0">
              <a:solidFill>
                <a:schemeClr val="tx1"/>
              </a:solidFill>
              <a:cs typeface="B Mitra" pitchFamily="2" charset="-78"/>
            </a:endParaRPr>
          </a:p>
          <a:p>
            <a:pPr marL="28575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کنترل</a:t>
            </a:r>
            <a:r>
              <a:rPr lang="en-US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اندازه خروجی توسط یک بادکنک مدور در داخل باند بوسیله هوا یا نرمال سالین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285860"/>
            <a:ext cx="1871068" cy="2375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5400000">
            <a:off x="4482701" y="3537348"/>
            <a:ext cx="357192" cy="607223"/>
          </a:xfrm>
          <a:prstGeom prst="rightArrow">
            <a:avLst/>
          </a:prstGeom>
          <a:solidFill>
            <a:srgbClr val="27C3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85726" y="4019554"/>
            <a:ext cx="8929718" cy="27575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Roux-en-Y gastric bypass (RYGB)                                                   </a:t>
            </a:r>
          </a:p>
          <a:p>
            <a:pPr marL="285750" lvl="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شایعترین روش در سراسر دنیا </a:t>
            </a:r>
          </a:p>
          <a:p>
            <a:pPr marL="285750" lvl="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محدود کردن مصرف غذا و کاهش جذب مواد غذایی </a:t>
            </a:r>
            <a:endParaRPr lang="en-US" dirty="0" smtClean="0">
              <a:solidFill>
                <a:schemeClr val="tx1"/>
              </a:solidFill>
              <a:cs typeface="B Mitra" pitchFamily="2" charset="-78"/>
            </a:endParaRPr>
          </a:p>
          <a:p>
            <a:pPr marL="285750" lvl="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ایجاد یک کیسه کوچک با گنجایش 15 تا 30 میلی لیتر + کاهش جذب مواد غذایی در دستگاه گوارش به دلیل حذف قسمت زیادی از معده و دئودنوم </a:t>
            </a:r>
          </a:p>
          <a:p>
            <a:pPr marL="285750" lvl="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کاهش ترشح هرمون گریلین به دلیل برداشتن قسمت زیادی از معده (باعث کاهش حس گرسنگی بیش از سایر روش های جراحی محدود کننده مصرف غذا)</a:t>
            </a:r>
          </a:p>
          <a:p>
            <a:pPr marL="285750" lvl="0" indent="-285750" algn="r" rtl="1">
              <a:buFont typeface="Wingdings" pitchFamily="2" charset="2"/>
              <a:buChar char="Ø"/>
            </a:pPr>
            <a:r>
              <a:rPr lang="fa-IR" u="sng" dirty="0" smtClean="0">
                <a:solidFill>
                  <a:schemeClr val="tx1"/>
                </a:solidFill>
                <a:cs typeface="B Mitra" pitchFamily="2" charset="-78"/>
              </a:rPr>
              <a:t>از نظر تکنیکی، 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آناستوموزکیسه کوچک جدا شده از قسمت فوقانی معده به ژژنوم از قسمت 75-30 </a:t>
            </a:r>
            <a:r>
              <a:rPr lang="en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از قسمت دیستال لیگامان تریتز (به این قسمت دیستال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Roux-limb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گفته می شود) حذف قسمت صفراوی و حفظ قسمت معده، گاستروژژنوستومی این قسمت معده در فاصله 150-75 </a:t>
            </a:r>
            <a:r>
              <a:rPr lang="en-C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دیستال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40" y="1290622"/>
            <a:ext cx="1871676" cy="2371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rot="5400000">
            <a:off x="5773347" y="3561162"/>
            <a:ext cx="357192" cy="607223"/>
          </a:xfrm>
          <a:prstGeom prst="rightArrow">
            <a:avLst/>
          </a:prstGeom>
          <a:solidFill>
            <a:srgbClr val="27C3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3424229" y="4043367"/>
            <a:ext cx="5110197" cy="19431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Vertical sleeve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gastrectomy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(VSG)</a:t>
            </a:r>
            <a:r>
              <a:rPr lang="fa-IR" sz="1600" dirty="0" smtClean="0">
                <a:solidFill>
                  <a:schemeClr val="tx1"/>
                </a:solidFill>
              </a:rPr>
              <a:t> </a:t>
            </a:r>
          </a:p>
          <a:p>
            <a:pPr lvl="0" algn="r" rtl="1"/>
            <a:endParaRPr lang="fa-IR" sz="1600" dirty="0" smtClean="0">
              <a:solidFill>
                <a:schemeClr val="tx1"/>
              </a:solidFill>
            </a:endParaRPr>
          </a:p>
          <a:p>
            <a:pPr marL="285750" lvl="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برداشتن عمودی معده، </a:t>
            </a:r>
          </a:p>
          <a:p>
            <a:pPr marL="285750" lvl="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باقی ماندن حجمی معادل 200 میلی لیتر از معده (یک لوله پر فشار)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271572"/>
            <a:ext cx="1874956" cy="2371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 rot="5400000">
            <a:off x="7268784" y="3518299"/>
            <a:ext cx="357192" cy="607223"/>
          </a:xfrm>
          <a:prstGeom prst="rightArrow">
            <a:avLst/>
          </a:prstGeom>
          <a:solidFill>
            <a:srgbClr val="27C3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ounded Rectangle 18"/>
          <p:cNvSpPr/>
          <p:nvPr/>
        </p:nvSpPr>
        <p:spPr>
          <a:xfrm>
            <a:off x="1785918" y="4033842"/>
            <a:ext cx="6929486" cy="24288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BPD-DS)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Biliopancreatic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diversion with a duodenal switch</a:t>
            </a:r>
            <a:endParaRPr lang="fa-I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endParaRPr lang="fa-IR" dirty="0" smtClean="0">
              <a:solidFill>
                <a:schemeClr val="tx1"/>
              </a:solidFill>
            </a:endParaRPr>
          </a:p>
          <a:p>
            <a:pPr marL="285750" lvl="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مناسب برای کسانی که چاقی بیش از حد (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obese</a:t>
            </a:r>
            <a:r>
              <a:rPr lang="fa-I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extremely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) </a:t>
            </a:r>
          </a:p>
          <a:p>
            <a:pPr marL="285750" lvl="0" indent="-285750" algn="r" rtl="1">
              <a:buFont typeface="Wingdings" pitchFamily="2" charset="2"/>
              <a:buChar char="Ø"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برداشتن قسمت عمده معده (400 میلی لیتر از آن باقی مانده)</a:t>
            </a:r>
          </a:p>
          <a:p>
            <a:pPr marL="285750" lvl="0" indent="-285750" algn="r" rtl="1">
              <a:buFont typeface="Wingdings" pitchFamily="2" charset="2"/>
              <a:buChar char="Ø"/>
            </a:pPr>
            <a:r>
              <a:rPr lang="fa-IR" u="sng" dirty="0" smtClean="0">
                <a:solidFill>
                  <a:schemeClr val="tx1"/>
                </a:solidFill>
                <a:cs typeface="B Mitra" pitchFamily="2" charset="-78"/>
              </a:rPr>
              <a:t>تکنیک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: 250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از پروکسیمال روده کوچک جدا شده و به کیسه معده وصل شده و یک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Roux-en-Y 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gastroenterostomy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ایجاد می شود. آناستوموز دیگری بین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biliopancreatic</a:t>
            </a:r>
            <a:r>
              <a:rPr lang="en-US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 و 50 </a:t>
            </a:r>
            <a:r>
              <a:rPr lang="en-C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پروکسیمال دریچه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ileocaecal</a:t>
            </a:r>
            <a:r>
              <a:rPr lang="en-US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 ایجاد می شود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11760" y="1247759"/>
            <a:ext cx="6480720" cy="4154232"/>
          </a:xfrm>
          <a:prstGeom prst="ellipse">
            <a:avLst/>
          </a:prstGeom>
          <a:solidFill>
            <a:srgbClr val="27C3BF">
              <a:alpha val="97000"/>
            </a:srgbClr>
          </a:solidFill>
          <a:ln>
            <a:solidFill>
              <a:srgbClr val="D5FB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 rtl="1"/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هر یک از این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روش‏ها 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فواید و مضرات خود را دارد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.</a:t>
            </a:r>
          </a:p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انتخاب 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بهترین روش برای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هر بیمار: 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پزشک و بیمار فواید و خطرات هر روش را در کنار سایر عوامل دیگر مانند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en-US" sz="2400" dirty="0" smtClean="0">
                <a:solidFill>
                  <a:schemeClr val="tx1"/>
                </a:solidFill>
                <a:cs typeface="B Mitra" pitchFamily="2" charset="-78"/>
              </a:rPr>
              <a:t>،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رفتارهای 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غذایی، وضعیت سلامتی مرتبط با چاقی، و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جراحی‏های 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قبلی در نظر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می‏گیرند تا 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بهترین روش با کمترین خطر انتخاب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شود.</a:t>
            </a:r>
            <a:endParaRPr lang="fa-IR" sz="24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483768" y="445623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BS Procedures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205108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184576" cy="1143000"/>
          </a:xfrm>
        </p:spPr>
        <p:txBody>
          <a:bodyPr/>
          <a:lstStyle/>
          <a:p>
            <a:r>
              <a:rPr lang="en-US" dirty="0" smtClean="0"/>
              <a:t>Worldwide Trend</a:t>
            </a:r>
            <a:endParaRPr lang="en-US" dirty="0"/>
          </a:p>
        </p:txBody>
      </p:sp>
      <p:pic>
        <p:nvPicPr>
          <p:cNvPr id="1026" name="Picture 2" descr="C:\Users\barzin\Desktop\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1259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zin\Desktop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2776"/>
            <a:ext cx="60198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rzin\Desktop\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58293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arzin\Desktop\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1008"/>
            <a:ext cx="9144000" cy="32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5496" y="95078"/>
            <a:ext cx="9108504" cy="3549946"/>
            <a:chOff x="2590800" y="3505200"/>
            <a:chExt cx="6424613" cy="3352800"/>
          </a:xfrm>
        </p:grpSpPr>
        <p:pic>
          <p:nvPicPr>
            <p:cNvPr id="6" name="Content Placeholder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505200"/>
              <a:ext cx="6424613" cy="33528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 rot="21095563">
              <a:off x="3030699" y="3662033"/>
              <a:ext cx="1023838" cy="29850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29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zin\Desktop\100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83164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arzin\Desktop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24"/>
            <a:ext cx="828092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BS </a:t>
            </a:r>
            <a:r>
              <a:rPr lang="en-US" dirty="0"/>
              <a:t>effectiveness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24035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               </a:t>
            </a:r>
            <a:r>
              <a:rPr lang="en-US" sz="2000" b="1" dirty="0" smtClean="0"/>
              <a:t>BS Improves </a:t>
            </a:r>
            <a:r>
              <a:rPr lang="en-US" sz="2000" b="1" dirty="0"/>
              <a:t>Histological Features of </a:t>
            </a:r>
            <a:r>
              <a:rPr lang="en-US" sz="2000" b="1" dirty="0" smtClean="0"/>
              <a:t>NAFLD &amp; Liver </a:t>
            </a:r>
            <a:r>
              <a:rPr lang="en-US" sz="2000" b="1" dirty="0"/>
              <a:t>Fibrosis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200" dirty="0" smtClean="0"/>
              <a:t>Andrew </a:t>
            </a:r>
            <a:r>
              <a:rPr lang="en-US" sz="1200" dirty="0"/>
              <a:t>A. </a:t>
            </a:r>
            <a:r>
              <a:rPr lang="en-US" sz="1200" dirty="0" smtClean="0"/>
              <a:t>et al. </a:t>
            </a:r>
          </a:p>
          <a:p>
            <a:pPr marL="0" indent="0">
              <a:buNone/>
            </a:pP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Methods:</a:t>
            </a:r>
            <a:r>
              <a:rPr lang="en-US" sz="1800" dirty="0" smtClean="0"/>
              <a:t>  </a:t>
            </a:r>
            <a:r>
              <a:rPr lang="en-US" sz="1800" dirty="0"/>
              <a:t>A blinded pathologist </a:t>
            </a:r>
            <a:r>
              <a:rPr lang="en-US" sz="1800" dirty="0" smtClean="0"/>
              <a:t>reviewed all </a:t>
            </a:r>
            <a:r>
              <a:rPr lang="en-US" sz="1800" dirty="0"/>
              <a:t>liver biopsies done during the index bariatric procedure and any liver </a:t>
            </a:r>
            <a:r>
              <a:rPr lang="en-US" sz="1800" dirty="0" smtClean="0"/>
              <a:t>biopsies done during </a:t>
            </a:r>
            <a:r>
              <a:rPr lang="en-US" sz="1800" dirty="0"/>
              <a:t>subsequent abdominal operations from </a:t>
            </a:r>
            <a:r>
              <a:rPr lang="en-US" sz="1800" b="1" dirty="0">
                <a:solidFill>
                  <a:srgbClr val="C00000"/>
                </a:solidFill>
              </a:rPr>
              <a:t>1998-2013</a:t>
            </a:r>
            <a:r>
              <a:rPr lang="en-US" sz="1800" b="1" dirty="0" smtClean="0">
                <a:solidFill>
                  <a:srgbClr val="C00000"/>
                </a:solidFill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Results:</a:t>
            </a:r>
            <a:r>
              <a:rPr lang="en-US" sz="1800" dirty="0" smtClean="0"/>
              <a:t> Paired biopsies </a:t>
            </a:r>
            <a:r>
              <a:rPr lang="en-US" sz="1800" dirty="0"/>
              <a:t>for </a:t>
            </a:r>
            <a:r>
              <a:rPr lang="en-US" sz="1800" b="1" dirty="0">
                <a:solidFill>
                  <a:srgbClr val="C00000"/>
                </a:solidFill>
              </a:rPr>
              <a:t>152</a:t>
            </a:r>
            <a:r>
              <a:rPr lang="en-US" sz="1800" dirty="0"/>
              <a:t> patients (82% women) 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Mean interval between biopsies </a:t>
            </a:r>
            <a:r>
              <a:rPr lang="en-US" sz="1800" dirty="0" smtClean="0"/>
              <a:t>was 29±22 months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Mean </a:t>
            </a:r>
            <a:r>
              <a:rPr lang="en-US" sz="1800" dirty="0" smtClean="0"/>
              <a:t>age: 46±11 years;  mean </a:t>
            </a:r>
            <a:r>
              <a:rPr lang="en-US" sz="1800" dirty="0"/>
              <a:t>pre-op </a:t>
            </a:r>
            <a:r>
              <a:rPr lang="en-US" sz="1800" dirty="0" smtClean="0"/>
              <a:t>BMI: </a:t>
            </a:r>
            <a:r>
              <a:rPr lang="en-US" sz="1800" dirty="0"/>
              <a:t>52±10 kg/m2; </a:t>
            </a:r>
            <a:r>
              <a:rPr lang="en-US" sz="1800" dirty="0" smtClean="0"/>
              <a:t>mean excess </a:t>
            </a:r>
            <a:r>
              <a:rPr lang="en-US" sz="1800" dirty="0"/>
              <a:t>body weight </a:t>
            </a:r>
            <a:r>
              <a:rPr lang="en-US" sz="1800" dirty="0" smtClean="0"/>
              <a:t>loss: </a:t>
            </a:r>
            <a:r>
              <a:rPr lang="en-US" sz="1800" dirty="0"/>
              <a:t>62±22% at the time of the subsequent </a:t>
            </a:r>
            <a:r>
              <a:rPr lang="en-US" sz="1800" dirty="0" smtClean="0"/>
              <a:t>biopsy</a:t>
            </a:r>
          </a:p>
          <a:p>
            <a:endParaRPr lang="en-US" sz="1600" dirty="0" smtClean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939152"/>
              </p:ext>
            </p:extLst>
          </p:nvPr>
        </p:nvGraphicFramePr>
        <p:xfrm>
          <a:off x="35496" y="4509120"/>
          <a:ext cx="9073008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608512"/>
              </a:tblGrid>
              <a:tr h="12621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The findings on the initial biopsy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On the post-op biopsy: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78%      </a:t>
                      </a:r>
                      <a:r>
                        <a:rPr lang="en-US" sz="1800" dirty="0" err="1" smtClean="0"/>
                        <a:t>Steatosis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resolved in 70% </a:t>
                      </a:r>
                      <a:r>
                        <a:rPr lang="en-US" sz="1200" dirty="0" smtClean="0"/>
                        <a:t>(82/118)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42%      Lobular inflammation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resolved in 74%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(46/62)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68%      Chronic portal inflammation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resolved in 32%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(32/99)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33%      </a:t>
                      </a:r>
                      <a:r>
                        <a:rPr lang="en-US" sz="1800" dirty="0" err="1" smtClean="0"/>
                        <a:t>Steatohepatitis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resolved in 88%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(44/50).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41%      Fibrosis (Grade 2-3)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resolved in 21% &amp;  improved in 23%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923928" y="4941168"/>
            <a:ext cx="576064" cy="21602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23928" y="5301208"/>
            <a:ext cx="546360" cy="21602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923928" y="5661248"/>
            <a:ext cx="546360" cy="21602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23928" y="6093296"/>
            <a:ext cx="546360" cy="21602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923928" y="6453336"/>
            <a:ext cx="546360" cy="21602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472608"/>
          </a:xfrm>
        </p:spPr>
        <p:txBody>
          <a:bodyPr/>
          <a:lstStyle/>
          <a:p>
            <a:r>
              <a:rPr lang="en-US" sz="1800" dirty="0" smtClean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2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fibrosis: </a:t>
            </a:r>
            <a:r>
              <a:rPr lang="en-US" sz="1800" dirty="0"/>
              <a:t>was present in 52 patients </a:t>
            </a:r>
            <a:r>
              <a:rPr lang="en-US" sz="1800" dirty="0" smtClean="0"/>
              <a:t>pre-op</a:t>
            </a:r>
          </a:p>
          <a:p>
            <a:pPr lvl="1"/>
            <a:r>
              <a:rPr lang="en-US" sz="1800" dirty="0" smtClean="0"/>
              <a:t>16 </a:t>
            </a:r>
            <a:r>
              <a:rPr lang="en-US" sz="1800" dirty="0"/>
              <a:t>(31%) </a:t>
            </a:r>
            <a:r>
              <a:rPr lang="en-US" sz="1800" dirty="0" smtClean="0"/>
              <a:t>resolved</a:t>
            </a:r>
          </a:p>
          <a:p>
            <a:pPr lvl="1"/>
            <a:r>
              <a:rPr lang="en-US" sz="1800" dirty="0" smtClean="0"/>
              <a:t>16 </a:t>
            </a:r>
            <a:r>
              <a:rPr lang="en-US" sz="1800" dirty="0"/>
              <a:t>(31%) </a:t>
            </a:r>
            <a:r>
              <a:rPr lang="en-US" sz="1800" dirty="0" smtClean="0"/>
              <a:t>improved,</a:t>
            </a:r>
          </a:p>
          <a:p>
            <a:pPr lvl="1"/>
            <a:r>
              <a:rPr lang="en-US" sz="1800" dirty="0" smtClean="0"/>
              <a:t>15 </a:t>
            </a:r>
            <a:r>
              <a:rPr lang="en-US" sz="1800" dirty="0"/>
              <a:t>(29%) did not worsen post-op. 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fibrosis: </a:t>
            </a:r>
            <a:r>
              <a:rPr lang="en-US" sz="1800" dirty="0" smtClean="0"/>
              <a:t>of </a:t>
            </a:r>
            <a:r>
              <a:rPr lang="en-US" sz="1800" dirty="0"/>
              <a:t>the 10 patients with </a:t>
            </a:r>
            <a:r>
              <a:rPr lang="en-US" sz="1800" dirty="0" smtClean="0"/>
              <a:t>bridging:</a:t>
            </a:r>
          </a:p>
          <a:p>
            <a:pPr lvl="1"/>
            <a:r>
              <a:rPr lang="en-US" sz="1800" dirty="0" smtClean="0"/>
              <a:t>one </a:t>
            </a:r>
            <a:r>
              <a:rPr lang="en-US" sz="1800" dirty="0"/>
              <a:t>resolved </a:t>
            </a:r>
            <a:endParaRPr lang="en-US" sz="1800" dirty="0" smtClean="0"/>
          </a:p>
          <a:p>
            <a:pPr lvl="1"/>
            <a:r>
              <a:rPr lang="en-US" sz="1800" dirty="0" smtClean="0"/>
              <a:t>seven improved</a:t>
            </a:r>
          </a:p>
          <a:p>
            <a:pPr lvl="1"/>
            <a:endParaRPr lang="en-US" sz="1800" dirty="0"/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Cirrhosis:</a:t>
            </a:r>
            <a:r>
              <a:rPr lang="en-US" sz="1800" dirty="0" smtClean="0"/>
              <a:t> </a:t>
            </a:r>
            <a:r>
              <a:rPr lang="en-US" sz="1800" dirty="0"/>
              <a:t>improved in </a:t>
            </a:r>
            <a:r>
              <a:rPr lang="en-US" sz="1800" dirty="0" smtClean="0"/>
              <a:t>1 </a:t>
            </a:r>
            <a:r>
              <a:rPr lang="en-US" sz="1800" dirty="0"/>
              <a:t>of </a:t>
            </a:r>
            <a:r>
              <a:rPr lang="en-US" sz="1800" dirty="0" smtClean="0"/>
              <a:t>3 </a:t>
            </a:r>
            <a:r>
              <a:rPr lang="en-US" sz="1800" dirty="0"/>
              <a:t>patients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Conclusion</a:t>
            </a:r>
            <a:r>
              <a:rPr lang="en-US" sz="1800" dirty="0" smtClean="0"/>
              <a:t> BS </a:t>
            </a:r>
            <a:r>
              <a:rPr lang="en-US" sz="1800" dirty="0"/>
              <a:t>improves liver histology in severely obese patients and is associated with resolution of </a:t>
            </a:r>
            <a:r>
              <a:rPr lang="en-US" sz="1800" dirty="0" err="1"/>
              <a:t>steatosis</a:t>
            </a:r>
            <a:r>
              <a:rPr lang="en-US" sz="1800" dirty="0"/>
              <a:t> or </a:t>
            </a:r>
            <a:r>
              <a:rPr lang="en-US" sz="1800" dirty="0" err="1"/>
              <a:t>steatohepatitis</a:t>
            </a:r>
            <a:r>
              <a:rPr lang="en-US" sz="1800" dirty="0"/>
              <a:t> in the majority of patients. </a:t>
            </a:r>
            <a:endParaRPr lang="en-US" sz="1800" dirty="0" smtClean="0"/>
          </a:p>
          <a:p>
            <a:r>
              <a:rPr lang="en-US" sz="1800" dirty="0" smtClean="0"/>
              <a:t>Grade </a:t>
            </a:r>
            <a:r>
              <a:rPr lang="en-US" sz="1800" dirty="0"/>
              <a:t>2 or 3 (bridging) fibrosis is resolved or improved in 65% of patients. 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 should 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considered as the treatment of choice of NAFLD in severely obese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64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arzin\Desktop\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92" y="44624"/>
            <a:ext cx="61785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arzin\Desktop\3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340768"/>
            <a:ext cx="308222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4" y="2348880"/>
            <a:ext cx="60486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BS </a:t>
            </a:r>
            <a:r>
              <a:rPr lang="en-US" sz="1600" dirty="0"/>
              <a:t>in patients with cirrhosis is associated </a:t>
            </a:r>
            <a:r>
              <a:rPr lang="en-US" sz="1600" dirty="0" smtClean="0"/>
              <a:t>with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n-US" sz="1600" dirty="0" smtClean="0"/>
              <a:t> </a:t>
            </a:r>
            <a:r>
              <a:rPr lang="en-US" sz="1600" dirty="0"/>
              <a:t>than usual risk of 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mortality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AGB</a:t>
            </a:r>
            <a:r>
              <a:rPr lang="en-US" sz="1600" dirty="0" smtClean="0"/>
              <a:t> </a:t>
            </a:r>
            <a:r>
              <a:rPr lang="en-US" sz="1600" dirty="0"/>
              <a:t>are the safest </a:t>
            </a:r>
            <a:r>
              <a:rPr lang="en-US" sz="1600" dirty="0" smtClean="0"/>
              <a:t>BS options </a:t>
            </a:r>
            <a:r>
              <a:rPr lang="en-US" sz="1600" dirty="0"/>
              <a:t>for </a:t>
            </a:r>
            <a:r>
              <a:rPr lang="en-US" sz="1600" dirty="0" smtClean="0"/>
              <a:t>patients </a:t>
            </a:r>
            <a:r>
              <a:rPr lang="en-US" sz="1600" dirty="0"/>
              <a:t>with pre-diagnosed or </a:t>
            </a:r>
            <a:r>
              <a:rPr lang="en-US" sz="1600" dirty="0" smtClean="0"/>
              <a:t>incidentally detected cirrhosis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RYGB </a:t>
            </a:r>
            <a:r>
              <a:rPr lang="en-US" sz="1600" dirty="0"/>
              <a:t>is also appropriate </a:t>
            </a:r>
            <a:r>
              <a:rPr lang="en-US" sz="1600" dirty="0" smtClean="0"/>
              <a:t>and probably </a:t>
            </a:r>
            <a:r>
              <a:rPr lang="en-US" sz="1600" dirty="0"/>
              <a:t>best </a:t>
            </a:r>
            <a:r>
              <a:rPr lang="en-US" sz="1600" dirty="0" smtClean="0"/>
              <a:t>for patients </a:t>
            </a:r>
            <a:r>
              <a:rPr lang="en-US" sz="1600" dirty="0"/>
              <a:t>unsuitable for SG/AGB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BPD </a:t>
            </a:r>
            <a:r>
              <a:rPr lang="en-US" sz="1600" dirty="0"/>
              <a:t>carries highest risk of </a:t>
            </a:r>
            <a:r>
              <a:rPr lang="en-US" sz="1600" dirty="0" smtClean="0"/>
              <a:t>mortality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Evidence </a:t>
            </a:r>
            <a:r>
              <a:rPr lang="en-US" sz="1600" dirty="0"/>
              <a:t>is </a:t>
            </a:r>
            <a:r>
              <a:rPr lang="en-US" sz="1600" dirty="0" smtClean="0"/>
              <a:t>insufficient to </a:t>
            </a:r>
            <a:r>
              <a:rPr lang="en-US" sz="1600" dirty="0"/>
              <a:t>make any clear </a:t>
            </a:r>
            <a:r>
              <a:rPr lang="en-US" sz="1600" dirty="0" smtClean="0"/>
              <a:t>recommendation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Surgeons </a:t>
            </a:r>
            <a:r>
              <a:rPr lang="en-US" sz="1600" dirty="0"/>
              <a:t>should be </a:t>
            </a:r>
            <a:r>
              <a:rPr lang="en-US" sz="1600" dirty="0" smtClean="0"/>
              <a:t>aware that </a:t>
            </a:r>
            <a:r>
              <a:rPr lang="en-US" sz="1600" dirty="0"/>
              <a:t>they would encounter incidental cirrhosis in some of </a:t>
            </a:r>
            <a:r>
              <a:rPr lang="en-US" sz="1600" dirty="0" smtClean="0"/>
              <a:t>their patients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Preparing </a:t>
            </a:r>
            <a:r>
              <a:rPr lang="en-US" sz="1600" dirty="0"/>
              <a:t>an advanced plan of action for such </a:t>
            </a:r>
            <a:r>
              <a:rPr lang="en-US" sz="1600" dirty="0" smtClean="0"/>
              <a:t>an eventuality </a:t>
            </a:r>
            <a:r>
              <a:rPr lang="en-US" sz="1600" dirty="0"/>
              <a:t>will empower patients and protect </a:t>
            </a:r>
            <a:r>
              <a:rPr lang="en-US" sz="1600" dirty="0" smtClean="0"/>
              <a:t>surgeons</a:t>
            </a:r>
            <a:endParaRPr lang="en-US" sz="1600" dirty="0"/>
          </a:p>
        </p:txBody>
      </p:sp>
      <p:sp>
        <p:nvSpPr>
          <p:cNvPr id="2" name="Oval 1"/>
          <p:cNvSpPr/>
          <p:nvPr/>
        </p:nvSpPr>
        <p:spPr>
          <a:xfrm>
            <a:off x="7139136" y="1412776"/>
            <a:ext cx="457200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92280" y="6021288"/>
            <a:ext cx="457200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367736" y="1844824"/>
            <a:ext cx="0" cy="4176464"/>
          </a:xfrm>
          <a:prstGeom prst="straightConnector1">
            <a:avLst/>
          </a:prstGeom>
          <a:ln w="34925" cap="sq" cmpd="thickThin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31640" y="1196752"/>
            <a:ext cx="1080120" cy="0"/>
          </a:xfrm>
          <a:prstGeom prst="line">
            <a:avLst/>
          </a:prstGeom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3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zin\Desktop\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" y="-27384"/>
            <a:ext cx="57080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arzin\Desktop\1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456384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3846527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US" sz="2800" dirty="0" smtClean="0"/>
              <a:t> </a:t>
            </a:r>
            <a:r>
              <a:rPr lang="en-US" sz="2800" dirty="0"/>
              <a:t>studies suitable for </a:t>
            </a:r>
            <a:r>
              <a:rPr lang="en-US" sz="2800" dirty="0" smtClean="0"/>
              <a:t>the final </a:t>
            </a:r>
            <a:r>
              <a:rPr lang="en-US" sz="2800" dirty="0"/>
              <a:t>meta-analysis, out of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1215 </a:t>
            </a:r>
            <a:r>
              <a:rPr lang="en-US" sz="2800" dirty="0"/>
              <a:t>articles identified in the </a:t>
            </a:r>
            <a:r>
              <a:rPr lang="en-US" sz="2800" dirty="0" smtClean="0"/>
              <a:t>original search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85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4000" dirty="0" smtClean="0"/>
              <a:t>Introduction</a:t>
            </a:r>
          </a:p>
          <a:p>
            <a:r>
              <a:rPr lang="en-US" sz="4000" dirty="0" smtClean="0"/>
              <a:t>BS indication</a:t>
            </a:r>
          </a:p>
          <a:p>
            <a:r>
              <a:rPr lang="en-US" sz="4000" dirty="0" smtClean="0"/>
              <a:t>BS procedures</a:t>
            </a:r>
          </a:p>
          <a:p>
            <a:r>
              <a:rPr lang="en-US" sz="4000" dirty="0" smtClean="0"/>
              <a:t>BS effectiveness</a:t>
            </a:r>
          </a:p>
          <a:p>
            <a:r>
              <a:rPr lang="en-US" sz="4000" dirty="0"/>
              <a:t>BS mechanism 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19331" y="188640"/>
            <a:ext cx="31053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Agenda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239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zin\Desktop\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692"/>
            <a:ext cx="3635896" cy="683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8408" y="271681"/>
            <a:ext cx="2069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histology 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steatosis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6400" y="3440033"/>
            <a:ext cx="2502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Alanine aminotransferase (ALT)</a:t>
            </a:r>
          </a:p>
        </p:txBody>
      </p:sp>
      <p:sp>
        <p:nvSpPr>
          <p:cNvPr id="6" name="Oval 5"/>
          <p:cNvSpPr/>
          <p:nvPr/>
        </p:nvSpPr>
        <p:spPr>
          <a:xfrm>
            <a:off x="7185992" y="2276872"/>
            <a:ext cx="914400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7280" y="6165304"/>
            <a:ext cx="914400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340768"/>
            <a:ext cx="5652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Steatosis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dirty="0" smtClean="0"/>
              <a:t>16 </a:t>
            </a:r>
            <a:r>
              <a:rPr lang="en-US" dirty="0"/>
              <a:t>studies reported on the presence of </a:t>
            </a:r>
            <a:r>
              <a:rPr lang="en-US" dirty="0" err="1" smtClean="0"/>
              <a:t>steatosis</a:t>
            </a:r>
            <a:r>
              <a:rPr lang="en-US" dirty="0" smtClean="0"/>
              <a:t> before </a:t>
            </a:r>
            <a:r>
              <a:rPr lang="en-US" dirty="0"/>
              <a:t>and after </a:t>
            </a:r>
            <a:r>
              <a:rPr lang="en-US" dirty="0" smtClean="0"/>
              <a:t>surgery. Pooled </a:t>
            </a:r>
            <a:r>
              <a:rPr lang="en-US" dirty="0"/>
              <a:t>analysis of </a:t>
            </a:r>
            <a:r>
              <a:rPr lang="en-US" dirty="0" smtClean="0"/>
              <a:t>histological findings </a:t>
            </a:r>
            <a:r>
              <a:rPr lang="en-US" dirty="0"/>
              <a:t>demonstrated the weighted mean decrease in </a:t>
            </a:r>
            <a:r>
              <a:rPr lang="en-US" dirty="0" smtClean="0"/>
              <a:t>the incidence </a:t>
            </a:r>
            <a:r>
              <a:rPr lang="en-US" dirty="0"/>
              <a:t>of </a:t>
            </a:r>
            <a:r>
              <a:rPr lang="en-US" dirty="0" err="1"/>
              <a:t>steatosis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50.2%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95%CI </a:t>
            </a:r>
            <a:r>
              <a:rPr lang="en-US" dirty="0"/>
              <a:t>35.5–65.0</a:t>
            </a:r>
            <a:r>
              <a:rPr lang="en-US" dirty="0" smtClean="0"/>
              <a:t>, p</a:t>
            </a:r>
            <a:r>
              <a:rPr lang="en-US" dirty="0"/>
              <a:t>=&lt;0.0001, </a:t>
            </a:r>
            <a:r>
              <a:rPr lang="en-US" dirty="0" smtClean="0"/>
              <a:t>I2 96.5%)</a:t>
            </a:r>
          </a:p>
          <a:p>
            <a:endParaRPr lang="en-US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Steatohepatitis: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3 </a:t>
            </a:r>
            <a:r>
              <a:rPr lang="en-US" dirty="0"/>
              <a:t>studies reported on rates </a:t>
            </a:r>
            <a:r>
              <a:rPr lang="en-US" dirty="0" smtClean="0"/>
              <a:t>of </a:t>
            </a:r>
            <a:r>
              <a:rPr lang="en-US" dirty="0" err="1" smtClean="0"/>
              <a:t>steatohepatitis</a:t>
            </a:r>
            <a:r>
              <a:rPr lang="en-US" dirty="0" smtClean="0"/>
              <a:t> </a:t>
            </a:r>
            <a:r>
              <a:rPr lang="en-US" dirty="0"/>
              <a:t>before and after surgery. </a:t>
            </a:r>
            <a:r>
              <a:rPr lang="en-US" dirty="0" smtClean="0"/>
              <a:t>Pooled </a:t>
            </a:r>
            <a:r>
              <a:rPr lang="en-US" dirty="0"/>
              <a:t>analysis </a:t>
            </a:r>
            <a:r>
              <a:rPr lang="en-US" dirty="0" smtClean="0"/>
              <a:t>of histological </a:t>
            </a:r>
            <a:r>
              <a:rPr lang="en-US" dirty="0"/>
              <a:t>findings </a:t>
            </a:r>
            <a:r>
              <a:rPr lang="en-US" dirty="0" smtClean="0"/>
              <a:t>demonstrated </a:t>
            </a:r>
            <a:r>
              <a:rPr lang="en-US" dirty="0"/>
              <a:t>the weighted mean decrease</a:t>
            </a:r>
          </a:p>
          <a:p>
            <a:r>
              <a:rPr lang="en-US" dirty="0"/>
              <a:t>in the incidence of </a:t>
            </a:r>
            <a:r>
              <a:rPr lang="en-US" dirty="0" err="1" smtClean="0"/>
              <a:t>steatohepatitis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3.8%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95%CI −</a:t>
            </a:r>
            <a:r>
              <a:rPr lang="en-US" dirty="0"/>
              <a:t>13.4–21.0, p=0.66, I2 </a:t>
            </a:r>
            <a:r>
              <a:rPr lang="en-US" dirty="0" smtClean="0"/>
              <a:t>90.6%)</a:t>
            </a:r>
          </a:p>
          <a:p>
            <a:endParaRPr lang="en-US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Inflammation:</a:t>
            </a:r>
          </a:p>
          <a:p>
            <a:r>
              <a:rPr lang="en-US" dirty="0" smtClean="0"/>
              <a:t>4 </a:t>
            </a:r>
            <a:r>
              <a:rPr lang="en-US" dirty="0"/>
              <a:t>studies reported on rates of </a:t>
            </a:r>
            <a:r>
              <a:rPr lang="en-US" dirty="0" smtClean="0"/>
              <a:t>portal inflammation </a:t>
            </a:r>
            <a:r>
              <a:rPr lang="en-US" dirty="0"/>
              <a:t>before and after surgery. Pooled analysis of</a:t>
            </a:r>
          </a:p>
          <a:p>
            <a:r>
              <a:rPr lang="en-US" dirty="0"/>
              <a:t>histological findings demonstrated the weighted </a:t>
            </a:r>
            <a:r>
              <a:rPr lang="en-US" dirty="0" smtClean="0"/>
              <a:t>mean decrease </a:t>
            </a:r>
            <a:r>
              <a:rPr lang="en-US" dirty="0"/>
              <a:t>in the incidence of portal </a:t>
            </a:r>
            <a:r>
              <a:rPr lang="en-US" dirty="0" smtClean="0"/>
              <a:t>inflammation: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13.1%</a:t>
            </a:r>
            <a:r>
              <a:rPr lang="it-IT" dirty="0" smtClean="0"/>
              <a:t>  (95%CI </a:t>
            </a:r>
            <a:r>
              <a:rPr lang="it-IT" dirty="0"/>
              <a:t>−1.7–27.9, p=0.082, I2 </a:t>
            </a:r>
            <a:r>
              <a:rPr lang="it-IT" dirty="0" smtClean="0"/>
              <a:t>72.7%).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</a:t>
            </a: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Lobular Inflammation: </a:t>
            </a:r>
            <a:endPara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None/>
            </a:pPr>
            <a:r>
              <a:rPr lang="en-US" sz="1800" dirty="0">
                <a:cs typeface="+mn-cs"/>
              </a:rPr>
              <a:t>7 studies reported on rates </a:t>
            </a:r>
            <a:r>
              <a:rPr lang="en-US" sz="1800" dirty="0" smtClean="0">
                <a:cs typeface="+mn-cs"/>
              </a:rPr>
              <a:t>of </a:t>
            </a:r>
            <a:r>
              <a:rPr lang="en-US" sz="1800" dirty="0" smtClean="0"/>
              <a:t>lobular </a:t>
            </a:r>
            <a:r>
              <a:rPr lang="en-US" sz="1800" dirty="0"/>
              <a:t>inflammation before and after surgery. Pooled </a:t>
            </a:r>
            <a:r>
              <a:rPr lang="en-US" sz="1800" dirty="0" err="1" smtClean="0"/>
              <a:t>analysis</a:t>
            </a:r>
            <a:r>
              <a:rPr lang="en-US" sz="1800" dirty="0" err="1"/>
              <a:t>of</a:t>
            </a:r>
            <a:r>
              <a:rPr lang="en-US" sz="1800" dirty="0"/>
              <a:t> histological findings demonstrated the weighted mean </a:t>
            </a:r>
            <a:r>
              <a:rPr lang="en-US" sz="1800" dirty="0" smtClean="0"/>
              <a:t>decrease </a:t>
            </a:r>
            <a:r>
              <a:rPr lang="en-US" sz="1800" dirty="0"/>
              <a:t>in the incidence of lobular inflammation: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50.7%</a:t>
            </a:r>
            <a:r>
              <a:rPr lang="en-US" sz="1800" dirty="0"/>
              <a:t> </a:t>
            </a:r>
            <a:r>
              <a:rPr lang="it-IT" sz="1800" dirty="0"/>
              <a:t>(95%CI 26.6–74.8, p=&lt;0.0001,   I2 94.4%)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Hepatocyte </a:t>
            </a:r>
            <a:r>
              <a: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Ballooning: </a:t>
            </a:r>
            <a:endPara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None/>
            </a:pPr>
            <a:r>
              <a:rPr lang="en-US" sz="1800" dirty="0" smtClean="0">
                <a:cs typeface="+mn-cs"/>
              </a:rPr>
              <a:t>8 </a:t>
            </a:r>
            <a:r>
              <a:rPr lang="en-US" sz="1800" dirty="0">
                <a:cs typeface="+mn-cs"/>
              </a:rPr>
              <a:t>studies reported on rates of hepatocyte ballooning before and after surgery. Pooled </a:t>
            </a:r>
            <a:r>
              <a:rPr lang="en-US" sz="1800" dirty="0" smtClean="0">
                <a:cs typeface="+mn-cs"/>
              </a:rPr>
              <a:t>analysis </a:t>
            </a:r>
            <a:r>
              <a:rPr lang="en-US" sz="1800" dirty="0">
                <a:cs typeface="+mn-cs"/>
              </a:rPr>
              <a:t>of histological findings demonstrated the weighted mean decrease in the incidence of hepatocyte </a:t>
            </a:r>
            <a:r>
              <a:rPr lang="en-US" sz="1800" dirty="0" smtClean="0">
                <a:cs typeface="+mn-cs"/>
              </a:rPr>
              <a:t>ballooning: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67.7%</a:t>
            </a:r>
            <a:r>
              <a:rPr lang="en-US" sz="1800" dirty="0">
                <a:cs typeface="+mn-cs"/>
              </a:rPr>
              <a:t> </a:t>
            </a:r>
            <a:r>
              <a:rPr lang="it-IT" sz="1800" dirty="0">
                <a:cs typeface="+mn-cs"/>
              </a:rPr>
              <a:t>(95 %CI 56.9–78.5, p=&lt;0.0001, I2 66.6%)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Fibrosis:</a:t>
            </a:r>
            <a:r>
              <a:rPr lang="en-US" sz="1800" dirty="0" smtClean="0"/>
              <a:t> </a:t>
            </a:r>
          </a:p>
          <a:p>
            <a:pPr marL="400050" lvl="1" indent="0">
              <a:buNone/>
            </a:pPr>
            <a:r>
              <a:rPr lang="en-US" sz="1800" dirty="0" smtClean="0">
                <a:cs typeface="+mn-cs"/>
              </a:rPr>
              <a:t>12 </a:t>
            </a:r>
            <a:r>
              <a:rPr lang="en-US" sz="1800" dirty="0">
                <a:cs typeface="+mn-cs"/>
              </a:rPr>
              <a:t>studies reported on rates of fibrosis before and after surgery. Pooled analysis of histological findings demonstrated the weighted mean decrease in the incidence of </a:t>
            </a:r>
            <a:r>
              <a:rPr lang="en-US" sz="1800" dirty="0" smtClean="0">
                <a:cs typeface="+mn-cs"/>
              </a:rPr>
              <a:t>fibrosis: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11.9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%</a:t>
            </a:r>
            <a:r>
              <a:rPr lang="en-US" sz="1800" dirty="0">
                <a:cs typeface="+mn-cs"/>
              </a:rPr>
              <a:t> (95 %CI 7.4–16.3, p=&lt;0.0001, I2 88.9 </a:t>
            </a:r>
            <a:r>
              <a:rPr lang="en-US" sz="1800" dirty="0" smtClean="0">
                <a:cs typeface="+mn-cs"/>
              </a:rPr>
              <a:t>%)</a:t>
            </a:r>
            <a:endParaRPr lang="en-US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8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477228"/>
            <a:ext cx="80648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Biochemistry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     Decrease </a:t>
            </a:r>
            <a:r>
              <a:rPr lang="en-US" dirty="0"/>
              <a:t>in all four liver </a:t>
            </a:r>
            <a:r>
              <a:rPr lang="en-US" dirty="0" smtClean="0"/>
              <a:t>enzymes after BS:</a:t>
            </a:r>
          </a:p>
          <a:p>
            <a:endParaRPr lang="en-US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ALT:</a:t>
            </a:r>
            <a:r>
              <a:rPr lang="en-US" sz="1100" dirty="0" smtClean="0"/>
              <a:t> </a:t>
            </a:r>
            <a:r>
              <a:rPr lang="en-US" dirty="0"/>
              <a:t>26 studies reported ALT levels before and after</a:t>
            </a:r>
          </a:p>
          <a:p>
            <a:pPr lvl="1"/>
            <a:r>
              <a:rPr lang="en-US" dirty="0"/>
              <a:t>surgery (Fig. 2b). </a:t>
            </a:r>
            <a:r>
              <a:rPr lang="en-US" dirty="0" smtClean="0"/>
              <a:t>Weighted </a:t>
            </a:r>
            <a:r>
              <a:rPr lang="en-US" dirty="0"/>
              <a:t>mean reduction 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11.63 u/l </a:t>
            </a:r>
            <a:r>
              <a:rPr lang="en-US" dirty="0"/>
              <a:t>(95 %CI </a:t>
            </a:r>
            <a:r>
              <a:rPr lang="en-US" dirty="0" smtClean="0"/>
              <a:t>8.34–14.39,p=0.0001</a:t>
            </a:r>
            <a:r>
              <a:rPr lang="en-US" dirty="0"/>
              <a:t>, I2 92.7 </a:t>
            </a:r>
            <a:r>
              <a:rPr lang="en-US" dirty="0" smtClean="0"/>
              <a:t>%)</a:t>
            </a:r>
          </a:p>
          <a:p>
            <a:pPr lvl="1"/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AST:</a:t>
            </a:r>
            <a:r>
              <a:rPr lang="en-US" sz="1100" dirty="0" smtClean="0"/>
              <a:t> </a:t>
            </a:r>
            <a:r>
              <a:rPr lang="en-US" dirty="0"/>
              <a:t>25 studies reported AST levels before and after</a:t>
            </a:r>
          </a:p>
          <a:p>
            <a:pPr lvl="1"/>
            <a:r>
              <a:rPr lang="en-US" dirty="0"/>
              <a:t>surgery. </a:t>
            </a:r>
            <a:r>
              <a:rPr lang="en-US" dirty="0" smtClean="0"/>
              <a:t>Weighted mean reduction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3.91 u/l </a:t>
            </a:r>
            <a:r>
              <a:rPr lang="en-US" dirty="0"/>
              <a:t>(95 %CI 2.23–5.59, p=0.0001, I2 90.5 </a:t>
            </a:r>
            <a:r>
              <a:rPr lang="en-US" dirty="0" smtClean="0"/>
              <a:t>%)</a:t>
            </a:r>
          </a:p>
          <a:p>
            <a:pPr lvl="1"/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ALP:</a:t>
            </a:r>
            <a:r>
              <a:rPr lang="en-US" sz="1100" dirty="0" smtClean="0"/>
              <a:t> </a:t>
            </a:r>
            <a:r>
              <a:rPr lang="en-US" dirty="0"/>
              <a:t>11 studies reported ALP levels before and after surgery.</a:t>
            </a:r>
          </a:p>
          <a:p>
            <a:pPr lvl="1"/>
            <a:r>
              <a:rPr lang="en-US" dirty="0" smtClean="0"/>
              <a:t>Weighted </a:t>
            </a:r>
            <a:r>
              <a:rPr lang="en-US" dirty="0"/>
              <a:t>mean reduction </a:t>
            </a:r>
            <a:r>
              <a:rPr lang="en-US" dirty="0" smtClean="0"/>
              <a:t>of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10.55 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u/l </a:t>
            </a:r>
            <a:r>
              <a:rPr lang="pl-PL" dirty="0"/>
              <a:t>(95 %CI 4.40–16.70, p=0.0001, I2 92.0 </a:t>
            </a:r>
            <a:r>
              <a:rPr lang="pl-PL" dirty="0" smtClean="0"/>
              <a:t>%)</a:t>
            </a:r>
            <a:endParaRPr lang="en-US" dirty="0" smtClean="0"/>
          </a:p>
          <a:p>
            <a:pPr lvl="1"/>
            <a:endParaRPr lang="pl-PL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Gamma-GT:</a:t>
            </a:r>
            <a:r>
              <a:rPr lang="sv-SE" sz="1100" dirty="0" smtClean="0"/>
              <a:t> </a:t>
            </a:r>
            <a:r>
              <a:rPr lang="sv-SE" dirty="0"/>
              <a:t>17 studies reported gamma-GT levels</a:t>
            </a:r>
          </a:p>
          <a:p>
            <a:pPr lvl="1"/>
            <a:r>
              <a:rPr lang="en-US" dirty="0"/>
              <a:t>before and after surgery. </a:t>
            </a:r>
            <a:r>
              <a:rPr lang="en-US" dirty="0" smtClean="0"/>
              <a:t>Weighted </a:t>
            </a:r>
            <a:r>
              <a:rPr lang="en-US" dirty="0"/>
              <a:t>mean reduction 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18.39 u/l </a:t>
            </a:r>
            <a:r>
              <a:rPr lang="en-US" dirty="0"/>
              <a:t>(95 %CI </a:t>
            </a:r>
            <a:r>
              <a:rPr lang="en-US" dirty="0" smtClean="0"/>
              <a:t>12.62–24.16</a:t>
            </a:r>
            <a:r>
              <a:rPr lang="en-US" dirty="0"/>
              <a:t>, p=0.0001, I2 94.8 </a:t>
            </a:r>
            <a:r>
              <a:rPr lang="en-US" dirty="0" smtClean="0"/>
              <a:t>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504056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BS </a:t>
            </a:r>
            <a:r>
              <a:rPr lang="en-US" sz="1600" dirty="0"/>
              <a:t>is associated with a </a:t>
            </a:r>
            <a:r>
              <a:rPr lang="en-US" sz="1600" dirty="0" smtClean="0"/>
              <a:t>significant improvement </a:t>
            </a:r>
            <a:r>
              <a:rPr lang="en-US" sz="1600" dirty="0"/>
              <a:t>in both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histological</a:t>
            </a:r>
            <a:r>
              <a:rPr lang="en-US" sz="1600" dirty="0"/>
              <a:t> and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</a:t>
            </a:r>
            <a:r>
              <a:rPr lang="en-US" sz="1600" dirty="0"/>
              <a:t>markers </a:t>
            </a:r>
            <a:r>
              <a:rPr lang="en-US" sz="1600" dirty="0" smtClean="0"/>
              <a:t>of NAFLD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dirty="0"/>
              <a:t>Significant </a:t>
            </a:r>
            <a:r>
              <a:rPr lang="en-US" sz="1600" dirty="0" smtClean="0"/>
              <a:t>heterogeneity between </a:t>
            </a:r>
            <a:r>
              <a:rPr lang="en-US" sz="1600" dirty="0"/>
              <a:t>studies limits our interpretation of the </a:t>
            </a:r>
            <a:r>
              <a:rPr lang="en-US" sz="1600" dirty="0" smtClean="0"/>
              <a:t>results</a:t>
            </a:r>
          </a:p>
          <a:p>
            <a:endParaRPr lang="en-US" sz="1600" dirty="0"/>
          </a:p>
          <a:p>
            <a:r>
              <a:rPr lang="en-US" sz="1600" dirty="0"/>
              <a:t>Reduction in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gamma-GT</a:t>
            </a:r>
            <a:r>
              <a:rPr lang="en-US" sz="1600" dirty="0"/>
              <a:t> is consistent with </a:t>
            </a:r>
            <a:r>
              <a:rPr lang="en-US" sz="1600" dirty="0" smtClean="0"/>
              <a:t>the reduction </a:t>
            </a:r>
            <a:r>
              <a:rPr lang="en-US" sz="1600" dirty="0"/>
              <a:t>in chronic inflammation seen following surgery </a:t>
            </a:r>
            <a:r>
              <a:rPr lang="en-US" sz="1600" dirty="0" smtClean="0"/>
              <a:t>and improvements </a:t>
            </a:r>
            <a:r>
              <a:rPr lang="en-US" sz="1600" dirty="0"/>
              <a:t>in histological features associated with </a:t>
            </a:r>
            <a:r>
              <a:rPr lang="en-US" sz="1600" dirty="0" smtClean="0"/>
              <a:t>liver specific inflammation </a:t>
            </a:r>
            <a:r>
              <a:rPr lang="en-US" sz="1600" dirty="0"/>
              <a:t>(e.g.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hepatocyte ballooning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dirty="0"/>
              <a:t>Improvements in 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steatosis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steatohepatitic</a:t>
            </a:r>
            <a:r>
              <a:rPr lang="en-US" sz="1600" dirty="0"/>
              <a:t> features and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fibrosis</a:t>
            </a:r>
            <a:r>
              <a:rPr lang="en-US" sz="1600" dirty="0" smtClean="0"/>
              <a:t> are </a:t>
            </a:r>
            <a:r>
              <a:rPr lang="en-US" sz="1600" dirty="0"/>
              <a:t>also consistent with current mechanistic evidence for </a:t>
            </a:r>
            <a:r>
              <a:rPr lang="en-US" sz="1600" dirty="0" smtClean="0"/>
              <a:t>the metabolic </a:t>
            </a:r>
            <a:r>
              <a:rPr lang="en-US" sz="1600" dirty="0"/>
              <a:t>changes stimulated by bariatric </a:t>
            </a:r>
            <a:r>
              <a:rPr lang="en-US" sz="1600" dirty="0" smtClean="0"/>
              <a:t>procedures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Further studies</a:t>
            </a:r>
            <a:r>
              <a:rPr lang="en-US" sz="1600" dirty="0"/>
              <a:t>, particularly </a:t>
            </a:r>
            <a:r>
              <a:rPr lang="en-US" sz="1600" dirty="0" smtClean="0"/>
              <a:t>RCTs </a:t>
            </a:r>
            <a:r>
              <a:rPr lang="en-US" sz="1600" dirty="0"/>
              <a:t>with </a:t>
            </a:r>
            <a:r>
              <a:rPr lang="en-US" sz="1600" dirty="0" smtClean="0"/>
              <a:t>mechanistic studies</a:t>
            </a:r>
            <a:r>
              <a:rPr lang="en-US" sz="1600" dirty="0"/>
              <a:t>, are justified to clarify the role of surgery </a:t>
            </a:r>
            <a:r>
              <a:rPr lang="en-US" sz="1600" dirty="0" smtClean="0"/>
              <a:t>in obesity </a:t>
            </a:r>
            <a:r>
              <a:rPr lang="en-US" sz="1600" dirty="0"/>
              <a:t>and NAFLD and may help elucidate advances to </a:t>
            </a:r>
            <a:r>
              <a:rPr lang="en-US" sz="1600" dirty="0" smtClean="0"/>
              <a:t>current interventions </a:t>
            </a:r>
            <a:r>
              <a:rPr lang="en-US" sz="1600" dirty="0"/>
              <a:t>and novel diagnostic tools to </a:t>
            </a:r>
            <a:r>
              <a:rPr lang="en-US" sz="1600" dirty="0" err="1"/>
              <a:t>minimise</a:t>
            </a:r>
            <a:r>
              <a:rPr lang="en-US" sz="1600" dirty="0"/>
              <a:t> </a:t>
            </a:r>
            <a:r>
              <a:rPr lang="en-US" sz="1600" dirty="0" smtClean="0"/>
              <a:t>the growing </a:t>
            </a:r>
            <a:r>
              <a:rPr lang="en-US" sz="1600" dirty="0"/>
              <a:t>clinical burden of mortality and morbidity </a:t>
            </a:r>
            <a:r>
              <a:rPr lang="en-US" sz="1600" dirty="0" smtClean="0"/>
              <a:t>associated with </a:t>
            </a:r>
            <a:r>
              <a:rPr lang="en-US" sz="1600" dirty="0"/>
              <a:t>obesity-associated liver disease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5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4562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Mechanism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Current treatment of NAFLD is based on weight </a:t>
            </a:r>
            <a:r>
              <a:rPr lang="en-US" sz="2400" dirty="0" smtClean="0"/>
              <a:t>reduction</a:t>
            </a:r>
          </a:p>
          <a:p>
            <a:r>
              <a:rPr lang="en-US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Bariatric </a:t>
            </a:r>
            <a:r>
              <a:rPr lang="en-US" sz="2400" dirty="0"/>
              <a:t>surgery is the </a:t>
            </a:r>
            <a:r>
              <a:rPr lang="en-US" sz="2400" dirty="0" smtClean="0"/>
              <a:t>most effective </a:t>
            </a:r>
            <a:r>
              <a:rPr lang="en-US" sz="2400" dirty="0"/>
              <a:t>treatment for morbid obesity and its associated metabolic comorbidities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There </a:t>
            </a:r>
            <a:r>
              <a:rPr lang="en-US" sz="2400" dirty="0" smtClean="0"/>
              <a:t>is evidence </a:t>
            </a:r>
            <a:r>
              <a:rPr lang="en-US" sz="2400" dirty="0"/>
              <a:t>indicating that bariatric surgery improves histological and </a:t>
            </a:r>
            <a:r>
              <a:rPr lang="en-US" sz="2400" dirty="0" smtClean="0"/>
              <a:t>biochemical parameters </a:t>
            </a:r>
            <a:r>
              <a:rPr lang="en-US" sz="2400" dirty="0"/>
              <a:t>of </a:t>
            </a:r>
            <a:r>
              <a:rPr lang="en-US" sz="2400" dirty="0" smtClean="0"/>
              <a:t>NAFLD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BS </a:t>
            </a:r>
            <a:r>
              <a:rPr lang="en-US" sz="2400" dirty="0"/>
              <a:t>currently is not considered a treatment option for NAFLD</a:t>
            </a:r>
          </a:p>
        </p:txBody>
      </p:sp>
    </p:spTree>
    <p:extLst>
      <p:ext uri="{BB962C8B-B14F-4D97-AF65-F5344CB8AC3E}">
        <p14:creationId xmlns:p14="http://schemas.microsoft.com/office/powerpoint/2010/main" val="41588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zin\Desktop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7444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386056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Weight:</a:t>
            </a:r>
          </a:p>
          <a:p>
            <a:pPr lvl="1"/>
            <a:r>
              <a:rPr lang="en-US" dirty="0" smtClean="0"/>
              <a:t>Weight </a:t>
            </a:r>
            <a:r>
              <a:rPr lang="en-US" dirty="0"/>
              <a:t>loss is </a:t>
            </a:r>
            <a:r>
              <a:rPr lang="en-US" dirty="0" smtClean="0"/>
              <a:t>the most </a:t>
            </a:r>
            <a:r>
              <a:rPr lang="en-US" dirty="0"/>
              <a:t>important intervention for NAFLD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BS induces </a:t>
            </a:r>
            <a:r>
              <a:rPr lang="en-US" dirty="0"/>
              <a:t>weight </a:t>
            </a:r>
            <a:r>
              <a:rPr lang="en-US" dirty="0" smtClean="0"/>
              <a:t>loss, between </a:t>
            </a:r>
            <a:r>
              <a:rPr lang="en-US" dirty="0"/>
              <a:t>1 </a:t>
            </a:r>
            <a:r>
              <a:rPr lang="en-US" dirty="0" smtClean="0"/>
              <a:t>&amp; 2 </a:t>
            </a:r>
            <a:r>
              <a:rPr lang="en-US" dirty="0"/>
              <a:t>years after surgery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Effects on Glucose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Metabolism:</a:t>
            </a:r>
          </a:p>
          <a:p>
            <a:pPr lvl="1"/>
            <a:r>
              <a:rPr lang="en-US" dirty="0"/>
              <a:t>The pathophysiology of </a:t>
            </a:r>
            <a:r>
              <a:rPr lang="en-US" dirty="0" smtClean="0"/>
              <a:t>IR &amp; </a:t>
            </a:r>
            <a:r>
              <a:rPr lang="en-US" dirty="0" err="1"/>
              <a:t>steatosis</a:t>
            </a:r>
            <a:r>
              <a:rPr lang="en-US" dirty="0"/>
              <a:t> </a:t>
            </a:r>
            <a:r>
              <a:rPr lang="en-US" dirty="0" smtClean="0"/>
              <a:t>is closely </a:t>
            </a:r>
            <a:r>
              <a:rPr lang="en-US" dirty="0"/>
              <a:t>related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IR and </a:t>
            </a:r>
            <a:r>
              <a:rPr lang="en-US" dirty="0" err="1" smtClean="0"/>
              <a:t>Glu</a:t>
            </a:r>
            <a:r>
              <a:rPr lang="en-US" dirty="0" smtClean="0"/>
              <a:t> metabolism </a:t>
            </a:r>
            <a:r>
              <a:rPr lang="en-US" dirty="0"/>
              <a:t>improve after </a:t>
            </a:r>
            <a:r>
              <a:rPr lang="en-US" dirty="0" smtClean="0"/>
              <a:t>BS.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effective procedure </a:t>
            </a:r>
            <a:r>
              <a:rPr lang="en-US" dirty="0"/>
              <a:t>for resolution of </a:t>
            </a:r>
            <a:r>
              <a:rPr lang="en-US" dirty="0" smtClean="0"/>
              <a:t>DM:</a:t>
            </a:r>
          </a:p>
          <a:p>
            <a:pPr lvl="2"/>
            <a:r>
              <a:rPr lang="en-US" dirty="0" smtClean="0"/>
              <a:t>BPD-DS: 98.9%</a:t>
            </a:r>
          </a:p>
          <a:p>
            <a:pPr lvl="2"/>
            <a:r>
              <a:rPr lang="en-US" dirty="0" smtClean="0"/>
              <a:t>RYGB: 83.7%</a:t>
            </a:r>
          </a:p>
          <a:p>
            <a:pPr lvl="2"/>
            <a:r>
              <a:rPr lang="en-US" dirty="0" smtClean="0"/>
              <a:t>SG:   71.6%</a:t>
            </a:r>
          </a:p>
          <a:p>
            <a:pPr lvl="2"/>
            <a:r>
              <a:rPr lang="en-US" dirty="0" smtClean="0"/>
              <a:t>GB:      47.9%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Mechanism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3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556792"/>
            <a:ext cx="8780994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Effects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Hypertension:</a:t>
            </a:r>
          </a:p>
          <a:p>
            <a:r>
              <a:rPr lang="en-US" dirty="0" smtClean="0"/>
              <a:t>      BS has </a:t>
            </a:r>
            <a:r>
              <a:rPr lang="en-US" dirty="0"/>
              <a:t>also been shown to improve </a:t>
            </a:r>
            <a:r>
              <a:rPr lang="en-US" dirty="0" smtClean="0"/>
              <a:t>HTN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on Plasma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Lipids:</a:t>
            </a:r>
          </a:p>
          <a:p>
            <a:pPr lvl="1"/>
            <a:r>
              <a:rPr lang="en-US" dirty="0"/>
              <a:t>The pathogeneses of dyslipidemia and NASH are closely interrelated.</a:t>
            </a:r>
          </a:p>
          <a:p>
            <a:pPr lvl="1"/>
            <a:r>
              <a:rPr lang="en-US" dirty="0"/>
              <a:t>An overproduction of lipids and VLDL particles is a shared abnormality for these</a:t>
            </a:r>
          </a:p>
          <a:p>
            <a:pPr lvl="1"/>
            <a:r>
              <a:rPr lang="en-US" dirty="0"/>
              <a:t>two </a:t>
            </a:r>
            <a:r>
              <a:rPr lang="en-US" dirty="0" smtClean="0"/>
              <a:t>conditions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Plasma lipid concentrations are associated with the magnitude of </a:t>
            </a:r>
            <a:r>
              <a:rPr lang="en-US" dirty="0" err="1"/>
              <a:t>steatosis</a:t>
            </a:r>
            <a:r>
              <a:rPr lang="en-US" dirty="0"/>
              <a:t> and</a:t>
            </a:r>
          </a:p>
          <a:p>
            <a:pPr lvl="1"/>
            <a:r>
              <a:rPr lang="en-US" dirty="0"/>
              <a:t>fibrosis in NASH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lipid concentrations were modified positively after surgery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The most common underlying abnormality in both </a:t>
            </a:r>
            <a:r>
              <a:rPr lang="en-US" dirty="0" smtClean="0"/>
              <a:t>dyslipidemia and </a:t>
            </a:r>
            <a:r>
              <a:rPr lang="en-US" dirty="0"/>
              <a:t>NASH is </a:t>
            </a:r>
            <a:endParaRPr lang="en-US" dirty="0" smtClean="0"/>
          </a:p>
          <a:p>
            <a:pPr lvl="1"/>
            <a:r>
              <a:rPr lang="en-US" dirty="0" smtClean="0"/>
              <a:t>decreased </a:t>
            </a:r>
            <a:r>
              <a:rPr lang="en-US" dirty="0"/>
              <a:t>insulin action in peripheral tissues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These abnormalities are corrected by the </a:t>
            </a:r>
            <a:r>
              <a:rPr lang="en-US" dirty="0" smtClean="0"/>
              <a:t>negative caloric </a:t>
            </a:r>
            <a:r>
              <a:rPr lang="en-US" dirty="0"/>
              <a:t>balance caused by </a:t>
            </a:r>
            <a:endParaRPr lang="en-US" dirty="0" smtClean="0"/>
          </a:p>
          <a:p>
            <a:pPr lvl="1"/>
            <a:r>
              <a:rPr lang="en-US" dirty="0" smtClean="0"/>
              <a:t>BS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Mechanism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28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84" y="1484784"/>
            <a:ext cx="8046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on Inflammatory Status: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A significant reduction in </a:t>
            </a:r>
            <a:r>
              <a:rPr lang="en-US" sz="2400" dirty="0" smtClean="0"/>
              <a:t>inflammatory </a:t>
            </a:r>
            <a:r>
              <a:rPr lang="en-US" sz="2400" dirty="0"/>
              <a:t>after </a:t>
            </a:r>
            <a:r>
              <a:rPr lang="en-US" sz="2400" dirty="0" smtClean="0"/>
              <a:t>BS: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Alpha1-acid glycoprotein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MCP-1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TNF-alpha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CRP 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and oxidative stress </a:t>
            </a:r>
            <a:r>
              <a:rPr lang="en-US" sz="2400" dirty="0" smtClean="0"/>
              <a:t>markers:  </a:t>
            </a:r>
            <a:endParaRPr lang="en-US" sz="24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err="1" smtClean="0"/>
              <a:t>malondialdehyde</a:t>
            </a:r>
            <a:endParaRPr lang="en-US" sz="24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/>
              <a:t>superoxide </a:t>
            </a:r>
            <a:r>
              <a:rPr lang="en-US" sz="2400" dirty="0" smtClean="0"/>
              <a:t>dismutase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catalase</a:t>
            </a:r>
            <a:r>
              <a:rPr lang="en-US" sz="2400" dirty="0"/>
              <a:t>, </a:t>
            </a:r>
            <a:endParaRPr lang="en-US" sz="24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glutathione</a:t>
            </a:r>
          </a:p>
          <a:p>
            <a:pPr lvl="1"/>
            <a:r>
              <a:rPr lang="en-US" sz="2400" dirty="0" smtClean="0"/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Mechanism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34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Mechanism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23528" y="1484784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Effects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Bariatric Surgery on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NAFLD:</a:t>
            </a:r>
          </a:p>
          <a:p>
            <a:pPr lvl="1"/>
            <a:r>
              <a:rPr lang="en-US" sz="2000" dirty="0" smtClean="0"/>
              <a:t>The mechanisms </a:t>
            </a:r>
            <a:r>
              <a:rPr lang="en-US" sz="2000" dirty="0"/>
              <a:t>through which </a:t>
            </a:r>
            <a:r>
              <a:rPr lang="en-US" sz="2000" dirty="0" smtClean="0"/>
              <a:t>BS improves NAFLD: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Incomplete </a:t>
            </a:r>
            <a:r>
              <a:rPr lang="en-US" sz="2000" dirty="0"/>
              <a:t>nutrient digestion </a:t>
            </a:r>
            <a:r>
              <a:rPr lang="en-US" sz="2000" dirty="0" smtClean="0"/>
              <a:t>and absorption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Changes </a:t>
            </a:r>
            <a:r>
              <a:rPr lang="en-US" sz="2000" dirty="0"/>
              <a:t>in gut </a:t>
            </a:r>
            <a:r>
              <a:rPr lang="en-US" sz="2000" dirty="0" smtClean="0"/>
              <a:t>hormones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Gastrointestinal motility</a:t>
            </a:r>
            <a:endParaRPr lang="en-US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Gut </a:t>
            </a:r>
            <a:r>
              <a:rPr lang="en-US" sz="2000" dirty="0" err="1" smtClean="0"/>
              <a:t>microbiota</a:t>
            </a:r>
            <a:endParaRPr lang="en-US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Bile acids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Decrease in ALT &amp; AST</a:t>
            </a:r>
          </a:p>
          <a:p>
            <a:pPr lvl="2"/>
            <a:endParaRPr lang="en-US" sz="2000" dirty="0" smtClean="0"/>
          </a:p>
          <a:p>
            <a:pPr marL="342900" indent="-342900">
              <a:buAutoNum type="arabicPeriod" startAt="7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Nonalcoholic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Steatosis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en-US" sz="2000" dirty="0" smtClean="0"/>
              <a:t>Important </a:t>
            </a:r>
            <a:r>
              <a:rPr lang="en-US" sz="2000" dirty="0"/>
              <a:t>histological improvements in hepatic </a:t>
            </a:r>
            <a:r>
              <a:rPr lang="en-US" sz="2000" dirty="0" err="1"/>
              <a:t>steatosis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Studies </a:t>
            </a:r>
            <a:r>
              <a:rPr lang="en-US" sz="2000" dirty="0"/>
              <a:t>reported that &gt;75</a:t>
            </a:r>
            <a:r>
              <a:rPr lang="en-US" sz="2000" dirty="0" smtClean="0"/>
              <a:t>% of </a:t>
            </a:r>
            <a:r>
              <a:rPr lang="en-US" sz="2000" dirty="0"/>
              <a:t>patients had no evidence of </a:t>
            </a:r>
            <a:r>
              <a:rPr lang="en-US" sz="2000" dirty="0" err="1"/>
              <a:t>steatosis</a:t>
            </a:r>
            <a:r>
              <a:rPr lang="en-US" sz="2000" dirty="0"/>
              <a:t> after </a:t>
            </a:r>
            <a:r>
              <a:rPr lang="en-US" sz="2000" dirty="0" smtClean="0"/>
              <a:t>weight loss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 smtClean="0"/>
              <a:t>NAFLD </a:t>
            </a:r>
            <a:r>
              <a:rPr lang="en-US" sz="2000" dirty="0"/>
              <a:t>activity score (NAS) </a:t>
            </a:r>
            <a:r>
              <a:rPr lang="en-US" sz="2000" dirty="0" smtClean="0"/>
              <a:t>decreased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3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Mechanism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32048" y="1340768"/>
            <a:ext cx="8711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8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Nonalcoholic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Steatohepatitis:</a:t>
            </a:r>
          </a:p>
          <a:p>
            <a:pPr lvl="1"/>
            <a:r>
              <a:rPr lang="en-US" sz="2000" dirty="0"/>
              <a:t>In this review, </a:t>
            </a:r>
            <a:r>
              <a:rPr lang="en-US" sz="2000" i="1" u="sng" dirty="0" smtClean="0"/>
              <a:t>14 </a:t>
            </a:r>
            <a:r>
              <a:rPr lang="en-US" sz="2000" i="1" u="sng" dirty="0"/>
              <a:t>studies </a:t>
            </a:r>
            <a:r>
              <a:rPr lang="en-US" sz="2000" dirty="0"/>
              <a:t>that had evaluated </a:t>
            </a:r>
            <a:r>
              <a:rPr lang="en-US" sz="2000" dirty="0" smtClean="0"/>
              <a:t>the effects </a:t>
            </a:r>
            <a:r>
              <a:rPr lang="en-US" sz="2000" dirty="0"/>
              <a:t>of </a:t>
            </a:r>
            <a:r>
              <a:rPr lang="en-US" sz="2000" dirty="0" smtClean="0"/>
              <a:t>BS </a:t>
            </a:r>
            <a:r>
              <a:rPr lang="en-US" sz="2000" dirty="0"/>
              <a:t>on NASH or NAS </a:t>
            </a:r>
            <a:r>
              <a:rPr lang="en-US" sz="2000" dirty="0" smtClean="0"/>
              <a:t>components: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Important improvements in ballooning, lobular inflammation</a:t>
            </a:r>
            <a:r>
              <a:rPr lang="en-US" sz="2000" dirty="0"/>
              <a:t>, or the NAS 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prospective study </a:t>
            </a:r>
            <a:r>
              <a:rPr lang="en-US" sz="2000" dirty="0" smtClean="0"/>
              <a:t>with the </a:t>
            </a:r>
            <a:r>
              <a:rPr lang="en-US" sz="2000" dirty="0"/>
              <a:t>longest follow-up (5 years) reported </a:t>
            </a:r>
            <a:r>
              <a:rPr lang="en-US" sz="2000" dirty="0" smtClean="0"/>
              <a:t>changes: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2000" dirty="0" smtClean="0"/>
              <a:t> from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1.97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1</a:t>
            </a:r>
            <a:r>
              <a:rPr lang="en-US" sz="2000" dirty="0" smtClean="0"/>
              <a:t>,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ballooning</a:t>
            </a:r>
            <a:r>
              <a:rPr lang="en-US" sz="2000" dirty="0" smtClean="0"/>
              <a:t> </a:t>
            </a:r>
            <a:r>
              <a:rPr lang="en-US" sz="2000" dirty="0"/>
              <a:t>from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 to 0.1</a:t>
            </a:r>
            <a:r>
              <a:rPr lang="en-US" sz="2000" dirty="0"/>
              <a:t>, </a:t>
            </a:r>
            <a:endParaRPr lang="en-US" sz="2000" dirty="0" smtClean="0"/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NASH</a:t>
            </a:r>
            <a:r>
              <a:rPr lang="en-US" sz="2000" dirty="0" smtClean="0"/>
              <a:t> from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27.4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to 14.2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000" dirty="0" smtClean="0"/>
              <a:t>Inflammation to </a:t>
            </a:r>
            <a:r>
              <a:rPr lang="en-US" sz="2000" dirty="0"/>
              <a:t>be unchanged </a:t>
            </a:r>
            <a:endParaRPr lang="en-US" sz="2000" dirty="0" smtClean="0"/>
          </a:p>
          <a:p>
            <a:pPr lvl="3"/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In a prospective </a:t>
            </a:r>
            <a:r>
              <a:rPr lang="en-US" sz="2000" dirty="0"/>
              <a:t>study </a:t>
            </a:r>
            <a:r>
              <a:rPr lang="en-US" sz="2000" dirty="0" smtClean="0"/>
              <a:t>showed </a:t>
            </a:r>
            <a:r>
              <a:rPr lang="en-US" sz="2000" dirty="0"/>
              <a:t>that </a:t>
            </a:r>
            <a:r>
              <a:rPr lang="en-US" sz="2000" dirty="0" smtClean="0"/>
              <a:t>BS </a:t>
            </a:r>
            <a:r>
              <a:rPr lang="en-US" sz="2000" dirty="0"/>
              <a:t>induces </a:t>
            </a:r>
            <a:r>
              <a:rPr lang="en-US" sz="2000" dirty="0" smtClean="0"/>
              <a:t>the disappearance </a:t>
            </a:r>
            <a:r>
              <a:rPr lang="en-US" sz="2000" dirty="0"/>
              <a:t>of NASH in around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85%</a:t>
            </a:r>
            <a:r>
              <a:rPr lang="en-US" sz="2000" dirty="0"/>
              <a:t> of cases and </a:t>
            </a:r>
            <a:r>
              <a:rPr lang="en-US" sz="2000" dirty="0" smtClean="0"/>
              <a:t>significant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reductions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ballooning </a:t>
            </a:r>
            <a:r>
              <a:rPr lang="en-US" sz="2000" dirty="0" smtClean="0"/>
              <a:t>&amp;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lobular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</a:p>
          <a:p>
            <a:pPr lvl="1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4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4562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27292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Non-alcoholic fatty liver disease (NAFLD), defined by non-alcohol related excessive fat accumulation in the liver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Obesity is a major risk factor for NAFLD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SH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Prevalence of NASH is high in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morbidly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obese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(BMI≥ 40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% of patients attending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had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 liver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histology, and that 25% had NASH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6228020"/>
            <a:ext cx="2736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Dixon </a:t>
            </a:r>
            <a:r>
              <a:rPr lang="en-US" sz="1050" dirty="0" smtClean="0"/>
              <a:t>JB. </a:t>
            </a:r>
            <a:r>
              <a:rPr lang="en-US" sz="1050" dirty="0" err="1" smtClean="0"/>
              <a:t>Clin</a:t>
            </a:r>
            <a:r>
              <a:rPr lang="en-US" sz="1050" dirty="0" smtClean="0"/>
              <a:t> </a:t>
            </a:r>
            <a:r>
              <a:rPr lang="en-US" sz="1050" dirty="0"/>
              <a:t>Liver Dis </a:t>
            </a:r>
            <a:r>
              <a:rPr lang="en-US" sz="1050" dirty="0" smtClean="0"/>
              <a:t>2014;18:129–146</a:t>
            </a:r>
            <a:r>
              <a:rPr lang="en-US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Mechanism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23528" y="141277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  Effects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Liver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In patients with NAFLD, regression of fibrosis is </a:t>
            </a:r>
            <a:r>
              <a:rPr lang="en-US" dirty="0" smtClean="0"/>
              <a:t>possible when </a:t>
            </a:r>
            <a:r>
              <a:rPr lang="en-US" dirty="0"/>
              <a:t>at least 10% of body weight is </a:t>
            </a:r>
            <a:r>
              <a:rPr lang="en-US" dirty="0" smtClean="0"/>
              <a:t>lost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 meta-analysis </a:t>
            </a:r>
            <a:r>
              <a:rPr lang="en-US" dirty="0"/>
              <a:t>included </a:t>
            </a:r>
            <a:r>
              <a:rPr lang="en-US" i="1" u="sng" dirty="0"/>
              <a:t>12 studies </a:t>
            </a:r>
            <a:r>
              <a:rPr lang="en-US" dirty="0"/>
              <a:t>that evaluated fibrosis </a:t>
            </a:r>
            <a:r>
              <a:rPr lang="en-US" dirty="0" smtClean="0"/>
              <a:t>before and </a:t>
            </a:r>
            <a:r>
              <a:rPr lang="en-US" dirty="0"/>
              <a:t>after </a:t>
            </a:r>
            <a:r>
              <a:rPr lang="en-US" dirty="0" smtClean="0"/>
              <a:t>BS (including </a:t>
            </a:r>
            <a:r>
              <a:rPr lang="en-US" dirty="0"/>
              <a:t>those studies showing </a:t>
            </a:r>
            <a:r>
              <a:rPr lang="en-US" dirty="0" smtClean="0"/>
              <a:t>no effect </a:t>
            </a:r>
            <a:r>
              <a:rPr lang="en-US" dirty="0"/>
              <a:t>and worsening of fibrosis</a:t>
            </a:r>
            <a:r>
              <a:rPr lang="en-US" dirty="0" smtClean="0"/>
              <a:t>):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pooled analysis </a:t>
            </a:r>
            <a:r>
              <a:rPr lang="en-US" dirty="0" smtClean="0"/>
              <a:t>demonstrated a </a:t>
            </a:r>
            <a:r>
              <a:rPr lang="en-US" dirty="0"/>
              <a:t>weighted mean decrease in the incidence 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11.9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it-IT" dirty="0"/>
              <a:t> (95 % CI 7.4–16.3, P ≤ 0.0001, I</a:t>
            </a:r>
            <a:r>
              <a:rPr lang="it-IT" sz="800" dirty="0"/>
              <a:t>2 </a:t>
            </a:r>
            <a:r>
              <a:rPr lang="it-IT" dirty="0"/>
              <a:t>= 88.9</a:t>
            </a:r>
            <a:r>
              <a:rPr lang="it-IT" dirty="0" smtClean="0"/>
              <a:t>%)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t-IT" dirty="0"/>
          </a:p>
          <a:p>
            <a:pPr lvl="1"/>
            <a:endParaRPr lang="it-IT" dirty="0" smtClean="0"/>
          </a:p>
          <a:p>
            <a:pPr marL="342900" indent="-342900">
              <a:buAutoNum type="arabicPeriod" startAt="1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Hepatocellular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Obesity is a life-long risk factor for development of </a:t>
            </a:r>
            <a:r>
              <a:rPr lang="en-US" dirty="0" smtClean="0"/>
              <a:t>HCC; </a:t>
            </a:r>
            <a:r>
              <a:rPr lang="en-US" dirty="0"/>
              <a:t>early-onset </a:t>
            </a:r>
            <a:r>
              <a:rPr lang="en-US" dirty="0" smtClean="0"/>
              <a:t>obesity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role </a:t>
            </a:r>
            <a:r>
              <a:rPr lang="en-US" dirty="0"/>
              <a:t>of </a:t>
            </a:r>
            <a:r>
              <a:rPr lang="en-US" dirty="0" smtClean="0"/>
              <a:t>BS </a:t>
            </a:r>
            <a:r>
              <a:rPr lang="en-US" dirty="0"/>
              <a:t>in the prevention of </a:t>
            </a:r>
            <a:r>
              <a:rPr lang="en-US" dirty="0" smtClean="0"/>
              <a:t>HCC = 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en-US" dirty="0"/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6237312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Bower </a:t>
            </a:r>
            <a:r>
              <a:rPr lang="en-US" sz="1200" dirty="0" smtClean="0"/>
              <a:t>G et </a:t>
            </a:r>
            <a:r>
              <a:rPr lang="en-US" sz="1200" dirty="0"/>
              <a:t>al. </a:t>
            </a:r>
            <a:r>
              <a:rPr lang="en-US" sz="1200" dirty="0" err="1" smtClean="0"/>
              <a:t>Obes</a:t>
            </a:r>
            <a:r>
              <a:rPr lang="en-US" sz="1200" dirty="0" smtClean="0"/>
              <a:t> </a:t>
            </a:r>
            <a:r>
              <a:rPr lang="en-US" sz="1200" dirty="0" err="1"/>
              <a:t>Surg</a:t>
            </a:r>
            <a:r>
              <a:rPr lang="en-US" sz="1200" dirty="0"/>
              <a:t> 2015 Apr </a:t>
            </a:r>
            <a:r>
              <a:rPr lang="en-US" sz="1200" dirty="0" smtClean="0"/>
              <a:t>29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6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Mechanism</a:t>
            </a:r>
            <a:endParaRPr lang="en-US" sz="3200" dirty="0"/>
          </a:p>
        </p:txBody>
      </p:sp>
      <p:pic>
        <p:nvPicPr>
          <p:cNvPr id="2051" name="Picture 3" descr="C:\Users\barzin\Desktop\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034"/>
            <a:ext cx="9143999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7667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Take home message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827584" y="148478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Bariatric surgery is the </a:t>
            </a:r>
            <a:r>
              <a:rPr lang="en-US" sz="2000" dirty="0" smtClean="0"/>
              <a:t>most effective </a:t>
            </a:r>
            <a:r>
              <a:rPr lang="en-US" sz="2000" dirty="0"/>
              <a:t>treatment for morbid obesity and its associated metabolic </a:t>
            </a:r>
            <a:r>
              <a:rPr lang="en-US" sz="2000" dirty="0" smtClean="0"/>
              <a:t>comorbidities</a:t>
            </a:r>
            <a:r>
              <a:rPr lang="en-US" sz="2000" dirty="0"/>
              <a:t> </a:t>
            </a:r>
            <a:r>
              <a:rPr lang="en-US" sz="2000" dirty="0" smtClean="0"/>
              <a:t>for long term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Between patients </a:t>
            </a:r>
            <a:r>
              <a:rPr lang="en-US" sz="2000" dirty="0" smtClean="0"/>
              <a:t>ongoing bariatric </a:t>
            </a:r>
            <a:r>
              <a:rPr lang="en-US" sz="2000" dirty="0"/>
              <a:t>surgery, the prevalence of simple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steatosis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greater </a:t>
            </a:r>
            <a:r>
              <a:rPr lang="en-US" sz="2000" dirty="0"/>
              <a:t>than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NASH</a:t>
            </a:r>
            <a:r>
              <a:rPr lang="en-US" sz="2000" dirty="0"/>
              <a:t> about </a:t>
            </a:r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20%–30%,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fibrosis</a:t>
            </a:r>
            <a:r>
              <a:rPr lang="en-US" sz="2000" dirty="0"/>
              <a:t> between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10-14%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Between patients with severe obesity, components of the </a:t>
            </a:r>
            <a:r>
              <a:rPr lang="en-US" sz="2000" dirty="0" err="1"/>
              <a:t>MetS</a:t>
            </a:r>
            <a:r>
              <a:rPr lang="en-US" sz="2000" dirty="0"/>
              <a:t> are strong risk factors for </a:t>
            </a:r>
            <a:r>
              <a:rPr lang="en-US" sz="2000" dirty="0" smtClean="0"/>
              <a:t>NAFLD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BS has </a:t>
            </a:r>
            <a:r>
              <a:rPr lang="en-US" sz="2000" dirty="0"/>
              <a:t>beneficial effects not only in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loss</a:t>
            </a:r>
            <a:r>
              <a:rPr lang="en-US" sz="2000" dirty="0" smtClean="0"/>
              <a:t>, but </a:t>
            </a:r>
            <a:r>
              <a:rPr lang="en-US" sz="2000" dirty="0"/>
              <a:t>also in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MetS</a:t>
            </a:r>
            <a:r>
              <a:rPr lang="en-US" sz="2000" dirty="0"/>
              <a:t>.</a:t>
            </a:r>
            <a:r>
              <a:rPr lang="en-US" sz="2000" dirty="0" smtClean="0"/>
              <a:t> In addition</a:t>
            </a:r>
            <a:r>
              <a:rPr lang="en-US" sz="2000" dirty="0"/>
              <a:t>, a favorable change in the factors associated with </a:t>
            </a:r>
            <a:r>
              <a:rPr lang="en-US" sz="2000" dirty="0" smtClean="0"/>
              <a:t>the development of NAFLD such as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 profile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  <a:r>
              <a:rPr lang="en-US" sz="2000" dirty="0" smtClean="0"/>
              <a:t>, </a:t>
            </a:r>
            <a:r>
              <a:rPr lang="en-US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adipokines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histological</a:t>
            </a:r>
            <a:r>
              <a:rPr lang="en-US" sz="2000" dirty="0" smtClean="0"/>
              <a:t> </a:t>
            </a:r>
            <a:r>
              <a:rPr lang="en-US" sz="2000" dirty="0"/>
              <a:t>changes</a:t>
            </a:r>
            <a:r>
              <a:rPr lang="en-US" sz="2000" dirty="0" smtClean="0"/>
              <a:t> is observed after BS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03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Take home </a:t>
            </a:r>
            <a:r>
              <a:rPr lang="en-US" sz="3200" dirty="0" smtClean="0"/>
              <a:t>message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95536" y="1484783"/>
            <a:ext cx="83164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recommendation of BS as an NAFLD treatment cannot be firmly </a:t>
            </a:r>
            <a:r>
              <a:rPr lang="en-US" sz="2000" dirty="0" err="1"/>
              <a:t>stablished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However</a:t>
            </a:r>
            <a:r>
              <a:rPr lang="en-US" sz="2000" dirty="0"/>
              <a:t>, patients with indications for BS, with a BMI &gt;40 kg/m2 and with BMI &gt;35 kg/m2 and associated comorbidities, benefit from surgery improving the alterations of </a:t>
            </a:r>
            <a:r>
              <a:rPr lang="en-US" sz="2000" dirty="0" err="1"/>
              <a:t>MetS</a:t>
            </a:r>
            <a:r>
              <a:rPr lang="en-US" sz="2000" dirty="0"/>
              <a:t> including NAFLD, and reducing the cardiovascular and general mortality.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There are studies reporting the beneficial effects of BS in individuals with a lower BMI in the presence of associated comorbidities, specifically type 2 diabetes. Therefore, the indications for BS and endoscopic procedures for weight reduction may expand.</a:t>
            </a:r>
          </a:p>
        </p:txBody>
      </p:sp>
    </p:spTree>
    <p:extLst>
      <p:ext uri="{BB962C8B-B14F-4D97-AF65-F5344CB8AC3E}">
        <p14:creationId xmlns:p14="http://schemas.microsoft.com/office/powerpoint/2010/main" val="20232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524197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Eras Light ITC" pitchFamily="34" charset="0"/>
              </a:rPr>
              <a:t>Thanks for your attention</a:t>
            </a:r>
            <a:endParaRPr lang="en-US" sz="5400" b="1" dirty="0">
              <a:latin typeface="Eras Light ITC" pitchFamily="34" charset="0"/>
            </a:endParaRPr>
          </a:p>
        </p:txBody>
      </p:sp>
      <p:pic>
        <p:nvPicPr>
          <p:cNvPr id="2051" name="Picture 3" descr="C:\Users\barzi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32048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zin\Desktop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820891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5916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24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844824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Liver samples were obtained from 136 patients (69 males; 67 females) between 2003 and 2007 in University Hospital Ulm; Germany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Liver samples were taken from the left liver lobe, and shock frozen in liquid nitrogen or fixed in formalin.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evaluation, patients were divided into four groups according to their BMI:</a:t>
            </a:r>
          </a:p>
          <a:p>
            <a:pPr marL="3028950" lvl="6" indent="-28575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Group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Normal weight  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(BMI:18.5–24.9)</a:t>
            </a:r>
          </a:p>
          <a:p>
            <a:pPr marL="3028950" lvl="6" indent="-285750">
              <a:buFont typeface="Wingdings" pitchFamily="2" charset="2"/>
              <a:buChar char="Ø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28950" lvl="6" indent="-28575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Overweigh        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(BMI:25.0–29.9)</a:t>
            </a:r>
          </a:p>
          <a:p>
            <a:pPr marL="3028950" lvl="6" indent="-285750">
              <a:buFont typeface="Wingdings" pitchFamily="2" charset="2"/>
              <a:buChar char="Ø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28950" lvl="6" indent="-28575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 3: Grade I/II obese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(BMI:30.0–39.9)</a:t>
            </a:r>
          </a:p>
          <a:p>
            <a:pPr marL="3028950" lvl="6" indent="-285750">
              <a:buFont typeface="Wingdings" pitchFamily="2" charset="2"/>
              <a:buChar char="Ø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28950" lvl="6" indent="-28575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Group 4: Morbidly obese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(BMI ≥ 40)</a:t>
            </a:r>
          </a:p>
          <a:p>
            <a:pPr marL="3028950" lvl="6" indent="-285750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5916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06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zin\Desktop\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3884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55976" y="1571413"/>
            <a:ext cx="914400" cy="3454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79912" y="1916832"/>
            <a:ext cx="360040" cy="15841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04" y="1916832"/>
            <a:ext cx="3841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16832"/>
            <a:ext cx="390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 rot="18798310">
            <a:off x="3125881" y="3698226"/>
            <a:ext cx="1058979" cy="280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8798310">
            <a:off x="4898959" y="3706455"/>
            <a:ext cx="1058979" cy="228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18798310">
            <a:off x="6631917" y="3709023"/>
            <a:ext cx="1058979" cy="211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7504" y="15916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30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5916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5122" name="Picture 2" descr="C:\Users\barzin\Desktop\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62" y="692696"/>
            <a:ext cx="7056783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673273" y="980728"/>
            <a:ext cx="216024" cy="1080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73273" y="4221088"/>
            <a:ext cx="216024" cy="1080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8798310">
            <a:off x="3101303" y="2129693"/>
            <a:ext cx="879756" cy="2337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8798310">
            <a:off x="3006726" y="5576119"/>
            <a:ext cx="879756" cy="2337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59832" y="764704"/>
            <a:ext cx="2952328" cy="3454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12232" y="3875669"/>
            <a:ext cx="2952328" cy="3454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5916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pic>
        <p:nvPicPr>
          <p:cNvPr id="6146" name="Picture 2" descr="C:\Users\barzin\Desktop\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06489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347864" y="1412776"/>
            <a:ext cx="3384376" cy="3454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51920" y="1758195"/>
            <a:ext cx="288032" cy="18868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24128" y="1758195"/>
            <a:ext cx="288032" cy="18868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96336" y="1767950"/>
            <a:ext cx="288032" cy="18868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8798310">
            <a:off x="3145169" y="3937998"/>
            <a:ext cx="1058979" cy="280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8798310">
            <a:off x="5017377" y="3986257"/>
            <a:ext cx="1058979" cy="280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8798310">
            <a:off x="6889585" y="3996012"/>
            <a:ext cx="1058979" cy="2806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340768"/>
            <a:ext cx="50405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134 </a:t>
            </a:r>
            <a:r>
              <a:rPr lang="en-US" dirty="0"/>
              <a:t>morbidly obese patients </a:t>
            </a:r>
            <a:r>
              <a:rPr lang="en-US" dirty="0" smtClean="0"/>
              <a:t>who underwent </a:t>
            </a:r>
            <a:r>
              <a:rPr lang="en-US" dirty="0"/>
              <a:t>bariatric surgery with </a:t>
            </a:r>
            <a:r>
              <a:rPr lang="en-US" dirty="0" smtClean="0"/>
              <a:t>liver biopsy: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88 (65.7%) NAFLD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45 (33.6%) NASH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42 (31.3%) Fibrosis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 (14.1 %) Advanced fibrosis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 </a:t>
            </a:r>
            <a:r>
              <a:rPr lang="en-US" dirty="0" smtClean="0"/>
              <a:t>independently predicted </a:t>
            </a:r>
            <a:r>
              <a:rPr lang="en-US" dirty="0"/>
              <a:t>NAFLD and was significantly associated</a:t>
            </a:r>
          </a:p>
          <a:p>
            <a:r>
              <a:rPr lang="en-US" dirty="0" smtClean="0"/>
              <a:t>     with </a:t>
            </a:r>
            <a:r>
              <a:rPr lang="en-US" dirty="0"/>
              <a:t>NASH and </a:t>
            </a:r>
            <a:r>
              <a:rPr lang="en-US" dirty="0" smtClean="0"/>
              <a:t>fibrosis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T2DM</a:t>
            </a:r>
            <a:r>
              <a:rPr lang="en-US" dirty="0" smtClean="0"/>
              <a:t> &amp;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MetS</a:t>
            </a:r>
            <a:r>
              <a:rPr lang="en-US" dirty="0" smtClean="0"/>
              <a:t> were significantly associated </a:t>
            </a:r>
            <a:r>
              <a:rPr lang="en-US" dirty="0"/>
              <a:t>with </a:t>
            </a:r>
            <a:r>
              <a:rPr lang="en-US" dirty="0" smtClean="0"/>
              <a:t>fibrosis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HTN </a:t>
            </a:r>
            <a:r>
              <a:rPr lang="en-US" dirty="0" smtClean="0"/>
              <a:t>independently predicted NASH </a:t>
            </a:r>
            <a:r>
              <a:rPr lang="en-US" dirty="0"/>
              <a:t>and fibrosis.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Conclusions:</a:t>
            </a:r>
            <a:r>
              <a:rPr lang="en-US" dirty="0" smtClean="0"/>
              <a:t> NAFLD </a:t>
            </a:r>
            <a:r>
              <a:rPr lang="en-US" dirty="0"/>
              <a:t>has a high prevalence among </a:t>
            </a:r>
            <a:r>
              <a:rPr lang="en-US" dirty="0" smtClean="0"/>
              <a:t>morbidly obese.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Elevated </a:t>
            </a:r>
            <a:r>
              <a:rPr lang="en-US" dirty="0"/>
              <a:t>ALT, </a:t>
            </a:r>
            <a:r>
              <a:rPr lang="en-US" dirty="0" smtClean="0"/>
              <a:t>HTN, </a:t>
            </a:r>
            <a:r>
              <a:rPr lang="en-US" dirty="0"/>
              <a:t>T2DM, and the </a:t>
            </a:r>
            <a:r>
              <a:rPr lang="en-US" dirty="0" err="1" smtClean="0"/>
              <a:t>MetS</a:t>
            </a:r>
            <a:r>
              <a:rPr lang="en-US" dirty="0" smtClean="0"/>
              <a:t> </a:t>
            </a:r>
            <a:r>
              <a:rPr lang="en-US" dirty="0"/>
              <a:t>are predictors for </a:t>
            </a:r>
            <a:r>
              <a:rPr lang="en-US" dirty="0" smtClean="0"/>
              <a:t>NAFLD</a:t>
            </a:r>
            <a:endParaRPr lang="en-US" dirty="0"/>
          </a:p>
        </p:txBody>
      </p:sp>
      <p:pic>
        <p:nvPicPr>
          <p:cNvPr id="2051" name="Picture 3" descr="C:\Users\barzin\Desktop\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40324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5916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05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ochure2">
  <a:themeElements>
    <a:clrScheme name="Brochur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ochure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ochur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chur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chur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chur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chur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chur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chur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chur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chur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chur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chur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chur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2517</Words>
  <Application>Microsoft Office PowerPoint</Application>
  <PresentationFormat>On-screen Show (4:3)</PresentationFormat>
  <Paragraphs>317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宋体</vt:lpstr>
      <vt:lpstr>Arial</vt:lpstr>
      <vt:lpstr>Arial Narrow</vt:lpstr>
      <vt:lpstr>B Mitra</vt:lpstr>
      <vt:lpstr>Calibri</vt:lpstr>
      <vt:lpstr>Eras Light ITC</vt:lpstr>
      <vt:lpstr>Times New Roman</vt:lpstr>
      <vt:lpstr>Wingdings</vt:lpstr>
      <vt:lpstr>Office Theme</vt:lpstr>
      <vt:lpstr>Brochure2</vt:lpstr>
      <vt:lpstr>BARIATRIC SURGERY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Worldwide Trend</vt:lpstr>
      <vt:lpstr>PowerPoint Presentation</vt:lpstr>
      <vt:lpstr>PowerPoint Presentation</vt:lpstr>
      <vt:lpstr> BS effectiveness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barzin</dc:creator>
  <cp:lastModifiedBy>barzin</cp:lastModifiedBy>
  <cp:revision>198</cp:revision>
  <dcterms:created xsi:type="dcterms:W3CDTF">2016-07-09T04:52:50Z</dcterms:created>
  <dcterms:modified xsi:type="dcterms:W3CDTF">2016-07-19T07:52:42Z</dcterms:modified>
</cp:coreProperties>
</file>