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3"/>
  </p:notesMasterIdLst>
  <p:sldIdLst>
    <p:sldId id="256" r:id="rId2"/>
    <p:sldId id="262" r:id="rId3"/>
    <p:sldId id="318" r:id="rId4"/>
    <p:sldId id="319" r:id="rId5"/>
    <p:sldId id="272" r:id="rId6"/>
    <p:sldId id="298" r:id="rId7"/>
    <p:sldId id="258" r:id="rId8"/>
    <p:sldId id="313" r:id="rId9"/>
    <p:sldId id="312" r:id="rId10"/>
    <p:sldId id="314" r:id="rId11"/>
    <p:sldId id="303" r:id="rId12"/>
    <p:sldId id="297" r:id="rId13"/>
    <p:sldId id="301" r:id="rId14"/>
    <p:sldId id="277" r:id="rId15"/>
    <p:sldId id="273" r:id="rId16"/>
    <p:sldId id="278" r:id="rId17"/>
    <p:sldId id="279" r:id="rId18"/>
    <p:sldId id="289" r:id="rId19"/>
    <p:sldId id="308" r:id="rId20"/>
    <p:sldId id="306" r:id="rId21"/>
    <p:sldId id="309" r:id="rId22"/>
    <p:sldId id="310" r:id="rId23"/>
    <p:sldId id="321" r:id="rId24"/>
    <p:sldId id="288" r:id="rId25"/>
    <p:sldId id="311" r:id="rId26"/>
    <p:sldId id="285" r:id="rId27"/>
    <p:sldId id="304" r:id="rId28"/>
    <p:sldId id="305" r:id="rId29"/>
    <p:sldId id="322" r:id="rId30"/>
    <p:sldId id="327" r:id="rId31"/>
    <p:sldId id="330" r:id="rId32"/>
    <p:sldId id="293" r:id="rId33"/>
    <p:sldId id="315" r:id="rId34"/>
    <p:sldId id="316" r:id="rId35"/>
    <p:sldId id="323" r:id="rId36"/>
    <p:sldId id="324" r:id="rId37"/>
    <p:sldId id="325" r:id="rId38"/>
    <p:sldId id="326" r:id="rId39"/>
    <p:sldId id="328" r:id="rId40"/>
    <p:sldId id="329" r:id="rId41"/>
    <p:sldId id="295" r:id="rId42"/>
    <p:sldId id="296" r:id="rId43"/>
    <p:sldId id="281" r:id="rId44"/>
    <p:sldId id="282" r:id="rId45"/>
    <p:sldId id="302" r:id="rId46"/>
    <p:sldId id="283" r:id="rId47"/>
    <p:sldId id="317" r:id="rId48"/>
    <p:sldId id="266" r:id="rId49"/>
    <p:sldId id="320" r:id="rId50"/>
    <p:sldId id="332" r:id="rId51"/>
    <p:sldId id="33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42FC1-70C2-4363-98A9-B0B483A4C139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8A61-87E5-466C-B46C-1AFF018A7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8A61-87E5-466C-B46C-1AFF018A7A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Relationship between stress and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glycemic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control. From Ref. 21.</a:t>
            </a:r>
          </a:p>
        </p:txBody>
      </p:sp>
    </p:spTree>
    <p:extLst>
      <p:ext uri="{BB962C8B-B14F-4D97-AF65-F5344CB8AC3E}">
        <p14:creationId xmlns:p14="http://schemas.microsoft.com/office/powerpoint/2010/main" val="327634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BB2F66-2BBB-40A9-901F-DBC2B8687D97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640-CBD0-4A97-B19B-8A10E0D39D8A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B388-4253-4002-BB77-D792265CF04C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3A5-55F1-4218-BFE1-7D45321CDFD1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D0A37-6470-4F1E-A24E-176CE09209A5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064F-D65C-487A-B471-258693C9231A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FBC-8590-448E-A03E-FD5BEDDE32E9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9627-50E9-42AD-B2E5-2560304A1F37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491A-7AC3-449B-87E8-65E023B2C601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E3FAD-39E1-4EFF-9D6F-252F1ADDA43A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3EA931-1157-49FC-8DC6-BD876FBD2331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AF660C-CBAA-4E80-B463-B6C72E67D134}" type="datetime1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How stress affects diabetes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Anita Eftekharzadeh, M.D.</a:t>
            </a:r>
          </a:p>
          <a:p>
            <a:r>
              <a:rPr lang="en-US" dirty="0" smtClean="0"/>
              <a:t>Endocrinologist</a:t>
            </a:r>
          </a:p>
          <a:p>
            <a:r>
              <a:rPr lang="en-US" dirty="0" smtClean="0"/>
              <a:t>August 2017</a:t>
            </a:r>
            <a:r>
              <a:rPr lang="en-US" dirty="0"/>
              <a:t>,</a:t>
            </a:r>
            <a:r>
              <a:rPr lang="en-US" dirty="0" smtClean="0"/>
              <a:t> Tehran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13" descr="D:\Ajeet\2015\PU36\25\f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0" y="1468196"/>
            <a:ext cx="10934096" cy="43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3697"/>
            <a:ext cx="9601200" cy="4319751"/>
          </a:xfrm>
        </p:spPr>
        <p:txBody>
          <a:bodyPr>
            <a:noAutofit/>
          </a:bodyPr>
          <a:lstStyle/>
          <a:p>
            <a:r>
              <a:rPr lang="en-US" sz="2200" dirty="0" smtClean="0"/>
              <a:t>Diabetes distress is very common and is </a:t>
            </a:r>
            <a:r>
              <a:rPr lang="en-US" sz="2200" b="1" dirty="0" smtClean="0">
                <a:solidFill>
                  <a:srgbClr val="FF0000"/>
                </a:solidFill>
              </a:rPr>
              <a:t>distinct from a psychological disorder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constant behavioral demands </a:t>
            </a:r>
            <a:r>
              <a:rPr lang="en-US" sz="2200" dirty="0" smtClean="0"/>
              <a:t>(medication dosing, frequency, and titration; monitoring blood glucose, food intake and eating patterns, and physical activity) of diabetes self-management and the potential or actuality of disease progression are directly associated with reports of diabetes distress. </a:t>
            </a:r>
          </a:p>
          <a:p>
            <a:r>
              <a:rPr lang="en-US" sz="2200" dirty="0" smtClean="0"/>
              <a:t>Its prevalence is reported to be </a:t>
            </a:r>
            <a:r>
              <a:rPr lang="en-US" sz="2200" b="1" dirty="0" smtClean="0">
                <a:solidFill>
                  <a:srgbClr val="FF0000"/>
                </a:solidFill>
              </a:rPr>
              <a:t>18–45%</a:t>
            </a:r>
            <a:r>
              <a:rPr lang="en-US" sz="2200" dirty="0" smtClean="0"/>
              <a:t> with an incidence of 38–48% over 18 months. </a:t>
            </a:r>
          </a:p>
          <a:p>
            <a:r>
              <a:rPr lang="en-US" sz="2200" dirty="0" smtClean="0"/>
              <a:t>High levels of diabetes distress significantly impact medication-taking behaviors and are </a:t>
            </a:r>
            <a:r>
              <a:rPr lang="en-US" sz="2200" b="1" dirty="0" smtClean="0">
                <a:solidFill>
                  <a:srgbClr val="FF0000"/>
                </a:solidFill>
              </a:rPr>
              <a:t>linked to higher A1C</a:t>
            </a:r>
            <a:r>
              <a:rPr lang="en-US" sz="2200" dirty="0" smtClean="0"/>
              <a:t>, lower self-efficacy, and poorer dietary and exercise behaviors.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400" t="9161" r="20941" b="5506"/>
          <a:stretch>
            <a:fillRect/>
          </a:stretch>
        </p:blipFill>
        <p:spPr bwMode="auto">
          <a:xfrm>
            <a:off x="1839315" y="11820"/>
            <a:ext cx="8327903" cy="68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1313793" y="956441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319048" y="1592317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19048" y="2044262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98029" y="2758965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8027" y="3358055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66497" y="4083269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87517" y="5029200"/>
            <a:ext cx="1208690" cy="2417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72856" y="346841"/>
            <a:ext cx="2091559" cy="39939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8400" y="6477000"/>
            <a:ext cx="20705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Diabetes Care 2016;39:2126–2140</a:t>
            </a:r>
            <a:endParaRPr lang="en-US" sz="9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965" t="19576" r="26024" b="8904"/>
          <a:stretch>
            <a:fillRect/>
          </a:stretch>
        </p:blipFill>
        <p:spPr bwMode="auto">
          <a:xfrm>
            <a:off x="2017986" y="93621"/>
            <a:ext cx="8040413" cy="6599804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between stress and </a:t>
            </a:r>
            <a:r>
              <a:rPr lang="en-US" dirty="0" err="1" smtClean="0"/>
              <a:t>glycemic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</a:t>
            </a:r>
            <a:r>
              <a:rPr lang="en-US" b="1" dirty="0">
                <a:solidFill>
                  <a:srgbClr val="FF0000"/>
                </a:solidFill>
              </a:rPr>
              <a:t>type 1 diabetes </a:t>
            </a:r>
            <a:r>
              <a:rPr lang="en-US" dirty="0"/>
              <a:t>were interviewed using an </a:t>
            </a:r>
            <a:r>
              <a:rPr lang="en-US" dirty="0" err="1"/>
              <a:t>indepth</a:t>
            </a:r>
            <a:r>
              <a:rPr lang="en-US" dirty="0"/>
              <a:t> interview schedule and then followed up quarterly for a year with measures of diabetes control (hemoglobin </a:t>
            </a:r>
            <a:r>
              <a:rPr lang="en-US" dirty="0" smtClean="0"/>
              <a:t>A1c). </a:t>
            </a:r>
          </a:p>
          <a:p>
            <a:r>
              <a:rPr lang="en-US" dirty="0" smtClean="0"/>
              <a:t>Unlike </a:t>
            </a:r>
            <a:r>
              <a:rPr lang="en-US" dirty="0"/>
              <a:t>previous studies, the participants were asked about both </a:t>
            </a:r>
            <a:r>
              <a:rPr lang="en-US" b="1" dirty="0">
                <a:solidFill>
                  <a:srgbClr val="FF0000"/>
                </a:solidFill>
              </a:rPr>
              <a:t>negative and positive stressors </a:t>
            </a:r>
            <a:r>
              <a:rPr lang="en-US" dirty="0"/>
              <a:t>in their lives.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showed that those whose glycemic control deteriorated over time were more likely to </a:t>
            </a:r>
            <a:r>
              <a:rPr lang="en-US" u="sng" dirty="0"/>
              <a:t>report negative stress</a:t>
            </a:r>
            <a:r>
              <a:rPr lang="en-US" dirty="0"/>
              <a:t>, whereas those whose control improved over the follow-up period reported positive stress. </a:t>
            </a:r>
            <a:r>
              <a:rPr lang="en-US" b="1" dirty="0">
                <a:solidFill>
                  <a:srgbClr val="FF0000"/>
                </a:solidFill>
              </a:rPr>
              <a:t>Negative stressors </a:t>
            </a:r>
            <a:r>
              <a:rPr lang="en-US" dirty="0"/>
              <a:t>included interpersonal conflicts, death of a close tie, and disturbed behavior of someone close, whereas </a:t>
            </a:r>
            <a:r>
              <a:rPr lang="en-US" b="1" dirty="0">
                <a:solidFill>
                  <a:srgbClr val="FF0000"/>
                </a:solidFill>
              </a:rPr>
              <a:t>positive stressors </a:t>
            </a:r>
            <a:r>
              <a:rPr lang="en-US" dirty="0"/>
              <a:t>were events such as engagement to be married, birth of a child, or a desired change in employment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3921" y="381640"/>
            <a:ext cx="113241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Relationship between stress and glycemic control.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0" y="6263218"/>
            <a:ext cx="2071681" cy="430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8386" y="1087315"/>
            <a:ext cx="9270124" cy="4677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720" y="5972308"/>
            <a:ext cx="5224321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Cathy Lloyd et al. Diabetes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Spectr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2005;18:121-127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0560" y="6613175"/>
            <a:ext cx="657408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©2005 by American Diabetes Association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behavioral mechanisms </a:t>
            </a:r>
            <a:r>
              <a:rPr lang="en-US" sz="2400" dirty="0"/>
              <a:t>through which stressful experiences might affect diabetes control are varied and often complex. </a:t>
            </a:r>
            <a:endParaRPr lang="en-US" sz="2400" dirty="0" smtClean="0"/>
          </a:p>
          <a:p>
            <a:r>
              <a:rPr lang="en-US" sz="2400" dirty="0"/>
              <a:t>Reactions to external stressors, for example, feelings of anxiety or depression, may lead to difficulties with self-care manifested through </a:t>
            </a:r>
            <a:r>
              <a:rPr lang="en-US" sz="2400" u="sng" dirty="0"/>
              <a:t>less physical activity, poorer diet, or difficulties with medication taking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Experiences of stress may lead to other </a:t>
            </a:r>
            <a:r>
              <a:rPr lang="en-US" sz="2400" b="1" dirty="0">
                <a:solidFill>
                  <a:srgbClr val="FF0000"/>
                </a:solidFill>
              </a:rPr>
              <a:t>unhealthy behaviors</a:t>
            </a:r>
            <a:r>
              <a:rPr lang="en-US" sz="2400" dirty="0"/>
              <a:t>, such as smoking, which in turn are linked to poor blood glucose control but also to a greater risk of developing diabetes </a:t>
            </a:r>
            <a:r>
              <a:rPr lang="en-US" sz="2400" dirty="0" smtClean="0"/>
              <a:t>complications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actions initiated by the central nervous system in response to a threat affect the entire body and are associated with three different bodily systems: the autonomic nervous system, the neuroendocrine system, and the immune </a:t>
            </a:r>
            <a:r>
              <a:rPr lang="en-US" sz="2200" dirty="0" smtClean="0"/>
              <a:t>system.</a:t>
            </a:r>
          </a:p>
          <a:p>
            <a:r>
              <a:rPr lang="en-US" sz="2200" dirty="0" smtClean="0"/>
              <a:t>With </a:t>
            </a:r>
            <a:r>
              <a:rPr lang="en-US" sz="2200" dirty="0"/>
              <a:t>regard to the effects of stress on the neuroendocrine system, </a:t>
            </a:r>
            <a:r>
              <a:rPr lang="en-US" sz="2200" b="1" dirty="0">
                <a:solidFill>
                  <a:srgbClr val="FF0000"/>
                </a:solidFill>
              </a:rPr>
              <a:t>the HPA axis </a:t>
            </a:r>
            <a:r>
              <a:rPr lang="en-US" sz="2200" dirty="0"/>
              <a:t>is of considerable </a:t>
            </a:r>
            <a:r>
              <a:rPr lang="en-US" sz="2200" dirty="0" smtClean="0"/>
              <a:t>importance. </a:t>
            </a:r>
            <a:r>
              <a:rPr lang="en-US" sz="2200" dirty="0"/>
              <a:t>Upon encountering a threat or a stressor, the hypothalamus secretes </a:t>
            </a:r>
            <a:r>
              <a:rPr lang="en-US" sz="2200" b="1" dirty="0" err="1">
                <a:solidFill>
                  <a:srgbClr val="FF0000"/>
                </a:solidFill>
              </a:rPr>
              <a:t>corticotropin</a:t>
            </a:r>
            <a:r>
              <a:rPr lang="en-US" sz="2200" b="1" dirty="0">
                <a:solidFill>
                  <a:srgbClr val="FF0000"/>
                </a:solidFill>
              </a:rPr>
              <a:t>-releasing factor</a:t>
            </a:r>
            <a:r>
              <a:rPr lang="en-US" sz="2200" dirty="0"/>
              <a:t>, which causes the release of </a:t>
            </a:r>
            <a:r>
              <a:rPr lang="en-US" sz="2200" dirty="0" err="1"/>
              <a:t>adrenocorticotropin</a:t>
            </a:r>
            <a:r>
              <a:rPr lang="en-US" sz="2200" dirty="0"/>
              <a:t>. This in turn travels to the adrenal cortex, where it leads to the secretion of </a:t>
            </a:r>
            <a:r>
              <a:rPr lang="en-US" sz="2200" b="1" dirty="0">
                <a:solidFill>
                  <a:srgbClr val="FF0000"/>
                </a:solidFill>
              </a:rPr>
              <a:t>glucocorticoid hormones</a:t>
            </a:r>
            <a:r>
              <a:rPr lang="en-US" sz="2200" dirty="0"/>
              <a:t>, in particular cortisol.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Exposures </a:t>
            </a:r>
            <a:r>
              <a:rPr lang="en-US" sz="2400" dirty="0"/>
              <a:t>to stress stimulate the HPA axis to release additional amounts of cortisol to maintain homeostasis and reduce the effects of stress. </a:t>
            </a:r>
            <a:endParaRPr lang="en-US" sz="2400" dirty="0" smtClean="0"/>
          </a:p>
          <a:p>
            <a:r>
              <a:rPr lang="en-US" sz="2400" dirty="0" smtClean="0"/>
              <a:t>Cortisol </a:t>
            </a:r>
            <a:r>
              <a:rPr lang="en-US" sz="2400" dirty="0"/>
              <a:t>influences a wide range of processes, including the </a:t>
            </a:r>
            <a:r>
              <a:rPr lang="en-US" sz="2400" b="1" dirty="0">
                <a:solidFill>
                  <a:srgbClr val="FF0000"/>
                </a:solidFill>
              </a:rPr>
              <a:t>breakdown of carbohydrates, lipids, and proteins </a:t>
            </a:r>
            <a:r>
              <a:rPr lang="en-US" sz="2400" dirty="0"/>
              <a:t>to provide the body with energy. It also has an effect on bone and cell growth and may modulate salt and water balance. Cortisol has an immunosuppressive effect and therefore plays a role in the regulation of immune and inflammatory processes.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517" t="25747" r="22141" b="5594"/>
          <a:stretch>
            <a:fillRect/>
          </a:stretch>
        </p:blipFill>
        <p:spPr bwMode="auto">
          <a:xfrm>
            <a:off x="1439917" y="192835"/>
            <a:ext cx="9553903" cy="6548953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the problem</a:t>
            </a:r>
          </a:p>
          <a:p>
            <a:r>
              <a:rPr lang="en-US" dirty="0" smtClean="0"/>
              <a:t>Stress and development of diabetes</a:t>
            </a:r>
          </a:p>
          <a:p>
            <a:r>
              <a:rPr lang="en-US" dirty="0" smtClean="0"/>
              <a:t>Stress and diabetes control</a:t>
            </a:r>
          </a:p>
          <a:p>
            <a:r>
              <a:rPr lang="en-US" dirty="0" smtClean="0"/>
              <a:t>Behavior</a:t>
            </a:r>
          </a:p>
          <a:p>
            <a:r>
              <a:rPr lang="en-US" dirty="0" smtClean="0"/>
              <a:t>Physiological mechanisms behind stressful experiences</a:t>
            </a:r>
          </a:p>
          <a:p>
            <a:r>
              <a:rPr lang="en-US" dirty="0" smtClean="0"/>
              <a:t>Psychosocial aspects of diabetes</a:t>
            </a:r>
          </a:p>
          <a:p>
            <a:r>
              <a:rPr lang="en-US" dirty="0" smtClean="0"/>
              <a:t>Psychosocial care; Recommendations</a:t>
            </a:r>
          </a:p>
          <a:p>
            <a:r>
              <a:rPr lang="en-US" dirty="0" smtClean="0"/>
              <a:t>Case discussion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DAWN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Interviews were conducted in 13 countries representing 11 regions: Australia, France, Germany, India, Japan, Netherlands, Poland, Scandinavia (Denmark, Norway, Sweden), Spain, UK and USA. </a:t>
            </a:r>
          </a:p>
          <a:p>
            <a:endParaRPr lang="en-US" dirty="0" smtClean="0"/>
          </a:p>
          <a:p>
            <a:r>
              <a:rPr lang="en-US" dirty="0" smtClean="0"/>
              <a:t>The global Diabetes, Attitudes, Wishes and Needs (DAWN) survey provided insights into the </a:t>
            </a:r>
            <a:r>
              <a:rPr lang="en-US" b="1" dirty="0" smtClean="0">
                <a:solidFill>
                  <a:srgbClr val="FF0000"/>
                </a:solidFill>
              </a:rPr>
              <a:t>psychosocial challenges</a:t>
            </a:r>
            <a:r>
              <a:rPr lang="en-US" dirty="0" smtClean="0"/>
              <a:t> facing people with diabetes and showed that psychosocial problems can be barriers to achieving adequate </a:t>
            </a:r>
            <a:r>
              <a:rPr lang="en-US" dirty="0" err="1" smtClean="0"/>
              <a:t>glycemic</a:t>
            </a:r>
            <a:r>
              <a:rPr lang="en-US" dirty="0" smtClean="0"/>
              <a:t> control, that people with diabetes </a:t>
            </a:r>
            <a:r>
              <a:rPr lang="en-US" b="1" dirty="0" smtClean="0">
                <a:solidFill>
                  <a:srgbClr val="FF0000"/>
                </a:solidFill>
              </a:rPr>
              <a:t>lack psychological support</a:t>
            </a:r>
            <a:r>
              <a:rPr lang="en-US" dirty="0" smtClean="0"/>
              <a:t> and that </a:t>
            </a:r>
            <a:r>
              <a:rPr lang="en-US" b="1" dirty="0" smtClean="0">
                <a:solidFill>
                  <a:srgbClr val="FF0000"/>
                </a:solidFill>
              </a:rPr>
              <a:t>interdisciplinary care </a:t>
            </a:r>
            <a:r>
              <a:rPr lang="en-US" dirty="0" smtClean="0"/>
              <a:t>teams need to promote chronic illness care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345" t="18303" r="17835" b="5129"/>
          <a:stretch>
            <a:fillRect/>
          </a:stretch>
        </p:blipFill>
        <p:spPr bwMode="auto">
          <a:xfrm>
            <a:off x="1944414" y="157656"/>
            <a:ext cx="7592549" cy="6563710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3814"/>
          </a:xfrm>
        </p:spPr>
        <p:txBody>
          <a:bodyPr/>
          <a:lstStyle/>
          <a:p>
            <a:r>
              <a:rPr lang="en-US" dirty="0" smtClean="0"/>
              <a:t>The DAWN 2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8083"/>
            <a:ext cx="9601200" cy="4792717"/>
          </a:xfrm>
        </p:spPr>
        <p:txBody>
          <a:bodyPr>
            <a:noAutofit/>
          </a:bodyPr>
          <a:lstStyle/>
          <a:p>
            <a:r>
              <a:rPr lang="en-US" dirty="0" smtClean="0"/>
              <a:t>Aimed to assess </a:t>
            </a:r>
            <a:r>
              <a:rPr lang="en-US" b="1" dirty="0" smtClean="0">
                <a:solidFill>
                  <a:srgbClr val="FF0000"/>
                </a:solidFill>
              </a:rPr>
              <a:t>psychosocial outcomes </a:t>
            </a:r>
            <a:r>
              <a:rPr lang="en-US" dirty="0" smtClean="0"/>
              <a:t>in people with diabetes across countries for benchmarking. Participants were 8596 adults with diabetes across 17 countries. </a:t>
            </a:r>
          </a:p>
          <a:p>
            <a:r>
              <a:rPr lang="en-US" dirty="0" smtClean="0"/>
              <a:t>Overall quality of life was rated </a:t>
            </a:r>
            <a:r>
              <a:rPr lang="en-US" b="1" dirty="0" smtClean="0">
                <a:solidFill>
                  <a:srgbClr val="FF0000"/>
                </a:solidFill>
              </a:rPr>
              <a:t>‘poor’ or ‘very poor’ by 12.2% </a:t>
            </a:r>
            <a:r>
              <a:rPr lang="en-US" dirty="0" smtClean="0"/>
              <a:t>of participants.</a:t>
            </a:r>
          </a:p>
          <a:p>
            <a:r>
              <a:rPr lang="en-US" dirty="0" smtClean="0"/>
              <a:t>Diabetes had a </a:t>
            </a:r>
            <a:r>
              <a:rPr lang="en-US" b="1" dirty="0" smtClean="0">
                <a:solidFill>
                  <a:srgbClr val="FF0000"/>
                </a:solidFill>
              </a:rPr>
              <a:t>negative impact</a:t>
            </a:r>
            <a:r>
              <a:rPr lang="en-US" dirty="0" smtClean="0"/>
              <a:t> on all aspects investigated, ranging from 20.5% on relationship with family/friends to 62.2% on physical health. </a:t>
            </a:r>
          </a:p>
          <a:p>
            <a:r>
              <a:rPr lang="en-US" dirty="0" smtClean="0"/>
              <a:t>Approximately 40% of participants reported that their medication interfered with their ability to live a normal life. The availability of </a:t>
            </a:r>
            <a:r>
              <a:rPr lang="en-US" u="sng" dirty="0" smtClean="0"/>
              <a:t>person-</a:t>
            </a:r>
            <a:r>
              <a:rPr lang="en-US" u="sng" dirty="0" err="1" smtClean="0"/>
              <a:t>centred</a:t>
            </a:r>
            <a:r>
              <a:rPr lang="en-US" u="sng" dirty="0" smtClean="0"/>
              <a:t> chronic illness care</a:t>
            </a:r>
            <a:r>
              <a:rPr lang="en-US" dirty="0" smtClean="0"/>
              <a:t> and support for active involvement was rated as low. </a:t>
            </a:r>
          </a:p>
          <a:p>
            <a:r>
              <a:rPr lang="en-US" dirty="0" smtClean="0"/>
              <a:t>Following </a:t>
            </a:r>
            <a:r>
              <a:rPr lang="en-US" u="sng" dirty="0" smtClean="0"/>
              <a:t>self-care advice for medication and diet</a:t>
            </a:r>
            <a:r>
              <a:rPr lang="en-US" dirty="0" smtClean="0"/>
              <a:t> was most common, and least common for glucose monitoring and foot examination, with marked country variation. </a:t>
            </a:r>
          </a:p>
          <a:p>
            <a:r>
              <a:rPr lang="en-US" dirty="0" smtClean="0"/>
              <a:t>Only </a:t>
            </a:r>
            <a:r>
              <a:rPr lang="en-US" b="1" dirty="0" smtClean="0">
                <a:solidFill>
                  <a:srgbClr val="FF0000"/>
                </a:solidFill>
              </a:rPr>
              <a:t>48.8% of respondents </a:t>
            </a:r>
            <a:r>
              <a:rPr lang="en-US" dirty="0" smtClean="0"/>
              <a:t>had participated in </a:t>
            </a:r>
            <a:r>
              <a:rPr lang="en-US" u="sng" dirty="0" smtClean="0"/>
              <a:t>diabetes educational </a:t>
            </a:r>
            <a:r>
              <a:rPr lang="en-US" u="sng" dirty="0" err="1" smtClean="0"/>
              <a:t>programmes</a:t>
            </a:r>
            <a:r>
              <a:rPr lang="en-US" u="sng" dirty="0" smtClean="0"/>
              <a:t>/activities</a:t>
            </a:r>
            <a:r>
              <a:rPr lang="en-US" dirty="0" smtClean="0"/>
              <a:t> to help manage their diabetes.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 descr="figure.png"/>
          <p:cNvPicPr>
            <a:picLocks noChangeAspect="1"/>
          </p:cNvPicPr>
          <p:nvPr/>
        </p:nvPicPr>
        <p:blipFill rotWithShape="1">
          <a:blip r:embed="rId2"/>
          <a:srcRect b="14738"/>
          <a:stretch/>
        </p:blipFill>
        <p:spPr>
          <a:xfrm>
            <a:off x="2760194" y="543364"/>
            <a:ext cx="6898639" cy="588188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co-morbidities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of clinically significant psychopathology in patients with diabetes (PWD) ranges across diagnostic categories, and some diagnoses are considerably more common in PWD than in those without the disease.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Depression</a:t>
            </a:r>
            <a:r>
              <a:rPr lang="en-US" dirty="0" smtClean="0"/>
              <a:t> </a:t>
            </a:r>
            <a:r>
              <a:rPr lang="en-US" dirty="0"/>
              <a:t>and diabetes-related distress can occur together and can have serious implications for the management of </a:t>
            </a:r>
            <a:r>
              <a:rPr lang="en-US" dirty="0" smtClean="0"/>
              <a:t>diabetes.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Anxiety symptoms</a:t>
            </a:r>
            <a:r>
              <a:rPr lang="en-US" dirty="0" smtClean="0"/>
              <a:t> and diagnosable disorders (e.g., generalized anxiety disorder [GAD], body </a:t>
            </a:r>
            <a:r>
              <a:rPr lang="en-US" dirty="0" err="1" smtClean="0"/>
              <a:t>dysmorphic</a:t>
            </a:r>
            <a:r>
              <a:rPr lang="en-US" dirty="0" smtClean="0"/>
              <a:t> disorder, obsessive compulsive disorder [OCD], specific phobias, and posttraumatic stress disorder [PTSD]) are common in PWD; </a:t>
            </a:r>
          </a:p>
          <a:p>
            <a:r>
              <a:rPr lang="en-US" dirty="0" smtClean="0"/>
              <a:t>The Behavioral Risk Factor Surveillance System estimated the lifetime prevalence of GAD to be </a:t>
            </a:r>
            <a:r>
              <a:rPr lang="en-US" b="1" dirty="0" smtClean="0">
                <a:solidFill>
                  <a:srgbClr val="FF0000"/>
                </a:solidFill>
              </a:rPr>
              <a:t>19.5%</a:t>
            </a:r>
            <a:r>
              <a:rPr lang="en-US" dirty="0" smtClean="0"/>
              <a:t> in people with either type 1 or type 2 diabetes.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Disordered Eating </a:t>
            </a:r>
            <a:r>
              <a:rPr lang="en-US" dirty="0"/>
              <a:t>B</a:t>
            </a:r>
            <a:r>
              <a:rPr lang="en-US" dirty="0" smtClean="0"/>
              <a:t>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PWD with diagnosable eating disorders have high rates of </a:t>
            </a:r>
            <a:r>
              <a:rPr lang="en-US" dirty="0" err="1" smtClean="0"/>
              <a:t>comorbid</a:t>
            </a:r>
            <a:r>
              <a:rPr lang="en-US" dirty="0" smtClean="0"/>
              <a:t> psychiatric disorders . </a:t>
            </a:r>
          </a:p>
          <a:p>
            <a:r>
              <a:rPr lang="en-US" dirty="0" smtClean="0"/>
              <a:t>People with type 1 diabetes and eating disorders have high rates of diabetes distress and </a:t>
            </a:r>
            <a:r>
              <a:rPr lang="en-US" dirty="0" err="1" smtClean="0"/>
              <a:t>FoH</a:t>
            </a:r>
            <a:r>
              <a:rPr lang="en-US" dirty="0" smtClean="0"/>
              <a:t>. For people with type 1 diabetes, </a:t>
            </a:r>
            <a:r>
              <a:rPr lang="en-US" b="1" dirty="0" smtClean="0">
                <a:solidFill>
                  <a:srgbClr val="FF0000"/>
                </a:solidFill>
              </a:rPr>
              <a:t>insulin omission </a:t>
            </a:r>
            <a:r>
              <a:rPr lang="en-US" dirty="0" smtClean="0"/>
              <a:t>causing </a:t>
            </a:r>
            <a:r>
              <a:rPr lang="en-US" dirty="0" err="1" smtClean="0"/>
              <a:t>glycosuria</a:t>
            </a:r>
            <a:r>
              <a:rPr lang="en-US" dirty="0" smtClean="0"/>
              <a:t> in order to lose weight is the most commonly reported disordered eating behavior.</a:t>
            </a:r>
          </a:p>
          <a:p>
            <a:r>
              <a:rPr lang="en-US" dirty="0" smtClean="0"/>
              <a:t>In people with type 2 diabetes, </a:t>
            </a:r>
            <a:r>
              <a:rPr lang="en-US" b="1" dirty="0" smtClean="0">
                <a:solidFill>
                  <a:srgbClr val="FF0000"/>
                </a:solidFill>
              </a:rPr>
              <a:t>binge eating</a:t>
            </a:r>
            <a:r>
              <a:rPr lang="en-US" dirty="0" smtClean="0"/>
              <a:t> (excessive food intake with an accompanying sense of loss of control) is most commonly reported. </a:t>
            </a:r>
            <a:r>
              <a:rPr lang="en-US" b="1" dirty="0" smtClean="0">
                <a:solidFill>
                  <a:srgbClr val="FF0000"/>
                </a:solidFill>
              </a:rPr>
              <a:t>Intentional  insulin omission</a:t>
            </a:r>
            <a:r>
              <a:rPr lang="en-US" dirty="0" smtClean="0"/>
              <a:t> is also frequently reported. Binge eating disorder has been found to be more likely in PWD than in the </a:t>
            </a:r>
            <a:r>
              <a:rPr lang="en-US" dirty="0" err="1" smtClean="0"/>
              <a:t>nondiabetes</a:t>
            </a:r>
            <a:r>
              <a:rPr lang="en-US" dirty="0" smtClean="0"/>
              <a:t>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psychosocial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impact of stressful experiences on diabetes is clearly varied and may depend on other psychosocial factors.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these is social support, and research has shown this may provide a </a:t>
            </a:r>
            <a:r>
              <a:rPr lang="en-US" b="1" dirty="0" smtClean="0">
                <a:solidFill>
                  <a:srgbClr val="FF0000"/>
                </a:solidFill>
              </a:rPr>
              <a:t>buffering effect</a:t>
            </a:r>
            <a:r>
              <a:rPr lang="en-US" dirty="0" smtClean="0"/>
              <a:t> </a:t>
            </a:r>
            <a:r>
              <a:rPr lang="en-US" dirty="0"/>
              <a:t>in times of </a:t>
            </a:r>
            <a:r>
              <a:rPr lang="en-US" dirty="0" smtClean="0"/>
              <a:t>stress. Psychological </a:t>
            </a:r>
            <a:r>
              <a:rPr lang="en-US" dirty="0"/>
              <a:t>support is also important. In a recent meta-analysis of randomized controlled trials, Ismail et </a:t>
            </a:r>
            <a:r>
              <a:rPr lang="en-US" dirty="0" smtClean="0"/>
              <a:t>al. </a:t>
            </a:r>
            <a:r>
              <a:rPr lang="en-US" dirty="0"/>
              <a:t>concluded that people with type 2 diabetes who received </a:t>
            </a:r>
            <a:r>
              <a:rPr lang="en-US" b="1" dirty="0" smtClean="0">
                <a:solidFill>
                  <a:srgbClr val="FF0000"/>
                </a:solidFill>
              </a:rPr>
              <a:t>behavioral based </a:t>
            </a:r>
            <a:r>
              <a:rPr lang="en-US" b="1" dirty="0">
                <a:solidFill>
                  <a:srgbClr val="FF0000"/>
                </a:solidFill>
              </a:rPr>
              <a:t>diabetes education </a:t>
            </a:r>
            <a:r>
              <a:rPr lang="en-US" dirty="0"/>
              <a:t>or psychological interventions were likely to show improvements in both glycemic control and psychological distress.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379" t="18447" r="28494" b="25946"/>
          <a:stretch>
            <a:fillRect/>
          </a:stretch>
        </p:blipFill>
        <p:spPr bwMode="auto">
          <a:xfrm>
            <a:off x="2249217" y="372186"/>
            <a:ext cx="8564199" cy="6070652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 interventions to improve </a:t>
            </a:r>
            <a:r>
              <a:rPr lang="en-US" dirty="0" err="1" smtClean="0"/>
              <a:t>glycemic</a:t>
            </a:r>
            <a:r>
              <a:rPr lang="en-US" dirty="0" smtClean="0"/>
              <a:t> control in T2DM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25 trials were eligible for the review</a:t>
            </a:r>
          </a:p>
          <a:p>
            <a:r>
              <a:rPr lang="en-US" sz="2400" dirty="0" smtClean="0"/>
              <a:t>In 12 trials, the mean percentage </a:t>
            </a:r>
            <a:r>
              <a:rPr lang="en-US" sz="2400" b="1" dirty="0" smtClean="0">
                <a:solidFill>
                  <a:srgbClr val="FF0000"/>
                </a:solidFill>
              </a:rPr>
              <a:t>glycated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dirty="0" smtClean="0"/>
              <a:t> was lower in people assigned a psychological intervention than in the control </a:t>
            </a:r>
            <a:r>
              <a:rPr lang="en-US" sz="2400" dirty="0" smtClean="0"/>
              <a:t>group (-0.32 [-0.57 to -0.07]) </a:t>
            </a:r>
            <a:endParaRPr lang="en-US" sz="2400" dirty="0" smtClean="0"/>
          </a:p>
          <a:p>
            <a:r>
              <a:rPr lang="en-US" sz="2400" dirty="0" smtClean="0"/>
              <a:t>There were </a:t>
            </a:r>
            <a:r>
              <a:rPr lang="en-US" sz="2400" b="1" dirty="0" smtClean="0">
                <a:solidFill>
                  <a:srgbClr val="FF0000"/>
                </a:solidFill>
              </a:rPr>
              <a:t>non-significant differences in blood glucose </a:t>
            </a:r>
            <a:r>
              <a:rPr lang="en-US" sz="2400" dirty="0" smtClean="0"/>
              <a:t>concentration (eight trials; –0·11 [–0·65 to 0·42]) and </a:t>
            </a:r>
            <a:r>
              <a:rPr lang="en-US" sz="2400" b="1" dirty="0" smtClean="0">
                <a:solidFill>
                  <a:srgbClr val="FF0000"/>
                </a:solidFill>
              </a:rPr>
              <a:t>weight gain </a:t>
            </a:r>
            <a:r>
              <a:rPr lang="en-US" sz="2400" dirty="0" smtClean="0"/>
              <a:t>(nine trials; 0·37 [–0·18 to 0·93]).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Psychological distress </a:t>
            </a:r>
            <a:r>
              <a:rPr lang="en-US" sz="2400" dirty="0" smtClean="0"/>
              <a:t>was significantly lower in the intervention groups (five trials; –0·58 [–0·95 to –0·20]).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211884" y="5892941"/>
            <a:ext cx="299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Lancet 2004; 363: 1589–97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485" t="24956" r="20140" b="9198"/>
          <a:stretch/>
        </p:blipFill>
        <p:spPr>
          <a:xfrm>
            <a:off x="2459863" y="140989"/>
            <a:ext cx="7353838" cy="6579749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sp>
        <p:nvSpPr>
          <p:cNvPr id="4" name="Oval 3"/>
          <p:cNvSpPr/>
          <p:nvPr/>
        </p:nvSpPr>
        <p:spPr>
          <a:xfrm>
            <a:off x="5312535" y="4292231"/>
            <a:ext cx="850005" cy="528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vignette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51 y/o woman, known case of DM for 5 years was first visited in Nov, 2015; and were followed for nearly 2 years</a:t>
            </a:r>
          </a:p>
          <a:p>
            <a:r>
              <a:rPr lang="en-US" sz="2400" dirty="0" smtClean="0"/>
              <a:t>When asked, admitted occasional hypoglycemia, but never brought </a:t>
            </a:r>
            <a:r>
              <a:rPr lang="en-US" sz="2400" dirty="0" smtClean="0"/>
              <a:t>SMBG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66" t="15449" r="25386" b="7967"/>
          <a:stretch/>
        </p:blipFill>
        <p:spPr>
          <a:xfrm>
            <a:off x="1982787" y="103030"/>
            <a:ext cx="8230162" cy="6581105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48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042015"/>
              </p:ext>
            </p:extLst>
          </p:nvPr>
        </p:nvGraphicFramePr>
        <p:xfrm>
          <a:off x="1146219" y="972351"/>
          <a:ext cx="1016143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24"/>
                <a:gridCol w="9432207"/>
              </a:tblGrid>
              <a:tr h="379929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Grade of Recommendations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518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At least one meta-analysis</a:t>
                      </a:r>
                      <a:r>
                        <a:rPr lang="en-US" sz="2400" dirty="0" smtClean="0"/>
                        <a:t> ,systematic review, or RCT rated as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1++</a:t>
                      </a:r>
                      <a:r>
                        <a:rPr lang="en-US" sz="2400" dirty="0" smtClean="0"/>
                        <a:t> and directly applicable to the target population; or  a body of evidence consisting  principally of studies rated as 1+,directly applicable to the target population, and demonstrating overall consistency of results. </a:t>
                      </a:r>
                      <a:endParaRPr lang="en-US" sz="2400" dirty="0"/>
                    </a:p>
                  </a:txBody>
                  <a:tcPr/>
                </a:tc>
              </a:tr>
              <a:tr h="7518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body of evidence including studies rated as 2++, directly applicable to the target population and demonstrating overall consistency of results; or Extrapolated evidence from studies rated as 1++ or 1+. </a:t>
                      </a:r>
                      <a:endParaRPr lang="en-US" sz="2400" dirty="0"/>
                    </a:p>
                  </a:txBody>
                  <a:tcPr/>
                </a:tc>
              </a:tr>
              <a:tr h="7518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body of evidence including studies rated as 2+, directly applicable to the target population and demonstrating overall consistency of results; or Extrapolated evidence from studies rated as 2+. </a:t>
                      </a:r>
                      <a:endParaRPr lang="en-US" sz="2400" dirty="0"/>
                    </a:p>
                  </a:txBody>
                  <a:tcPr/>
                </a:tc>
              </a:tr>
              <a:tr h="7518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Evidence level 3 or 4; or Extrapolated evidence from studies rated as 2=.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426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Recommendations</a:t>
            </a:r>
            <a:r>
              <a:rPr lang="en-US" sz="2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Psychosocial care should be integrated with collaborative, patient-centered medical care and </a:t>
            </a:r>
            <a:r>
              <a:rPr lang="en-US" sz="2200" b="1" dirty="0" smtClean="0">
                <a:solidFill>
                  <a:srgbClr val="FF0000"/>
                </a:solidFill>
              </a:rPr>
              <a:t>provided to all </a:t>
            </a:r>
            <a:r>
              <a:rPr lang="en-US" sz="2200" dirty="0" smtClean="0"/>
              <a:t>people with diabetes, with the goals of optimizing health outcomes and health-related quality of life. </a:t>
            </a:r>
            <a:r>
              <a:rPr lang="en-US" sz="2200" b="1" dirty="0" smtClean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Providers should consider </a:t>
            </a:r>
            <a:r>
              <a:rPr lang="en-US" sz="2200" b="1" dirty="0" smtClean="0">
                <a:solidFill>
                  <a:srgbClr val="FF0000"/>
                </a:solidFill>
              </a:rPr>
              <a:t>an assessment of symptoms </a:t>
            </a:r>
            <a:r>
              <a:rPr lang="en-US" sz="2200" dirty="0" smtClean="0"/>
              <a:t>of diabetes distress, depression, anxiety, and disordered eating and of cognitive capacities </a:t>
            </a:r>
            <a:r>
              <a:rPr lang="en-US" sz="2200" u="sng" dirty="0" smtClean="0"/>
              <a:t>using patient-appropriate standardized/validated tools</a:t>
            </a:r>
            <a:r>
              <a:rPr lang="en-US" sz="2200" dirty="0" smtClean="0"/>
              <a:t> at the </a:t>
            </a:r>
            <a:r>
              <a:rPr lang="en-US" sz="2200" u="sng" dirty="0" smtClean="0"/>
              <a:t>initial vis</a:t>
            </a:r>
            <a:r>
              <a:rPr lang="en-US" sz="2200" dirty="0" smtClean="0"/>
              <a:t>it, at </a:t>
            </a:r>
            <a:r>
              <a:rPr lang="en-US" sz="2200" u="sng" dirty="0" smtClean="0"/>
              <a:t>periodic intervals</a:t>
            </a:r>
            <a:r>
              <a:rPr lang="en-US" sz="2200" dirty="0" smtClean="0"/>
              <a:t>, and when there is a </a:t>
            </a:r>
            <a:r>
              <a:rPr lang="en-US" sz="2200" u="sng" dirty="0" smtClean="0"/>
              <a:t>change in disease</a:t>
            </a:r>
            <a:r>
              <a:rPr lang="en-US" sz="2200" dirty="0" smtClean="0"/>
              <a:t>, treatment, or life circumstance. Including caregivers and family members in this assessment is recommended. </a:t>
            </a:r>
            <a:r>
              <a:rPr lang="en-US" sz="2200" b="1" dirty="0" smtClean="0"/>
              <a:t>B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measures in the clinical setting for psychosocial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Diabetes-related distress</a:t>
            </a:r>
          </a:p>
          <a:p>
            <a:pPr lvl="1"/>
            <a:r>
              <a:rPr lang="en-US" sz="2400" dirty="0" smtClean="0"/>
              <a:t>Problem Areas in Diabetes (+ </a:t>
            </a:r>
            <a:r>
              <a:rPr lang="en-US" sz="2400" dirty="0" err="1" smtClean="0"/>
              <a:t>Peds</a:t>
            </a:r>
            <a:r>
              <a:rPr lang="en-US" sz="2400" dirty="0" smtClean="0"/>
              <a:t>, Teen and Parent version)</a:t>
            </a:r>
          </a:p>
          <a:p>
            <a:pPr lvl="1"/>
            <a:r>
              <a:rPr lang="en-US" sz="2400" dirty="0" smtClean="0"/>
              <a:t>Diabetes Distress Scale</a:t>
            </a:r>
          </a:p>
          <a:p>
            <a:r>
              <a:rPr lang="en-US" sz="2400" dirty="0" smtClean="0"/>
              <a:t>Depression</a:t>
            </a:r>
          </a:p>
          <a:p>
            <a:pPr lvl="1"/>
            <a:r>
              <a:rPr lang="en-US" sz="2400" dirty="0" smtClean="0"/>
              <a:t>Patient Health </a:t>
            </a:r>
            <a:r>
              <a:rPr lang="en-US" sz="2400" dirty="0" err="1" smtClean="0"/>
              <a:t>Queastionnair</a:t>
            </a:r>
            <a:r>
              <a:rPr lang="en-US" sz="2400" dirty="0" smtClean="0"/>
              <a:t> (PHQ-9)</a:t>
            </a:r>
          </a:p>
          <a:p>
            <a:pPr lvl="1"/>
            <a:r>
              <a:rPr lang="en-US" sz="2400" dirty="0" smtClean="0"/>
              <a:t>Beck Depression Inventory II</a:t>
            </a:r>
          </a:p>
          <a:p>
            <a:pPr lvl="1"/>
            <a:r>
              <a:rPr lang="en-US" sz="2400" dirty="0" smtClean="0"/>
              <a:t>Child Depression Inventory (CDI-2)</a:t>
            </a:r>
          </a:p>
          <a:p>
            <a:pPr lvl="1"/>
            <a:r>
              <a:rPr lang="en-US" sz="2400" dirty="0" smtClean="0"/>
              <a:t>Geriatric Depression Scale (GDS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Anxiety</a:t>
            </a:r>
          </a:p>
          <a:p>
            <a:r>
              <a:rPr lang="en-US" sz="2400" dirty="0" smtClean="0"/>
              <a:t>Cognitive screening in older adults</a:t>
            </a:r>
          </a:p>
          <a:p>
            <a:r>
              <a:rPr lang="en-US" sz="2400" dirty="0" smtClean="0"/>
              <a:t>Chronic pain</a:t>
            </a:r>
          </a:p>
          <a:p>
            <a:r>
              <a:rPr lang="en-US" sz="2400" dirty="0" smtClean="0"/>
              <a:t>Eating disorders</a:t>
            </a:r>
          </a:p>
          <a:p>
            <a:r>
              <a:rPr lang="en-US" sz="2400" dirty="0" smtClean="0"/>
              <a:t>Health literacy and numeracy</a:t>
            </a:r>
          </a:p>
          <a:p>
            <a:r>
              <a:rPr lang="en-US" sz="2400" dirty="0" smtClean="0"/>
              <a:t>Self-care efficacy</a:t>
            </a:r>
          </a:p>
          <a:p>
            <a:r>
              <a:rPr lang="en-US" sz="2400" dirty="0" smtClean="0"/>
              <a:t>Adherence to self-care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measures in the clinical setting for psychosocial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80570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Referrals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for treatment of depression should be made to mental health providers with experience using cognitive behavioral therapy, interpersonal therapy, or other evidence-based treatment </a:t>
            </a:r>
            <a:r>
              <a:rPr lang="en-US" sz="2400" dirty="0" smtClean="0"/>
              <a:t>approaches in conjunction with </a:t>
            </a:r>
            <a:r>
              <a:rPr lang="en-US" sz="2400" b="1" dirty="0" smtClean="0">
                <a:solidFill>
                  <a:srgbClr val="FF0000"/>
                </a:solidFill>
              </a:rPr>
              <a:t>collaborative </a:t>
            </a:r>
            <a:r>
              <a:rPr lang="en-US" sz="2400" b="1" dirty="0">
                <a:solidFill>
                  <a:srgbClr val="FF0000"/>
                </a:solidFill>
              </a:rPr>
              <a:t>care</a:t>
            </a:r>
            <a:r>
              <a:rPr lang="en-US" sz="2400" dirty="0"/>
              <a:t> with the patient’s diabetes treatment team. </a:t>
            </a:r>
            <a:r>
              <a:rPr lang="en-US" sz="2400" b="1" dirty="0" smtClean="0"/>
              <a:t>A</a:t>
            </a:r>
          </a:p>
          <a:p>
            <a:endParaRPr lang="en-US" sz="2400" b="1" dirty="0" smtClean="0"/>
          </a:p>
          <a:p>
            <a:r>
              <a:rPr lang="en-US" sz="2400" dirty="0" smtClean="0"/>
              <a:t>People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hypoglycemic unawareness</a:t>
            </a:r>
            <a:r>
              <a:rPr lang="en-US" sz="2400" dirty="0"/>
              <a:t>, which can co-occur with </a:t>
            </a:r>
            <a:r>
              <a:rPr lang="en-US" sz="2400" b="1" dirty="0">
                <a:solidFill>
                  <a:srgbClr val="FF0000"/>
                </a:solidFill>
              </a:rPr>
              <a:t>fear of hypoglycemia</a:t>
            </a:r>
            <a:r>
              <a:rPr lang="en-US" sz="2400" dirty="0"/>
              <a:t>, should be treated using </a:t>
            </a:r>
            <a:r>
              <a:rPr lang="en-US" sz="2400" u="sng" dirty="0"/>
              <a:t>Blood Glucose Awareness Training</a:t>
            </a:r>
            <a:r>
              <a:rPr lang="en-US" sz="2400" dirty="0"/>
              <a:t> (or other evidence-based similar intervention) to help re-establish awareness of hypoglycemia and reduce fear of </a:t>
            </a:r>
            <a:r>
              <a:rPr lang="en-US" sz="2400" dirty="0" smtClean="0"/>
              <a:t>hypoglycemia</a:t>
            </a:r>
            <a:r>
              <a:rPr lang="en-US" sz="2400" dirty="0"/>
              <a:t>. </a:t>
            </a:r>
            <a:r>
              <a:rPr lang="en-US" sz="2400" b="1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Serious Mental Illness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Annually </a:t>
            </a:r>
            <a:r>
              <a:rPr lang="en-US" sz="2400" b="1" dirty="0">
                <a:solidFill>
                  <a:srgbClr val="FF0000"/>
                </a:solidFill>
              </a:rPr>
              <a:t>screen</a:t>
            </a:r>
            <a:r>
              <a:rPr lang="en-US" sz="2400" dirty="0"/>
              <a:t> people who are </a:t>
            </a:r>
            <a:r>
              <a:rPr lang="en-US" sz="2400" dirty="0" smtClean="0"/>
              <a:t>prescribed atypical antipsychotic </a:t>
            </a:r>
            <a:r>
              <a:rPr lang="en-US" sz="2400" dirty="0"/>
              <a:t>medications for prediabetes/ diabetes. </a:t>
            </a:r>
            <a:r>
              <a:rPr lang="en-US" sz="2400" b="1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Youth and Emerging Adults</a:t>
            </a:r>
            <a:endParaRPr lang="en-US" sz="2400" b="1" dirty="0"/>
          </a:p>
          <a:p>
            <a:r>
              <a:rPr lang="en-US" sz="2400" dirty="0" smtClean="0"/>
              <a:t>Providers </a:t>
            </a:r>
            <a:r>
              <a:rPr lang="en-US" sz="2400" dirty="0"/>
              <a:t>should consider monitoring youth and their parents about </a:t>
            </a:r>
            <a:r>
              <a:rPr lang="en-US" sz="2400" b="1" dirty="0">
                <a:solidFill>
                  <a:srgbClr val="FF0000"/>
                </a:solidFill>
              </a:rPr>
              <a:t>social adjustment</a:t>
            </a:r>
            <a:r>
              <a:rPr lang="en-US" sz="2400" dirty="0"/>
              <a:t> (peer relationships) and school performance to determine whether further evaluation is needed. </a:t>
            </a:r>
            <a:r>
              <a:rPr lang="en-US" sz="2400" dirty="0" smtClean="0"/>
              <a:t>B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 </a:t>
            </a:r>
            <a:r>
              <a:rPr lang="en-US" sz="2400" dirty="0"/>
              <a:t>assessing youth with diabetes for generic and </a:t>
            </a:r>
            <a:r>
              <a:rPr lang="en-US" sz="2400" dirty="0" smtClean="0"/>
              <a:t>diabetes related </a:t>
            </a:r>
            <a:r>
              <a:rPr lang="en-US" sz="2400" dirty="0"/>
              <a:t>distress starting at </a:t>
            </a:r>
            <a:r>
              <a:rPr lang="en-US" sz="2400" b="1" dirty="0">
                <a:solidFill>
                  <a:srgbClr val="FF0000"/>
                </a:solidFill>
              </a:rPr>
              <a:t>about 7–8 years of age</a:t>
            </a:r>
            <a:r>
              <a:rPr lang="en-US" sz="2400" dirty="0"/>
              <a:t>. 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Providers </a:t>
            </a:r>
            <a:r>
              <a:rPr lang="en-US" sz="2400" dirty="0"/>
              <a:t>should encourage developmentally appropriate </a:t>
            </a:r>
            <a:r>
              <a:rPr lang="en-US" sz="2400" b="1" dirty="0">
                <a:solidFill>
                  <a:srgbClr val="FF0000"/>
                </a:solidFill>
              </a:rPr>
              <a:t>family involvement</a:t>
            </a:r>
            <a:r>
              <a:rPr lang="en-US" sz="2400" dirty="0"/>
              <a:t> in diabetes management tasks for children and adolescents, recognizing that </a:t>
            </a:r>
            <a:r>
              <a:rPr lang="en-US" sz="2400" b="1" dirty="0">
                <a:solidFill>
                  <a:srgbClr val="FF0000"/>
                </a:solidFill>
              </a:rPr>
              <a:t>premature transfer</a:t>
            </a:r>
            <a:r>
              <a:rPr lang="en-US" sz="2400" dirty="0"/>
              <a:t> of diabetes care to the child can </a:t>
            </a:r>
            <a:r>
              <a:rPr lang="en-US" sz="2400" dirty="0" smtClean="0"/>
              <a:t>result in poor self-management behaviors </a:t>
            </a:r>
            <a:r>
              <a:rPr lang="en-US" sz="2400" dirty="0"/>
              <a:t>and deterioration in glycemic control. A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Starting at puberty, </a:t>
            </a:r>
            <a:r>
              <a:rPr lang="en-US" sz="2400" b="1" dirty="0" smtClean="0">
                <a:solidFill>
                  <a:srgbClr val="FF0000"/>
                </a:solidFill>
              </a:rPr>
              <a:t>preconception </a:t>
            </a:r>
            <a:r>
              <a:rPr lang="en-US" sz="2400" b="1" dirty="0">
                <a:solidFill>
                  <a:srgbClr val="FF0000"/>
                </a:solidFill>
              </a:rPr>
              <a:t>counseling</a:t>
            </a:r>
            <a:r>
              <a:rPr lang="en-US" sz="2400" dirty="0"/>
              <a:t> should be incorporated into routine diabetes clinic visits for </a:t>
            </a:r>
            <a:r>
              <a:rPr lang="en-US" sz="2400" dirty="0" smtClean="0"/>
              <a:t>all females of child bearing potential. A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Older Adults</a:t>
            </a:r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Annual screening</a:t>
            </a:r>
            <a:r>
              <a:rPr lang="en-US" sz="2400" dirty="0"/>
              <a:t> for early detection of mild cognitive impairment or dementia is indicated for adults aged 65 years or older. </a:t>
            </a:r>
            <a:r>
              <a:rPr lang="en-US" sz="2400" b="1" dirty="0"/>
              <a:t>B </a:t>
            </a:r>
            <a:endParaRPr lang="en-US" sz="2400" b="1" dirty="0" smtClean="0"/>
          </a:p>
          <a:p>
            <a:r>
              <a:rPr lang="en-US" sz="2400" dirty="0"/>
              <a:t>Within the primary care setting, a </a:t>
            </a:r>
            <a:r>
              <a:rPr lang="en-US" sz="2400" b="1" dirty="0">
                <a:solidFill>
                  <a:srgbClr val="FF0000"/>
                </a:solidFill>
              </a:rPr>
              <a:t>collaborative </a:t>
            </a:r>
            <a:r>
              <a:rPr lang="en-US" sz="2400" b="1" dirty="0" smtClean="0">
                <a:solidFill>
                  <a:srgbClr val="FF0000"/>
                </a:solidFill>
              </a:rPr>
              <a:t>care model</a:t>
            </a:r>
            <a:r>
              <a:rPr lang="en-US" sz="2400" dirty="0"/>
              <a:t>, incorporating structured </a:t>
            </a:r>
            <a:r>
              <a:rPr lang="en-US" sz="2400" u="sng" dirty="0"/>
              <a:t>nurse care management</a:t>
            </a:r>
            <a:r>
              <a:rPr lang="en-US" sz="2400" dirty="0"/>
              <a:t> intervention, is recommended for treatment of comorbid depression in older adults with diabetes. </a:t>
            </a:r>
            <a:r>
              <a:rPr lang="en-US" sz="2400" b="1" dirty="0"/>
              <a:t>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269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8613"/>
              </p:ext>
            </p:extLst>
          </p:nvPr>
        </p:nvGraphicFramePr>
        <p:xfrm>
          <a:off x="1371600" y="1848119"/>
          <a:ext cx="96012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Show up for 15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2hPP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A1C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Met, Premixed</a:t>
                      </a:r>
                      <a:r>
                        <a:rPr lang="en-US" baseline="0" dirty="0" smtClean="0"/>
                        <a:t> Insulin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Acarbose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r>
                        <a:rPr lang="en-US" baseline="0" dirty="0" smtClean="0"/>
                        <a:t> admission</a:t>
                      </a:r>
                      <a:r>
                        <a:rPr lang="en-US" dirty="0" smtClean="0"/>
                        <a:t>, Insulin increased</a:t>
                      </a:r>
                    </a:p>
                    <a:p>
                      <a:r>
                        <a:rPr lang="en-US" dirty="0" smtClean="0"/>
                        <a:t>Cardiologic</a:t>
                      </a:r>
                      <a:r>
                        <a:rPr lang="en-US" baseline="0" dirty="0" smtClean="0"/>
                        <a:t> W/U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Diet, Advice</a:t>
                      </a:r>
                      <a:r>
                        <a:rPr lang="en-US" baseline="0" dirty="0" smtClean="0"/>
                        <a:t> about </a:t>
                      </a:r>
                      <a:r>
                        <a:rPr lang="en-US" baseline="0" dirty="0" err="1" smtClean="0"/>
                        <a:t>postprandials</a:t>
                      </a:r>
                      <a:r>
                        <a:rPr lang="en-US" baseline="0" dirty="0" smtClean="0"/>
                        <a:t>, Insulin, Met, </a:t>
                      </a:r>
                      <a:r>
                        <a:rPr lang="en-US" baseline="0" dirty="0" err="1" smtClean="0"/>
                        <a:t>Sitagliptin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Acarbose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Diabetes Complications and Functional Limitations</a:t>
            </a:r>
          </a:p>
          <a:p>
            <a:r>
              <a:rPr lang="en-US" sz="2400" dirty="0" smtClean="0"/>
              <a:t>Care providers should consider </a:t>
            </a:r>
            <a:r>
              <a:rPr lang="en-US" sz="2400" b="1" dirty="0" smtClean="0">
                <a:solidFill>
                  <a:srgbClr val="FF0000"/>
                </a:solidFill>
              </a:rPr>
              <a:t>routinely </a:t>
            </a:r>
            <a:r>
              <a:rPr lang="en-US" sz="2400" b="1" dirty="0">
                <a:solidFill>
                  <a:srgbClr val="FF0000"/>
                </a:solidFill>
              </a:rPr>
              <a:t>monitoring</a:t>
            </a:r>
            <a:r>
              <a:rPr lang="en-US" sz="2400" dirty="0"/>
              <a:t> for chronic pain associated with diabetes complications and its impact on quality of life. Appropriate </a:t>
            </a:r>
            <a:r>
              <a:rPr lang="en-US" sz="2400" b="1" dirty="0">
                <a:solidFill>
                  <a:srgbClr val="FF0000"/>
                </a:solidFill>
              </a:rPr>
              <a:t>pain management interventions</a:t>
            </a:r>
            <a:r>
              <a:rPr lang="en-US" sz="2400" dirty="0" smtClean="0"/>
              <a:t>, including referral to a </a:t>
            </a:r>
            <a:r>
              <a:rPr lang="en-US" sz="2400" dirty="0"/>
              <a:t>behavioral health provider for pain management strategies, should be provided. </a:t>
            </a:r>
            <a:r>
              <a:rPr lang="en-US" sz="2400" b="1" dirty="0"/>
              <a:t>B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Psychosocial care for patients with diabetes</a:t>
            </a:r>
            <a:br>
              <a:rPr lang="en-US" dirty="0" smtClean="0"/>
            </a:br>
            <a:r>
              <a:rPr lang="en-US" sz="4000" dirty="0" smtClean="0"/>
              <a:t>A Position Statement of the 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 to a mental health provider?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self-care</a:t>
            </a:r>
            <a:r>
              <a:rPr lang="en-US" sz="2400" dirty="0" smtClean="0">
                <a:latin typeface="AdvOT7b515deb"/>
              </a:rPr>
              <a:t> remains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impaired</a:t>
            </a:r>
            <a:r>
              <a:rPr lang="en-US" sz="2400" dirty="0" smtClean="0">
                <a:solidFill>
                  <a:srgbClr val="FF0000"/>
                </a:solidFill>
                <a:latin typeface="AdvOT7b515deb"/>
              </a:rPr>
              <a:t> </a:t>
            </a:r>
            <a:r>
              <a:rPr lang="en-US" sz="2400" dirty="0" smtClean="0">
                <a:latin typeface="AdvOT7b515deb"/>
              </a:rPr>
              <a:t>in a person with diabetes distress after tailored diabetes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a person has a positive screen on a validated screening tool for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depressive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In the presence of symptoms or suspicions of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disordered eating </a:t>
            </a:r>
            <a:r>
              <a:rPr lang="en-US" sz="2400" dirty="0" smtClean="0">
                <a:latin typeface="AdvOT7b515deb"/>
              </a:rPr>
              <a:t>behavior, an eating disorder, or disrupted patterns of 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intentional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omission of insulin or oral medication </a:t>
            </a:r>
            <a:r>
              <a:rPr lang="en-US" sz="2400" dirty="0" smtClean="0">
                <a:latin typeface="AdvOT7b515deb"/>
              </a:rPr>
              <a:t>to cause weight loss is identi</a:t>
            </a:r>
            <a:r>
              <a:rPr lang="en-US" sz="2400" dirty="0" smtClean="0">
                <a:latin typeface="AdvOT7b515deb+fb"/>
              </a:rPr>
              <a:t>fi</a:t>
            </a:r>
            <a:r>
              <a:rPr lang="en-US" sz="2400" dirty="0" smtClean="0">
                <a:latin typeface="AdvOT7b515deb"/>
              </a:rPr>
              <a:t>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0163"/>
            <a:ext cx="9601200" cy="436057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a person has a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positive screen </a:t>
            </a:r>
            <a:r>
              <a:rPr lang="en-US" sz="2400" dirty="0" smtClean="0">
                <a:latin typeface="AdvOT7b515deb"/>
              </a:rPr>
              <a:t>for anxiety or fear of </a:t>
            </a:r>
            <a:r>
              <a:rPr lang="en-US" sz="2400" dirty="0" smtClean="0">
                <a:latin typeface="AdvOT7b515deb"/>
              </a:rPr>
              <a:t> hypoglycemia</a:t>
            </a:r>
            <a:endParaRPr lang="en-US" sz="2400" dirty="0" smtClean="0">
              <a:latin typeface="AdvOT7b515deb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a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serious mental illness </a:t>
            </a:r>
            <a:r>
              <a:rPr lang="en-US" sz="2400" dirty="0" smtClean="0">
                <a:latin typeface="AdvOT7b515deb"/>
              </a:rPr>
              <a:t>is suspected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In youth and families with behavioral self-care dif</a:t>
            </a:r>
            <a:r>
              <a:rPr lang="en-US" sz="2400" dirty="0" smtClean="0">
                <a:latin typeface="AdvOT7b515deb+fb"/>
              </a:rPr>
              <a:t>fi</a:t>
            </a:r>
            <a:r>
              <a:rPr lang="en-US" sz="2400" dirty="0" smtClean="0">
                <a:latin typeface="AdvOT7b515deb"/>
              </a:rPr>
              <a:t>culties,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repeated hospitalizations</a:t>
            </a:r>
            <a:r>
              <a:rPr lang="en-US" sz="2400" dirty="0" smtClean="0">
                <a:latin typeface="AdvOT7b515deb"/>
              </a:rPr>
              <a:t> for diabetic </a:t>
            </a:r>
            <a:r>
              <a:rPr lang="en-US" sz="2400" dirty="0" err="1" smtClean="0">
                <a:latin typeface="AdvOT7b515deb"/>
              </a:rPr>
              <a:t>ketoacidosis</a:t>
            </a:r>
            <a:r>
              <a:rPr lang="en-US" sz="2400" dirty="0" smtClean="0">
                <a:latin typeface="AdvOT7b515deb"/>
              </a:rPr>
              <a:t>, or signi</a:t>
            </a:r>
            <a:r>
              <a:rPr lang="en-US" sz="2400" dirty="0" smtClean="0">
                <a:latin typeface="AdvOT7b515deb+fb"/>
              </a:rPr>
              <a:t>fi</a:t>
            </a:r>
            <a:r>
              <a:rPr lang="en-US" sz="2400" dirty="0" smtClean="0">
                <a:latin typeface="AdvOT7b515deb"/>
              </a:rPr>
              <a:t>cant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If a </a:t>
            </a:r>
            <a:r>
              <a:rPr lang="en-US" sz="2400" dirty="0">
                <a:latin typeface="AdvOT7b515deb"/>
              </a:rPr>
              <a:t>person </a:t>
            </a:r>
            <a:r>
              <a:rPr lang="en-US" sz="2400" u="sng" dirty="0">
                <a:latin typeface="AdvOT7b515deb"/>
              </a:rPr>
              <a:t>screens positive</a:t>
            </a:r>
            <a:r>
              <a:rPr lang="en-US" sz="2400" dirty="0">
                <a:latin typeface="AdvOT7b515deb"/>
              </a:rPr>
              <a:t> </a:t>
            </a:r>
            <a:r>
              <a:rPr lang="en-US" sz="2400" dirty="0" smtClean="0">
                <a:latin typeface="AdvOT7b515deb"/>
              </a:rPr>
              <a:t>for cognitive impairment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dvOT7b515deb"/>
              </a:rPr>
              <a:t>Declining or </a:t>
            </a: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impaired ability </a:t>
            </a:r>
            <a:r>
              <a:rPr lang="en-US" sz="2400" dirty="0" smtClean="0">
                <a:latin typeface="AdvOT7b515deb"/>
              </a:rPr>
              <a:t>to perform diabetes self-care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dvOT7b515deb"/>
              </a:rPr>
              <a:t>Before undergoing bariatric surgery </a:t>
            </a:r>
            <a:r>
              <a:rPr lang="en-US" sz="2400" dirty="0" smtClean="0">
                <a:latin typeface="AdvOT7b515deb"/>
              </a:rPr>
              <a:t>and after if assessment reveals an ongoing need for adjustment </a:t>
            </a:r>
            <a:r>
              <a:rPr lang="en-US" sz="2400" dirty="0" smtClean="0">
                <a:latin typeface="AdvOT7b515deb"/>
              </a:rPr>
              <a:t>support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vignette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51 y/o woman, known case of DM for 5 years was first visited in Nov, 2015; and were followed for nearly 2 years</a:t>
            </a:r>
          </a:p>
          <a:p>
            <a:r>
              <a:rPr lang="en-US" sz="2400" dirty="0" smtClean="0"/>
              <a:t>When asked, admitted occasional hypoglycemia, but never brought SMBG</a:t>
            </a:r>
          </a:p>
          <a:p>
            <a:r>
              <a:rPr lang="en-US" sz="2400" dirty="0" smtClean="0"/>
              <a:t>Serious socioeconomic problems: Unemployment, charge problem, difficulty affording medications or attending visits, etc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269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8613"/>
              </p:ext>
            </p:extLst>
          </p:nvPr>
        </p:nvGraphicFramePr>
        <p:xfrm>
          <a:off x="1371600" y="1848119"/>
          <a:ext cx="96012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Show up for 15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2hPP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A1C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Met, Premixed</a:t>
                      </a:r>
                      <a:r>
                        <a:rPr lang="en-US" baseline="0" dirty="0" smtClean="0"/>
                        <a:t> Insulin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Acarbose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r>
                        <a:rPr lang="en-US" baseline="0" dirty="0" smtClean="0"/>
                        <a:t> admission</a:t>
                      </a:r>
                      <a:r>
                        <a:rPr lang="en-US" dirty="0" smtClean="0"/>
                        <a:t>, Insulin increased</a:t>
                      </a:r>
                    </a:p>
                    <a:p>
                      <a:r>
                        <a:rPr lang="en-US" dirty="0" smtClean="0"/>
                        <a:t>Cardiologic</a:t>
                      </a:r>
                      <a:r>
                        <a:rPr lang="en-US" baseline="0" dirty="0" smtClean="0"/>
                        <a:t> W/U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Diet, Advice</a:t>
                      </a:r>
                      <a:r>
                        <a:rPr lang="en-US" baseline="0" dirty="0" smtClean="0"/>
                        <a:t> about </a:t>
                      </a:r>
                      <a:r>
                        <a:rPr lang="en-US" baseline="0" dirty="0" err="1" smtClean="0"/>
                        <a:t>postprandials</a:t>
                      </a:r>
                      <a:r>
                        <a:rPr lang="en-US" baseline="0" dirty="0" smtClean="0"/>
                        <a:t>, Insulin, Met, </a:t>
                      </a:r>
                      <a:r>
                        <a:rPr lang="en-US" baseline="0" dirty="0" err="1" smtClean="0"/>
                        <a:t>Sitagliptin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Acarbose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cause of her poor </a:t>
            </a:r>
            <a:r>
              <a:rPr lang="en-US" dirty="0" err="1" smtClean="0"/>
              <a:t>glycemic</a:t>
            </a:r>
            <a:r>
              <a:rPr lang="en-US" dirty="0" smtClean="0"/>
              <a:t>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a) Weight gain</a:t>
            </a:r>
          </a:p>
          <a:p>
            <a:pPr>
              <a:buNone/>
            </a:pPr>
            <a:r>
              <a:rPr lang="en-US" sz="2400" dirty="0" smtClean="0"/>
              <a:t>b) Improper medications</a:t>
            </a:r>
          </a:p>
          <a:p>
            <a:pPr>
              <a:buNone/>
            </a:pPr>
            <a:r>
              <a:rPr lang="en-US" sz="2400" dirty="0" smtClean="0"/>
              <a:t>c) Noncompliance to treatment</a:t>
            </a:r>
          </a:p>
          <a:p>
            <a:pPr>
              <a:buNone/>
            </a:pPr>
            <a:r>
              <a:rPr lang="en-US" sz="2400" dirty="0" smtClean="0"/>
              <a:t>d) Psychosocial problems</a:t>
            </a:r>
          </a:p>
          <a:p>
            <a:pPr>
              <a:buNone/>
            </a:pPr>
            <a:r>
              <a:rPr lang="en-US" sz="2400" dirty="0" smtClean="0"/>
              <a:t>e) Poor diet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smtClean="0"/>
              <a:t>Refer to psychiatrist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Refer to social worker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Omit expensive medications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Schedule for more regular visits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All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Stress, specially chronic stress is associated with poorer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control in people with diabetes.</a:t>
            </a:r>
          </a:p>
          <a:p>
            <a:endParaRPr lang="en-US" sz="2400" dirty="0" smtClean="0"/>
          </a:p>
          <a:p>
            <a:r>
              <a:rPr lang="en-US" sz="2400" dirty="0" smtClean="0"/>
              <a:t>Identifying the problem in time is of considerable importance. So perform regular assessments for your patients as needed.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 referring the patient to mental health provider when needed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Young-Hyman D, de </a:t>
            </a:r>
            <a:r>
              <a:rPr lang="en-US" dirty="0" err="1" smtClean="0"/>
              <a:t>Groot</a:t>
            </a:r>
            <a:r>
              <a:rPr lang="en-US" dirty="0" smtClean="0"/>
              <a:t> M, Hill-Briggs F, Gonzalez JS, Hood K, </a:t>
            </a:r>
            <a:r>
              <a:rPr lang="en-US" dirty="0" err="1" smtClean="0"/>
              <a:t>Peyrot</a:t>
            </a:r>
            <a:r>
              <a:rPr lang="en-US" dirty="0" smtClean="0"/>
              <a:t> M. </a:t>
            </a:r>
            <a:r>
              <a:rPr lang="en-US" b="1" dirty="0" smtClean="0"/>
              <a:t>Psychosocial Care for People With Diabetes</a:t>
            </a:r>
            <a:r>
              <a:rPr lang="en-US" dirty="0" smtClean="0"/>
              <a:t>: A Position Statement of the American Diabetes Association. Diabetes Care. 2016 Dec;39(12):2126-40.</a:t>
            </a:r>
          </a:p>
          <a:p>
            <a:r>
              <a:rPr lang="en-US" dirty="0"/>
              <a:t>Lloyd C, Smith J, </a:t>
            </a:r>
            <a:r>
              <a:rPr lang="en-US" dirty="0" err="1"/>
              <a:t>Weinger</a:t>
            </a:r>
            <a:r>
              <a:rPr lang="en-US" dirty="0"/>
              <a:t> K </a:t>
            </a:r>
            <a:r>
              <a:rPr lang="en-US" dirty="0" smtClean="0"/>
              <a:t> </a:t>
            </a:r>
            <a:r>
              <a:rPr lang="en-US" b="1" dirty="0"/>
              <a:t>Stress and Diabetes: A Review of the Links</a:t>
            </a:r>
            <a:r>
              <a:rPr lang="en-US" dirty="0"/>
              <a:t>. Diabetes Spectrum </a:t>
            </a:r>
            <a:r>
              <a:rPr lang="en-US" dirty="0" smtClean="0"/>
              <a:t>2005; 18 </a:t>
            </a:r>
            <a:r>
              <a:rPr lang="en-US" dirty="0"/>
              <a:t>(2):121-127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Kelly </a:t>
            </a:r>
            <a:r>
              <a:rPr lang="en-US" dirty="0"/>
              <a:t>SJ, Ismail </a:t>
            </a:r>
            <a:r>
              <a:rPr lang="en-US" dirty="0" smtClean="0"/>
              <a:t>M. </a:t>
            </a:r>
            <a:r>
              <a:rPr lang="en-US" b="1" dirty="0" smtClean="0"/>
              <a:t>Stress </a:t>
            </a:r>
            <a:r>
              <a:rPr lang="en-US" b="1" dirty="0"/>
              <a:t>and type 2 diabetes: a review of how stress contributes to the development of type 2 diabetes.</a:t>
            </a:r>
            <a:r>
              <a:rPr lang="en-US" dirty="0"/>
              <a:t> Annual review of public </a:t>
            </a:r>
            <a:r>
              <a:rPr lang="en-US" dirty="0" smtClean="0"/>
              <a:t>health. 2015; </a:t>
            </a:r>
            <a:r>
              <a:rPr lang="en-US" dirty="0"/>
              <a:t>36:441-462. </a:t>
            </a:r>
            <a:endParaRPr lang="en-US" dirty="0" smtClean="0"/>
          </a:p>
          <a:p>
            <a:r>
              <a:rPr lang="en-US" dirty="0" smtClean="0"/>
              <a:t>Talbot F, </a:t>
            </a:r>
            <a:r>
              <a:rPr lang="en-US" dirty="0" err="1" smtClean="0"/>
              <a:t>Nouwen</a:t>
            </a:r>
            <a:r>
              <a:rPr lang="en-US" dirty="0" smtClean="0"/>
              <a:t> A. </a:t>
            </a:r>
            <a:r>
              <a:rPr lang="en-US" b="1" dirty="0" smtClean="0"/>
              <a:t>A review of the relationship between depression and diabetes in adults: is there a link? </a:t>
            </a:r>
            <a:r>
              <a:rPr lang="en-US" dirty="0" smtClean="0"/>
              <a:t>Diabetes Care. 2000;23(10):1556-62.</a:t>
            </a:r>
          </a:p>
          <a:p>
            <a:r>
              <a:rPr lang="en-US" dirty="0" err="1" smtClean="0"/>
              <a:t>Sinha</a:t>
            </a:r>
            <a:r>
              <a:rPr lang="en-US" dirty="0" smtClean="0"/>
              <a:t> R, </a:t>
            </a:r>
            <a:r>
              <a:rPr lang="en-US" dirty="0" err="1" smtClean="0"/>
              <a:t>Jastreboff</a:t>
            </a:r>
            <a:r>
              <a:rPr lang="en-US" dirty="0" smtClean="0"/>
              <a:t> AM. </a:t>
            </a:r>
            <a:r>
              <a:rPr lang="en-US" b="1" dirty="0" smtClean="0"/>
              <a:t>Stress as a common risk factor for obesity and addiction</a:t>
            </a:r>
            <a:r>
              <a:rPr lang="en-US" dirty="0" smtClean="0"/>
              <a:t>. </a:t>
            </a:r>
            <a:r>
              <a:rPr lang="en-US" dirty="0" err="1" smtClean="0"/>
              <a:t>Biol</a:t>
            </a:r>
            <a:r>
              <a:rPr lang="en-US" dirty="0" smtClean="0"/>
              <a:t> Psychiatry. 2013 May 01;73(9):827-35.</a:t>
            </a:r>
          </a:p>
          <a:p>
            <a:r>
              <a:rPr lang="en-US" dirty="0" smtClean="0"/>
              <a:t>Lloyd </a:t>
            </a:r>
            <a:r>
              <a:rPr lang="en-US" dirty="0"/>
              <a:t>CE, Dyer PH, Lancashire RJ, Harris T, Daniels JE, Barnett AH: </a:t>
            </a:r>
            <a:r>
              <a:rPr lang="en-US" b="1" dirty="0"/>
              <a:t>Association between stress and </a:t>
            </a:r>
            <a:r>
              <a:rPr lang="en-US" b="1" dirty="0" err="1"/>
              <a:t>glycaemic</a:t>
            </a:r>
            <a:r>
              <a:rPr lang="en-US" b="1" dirty="0"/>
              <a:t> control in adults with type 1 (insulin dependent) diabetes</a:t>
            </a:r>
            <a:r>
              <a:rPr lang="en-US" dirty="0"/>
              <a:t>. Diabetes Care 22:1278–1283, </a:t>
            </a:r>
            <a:r>
              <a:rPr lang="en-US" dirty="0" smtClean="0"/>
              <a:t>1999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5" y="2373086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What do we mean by the term </a:t>
            </a:r>
            <a:r>
              <a:rPr lang="en-US" sz="2400" u="sng" dirty="0" smtClean="0"/>
              <a:t>stres</a:t>
            </a:r>
            <a:r>
              <a:rPr lang="en-US" sz="2400" i="1" u="sng" dirty="0" smtClean="0"/>
              <a:t>s</a:t>
            </a:r>
            <a:r>
              <a:rPr lang="en-US" sz="2400" dirty="0" smtClean="0"/>
              <a:t>?</a:t>
            </a:r>
          </a:p>
          <a:p>
            <a:pPr marL="987552" lvl="1" indent="-457200">
              <a:lnSpc>
                <a:spcPct val="150000"/>
              </a:lnSpc>
              <a:buAutoNum type="alphaLcParenR"/>
            </a:pPr>
            <a:r>
              <a:rPr lang="en-US" sz="2400" i="0" dirty="0" smtClean="0"/>
              <a:t>A </a:t>
            </a:r>
            <a:r>
              <a:rPr lang="en-US" sz="2400" b="1" i="0" dirty="0" smtClean="0">
                <a:solidFill>
                  <a:srgbClr val="FF0000"/>
                </a:solidFill>
              </a:rPr>
              <a:t>physiological response </a:t>
            </a:r>
            <a:r>
              <a:rPr lang="en-US" sz="2400" i="0" dirty="0" smtClean="0"/>
              <a:t>to an external stimulus, or </a:t>
            </a:r>
          </a:p>
          <a:p>
            <a:pPr marL="987552" lvl="1" indent="-457200">
              <a:lnSpc>
                <a:spcPct val="150000"/>
              </a:lnSpc>
              <a:buAutoNum type="alphaLcParenR"/>
            </a:pPr>
            <a:r>
              <a:rPr lang="en-US" sz="2400" i="0" dirty="0" smtClean="0"/>
              <a:t>A </a:t>
            </a:r>
            <a:r>
              <a:rPr lang="en-US" sz="2400" b="1" i="0" dirty="0" smtClean="0">
                <a:solidFill>
                  <a:srgbClr val="FF0000"/>
                </a:solidFill>
              </a:rPr>
              <a:t>psychological response </a:t>
            </a:r>
            <a:r>
              <a:rPr lang="en-US" sz="2400" i="0" dirty="0" smtClean="0"/>
              <a:t>to external stimuli, or </a:t>
            </a:r>
          </a:p>
          <a:p>
            <a:pPr marL="987552" lvl="1" indent="-457200">
              <a:lnSpc>
                <a:spcPct val="150000"/>
              </a:lnSpc>
              <a:buAutoNum type="alphaLcParenR"/>
            </a:pPr>
            <a:r>
              <a:rPr lang="en-US" sz="2400" i="0" dirty="0" smtClean="0"/>
              <a:t>Stressful </a:t>
            </a:r>
            <a:r>
              <a:rPr lang="en-US" sz="2400" b="1" i="0" dirty="0" smtClean="0">
                <a:solidFill>
                  <a:srgbClr val="FF0000"/>
                </a:solidFill>
              </a:rPr>
              <a:t>events themselves</a:t>
            </a:r>
            <a:r>
              <a:rPr lang="en-US" sz="2400" i="0" dirty="0" smtClean="0"/>
              <a:t>, which can be negative or positive or both.</a:t>
            </a:r>
            <a:endParaRPr lang="en-US" sz="2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6" y="52264"/>
            <a:ext cx="6828010" cy="68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419868"/>
            <a:ext cx="9698645" cy="6061654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766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Complex environmental, social, behavioral, and emotional factors, known as </a:t>
            </a:r>
            <a:r>
              <a:rPr lang="en-US" sz="2400" b="1" dirty="0" smtClean="0">
                <a:solidFill>
                  <a:srgbClr val="FF0000"/>
                </a:solidFill>
              </a:rPr>
              <a:t>psychosocial factors</a:t>
            </a:r>
            <a:r>
              <a:rPr lang="en-US" sz="2400" dirty="0" smtClean="0"/>
              <a:t>, influence living with diabetes, both type 1 and type 2, and achieving satisfactory medical outcomes and psychological well-being.</a:t>
            </a:r>
          </a:p>
          <a:p>
            <a:endParaRPr lang="en-US" sz="2400" dirty="0" smtClean="0"/>
          </a:p>
          <a:p>
            <a:r>
              <a:rPr lang="en-US" sz="2400" dirty="0" smtClean="0"/>
              <a:t>Thus, individuals with diabetes and their families are challenged with </a:t>
            </a:r>
            <a:r>
              <a:rPr lang="en-US" sz="2400" b="1" dirty="0" smtClean="0">
                <a:solidFill>
                  <a:srgbClr val="FF0000"/>
                </a:solidFill>
              </a:rPr>
              <a:t>complex, multifaceted issues </a:t>
            </a:r>
            <a:r>
              <a:rPr lang="en-US" sz="2400" dirty="0" smtClean="0"/>
              <a:t>when integrating diabetes care into daily life.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5855"/>
          </a:xfrm>
        </p:spPr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8952"/>
            <a:ext cx="9601200" cy="3948448"/>
          </a:xfrm>
        </p:spPr>
        <p:txBody>
          <a:bodyPr>
            <a:noAutofit/>
          </a:bodyPr>
          <a:lstStyle/>
          <a:p>
            <a:r>
              <a:rPr lang="en-US" sz="2400" dirty="0"/>
              <a:t>Despite new medical treatments and therapeutic options, most people with diabetes still </a:t>
            </a:r>
            <a:r>
              <a:rPr lang="en-US" sz="2400" b="1" dirty="0">
                <a:solidFill>
                  <a:srgbClr val="FF0000"/>
                </a:solidFill>
              </a:rPr>
              <a:t>do not achieve target blood glucose </a:t>
            </a:r>
            <a:r>
              <a:rPr lang="en-US" sz="2400" b="1" dirty="0" smtClean="0">
                <a:solidFill>
                  <a:srgbClr val="FF0000"/>
                </a:solidFill>
              </a:rPr>
              <a:t>levels</a:t>
            </a:r>
          </a:p>
          <a:p>
            <a:endParaRPr lang="en-US" sz="2400" dirty="0" smtClean="0"/>
          </a:p>
          <a:p>
            <a:r>
              <a:rPr lang="en-US" sz="2400" dirty="0" smtClean="0"/>
              <a:t>The lack </a:t>
            </a:r>
            <a:r>
              <a:rPr lang="en-US" sz="2400" dirty="0"/>
              <a:t>of improved treatment outcomes may reﬂect suboptimal organization of chronic illness care and a deﬁciency of self-management and </a:t>
            </a:r>
            <a:r>
              <a:rPr lang="en-US" sz="2400" b="1" dirty="0">
                <a:solidFill>
                  <a:srgbClr val="FF0000"/>
                </a:solidFill>
              </a:rPr>
              <a:t>psychosocial </a:t>
            </a:r>
            <a:r>
              <a:rPr lang="en-US" sz="2400" b="1" dirty="0" smtClean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cross-sectional studies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Cross-sectional studies have shown that people with T2D, compared with those who do not have T2D, have </a:t>
            </a:r>
            <a:r>
              <a:rPr lang="en-US" b="1" dirty="0">
                <a:solidFill>
                  <a:srgbClr val="FF0000"/>
                </a:solidFill>
              </a:rPr>
              <a:t>poorer general mental </a:t>
            </a:r>
            <a:r>
              <a:rPr lang="en-US" b="1" dirty="0" smtClean="0">
                <a:solidFill>
                  <a:srgbClr val="FF0000"/>
                </a:solidFill>
              </a:rPr>
              <a:t>health</a:t>
            </a:r>
            <a:r>
              <a:rPr lang="en-US" dirty="0" smtClean="0"/>
              <a:t>, </a:t>
            </a:r>
            <a:r>
              <a:rPr lang="en-US" dirty="0"/>
              <a:t>are more likely to be </a:t>
            </a:r>
            <a:r>
              <a:rPr lang="en-US" dirty="0" smtClean="0"/>
              <a:t>depressed, </a:t>
            </a:r>
            <a:r>
              <a:rPr lang="en-US" dirty="0"/>
              <a:t>to be alcohol </a:t>
            </a:r>
            <a:r>
              <a:rPr lang="en-US" dirty="0" smtClean="0"/>
              <a:t>dependent, </a:t>
            </a:r>
            <a:r>
              <a:rPr lang="en-US" dirty="0"/>
              <a:t>and to have post-traumatic stress disorder (PTSD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Type </a:t>
            </a:r>
            <a:r>
              <a:rPr lang="en-US" dirty="0"/>
              <a:t>2 diabetics report more chronic </a:t>
            </a:r>
            <a:r>
              <a:rPr lang="en-US" dirty="0" smtClean="0"/>
              <a:t>stressors, </a:t>
            </a:r>
            <a:r>
              <a:rPr lang="en-US" dirty="0"/>
              <a:t>greater work </a:t>
            </a:r>
            <a:r>
              <a:rPr lang="en-US" dirty="0" smtClean="0"/>
              <a:t>distress, </a:t>
            </a:r>
            <a:r>
              <a:rPr lang="en-US" dirty="0"/>
              <a:t>and exposure to a greater number of stressful life </a:t>
            </a:r>
            <a:r>
              <a:rPr lang="en-US" dirty="0" smtClean="0"/>
              <a:t>events. </a:t>
            </a:r>
            <a:r>
              <a:rPr lang="en-US" dirty="0"/>
              <a:t>There is a </a:t>
            </a:r>
            <a:r>
              <a:rPr lang="en-US" b="1" dirty="0">
                <a:solidFill>
                  <a:srgbClr val="FF0000"/>
                </a:solidFill>
              </a:rPr>
              <a:t>socioeconomic gradient </a:t>
            </a:r>
            <a:r>
              <a:rPr lang="en-US" dirty="0"/>
              <a:t>in T2D such that the lower the SES, the greater the prevalence of </a:t>
            </a:r>
            <a:r>
              <a:rPr lang="en-US" dirty="0" smtClean="0"/>
              <a:t>T2D. </a:t>
            </a:r>
            <a:r>
              <a:rPr lang="en-US" dirty="0"/>
              <a:t>Above and beyond the SES effect, </a:t>
            </a:r>
            <a:r>
              <a:rPr lang="en-US" b="1" dirty="0">
                <a:solidFill>
                  <a:srgbClr val="FF0000"/>
                </a:solidFill>
              </a:rPr>
              <a:t>disadvantaged minority populations </a:t>
            </a:r>
            <a:r>
              <a:rPr lang="en-US" dirty="0"/>
              <a:t>are generally at greater risk of developing </a:t>
            </a:r>
            <a:r>
              <a:rPr lang="en-US" dirty="0" smtClean="0"/>
              <a:t>T2D.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r>
              <a:rPr lang="en-US" dirty="0" smtClean="0"/>
              <a:t>Stress and Development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0014"/>
            <a:ext cx="9601200" cy="4753372"/>
          </a:xfrm>
        </p:spPr>
        <p:txBody>
          <a:bodyPr>
            <a:noAutofit/>
          </a:bodyPr>
          <a:lstStyle/>
          <a:p>
            <a:r>
              <a:rPr lang="en-US" dirty="0"/>
              <a:t>The immediate </a:t>
            </a:r>
            <a:r>
              <a:rPr lang="en-US" u="sng" dirty="0" smtClean="0"/>
              <a:t>physiologic stress response</a:t>
            </a:r>
            <a:r>
              <a:rPr lang="en-US" dirty="0" smtClean="0"/>
              <a:t> </a:t>
            </a:r>
            <a:r>
              <a:rPr lang="en-US" dirty="0"/>
              <a:t>is not thought to be the problem affecting health; rather, chronic activation of the PSR is thought to be the key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recent </a:t>
            </a:r>
            <a:r>
              <a:rPr lang="en-US" dirty="0"/>
              <a:t>review has explored the association between T2D and psychosocial factors focusing on prospective studies of the risk for </a:t>
            </a:r>
            <a:r>
              <a:rPr lang="en-US" b="1" dirty="0">
                <a:solidFill>
                  <a:srgbClr val="FF0000"/>
                </a:solidFill>
              </a:rPr>
              <a:t>developing diabetes/T2D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after controlling for conventional risk factors, an increased risk for T2D is seen in people: exposed to stressful working conditions or traumatic life events; with depression; with </a:t>
            </a:r>
            <a:r>
              <a:rPr lang="en-US" b="1" dirty="0">
                <a:solidFill>
                  <a:srgbClr val="FF0000"/>
                </a:solidFill>
              </a:rPr>
              <a:t>personality traits </a:t>
            </a:r>
            <a:r>
              <a:rPr lang="en-US" dirty="0"/>
              <a:t>or mental health problems that put them in conflict with others (such as those with </a:t>
            </a:r>
            <a:r>
              <a:rPr lang="en-US" b="1" dirty="0">
                <a:solidFill>
                  <a:srgbClr val="FF0000"/>
                </a:solidFill>
              </a:rPr>
              <a:t>type A personality </a:t>
            </a:r>
            <a:r>
              <a:rPr lang="en-US" dirty="0"/>
              <a:t>or schizophrenia); of low SES, either currently or during childhood; and in minority populations, </a:t>
            </a:r>
            <a:r>
              <a:rPr lang="en-US" b="1" dirty="0">
                <a:solidFill>
                  <a:srgbClr val="FF0000"/>
                </a:solidFill>
              </a:rPr>
              <a:t>independent of current 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amount of research available to support these hypotheses varies considerably, with most of the literature focusing on mental health conditions and SES, and only a minority of writings looking at aggressive behavior and </a:t>
            </a:r>
            <a:r>
              <a:rPr lang="en-US" dirty="0" err="1"/>
              <a:t>stessor</a:t>
            </a:r>
            <a:r>
              <a:rPr lang="en-US" dirty="0"/>
              <a:t> exposure.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7401</TotalTime>
  <Words>3084</Words>
  <Application>Microsoft Office PowerPoint</Application>
  <PresentationFormat>Widescreen</PresentationFormat>
  <Paragraphs>299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AdvOT7b515deb</vt:lpstr>
      <vt:lpstr>AdvOT7b515deb+fb</vt:lpstr>
      <vt:lpstr>Arial</vt:lpstr>
      <vt:lpstr>Calibri</vt:lpstr>
      <vt:lpstr>Franklin Gothic Book</vt:lpstr>
      <vt:lpstr>msgothic</vt:lpstr>
      <vt:lpstr>Crop</vt:lpstr>
      <vt:lpstr>How stress affects diabetes control</vt:lpstr>
      <vt:lpstr>Agenda and Scope</vt:lpstr>
      <vt:lpstr>Clinical vignette</vt:lpstr>
      <vt:lpstr>PowerPoint Presentation</vt:lpstr>
      <vt:lpstr>First things first</vt:lpstr>
      <vt:lpstr>Defining the problem</vt:lpstr>
      <vt:lpstr>Defining the problem</vt:lpstr>
      <vt:lpstr>What do cross-sectional studies show?</vt:lpstr>
      <vt:lpstr>Stress and Development of Diabetes</vt:lpstr>
      <vt:lpstr>PowerPoint Presentation</vt:lpstr>
      <vt:lpstr>Diabetes Distress</vt:lpstr>
      <vt:lpstr>PowerPoint Presentation</vt:lpstr>
      <vt:lpstr>PowerPoint Presentation</vt:lpstr>
      <vt:lpstr>Association between stress and glycemic control</vt:lpstr>
      <vt:lpstr>PowerPoint Presentation</vt:lpstr>
      <vt:lpstr>Behavior</vt:lpstr>
      <vt:lpstr>Physiological Mechanisms</vt:lpstr>
      <vt:lpstr>Physiological Mechanisms</vt:lpstr>
      <vt:lpstr>PowerPoint Presentation</vt:lpstr>
      <vt:lpstr>The DAWN Survey</vt:lpstr>
      <vt:lpstr>PowerPoint Presentation</vt:lpstr>
      <vt:lpstr>The DAWN 2 study</vt:lpstr>
      <vt:lpstr>PowerPoint Presentation</vt:lpstr>
      <vt:lpstr>Psychological co-morbidities</vt:lpstr>
      <vt:lpstr>Disordered Eating Behaviors</vt:lpstr>
      <vt:lpstr>Role of psychosocial support</vt:lpstr>
      <vt:lpstr>PowerPoint Presentation</vt:lpstr>
      <vt:lpstr>Psychological interventions to improve glycemic control in T2DM</vt:lpstr>
      <vt:lpstr>PowerPoint Presentation</vt:lpstr>
      <vt:lpstr>PowerPoint Presentation</vt:lpstr>
      <vt:lpstr>PowerPoint Presentation</vt:lpstr>
      <vt:lpstr>Psychosocial care for patients with diabetes A Position Statement of the ADA</vt:lpstr>
      <vt:lpstr>Selected measures in the clinical setting for psychosocial evaluation</vt:lpstr>
      <vt:lpstr>Selected measures in the clinical setting for psychosocial evaluation</vt:lpstr>
      <vt:lpstr>Psychosocial care for patients with diabetes A Position Statement of the ADA</vt:lpstr>
      <vt:lpstr>Psychosocial care for patients with diabetes A Position Statement of the ADA</vt:lpstr>
      <vt:lpstr>Psychosocial care for patients with diabetes A Position Statement of the ADA</vt:lpstr>
      <vt:lpstr>Psychosocial care for patients with diabetes A Position Statement of the ADA</vt:lpstr>
      <vt:lpstr>Psychosocial care for patients with diabetes A Position Statement of the ADA</vt:lpstr>
      <vt:lpstr>Psychosocial care for patients with diabetes A Position Statement of the ADA</vt:lpstr>
      <vt:lpstr>When to refer to a mental health provider?</vt:lpstr>
      <vt:lpstr>When to refer?</vt:lpstr>
      <vt:lpstr>Clinical vignette</vt:lpstr>
      <vt:lpstr>PowerPoint Presentation</vt:lpstr>
      <vt:lpstr>What is the cause of her poor glycemic control?</vt:lpstr>
      <vt:lpstr>Next step?</vt:lpstr>
      <vt:lpstr>Take Home Messages</vt:lpstr>
      <vt:lpstr>References</vt:lpstr>
      <vt:lpstr>Thank you for your attention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distress</dc:title>
  <dc:creator>Annie Eft</dc:creator>
  <cp:lastModifiedBy>Annie Eft</cp:lastModifiedBy>
  <cp:revision>192</cp:revision>
  <dcterms:created xsi:type="dcterms:W3CDTF">2017-07-25T14:33:56Z</dcterms:created>
  <dcterms:modified xsi:type="dcterms:W3CDTF">2017-08-16T20:21:39Z</dcterms:modified>
</cp:coreProperties>
</file>