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9"/>
  </p:notesMasterIdLst>
  <p:sldIdLst>
    <p:sldId id="256" r:id="rId2"/>
    <p:sldId id="272" r:id="rId3"/>
    <p:sldId id="271" r:id="rId4"/>
    <p:sldId id="274" r:id="rId5"/>
    <p:sldId id="275" r:id="rId6"/>
    <p:sldId id="268" r:id="rId7"/>
    <p:sldId id="269" r:id="rId8"/>
    <p:sldId id="276" r:id="rId9"/>
    <p:sldId id="277" r:id="rId10"/>
    <p:sldId id="278" r:id="rId11"/>
    <p:sldId id="258" r:id="rId12"/>
    <p:sldId id="259" r:id="rId13"/>
    <p:sldId id="260" r:id="rId14"/>
    <p:sldId id="262" r:id="rId15"/>
    <p:sldId id="263" r:id="rId16"/>
    <p:sldId id="264" r:id="rId17"/>
    <p:sldId id="265" r:id="rId18"/>
  </p:sldIdLst>
  <p:sldSz cx="9144000" cy="6858000" type="screen4x3"/>
  <p:notesSz cx="6858000" cy="9144000"/>
  <p:custDataLst>
    <p:tags r:id="rId20"/>
  </p:custDataLst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C5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BB4E824-7862-4EC3-BEBE-1012A180300D}" type="datetimeFigureOut">
              <a:rPr lang="fa-IR" smtClean="0"/>
              <a:t>02/01/1435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2E0353F-26AC-413C-A1EA-D6210A2DF16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0557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04481-0A7B-4E16-A5D8-51F6EE148A3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04481-0A7B-4E16-A5D8-51F6EE148A3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04481-0A7B-4E16-A5D8-51F6EE148A3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04481-0A7B-4E16-A5D8-51F6EE148A3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FC7E-7806-4257-BB12-E3CDB7BB02A3}" type="datetimeFigureOut">
              <a:rPr lang="fa-IR" smtClean="0"/>
              <a:t>02/01/1435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F3BE7-AFA3-4FE9-8280-2C78A93CC50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FC7E-7806-4257-BB12-E3CDB7BB02A3}" type="datetimeFigureOut">
              <a:rPr lang="fa-IR" smtClean="0"/>
              <a:t>02/01/1435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F3BE7-AFA3-4FE9-8280-2C78A93CC50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FC7E-7806-4257-BB12-E3CDB7BB02A3}" type="datetimeFigureOut">
              <a:rPr lang="fa-IR" smtClean="0"/>
              <a:t>02/01/1435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F3BE7-AFA3-4FE9-8280-2C78A93CC50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FC7E-7806-4257-BB12-E3CDB7BB02A3}" type="datetimeFigureOut">
              <a:rPr lang="fa-IR" smtClean="0"/>
              <a:t>02/01/1435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F3BE7-AFA3-4FE9-8280-2C78A93CC50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FC7E-7806-4257-BB12-E3CDB7BB02A3}" type="datetimeFigureOut">
              <a:rPr lang="fa-IR" smtClean="0"/>
              <a:t>02/01/1435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F3BE7-AFA3-4FE9-8280-2C78A93CC50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FC7E-7806-4257-BB12-E3CDB7BB02A3}" type="datetimeFigureOut">
              <a:rPr lang="fa-IR" smtClean="0"/>
              <a:t>02/01/1435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F3BE7-AFA3-4FE9-8280-2C78A93CC50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FC7E-7806-4257-BB12-E3CDB7BB02A3}" type="datetimeFigureOut">
              <a:rPr lang="fa-IR" smtClean="0"/>
              <a:t>02/01/1435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F3BE7-AFA3-4FE9-8280-2C78A93CC50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FC7E-7806-4257-BB12-E3CDB7BB02A3}" type="datetimeFigureOut">
              <a:rPr lang="fa-IR" smtClean="0"/>
              <a:t>02/01/1435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F3BE7-AFA3-4FE9-8280-2C78A93CC50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FC7E-7806-4257-BB12-E3CDB7BB02A3}" type="datetimeFigureOut">
              <a:rPr lang="fa-IR" smtClean="0"/>
              <a:t>02/01/1435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F3BE7-AFA3-4FE9-8280-2C78A93CC50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FC7E-7806-4257-BB12-E3CDB7BB02A3}" type="datetimeFigureOut">
              <a:rPr lang="fa-IR" smtClean="0"/>
              <a:t>02/01/1435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F3BE7-AFA3-4FE9-8280-2C78A93CC50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FC7E-7806-4257-BB12-E3CDB7BB02A3}" type="datetimeFigureOut">
              <a:rPr lang="fa-IR" smtClean="0"/>
              <a:t>02/01/1435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F3BE7-AFA3-4FE9-8280-2C78A93CC50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4FC7E-7806-4257-BB12-E3CDB7BB02A3}" type="datetimeFigureOut">
              <a:rPr lang="fa-IR" smtClean="0"/>
              <a:t>02/01/1435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F3BE7-AFA3-4FE9-8280-2C78A93CC50D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a-IR" sz="5400" dirty="0" smtClean="0"/>
              <a:t>کارگاه نسخه ورزشی </a:t>
            </a:r>
            <a:br>
              <a:rPr lang="fa-IR" sz="5400" dirty="0" smtClean="0"/>
            </a:br>
            <a:r>
              <a:rPr lang="fa-IR" sz="5400" dirty="0"/>
              <a:t/>
            </a:r>
            <a:br>
              <a:rPr lang="fa-IR" sz="5400" dirty="0"/>
            </a:br>
            <a:endParaRPr lang="fa-IR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752600"/>
          </a:xfrm>
        </p:spPr>
        <p:txBody>
          <a:bodyPr/>
          <a:lstStyle/>
          <a:p>
            <a:r>
              <a:rPr lang="fa-IR" dirty="0">
                <a:solidFill>
                  <a:schemeClr val="accent3">
                    <a:lumMod val="75000"/>
                  </a:schemeClr>
                </a:solidFill>
              </a:rPr>
              <a:t>دکتر امیر حسین عابدی یکتا</a:t>
            </a:r>
          </a:p>
          <a:p>
            <a:r>
              <a:rPr lang="fa-IR" dirty="0">
                <a:solidFill>
                  <a:schemeClr val="accent3">
                    <a:lumMod val="75000"/>
                  </a:schemeClr>
                </a:solidFill>
              </a:rPr>
              <a:t>متخصص پزشکی ورزشی</a:t>
            </a:r>
          </a:p>
          <a:p>
            <a:r>
              <a:rPr lang="fa-IR" dirty="0">
                <a:solidFill>
                  <a:schemeClr val="accent3">
                    <a:lumMod val="75000"/>
                  </a:schemeClr>
                </a:solidFill>
              </a:rPr>
              <a:t>استادیار دانشگاه علوم پزشکی شهید بهشتی</a:t>
            </a:r>
          </a:p>
          <a:p>
            <a:endParaRPr lang="fa-IR" dirty="0"/>
          </a:p>
        </p:txBody>
      </p:sp>
      <p:pic>
        <p:nvPicPr>
          <p:cNvPr id="4" name="Picture 2" descr="E:\logo\3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-24"/>
            <a:ext cx="1676400" cy="1800225"/>
          </a:xfrm>
          <a:prstGeom prst="rect">
            <a:avLst/>
          </a:prstGeom>
          <a:noFill/>
        </p:spPr>
      </p:pic>
      <p:pic>
        <p:nvPicPr>
          <p:cNvPr id="5" name="Picture 3" descr="E:\logo\images[10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-24"/>
            <a:ext cx="1857388" cy="1757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33094" y="1772816"/>
            <a:ext cx="8215370" cy="4896544"/>
          </a:xfrm>
          <a:prstGeom prst="roundRect">
            <a:avLst/>
          </a:prstGeom>
          <a:solidFill>
            <a:srgbClr val="FED05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endParaRPr lang="it-IT" i="1" dirty="0"/>
          </a:p>
          <a:p>
            <a:pPr algn="l" rtl="0"/>
            <a:r>
              <a:rPr lang="it-IT" i="1" dirty="0"/>
              <a:t>V</a:t>
            </a:r>
            <a:r>
              <a:rPr lang="it-IT" dirty="0"/>
              <a:t>O2max = 56.363 + (1.921 × PAR) – (0.381 × age) – (0.754 × BMI)</a:t>
            </a:r>
            <a:r>
              <a:rPr lang="en-US" dirty="0"/>
              <a:t>+ (10.987 × gender) </a:t>
            </a:r>
          </a:p>
          <a:p>
            <a:pPr algn="l" rtl="0"/>
            <a:endParaRPr lang="it-IT" i="1" dirty="0"/>
          </a:p>
          <a:p>
            <a:pPr algn="l" rtl="0"/>
            <a:endParaRPr lang="it-IT" i="1" dirty="0"/>
          </a:p>
          <a:p>
            <a:pPr algn="l" rtl="0"/>
            <a:r>
              <a:rPr lang="it-IT" i="1" dirty="0"/>
              <a:t>V</a:t>
            </a:r>
            <a:r>
              <a:rPr lang="it-IT" dirty="0"/>
              <a:t>O2max = 56.363 + (1.921 × </a:t>
            </a:r>
            <a:r>
              <a:rPr lang="it-IT" dirty="0" smtClean="0"/>
              <a:t>1) </a:t>
            </a:r>
            <a:r>
              <a:rPr lang="it-IT" dirty="0"/>
              <a:t>– (0.381 × </a:t>
            </a:r>
            <a:r>
              <a:rPr lang="it-IT" dirty="0" smtClean="0"/>
              <a:t>43) </a:t>
            </a:r>
            <a:r>
              <a:rPr lang="it-IT" dirty="0"/>
              <a:t>– (0.754 × </a:t>
            </a:r>
            <a:r>
              <a:rPr lang="it-IT" dirty="0" smtClean="0"/>
              <a:t>41)</a:t>
            </a:r>
            <a:r>
              <a:rPr lang="en-US" dirty="0"/>
              <a:t>+ (10.987 × </a:t>
            </a:r>
            <a:r>
              <a:rPr lang="en-US" dirty="0" smtClean="0"/>
              <a:t>0) </a:t>
            </a:r>
            <a:r>
              <a:rPr lang="en-US" dirty="0"/>
              <a:t>= </a:t>
            </a:r>
            <a:r>
              <a:rPr lang="en-US" dirty="0" smtClean="0"/>
              <a:t>10.981 </a:t>
            </a:r>
            <a:r>
              <a:rPr lang="en-US" dirty="0"/>
              <a:t>ml/kg/min</a:t>
            </a:r>
            <a:endParaRPr lang="fa-IR" dirty="0"/>
          </a:p>
          <a:p>
            <a:pPr algn="l" rtl="0"/>
            <a:endParaRPr lang="fa-IR" dirty="0"/>
          </a:p>
          <a:p>
            <a:pPr marL="0" indent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1590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3094" y="1772816"/>
            <a:ext cx="8215370" cy="4896544"/>
          </a:xfrm>
          <a:prstGeom prst="roundRect">
            <a:avLst/>
          </a:prstGeom>
          <a:solidFill>
            <a:srgbClr val="FED05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>
                <a:solidFill>
                  <a:schemeClr val="bg1"/>
                </a:solidFill>
              </a:rPr>
              <a:t>The Rockport Fitness Walking Test (RFWT) using a 1-mile (1.6-kilometer) walk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</a:p>
          <a:p>
            <a:pPr algn="l" rtl="0">
              <a:buNone/>
            </a:pPr>
            <a:endParaRPr lang="en-US" dirty="0"/>
          </a:p>
          <a:p>
            <a:pPr algn="ctr" rtl="0">
              <a:buNone/>
            </a:pPr>
            <a:r>
              <a:rPr lang="en-US" b="1" dirty="0"/>
              <a:t>VO2 max = 132.853 - (0.0769 x W) - (0.3877 x A) + (6.315 x G) - (3.2649 x T) - (0.1565 x H</a:t>
            </a:r>
            <a:r>
              <a:rPr lang="en-US" b="1" dirty="0" smtClean="0"/>
              <a:t>)</a:t>
            </a:r>
          </a:p>
          <a:p>
            <a:pPr algn="l" rtl="0"/>
            <a:endParaRPr lang="en-US" dirty="0"/>
          </a:p>
          <a:p>
            <a:pPr lvl="2" algn="l" rtl="0"/>
            <a:r>
              <a:rPr lang="en-US" sz="1800" dirty="0"/>
              <a:t>W = Weight (in pounds)</a:t>
            </a:r>
          </a:p>
          <a:p>
            <a:pPr lvl="2" algn="l" rtl="0"/>
            <a:r>
              <a:rPr lang="en-US" sz="1800" dirty="0"/>
              <a:t>A = Age (in years)</a:t>
            </a:r>
          </a:p>
          <a:p>
            <a:pPr lvl="2" algn="l" rtl="0"/>
            <a:r>
              <a:rPr lang="en-US" sz="1800" dirty="0"/>
              <a:t>G = Gender factor, G = 0 for females and G = 1 for males</a:t>
            </a:r>
          </a:p>
          <a:p>
            <a:pPr lvl="2" algn="l" rtl="0"/>
            <a:r>
              <a:rPr lang="en-US" sz="1800" dirty="0"/>
              <a:t>T = Time to complete the 1-mile walk (in minutes)</a:t>
            </a:r>
          </a:p>
          <a:p>
            <a:pPr lvl="2" algn="l" rtl="0"/>
            <a:r>
              <a:rPr lang="en-US" sz="1800" dirty="0"/>
              <a:t>H = number of heart beats in 10 seconds at the end of the 1-mile walk</a:t>
            </a:r>
          </a:p>
          <a:p>
            <a:pPr algn="l" rtl="0"/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3094" y="1142984"/>
            <a:ext cx="8215370" cy="5143536"/>
          </a:xfrm>
          <a:prstGeom prst="roundRect">
            <a:avLst/>
          </a:prstGeom>
          <a:solidFill>
            <a:srgbClr val="FED05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 Minute Step Test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fa-I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Males</a:t>
            </a:r>
            <a:r>
              <a:rPr lang="en-US" dirty="0"/>
              <a:t>: VO2max = 111.33 - 0.42H</a:t>
            </a:r>
            <a:br>
              <a:rPr lang="en-US" dirty="0"/>
            </a:br>
            <a:r>
              <a:rPr lang="en-US" dirty="0"/>
              <a:t>Females: VO2max = 65.81 - 0.1847H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H = Heart rate (in beats/minute) after test completion</a:t>
            </a:r>
          </a:p>
          <a:p>
            <a:pPr algn="l" rtl="0"/>
            <a:endParaRPr lang="fa-I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3094" y="1142984"/>
            <a:ext cx="8215370" cy="5143536"/>
          </a:xfrm>
          <a:prstGeom prst="roundRect">
            <a:avLst/>
          </a:prstGeom>
          <a:solidFill>
            <a:srgbClr val="FED05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1.5 Mile Run-Walk Test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fa-I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0">
              <a:buNone/>
            </a:pPr>
            <a:r>
              <a:rPr lang="en-US" b="1" dirty="0" smtClean="0"/>
              <a:t>VO2max</a:t>
            </a:r>
            <a:r>
              <a:rPr lang="en-US" b="1" dirty="0"/>
              <a:t> = 483/T + 3.5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 = Test completion time (in minutes)</a:t>
            </a:r>
          </a:p>
          <a:p>
            <a:pPr algn="l" rtl="0"/>
            <a:endParaRPr lang="fa-I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33094" y="1142984"/>
            <a:ext cx="8215370" cy="5143536"/>
          </a:xfrm>
          <a:prstGeom prst="roundRect">
            <a:avLst/>
          </a:prstGeom>
          <a:solidFill>
            <a:srgbClr val="FED05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Vo</a:t>
            </a:r>
            <a:r>
              <a:rPr lang="en-US" sz="1600" dirty="0" smtClean="0">
                <a:solidFill>
                  <a:schemeClr val="bg1"/>
                </a:solidFill>
              </a:rPr>
              <a:t>2max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Measured by open circuit spirometry.</a:t>
            </a:r>
          </a:p>
          <a:p>
            <a:pPr algn="r" rtl="0"/>
            <a:endParaRPr lang="en-US" dirty="0" smtClean="0"/>
          </a:p>
          <a:p>
            <a:pPr algn="l" rtl="0"/>
            <a:r>
              <a:rPr lang="en-US" dirty="0" smtClean="0"/>
              <a:t>Over estimated by exercise test (SEE 7%)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1 lit of O</a:t>
            </a:r>
            <a:r>
              <a:rPr lang="en-US" sz="1400" dirty="0" smtClean="0"/>
              <a:t>2</a:t>
            </a:r>
            <a:r>
              <a:rPr lang="en-US" dirty="0" smtClean="0"/>
              <a:t> = 5 Kcal of energy (4.69 for fat and 5.05 for CH)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Resting Vo</a:t>
            </a:r>
            <a:r>
              <a:rPr lang="en-US" sz="1400" dirty="0" smtClean="0"/>
              <a:t>2</a:t>
            </a:r>
            <a:r>
              <a:rPr lang="en-US" dirty="0" smtClean="0"/>
              <a:t> = 3.5 ml/kg/min =1MET</a:t>
            </a:r>
            <a:endParaRPr lang="fa-IR" dirty="0" smtClean="0"/>
          </a:p>
          <a:p>
            <a:pPr algn="l" rtl="0"/>
            <a:endParaRPr lang="fa-IR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E12FC15-6DC5-4663-92DF-C58E40490FB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33094" y="1142984"/>
            <a:ext cx="8215370" cy="5143536"/>
          </a:xfrm>
          <a:prstGeom prst="roundRect">
            <a:avLst/>
          </a:prstGeom>
          <a:solidFill>
            <a:srgbClr val="FED05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Metabolic equations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dirty="0" smtClean="0"/>
              <a:t>Walking is speeds between 50 to 100 m/min 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Running is speeds &gt;134 m/min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Horizontal walking = 0.1 ml/kg/m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Horizontal running = 0.2 ml/kg/m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Vertical walking = 1.8 ml/kg/m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Vertical running = 0.9 ml/kg/m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E12FC15-6DC5-4663-92DF-C58E40490FB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33094" y="1142984"/>
            <a:ext cx="8215370" cy="5143536"/>
          </a:xfrm>
          <a:prstGeom prst="roundRect">
            <a:avLst/>
          </a:prstGeom>
          <a:solidFill>
            <a:srgbClr val="FED05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Metabolic equations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Walking</a:t>
            </a:r>
          </a:p>
          <a:p>
            <a:pPr algn="l" rtl="0">
              <a:buNone/>
            </a:pPr>
            <a:r>
              <a:rPr lang="en-US" dirty="0" smtClean="0"/>
              <a:t>	Vo</a:t>
            </a:r>
            <a:r>
              <a:rPr lang="en-US" sz="1400" dirty="0" smtClean="0"/>
              <a:t>2</a:t>
            </a:r>
            <a:r>
              <a:rPr lang="en-US" dirty="0" smtClean="0"/>
              <a:t> (ml/kg/min) = (0.1× S) +(1.8 × S×G) +3.5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Running</a:t>
            </a:r>
          </a:p>
          <a:p>
            <a:pPr algn="l" rtl="0">
              <a:buNone/>
            </a:pPr>
            <a:r>
              <a:rPr lang="en-US" dirty="0" smtClean="0"/>
              <a:t>	Vo</a:t>
            </a:r>
            <a:r>
              <a:rPr lang="en-US" sz="1400" dirty="0" smtClean="0"/>
              <a:t>2</a:t>
            </a:r>
            <a:r>
              <a:rPr lang="en-US" dirty="0" smtClean="0"/>
              <a:t> (ml/kg/min) = (0.2 ×S) +(0.9 ×S×G) +3.5</a:t>
            </a:r>
          </a:p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E12FC15-6DC5-4663-92DF-C58E40490FB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533094" y="1142984"/>
            <a:ext cx="8359386" cy="5143536"/>
          </a:xfrm>
          <a:prstGeom prst="roundRect">
            <a:avLst/>
          </a:prstGeom>
          <a:solidFill>
            <a:srgbClr val="FED05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Metabolic calculation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 algn="l" rtl="0">
              <a:buNone/>
            </a:pPr>
            <a:endParaRPr lang="en-US" dirty="0" smtClean="0"/>
          </a:p>
          <a:p>
            <a:pPr marL="514350" indent="-514350" algn="l" rtl="0">
              <a:buNone/>
            </a:pPr>
            <a:r>
              <a:rPr lang="en-US" dirty="0" smtClean="0"/>
              <a:t>Energy expenditure (Kcal/min)=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marL="514350" indent="-514350" algn="l" rtl="0">
              <a:buNone/>
            </a:pPr>
            <a:r>
              <a:rPr lang="en-US" dirty="0" smtClean="0"/>
              <a:t>1 lit/min o2 =5 kcal /min</a:t>
            </a:r>
          </a:p>
          <a:p>
            <a:pPr marL="514350" indent="-514350" algn="l" rtl="0">
              <a:buNone/>
            </a:pPr>
            <a:r>
              <a:rPr lang="en-US" dirty="0" smtClean="0"/>
              <a:t>	 (1ml /min O2= 5cal/min) </a:t>
            </a:r>
          </a:p>
          <a:p>
            <a:pPr algn="l" rtl="0"/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E12FC15-6DC5-4663-92DF-C58E40490FB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2133600"/>
            <a:ext cx="3048000" cy="628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2" t="15307" r="38148" b="35404"/>
          <a:stretch/>
        </p:blipFill>
        <p:spPr>
          <a:xfrm>
            <a:off x="1835696" y="-1"/>
            <a:ext cx="6048672" cy="6821863"/>
          </a:xfrm>
        </p:spPr>
      </p:pic>
    </p:spTree>
    <p:extLst>
      <p:ext uri="{BB962C8B-B14F-4D97-AF65-F5344CB8AC3E}">
        <p14:creationId xmlns:p14="http://schemas.microsoft.com/office/powerpoint/2010/main" val="196512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3094" y="1142984"/>
            <a:ext cx="8215370" cy="5143536"/>
          </a:xfrm>
          <a:prstGeom prst="roundRect">
            <a:avLst/>
          </a:prstGeom>
          <a:solidFill>
            <a:srgbClr val="FED05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bg1"/>
                </a:solidFill>
              </a:rPr>
              <a:t>سوال</a:t>
            </a:r>
            <a:endParaRPr lang="fa-I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r>
              <a:rPr lang="fa-IR" dirty="0" smtClean="0"/>
              <a:t>با فرض ضربان قلب استراحت 75 در دقیقه، میزان    </a:t>
            </a:r>
            <a:r>
              <a:rPr lang="en-US" dirty="0" smtClean="0"/>
              <a:t>VO</a:t>
            </a:r>
            <a:r>
              <a:rPr lang="en-US" sz="1200" dirty="0" smtClean="0"/>
              <a:t>2</a:t>
            </a:r>
            <a:r>
              <a:rPr lang="fa-IR" sz="1200" dirty="0" smtClean="0"/>
              <a:t> </a:t>
            </a:r>
            <a:r>
              <a:rPr lang="fa-IR" dirty="0" smtClean="0"/>
              <a:t>ماکزیمم را محاسبه فرمایید.</a:t>
            </a:r>
          </a:p>
        </p:txBody>
      </p:sp>
    </p:spTree>
    <p:extLst>
      <p:ext uri="{BB962C8B-B14F-4D97-AF65-F5344CB8AC3E}">
        <p14:creationId xmlns:p14="http://schemas.microsoft.com/office/powerpoint/2010/main" val="358775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33094" y="1142984"/>
            <a:ext cx="8215370" cy="5143536"/>
          </a:xfrm>
          <a:prstGeom prst="roundRect">
            <a:avLst/>
          </a:prstGeom>
          <a:solidFill>
            <a:srgbClr val="FED05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Vo</a:t>
            </a:r>
            <a:r>
              <a:rPr lang="en-US" sz="24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max estimate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fa-I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0">
              <a:buNone/>
            </a:pPr>
            <a:r>
              <a:rPr lang="en-US" dirty="0" smtClean="0"/>
              <a:t>VO2 </a:t>
            </a:r>
            <a:r>
              <a:rPr lang="en-US" dirty="0"/>
              <a:t>max = 15.3 x (MHR/RHR</a:t>
            </a:r>
            <a:r>
              <a:rPr lang="en-US" dirty="0" smtClean="0"/>
              <a:t>)</a:t>
            </a:r>
          </a:p>
          <a:p>
            <a:pPr algn="ctr" rtl="0">
              <a:buNone/>
            </a:pPr>
            <a:endParaRPr lang="en-US" dirty="0"/>
          </a:p>
          <a:p>
            <a:pPr algn="l" rtl="0"/>
            <a:r>
              <a:rPr lang="en-US" dirty="0"/>
              <a:t>MHR = Maximum heart rate (beats/minute) calculated using age = 208 - (0.7 x age)</a:t>
            </a:r>
          </a:p>
          <a:p>
            <a:pPr algn="l" rtl="0"/>
            <a:r>
              <a:rPr lang="en-US" dirty="0"/>
              <a:t>RHR = Resting heart rate (beats/minute) = number of heart beats in 20 seconds x 3</a:t>
            </a:r>
          </a:p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73819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3094" y="1142984"/>
            <a:ext cx="8215370" cy="5143536"/>
          </a:xfrm>
          <a:prstGeom prst="roundRect">
            <a:avLst/>
          </a:prstGeom>
          <a:solidFill>
            <a:srgbClr val="FED05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  <a:p>
            <a:pPr algn="l" rtl="0"/>
            <a:r>
              <a:rPr lang="en-US" dirty="0"/>
              <a:t>MHR=208-(0.7×43)=</a:t>
            </a:r>
            <a:r>
              <a:rPr lang="en-US" dirty="0" smtClean="0"/>
              <a:t>178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VO</a:t>
            </a:r>
            <a:r>
              <a:rPr lang="en-US" sz="1200" dirty="0"/>
              <a:t>2max</a:t>
            </a:r>
            <a:r>
              <a:rPr lang="en-US" dirty="0"/>
              <a:t>=15.3×(178/75)=36.31 ml/kg/min</a:t>
            </a:r>
            <a:endParaRPr lang="fa-IR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44726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3094" y="1142984"/>
            <a:ext cx="8215370" cy="5143536"/>
          </a:xfrm>
          <a:prstGeom prst="roundRect">
            <a:avLst/>
          </a:prstGeom>
          <a:solidFill>
            <a:srgbClr val="FED05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Vo</a:t>
            </a:r>
            <a:r>
              <a:rPr lang="en-US" sz="2400" dirty="0">
                <a:solidFill>
                  <a:schemeClr val="bg1"/>
                </a:solidFill>
              </a:rPr>
              <a:t>2</a:t>
            </a:r>
            <a:r>
              <a:rPr lang="en-US" dirty="0">
                <a:solidFill>
                  <a:schemeClr val="bg1"/>
                </a:solidFill>
              </a:rPr>
              <a:t>max estimate</a:t>
            </a:r>
            <a:br>
              <a:rPr lang="en-US" dirty="0">
                <a:solidFill>
                  <a:schemeClr val="bg1"/>
                </a:solidFill>
              </a:rPr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it-IT" i="1" dirty="0" smtClean="0"/>
          </a:p>
          <a:p>
            <a:pPr algn="l" rtl="0"/>
            <a:endParaRPr lang="it-IT" i="1" dirty="0"/>
          </a:p>
          <a:p>
            <a:pPr algn="l" rtl="0"/>
            <a:r>
              <a:rPr lang="it-IT" i="1" dirty="0" smtClean="0"/>
              <a:t>V</a:t>
            </a:r>
            <a:r>
              <a:rPr lang="it-IT" dirty="0" smtClean="0"/>
              <a:t>O2max </a:t>
            </a:r>
            <a:r>
              <a:rPr lang="it-IT" dirty="0"/>
              <a:t>= 56.363 + (1.921 × </a:t>
            </a:r>
            <a:r>
              <a:rPr lang="it-IT" dirty="0" smtClean="0"/>
              <a:t>PAR) </a:t>
            </a:r>
            <a:r>
              <a:rPr lang="it-IT" dirty="0"/>
              <a:t>– (0.381 × </a:t>
            </a:r>
            <a:r>
              <a:rPr lang="it-IT" dirty="0" smtClean="0"/>
              <a:t>age) </a:t>
            </a:r>
            <a:r>
              <a:rPr lang="it-IT" dirty="0"/>
              <a:t>– (0.754 × </a:t>
            </a:r>
            <a:r>
              <a:rPr lang="it-IT" dirty="0" smtClean="0"/>
              <a:t>BMI)</a:t>
            </a:r>
            <a:r>
              <a:rPr lang="en-US" dirty="0" smtClean="0"/>
              <a:t>+ </a:t>
            </a:r>
            <a:r>
              <a:rPr lang="en-US" dirty="0"/>
              <a:t>(10.987 × </a:t>
            </a:r>
            <a:r>
              <a:rPr lang="en-US" dirty="0" smtClean="0"/>
              <a:t>gender) </a:t>
            </a:r>
            <a:r>
              <a:rPr lang="en-US" dirty="0"/>
              <a:t>= ______ ml/kg/min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89689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3094" y="1142984"/>
            <a:ext cx="8215370" cy="5143536"/>
          </a:xfrm>
          <a:prstGeom prst="roundRect">
            <a:avLst/>
          </a:prstGeom>
          <a:solidFill>
            <a:srgbClr val="FED05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Vo</a:t>
            </a:r>
            <a:r>
              <a:rPr lang="en-US" sz="2400" dirty="0">
                <a:solidFill>
                  <a:schemeClr val="bg1"/>
                </a:solidFill>
              </a:rPr>
              <a:t>2</a:t>
            </a:r>
            <a:r>
              <a:rPr lang="en-US" dirty="0">
                <a:solidFill>
                  <a:schemeClr val="bg1"/>
                </a:solidFill>
              </a:rPr>
              <a:t>max estimate</a:t>
            </a:r>
            <a:br>
              <a:rPr lang="en-US" dirty="0">
                <a:solidFill>
                  <a:schemeClr val="bg1"/>
                </a:solidFill>
              </a:rPr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it-IT" i="1" dirty="0" smtClean="0"/>
          </a:p>
          <a:p>
            <a:pPr algn="l" rtl="0"/>
            <a:endParaRPr lang="it-IT" i="1" dirty="0"/>
          </a:p>
          <a:p>
            <a:pPr algn="l" rtl="0"/>
            <a:r>
              <a:rPr lang="it-IT" i="1" dirty="0" smtClean="0"/>
              <a:t>V</a:t>
            </a:r>
            <a:r>
              <a:rPr lang="it-IT" dirty="0" smtClean="0"/>
              <a:t>O2max </a:t>
            </a:r>
            <a:r>
              <a:rPr lang="it-IT" dirty="0"/>
              <a:t>= 50.513 + (1.589 × </a:t>
            </a:r>
            <a:r>
              <a:rPr lang="it-IT" dirty="0" smtClean="0"/>
              <a:t>PAR) </a:t>
            </a:r>
            <a:r>
              <a:rPr lang="it-IT" dirty="0"/>
              <a:t>– (0.289 × </a:t>
            </a:r>
            <a:r>
              <a:rPr lang="it-IT" dirty="0" smtClean="0"/>
              <a:t>age) </a:t>
            </a:r>
            <a:r>
              <a:rPr lang="it-IT" dirty="0"/>
              <a:t>– (0.522 × </a:t>
            </a:r>
            <a:r>
              <a:rPr lang="it-IT" dirty="0" smtClean="0"/>
              <a:t>%fat) </a:t>
            </a:r>
            <a:r>
              <a:rPr lang="en-US" dirty="0" smtClean="0"/>
              <a:t>+ </a:t>
            </a:r>
            <a:r>
              <a:rPr lang="en-US" dirty="0"/>
              <a:t>(5.863 × </a:t>
            </a:r>
            <a:r>
              <a:rPr lang="en-US" dirty="0" smtClean="0"/>
              <a:t>Gender) </a:t>
            </a:r>
            <a:r>
              <a:rPr lang="en-US" dirty="0"/>
              <a:t>= ______ </a:t>
            </a:r>
            <a:r>
              <a:rPr lang="en-US" dirty="0" smtClean="0"/>
              <a:t>ml/kg/min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90719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688"/>
            <a:ext cx="9144000" cy="5684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947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3094" y="1772816"/>
            <a:ext cx="8215370" cy="4896544"/>
          </a:xfrm>
          <a:prstGeom prst="roundRect">
            <a:avLst/>
          </a:prstGeom>
          <a:solidFill>
            <a:srgbClr val="FED05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endParaRPr lang="it-IT" i="1" dirty="0"/>
          </a:p>
          <a:p>
            <a:pPr algn="l" rtl="0"/>
            <a:endParaRPr lang="it-IT" i="1" dirty="0"/>
          </a:p>
          <a:p>
            <a:pPr marL="0" indent="0" algn="l" rtl="0">
              <a:buNone/>
            </a:pPr>
            <a:r>
              <a:rPr lang="it-IT" i="1" dirty="0"/>
              <a:t>V</a:t>
            </a:r>
            <a:r>
              <a:rPr lang="it-IT" dirty="0"/>
              <a:t>O2max = 50.513 + (1.589 × PAR) – (0.289 × age) – (0.522 × %fat) </a:t>
            </a:r>
            <a:r>
              <a:rPr lang="en-US" dirty="0"/>
              <a:t>+ (5.863 × Gender) = ______ </a:t>
            </a:r>
            <a:r>
              <a:rPr lang="en-US" dirty="0" smtClean="0"/>
              <a:t>ml/kg/min</a:t>
            </a:r>
          </a:p>
          <a:p>
            <a:pPr algn="l" rtl="0"/>
            <a:endParaRPr lang="it-IT" i="1" dirty="0"/>
          </a:p>
          <a:p>
            <a:pPr algn="l" rtl="0"/>
            <a:endParaRPr lang="it-IT" i="1" dirty="0"/>
          </a:p>
          <a:p>
            <a:pPr algn="l" rtl="0"/>
            <a:r>
              <a:rPr lang="it-IT" i="1" dirty="0"/>
              <a:t>V</a:t>
            </a:r>
            <a:r>
              <a:rPr lang="it-IT" dirty="0"/>
              <a:t>O2max = 50.513 + (1.589 × </a:t>
            </a:r>
            <a:r>
              <a:rPr lang="it-IT" dirty="0" smtClean="0"/>
              <a:t>1) </a:t>
            </a:r>
            <a:r>
              <a:rPr lang="it-IT" dirty="0"/>
              <a:t>– (0.289 × </a:t>
            </a:r>
            <a:r>
              <a:rPr lang="it-IT" dirty="0" smtClean="0"/>
              <a:t>43) </a:t>
            </a:r>
            <a:r>
              <a:rPr lang="it-IT" dirty="0"/>
              <a:t>– (0.522 </a:t>
            </a:r>
            <a:r>
              <a:rPr lang="it-IT" dirty="0" smtClean="0"/>
              <a:t>× 47.2) </a:t>
            </a:r>
            <a:r>
              <a:rPr lang="en-US" dirty="0"/>
              <a:t>+ (5.863 × </a:t>
            </a:r>
            <a:r>
              <a:rPr lang="en-US" dirty="0" smtClean="0"/>
              <a:t>0) </a:t>
            </a:r>
            <a:r>
              <a:rPr lang="en-US" dirty="0"/>
              <a:t>= </a:t>
            </a:r>
            <a:r>
              <a:rPr lang="en-US" dirty="0" smtClean="0"/>
              <a:t>26.8 </a:t>
            </a:r>
            <a:r>
              <a:rPr lang="en-US" dirty="0"/>
              <a:t>ml/kg/min</a:t>
            </a:r>
            <a:endParaRPr lang="fa-IR" dirty="0"/>
          </a:p>
          <a:p>
            <a:pPr marL="0" indent="0" algn="l" rtl="0">
              <a:buNone/>
            </a:pPr>
            <a:endParaRPr lang="fa-IR" dirty="0"/>
          </a:p>
          <a:p>
            <a:pPr marL="0" indent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77381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6c6277e475342a88f9359975c1e8cba7887de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498</Words>
  <Application>Microsoft Office PowerPoint</Application>
  <PresentationFormat>On-screen Show (4:3)</PresentationFormat>
  <Paragraphs>92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کارگاه نسخه ورزشی   </vt:lpstr>
      <vt:lpstr>PowerPoint Presentation</vt:lpstr>
      <vt:lpstr>سوال</vt:lpstr>
      <vt:lpstr>Vo2max estimate </vt:lpstr>
      <vt:lpstr>PowerPoint Presentation</vt:lpstr>
      <vt:lpstr>Vo2max estimate </vt:lpstr>
      <vt:lpstr>Vo2max estimate </vt:lpstr>
      <vt:lpstr> </vt:lpstr>
      <vt:lpstr>PowerPoint Presentation</vt:lpstr>
      <vt:lpstr>PowerPoint Presentation</vt:lpstr>
      <vt:lpstr>PowerPoint Presentation</vt:lpstr>
      <vt:lpstr>3 Minute Step Test </vt:lpstr>
      <vt:lpstr>1.5 Mile Run-Walk Test </vt:lpstr>
      <vt:lpstr>Vo2max</vt:lpstr>
      <vt:lpstr>Metabolic equations</vt:lpstr>
      <vt:lpstr>Metabolic equations</vt:lpstr>
      <vt:lpstr>Metabolic calculation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abedi</dc:creator>
  <cp:lastModifiedBy>Reza &amp; Maryam</cp:lastModifiedBy>
  <cp:revision>20</cp:revision>
  <dcterms:created xsi:type="dcterms:W3CDTF">2010-11-29T18:35:11Z</dcterms:created>
  <dcterms:modified xsi:type="dcterms:W3CDTF">2013-12-04T19:09:56Z</dcterms:modified>
</cp:coreProperties>
</file>