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7" r:id="rId2"/>
    <p:sldId id="258" r:id="rId3"/>
    <p:sldId id="259" r:id="rId4"/>
    <p:sldId id="260" r:id="rId5"/>
    <p:sldId id="30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7" r:id="rId17"/>
    <p:sldId id="272" r:id="rId18"/>
    <p:sldId id="273" r:id="rId19"/>
    <p:sldId id="308" r:id="rId20"/>
    <p:sldId id="275" r:id="rId21"/>
    <p:sldId id="276" r:id="rId22"/>
    <p:sldId id="277" r:id="rId23"/>
    <p:sldId id="278" r:id="rId24"/>
    <p:sldId id="279" r:id="rId25"/>
    <p:sldId id="280" r:id="rId26"/>
    <p:sldId id="318" r:id="rId27"/>
    <p:sldId id="319" r:id="rId28"/>
    <p:sldId id="281" r:id="rId29"/>
    <p:sldId id="282" r:id="rId30"/>
    <p:sldId id="283" r:id="rId31"/>
    <p:sldId id="321" r:id="rId32"/>
    <p:sldId id="284" r:id="rId33"/>
    <p:sldId id="285" r:id="rId34"/>
    <p:sldId id="313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10" r:id="rId43"/>
    <p:sldId id="293" r:id="rId44"/>
    <p:sldId id="320" r:id="rId45"/>
    <p:sldId id="312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14" r:id="rId55"/>
    <p:sldId id="302" r:id="rId56"/>
    <p:sldId id="303" r:id="rId57"/>
    <p:sldId id="304" r:id="rId58"/>
    <p:sldId id="305" r:id="rId59"/>
    <p:sldId id="306" r:id="rId60"/>
    <p:sldId id="317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AE30-1871-4C58-8CB0-101880A825D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5A4FA-1041-45BB-A050-1D201222A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C6A05-1458-4D3C-95FC-E42741F48D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5A4FA-1041-45BB-A050-1D201222A4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779E94-6415-4900-8D35-346C32DCA45D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305976-3DB5-4E4F-B5D6-D851ADB0F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915400" cy="1828800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DYSLIPIDEMIA IN DIABETES</a:t>
            </a:r>
            <a:endParaRPr lang="en-US" sz="6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37789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i="1" dirty="0" smtClean="0"/>
              <a:t>MAHTAB  NIROOMAND M.D.</a:t>
            </a:r>
          </a:p>
          <a:p>
            <a:pPr algn="ctr"/>
            <a:r>
              <a:rPr lang="en-US" sz="2000" b="1" i="1" dirty="0" smtClean="0"/>
              <a:t>Assistant professor of Endocrinology</a:t>
            </a:r>
          </a:p>
          <a:p>
            <a:pPr algn="ctr"/>
            <a:r>
              <a:rPr lang="en-US" sz="2000" b="1" i="1" dirty="0" smtClean="0"/>
              <a:t>SBUMS</a:t>
            </a:r>
          </a:p>
          <a:p>
            <a:pPr algn="ctr"/>
            <a:r>
              <a:rPr lang="en-US" sz="2000" b="1" i="1" dirty="0" smtClean="0"/>
              <a:t>Tehran 1391/11/19</a:t>
            </a:r>
          </a:p>
          <a:p>
            <a:pPr algn="ctr"/>
            <a:r>
              <a:rPr lang="en-US" sz="2000" b="1" i="1" dirty="0" smtClean="0"/>
              <a:t> 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b="1" i="1" dirty="0" smtClean="0"/>
          </a:p>
          <a:p>
            <a:r>
              <a:rPr lang="en-US" b="1" i="1" dirty="0" smtClean="0"/>
              <a:t>Aim: </a:t>
            </a:r>
            <a:r>
              <a:rPr lang="en-US" dirty="0" smtClean="0"/>
              <a:t>assess the effects </a:t>
            </a:r>
            <a:r>
              <a:rPr lang="en-US" dirty="0"/>
              <a:t>on vascular mortality and morbidity of </a:t>
            </a:r>
            <a:r>
              <a:rPr lang="en-US" dirty="0" smtClean="0"/>
              <a:t>a substantial LDL-C reduction </a:t>
            </a:r>
            <a:r>
              <a:rPr lang="en-US" dirty="0"/>
              <a:t>maintained </a:t>
            </a:r>
            <a:r>
              <a:rPr lang="en-US" dirty="0" smtClean="0"/>
              <a:t>for several </a:t>
            </a:r>
            <a:r>
              <a:rPr lang="en-US" dirty="0"/>
              <a:t>years in </a:t>
            </a:r>
            <a:r>
              <a:rPr lang="en-US" b="1" dirty="0"/>
              <a:t>a large cohort of diabetic </a:t>
            </a:r>
            <a:r>
              <a:rPr lang="en-US" dirty="0" smtClean="0"/>
              <a:t>individuals</a:t>
            </a:r>
          </a:p>
          <a:p>
            <a:r>
              <a:rPr lang="en-US" b="1" i="1" dirty="0"/>
              <a:t>Methods </a:t>
            </a:r>
            <a:r>
              <a:rPr lang="en-US" b="1" i="1" dirty="0" smtClean="0"/>
              <a:t>: </a:t>
            </a:r>
            <a:r>
              <a:rPr lang="en-US" dirty="0" smtClean="0"/>
              <a:t>5963 </a:t>
            </a:r>
            <a:r>
              <a:rPr lang="en-US" dirty="0"/>
              <a:t>UK adults (aged 40–80 years) known to </a:t>
            </a:r>
            <a:r>
              <a:rPr lang="en-US" dirty="0" smtClean="0"/>
              <a:t>have DM, </a:t>
            </a:r>
            <a:r>
              <a:rPr lang="en-US" dirty="0"/>
              <a:t>and an additional 14 573 with occlusive </a:t>
            </a:r>
            <a:r>
              <a:rPr lang="en-US" dirty="0" smtClean="0"/>
              <a:t>arterial disease </a:t>
            </a:r>
            <a:r>
              <a:rPr lang="en-US" dirty="0"/>
              <a:t>(but no diagnosed </a:t>
            </a:r>
            <a:r>
              <a:rPr lang="en-US" dirty="0" smtClean="0"/>
              <a:t>DM), </a:t>
            </a:r>
            <a:r>
              <a:rPr lang="en-US" dirty="0"/>
              <a:t>were randomly </a:t>
            </a:r>
            <a:r>
              <a:rPr lang="en-US" dirty="0" smtClean="0"/>
              <a:t>allocated to </a:t>
            </a:r>
            <a:r>
              <a:rPr lang="en-US" dirty="0"/>
              <a:t>receive </a:t>
            </a:r>
            <a:r>
              <a:rPr lang="en-US" dirty="0">
                <a:solidFill>
                  <a:srgbClr val="FF0000"/>
                </a:solidFill>
              </a:rPr>
              <a:t>40 mg </a:t>
            </a:r>
            <a:r>
              <a:rPr lang="en-US" dirty="0" err="1">
                <a:solidFill>
                  <a:srgbClr val="FF0000"/>
                </a:solidFill>
              </a:rPr>
              <a:t>simvastatin</a:t>
            </a:r>
            <a:r>
              <a:rPr lang="en-US" dirty="0"/>
              <a:t> daily or matching </a:t>
            </a:r>
            <a:r>
              <a:rPr lang="en-US" dirty="0">
                <a:solidFill>
                  <a:srgbClr val="FF0000"/>
                </a:solidFill>
              </a:rPr>
              <a:t>placebo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6324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Lancet 2003; 361: 2005-16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4203"/>
            <a:ext cx="8991600" cy="18530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Heart Protection Study</a:t>
            </a:r>
            <a:endParaRPr lang="en-US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6049" y="1066800"/>
            <a:ext cx="7625951" cy="532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72905" y="6412468"/>
            <a:ext cx="269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Lancet 2003; 361: 2005-16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0" y="24384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Heart Protection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Allocation </a:t>
            </a:r>
            <a:r>
              <a:rPr lang="en-US" dirty="0" smtClean="0"/>
              <a:t>to 40 </a:t>
            </a:r>
            <a:r>
              <a:rPr lang="en-US" dirty="0"/>
              <a:t>mg </a:t>
            </a:r>
            <a:r>
              <a:rPr lang="en-US" dirty="0" err="1"/>
              <a:t>simvastatin</a:t>
            </a:r>
            <a:r>
              <a:rPr lang="en-US" dirty="0"/>
              <a:t> daily reduced the rate of first </a:t>
            </a:r>
            <a:r>
              <a:rPr lang="en-US" dirty="0" smtClean="0"/>
              <a:t>major vascular </a:t>
            </a:r>
            <a:r>
              <a:rPr lang="en-US" dirty="0"/>
              <a:t>events by about </a:t>
            </a:r>
            <a:r>
              <a:rPr lang="en-US" b="1" i="1" dirty="0"/>
              <a:t>a quarter </a:t>
            </a:r>
            <a:r>
              <a:rPr lang="en-US" dirty="0"/>
              <a:t>in a wide range of </a:t>
            </a:r>
            <a:r>
              <a:rPr lang="en-US" dirty="0" smtClean="0"/>
              <a:t>diabetic patients </a:t>
            </a:r>
            <a:r>
              <a:rPr lang="en-US" dirty="0"/>
              <a:t>studied. </a:t>
            </a:r>
          </a:p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Statin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therapy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should now be considered routinely for all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diabetic patients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at sufficiently high risk of major vascular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events, irrespective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of their initial cholesterol concentrations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3677" y="6260068"/>
            <a:ext cx="269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Lancet 2003; 361: 2005-16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838200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Efficacy of cholesterol-lowering therapy in diabetic patients  in 14 RCT of </a:t>
            </a:r>
            <a:r>
              <a:rPr lang="en-US" sz="3200" b="1" i="1" dirty="0" err="1" smtClean="0"/>
              <a:t>statins</a:t>
            </a:r>
            <a:r>
              <a:rPr lang="en-US" sz="3200" b="1" i="1" dirty="0" smtClean="0"/>
              <a:t> :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meta analysis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1" i="1" dirty="0" smtClean="0"/>
          </a:p>
          <a:p>
            <a:r>
              <a:rPr lang="en-US" b="1" i="1" dirty="0" smtClean="0"/>
              <a:t>Aim of study:</a:t>
            </a:r>
          </a:p>
          <a:p>
            <a:pPr lvl="1"/>
            <a:r>
              <a:rPr lang="en-US" dirty="0" smtClean="0"/>
              <a:t>Although </a:t>
            </a:r>
            <a:r>
              <a:rPr lang="en-US" dirty="0" err="1" smtClean="0"/>
              <a:t>statin</a:t>
            </a:r>
            <a:r>
              <a:rPr lang="en-US" dirty="0" smtClean="0"/>
              <a:t> therapy </a:t>
            </a:r>
            <a:r>
              <a:rPr lang="en-US" b="1" i="1" dirty="0" smtClean="0"/>
              <a:t>reduces the risk of occlusive vascular events </a:t>
            </a:r>
            <a:r>
              <a:rPr lang="en-US" dirty="0" smtClean="0"/>
              <a:t>in people with DM</a:t>
            </a:r>
          </a:p>
          <a:p>
            <a:pPr lvl="1"/>
            <a:r>
              <a:rPr lang="en-US" dirty="0" smtClean="0"/>
              <a:t> There is uncertainty about the effects on particular outcomes and whether such effects depend on the type of diabetes, lipid profile, or other factors.</a:t>
            </a:r>
          </a:p>
          <a:p>
            <a:r>
              <a:rPr lang="en-US" sz="3100" b="1" i="1" dirty="0" smtClean="0"/>
              <a:t>Methods: </a:t>
            </a:r>
            <a:endParaRPr lang="en-US" sz="3100" b="1" i="1" dirty="0"/>
          </a:p>
          <a:p>
            <a:r>
              <a:rPr lang="en-US" dirty="0" err="1" smtClean="0"/>
              <a:t>Analyse</a:t>
            </a:r>
            <a:r>
              <a:rPr lang="en-US" dirty="0" smtClean="0"/>
              <a:t> data from 18686 individuals with diabetes (1466 type 1 and 17,220 type 2) in the context of a further 71,370 without diabetes in 14 </a:t>
            </a:r>
            <a:r>
              <a:rPr lang="en-US" dirty="0" err="1" smtClean="0"/>
              <a:t>randomised</a:t>
            </a:r>
            <a:r>
              <a:rPr lang="en-US" dirty="0" smtClean="0"/>
              <a:t> trials of </a:t>
            </a:r>
            <a:r>
              <a:rPr lang="en-US" dirty="0" err="1" smtClean="0"/>
              <a:t>statin</a:t>
            </a:r>
            <a:r>
              <a:rPr lang="en-US" dirty="0" smtClean="0"/>
              <a:t> therapy. </a:t>
            </a:r>
          </a:p>
          <a:p>
            <a:r>
              <a:rPr lang="en-US" dirty="0" smtClean="0"/>
              <a:t>Estimates </a:t>
            </a:r>
            <a:r>
              <a:rPr lang="en-US" b="1" i="1" dirty="0" smtClean="0">
                <a:solidFill>
                  <a:srgbClr val="FF0000"/>
                </a:solidFill>
              </a:rPr>
              <a:t>effects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on clinical outcomes per 1.0 </a:t>
            </a:r>
            <a:r>
              <a:rPr lang="en-US" b="1" i="1" dirty="0" err="1" smtClean="0">
                <a:solidFill>
                  <a:srgbClr val="FF0000"/>
                </a:solidFill>
              </a:rPr>
              <a:t>mmol</a:t>
            </a:r>
            <a:r>
              <a:rPr lang="en-US" b="1" i="1" dirty="0" smtClean="0">
                <a:solidFill>
                  <a:srgbClr val="FF0000"/>
                </a:solidFill>
              </a:rPr>
              <a:t>/L reduction in LDL </a:t>
            </a:r>
            <a:r>
              <a:rPr lang="en-US" b="1" i="1" dirty="0" smtClean="0"/>
              <a:t>cholesterol.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6400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 smtClean="0">
                <a:solidFill>
                  <a:srgbClr val="FF0000"/>
                </a:solidFill>
              </a:rPr>
              <a:t>Lancet 2008,  Jan 12;371(9607):117-25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Meta Analyses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 in Diabetic patients: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9335" y="6336268"/>
            <a:ext cx="385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 smtClean="0">
                <a:solidFill>
                  <a:srgbClr val="FF0000"/>
                </a:solidFill>
              </a:rPr>
              <a:t>Lancet 2008,  Jan 12;371(9607):117-25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743200"/>
          <a:ext cx="7620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MI or</a:t>
                      </a:r>
                      <a:r>
                        <a:rPr lang="en-US" sz="2000" b="1" i="1" baseline="0" dirty="0" smtClean="0"/>
                        <a:t> Coronary Death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Coronary </a:t>
                      </a:r>
                      <a:r>
                        <a:rPr lang="en-US" sz="2000" b="1" i="1" dirty="0" err="1" smtClean="0"/>
                        <a:t>Revascularisation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Stroke</a:t>
                      </a:r>
                      <a:endParaRPr lang="en-US" sz="20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22%</a:t>
                      </a:r>
                    </a:p>
                    <a:p>
                      <a:pPr algn="ctr"/>
                      <a:r>
                        <a:rPr lang="en-US" sz="2000" b="1" i="1" dirty="0" smtClean="0"/>
                        <a:t>RR=0.78</a:t>
                      </a:r>
                    </a:p>
                    <a:p>
                      <a:pPr algn="ctr"/>
                      <a:r>
                        <a:rPr lang="en-US" sz="2000" b="1" i="1" dirty="0" smtClean="0"/>
                        <a:t>P&lt;0.0001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25%</a:t>
                      </a:r>
                    </a:p>
                    <a:p>
                      <a:pPr algn="ctr"/>
                      <a:r>
                        <a:rPr lang="en-US" sz="2000" b="1" i="1" dirty="0" smtClean="0"/>
                        <a:t>RR=0.75</a:t>
                      </a:r>
                    </a:p>
                    <a:p>
                      <a:pPr algn="ctr"/>
                      <a:r>
                        <a:rPr lang="en-US" sz="2000" b="1" i="1" dirty="0" smtClean="0"/>
                        <a:t>P&lt;0.0001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21%</a:t>
                      </a:r>
                    </a:p>
                    <a:p>
                      <a:pPr algn="ctr"/>
                      <a:r>
                        <a:rPr lang="en-US" sz="2000" b="1" i="1" dirty="0" smtClean="0"/>
                        <a:t>RR=79</a:t>
                      </a:r>
                    </a:p>
                    <a:p>
                      <a:pPr algn="ctr"/>
                      <a:r>
                        <a:rPr lang="en-US" sz="2000" b="1" i="1" dirty="0" smtClean="0"/>
                        <a:t>P=0.0002</a:t>
                      </a:r>
                      <a:endParaRPr lang="en-US" sz="20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Meta Analyses (cont’d)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Among diabetic patients  the proportional effects of </a:t>
            </a:r>
            <a:r>
              <a:rPr lang="en-US" dirty="0" err="1" smtClean="0"/>
              <a:t>statin</a:t>
            </a:r>
            <a:r>
              <a:rPr lang="en-US" dirty="0" smtClean="0"/>
              <a:t> therapy were similar irrespective of whether there was a :</a:t>
            </a:r>
          </a:p>
          <a:p>
            <a:pPr lvl="1"/>
            <a:r>
              <a:rPr lang="en-US" dirty="0" smtClean="0"/>
              <a:t>Prior history of vascular disease </a:t>
            </a:r>
          </a:p>
          <a:p>
            <a:pPr lvl="1"/>
            <a:r>
              <a:rPr lang="en-US" dirty="0" smtClean="0"/>
              <a:t>Other baseline characteristics. </a:t>
            </a:r>
          </a:p>
          <a:p>
            <a:r>
              <a:rPr lang="en-US" b="1" i="1" dirty="0" smtClean="0"/>
              <a:t>Conclusion: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Statin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therapy should be considered for all diabetic individuals who are at sufficiently high risk of vascular events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6935" y="6183868"/>
            <a:ext cx="385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 smtClean="0">
                <a:solidFill>
                  <a:srgbClr val="FF0000"/>
                </a:solidFill>
              </a:rPr>
              <a:t>Lancet 2008,  Jan 12;371(9607):117-25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NCEP Expert Panel and ATP-III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ATP III identified diabetes as a </a:t>
            </a:r>
            <a:r>
              <a:rPr lang="en-US" dirty="0" smtClean="0">
                <a:solidFill>
                  <a:srgbClr val="FF0000"/>
                </a:solidFill>
              </a:rPr>
              <a:t>high-risk</a:t>
            </a:r>
            <a:r>
              <a:rPr lang="en-US" dirty="0" smtClean="0"/>
              <a:t> condition. </a:t>
            </a:r>
          </a:p>
          <a:p>
            <a:r>
              <a:rPr lang="en-US" dirty="0" smtClean="0"/>
              <a:t>The onset of CVD in patients with diabetes carries a </a:t>
            </a:r>
            <a:r>
              <a:rPr lang="en-US" dirty="0" smtClean="0">
                <a:solidFill>
                  <a:srgbClr val="FF0000"/>
                </a:solidFill>
              </a:rPr>
              <a:t>poor prognosis</a:t>
            </a:r>
            <a:r>
              <a:rPr lang="en-US" dirty="0" smtClean="0"/>
              <a:t>, both at the time of an acute CVD event and in the post-event period</a:t>
            </a:r>
          </a:p>
          <a:p>
            <a:r>
              <a:rPr lang="en-US" dirty="0" smtClean="0"/>
              <a:t>Clinical trial results support the identification of </a:t>
            </a:r>
            <a:r>
              <a:rPr lang="en-US" sz="3200" b="1" i="1" dirty="0" smtClean="0">
                <a:solidFill>
                  <a:srgbClr val="FF0000"/>
                </a:solidFill>
              </a:rPr>
              <a:t>LDL-C</a:t>
            </a:r>
            <a:r>
              <a:rPr lang="en-US" sz="3200" b="1" i="1" dirty="0" smtClean="0"/>
              <a:t> </a:t>
            </a:r>
            <a:r>
              <a:rPr lang="en-US" dirty="0" smtClean="0"/>
              <a:t>as the </a:t>
            </a:r>
            <a:r>
              <a:rPr lang="en-US" sz="3200" b="1" i="1" dirty="0" smtClean="0">
                <a:solidFill>
                  <a:srgbClr val="FF0000"/>
                </a:solidFill>
              </a:rPr>
              <a:t>primary target of therapy</a:t>
            </a:r>
            <a:r>
              <a:rPr lang="en-US" dirty="0" smtClean="0"/>
              <a:t>, as it is in those without diabetes</a:t>
            </a:r>
          </a:p>
          <a:p>
            <a:r>
              <a:rPr lang="en-US" dirty="0" smtClean="0"/>
              <a:t>Diabetes is a </a:t>
            </a:r>
            <a:r>
              <a:rPr lang="en-US" sz="2800" b="1" i="1" dirty="0" smtClean="0"/>
              <a:t>CHD risk equivalent</a:t>
            </a:r>
            <a:r>
              <a:rPr lang="en-US" dirty="0" smtClean="0"/>
              <a:t>, the LDL-C goal of therapy for most persons with diabetes will be &lt;100 mg/dl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811" y="6172200"/>
            <a:ext cx="3807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JAMA, May 16, 2001—Vol 285, No. 19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Circulation. 2004;110:227-239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NCEP Expert Panel and ATP-III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portion of diabetic pts can be considered moderately high risk</a:t>
            </a:r>
            <a:r>
              <a:rPr lang="en-US" sz="2800" dirty="0" smtClean="0"/>
              <a:t> </a:t>
            </a:r>
            <a:r>
              <a:rPr lang="en-US" dirty="0" smtClean="0"/>
              <a:t>(</a:t>
            </a:r>
            <a:r>
              <a:rPr lang="en-US" sz="2800" dirty="0" smtClean="0"/>
              <a:t>10-year risk 10% to 20%) </a:t>
            </a:r>
            <a:r>
              <a:rPr lang="en-US" dirty="0" smtClean="0"/>
              <a:t>(young age or lack of other risk factors) </a:t>
            </a:r>
          </a:p>
          <a:p>
            <a:r>
              <a:rPr lang="en-US" dirty="0" smtClean="0"/>
              <a:t>For this category institution of LDL-lowering drugs along with dietary therapy when LDL-C levels ≥130 mg/</a:t>
            </a:r>
            <a:r>
              <a:rPr lang="en-US" dirty="0" err="1" smtClean="0"/>
              <a:t>dL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triglyceride ≥200 mg/</a:t>
            </a:r>
            <a:r>
              <a:rPr lang="en-US" dirty="0" err="1" smtClean="0"/>
              <a:t>dL</a:t>
            </a:r>
            <a:r>
              <a:rPr lang="en-US" dirty="0" smtClean="0">
                <a:solidFill>
                  <a:srgbClr val="FF0000"/>
                </a:solidFill>
              </a:rPr>
              <a:t>,  </a:t>
            </a:r>
            <a:r>
              <a:rPr lang="en-US" sz="2800" b="1" i="1" dirty="0" smtClean="0">
                <a:solidFill>
                  <a:srgbClr val="FF0000"/>
                </a:solidFill>
              </a:rPr>
              <a:t>non-HDL cholesterol</a:t>
            </a:r>
            <a:r>
              <a:rPr lang="en-US" sz="2800" b="1" i="1" dirty="0" smtClean="0"/>
              <a:t> becomes a </a:t>
            </a:r>
            <a:r>
              <a:rPr lang="en-US" sz="2800" b="1" i="1" dirty="0" smtClean="0">
                <a:solidFill>
                  <a:srgbClr val="FF0000"/>
                </a:solidFill>
              </a:rPr>
              <a:t>secondary target </a:t>
            </a:r>
            <a:r>
              <a:rPr lang="en-US" sz="2800" b="1" i="1" dirty="0" smtClean="0"/>
              <a:t>of cholesterol lowering therapy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NCEP Expert Panel and ATP-III</a:t>
            </a:r>
            <a:endParaRPr lang="en-US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677150" cy="3257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12564" y="6028492"/>
            <a:ext cx="38073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JAMA, May 16, 2001—Vol 285, No. 19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Circulation.</a:t>
            </a:r>
            <a:r>
              <a:rPr lang="en-US" b="1" i="1" dirty="0" smtClean="0">
                <a:solidFill>
                  <a:srgbClr val="FF0000"/>
                </a:solidFill>
              </a:rPr>
              <a:t> 2004;110:227-239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4572000"/>
            <a:ext cx="16002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4495800"/>
            <a:ext cx="16002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1831975"/>
            <a:ext cx="7543800" cy="1673225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Target lipid levels in diabetic patients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124200"/>
            <a:ext cx="7620000" cy="990600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and types of dyslipidemia in diabetic patients</a:t>
            </a:r>
          </a:p>
          <a:p>
            <a:r>
              <a:rPr lang="en-US" dirty="0" smtClean="0"/>
              <a:t>Benefits of lipid- lowering therapy</a:t>
            </a:r>
          </a:p>
          <a:p>
            <a:r>
              <a:rPr lang="en-US" dirty="0" smtClean="0"/>
              <a:t>Target lipid levels in diabetic patients</a:t>
            </a:r>
          </a:p>
          <a:p>
            <a:r>
              <a:rPr lang="en-US" dirty="0" smtClean="0"/>
              <a:t>Combination therapy</a:t>
            </a:r>
          </a:p>
          <a:p>
            <a:r>
              <a:rPr lang="en-US" dirty="0" smtClean="0"/>
              <a:t>Treatment of other lipoprotein fractions or targets</a:t>
            </a:r>
          </a:p>
          <a:p>
            <a:r>
              <a:rPr lang="en-US" dirty="0" err="1" smtClean="0"/>
              <a:t>Statins</a:t>
            </a:r>
            <a:r>
              <a:rPr lang="en-US" dirty="0" smtClean="0"/>
              <a:t> and DM</a:t>
            </a:r>
          </a:p>
          <a:p>
            <a:r>
              <a:rPr lang="en-US" dirty="0" smtClean="0"/>
              <a:t>ADA-2013 recommendation in lipid management in diabetic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TNT study </a:t>
            </a:r>
            <a:r>
              <a:rPr lang="en-US" dirty="0"/>
              <a:t>showed </a:t>
            </a:r>
            <a:r>
              <a:rPr lang="en-US" dirty="0" smtClean="0"/>
              <a:t>that: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ntensive lipid-lowering therapy </a:t>
            </a:r>
            <a:r>
              <a:rPr lang="en-US" dirty="0"/>
              <a:t>with </a:t>
            </a:r>
            <a:r>
              <a:rPr lang="en-US" dirty="0" err="1"/>
              <a:t>atorvastatin</a:t>
            </a:r>
            <a:r>
              <a:rPr lang="en-US" dirty="0"/>
              <a:t> 80 mg/day provides significant clinical benefit beyond that afforded </a:t>
            </a:r>
            <a:r>
              <a:rPr lang="en-US" dirty="0" smtClean="0"/>
              <a:t>by </a:t>
            </a:r>
            <a:r>
              <a:rPr lang="en-US" dirty="0" err="1" smtClean="0"/>
              <a:t>atorvastatin</a:t>
            </a:r>
            <a:r>
              <a:rPr lang="en-US" dirty="0" smtClean="0"/>
              <a:t> </a:t>
            </a:r>
            <a:r>
              <a:rPr lang="en-US" dirty="0"/>
              <a:t>10 mg/day in patients with stable </a:t>
            </a:r>
            <a:r>
              <a:rPr lang="en-US" dirty="0" smtClean="0"/>
              <a:t>CHD.</a:t>
            </a:r>
          </a:p>
          <a:p>
            <a:r>
              <a:rPr lang="en-US" dirty="0" smtClean="0"/>
              <a:t> </a:t>
            </a:r>
            <a:r>
              <a:rPr lang="en-US" b="1" i="1" dirty="0" smtClean="0"/>
              <a:t>Aim of study</a:t>
            </a:r>
            <a:r>
              <a:rPr lang="en-US" dirty="0" smtClean="0"/>
              <a:t>: to investigate </a:t>
            </a:r>
            <a:r>
              <a:rPr lang="en-US" dirty="0"/>
              <a:t>whether similar benefits of high-dose intensive </a:t>
            </a:r>
            <a:r>
              <a:rPr lang="en-US" dirty="0" err="1"/>
              <a:t>atorvastatin</a:t>
            </a:r>
            <a:r>
              <a:rPr lang="en-US" dirty="0"/>
              <a:t> therapy </a:t>
            </a:r>
            <a:r>
              <a:rPr lang="en-US" dirty="0" smtClean="0"/>
              <a:t>can be </a:t>
            </a:r>
            <a:r>
              <a:rPr lang="en-US" dirty="0"/>
              <a:t>achieved in patients </a:t>
            </a:r>
            <a:r>
              <a:rPr lang="en-US" b="1" i="1" dirty="0"/>
              <a:t>with CHD and diabetes.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6381690"/>
            <a:ext cx="3931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rgbClr val="FF0000"/>
                </a:solidFill>
              </a:rPr>
              <a:t>Diabetes Care 29:1220 –1226, 2006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067800" cy="267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TNT study (cont’d)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Method: </a:t>
            </a:r>
            <a:r>
              <a:rPr lang="en-US" dirty="0" smtClean="0"/>
              <a:t>1,501 </a:t>
            </a:r>
            <a:r>
              <a:rPr lang="en-US" dirty="0"/>
              <a:t>patients with </a:t>
            </a:r>
            <a:r>
              <a:rPr lang="en-US" dirty="0" smtClean="0"/>
              <a:t>DM and CHD</a:t>
            </a:r>
            <a:r>
              <a:rPr lang="en-US" dirty="0"/>
              <a:t>, </a:t>
            </a:r>
            <a:r>
              <a:rPr lang="en-US" dirty="0" smtClean="0"/>
              <a:t>with</a:t>
            </a:r>
          </a:p>
          <a:p>
            <a:pPr>
              <a:buNone/>
            </a:pPr>
            <a:r>
              <a:rPr lang="en-US" dirty="0" smtClean="0"/>
              <a:t> LDL-C&lt;130 </a:t>
            </a:r>
            <a:r>
              <a:rPr lang="en-US" dirty="0"/>
              <a:t>mg/dl, were randomized to double-blind </a:t>
            </a:r>
            <a:r>
              <a:rPr lang="en-US" dirty="0" smtClean="0"/>
              <a:t>therapy with </a:t>
            </a:r>
            <a:r>
              <a:rPr lang="en-US" dirty="0"/>
              <a:t>either </a:t>
            </a:r>
            <a:r>
              <a:rPr lang="en-US" dirty="0" err="1"/>
              <a:t>atorvastatin</a:t>
            </a:r>
            <a:r>
              <a:rPr lang="en-US" dirty="0"/>
              <a:t> 10 (</a:t>
            </a:r>
            <a:r>
              <a:rPr lang="en-US" i="1" dirty="0" smtClean="0"/>
              <a:t>n= 753</a:t>
            </a:r>
            <a:r>
              <a:rPr lang="en-US" i="1" dirty="0"/>
              <a:t>) or 80 (</a:t>
            </a:r>
            <a:r>
              <a:rPr lang="en-US" i="1" dirty="0" smtClean="0"/>
              <a:t>n=748</a:t>
            </a:r>
            <a:r>
              <a:rPr lang="en-US" i="1" dirty="0"/>
              <a:t>) mg/day</a:t>
            </a:r>
            <a:r>
              <a:rPr lang="en-US" i="1" dirty="0" smtClean="0"/>
              <a:t>.</a:t>
            </a:r>
          </a:p>
          <a:p>
            <a:r>
              <a:rPr lang="en-US" b="1" dirty="0" smtClean="0"/>
              <a:t>Follow up: </a:t>
            </a:r>
            <a:r>
              <a:rPr lang="en-US" dirty="0" smtClean="0"/>
              <a:t>median </a:t>
            </a:r>
            <a:r>
              <a:rPr lang="en-US" dirty="0"/>
              <a:t>of 4.9 years. </a:t>
            </a:r>
            <a:endParaRPr lang="en-US" dirty="0" smtClean="0"/>
          </a:p>
          <a:p>
            <a:r>
              <a:rPr lang="en-US" b="1" i="1" dirty="0" smtClean="0"/>
              <a:t>The </a:t>
            </a:r>
            <a:r>
              <a:rPr lang="en-US" b="1" i="1" dirty="0"/>
              <a:t>primary end point </a:t>
            </a:r>
            <a:r>
              <a:rPr lang="en-US" b="1" i="1" dirty="0" smtClean="0"/>
              <a:t>: </a:t>
            </a:r>
            <a:r>
              <a:rPr lang="en-US" dirty="0"/>
              <a:t>the time to first major cardiovascular </a:t>
            </a:r>
            <a:r>
              <a:rPr lang="en-US" dirty="0" smtClean="0"/>
              <a:t>event (death </a:t>
            </a:r>
            <a:r>
              <a:rPr lang="en-US" dirty="0"/>
              <a:t>from CHD, nonfatal non–procedure-related </a:t>
            </a:r>
            <a:r>
              <a:rPr lang="en-US" dirty="0" smtClean="0"/>
              <a:t>MI, resuscitated cardiac </a:t>
            </a:r>
            <a:r>
              <a:rPr lang="en-US" dirty="0"/>
              <a:t>arrest, or fatal or nonfatal </a:t>
            </a:r>
            <a:r>
              <a:rPr lang="en-US" dirty="0" smtClean="0"/>
              <a:t>stroke)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6336268"/>
            <a:ext cx="4048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Diabetes Care 29:1220 –1226, 2006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TNT study (cont’d)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End-of-treatment:</a:t>
            </a:r>
          </a:p>
          <a:p>
            <a:pPr lvl="1"/>
            <a:r>
              <a:rPr lang="en-US" dirty="0" smtClean="0"/>
              <a:t> Mean LDL-C were </a:t>
            </a:r>
            <a:r>
              <a:rPr lang="en-US" dirty="0"/>
              <a:t>98.6 mg/dl with </a:t>
            </a:r>
            <a:r>
              <a:rPr lang="en-US" dirty="0" err="1" smtClean="0"/>
              <a:t>atorvastatin</a:t>
            </a:r>
            <a:r>
              <a:rPr lang="en-US" dirty="0" smtClean="0"/>
              <a:t> 10 </a:t>
            </a:r>
            <a:r>
              <a:rPr lang="en-US" dirty="0"/>
              <a:t>mg and 77.0 mg/dl with </a:t>
            </a:r>
            <a:r>
              <a:rPr lang="en-US" dirty="0" smtClean="0"/>
              <a:t>80 </a:t>
            </a:r>
            <a:r>
              <a:rPr lang="en-US" dirty="0"/>
              <a:t>mg.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primary event occurred in </a:t>
            </a:r>
            <a:r>
              <a:rPr lang="en-US" dirty="0" smtClean="0"/>
              <a:t>17.9% receiving </a:t>
            </a:r>
            <a:r>
              <a:rPr lang="en-US" dirty="0" err="1"/>
              <a:t>atorvastatin</a:t>
            </a:r>
            <a:r>
              <a:rPr lang="en-US" dirty="0"/>
              <a:t> 10 mg, compared with </a:t>
            </a:r>
            <a:r>
              <a:rPr lang="en-US" dirty="0" smtClean="0"/>
              <a:t>13.8% receiving 80 mg (</a:t>
            </a:r>
            <a:r>
              <a:rPr lang="en-US" b="1" dirty="0" smtClean="0"/>
              <a:t>HR=0.75</a:t>
            </a:r>
            <a:r>
              <a:rPr lang="en-US" dirty="0" smtClean="0"/>
              <a:t>,</a:t>
            </a:r>
            <a:r>
              <a:rPr lang="en-US" i="1" dirty="0" smtClean="0"/>
              <a:t>P=0.026).</a:t>
            </a:r>
          </a:p>
          <a:p>
            <a:r>
              <a:rPr lang="en-US" i="1" dirty="0" smtClean="0"/>
              <a:t> </a:t>
            </a:r>
            <a:r>
              <a:rPr lang="en-US" i="1" dirty="0"/>
              <a:t>Significant differences </a:t>
            </a:r>
            <a:r>
              <a:rPr lang="en-US" i="1" dirty="0" smtClean="0"/>
              <a:t>between </a:t>
            </a:r>
            <a:r>
              <a:rPr lang="en-US" dirty="0" smtClean="0"/>
              <a:t>the </a:t>
            </a:r>
            <a:r>
              <a:rPr lang="en-US" dirty="0"/>
              <a:t>groups in favor of </a:t>
            </a:r>
            <a:r>
              <a:rPr lang="en-US" dirty="0" err="1"/>
              <a:t>atorvastatin</a:t>
            </a:r>
            <a:r>
              <a:rPr lang="en-US" dirty="0"/>
              <a:t> 80 mg were also observed for time to </a:t>
            </a:r>
            <a:r>
              <a:rPr lang="en-US" b="1" dirty="0" err="1"/>
              <a:t>cerebrovascular</a:t>
            </a:r>
            <a:r>
              <a:rPr lang="en-US" b="1" dirty="0"/>
              <a:t> </a:t>
            </a:r>
            <a:r>
              <a:rPr lang="en-US" b="1" dirty="0" smtClean="0"/>
              <a:t>event </a:t>
            </a:r>
            <a:r>
              <a:rPr lang="en-US" dirty="0" smtClean="0"/>
              <a:t>(0.69 ,</a:t>
            </a:r>
            <a:r>
              <a:rPr lang="en-US" i="1" dirty="0" smtClean="0"/>
              <a:t>P=0.037</a:t>
            </a:r>
            <a:r>
              <a:rPr lang="en-US" i="1" dirty="0"/>
              <a:t>) and any </a:t>
            </a:r>
            <a:r>
              <a:rPr lang="en-US" b="1" i="1" dirty="0"/>
              <a:t>cardiovascular event</a:t>
            </a:r>
            <a:r>
              <a:rPr lang="en-US" i="1" dirty="0"/>
              <a:t> (0.85 </a:t>
            </a:r>
            <a:r>
              <a:rPr lang="en-US" i="1" dirty="0" smtClean="0"/>
              <a:t>,P=0.044).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10874" y="6336268"/>
            <a:ext cx="3638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Diabetes Care 29:1220 –1226, 2006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/>
              <a:t>Kaplan-Meier estimates </a:t>
            </a:r>
            <a:r>
              <a:rPr lang="en-US" sz="3200" b="1" i="1" dirty="0" smtClean="0"/>
              <a:t>of the </a:t>
            </a:r>
            <a:r>
              <a:rPr lang="en-US" sz="3200" b="1" i="1" dirty="0"/>
              <a:t>incidence of major </a:t>
            </a:r>
            <a:r>
              <a:rPr lang="en-US" sz="3200" b="1" i="1" dirty="0" smtClean="0"/>
              <a:t>cardiovascular events </a:t>
            </a:r>
            <a:r>
              <a:rPr lang="en-US" sz="3200" b="1" i="1" dirty="0"/>
              <a:t>in patients with </a:t>
            </a:r>
            <a:r>
              <a:rPr lang="en-US" sz="3200" b="1" i="1" dirty="0" smtClean="0"/>
              <a:t>diabetes</a:t>
            </a:r>
            <a:endParaRPr lang="en-US" sz="32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998662" y="1919287"/>
            <a:ext cx="5381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10874" y="6260068"/>
            <a:ext cx="3931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rgbClr val="FF0000"/>
                </a:solidFill>
              </a:rPr>
              <a:t>Diabetes Care 29:1220 –1226, 2006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TNT study (cont’d)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i="1" dirty="0" smtClean="0"/>
              <a:t>Conclusion:</a:t>
            </a:r>
          </a:p>
          <a:p>
            <a:pPr lvl="1"/>
            <a:r>
              <a:rPr lang="en-US" i="1" dirty="0" smtClean="0"/>
              <a:t> </a:t>
            </a:r>
            <a:r>
              <a:rPr lang="en-US" sz="3200" dirty="0" smtClean="0"/>
              <a:t>Among patients with clinically </a:t>
            </a:r>
            <a:r>
              <a:rPr lang="en-US" sz="3200" i="1" dirty="0" smtClean="0"/>
              <a:t>evident CHD and diabetes</a:t>
            </a:r>
            <a:r>
              <a:rPr lang="en-US" sz="3200" dirty="0" smtClean="0"/>
              <a:t>, intensive therapy with </a:t>
            </a:r>
            <a:r>
              <a:rPr lang="en-US" sz="3200" dirty="0" err="1" smtClean="0"/>
              <a:t>atorvastatin</a:t>
            </a:r>
            <a:r>
              <a:rPr lang="en-US" sz="3200" dirty="0" smtClean="0"/>
              <a:t> 80 mg significantly reduced the rate of major cardiovascular events by 25% compared with </a:t>
            </a:r>
            <a:r>
              <a:rPr lang="en-US" sz="3200" dirty="0" err="1" smtClean="0"/>
              <a:t>atorvastatin</a:t>
            </a:r>
            <a:r>
              <a:rPr lang="en-US" sz="3200" dirty="0" smtClean="0"/>
              <a:t> 10 mg.</a:t>
            </a:r>
            <a:endParaRPr lang="en-US" sz="3200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6324600"/>
            <a:ext cx="3931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 smtClean="0">
                <a:solidFill>
                  <a:srgbClr val="FF0000"/>
                </a:solidFill>
              </a:rPr>
              <a:t>Diabetes Care 29:1220 –1226, 2006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Recent national recommendations : physicians should titrate lipid therapy to achieve LDL-C&lt; 70 mg/</a:t>
            </a:r>
            <a:r>
              <a:rPr lang="en-US" dirty="0" err="1" smtClean="0"/>
              <a:t>dL</a:t>
            </a:r>
            <a:r>
              <a:rPr lang="en-US" dirty="0" smtClean="0"/>
              <a:t> for patients at </a:t>
            </a:r>
            <a:r>
              <a:rPr lang="en-US" b="1" i="1" dirty="0" smtClean="0">
                <a:solidFill>
                  <a:schemeClr val="accent1"/>
                </a:solidFill>
              </a:rPr>
              <a:t>very high cardiovascular risk</a:t>
            </a:r>
            <a:r>
              <a:rPr lang="en-US" dirty="0" smtClean="0"/>
              <a:t> and &lt;100 mg/</a:t>
            </a:r>
            <a:r>
              <a:rPr lang="en-US" dirty="0" err="1" smtClean="0"/>
              <a:t>dL</a:t>
            </a:r>
            <a:r>
              <a:rPr lang="en-US" dirty="0" smtClean="0"/>
              <a:t> for patients at </a:t>
            </a:r>
            <a:r>
              <a:rPr lang="en-US" b="1" i="1" dirty="0" smtClean="0">
                <a:solidFill>
                  <a:schemeClr val="accent1"/>
                </a:solidFill>
              </a:rPr>
              <a:t>high risk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authors sought to review all controlled trials, cohort and case–control studies that examined the independent relationship between LDL -C and major cardiovascular outcomes in patients with LDL-C&lt;130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For those with LDL-C &lt; 130 mg/</a:t>
            </a:r>
            <a:r>
              <a:rPr lang="en-US" dirty="0" err="1" smtClean="0"/>
              <a:t>dL</a:t>
            </a:r>
            <a:r>
              <a:rPr lang="en-US" dirty="0" smtClean="0"/>
              <a:t> the authors found no clinical trial subgroup analyses or valid cohort or case–control analyses suggesting that the degree to which LDL-C responds to a </a:t>
            </a:r>
            <a:r>
              <a:rPr lang="en-US" dirty="0" err="1" smtClean="0"/>
              <a:t>statin</a:t>
            </a:r>
            <a:r>
              <a:rPr lang="en-US" dirty="0" smtClean="0"/>
              <a:t> independently predicts the degree of cardiovascular risk reduction.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27850" y="6324600"/>
            <a:ext cx="386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Ann Intern Med 2006;145:520–530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156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80060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1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National Cholesterol Education Program (NCEP) expert panel</a:t>
            </a:r>
            <a:r>
              <a:rPr lang="en-US" sz="31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recommended that physicians titrate lipid therapy to reach a 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LDL&lt;100 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z="28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patients at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 cardiovascular risk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LDL&lt;70 mg/dl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very high risk patients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panel stated that consistent and compelling evidence showed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1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 relationship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between LDL cholesterol level and cardiovascular outcomes down to this level . </a:t>
            </a: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However, </a:t>
            </a:r>
            <a:r>
              <a:rPr lang="en-US" sz="31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others have reviewed the same literature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and have concluded that </a:t>
            </a:r>
            <a:r>
              <a:rPr lang="en-US" sz="31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valid evidence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from clinical trials supporting this conclusion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" y="47625"/>
            <a:ext cx="9052560" cy="2085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Lack of Evidence for Recommended LDL Treatment Targets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31144"/>
            <a:ext cx="5622925" cy="311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86200"/>
            <a:ext cx="5562600" cy="29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" y="1551087"/>
            <a:ext cx="1905000" cy="4801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Reducing </a:t>
            </a:r>
            <a:r>
              <a:rPr lang="en-US" u="sng" dirty="0" smtClean="0">
                <a:solidFill>
                  <a:srgbClr val="FF0000"/>
                </a:solidFill>
              </a:rPr>
              <a:t>LDL level by 30 mg/</a:t>
            </a:r>
            <a:r>
              <a:rPr lang="en-US" u="sng" dirty="0" err="1" smtClean="0">
                <a:solidFill>
                  <a:srgbClr val="FF0000"/>
                </a:solidFill>
              </a:rPr>
              <a:t>dL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associated with a </a:t>
            </a:r>
            <a:r>
              <a:rPr lang="en-US" u="sng" dirty="0" smtClean="0">
                <a:solidFill>
                  <a:srgbClr val="FF0000"/>
                </a:solidFill>
              </a:rPr>
              <a:t>24% relative risk reduction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Absolute benefit </a:t>
            </a:r>
            <a:r>
              <a:rPr lang="en-US" dirty="0" smtClean="0"/>
              <a:t>is greater </a:t>
            </a:r>
            <a:r>
              <a:rPr lang="en-US" u="sng" dirty="0" smtClean="0">
                <a:solidFill>
                  <a:srgbClr val="FF0000"/>
                </a:solidFill>
              </a:rPr>
              <a:t>when LDL is greater </a:t>
            </a:r>
            <a:r>
              <a:rPr lang="en-US" dirty="0" smtClean="0"/>
              <a:t>and  in high risk</a:t>
            </a:r>
          </a:p>
          <a:p>
            <a:r>
              <a:rPr lang="en-US" dirty="0" smtClean="0"/>
              <a:t>Patients.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838200" y="31242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Lack of Evidence for Recommended LDL Treatment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Compelling evidence supports near-universal empirical </a:t>
            </a:r>
            <a:r>
              <a:rPr lang="en-US" dirty="0" err="1" smtClean="0"/>
              <a:t>statin</a:t>
            </a:r>
            <a:r>
              <a:rPr lang="en-US" dirty="0" smtClean="0"/>
              <a:t> therapy in patients at high cardiovascular risk (regardless of their natural LDL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en-US" dirty="0" smtClean="0"/>
              <a:t>ut </a:t>
            </a:r>
            <a:r>
              <a:rPr lang="en-US" dirty="0" smtClean="0"/>
              <a:t>current clinical evidence does no demonstrate that titrating lipid therapy to achieve proposed low LDL-C levels is beneficial or safe.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6925" y="6248400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Ann Intern Med. 2006;145:520-530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Lack of Evidence for Recommended LDL Treatment Targets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860117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52600"/>
            <a:ext cx="138964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23125" y="6260068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Ann Intern Med. 2006;145:520-530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Pathophysiology</a:t>
            </a:r>
            <a:r>
              <a:rPr lang="en-US" b="1" i="1" dirty="0" smtClean="0"/>
              <a:t> and types of </a:t>
            </a:r>
            <a:r>
              <a:rPr lang="en-US" b="1" i="1" dirty="0" err="1" smtClean="0"/>
              <a:t>dyslipidemia</a:t>
            </a:r>
            <a:r>
              <a:rPr lang="en-US" b="1" i="1" dirty="0" smtClean="0"/>
              <a:t> in DM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TG:</a:t>
            </a:r>
            <a:r>
              <a:rPr lang="en-US" b="1" i="1" dirty="0"/>
              <a:t> </a:t>
            </a:r>
            <a:endParaRPr lang="en-US" b="1" i="1" dirty="0" smtClean="0"/>
          </a:p>
          <a:p>
            <a:pPr lvl="1"/>
            <a:r>
              <a:rPr lang="en-US" dirty="0" smtClean="0"/>
              <a:t>Key </a:t>
            </a:r>
            <a:r>
              <a:rPr lang="en-US" dirty="0"/>
              <a:t>feature of diabetic </a:t>
            </a:r>
            <a:r>
              <a:rPr lang="en-US" dirty="0" err="1"/>
              <a:t>dyslipidemia</a:t>
            </a:r>
            <a:r>
              <a:rPr lang="en-US" dirty="0"/>
              <a:t> </a:t>
            </a:r>
            <a:r>
              <a:rPr lang="en-US" dirty="0" smtClean="0"/>
              <a:t>: increased production </a:t>
            </a:r>
            <a:r>
              <a:rPr lang="en-US" dirty="0"/>
              <a:t>of VLDL by the liver </a:t>
            </a:r>
            <a:r>
              <a:rPr lang="en-US" dirty="0" smtClean="0"/>
              <a:t>in response </a:t>
            </a:r>
            <a:r>
              <a:rPr lang="en-US" dirty="0"/>
              <a:t>to elevations in FFAs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Insulin mediates the </a:t>
            </a:r>
            <a:r>
              <a:rPr lang="en-US" dirty="0"/>
              <a:t>uptake of FFAs by striated muscle, reducing the </a:t>
            </a:r>
            <a:r>
              <a:rPr lang="en-US" dirty="0" smtClean="0"/>
              <a:t>levels presented </a:t>
            </a:r>
            <a:r>
              <a:rPr lang="en-US" dirty="0"/>
              <a:t>to the liver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nsulin </a:t>
            </a:r>
            <a:r>
              <a:rPr lang="en-US" dirty="0"/>
              <a:t>resistance results in </a:t>
            </a:r>
            <a:r>
              <a:rPr lang="en-US" dirty="0" smtClean="0"/>
              <a:t>the opposite </a:t>
            </a:r>
            <a:r>
              <a:rPr lang="en-US" dirty="0"/>
              <a:t>effect, increasing the levels of FFAs available </a:t>
            </a:r>
            <a:r>
              <a:rPr lang="en-US" dirty="0" smtClean="0"/>
              <a:t>to the </a:t>
            </a:r>
            <a:r>
              <a:rPr lang="en-US" dirty="0"/>
              <a:t>liver. </a:t>
            </a:r>
          </a:p>
          <a:p>
            <a:pPr lvl="1"/>
            <a:r>
              <a:rPr lang="en-US" dirty="0" smtClean="0"/>
              <a:t>in T2DM : Reduced </a:t>
            </a:r>
            <a:r>
              <a:rPr lang="en-US" b="1" dirty="0"/>
              <a:t>lipoprotein lipase activity </a:t>
            </a:r>
            <a:r>
              <a:rPr lang="en-US" dirty="0" smtClean="0"/>
              <a:t>leads </a:t>
            </a:r>
            <a:r>
              <a:rPr lang="en-US" dirty="0"/>
              <a:t>to an accumulation of </a:t>
            </a:r>
            <a:r>
              <a:rPr lang="en-US" dirty="0">
                <a:solidFill>
                  <a:srgbClr val="FF0000"/>
                </a:solidFill>
              </a:rPr>
              <a:t>triglyceride-rich </a:t>
            </a:r>
            <a:r>
              <a:rPr lang="en-US" dirty="0" smtClean="0">
                <a:solidFill>
                  <a:srgbClr val="FF0000"/>
                </a:solidFill>
              </a:rPr>
              <a:t>lipoproteins</a:t>
            </a:r>
            <a:r>
              <a:rPr lang="en-US" dirty="0" smtClean="0"/>
              <a:t> in </a:t>
            </a:r>
            <a:r>
              <a:rPr lang="en-US" dirty="0"/>
              <a:t>the </a:t>
            </a:r>
            <a:r>
              <a:rPr lang="en-US" dirty="0" smtClean="0"/>
              <a:t>plasma.</a:t>
            </a:r>
          </a:p>
          <a:p>
            <a:pPr lvl="1"/>
            <a:r>
              <a:rPr lang="en-US" dirty="0" smtClean="0"/>
              <a:t>TG-rich lipoproteins </a:t>
            </a:r>
            <a:r>
              <a:rPr lang="en-US" dirty="0"/>
              <a:t>also </a:t>
            </a:r>
            <a:r>
              <a:rPr lang="en-US" dirty="0" smtClean="0"/>
              <a:t>reduced </a:t>
            </a:r>
            <a:r>
              <a:rPr lang="en-US" dirty="0"/>
              <a:t>levels of </a:t>
            </a:r>
            <a:r>
              <a:rPr lang="en-US" dirty="0" smtClean="0"/>
              <a:t>HDL-C by </a:t>
            </a:r>
            <a:r>
              <a:rPr lang="en-US" dirty="0"/>
              <a:t>increasing the transfer of cholesterol </a:t>
            </a:r>
            <a:r>
              <a:rPr lang="en-US" dirty="0" smtClean="0"/>
              <a:t>from these particles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Lack of Evidence for Recommended LDL Treatment Targets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100" b="1" i="1" dirty="0" err="1" smtClean="0"/>
              <a:t>Conlusion</a:t>
            </a:r>
            <a:r>
              <a:rPr lang="en-US" sz="3100" b="1" i="1" dirty="0" smtClean="0"/>
              <a:t>: </a:t>
            </a:r>
            <a:endParaRPr lang="en-US" sz="3100" b="1" i="1" dirty="0" smtClean="0"/>
          </a:p>
          <a:p>
            <a:pPr lvl="2"/>
            <a:r>
              <a:rPr lang="en-US" sz="3200" dirty="0" smtClean="0"/>
              <a:t>there </a:t>
            </a:r>
            <a:r>
              <a:rPr lang="en-US" sz="3200" dirty="0" smtClean="0"/>
              <a:t>is clear and compelling evidence that most patients at </a:t>
            </a:r>
            <a:r>
              <a:rPr lang="en-US" sz="3200" b="1" i="1" dirty="0" smtClean="0">
                <a:solidFill>
                  <a:schemeClr val="accent1"/>
                </a:solidFill>
              </a:rPr>
              <a:t>high risk for CVD </a:t>
            </a:r>
            <a:r>
              <a:rPr lang="en-US" sz="3200" dirty="0" smtClean="0"/>
              <a:t>should be taking </a:t>
            </a:r>
            <a:r>
              <a:rPr lang="en-US" sz="3200" b="1" i="1" dirty="0" smtClean="0">
                <a:solidFill>
                  <a:schemeClr val="accent1"/>
                </a:solidFill>
              </a:rPr>
              <a:t>at least a moderate dose of a </a:t>
            </a:r>
            <a:r>
              <a:rPr lang="en-US" sz="3200" b="1" i="1" dirty="0" err="1" smtClean="0">
                <a:solidFill>
                  <a:schemeClr val="accent1"/>
                </a:solidFill>
              </a:rPr>
              <a:t>statin</a:t>
            </a:r>
            <a:r>
              <a:rPr lang="en-US" sz="3200" b="1" i="1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/>
              <a:t>if tolerated, even </a:t>
            </a:r>
            <a:r>
              <a:rPr lang="en-US" sz="3200" b="1" i="1" dirty="0" smtClean="0">
                <a:solidFill>
                  <a:schemeClr val="accent1"/>
                </a:solidFill>
              </a:rPr>
              <a:t>if their natural LDL cholesterol level is low. </a:t>
            </a:r>
          </a:p>
          <a:p>
            <a:pPr lvl="2"/>
            <a:r>
              <a:rPr lang="en-US" sz="3200" dirty="0" smtClean="0"/>
              <a:t>We could find no published high-quality clinical evidence supporting </a:t>
            </a:r>
            <a:r>
              <a:rPr lang="en-US" sz="3200" b="1" i="1" dirty="0" smtClean="0">
                <a:solidFill>
                  <a:schemeClr val="accent1"/>
                </a:solidFill>
              </a:rPr>
              <a:t>titration of lipid therapy based on proposed LDL-C targets</a:t>
            </a:r>
            <a:r>
              <a:rPr lang="en-US" sz="3200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6260068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Ann Intern Med. 2006;145:520-530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Alternative lipoprotein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Alternative lipoprotein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trials in </a:t>
            </a:r>
            <a:r>
              <a:rPr lang="en-US" b="1" i="1" dirty="0" smtClean="0"/>
              <a:t>high-risk patients </a:t>
            </a:r>
            <a:r>
              <a:rPr lang="en-US" dirty="0" smtClean="0"/>
              <a:t>(those with ACS or previous cardiovascular events) have demonstrated that more aggressive therapy with high doses of </a:t>
            </a:r>
            <a:r>
              <a:rPr lang="en-US" dirty="0" err="1" smtClean="0"/>
              <a:t>statins</a:t>
            </a:r>
            <a:r>
              <a:rPr lang="en-US" dirty="0" smtClean="0"/>
              <a:t> to achieve an LDL-C of &lt;70 mg/</a:t>
            </a:r>
            <a:r>
              <a:rPr lang="en-US" dirty="0" err="1" smtClean="0"/>
              <a:t>dL</a:t>
            </a:r>
            <a:r>
              <a:rPr lang="en-US" dirty="0" smtClean="0"/>
              <a:t> led to a significant reduction in further events.</a:t>
            </a:r>
          </a:p>
          <a:p>
            <a:r>
              <a:rPr lang="en-US" dirty="0" smtClean="0"/>
              <a:t>Reduction in LDL-C to a goal of&lt;70 mg/</a:t>
            </a:r>
            <a:r>
              <a:rPr lang="en-US" dirty="0" err="1" smtClean="0"/>
              <a:t>dL</a:t>
            </a:r>
            <a:r>
              <a:rPr lang="en-US" dirty="0" smtClean="0"/>
              <a:t> is an </a:t>
            </a:r>
            <a:r>
              <a:rPr lang="en-US" b="1" i="1" dirty="0" smtClean="0">
                <a:solidFill>
                  <a:srgbClr val="FF0000"/>
                </a:solidFill>
              </a:rPr>
              <a:t>option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very high-risk diabetic patients </a:t>
            </a:r>
            <a:r>
              <a:rPr lang="en-US" dirty="0" smtClean="0"/>
              <a:t>with overt CVD.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Circulation 2004;110:227–239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Alternative lipoprotein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of CVD events with </a:t>
            </a:r>
            <a:r>
              <a:rPr lang="en-US" dirty="0" err="1" smtClean="0"/>
              <a:t>statins</a:t>
            </a:r>
            <a:r>
              <a:rPr lang="en-US" dirty="0" smtClean="0"/>
              <a:t> correlates very closely with LDL-C  lowering 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Niacin, </a:t>
            </a:r>
            <a:r>
              <a:rPr lang="en-US" dirty="0" err="1" smtClean="0"/>
              <a:t>fenofibrate</a:t>
            </a:r>
            <a:r>
              <a:rPr lang="en-US" dirty="0" smtClean="0"/>
              <a:t>, </a:t>
            </a:r>
            <a:r>
              <a:rPr lang="en-US" dirty="0" err="1" smtClean="0"/>
              <a:t>ezetimibe</a:t>
            </a:r>
            <a:r>
              <a:rPr lang="en-US" dirty="0" smtClean="0"/>
              <a:t>, and bile acid </a:t>
            </a:r>
            <a:r>
              <a:rPr lang="en-US" dirty="0" err="1" smtClean="0"/>
              <a:t>sequestrants</a:t>
            </a:r>
            <a:r>
              <a:rPr lang="en-US" dirty="0" smtClean="0"/>
              <a:t> all offer additional LDL-C  lowering to </a:t>
            </a:r>
            <a:r>
              <a:rPr lang="en-US" dirty="0" err="1" smtClean="0"/>
              <a:t>statins</a:t>
            </a:r>
            <a:r>
              <a:rPr lang="en-US" dirty="0" smtClean="0"/>
              <a:t> alone, but </a:t>
            </a:r>
            <a:r>
              <a:rPr lang="en-US" b="1" i="1" dirty="0" smtClean="0">
                <a:solidFill>
                  <a:srgbClr val="FF0000"/>
                </a:solidFill>
              </a:rPr>
              <a:t>without evidence </a:t>
            </a:r>
            <a:r>
              <a:rPr lang="en-US" dirty="0" smtClean="0"/>
              <a:t>that such combination therapy for LDL-C  lowering provides a significant increment in CVD risk reduction over </a:t>
            </a:r>
            <a:r>
              <a:rPr lang="en-US" dirty="0" err="1" smtClean="0"/>
              <a:t>statin</a:t>
            </a:r>
            <a:r>
              <a:rPr lang="en-US" dirty="0" smtClean="0"/>
              <a:t> therapy alone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6172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Cholesterol Treatment </a:t>
            </a:r>
            <a:r>
              <a:rPr lang="en-US" b="1" i="1" dirty="0" err="1" smtClean="0">
                <a:solidFill>
                  <a:srgbClr val="FF0000"/>
                </a:solidFill>
              </a:rPr>
              <a:t>Trialists</a:t>
            </a:r>
            <a:r>
              <a:rPr lang="en-US" b="1" i="1" dirty="0" smtClean="0">
                <a:solidFill>
                  <a:srgbClr val="FF0000"/>
                </a:solidFill>
              </a:rPr>
              <a:t>’ (CTT) Collaborators. Lancet 2005;366:1267–1278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ADA-2013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Combination therapy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Combination Therapy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Combination therapy: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with 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fibrate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or 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niacin, may be efficacious for treatment for all three lipid fractions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This combination is associated with an increased risk for :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levels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Myositis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rhabdomyolysis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95800"/>
          </a:xfrm>
        </p:spPr>
        <p:txBody>
          <a:bodyPr>
            <a:normAutofit/>
          </a:bodyPr>
          <a:lstStyle/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Aim: </a:t>
            </a:r>
            <a:r>
              <a:rPr lang="en-US" dirty="0" smtClean="0"/>
              <a:t>assess in high-risk patients with DM-2, combination treatment with a </a:t>
            </a:r>
            <a:r>
              <a:rPr lang="en-US" dirty="0" err="1" smtClean="0"/>
              <a:t>fibrate</a:t>
            </a:r>
            <a:r>
              <a:rPr lang="en-US" dirty="0" smtClean="0"/>
              <a:t> and a </a:t>
            </a:r>
            <a:r>
              <a:rPr lang="en-US" dirty="0" err="1" smtClean="0"/>
              <a:t>statin</a:t>
            </a:r>
            <a:r>
              <a:rPr lang="en-US" dirty="0" smtClean="0"/>
              <a:t> would reduce the rate of cardiovascular events, as compared with </a:t>
            </a:r>
            <a:r>
              <a:rPr lang="en-US" dirty="0" err="1" smtClean="0"/>
              <a:t>statin</a:t>
            </a:r>
            <a:r>
              <a:rPr lang="en-US" dirty="0" smtClean="0"/>
              <a:t> alone </a:t>
            </a:r>
          </a:p>
          <a:p>
            <a:endParaRPr lang="en-US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39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Effects of Combination Lipid Therapy</a:t>
            </a:r>
            <a:br>
              <a:rPr lang="en-US" b="1" i="1" dirty="0" smtClean="0"/>
            </a:br>
            <a:r>
              <a:rPr lang="en-US" b="1" i="1" dirty="0" smtClean="0"/>
              <a:t>in Type 2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Method:</a:t>
            </a:r>
            <a:r>
              <a:rPr lang="en-US" dirty="0" smtClean="0"/>
              <a:t> 5518 patients with type 2 DM who were being treated with open-label </a:t>
            </a:r>
            <a:r>
              <a:rPr lang="en-US" dirty="0" err="1" smtClean="0"/>
              <a:t>simvastatin</a:t>
            </a:r>
            <a:r>
              <a:rPr lang="en-US" dirty="0" smtClean="0"/>
              <a:t> randomly assigned to receive either masked </a:t>
            </a:r>
            <a:r>
              <a:rPr lang="en-US" dirty="0" err="1" smtClean="0"/>
              <a:t>fenofibrate</a:t>
            </a:r>
            <a:r>
              <a:rPr lang="en-US" dirty="0" smtClean="0"/>
              <a:t> or placebo. </a:t>
            </a:r>
          </a:p>
          <a:p>
            <a:r>
              <a:rPr lang="en-US" b="1" i="1" dirty="0" smtClean="0"/>
              <a:t>Primary outcome </a:t>
            </a:r>
            <a:r>
              <a:rPr lang="en-US" dirty="0" smtClean="0"/>
              <a:t>:first occurrence of nonfatal myocardial infarction, nonfatal stroke, or death from cardiovascular causes. </a:t>
            </a:r>
          </a:p>
          <a:p>
            <a:r>
              <a:rPr lang="en-US" b="1" i="1" dirty="0" smtClean="0"/>
              <a:t>Mean follow-up</a:t>
            </a:r>
            <a:r>
              <a:rPr lang="en-US" dirty="0" smtClean="0"/>
              <a:t>: 4.7 years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61838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ACCORD Study Group ,N </a:t>
            </a:r>
            <a:r>
              <a:rPr lang="en-US" b="1" i="1" dirty="0" err="1" smtClean="0">
                <a:solidFill>
                  <a:srgbClr val="FF0000"/>
                </a:solidFill>
              </a:rPr>
              <a:t>Engl</a:t>
            </a:r>
            <a:r>
              <a:rPr lang="en-US" b="1" i="1" dirty="0" smtClean="0">
                <a:solidFill>
                  <a:srgbClr val="FF0000"/>
                </a:solidFill>
              </a:rPr>
              <a:t> J Med 2010;362:1563-74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Effects of Combination Lipid Therapy</a:t>
            </a:r>
            <a:br>
              <a:rPr lang="en-US" b="1" i="1" dirty="0" smtClean="0"/>
            </a:br>
            <a:r>
              <a:rPr lang="en-US" b="1" i="1" dirty="0" smtClean="0"/>
              <a:t>in Type 2 Diabetes Mellitus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954864" y="1600200"/>
            <a:ext cx="546922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00400" y="6400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ACCORD Study Group ,N </a:t>
            </a:r>
            <a:r>
              <a:rPr lang="en-US" b="1" i="1" dirty="0" err="1" smtClean="0">
                <a:solidFill>
                  <a:srgbClr val="FF0000"/>
                </a:solidFill>
              </a:rPr>
              <a:t>Engl</a:t>
            </a:r>
            <a:r>
              <a:rPr lang="en-US" b="1" i="1" dirty="0" smtClean="0">
                <a:solidFill>
                  <a:srgbClr val="FF0000"/>
                </a:solidFill>
              </a:rPr>
              <a:t> J Med 2010;362:1563-74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Effects of Combination Lipid Therapy</a:t>
            </a:r>
            <a:br>
              <a:rPr lang="en-US" b="1" i="1" dirty="0" smtClean="0"/>
            </a:br>
            <a:r>
              <a:rPr lang="en-US" b="1" i="1" dirty="0" smtClean="0"/>
              <a:t>in Type 2 Diabetes Mellitus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12792" y="1600200"/>
            <a:ext cx="575336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76600" y="64124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ACCORD Study Group ,N </a:t>
            </a:r>
            <a:r>
              <a:rPr lang="en-US" b="1" i="1" dirty="0" err="1" smtClean="0">
                <a:solidFill>
                  <a:srgbClr val="FF0000"/>
                </a:solidFill>
              </a:rPr>
              <a:t>Engl</a:t>
            </a:r>
            <a:r>
              <a:rPr lang="en-US" b="1" i="1" dirty="0" smtClean="0">
                <a:solidFill>
                  <a:srgbClr val="FF0000"/>
                </a:solidFill>
              </a:rPr>
              <a:t> J Med 2010;362:1563-74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Pathophysiology</a:t>
            </a:r>
            <a:r>
              <a:rPr lang="en-US" b="1" i="1" dirty="0" smtClean="0"/>
              <a:t>  and types of </a:t>
            </a:r>
            <a:r>
              <a:rPr lang="en-US" b="1" i="1" dirty="0" err="1" smtClean="0"/>
              <a:t>dyslipidemia</a:t>
            </a:r>
            <a:r>
              <a:rPr lang="en-US" b="1" i="1" dirty="0" smtClean="0"/>
              <a:t> in DM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HDL-C: </a:t>
            </a:r>
          </a:p>
          <a:p>
            <a:pPr lvl="1"/>
            <a:r>
              <a:rPr lang="en-US" dirty="0" smtClean="0"/>
              <a:t>levels of HDL-c (</a:t>
            </a:r>
            <a:r>
              <a:rPr lang="en-US" dirty="0" err="1" smtClean="0"/>
              <a:t>cardioprotective</a:t>
            </a:r>
            <a:r>
              <a:rPr lang="en-US" dirty="0" smtClean="0"/>
              <a:t> lipid fraction), are decreased.</a:t>
            </a:r>
          </a:p>
          <a:p>
            <a:pPr lvl="1"/>
            <a:r>
              <a:rPr lang="en-US" dirty="0" smtClean="0"/>
              <a:t>The HDL-C  may also be less effective at protecting LDL-C  from oxidative stress</a:t>
            </a:r>
          </a:p>
          <a:p>
            <a:r>
              <a:rPr lang="en-US" b="1" i="1" dirty="0" smtClean="0"/>
              <a:t>LDL-C:</a:t>
            </a:r>
          </a:p>
          <a:p>
            <a:pPr lvl="1"/>
            <a:r>
              <a:rPr lang="en-US" dirty="0" smtClean="0"/>
              <a:t>LDL-C </a:t>
            </a:r>
            <a:r>
              <a:rPr lang="en-US" dirty="0"/>
              <a:t>particles are generally </a:t>
            </a:r>
            <a:r>
              <a:rPr lang="en-US" b="1" i="1" dirty="0"/>
              <a:t>smaller</a:t>
            </a:r>
            <a:r>
              <a:rPr lang="en-US" dirty="0"/>
              <a:t> and </a:t>
            </a:r>
            <a:r>
              <a:rPr lang="en-US" b="1" i="1" dirty="0" smtClean="0"/>
              <a:t>more dense </a:t>
            </a:r>
            <a:r>
              <a:rPr lang="en-US" dirty="0"/>
              <a:t>than typical </a:t>
            </a:r>
            <a:r>
              <a:rPr lang="en-US" dirty="0" smtClean="0"/>
              <a:t>LDL-C particles.</a:t>
            </a:r>
          </a:p>
          <a:p>
            <a:pPr lvl="1"/>
            <a:r>
              <a:rPr lang="en-US" dirty="0" smtClean="0"/>
              <a:t>Small, dense LDL-C </a:t>
            </a:r>
            <a:r>
              <a:rPr lang="en-US" dirty="0"/>
              <a:t>particles are more susceptible to </a:t>
            </a:r>
            <a:r>
              <a:rPr lang="en-US" dirty="0" smtClean="0"/>
              <a:t>oxidation, particularly </a:t>
            </a:r>
            <a:r>
              <a:rPr lang="en-US" dirty="0"/>
              <a:t>in the setting of poor glucose control.</a:t>
            </a:r>
          </a:p>
          <a:p>
            <a:pPr lvl="1"/>
            <a:r>
              <a:rPr lang="en-US" dirty="0" err="1" smtClean="0"/>
              <a:t>Glycation</a:t>
            </a:r>
            <a:r>
              <a:rPr lang="en-US" dirty="0" smtClean="0"/>
              <a:t> </a:t>
            </a:r>
            <a:r>
              <a:rPr lang="en-US" dirty="0"/>
              <a:t>of LDL </a:t>
            </a:r>
            <a:r>
              <a:rPr lang="en-US" dirty="0" smtClean="0"/>
              <a:t>in diabetes</a:t>
            </a:r>
            <a:r>
              <a:rPr lang="en-US" dirty="0"/>
              <a:t>, impairing recognition of the </a:t>
            </a:r>
            <a:r>
              <a:rPr lang="en-US" dirty="0" smtClean="0"/>
              <a:t>lipoprotein by </a:t>
            </a:r>
            <a:r>
              <a:rPr lang="en-US" dirty="0"/>
              <a:t>its </a:t>
            </a:r>
            <a:r>
              <a:rPr lang="en-US" dirty="0" err="1"/>
              <a:t>hepatoreceptor</a:t>
            </a:r>
            <a:r>
              <a:rPr lang="en-US" dirty="0"/>
              <a:t> and </a:t>
            </a:r>
            <a:r>
              <a:rPr lang="en-US" b="1" dirty="0"/>
              <a:t>extending its half-life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Combination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ACCORD study:</a:t>
            </a:r>
          </a:p>
          <a:p>
            <a:r>
              <a:rPr lang="en-US" dirty="0" smtClean="0"/>
              <a:t> Combination of </a:t>
            </a:r>
            <a:r>
              <a:rPr lang="en-US" dirty="0" err="1" smtClean="0"/>
              <a:t>fenofibrate</a:t>
            </a:r>
            <a:r>
              <a:rPr lang="en-US" dirty="0" smtClean="0"/>
              <a:t> and </a:t>
            </a:r>
            <a:r>
              <a:rPr lang="en-US" dirty="0" err="1" smtClean="0"/>
              <a:t>simvastatin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Did not reduce rate of</a:t>
            </a:r>
            <a:r>
              <a:rPr lang="en-US" b="1" i="1" dirty="0" smtClean="0"/>
              <a:t> fatal cardiovascular events</a:t>
            </a:r>
            <a:r>
              <a:rPr lang="en-US" dirty="0" smtClean="0"/>
              <a:t>, </a:t>
            </a:r>
            <a:r>
              <a:rPr lang="en-US" b="1" i="1" dirty="0" smtClean="0"/>
              <a:t>nonfatal MI</a:t>
            </a:r>
            <a:r>
              <a:rPr lang="en-US" dirty="0" smtClean="0"/>
              <a:t>, or </a:t>
            </a:r>
            <a:r>
              <a:rPr lang="en-US" b="1" i="1" dirty="0" smtClean="0"/>
              <a:t>nonfatal stroke</a:t>
            </a:r>
            <a:r>
              <a:rPr lang="en-US" dirty="0" smtClean="0"/>
              <a:t>, as compared with </a:t>
            </a:r>
            <a:r>
              <a:rPr lang="en-US" dirty="0" err="1" smtClean="0"/>
              <a:t>simvastatin</a:t>
            </a:r>
            <a:r>
              <a:rPr lang="en-US" dirty="0" smtClean="0"/>
              <a:t> alone, in patients with type 2 diabetes who were at high risk for CVD. </a:t>
            </a:r>
          </a:p>
          <a:p>
            <a:r>
              <a:rPr lang="en-US" dirty="0" err="1" smtClean="0"/>
              <a:t>Prespecified</a:t>
            </a:r>
            <a:r>
              <a:rPr lang="en-US" dirty="0" smtClean="0"/>
              <a:t> subgroup analyses suggested heterogeneity in treatment effects according to sex, with </a:t>
            </a:r>
            <a:r>
              <a:rPr lang="en-US" b="1" i="1" dirty="0" smtClean="0"/>
              <a:t>a benefit of combination therapy for men</a:t>
            </a:r>
            <a:r>
              <a:rPr lang="en-US" dirty="0" smtClean="0"/>
              <a:t> and </a:t>
            </a:r>
            <a:r>
              <a:rPr lang="en-US" b="1" i="1" dirty="0" smtClean="0"/>
              <a:t>possible harm for women</a:t>
            </a:r>
            <a:r>
              <a:rPr lang="en-US" dirty="0" smtClean="0"/>
              <a:t>, and a possible benefit for patients with both TG≥204 mg/</a:t>
            </a:r>
            <a:r>
              <a:rPr lang="en-US" dirty="0" err="1" smtClean="0"/>
              <a:t>dL</a:t>
            </a:r>
            <a:r>
              <a:rPr lang="en-US" dirty="0" smtClean="0"/>
              <a:t> and HDL-c≤34 mg/</a:t>
            </a:r>
            <a:r>
              <a:rPr lang="en-US" dirty="0" err="1" smtClean="0"/>
              <a:t>dL</a:t>
            </a:r>
            <a:r>
              <a:rPr lang="en-US" dirty="0" smtClean="0"/>
              <a:t> 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324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ACCORD Study Group. Effects of combination lipid therapy in type 2 DM. N </a:t>
            </a:r>
            <a:r>
              <a:rPr lang="en-US" b="1" i="1" dirty="0" err="1" smtClean="0">
                <a:solidFill>
                  <a:srgbClr val="FF0000"/>
                </a:solidFill>
              </a:rPr>
              <a:t>Engl</a:t>
            </a:r>
            <a:r>
              <a:rPr lang="en-US" b="1" i="1" dirty="0" smtClean="0">
                <a:solidFill>
                  <a:srgbClr val="FF0000"/>
                </a:solidFill>
              </a:rPr>
              <a:t> J Med 2010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Combination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AIM-HIGH trial:</a:t>
            </a:r>
          </a:p>
          <a:p>
            <a:pPr lvl="1"/>
            <a:r>
              <a:rPr lang="en-US" b="1" i="1" dirty="0" smtClean="0"/>
              <a:t>Method: </a:t>
            </a:r>
            <a:r>
              <a:rPr lang="en-US" dirty="0" smtClean="0"/>
              <a:t>randomized over 3,000 patients (about one-third with diabetes) with established CVD, low levels of HDL -C, and triglyceride levels of 150–400 mg/</a:t>
            </a:r>
            <a:r>
              <a:rPr lang="en-US" dirty="0" err="1" smtClean="0"/>
              <a:t>dL</a:t>
            </a:r>
            <a:r>
              <a:rPr lang="en-US" dirty="0" smtClean="0"/>
              <a:t> to </a:t>
            </a:r>
            <a:r>
              <a:rPr lang="en-US" dirty="0" err="1" smtClean="0"/>
              <a:t>statin</a:t>
            </a:r>
            <a:r>
              <a:rPr lang="en-US" dirty="0" smtClean="0"/>
              <a:t> therapy plus </a:t>
            </a:r>
            <a:r>
              <a:rPr lang="en-US" dirty="0" smtClean="0">
                <a:solidFill>
                  <a:schemeClr val="accent1"/>
                </a:solidFill>
              </a:rPr>
              <a:t>extended release niacin </a:t>
            </a:r>
            <a:r>
              <a:rPr lang="en-US" dirty="0" smtClean="0"/>
              <a:t>or matching placebo.</a:t>
            </a:r>
          </a:p>
          <a:p>
            <a:pPr lvl="1"/>
            <a:r>
              <a:rPr lang="en-US" dirty="0" smtClean="0"/>
              <a:t> The trial was </a:t>
            </a:r>
            <a:r>
              <a:rPr lang="en-US" b="1" i="1" dirty="0" smtClean="0">
                <a:solidFill>
                  <a:srgbClr val="FF0000"/>
                </a:solidFill>
              </a:rPr>
              <a:t>halted early</a:t>
            </a:r>
            <a:r>
              <a:rPr lang="en-US" dirty="0" smtClean="0"/>
              <a:t> due to </a:t>
            </a:r>
            <a:r>
              <a:rPr lang="en-US" b="1" i="1" dirty="0" smtClean="0">
                <a:solidFill>
                  <a:srgbClr val="FF0000"/>
                </a:solidFill>
              </a:rPr>
              <a:t>lack of efficacy </a:t>
            </a:r>
            <a:r>
              <a:rPr lang="en-US" dirty="0" smtClean="0"/>
              <a:t>on the primary CVD outcome and a </a:t>
            </a:r>
            <a:r>
              <a:rPr lang="en-US" b="1" i="1" dirty="0" smtClean="0">
                <a:solidFill>
                  <a:srgbClr val="FF0000"/>
                </a:solidFill>
              </a:rPr>
              <a:t>possible increase in ischemic stroke</a:t>
            </a:r>
            <a:r>
              <a:rPr lang="en-US" dirty="0" smtClean="0"/>
              <a:t> in those on combination therapy .</a:t>
            </a:r>
          </a:p>
          <a:p>
            <a:r>
              <a:rPr lang="en-US" dirty="0" smtClean="0"/>
              <a:t> </a:t>
            </a:r>
            <a:r>
              <a:rPr lang="en-US" b="1" i="1" dirty="0" smtClean="0"/>
              <a:t>Hence, combination lipid-lowering therapy cannot be broadly recommended.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228600" y="609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AIM-HIGH Investigators. Niacin in patients with low HDL cholesterol levels receiving intensive </a:t>
            </a:r>
            <a:r>
              <a:rPr lang="en-US" b="1" i="1" dirty="0" err="1" smtClean="0">
                <a:solidFill>
                  <a:srgbClr val="FF0000"/>
                </a:solidFill>
              </a:rPr>
              <a:t>statin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therapy.N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Engl</a:t>
            </a:r>
            <a:r>
              <a:rPr lang="en-US" b="1" i="1" dirty="0" smtClean="0">
                <a:solidFill>
                  <a:srgbClr val="FF0000"/>
                </a:solidFill>
              </a:rPr>
              <a:t> J Med 2011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Treatment of other lipoprotein fractions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Treatment of other lipoprotein fractions or targets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i="1" dirty="0" err="1" smtClean="0"/>
              <a:t>Hypertriglyceridemia</a:t>
            </a:r>
            <a:r>
              <a:rPr lang="en-US" sz="3200" b="1" i="1" dirty="0" smtClean="0"/>
              <a:t> 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Evidence linking decrease of plasma TGs to decrease of cardiovascular risk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relatively poor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guidelines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not define goals of TG-lowering therapy.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Despite the preponderance of evidence linking low HDL-C levels to cardiovascular morbidity and mortality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there is no definitive evidence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proving that increasing HDL-C levels reduces the incidence of major cardiovascular events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Treatment of other lipoprotein fractions or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/>
              <a:t>Severe </a:t>
            </a:r>
            <a:r>
              <a:rPr lang="en-US" b="1" i="1" dirty="0" err="1" smtClean="0"/>
              <a:t>hyperTG</a:t>
            </a:r>
            <a:r>
              <a:rPr lang="en-US" b="1" i="1" dirty="0" smtClean="0"/>
              <a:t> ( &gt;1,000 mg/</a:t>
            </a:r>
            <a:r>
              <a:rPr lang="en-US" b="1" i="1" dirty="0" err="1" smtClean="0"/>
              <a:t>dL</a:t>
            </a:r>
            <a:r>
              <a:rPr lang="en-US" b="1" i="1" dirty="0" smtClean="0"/>
              <a:t>) : </a:t>
            </a:r>
          </a:p>
          <a:p>
            <a:pPr lvl="1"/>
            <a:r>
              <a:rPr lang="en-US" dirty="0" smtClean="0"/>
              <a:t>Immediate pharmacological therapy (</a:t>
            </a:r>
            <a:r>
              <a:rPr lang="en-US" dirty="0" err="1" smtClean="0"/>
              <a:t>fibric</a:t>
            </a:r>
            <a:r>
              <a:rPr lang="en-US" dirty="0" smtClean="0"/>
              <a:t> acid derivative, niacin, or fish oil) to reduce the risk of acute pancreatitis </a:t>
            </a:r>
          </a:p>
          <a:p>
            <a:r>
              <a:rPr lang="en-US" b="1" i="1" dirty="0" smtClean="0"/>
              <a:t>TG&lt; 1000mg/dl : </a:t>
            </a:r>
          </a:p>
          <a:p>
            <a:pPr lvl="1"/>
            <a:r>
              <a:rPr lang="en-US" dirty="0" smtClean="0"/>
              <a:t>Dietary and lifestyle changes</a:t>
            </a:r>
          </a:p>
          <a:p>
            <a:pPr lvl="1"/>
            <a:r>
              <a:rPr lang="en-US" dirty="0" smtClean="0"/>
              <a:t>therapy targeting HDL-C or TG lacks the strong evidence base of </a:t>
            </a:r>
            <a:r>
              <a:rPr lang="en-US" dirty="0" err="1" smtClean="0"/>
              <a:t>statin</a:t>
            </a:r>
            <a:r>
              <a:rPr lang="en-US" dirty="0" smtClean="0"/>
              <a:t> therapy. </a:t>
            </a:r>
          </a:p>
          <a:p>
            <a:r>
              <a:rPr lang="en-US" dirty="0" smtClean="0"/>
              <a:t>If the HDL-C &lt;40 mg/</a:t>
            </a:r>
            <a:r>
              <a:rPr lang="en-US" dirty="0" err="1" smtClean="0"/>
              <a:t>dL</a:t>
            </a:r>
            <a:r>
              <a:rPr lang="en-US" dirty="0" smtClean="0"/>
              <a:t> and the LDL-C  is between 100 and 129 mg/</a:t>
            </a:r>
            <a:r>
              <a:rPr lang="en-US" dirty="0" err="1" smtClean="0"/>
              <a:t>dL</a:t>
            </a:r>
            <a:r>
              <a:rPr lang="en-US" dirty="0" smtClean="0"/>
              <a:t>, a </a:t>
            </a:r>
            <a:r>
              <a:rPr lang="en-US" dirty="0" err="1" smtClean="0"/>
              <a:t>fibrate</a:t>
            </a:r>
            <a:r>
              <a:rPr lang="en-US" dirty="0" smtClean="0"/>
              <a:t> or niacin might be used, especially if a patient is intolerant to </a:t>
            </a:r>
            <a:r>
              <a:rPr lang="en-US" dirty="0" err="1" smtClean="0"/>
              <a:t>statins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600200"/>
            <a:ext cx="7620000" cy="990600"/>
          </a:xfrm>
        </p:spPr>
        <p:txBody>
          <a:bodyPr>
            <a:normAutofit/>
          </a:bodyPr>
          <a:lstStyle/>
          <a:p>
            <a:r>
              <a:rPr lang="en-US" sz="4800" b="1" i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Statins</a:t>
            </a:r>
            <a:r>
              <a:rPr lang="en-US" sz="4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and 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Statins</a:t>
            </a:r>
            <a:r>
              <a:rPr lang="en-US" b="1" i="1" dirty="0" smtClean="0"/>
              <a:t> and  Diabetes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Statin</a:t>
            </a:r>
            <a:r>
              <a:rPr lang="en-US" dirty="0"/>
              <a:t> Therapy and Risk of </a:t>
            </a:r>
            <a:r>
              <a:rPr lang="en-US" dirty="0" smtClean="0"/>
              <a:t>Developing </a:t>
            </a:r>
            <a:r>
              <a:rPr lang="pt-BR" dirty="0" smtClean="0"/>
              <a:t>Type </a:t>
            </a:r>
            <a:r>
              <a:rPr lang="pt-BR" dirty="0"/>
              <a:t>2 Diabetes</a:t>
            </a:r>
            <a:r>
              <a:rPr lang="pt-BR" b="1" dirty="0">
                <a:solidFill>
                  <a:schemeClr val="accent1"/>
                </a:solidFill>
              </a:rPr>
              <a:t>: A </a:t>
            </a:r>
            <a:r>
              <a:rPr lang="pt-BR" b="1" dirty="0" smtClean="0">
                <a:solidFill>
                  <a:schemeClr val="accent1"/>
                </a:solidFill>
              </a:rPr>
              <a:t>Meta-Analysis</a:t>
            </a:r>
          </a:p>
          <a:p>
            <a:r>
              <a:rPr lang="en-US" dirty="0" smtClean="0"/>
              <a:t>Cardiovascular benefits and diabetes risks of </a:t>
            </a:r>
            <a:r>
              <a:rPr lang="en-US" dirty="0" err="1" smtClean="0"/>
              <a:t>statin</a:t>
            </a:r>
            <a:r>
              <a:rPr lang="en-US" dirty="0" smtClean="0"/>
              <a:t> therapy in primary prevention: </a:t>
            </a:r>
            <a:r>
              <a:rPr lang="en-US" dirty="0" smtClean="0">
                <a:solidFill>
                  <a:schemeClr val="accent1"/>
                </a:solidFill>
              </a:rPr>
              <a:t>an analysis from the JUPITER trial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Randomized </a:t>
            </a:r>
            <a:r>
              <a:rPr lang="en-US" dirty="0" err="1" smtClean="0"/>
              <a:t>statin</a:t>
            </a:r>
            <a:r>
              <a:rPr lang="en-US" dirty="0" smtClean="0"/>
              <a:t> </a:t>
            </a:r>
            <a:r>
              <a:rPr lang="en-US" dirty="0"/>
              <a:t>trials that reported data on diabetes through February </a:t>
            </a:r>
            <a:r>
              <a:rPr lang="en-US" dirty="0" smtClean="0"/>
              <a:t>2009:</a:t>
            </a:r>
          </a:p>
          <a:p>
            <a:pPr lvl="1"/>
            <a:r>
              <a:rPr lang="en-US" dirty="0"/>
              <a:t>West of Scotland Coronary </a:t>
            </a:r>
            <a:r>
              <a:rPr lang="en-US" dirty="0" smtClean="0"/>
              <a:t>Prevention Study (WOSCOPS) </a:t>
            </a:r>
          </a:p>
          <a:p>
            <a:pPr lvl="1"/>
            <a:r>
              <a:rPr lang="en-US" dirty="0" smtClean="0"/>
              <a:t>Heart </a:t>
            </a:r>
            <a:r>
              <a:rPr lang="en-US" dirty="0"/>
              <a:t>Protection Study (HPS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Long-Term Intervention with </a:t>
            </a:r>
            <a:r>
              <a:rPr lang="en-US" dirty="0" err="1"/>
              <a:t>Pravastatin</a:t>
            </a:r>
            <a:r>
              <a:rPr lang="en-US" dirty="0"/>
              <a:t> in Ischemic Disease (LIPID) </a:t>
            </a:r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Anglo-Scandinavian </a:t>
            </a:r>
            <a:r>
              <a:rPr lang="en-US" dirty="0" smtClean="0"/>
              <a:t>Cardiac Outcomes </a:t>
            </a:r>
            <a:r>
              <a:rPr lang="en-US" dirty="0"/>
              <a:t>Trial (ASCOT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Justification </a:t>
            </a:r>
            <a:r>
              <a:rPr lang="en-US" dirty="0"/>
              <a:t>for the Use of </a:t>
            </a:r>
            <a:r>
              <a:rPr lang="en-US" dirty="0" err="1"/>
              <a:t>Statins</a:t>
            </a:r>
            <a:r>
              <a:rPr lang="en-US" dirty="0"/>
              <a:t> in Prevention: an </a:t>
            </a:r>
            <a:r>
              <a:rPr lang="en-US" dirty="0" smtClean="0"/>
              <a:t>Intervention Trial </a:t>
            </a:r>
            <a:r>
              <a:rPr lang="en-US" dirty="0"/>
              <a:t>Evaluating </a:t>
            </a:r>
            <a:r>
              <a:rPr lang="en-US" dirty="0" err="1"/>
              <a:t>Rosuvastatin</a:t>
            </a:r>
            <a:r>
              <a:rPr lang="en-US" dirty="0"/>
              <a:t> (JUPITER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Controlled </a:t>
            </a:r>
            <a:r>
              <a:rPr lang="en-US" dirty="0" err="1"/>
              <a:t>Rosuvastatin</a:t>
            </a:r>
            <a:r>
              <a:rPr lang="en-US" dirty="0"/>
              <a:t> Multinational </a:t>
            </a:r>
            <a:r>
              <a:rPr lang="en-US" dirty="0" smtClean="0"/>
              <a:t>Study in </a:t>
            </a:r>
            <a:r>
              <a:rPr lang="en-US" dirty="0"/>
              <a:t>Heart Failure (CORONA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Together </a:t>
            </a:r>
            <a:r>
              <a:rPr lang="en-US" dirty="0"/>
              <a:t>including </a:t>
            </a:r>
            <a:r>
              <a:rPr lang="en-US" b="1" i="1" dirty="0">
                <a:solidFill>
                  <a:schemeClr val="accent1"/>
                </a:solidFill>
              </a:rPr>
              <a:t>57,593 patients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with </a:t>
            </a:r>
            <a:r>
              <a:rPr lang="en-US" b="1" i="1" dirty="0"/>
              <a:t>mean follow-up of </a:t>
            </a:r>
            <a:r>
              <a:rPr lang="en-US" b="1" i="1" dirty="0" smtClean="0"/>
              <a:t>3.9 </a:t>
            </a:r>
            <a:r>
              <a:rPr lang="en-US" dirty="0" smtClean="0"/>
              <a:t>yrs </a:t>
            </a:r>
            <a:r>
              <a:rPr lang="en-US" dirty="0"/>
              <a:t>during which </a:t>
            </a:r>
            <a:r>
              <a:rPr lang="en-US" b="1" i="1" dirty="0">
                <a:solidFill>
                  <a:schemeClr val="accent1"/>
                </a:solidFill>
              </a:rPr>
              <a:t>2,082 incident diabetes </a:t>
            </a:r>
            <a:r>
              <a:rPr lang="en-US" dirty="0"/>
              <a:t>cases </a:t>
            </a:r>
            <a:r>
              <a:rPr lang="en-US" dirty="0" smtClean="0"/>
              <a:t>accrued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794896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87572" y="6324600"/>
            <a:ext cx="3880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Diabetes Care </a:t>
            </a:r>
            <a:r>
              <a:rPr lang="en-US" b="1" i="1" dirty="0" smtClean="0">
                <a:solidFill>
                  <a:srgbClr val="FF0000"/>
                </a:solidFill>
              </a:rPr>
              <a:t>2009; 32:1924–1929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Statins</a:t>
            </a:r>
            <a:r>
              <a:rPr lang="en-US" b="1" i="1" dirty="0" smtClean="0"/>
              <a:t> and  Diabetes (cont’d)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0609" y="1676400"/>
            <a:ext cx="8398591" cy="39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9972" y="6260068"/>
            <a:ext cx="349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Diabetes Care 32:1924–1929, 2009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15000" y="4495800"/>
            <a:ext cx="28956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Statins</a:t>
            </a:r>
            <a:r>
              <a:rPr lang="en-US" b="1" i="1" dirty="0" smtClean="0"/>
              <a:t> and  Diabetes (cont’d)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325" y="1905000"/>
            <a:ext cx="8644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63772" y="6336268"/>
            <a:ext cx="349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Diabetes Care 32:1924–1929, 2009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91200" y="4800600"/>
            <a:ext cx="28956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Benefits of lipid- lowering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Cardiovascular benefits and diabetes risks of </a:t>
            </a:r>
            <a:r>
              <a:rPr lang="en-US" sz="2800" b="1" i="1" dirty="0" err="1" smtClean="0"/>
              <a:t>statin</a:t>
            </a:r>
            <a:r>
              <a:rPr lang="en-US" sz="2800" b="1" i="1" dirty="0" smtClean="0"/>
              <a:t> therapy in primary prevention </a:t>
            </a:r>
            <a:r>
              <a:rPr lang="en-US" sz="3600" b="1" i="1" dirty="0" smtClean="0">
                <a:solidFill>
                  <a:schemeClr val="accent1"/>
                </a:solidFill>
              </a:rPr>
              <a:t>(</a:t>
            </a:r>
            <a:r>
              <a:rPr lang="en-US" sz="3200" b="1" i="1" dirty="0" smtClean="0">
                <a:solidFill>
                  <a:schemeClr val="accent1"/>
                </a:solidFill>
              </a:rPr>
              <a:t>JUPITER trial)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Method: </a:t>
            </a:r>
            <a:r>
              <a:rPr lang="en-US" dirty="0" smtClean="0"/>
              <a:t>17 603 men and women without previous cardiovascular disease or diabetes were randomly assigned to </a:t>
            </a:r>
            <a:r>
              <a:rPr lang="en-US" dirty="0" err="1" smtClean="0"/>
              <a:t>rosuvastatin</a:t>
            </a:r>
            <a:r>
              <a:rPr lang="en-US" dirty="0" smtClean="0"/>
              <a:t> 20 mg or placebo and followed up for up to 5 years </a:t>
            </a:r>
          </a:p>
          <a:p>
            <a:r>
              <a:rPr lang="en-US" b="1" i="1" dirty="0" smtClean="0"/>
              <a:t>Primary endpoint : </a:t>
            </a:r>
            <a:r>
              <a:rPr lang="en-US" dirty="0" smtClean="0"/>
              <a:t>MI, stroke, admission to hospital for UA, arterial </a:t>
            </a:r>
            <a:r>
              <a:rPr lang="en-US" dirty="0" err="1" smtClean="0"/>
              <a:t>revascularisation</a:t>
            </a:r>
            <a:r>
              <a:rPr lang="en-US" dirty="0" smtClean="0"/>
              <a:t>, or cardiovascular death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Secondary endpoints : </a:t>
            </a:r>
            <a:r>
              <a:rPr lang="en-US" dirty="0" smtClean="0"/>
              <a:t>venous </a:t>
            </a:r>
            <a:r>
              <a:rPr lang="en-US" dirty="0" err="1" smtClean="0"/>
              <a:t>thromboembolism</a:t>
            </a:r>
            <a:r>
              <a:rPr lang="en-US" dirty="0" smtClean="0"/>
              <a:t>, all-cause mortality, and incident physician-reported diabetes.</a:t>
            </a:r>
          </a:p>
          <a:p>
            <a:r>
              <a:rPr lang="en-US" dirty="0" smtClean="0"/>
              <a:t> In this analysis, participants were stratified on the basis of having none or at least one of four major risk factors for developing diabetes (metabolic syndrome, IFG, BMI≥ 30 kg/m2, or HgbA</a:t>
            </a:r>
            <a:r>
              <a:rPr lang="en-US" i="1" dirty="0" smtClean="0"/>
              <a:t>1c</a:t>
            </a:r>
            <a:r>
              <a:rPr lang="en-US" dirty="0" smtClean="0"/>
              <a:t> &gt;6%)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6260068"/>
            <a:ext cx="4204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The Lancet August 2012,380:565 - 571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Analysis from the JUPITER trial 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30300" y="1798320"/>
          <a:ext cx="67945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in primary end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Rduction</a:t>
                      </a:r>
                      <a:r>
                        <a:rPr lang="en-US" sz="1800" dirty="0" smtClean="0"/>
                        <a:t> in venous </a:t>
                      </a:r>
                      <a:r>
                        <a:rPr lang="en-US" sz="1800" dirty="0" err="1" smtClean="0"/>
                        <a:t>thromboembolism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Reduction in total mortality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diabetic risk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 1 Major DM Risk</a:t>
                      </a:r>
                      <a:r>
                        <a:rPr lang="en-US" baseline="0" dirty="0" smtClean="0"/>
                        <a:t>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39%</a:t>
                      </a:r>
                    </a:p>
                    <a:p>
                      <a:r>
                        <a:rPr lang="en-US" dirty="0" smtClean="0"/>
                        <a:t>HR=o.61</a:t>
                      </a:r>
                    </a:p>
                    <a:p>
                      <a:r>
                        <a:rPr lang="en-US" dirty="0" smtClean="0"/>
                        <a:t>p=0.0001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36%</a:t>
                      </a:r>
                    </a:p>
                    <a:p>
                      <a:r>
                        <a:rPr lang="en-US" dirty="0" smtClean="0"/>
                        <a:t>HR=0.64</a:t>
                      </a:r>
                    </a:p>
                    <a:p>
                      <a:r>
                        <a:rPr lang="en-US" dirty="0" smtClean="0"/>
                        <a:t>P=0.08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</a:p>
                    <a:p>
                      <a:r>
                        <a:rPr lang="en-US" dirty="0" smtClean="0"/>
                        <a:t>HR=o.83</a:t>
                      </a:r>
                    </a:p>
                    <a:p>
                      <a:r>
                        <a:rPr lang="en-US" dirty="0" smtClean="0"/>
                        <a:t>P=0.15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28%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HR=1.28 </a:t>
                      </a:r>
                      <a:r>
                        <a:rPr lang="en-US" dirty="0" smtClean="0"/>
                        <a:t>(1.07-1.540</a:t>
                      </a:r>
                    </a:p>
                    <a:p>
                      <a:r>
                        <a:rPr lang="en-US" dirty="0" smtClean="0"/>
                        <a:t>P=0.01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Without major DM Risk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52%</a:t>
                      </a:r>
                    </a:p>
                    <a:p>
                      <a:r>
                        <a:rPr lang="en-US" dirty="0" smtClean="0"/>
                        <a:t>HR=0.48 (0.33-0.68)</a:t>
                      </a:r>
                    </a:p>
                    <a:p>
                      <a:r>
                        <a:rPr lang="en-US" dirty="0" smtClean="0"/>
                        <a:t>P=0.0001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53%</a:t>
                      </a:r>
                    </a:p>
                    <a:p>
                      <a:r>
                        <a:rPr lang="en-US" dirty="0" smtClean="0"/>
                        <a:t>HR=0.47 (0.21-1.03)</a:t>
                      </a:r>
                    </a:p>
                    <a:p>
                      <a:r>
                        <a:rPr lang="en-US" dirty="0" smtClean="0"/>
                        <a:t>P=0.05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</a:p>
                    <a:p>
                      <a:r>
                        <a:rPr lang="en-US" dirty="0" smtClean="0"/>
                        <a:t>HR=0.78</a:t>
                      </a:r>
                    </a:p>
                    <a:p>
                      <a:r>
                        <a:rPr lang="en-US" dirty="0" smtClean="0"/>
                        <a:t>(0.59-1.03)</a:t>
                      </a:r>
                    </a:p>
                    <a:p>
                      <a:r>
                        <a:rPr lang="en-US" dirty="0" smtClean="0"/>
                        <a:t>P=0.08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HR=0.99</a:t>
                      </a:r>
                    </a:p>
                    <a:p>
                      <a:r>
                        <a:rPr lang="en-US" dirty="0" smtClean="0"/>
                        <a:t>(0.45-2.21)</a:t>
                      </a:r>
                    </a:p>
                    <a:p>
                      <a:r>
                        <a:rPr lang="en-US" dirty="0" smtClean="0"/>
                        <a:t>P=0.99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57800" y="6260068"/>
            <a:ext cx="373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Lancet August 2012,380:565 - 571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Analysis from the JUPITER trial (cont’d)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sz="3800" dirty="0" smtClean="0"/>
          </a:p>
          <a:p>
            <a:r>
              <a:rPr lang="en-US" sz="3800" dirty="0" smtClean="0"/>
              <a:t>For those with diabetes risk factors, a total of 134 vascular events or deaths were</a:t>
            </a:r>
            <a:r>
              <a:rPr lang="en-US" dirty="0" smtClean="0"/>
              <a:t> </a:t>
            </a:r>
            <a:r>
              <a:rPr lang="en-US" sz="3800" dirty="0" smtClean="0"/>
              <a:t>avoided for every 54 new cases of diabetes diagnosed</a:t>
            </a:r>
          </a:p>
          <a:p>
            <a:r>
              <a:rPr lang="en-US" sz="3800" dirty="0" smtClean="0"/>
              <a:t>For those without diabetes risk factors, a total of 86 vascular events or deaths were avoided with no new cases of diabetes diagnosed</a:t>
            </a:r>
          </a:p>
          <a:p>
            <a:endParaRPr lang="en-US" sz="3800" dirty="0" smtClean="0"/>
          </a:p>
          <a:p>
            <a:endParaRPr lang="en-US" sz="3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29200" y="6412468"/>
            <a:ext cx="404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Lancet August 2012,380:565 - 571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Analysis from the JUPITER trial (cont’d)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Conclusion:</a:t>
            </a:r>
            <a:r>
              <a:rPr lang="en-US" dirty="0" smtClean="0"/>
              <a:t> In the JUPITER primary prevention trial, the cardiovascular and mortality benefits of </a:t>
            </a:r>
            <a:r>
              <a:rPr lang="en-US" dirty="0" err="1" smtClean="0"/>
              <a:t>statin</a:t>
            </a:r>
            <a:r>
              <a:rPr lang="en-US" dirty="0" smtClean="0"/>
              <a:t> therapy exceed the diabetes hazard, including in participants at high risk of developing diabetes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6400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The Lancet August 2012,380:565 - 571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ADA- Recommendation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b="1" i="1" dirty="0" smtClean="0"/>
          </a:p>
          <a:p>
            <a:r>
              <a:rPr lang="en-US" b="1" i="1" dirty="0" smtClean="0"/>
              <a:t>Screening: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most adult patients, measure fasting lipid profile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least annually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adults with 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low-risk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lipid values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(LDL &lt; 100 mg/dl, HDL &gt;50 mg/dl, and triglycerides &lt;150 mg/dl), lipid assessments may be repeated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 2 years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7600" y="624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ADA-2013</a:t>
            </a:r>
            <a:endParaRPr lang="en-US" sz="20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3234"/>
            <a:ext cx="8143875" cy="204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ADA Recommendation in Lipid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b="1" i="1" dirty="0" smtClean="0"/>
              <a:t>Treatment recommendations :</a:t>
            </a:r>
          </a:p>
          <a:p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Lifestyle modification :</a:t>
            </a:r>
          </a:p>
          <a:p>
            <a:pPr lvl="1"/>
            <a:r>
              <a:rPr lang="en-US" dirty="0" smtClean="0"/>
              <a:t>Reduction of saturated fat, trans fat, and cholesterol intake</a:t>
            </a:r>
          </a:p>
          <a:p>
            <a:pPr lvl="1"/>
            <a:r>
              <a:rPr lang="en-US" dirty="0" smtClean="0"/>
              <a:t> Increase of n-3 fatty acids, viscous fiber, and plant </a:t>
            </a:r>
            <a:r>
              <a:rPr lang="en-US" dirty="0" err="1" smtClean="0"/>
              <a:t>stanols</a:t>
            </a:r>
            <a:r>
              <a:rPr lang="en-US" dirty="0" smtClean="0"/>
              <a:t>/ sterols</a:t>
            </a:r>
          </a:p>
          <a:p>
            <a:pPr lvl="1"/>
            <a:r>
              <a:rPr lang="en-US" dirty="0" smtClean="0"/>
              <a:t> Weight loss (if indicated)</a:t>
            </a:r>
          </a:p>
          <a:p>
            <a:pPr lvl="1"/>
            <a:r>
              <a:rPr lang="en-US" dirty="0" smtClean="0"/>
              <a:t> Increased physical activity</a:t>
            </a:r>
          </a:p>
          <a:p>
            <a:pPr>
              <a:buNone/>
            </a:pPr>
            <a:r>
              <a:rPr lang="en-US" dirty="0" smtClean="0"/>
              <a:t>     should be recommended to improve the lipid profile in patients with diabetes. (A)</a:t>
            </a:r>
          </a:p>
          <a:p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Statin</a:t>
            </a:r>
            <a:r>
              <a:rPr lang="en-US" b="1" i="1" dirty="0" smtClean="0">
                <a:solidFill>
                  <a:srgbClr val="FF0000"/>
                </a:solidFill>
              </a:rPr>
              <a:t> therapy :</a:t>
            </a:r>
          </a:p>
          <a:p>
            <a:pPr lvl="1"/>
            <a:r>
              <a:rPr lang="en-US" dirty="0" smtClean="0"/>
              <a:t>Should be added to lifestyle therapy, </a:t>
            </a:r>
            <a:r>
              <a:rPr lang="en-US" b="1" i="1" dirty="0" smtClean="0">
                <a:solidFill>
                  <a:schemeClr val="accent1"/>
                </a:solidFill>
              </a:rPr>
              <a:t>regardless of baseline lipid levels</a:t>
            </a:r>
            <a:r>
              <a:rPr lang="en-US" dirty="0" smtClean="0"/>
              <a:t>, for diabetic patients:</a:t>
            </a:r>
          </a:p>
          <a:p>
            <a:pPr lvl="2"/>
            <a:r>
              <a:rPr lang="en-US" dirty="0" smtClean="0"/>
              <a:t> With overt CVD (A)</a:t>
            </a:r>
          </a:p>
          <a:p>
            <a:pPr lvl="2"/>
            <a:r>
              <a:rPr lang="en-US" dirty="0" smtClean="0"/>
              <a:t>Without CVD who are over the age of 40 years and have one or more other CVD risk factors (A)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23769" y="6336268"/>
            <a:ext cx="114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ADA-2013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ADA Recommendation in Lipid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 lower-risk patients than the above (</a:t>
            </a:r>
            <a:r>
              <a:rPr lang="en-US" dirty="0" smtClean="0"/>
              <a:t>without overt CVD and under the age of 40 years), </a:t>
            </a:r>
            <a:r>
              <a:rPr lang="en-US" dirty="0" err="1" smtClean="0"/>
              <a:t>statin</a:t>
            </a:r>
            <a:r>
              <a:rPr lang="en-US" dirty="0" smtClean="0"/>
              <a:t> therapy should be considered in addition to lifestyle therapy if:</a:t>
            </a:r>
          </a:p>
          <a:p>
            <a:pPr lvl="1"/>
            <a:r>
              <a:rPr lang="en-US" dirty="0" smtClean="0"/>
              <a:t> LDL-C remains above 100 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 In those with multiple CVD risk factors. (C)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5169" y="6336268"/>
            <a:ext cx="114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ADA-2013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ADA Recommendation in Lipid Management-2013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Treatment goal:</a:t>
            </a:r>
          </a:p>
          <a:p>
            <a:r>
              <a:rPr lang="en-US" dirty="0" smtClean="0"/>
              <a:t> In individuals </a:t>
            </a:r>
            <a:r>
              <a:rPr lang="en-US" b="1" dirty="0" smtClean="0">
                <a:solidFill>
                  <a:schemeClr val="accent1"/>
                </a:solidFill>
              </a:rPr>
              <a:t>without overt CVD </a:t>
            </a:r>
            <a:r>
              <a:rPr lang="en-US" dirty="0" smtClean="0"/>
              <a:t>:LDL-C&lt;100 mg/</a:t>
            </a:r>
            <a:r>
              <a:rPr lang="en-US" dirty="0" err="1" smtClean="0"/>
              <a:t>dL</a:t>
            </a:r>
            <a:r>
              <a:rPr lang="en-US" dirty="0" smtClean="0"/>
              <a:t> (B)</a:t>
            </a:r>
          </a:p>
          <a:p>
            <a:r>
              <a:rPr lang="en-US" dirty="0" smtClean="0"/>
              <a:t> In individuals </a:t>
            </a:r>
            <a:r>
              <a:rPr lang="en-US" b="1" dirty="0" smtClean="0">
                <a:solidFill>
                  <a:schemeClr val="accent1"/>
                </a:solidFill>
              </a:rPr>
              <a:t>with overt CVD</a:t>
            </a:r>
            <a:r>
              <a:rPr lang="en-US" dirty="0" smtClean="0"/>
              <a:t>: lower LDL –C &lt;70 mg/</a:t>
            </a:r>
            <a:r>
              <a:rPr lang="en-US" dirty="0" err="1" smtClean="0"/>
              <a:t>dL</a:t>
            </a:r>
            <a:r>
              <a:rPr lang="en-US" dirty="0" smtClean="0"/>
              <a:t> using a high dose of a </a:t>
            </a:r>
            <a:r>
              <a:rPr lang="en-US" dirty="0" err="1" smtClean="0"/>
              <a:t>statin</a:t>
            </a:r>
            <a:r>
              <a:rPr lang="en-US" dirty="0" smtClean="0"/>
              <a:t>, is an option. (B)</a:t>
            </a:r>
          </a:p>
          <a:p>
            <a:r>
              <a:rPr lang="en-US" dirty="0" smtClean="0"/>
              <a:t> If drug-treated patients do not reach the above targets on maximal tolerated </a:t>
            </a:r>
            <a:r>
              <a:rPr lang="en-US" dirty="0" err="1" smtClean="0"/>
              <a:t>statin</a:t>
            </a:r>
            <a:r>
              <a:rPr lang="en-US" dirty="0" smtClean="0"/>
              <a:t> therapy, a reduction in LDL-C of~30–40% from baseline is an alternative therapeutic goal. (B)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ADA Recommendation in Lipid Management-2013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Treatment goal:</a:t>
            </a:r>
          </a:p>
          <a:p>
            <a:r>
              <a:rPr lang="en-US" dirty="0" smtClean="0"/>
              <a:t> Triglycerides levels &lt;150 mg/</a:t>
            </a:r>
            <a:r>
              <a:rPr lang="en-US" dirty="0" err="1" smtClean="0"/>
              <a:t>dL</a:t>
            </a:r>
            <a:r>
              <a:rPr lang="en-US" dirty="0" smtClean="0"/>
              <a:t> and HDL-C&gt;40 mg/</a:t>
            </a:r>
            <a:r>
              <a:rPr lang="en-US" dirty="0" err="1" smtClean="0"/>
              <a:t>dL</a:t>
            </a:r>
            <a:r>
              <a:rPr lang="en-US" dirty="0" smtClean="0"/>
              <a:t> in men and &gt;50 mg/</a:t>
            </a:r>
            <a:r>
              <a:rPr lang="en-US" dirty="0" err="1" smtClean="0"/>
              <a:t>dL</a:t>
            </a:r>
            <a:r>
              <a:rPr lang="en-US" dirty="0" smtClean="0"/>
              <a:t> in women are desirable (C).</a:t>
            </a:r>
          </a:p>
          <a:p>
            <a:r>
              <a:rPr lang="en-US" dirty="0" smtClean="0"/>
              <a:t> LDL-C – targeted </a:t>
            </a:r>
            <a:r>
              <a:rPr lang="en-US" b="1" i="1" dirty="0" err="1" smtClean="0">
                <a:solidFill>
                  <a:srgbClr val="FF0000"/>
                </a:solidFill>
              </a:rPr>
              <a:t>statin</a:t>
            </a:r>
            <a:r>
              <a:rPr lang="en-US" b="1" i="1" dirty="0" smtClean="0">
                <a:solidFill>
                  <a:srgbClr val="FF0000"/>
                </a:solidFill>
              </a:rPr>
              <a:t> therapy</a:t>
            </a:r>
            <a:r>
              <a:rPr lang="en-US" dirty="0" smtClean="0"/>
              <a:t> remains the </a:t>
            </a:r>
            <a:r>
              <a:rPr lang="en-US" b="1" i="1" dirty="0" smtClean="0">
                <a:solidFill>
                  <a:srgbClr val="FF0000"/>
                </a:solidFill>
              </a:rPr>
              <a:t>preferred strategy. 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 Combination therapy has been shown not to provide additional cardiovascular benefit above </a:t>
            </a:r>
            <a:r>
              <a:rPr lang="en-US" dirty="0" err="1" smtClean="0"/>
              <a:t>statin</a:t>
            </a:r>
            <a:r>
              <a:rPr lang="en-US" dirty="0" smtClean="0"/>
              <a:t> therapy alone and is not generally recommended. (A)</a:t>
            </a:r>
          </a:p>
          <a:p>
            <a:r>
              <a:rPr lang="en-US" dirty="0" smtClean="0"/>
              <a:t>When triglyceride ≥200 mg/</a:t>
            </a:r>
            <a:r>
              <a:rPr lang="en-US" dirty="0" err="1" smtClean="0"/>
              <a:t>dL</a:t>
            </a:r>
            <a:r>
              <a:rPr lang="en-US" dirty="0" smtClean="0"/>
              <a:t>,  </a:t>
            </a:r>
            <a:r>
              <a:rPr lang="en-US" b="1" i="1" dirty="0" smtClean="0">
                <a:solidFill>
                  <a:srgbClr val="FF0000"/>
                </a:solidFill>
              </a:rPr>
              <a:t>non-HDL cholesterol </a:t>
            </a:r>
            <a:r>
              <a:rPr lang="en-US" dirty="0" smtClean="0"/>
              <a:t>becomes a </a:t>
            </a:r>
            <a:r>
              <a:rPr lang="en-US" b="1" i="1" dirty="0" smtClean="0">
                <a:solidFill>
                  <a:srgbClr val="FF0000"/>
                </a:solidFill>
              </a:rPr>
              <a:t>secondary target </a:t>
            </a:r>
            <a:r>
              <a:rPr lang="en-US" dirty="0" smtClean="0"/>
              <a:t>of cholesterol lowering therapy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Statin</a:t>
            </a:r>
            <a:r>
              <a:rPr lang="en-US" dirty="0" smtClean="0"/>
              <a:t> therapy is contraindicated in pregnancy. 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Evidence for benefits of lipid-lowering therapy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Dyslipidemia</a:t>
            </a:r>
            <a:r>
              <a:rPr lang="en-US" dirty="0" smtClean="0"/>
              <a:t> is the best-characterized risk factor for increasing atherosclerosis in patients with T2DM. </a:t>
            </a:r>
          </a:p>
          <a:p>
            <a:endParaRPr lang="en-US" dirty="0" smtClean="0"/>
          </a:p>
          <a:p>
            <a:r>
              <a:rPr lang="en-US" dirty="0"/>
              <a:t>A number of landmark trials have proved that </a:t>
            </a:r>
            <a:r>
              <a:rPr lang="en-US" dirty="0" smtClean="0"/>
              <a:t>lowering lipid </a:t>
            </a:r>
            <a:r>
              <a:rPr lang="en-US" dirty="0"/>
              <a:t>levels produces major clinical benefits in terms </a:t>
            </a:r>
            <a:r>
              <a:rPr lang="en-US" dirty="0" smtClean="0"/>
              <a:t>of reducing </a:t>
            </a:r>
            <a:r>
              <a:rPr lang="en-US" dirty="0"/>
              <a:t>cardiovascular events in patients with and </a:t>
            </a:r>
            <a:r>
              <a:rPr lang="en-US" dirty="0" smtClean="0"/>
              <a:t>without a </a:t>
            </a:r>
            <a:r>
              <a:rPr lang="en-US" dirty="0"/>
              <a:t>history of CHD at baseline.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err="1" smtClean="0"/>
              <a:t>Statin</a:t>
            </a:r>
            <a:r>
              <a:rPr lang="en-US" sz="4000" b="1" i="1" dirty="0" smtClean="0"/>
              <a:t> Standard Dose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505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638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For </a:t>
            </a:r>
            <a:r>
              <a:rPr lang="en-US" sz="2400" b="1" i="1" dirty="0" smtClean="0">
                <a:solidFill>
                  <a:srgbClr val="FF0000"/>
                </a:solidFill>
              </a:rPr>
              <a:t>every doubling </a:t>
            </a:r>
            <a:r>
              <a:rPr lang="en-US" sz="2400" b="1" i="1" dirty="0" smtClean="0"/>
              <a:t>of the dose above standard dose, an approximate </a:t>
            </a:r>
            <a:r>
              <a:rPr lang="en-US" sz="2400" b="1" i="1" dirty="0" smtClean="0">
                <a:solidFill>
                  <a:srgbClr val="FF0000"/>
                </a:solidFill>
              </a:rPr>
              <a:t>6% decrease </a:t>
            </a:r>
            <a:r>
              <a:rPr lang="en-US" sz="2400" b="1" i="1" dirty="0" smtClean="0"/>
              <a:t>in LDL-C level can be obtained</a:t>
            </a: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6019800" y="6381690"/>
            <a:ext cx="310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Circulation.</a:t>
            </a:r>
            <a:r>
              <a:rPr lang="en-US" b="1" i="1" dirty="0" smtClean="0">
                <a:solidFill>
                  <a:srgbClr val="FF0000"/>
                </a:solidFill>
              </a:rPr>
              <a:t> 2004;110:227-239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Pictures\10620401\DSC0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1524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Thanks for your attention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Cardiovascular Risk Assessment (ATPIII)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295400" y="1600200"/>
          <a:ext cx="6629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0574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LDL-C 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Non-HDL-C 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risk: </a:t>
                      </a:r>
                    </a:p>
                    <a:p>
                      <a:r>
                        <a:rPr lang="en-US" dirty="0" smtClean="0"/>
                        <a:t>CHD,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CHD risk equivalents</a:t>
                      </a:r>
                    </a:p>
                    <a:p>
                      <a:r>
                        <a:rPr lang="en-US" dirty="0" smtClean="0"/>
                        <a:t>(10-year risk &gt;20%)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&lt;100 mg/dl</a:t>
                      </a:r>
                    </a:p>
                    <a:p>
                      <a:r>
                        <a:rPr lang="en-US" dirty="0" smtClean="0"/>
                        <a:t>Optional goal:&lt;70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&lt;130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Moderately High risk:</a:t>
                      </a:r>
                    </a:p>
                    <a:p>
                      <a:r>
                        <a:rPr lang="en-US" dirty="0" smtClean="0"/>
                        <a:t>+2</a:t>
                      </a:r>
                      <a:r>
                        <a:rPr lang="en-US" baseline="0" dirty="0" smtClean="0"/>
                        <a:t> risk factors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dirty="0" smtClean="0"/>
                        <a:t>10-year risk 10-20%)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&lt;130 mg/dl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&lt;160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risk:</a:t>
                      </a:r>
                    </a:p>
                    <a:p>
                      <a:r>
                        <a:rPr lang="en-US" dirty="0" smtClean="0"/>
                        <a:t>+2</a:t>
                      </a:r>
                      <a:r>
                        <a:rPr lang="en-US" baseline="0" dirty="0" smtClean="0"/>
                        <a:t> risk factors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dirty="0" smtClean="0"/>
                        <a:t>10-year risk&lt; 10%)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&lt;130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&lt;160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Lower risk:</a:t>
                      </a:r>
                    </a:p>
                    <a:p>
                      <a:r>
                        <a:rPr lang="en-US" dirty="0" smtClean="0"/>
                        <a:t>0-1</a:t>
                      </a:r>
                      <a:r>
                        <a:rPr lang="en-US" baseline="0" dirty="0" smtClean="0"/>
                        <a:t> risk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&lt;160 mg/dl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&lt;190 mg/dl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93865" y="6183868"/>
            <a:ext cx="299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Circulation. 2004;110:227-239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clinical trial and ATPIII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17725" y="2219325"/>
            <a:ext cx="5143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82296" y="6260068"/>
            <a:ext cx="3315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Circulation. 2004;110:227-239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Evidence for benefits of lipid lowering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" y="1905000"/>
            <a:ext cx="9070658" cy="41910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14400" y="1752600"/>
            <a:ext cx="3200400" cy="381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3429000"/>
            <a:ext cx="381000" cy="9906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495800"/>
            <a:ext cx="381000" cy="762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2438400"/>
            <a:ext cx="1066800" cy="838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2438400"/>
            <a:ext cx="1219200" cy="914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458200" y="3352800"/>
            <a:ext cx="533400" cy="1981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91200" y="3352800"/>
            <a:ext cx="533400" cy="1905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250</TotalTime>
  <Words>3125</Words>
  <Application>Microsoft Office PowerPoint</Application>
  <PresentationFormat>On-screen Show (4:3)</PresentationFormat>
  <Paragraphs>337</Paragraphs>
  <Slides>61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Median</vt:lpstr>
      <vt:lpstr>DYSLIPIDEMIA IN DIABETES</vt:lpstr>
      <vt:lpstr>Out-line </vt:lpstr>
      <vt:lpstr>Pathophysiology and types of dyslipidemia in DM </vt:lpstr>
      <vt:lpstr>Pathophysiology  and types of dyslipidemia in DM </vt:lpstr>
      <vt:lpstr>Benefits of lipid- lowering therapy</vt:lpstr>
      <vt:lpstr>Evidence for benefits of lipid-lowering therapy</vt:lpstr>
      <vt:lpstr>Cardiovascular Risk Assessment (ATPIII) </vt:lpstr>
      <vt:lpstr>Recent clinical trial and ATPIII</vt:lpstr>
      <vt:lpstr>Evidence for benefits of lipid lowering therapy</vt:lpstr>
      <vt:lpstr>Slide 10</vt:lpstr>
      <vt:lpstr>Heart Protection Study</vt:lpstr>
      <vt:lpstr>Heart Protection Study</vt:lpstr>
      <vt:lpstr>Efficacy of cholesterol-lowering therapy in diabetic patients  in 14 RCT of statins : meta analysis</vt:lpstr>
      <vt:lpstr>Meta Analyses (cont’d)</vt:lpstr>
      <vt:lpstr>Meta Analyses (cont’d)</vt:lpstr>
      <vt:lpstr>NCEP Expert Panel and ATP-III</vt:lpstr>
      <vt:lpstr>NCEP Expert Panel and ATP-III</vt:lpstr>
      <vt:lpstr>NCEP Expert Panel and ATP-III</vt:lpstr>
      <vt:lpstr>Slide 19</vt:lpstr>
      <vt:lpstr>Slide 20</vt:lpstr>
      <vt:lpstr>TNT study (cont’d)</vt:lpstr>
      <vt:lpstr>TNT study (cont’d)</vt:lpstr>
      <vt:lpstr>Kaplan-Meier estimates of the incidence of major cardiovascular events in patients with diabetes</vt:lpstr>
      <vt:lpstr>TNT study (cont’d)</vt:lpstr>
      <vt:lpstr>Slide 25</vt:lpstr>
      <vt:lpstr>Slide 26</vt:lpstr>
      <vt:lpstr>Lack of Evidence for Recommended LDL Treatment Targets</vt:lpstr>
      <vt:lpstr>Lack of Evidence for Recommended LDL Treatment Targets</vt:lpstr>
      <vt:lpstr>Lack of Evidence for Recommended LDL Treatment Targets</vt:lpstr>
      <vt:lpstr>Lack of Evidence for Recommended LDL Treatment Targets</vt:lpstr>
      <vt:lpstr>Alternative lipoprotein goals</vt:lpstr>
      <vt:lpstr>Alternative lipoprotein goals</vt:lpstr>
      <vt:lpstr>Alternative lipoprotein goals</vt:lpstr>
      <vt:lpstr> Combination therapy </vt:lpstr>
      <vt:lpstr>Combination Therapy</vt:lpstr>
      <vt:lpstr>Slide 36</vt:lpstr>
      <vt:lpstr>Effects of Combination Lipid Therapy in Type 2 Diabetes Mellitus</vt:lpstr>
      <vt:lpstr>Effects of Combination Lipid Therapy in Type 2 Diabetes Mellitus</vt:lpstr>
      <vt:lpstr>Effects of Combination Lipid Therapy in Type 2 Diabetes Mellitus</vt:lpstr>
      <vt:lpstr>Combination Therapy</vt:lpstr>
      <vt:lpstr>Combination Therapy</vt:lpstr>
      <vt:lpstr>Treatment of other lipoprotein fractions</vt:lpstr>
      <vt:lpstr>Treatment of other lipoprotein fractions or targets</vt:lpstr>
      <vt:lpstr>Treatment of other lipoprotein fractions or targets</vt:lpstr>
      <vt:lpstr>Statins and DM</vt:lpstr>
      <vt:lpstr>Statins and  Diabetes</vt:lpstr>
      <vt:lpstr>Slide 47</vt:lpstr>
      <vt:lpstr>Statins and  Diabetes (cont’d)</vt:lpstr>
      <vt:lpstr>Statins and  Diabetes (cont’d)</vt:lpstr>
      <vt:lpstr>Cardiovascular benefits and diabetes risks of statin therapy in primary prevention (JUPITER trial)</vt:lpstr>
      <vt:lpstr>Analysis from the JUPITER trial (cont’d)</vt:lpstr>
      <vt:lpstr>Analysis from the JUPITER trial (cont’d)</vt:lpstr>
      <vt:lpstr>Analysis from the JUPITER trial (cont’d)</vt:lpstr>
      <vt:lpstr>ADA- Recommendation</vt:lpstr>
      <vt:lpstr>Slide 55</vt:lpstr>
      <vt:lpstr>ADA Recommendation in Lipid Management</vt:lpstr>
      <vt:lpstr>ADA Recommendation in Lipid Management</vt:lpstr>
      <vt:lpstr>ADA Recommendation in Lipid Management-2013</vt:lpstr>
      <vt:lpstr>ADA Recommendation in Lipid Management-2013</vt:lpstr>
      <vt:lpstr>Statin Standard Dose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DYSLIPIDEMIA IN DIABETES</dc:title>
  <dc:creator>vaio</dc:creator>
  <cp:lastModifiedBy>vaio</cp:lastModifiedBy>
  <cp:revision>22</cp:revision>
  <dcterms:created xsi:type="dcterms:W3CDTF">2013-02-06T17:49:55Z</dcterms:created>
  <dcterms:modified xsi:type="dcterms:W3CDTF">2013-02-07T04:03:44Z</dcterms:modified>
</cp:coreProperties>
</file>