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314" r:id="rId15"/>
    <p:sldId id="324" r:id="rId16"/>
    <p:sldId id="325" r:id="rId17"/>
    <p:sldId id="326" r:id="rId18"/>
    <p:sldId id="328" r:id="rId19"/>
    <p:sldId id="270" r:id="rId20"/>
    <p:sldId id="272" r:id="rId21"/>
    <p:sldId id="273" r:id="rId22"/>
    <p:sldId id="313" r:id="rId23"/>
    <p:sldId id="275" r:id="rId24"/>
    <p:sldId id="27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301" r:id="rId45"/>
    <p:sldId id="303" r:id="rId46"/>
    <p:sldId id="304" r:id="rId47"/>
    <p:sldId id="305" r:id="rId48"/>
    <p:sldId id="306" r:id="rId49"/>
    <p:sldId id="307" r:id="rId50"/>
    <p:sldId id="309" r:id="rId51"/>
    <p:sldId id="310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DBD600"/>
    <a:srgbClr val="D67F00"/>
    <a:srgbClr val="CC6600"/>
    <a:srgbClr val="003300"/>
    <a:srgbClr val="006699"/>
    <a:srgbClr val="6600CC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868" autoAdjust="0"/>
    <p:restoredTop sz="84127" autoAdjust="0"/>
  </p:normalViewPr>
  <p:slideViewPr>
    <p:cSldViewPr>
      <p:cViewPr varScale="1">
        <p:scale>
          <a:sx n="62" d="100"/>
          <a:sy n="62" d="100"/>
        </p:scale>
        <p:origin x="-2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ware-host\Shared%20Folders\omidpournik%20On%20My%20Mac\MI%20PhD\DMI630DataMining\Scientometry\&#1583;&#1608;&#1605;&#1610;&#1606;%20&#1587;&#1605;&#1610;&#1606;&#1575;&#1585;%20&#1575;&#1606;&#1601;&#1608;&#1585;&#1605;&#1575;&#1578;&#1610;&#1603;%20&#1662;&#1586;&#1588;&#1603;&#1610;_&#1588;&#1607;&#1610;&#1583;%20&#1576;&#1607;&#1588;&#1578;&#1610;\datamining%20scientometr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ware-host\Shared%20Folders\omidpournik%20On%20My%20Mac\MI%20PhD\DMI630DataMining\Scientometry\&#1583;&#1608;&#1605;&#1610;&#1606;%20&#1587;&#1605;&#1610;&#1606;&#1575;&#1585;%20&#1575;&#1606;&#1601;&#1608;&#1585;&#1605;&#1575;&#1578;&#1610;&#1603;%20&#1662;&#1586;&#1588;&#1603;&#1610;_&#1588;&#1607;&#1610;&#1583;%20&#1576;&#1607;&#1588;&#1578;&#1610;\datamining%20scientomet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style val="34"/>
  <c:chart>
    <c:autoTitleDeleted val="1"/>
    <c:plotArea>
      <c:layout/>
      <c:lineChart>
        <c:grouping val="standard"/>
        <c:ser>
          <c:idx val="1"/>
          <c:order val="0"/>
          <c:tx>
            <c:v>All Sciences</c:v>
          </c:tx>
          <c:marker>
            <c:symbol val="none"/>
          </c:marker>
          <c:dLbls>
            <c:txPr>
              <a:bodyPr/>
              <a:lstStyle/>
              <a:p>
                <a:pPr>
                  <a:defRPr lang="en-GB" sz="900" b="1">
                    <a:latin typeface="Times New Roman" pitchFamily="18" charset="0"/>
                    <a:cs typeface="Times New Roman" pitchFamily="18" charset="0"/>
                  </a:defRPr>
                </a:pPr>
                <a:endParaRPr lang="fa-IR"/>
              </a:p>
            </c:txPr>
            <c:dLblPos val="t"/>
            <c:showVal val="1"/>
          </c:dLbls>
          <c:cat>
            <c:numRef>
              <c:f>'Working Sheet'!$A$2:$A$12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'Working Sheet'!$D$2:$D$12</c:f>
              <c:numCache>
                <c:formatCode>General</c:formatCode>
                <c:ptCount val="11"/>
                <c:pt idx="0">
                  <c:v>814</c:v>
                </c:pt>
                <c:pt idx="1">
                  <c:v>1079</c:v>
                </c:pt>
                <c:pt idx="2">
                  <c:v>1382</c:v>
                </c:pt>
                <c:pt idx="3">
                  <c:v>2135</c:v>
                </c:pt>
                <c:pt idx="4">
                  <c:v>3333</c:v>
                </c:pt>
                <c:pt idx="5">
                  <c:v>3720</c:v>
                </c:pt>
                <c:pt idx="6">
                  <c:v>4308</c:v>
                </c:pt>
                <c:pt idx="7">
                  <c:v>5335</c:v>
                </c:pt>
                <c:pt idx="8">
                  <c:v>5146</c:v>
                </c:pt>
                <c:pt idx="9">
                  <c:v>5799</c:v>
                </c:pt>
                <c:pt idx="10">
                  <c:v>6790</c:v>
                </c:pt>
              </c:numCache>
            </c:numRef>
          </c:val>
        </c:ser>
        <c:ser>
          <c:idx val="0"/>
          <c:order val="1"/>
          <c:tx>
            <c:v>Health</c:v>
          </c:tx>
          <c:marker>
            <c:symbol val="none"/>
          </c:marker>
          <c:dLbls>
            <c:dLbl>
              <c:idx val="0"/>
              <c:layout>
                <c:manualLayout>
                  <c:x val="-3.4722222222222245E-2"/>
                  <c:y val="-2.5925925925925988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4722222222222245E-2"/>
                  <c:y val="-3.5185185185185146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4722222222222245E-2"/>
                  <c:y val="-4.4444444444444439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4722222222222182E-2"/>
                  <c:y val="-4.444444444444457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0277777777777767E-2"/>
                  <c:y val="-4.4444444444444509E-2"/>
                </c:manualLayout>
              </c:layout>
              <c:dLblPos val="r"/>
              <c:showVal val="1"/>
            </c:dLbl>
            <c:txPr>
              <a:bodyPr anchor="b" anchorCtr="1"/>
              <a:lstStyle/>
              <a:p>
                <a:pPr>
                  <a:defRPr lang="en-GB" sz="900" b="1">
                    <a:latin typeface="Times New Roman" pitchFamily="18" charset="0"/>
                    <a:cs typeface="Times New Roman" pitchFamily="18" charset="0"/>
                  </a:defRPr>
                </a:pPr>
                <a:endParaRPr lang="fa-IR"/>
              </a:p>
            </c:txPr>
            <c:dLblPos val="t"/>
            <c:showVal val="1"/>
          </c:dLbls>
          <c:cat>
            <c:numRef>
              <c:f>'Working Sheet'!$A$2:$A$12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'Working Sheet'!$B$2:$B$12</c:f>
              <c:numCache>
                <c:formatCode>General</c:formatCode>
                <c:ptCount val="11"/>
                <c:pt idx="0">
                  <c:v>42</c:v>
                </c:pt>
                <c:pt idx="1">
                  <c:v>59</c:v>
                </c:pt>
                <c:pt idx="2">
                  <c:v>88</c:v>
                </c:pt>
                <c:pt idx="3">
                  <c:v>77</c:v>
                </c:pt>
                <c:pt idx="4">
                  <c:v>113</c:v>
                </c:pt>
                <c:pt idx="5">
                  <c:v>129</c:v>
                </c:pt>
                <c:pt idx="6">
                  <c:v>202</c:v>
                </c:pt>
                <c:pt idx="7">
                  <c:v>289</c:v>
                </c:pt>
                <c:pt idx="8">
                  <c:v>333</c:v>
                </c:pt>
                <c:pt idx="9">
                  <c:v>428</c:v>
                </c:pt>
                <c:pt idx="10">
                  <c:v>614</c:v>
                </c:pt>
              </c:numCache>
            </c:numRef>
          </c:val>
        </c:ser>
        <c:dLbls>
          <c:showVal val="1"/>
        </c:dLbls>
        <c:marker val="1"/>
        <c:axId val="54961664"/>
        <c:axId val="54963584"/>
      </c:lineChart>
      <c:catAx>
        <c:axId val="549616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GB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GB" b="1" cap="none" spc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pPr>
            <a:endParaRPr lang="fa-IR"/>
          </a:p>
        </c:txPr>
        <c:crossAx val="54963584"/>
        <c:crosses val="autoZero"/>
        <c:auto val="1"/>
        <c:lblAlgn val="ctr"/>
        <c:lblOffset val="100"/>
      </c:catAx>
      <c:valAx>
        <c:axId val="549635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 sz="1050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50" b="1">
                    <a:latin typeface="Times New Roman" pitchFamily="18" charset="0"/>
                    <a:cs typeface="Times New Roman" pitchFamily="18" charset="0"/>
                  </a:rPr>
                  <a:t>Number of Data Mining publications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GB" sz="900" b="1" cap="none" spc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pPr>
            <a:endParaRPr lang="fa-IR"/>
          </a:p>
        </c:txPr>
        <c:crossAx val="54961664"/>
        <c:crosses val="autoZero"/>
        <c:crossBetween val="between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b"/>
      <c:layout>
        <c:manualLayout>
          <c:xMode val="edge"/>
          <c:yMode val="edge"/>
          <c:x val="0.39020309627072031"/>
          <c:y val="0.90851697556528299"/>
          <c:w val="0.35847422815463642"/>
          <c:h val="7.1003710133414125E-2"/>
        </c:manualLayout>
      </c:layout>
      <c:txPr>
        <a:bodyPr/>
        <a:lstStyle/>
        <a:p>
          <a:pPr>
            <a:defRPr lang="en-GB" sz="1050"/>
          </a:pPr>
          <a:endParaRPr lang="fa-IR"/>
        </a:p>
      </c:txPr>
    </c:legend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style val="34"/>
  <c:chart>
    <c:autoTitleDeleted val="1"/>
    <c:plotArea>
      <c:layout/>
      <c:lineChart>
        <c:grouping val="standard"/>
        <c:ser>
          <c:idx val="1"/>
          <c:order val="0"/>
          <c:tx>
            <c:v>All Sciences</c:v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lang="en-GB" sz="900" b="1">
                    <a:latin typeface="Times New Roman" pitchFamily="18" charset="0"/>
                    <a:cs typeface="Times New Roman" pitchFamily="18" charset="0"/>
                  </a:defRPr>
                </a:pPr>
                <a:endParaRPr lang="fa-IR"/>
              </a:p>
            </c:txPr>
            <c:dLblPos val="t"/>
            <c:showVal val="1"/>
          </c:dLbls>
          <c:cat>
            <c:numRef>
              <c:f>'Working Sheet'!$A$2:$A$12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'Working Sheet'!$E$2:$E$12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8</c:v>
                </c:pt>
                <c:pt idx="6">
                  <c:v>15</c:v>
                </c:pt>
                <c:pt idx="7">
                  <c:v>31</c:v>
                </c:pt>
                <c:pt idx="8">
                  <c:v>53</c:v>
                </c:pt>
                <c:pt idx="9">
                  <c:v>80</c:v>
                </c:pt>
                <c:pt idx="10">
                  <c:v>117</c:v>
                </c:pt>
              </c:numCache>
            </c:numRef>
          </c:val>
        </c:ser>
        <c:ser>
          <c:idx val="0"/>
          <c:order val="1"/>
          <c:tx>
            <c:v>Health</c:v>
          </c:tx>
          <c:marker>
            <c:symbol val="none"/>
          </c:marker>
          <c:dLbls>
            <c:dLbl>
              <c:idx val="0"/>
              <c:layout>
                <c:manualLayout>
                  <c:x val="-2.7592085748639712E-2"/>
                  <c:y val="-1.832872906693916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4722210525823388E-2"/>
                  <c:y val="-1.619190279235097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4722210525823388E-2"/>
                  <c:y val="-1.40550765177628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7592085748639666E-2"/>
                  <c:y val="-1.025640718863774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8394178000477215E-2"/>
                  <c:y val="-1.0256407188637741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5549613784907936E-2"/>
                  <c:y val="-1.2051353223604632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5549800927290551E-2"/>
                  <c:y val="-1.5850022552729718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5549613784907936E-2"/>
                  <c:y val="-1.964869188185480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5549613784907936E-2"/>
                  <c:y val="-3.4843369198355192E-2"/>
                </c:manualLayout>
              </c:layout>
              <c:dLblPos val="r"/>
              <c:showVal val="1"/>
            </c:dLbl>
            <c:txPr>
              <a:bodyPr anchor="b" anchorCtr="1"/>
              <a:lstStyle/>
              <a:p>
                <a:pPr>
                  <a:defRPr lang="en-GB" sz="900" b="1">
                    <a:latin typeface="Times New Roman" pitchFamily="18" charset="0"/>
                    <a:cs typeface="Times New Roman" pitchFamily="18" charset="0"/>
                  </a:defRPr>
                </a:pPr>
                <a:endParaRPr lang="fa-IR"/>
              </a:p>
            </c:txPr>
            <c:dLblPos val="t"/>
            <c:showVal val="1"/>
          </c:dLbls>
          <c:cat>
            <c:numRef>
              <c:f>'Working Sheet'!$A$2:$A$12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'Working Sheet'!$C$2:$C$12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8</c:v>
                </c:pt>
                <c:pt idx="10">
                  <c:v>4</c:v>
                </c:pt>
              </c:numCache>
            </c:numRef>
          </c:val>
        </c:ser>
        <c:dLbls>
          <c:showVal val="1"/>
        </c:dLbls>
        <c:marker val="1"/>
        <c:axId val="55100544"/>
        <c:axId val="55102464"/>
      </c:lineChart>
      <c:catAx>
        <c:axId val="551005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GB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GB" b="1" cap="none" spc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pPr>
            <a:endParaRPr lang="fa-IR"/>
          </a:p>
        </c:txPr>
        <c:crossAx val="55102464"/>
        <c:crosses val="autoZero"/>
        <c:auto val="1"/>
        <c:lblAlgn val="ctr"/>
        <c:lblOffset val="100"/>
      </c:catAx>
      <c:valAx>
        <c:axId val="551024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 sz="1050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50" b="1">
                    <a:latin typeface="Times New Roman" pitchFamily="18" charset="0"/>
                    <a:cs typeface="Times New Roman" pitchFamily="18" charset="0"/>
                  </a:rPr>
                  <a:t>Number of Data Mining publications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GB" sz="900" b="1" cap="none" spc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pPr>
            <a:endParaRPr lang="fa-IR"/>
          </a:p>
        </c:txPr>
        <c:crossAx val="55100544"/>
        <c:crosses val="autoZero"/>
        <c:crossBetween val="between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b"/>
      <c:layout>
        <c:manualLayout>
          <c:xMode val="edge"/>
          <c:yMode val="edge"/>
          <c:x val="0.39020309627072031"/>
          <c:y val="0.90851697556528277"/>
          <c:w val="0.35847422815463653"/>
          <c:h val="7.1003710133414083E-2"/>
        </c:manualLayout>
      </c:layout>
      <c:txPr>
        <a:bodyPr/>
        <a:lstStyle/>
        <a:p>
          <a:pPr>
            <a:defRPr lang="en-GB" sz="1050"/>
          </a:pPr>
          <a:endParaRPr lang="fa-IR"/>
        </a:p>
      </c:txPr>
    </c:legend>
    <c:plotVisOnly val="1"/>
  </c:chart>
  <c:spPr>
    <a:noFill/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7CF420-A54E-4E64-AC94-80E9635F9505}" type="doc">
      <dgm:prSet loTypeId="urn:microsoft.com/office/officeart/2005/8/layout/bProcess4" loCatId="process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056E39CF-E6FD-4A34-966E-8A109D975D9D}">
      <dgm:prSet phldrT="[Text]" custT="1"/>
      <dgm:spPr/>
      <dgm:t>
        <a:bodyPr/>
        <a:lstStyle/>
        <a:p>
          <a:r>
            <a:rPr lang="en-US" sz="1400" b="1" dirty="0" smtClean="0">
              <a:cs typeface="Tahoma" pitchFamily="34" charset="0"/>
            </a:rPr>
            <a:t>Screening</a:t>
          </a:r>
          <a:endParaRPr lang="en-US" sz="1400" b="1" dirty="0"/>
        </a:p>
      </dgm:t>
    </dgm:pt>
    <dgm:pt modelId="{C7FDE28A-4E0E-40AA-B0DD-07B4DB39F494}" type="parTrans" cxnId="{4D51DCEA-C8B2-41EA-A4A9-DC7B19DBF439}">
      <dgm:prSet/>
      <dgm:spPr/>
      <dgm:t>
        <a:bodyPr/>
        <a:lstStyle/>
        <a:p>
          <a:endParaRPr lang="en-US" sz="5400" b="1"/>
        </a:p>
      </dgm:t>
    </dgm:pt>
    <dgm:pt modelId="{740189E8-B4E5-4119-AC4E-E4A610918297}" type="sibTrans" cxnId="{4D51DCEA-C8B2-41EA-A4A9-DC7B19DBF439}">
      <dgm:prSet/>
      <dgm:spPr/>
      <dgm:t>
        <a:bodyPr/>
        <a:lstStyle/>
        <a:p>
          <a:endParaRPr lang="en-US" sz="5400" b="1"/>
        </a:p>
      </dgm:t>
    </dgm:pt>
    <dgm:pt modelId="{AD08EDBE-CA16-407D-A95F-F246A57ED6D1}">
      <dgm:prSet custT="1"/>
      <dgm:spPr/>
      <dgm:t>
        <a:bodyPr/>
        <a:lstStyle/>
        <a:p>
          <a:r>
            <a:rPr lang="en-US" sz="1400" b="1" dirty="0" smtClean="0">
              <a:cs typeface="Tahoma" pitchFamily="34" charset="0"/>
            </a:rPr>
            <a:t>Diagnosis</a:t>
          </a:r>
          <a:endParaRPr lang="en-US" sz="1400" b="1" dirty="0">
            <a:cs typeface="Tahoma" pitchFamily="34" charset="0"/>
          </a:endParaRPr>
        </a:p>
      </dgm:t>
    </dgm:pt>
    <dgm:pt modelId="{0194EE34-5C33-4633-AC3C-986729A84685}" type="parTrans" cxnId="{F5C02C86-323B-4110-ABC9-CC57B12282CC}">
      <dgm:prSet/>
      <dgm:spPr/>
      <dgm:t>
        <a:bodyPr/>
        <a:lstStyle/>
        <a:p>
          <a:endParaRPr lang="en-US" sz="5400" b="1"/>
        </a:p>
      </dgm:t>
    </dgm:pt>
    <dgm:pt modelId="{E8129494-CC3C-474E-A50F-B27E3CAA203A}" type="sibTrans" cxnId="{F5C02C86-323B-4110-ABC9-CC57B12282CC}">
      <dgm:prSet/>
      <dgm:spPr/>
      <dgm:t>
        <a:bodyPr/>
        <a:lstStyle/>
        <a:p>
          <a:endParaRPr lang="en-US" sz="5400" b="1"/>
        </a:p>
      </dgm:t>
    </dgm:pt>
    <dgm:pt modelId="{CF95A1F2-8D8A-41CB-8E21-39729E48C372}">
      <dgm:prSet custT="1"/>
      <dgm:spPr/>
      <dgm:t>
        <a:bodyPr/>
        <a:lstStyle/>
        <a:p>
          <a:r>
            <a:rPr lang="en-US" sz="1400" b="1" dirty="0" smtClean="0">
              <a:cs typeface="Tahoma" pitchFamily="34" charset="0"/>
            </a:rPr>
            <a:t>Therapy</a:t>
          </a:r>
          <a:endParaRPr lang="en-US" sz="1400" b="1" dirty="0">
            <a:cs typeface="Tahoma" pitchFamily="34" charset="0"/>
          </a:endParaRPr>
        </a:p>
      </dgm:t>
    </dgm:pt>
    <dgm:pt modelId="{1CD6C357-96C2-4FE2-9014-96354915F7FB}" type="parTrans" cxnId="{302E9586-3B7D-44E2-A709-EEF1ED2ABE41}">
      <dgm:prSet/>
      <dgm:spPr/>
      <dgm:t>
        <a:bodyPr/>
        <a:lstStyle/>
        <a:p>
          <a:endParaRPr lang="en-US" sz="5400" b="1"/>
        </a:p>
      </dgm:t>
    </dgm:pt>
    <dgm:pt modelId="{4CDA1AFB-A1AA-4FEE-A2B5-BD5639CFDA3E}" type="sibTrans" cxnId="{302E9586-3B7D-44E2-A709-EEF1ED2ABE41}">
      <dgm:prSet/>
      <dgm:spPr/>
      <dgm:t>
        <a:bodyPr/>
        <a:lstStyle/>
        <a:p>
          <a:endParaRPr lang="en-US" sz="5400" b="1"/>
        </a:p>
      </dgm:t>
    </dgm:pt>
    <dgm:pt modelId="{A26894A9-2038-430F-A9C9-B78155683599}">
      <dgm:prSet custT="1"/>
      <dgm:spPr/>
      <dgm:t>
        <a:bodyPr/>
        <a:lstStyle/>
        <a:p>
          <a:r>
            <a:rPr lang="en-US" sz="1400" b="1" dirty="0" smtClean="0">
              <a:cs typeface="Tahoma" pitchFamily="34" charset="0"/>
            </a:rPr>
            <a:t>Prognosis</a:t>
          </a:r>
          <a:endParaRPr lang="en-US" sz="1400" b="1" dirty="0">
            <a:cs typeface="Tahoma" pitchFamily="34" charset="0"/>
          </a:endParaRPr>
        </a:p>
      </dgm:t>
    </dgm:pt>
    <dgm:pt modelId="{2D495A09-67C6-4059-982E-1CD1E6364D04}" type="parTrans" cxnId="{B4254DDD-9028-410A-9CF1-4AF5F64634AC}">
      <dgm:prSet/>
      <dgm:spPr/>
      <dgm:t>
        <a:bodyPr/>
        <a:lstStyle/>
        <a:p>
          <a:endParaRPr lang="en-US" sz="5400" b="1"/>
        </a:p>
      </dgm:t>
    </dgm:pt>
    <dgm:pt modelId="{EEC1F8BD-CA41-4C20-927B-4443A17CA597}" type="sibTrans" cxnId="{B4254DDD-9028-410A-9CF1-4AF5F64634AC}">
      <dgm:prSet/>
      <dgm:spPr/>
      <dgm:t>
        <a:bodyPr/>
        <a:lstStyle/>
        <a:p>
          <a:endParaRPr lang="en-US" sz="5400" b="1"/>
        </a:p>
      </dgm:t>
    </dgm:pt>
    <dgm:pt modelId="{A1F74D0F-2635-4BE5-9797-C82D4BBCCCE7}">
      <dgm:prSet custT="1"/>
      <dgm:spPr/>
      <dgm:t>
        <a:bodyPr/>
        <a:lstStyle/>
        <a:p>
          <a:r>
            <a:rPr lang="en-US" sz="1400" b="1" dirty="0" smtClean="0">
              <a:cs typeface="Tahoma" pitchFamily="34" charset="0"/>
            </a:rPr>
            <a:t>Monitoring</a:t>
          </a:r>
          <a:endParaRPr lang="en-US" sz="1400" b="1" dirty="0">
            <a:cs typeface="Tahoma" pitchFamily="34" charset="0"/>
          </a:endParaRPr>
        </a:p>
      </dgm:t>
    </dgm:pt>
    <dgm:pt modelId="{817B33BC-D996-42B5-A9D2-5164B6E4EC31}" type="parTrans" cxnId="{A027965B-009E-4126-B275-6A37CB30C1DF}">
      <dgm:prSet/>
      <dgm:spPr/>
      <dgm:t>
        <a:bodyPr/>
        <a:lstStyle/>
        <a:p>
          <a:endParaRPr lang="en-US" sz="5400" b="1"/>
        </a:p>
      </dgm:t>
    </dgm:pt>
    <dgm:pt modelId="{B5FA2616-213B-4D1C-BF97-38712B5CEC31}" type="sibTrans" cxnId="{A027965B-009E-4126-B275-6A37CB30C1DF}">
      <dgm:prSet/>
      <dgm:spPr/>
      <dgm:t>
        <a:bodyPr/>
        <a:lstStyle/>
        <a:p>
          <a:endParaRPr lang="en-US" sz="5400" b="1"/>
        </a:p>
      </dgm:t>
    </dgm:pt>
    <dgm:pt modelId="{7E92FD09-80D7-4DD8-98D1-C48FA96F9914}">
      <dgm:prSet custT="1"/>
      <dgm:spPr/>
      <dgm:t>
        <a:bodyPr/>
        <a:lstStyle/>
        <a:p>
          <a:r>
            <a:rPr lang="en-US" sz="1400" b="1" dirty="0" smtClean="0">
              <a:cs typeface="Tahoma" pitchFamily="34" charset="0"/>
            </a:rPr>
            <a:t>Biomedical/Biological Analysis</a:t>
          </a:r>
          <a:endParaRPr lang="en-US" sz="1400" b="1" dirty="0">
            <a:cs typeface="Tahoma" pitchFamily="34" charset="0"/>
          </a:endParaRPr>
        </a:p>
      </dgm:t>
    </dgm:pt>
    <dgm:pt modelId="{94D4715D-BA21-45C7-8B3B-E913967DC15C}" type="parTrans" cxnId="{D5E6E85A-A8CE-45AE-A2BD-449FDC849A2C}">
      <dgm:prSet/>
      <dgm:spPr/>
      <dgm:t>
        <a:bodyPr/>
        <a:lstStyle/>
        <a:p>
          <a:endParaRPr lang="en-US" sz="5400" b="1"/>
        </a:p>
      </dgm:t>
    </dgm:pt>
    <dgm:pt modelId="{8FF67AF7-AE78-4CE9-9698-811872C319D7}" type="sibTrans" cxnId="{D5E6E85A-A8CE-45AE-A2BD-449FDC849A2C}">
      <dgm:prSet/>
      <dgm:spPr/>
      <dgm:t>
        <a:bodyPr/>
        <a:lstStyle/>
        <a:p>
          <a:endParaRPr lang="en-US" sz="5400" b="1"/>
        </a:p>
      </dgm:t>
    </dgm:pt>
    <dgm:pt modelId="{3F97B43D-5222-4EE4-B6B1-4F86678D7C36}">
      <dgm:prSet custT="1"/>
      <dgm:spPr/>
      <dgm:t>
        <a:bodyPr/>
        <a:lstStyle/>
        <a:p>
          <a:r>
            <a:rPr lang="en-US" sz="1400" b="1" dirty="0" smtClean="0">
              <a:cs typeface="Tahoma" pitchFamily="34" charset="0"/>
            </a:rPr>
            <a:t>Epidemiological Studies</a:t>
          </a:r>
          <a:endParaRPr lang="en-US" sz="1400" b="1" dirty="0">
            <a:cs typeface="Tahoma" pitchFamily="34" charset="0"/>
          </a:endParaRPr>
        </a:p>
      </dgm:t>
    </dgm:pt>
    <dgm:pt modelId="{6F770790-E772-4B80-A48F-ABC7A20C0DC0}" type="parTrans" cxnId="{C7C4E5E4-8FAC-4707-89BB-9A6B735FA73D}">
      <dgm:prSet/>
      <dgm:spPr/>
      <dgm:t>
        <a:bodyPr/>
        <a:lstStyle/>
        <a:p>
          <a:endParaRPr lang="en-US" sz="5400" b="1"/>
        </a:p>
      </dgm:t>
    </dgm:pt>
    <dgm:pt modelId="{11D8F559-21C9-4E16-8DC9-7655EE2D7402}" type="sibTrans" cxnId="{C7C4E5E4-8FAC-4707-89BB-9A6B735FA73D}">
      <dgm:prSet/>
      <dgm:spPr/>
      <dgm:t>
        <a:bodyPr/>
        <a:lstStyle/>
        <a:p>
          <a:endParaRPr lang="en-US" sz="5400" b="1"/>
        </a:p>
      </dgm:t>
    </dgm:pt>
    <dgm:pt modelId="{DAD903FA-8C15-4122-987D-D15F9CA6857F}">
      <dgm:prSet custT="1"/>
      <dgm:spPr/>
      <dgm:t>
        <a:bodyPr/>
        <a:lstStyle/>
        <a:p>
          <a:r>
            <a:rPr lang="en-US" sz="1400" b="1" dirty="0" smtClean="0">
              <a:cs typeface="Tahoma" pitchFamily="34" charset="0"/>
            </a:rPr>
            <a:t>Hospital Management</a:t>
          </a:r>
          <a:endParaRPr lang="en-US" sz="1400" b="1" dirty="0">
            <a:cs typeface="Tahoma" pitchFamily="34" charset="0"/>
          </a:endParaRPr>
        </a:p>
      </dgm:t>
    </dgm:pt>
    <dgm:pt modelId="{0F184399-ACFC-45BA-B4C2-DAD8174DD3B7}" type="parTrans" cxnId="{6F60E773-2F45-435E-987E-CD070A3D75BE}">
      <dgm:prSet/>
      <dgm:spPr/>
      <dgm:t>
        <a:bodyPr/>
        <a:lstStyle/>
        <a:p>
          <a:endParaRPr lang="en-US" sz="5400" b="1"/>
        </a:p>
      </dgm:t>
    </dgm:pt>
    <dgm:pt modelId="{ABCE6023-F30A-4F5C-AFDF-C0A4D6E35F85}" type="sibTrans" cxnId="{6F60E773-2F45-435E-987E-CD070A3D75BE}">
      <dgm:prSet/>
      <dgm:spPr/>
      <dgm:t>
        <a:bodyPr/>
        <a:lstStyle/>
        <a:p>
          <a:endParaRPr lang="en-US" sz="5400" b="1"/>
        </a:p>
      </dgm:t>
    </dgm:pt>
    <dgm:pt modelId="{3BEDEE16-00AE-43F3-9FCD-106E781F52AA}">
      <dgm:prSet custT="1"/>
      <dgm:spPr/>
      <dgm:t>
        <a:bodyPr/>
        <a:lstStyle/>
        <a:p>
          <a:r>
            <a:rPr lang="en-US" sz="1400" b="1" dirty="0" smtClean="0">
              <a:cs typeface="Tahoma" pitchFamily="34" charset="0"/>
            </a:rPr>
            <a:t>Medical Instruction and Training </a:t>
          </a:r>
          <a:endParaRPr lang="en-US" sz="1400" b="1" dirty="0">
            <a:cs typeface="Tahoma" pitchFamily="34" charset="0"/>
          </a:endParaRPr>
        </a:p>
      </dgm:t>
    </dgm:pt>
    <dgm:pt modelId="{F222718E-D700-4C9C-BA73-757F3DFE5F8C}" type="parTrans" cxnId="{E70BEE90-41A7-41DA-84ED-FB4EED709006}">
      <dgm:prSet/>
      <dgm:spPr/>
      <dgm:t>
        <a:bodyPr/>
        <a:lstStyle/>
        <a:p>
          <a:endParaRPr lang="en-US" sz="5400" b="1"/>
        </a:p>
      </dgm:t>
    </dgm:pt>
    <dgm:pt modelId="{885F4EF8-EFA2-46A6-ABA3-2AA375E48F39}" type="sibTrans" cxnId="{E70BEE90-41A7-41DA-84ED-FB4EED709006}">
      <dgm:prSet/>
      <dgm:spPr/>
      <dgm:t>
        <a:bodyPr/>
        <a:lstStyle/>
        <a:p>
          <a:endParaRPr lang="en-US" sz="5400" b="1"/>
        </a:p>
      </dgm:t>
    </dgm:pt>
    <dgm:pt modelId="{1D0C5F32-AD25-4BA3-A7D0-E3044C63A0B7}" type="pres">
      <dgm:prSet presAssocID="{197CF420-A54E-4E64-AC94-80E9635F9505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8020C0E-ABE6-4E93-A3A9-280D4EFE9049}" type="pres">
      <dgm:prSet presAssocID="{056E39CF-E6FD-4A34-966E-8A109D975D9D}" presName="compNode" presStyleCnt="0"/>
      <dgm:spPr/>
    </dgm:pt>
    <dgm:pt modelId="{0911B070-4B7E-41C9-8F23-5648F585CC89}" type="pres">
      <dgm:prSet presAssocID="{056E39CF-E6FD-4A34-966E-8A109D975D9D}" presName="dummyConnPt" presStyleCnt="0"/>
      <dgm:spPr/>
    </dgm:pt>
    <dgm:pt modelId="{D1B7D0A4-6D8C-4D1E-BB1C-5D6123D8F42E}" type="pres">
      <dgm:prSet presAssocID="{056E39CF-E6FD-4A34-966E-8A109D975D9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B2919-86E5-45AB-9DDE-F69121DE4411}" type="pres">
      <dgm:prSet presAssocID="{740189E8-B4E5-4119-AC4E-E4A610918297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279B3E04-AF2C-41D6-B4EA-3137C2562C7D}" type="pres">
      <dgm:prSet presAssocID="{AD08EDBE-CA16-407D-A95F-F246A57ED6D1}" presName="compNode" presStyleCnt="0"/>
      <dgm:spPr/>
    </dgm:pt>
    <dgm:pt modelId="{B43911B5-A5BC-45CA-9E95-30D14DF24C61}" type="pres">
      <dgm:prSet presAssocID="{AD08EDBE-CA16-407D-A95F-F246A57ED6D1}" presName="dummyConnPt" presStyleCnt="0"/>
      <dgm:spPr/>
    </dgm:pt>
    <dgm:pt modelId="{4C04C8C8-D477-4A5F-8E41-3B08784D1FCC}" type="pres">
      <dgm:prSet presAssocID="{AD08EDBE-CA16-407D-A95F-F246A57ED6D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85BBC-C3DE-4457-B566-7106523C5C3D}" type="pres">
      <dgm:prSet presAssocID="{E8129494-CC3C-474E-A50F-B27E3CAA203A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1961C927-8784-4657-AF12-DF9C93037E9D}" type="pres">
      <dgm:prSet presAssocID="{CF95A1F2-8D8A-41CB-8E21-39729E48C372}" presName="compNode" presStyleCnt="0"/>
      <dgm:spPr/>
    </dgm:pt>
    <dgm:pt modelId="{942606A1-78A1-4F47-979E-77A6EFC40BCB}" type="pres">
      <dgm:prSet presAssocID="{CF95A1F2-8D8A-41CB-8E21-39729E48C372}" presName="dummyConnPt" presStyleCnt="0"/>
      <dgm:spPr/>
    </dgm:pt>
    <dgm:pt modelId="{2D7E97B1-61EF-44F6-80D8-0B14658AE392}" type="pres">
      <dgm:prSet presAssocID="{CF95A1F2-8D8A-41CB-8E21-39729E48C37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0E206-A0F1-4F31-8084-6DB337C74A35}" type="pres">
      <dgm:prSet presAssocID="{4CDA1AFB-A1AA-4FEE-A2B5-BD5639CFDA3E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F0F89EC6-CE2B-4716-9362-65BCE29ED922}" type="pres">
      <dgm:prSet presAssocID="{A26894A9-2038-430F-A9C9-B78155683599}" presName="compNode" presStyleCnt="0"/>
      <dgm:spPr/>
    </dgm:pt>
    <dgm:pt modelId="{7B45DABB-F652-4A13-9078-4134BF80B2C0}" type="pres">
      <dgm:prSet presAssocID="{A26894A9-2038-430F-A9C9-B78155683599}" presName="dummyConnPt" presStyleCnt="0"/>
      <dgm:spPr/>
    </dgm:pt>
    <dgm:pt modelId="{2F62F6CF-884C-44CA-AC53-B418C12E659F}" type="pres">
      <dgm:prSet presAssocID="{A26894A9-2038-430F-A9C9-B7815568359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4724E-C892-414E-89C3-A4B61F7F9320}" type="pres">
      <dgm:prSet presAssocID="{EEC1F8BD-CA41-4C20-927B-4443A17CA597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E9728430-C2E8-41E3-91D3-20367B9210CE}" type="pres">
      <dgm:prSet presAssocID="{A1F74D0F-2635-4BE5-9797-C82D4BBCCCE7}" presName="compNode" presStyleCnt="0"/>
      <dgm:spPr/>
    </dgm:pt>
    <dgm:pt modelId="{B4E2BF83-BD58-4AB8-BC1A-11C3611F2E46}" type="pres">
      <dgm:prSet presAssocID="{A1F74D0F-2635-4BE5-9797-C82D4BBCCCE7}" presName="dummyConnPt" presStyleCnt="0"/>
      <dgm:spPr/>
    </dgm:pt>
    <dgm:pt modelId="{C1950271-B5E4-44FE-9F96-AF095E64E048}" type="pres">
      <dgm:prSet presAssocID="{A1F74D0F-2635-4BE5-9797-C82D4BBCCCE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E65CE-37FB-4BBA-8313-EA6F31F40D44}" type="pres">
      <dgm:prSet presAssocID="{B5FA2616-213B-4D1C-BF97-38712B5CEC31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C3D57F72-D2EE-4770-8EFF-1011C2C6CD93}" type="pres">
      <dgm:prSet presAssocID="{7E92FD09-80D7-4DD8-98D1-C48FA96F9914}" presName="compNode" presStyleCnt="0"/>
      <dgm:spPr/>
    </dgm:pt>
    <dgm:pt modelId="{D123A583-5AB3-4FA2-B78F-D98548040AD3}" type="pres">
      <dgm:prSet presAssocID="{7E92FD09-80D7-4DD8-98D1-C48FA96F9914}" presName="dummyConnPt" presStyleCnt="0"/>
      <dgm:spPr/>
    </dgm:pt>
    <dgm:pt modelId="{EF629D57-581B-4018-BD68-BD6FB2834A68}" type="pres">
      <dgm:prSet presAssocID="{7E92FD09-80D7-4DD8-98D1-C48FA96F991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436BC-943D-47FD-925E-4B607D908E55}" type="pres">
      <dgm:prSet presAssocID="{8FF67AF7-AE78-4CE9-9698-811872C319D7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2F5545A2-5F24-4B00-829F-C38A9CC22AA6}" type="pres">
      <dgm:prSet presAssocID="{3F97B43D-5222-4EE4-B6B1-4F86678D7C36}" presName="compNode" presStyleCnt="0"/>
      <dgm:spPr/>
    </dgm:pt>
    <dgm:pt modelId="{84CF301C-7144-43D1-B4BB-B94CA542E878}" type="pres">
      <dgm:prSet presAssocID="{3F97B43D-5222-4EE4-B6B1-4F86678D7C36}" presName="dummyConnPt" presStyleCnt="0"/>
      <dgm:spPr/>
    </dgm:pt>
    <dgm:pt modelId="{DBD93E40-E0FE-48C9-B6E7-B5957FDCF668}" type="pres">
      <dgm:prSet presAssocID="{3F97B43D-5222-4EE4-B6B1-4F86678D7C3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63E0F-B5C4-4946-BD3C-CA75B600DFDD}" type="pres">
      <dgm:prSet presAssocID="{11D8F559-21C9-4E16-8DC9-7655EE2D7402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75428792-2292-46C4-8EA0-AC29E1014444}" type="pres">
      <dgm:prSet presAssocID="{DAD903FA-8C15-4122-987D-D15F9CA6857F}" presName="compNode" presStyleCnt="0"/>
      <dgm:spPr/>
    </dgm:pt>
    <dgm:pt modelId="{494D17CE-7EF9-484E-9EB9-3A378B59C1D0}" type="pres">
      <dgm:prSet presAssocID="{DAD903FA-8C15-4122-987D-D15F9CA6857F}" presName="dummyConnPt" presStyleCnt="0"/>
      <dgm:spPr/>
    </dgm:pt>
    <dgm:pt modelId="{E251B0CD-F5FA-4A4D-B1CE-6C18920632B1}" type="pres">
      <dgm:prSet presAssocID="{DAD903FA-8C15-4122-987D-D15F9CA6857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3ADC6-257A-42F3-804C-D799CE4F29D1}" type="pres">
      <dgm:prSet presAssocID="{ABCE6023-F30A-4F5C-AFDF-C0A4D6E35F85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D297A838-0BD9-4ECC-8794-D6ED396F4561}" type="pres">
      <dgm:prSet presAssocID="{3BEDEE16-00AE-43F3-9FCD-106E781F52AA}" presName="compNode" presStyleCnt="0"/>
      <dgm:spPr/>
    </dgm:pt>
    <dgm:pt modelId="{888F7F22-ADD4-4E85-BCF8-3A88E20AE85E}" type="pres">
      <dgm:prSet presAssocID="{3BEDEE16-00AE-43F3-9FCD-106E781F52AA}" presName="dummyConnPt" presStyleCnt="0"/>
      <dgm:spPr/>
    </dgm:pt>
    <dgm:pt modelId="{03BAABBB-7C6D-4D93-9BC3-B0AFFB8534A9}" type="pres">
      <dgm:prSet presAssocID="{3BEDEE16-00AE-43F3-9FCD-106E781F52A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884AF6-6A3F-446C-B923-1939F1A072A5}" type="presOf" srcId="{ABCE6023-F30A-4F5C-AFDF-C0A4D6E35F85}" destId="{7983ADC6-257A-42F3-804C-D799CE4F29D1}" srcOrd="0" destOrd="0" presId="urn:microsoft.com/office/officeart/2005/8/layout/bProcess4"/>
    <dgm:cxn modelId="{EFE44DC9-5936-4BA9-A094-F7034986789E}" type="presOf" srcId="{056E39CF-E6FD-4A34-966E-8A109D975D9D}" destId="{D1B7D0A4-6D8C-4D1E-BB1C-5D6123D8F42E}" srcOrd="0" destOrd="0" presId="urn:microsoft.com/office/officeart/2005/8/layout/bProcess4"/>
    <dgm:cxn modelId="{302E9586-3B7D-44E2-A709-EEF1ED2ABE41}" srcId="{197CF420-A54E-4E64-AC94-80E9635F9505}" destId="{CF95A1F2-8D8A-41CB-8E21-39729E48C372}" srcOrd="2" destOrd="0" parTransId="{1CD6C357-96C2-4FE2-9014-96354915F7FB}" sibTransId="{4CDA1AFB-A1AA-4FEE-A2B5-BD5639CFDA3E}"/>
    <dgm:cxn modelId="{7DCAE7FA-CF0B-4A64-992B-0EADF85C5D83}" type="presOf" srcId="{AD08EDBE-CA16-407D-A95F-F246A57ED6D1}" destId="{4C04C8C8-D477-4A5F-8E41-3B08784D1FCC}" srcOrd="0" destOrd="0" presId="urn:microsoft.com/office/officeart/2005/8/layout/bProcess4"/>
    <dgm:cxn modelId="{E1D37BD0-8F46-40EE-9521-E9186041572B}" type="presOf" srcId="{740189E8-B4E5-4119-AC4E-E4A610918297}" destId="{435B2919-86E5-45AB-9DDE-F69121DE4411}" srcOrd="0" destOrd="0" presId="urn:microsoft.com/office/officeart/2005/8/layout/bProcess4"/>
    <dgm:cxn modelId="{00B16EAD-5739-41CD-ADDD-317ED26AEC76}" type="presOf" srcId="{B5FA2616-213B-4D1C-BF97-38712B5CEC31}" destId="{C0FE65CE-37FB-4BBA-8313-EA6F31F40D44}" srcOrd="0" destOrd="0" presId="urn:microsoft.com/office/officeart/2005/8/layout/bProcess4"/>
    <dgm:cxn modelId="{58AFB7D1-324C-436C-A546-F15EF86513CD}" type="presOf" srcId="{A1F74D0F-2635-4BE5-9797-C82D4BBCCCE7}" destId="{C1950271-B5E4-44FE-9F96-AF095E64E048}" srcOrd="0" destOrd="0" presId="urn:microsoft.com/office/officeart/2005/8/layout/bProcess4"/>
    <dgm:cxn modelId="{F5C02C86-323B-4110-ABC9-CC57B12282CC}" srcId="{197CF420-A54E-4E64-AC94-80E9635F9505}" destId="{AD08EDBE-CA16-407D-A95F-F246A57ED6D1}" srcOrd="1" destOrd="0" parTransId="{0194EE34-5C33-4633-AC3C-986729A84685}" sibTransId="{E8129494-CC3C-474E-A50F-B27E3CAA203A}"/>
    <dgm:cxn modelId="{5A275561-883B-48A0-8ACD-7220157FE3AC}" type="presOf" srcId="{197CF420-A54E-4E64-AC94-80E9635F9505}" destId="{1D0C5F32-AD25-4BA3-A7D0-E3044C63A0B7}" srcOrd="0" destOrd="0" presId="urn:microsoft.com/office/officeart/2005/8/layout/bProcess4"/>
    <dgm:cxn modelId="{C7C4E5E4-8FAC-4707-89BB-9A6B735FA73D}" srcId="{197CF420-A54E-4E64-AC94-80E9635F9505}" destId="{3F97B43D-5222-4EE4-B6B1-4F86678D7C36}" srcOrd="6" destOrd="0" parTransId="{6F770790-E772-4B80-A48F-ABC7A20C0DC0}" sibTransId="{11D8F559-21C9-4E16-8DC9-7655EE2D7402}"/>
    <dgm:cxn modelId="{4D51DCEA-C8B2-41EA-A4A9-DC7B19DBF439}" srcId="{197CF420-A54E-4E64-AC94-80E9635F9505}" destId="{056E39CF-E6FD-4A34-966E-8A109D975D9D}" srcOrd="0" destOrd="0" parTransId="{C7FDE28A-4E0E-40AA-B0DD-07B4DB39F494}" sibTransId="{740189E8-B4E5-4119-AC4E-E4A610918297}"/>
    <dgm:cxn modelId="{42C58AAA-910A-4858-A0D4-E1C8FE34A0A2}" type="presOf" srcId="{E8129494-CC3C-474E-A50F-B27E3CAA203A}" destId="{18D85BBC-C3DE-4457-B566-7106523C5C3D}" srcOrd="0" destOrd="0" presId="urn:microsoft.com/office/officeart/2005/8/layout/bProcess4"/>
    <dgm:cxn modelId="{B897B06F-22B9-4D42-8EB9-00BFC2E1A1BF}" type="presOf" srcId="{4CDA1AFB-A1AA-4FEE-A2B5-BD5639CFDA3E}" destId="{5960E206-A0F1-4F31-8084-6DB337C74A35}" srcOrd="0" destOrd="0" presId="urn:microsoft.com/office/officeart/2005/8/layout/bProcess4"/>
    <dgm:cxn modelId="{B4254DDD-9028-410A-9CF1-4AF5F64634AC}" srcId="{197CF420-A54E-4E64-AC94-80E9635F9505}" destId="{A26894A9-2038-430F-A9C9-B78155683599}" srcOrd="3" destOrd="0" parTransId="{2D495A09-67C6-4059-982E-1CD1E6364D04}" sibTransId="{EEC1F8BD-CA41-4C20-927B-4443A17CA597}"/>
    <dgm:cxn modelId="{931CDEBE-E318-490E-8EFF-AF1B25709234}" type="presOf" srcId="{7E92FD09-80D7-4DD8-98D1-C48FA96F9914}" destId="{EF629D57-581B-4018-BD68-BD6FB2834A68}" srcOrd="0" destOrd="0" presId="urn:microsoft.com/office/officeart/2005/8/layout/bProcess4"/>
    <dgm:cxn modelId="{89E017E5-15B6-46DC-B89A-E996ADDA7C5B}" type="presOf" srcId="{3F97B43D-5222-4EE4-B6B1-4F86678D7C36}" destId="{DBD93E40-E0FE-48C9-B6E7-B5957FDCF668}" srcOrd="0" destOrd="0" presId="urn:microsoft.com/office/officeart/2005/8/layout/bProcess4"/>
    <dgm:cxn modelId="{33DA74B4-628E-4DD0-A2E5-1F0369515FDE}" type="presOf" srcId="{DAD903FA-8C15-4122-987D-D15F9CA6857F}" destId="{E251B0CD-F5FA-4A4D-B1CE-6C18920632B1}" srcOrd="0" destOrd="0" presId="urn:microsoft.com/office/officeart/2005/8/layout/bProcess4"/>
    <dgm:cxn modelId="{BD785331-F640-44D3-89CC-715A4BD39825}" type="presOf" srcId="{8FF67AF7-AE78-4CE9-9698-811872C319D7}" destId="{834436BC-943D-47FD-925E-4B607D908E55}" srcOrd="0" destOrd="0" presId="urn:microsoft.com/office/officeart/2005/8/layout/bProcess4"/>
    <dgm:cxn modelId="{2B7EE289-5C28-48F1-A9B9-6C22C8A81476}" type="presOf" srcId="{CF95A1F2-8D8A-41CB-8E21-39729E48C372}" destId="{2D7E97B1-61EF-44F6-80D8-0B14658AE392}" srcOrd="0" destOrd="0" presId="urn:microsoft.com/office/officeart/2005/8/layout/bProcess4"/>
    <dgm:cxn modelId="{25EA8285-C0D9-429A-B92F-419076F92BEB}" type="presOf" srcId="{11D8F559-21C9-4E16-8DC9-7655EE2D7402}" destId="{29163E0F-B5C4-4946-BD3C-CA75B600DFDD}" srcOrd="0" destOrd="0" presId="urn:microsoft.com/office/officeart/2005/8/layout/bProcess4"/>
    <dgm:cxn modelId="{A027965B-009E-4126-B275-6A37CB30C1DF}" srcId="{197CF420-A54E-4E64-AC94-80E9635F9505}" destId="{A1F74D0F-2635-4BE5-9797-C82D4BBCCCE7}" srcOrd="4" destOrd="0" parTransId="{817B33BC-D996-42B5-A9D2-5164B6E4EC31}" sibTransId="{B5FA2616-213B-4D1C-BF97-38712B5CEC31}"/>
    <dgm:cxn modelId="{E70BEE90-41A7-41DA-84ED-FB4EED709006}" srcId="{197CF420-A54E-4E64-AC94-80E9635F9505}" destId="{3BEDEE16-00AE-43F3-9FCD-106E781F52AA}" srcOrd="8" destOrd="0" parTransId="{F222718E-D700-4C9C-BA73-757F3DFE5F8C}" sibTransId="{885F4EF8-EFA2-46A6-ABA3-2AA375E48F39}"/>
    <dgm:cxn modelId="{008DA86D-E293-4AE3-9EB0-76E664A7B7BB}" type="presOf" srcId="{A26894A9-2038-430F-A9C9-B78155683599}" destId="{2F62F6CF-884C-44CA-AC53-B418C12E659F}" srcOrd="0" destOrd="0" presId="urn:microsoft.com/office/officeart/2005/8/layout/bProcess4"/>
    <dgm:cxn modelId="{D5E6E85A-A8CE-45AE-A2BD-449FDC849A2C}" srcId="{197CF420-A54E-4E64-AC94-80E9635F9505}" destId="{7E92FD09-80D7-4DD8-98D1-C48FA96F9914}" srcOrd="5" destOrd="0" parTransId="{94D4715D-BA21-45C7-8B3B-E913967DC15C}" sibTransId="{8FF67AF7-AE78-4CE9-9698-811872C319D7}"/>
    <dgm:cxn modelId="{6F60E773-2F45-435E-987E-CD070A3D75BE}" srcId="{197CF420-A54E-4E64-AC94-80E9635F9505}" destId="{DAD903FA-8C15-4122-987D-D15F9CA6857F}" srcOrd="7" destOrd="0" parTransId="{0F184399-ACFC-45BA-B4C2-DAD8174DD3B7}" sibTransId="{ABCE6023-F30A-4F5C-AFDF-C0A4D6E35F85}"/>
    <dgm:cxn modelId="{39997F6B-845F-491A-A739-BDDA50A62CC0}" type="presOf" srcId="{EEC1F8BD-CA41-4C20-927B-4443A17CA597}" destId="{2954724E-C892-414E-89C3-A4B61F7F9320}" srcOrd="0" destOrd="0" presId="urn:microsoft.com/office/officeart/2005/8/layout/bProcess4"/>
    <dgm:cxn modelId="{4AFF00FC-31F2-4858-89B5-6911C0271EE5}" type="presOf" srcId="{3BEDEE16-00AE-43F3-9FCD-106E781F52AA}" destId="{03BAABBB-7C6D-4D93-9BC3-B0AFFB8534A9}" srcOrd="0" destOrd="0" presId="urn:microsoft.com/office/officeart/2005/8/layout/bProcess4"/>
    <dgm:cxn modelId="{83E455CC-AA9C-43CA-AAC0-15A0E423647B}" type="presParOf" srcId="{1D0C5F32-AD25-4BA3-A7D0-E3044C63A0B7}" destId="{88020C0E-ABE6-4E93-A3A9-280D4EFE9049}" srcOrd="0" destOrd="0" presId="urn:microsoft.com/office/officeart/2005/8/layout/bProcess4"/>
    <dgm:cxn modelId="{ADABDA37-5679-453E-A218-F02778C05032}" type="presParOf" srcId="{88020C0E-ABE6-4E93-A3A9-280D4EFE9049}" destId="{0911B070-4B7E-41C9-8F23-5648F585CC89}" srcOrd="0" destOrd="0" presId="urn:microsoft.com/office/officeart/2005/8/layout/bProcess4"/>
    <dgm:cxn modelId="{63E578CD-04B6-451B-B0C0-44761BC4766C}" type="presParOf" srcId="{88020C0E-ABE6-4E93-A3A9-280D4EFE9049}" destId="{D1B7D0A4-6D8C-4D1E-BB1C-5D6123D8F42E}" srcOrd="1" destOrd="0" presId="urn:microsoft.com/office/officeart/2005/8/layout/bProcess4"/>
    <dgm:cxn modelId="{B777540C-DA7E-43B2-B71B-11F3A1DFE7F8}" type="presParOf" srcId="{1D0C5F32-AD25-4BA3-A7D0-E3044C63A0B7}" destId="{435B2919-86E5-45AB-9DDE-F69121DE4411}" srcOrd="1" destOrd="0" presId="urn:microsoft.com/office/officeart/2005/8/layout/bProcess4"/>
    <dgm:cxn modelId="{016AF11F-AC26-46F0-AA05-B5E205CD7347}" type="presParOf" srcId="{1D0C5F32-AD25-4BA3-A7D0-E3044C63A0B7}" destId="{279B3E04-AF2C-41D6-B4EA-3137C2562C7D}" srcOrd="2" destOrd="0" presId="urn:microsoft.com/office/officeart/2005/8/layout/bProcess4"/>
    <dgm:cxn modelId="{AFA6D0BC-F0EB-4346-B1BE-6D672374D511}" type="presParOf" srcId="{279B3E04-AF2C-41D6-B4EA-3137C2562C7D}" destId="{B43911B5-A5BC-45CA-9E95-30D14DF24C61}" srcOrd="0" destOrd="0" presId="urn:microsoft.com/office/officeart/2005/8/layout/bProcess4"/>
    <dgm:cxn modelId="{DFE11266-91C9-4660-88F9-79C54C9422B9}" type="presParOf" srcId="{279B3E04-AF2C-41D6-B4EA-3137C2562C7D}" destId="{4C04C8C8-D477-4A5F-8E41-3B08784D1FCC}" srcOrd="1" destOrd="0" presId="urn:microsoft.com/office/officeart/2005/8/layout/bProcess4"/>
    <dgm:cxn modelId="{678CA2B2-4381-4FC3-8FC5-1128E3B8D773}" type="presParOf" srcId="{1D0C5F32-AD25-4BA3-A7D0-E3044C63A0B7}" destId="{18D85BBC-C3DE-4457-B566-7106523C5C3D}" srcOrd="3" destOrd="0" presId="urn:microsoft.com/office/officeart/2005/8/layout/bProcess4"/>
    <dgm:cxn modelId="{4689685A-0897-4B9B-B3A0-17F17C234E66}" type="presParOf" srcId="{1D0C5F32-AD25-4BA3-A7D0-E3044C63A0B7}" destId="{1961C927-8784-4657-AF12-DF9C93037E9D}" srcOrd="4" destOrd="0" presId="urn:microsoft.com/office/officeart/2005/8/layout/bProcess4"/>
    <dgm:cxn modelId="{31CA1B14-2C7A-4D01-8C5E-EEAFB213EE69}" type="presParOf" srcId="{1961C927-8784-4657-AF12-DF9C93037E9D}" destId="{942606A1-78A1-4F47-979E-77A6EFC40BCB}" srcOrd="0" destOrd="0" presId="urn:microsoft.com/office/officeart/2005/8/layout/bProcess4"/>
    <dgm:cxn modelId="{AAC67DC1-5A3A-4FE4-B47C-EC0FE5AC36EF}" type="presParOf" srcId="{1961C927-8784-4657-AF12-DF9C93037E9D}" destId="{2D7E97B1-61EF-44F6-80D8-0B14658AE392}" srcOrd="1" destOrd="0" presId="urn:microsoft.com/office/officeart/2005/8/layout/bProcess4"/>
    <dgm:cxn modelId="{28D7931C-8646-41B5-A1DE-CB8AF18EACE1}" type="presParOf" srcId="{1D0C5F32-AD25-4BA3-A7D0-E3044C63A0B7}" destId="{5960E206-A0F1-4F31-8084-6DB337C74A35}" srcOrd="5" destOrd="0" presId="urn:microsoft.com/office/officeart/2005/8/layout/bProcess4"/>
    <dgm:cxn modelId="{2D850C87-3005-4867-A0DD-D26D8302E039}" type="presParOf" srcId="{1D0C5F32-AD25-4BA3-A7D0-E3044C63A0B7}" destId="{F0F89EC6-CE2B-4716-9362-65BCE29ED922}" srcOrd="6" destOrd="0" presId="urn:microsoft.com/office/officeart/2005/8/layout/bProcess4"/>
    <dgm:cxn modelId="{8FB2367A-95E3-4AB5-BA15-8E098BB833AF}" type="presParOf" srcId="{F0F89EC6-CE2B-4716-9362-65BCE29ED922}" destId="{7B45DABB-F652-4A13-9078-4134BF80B2C0}" srcOrd="0" destOrd="0" presId="urn:microsoft.com/office/officeart/2005/8/layout/bProcess4"/>
    <dgm:cxn modelId="{3EC989F2-681D-485D-BEF2-646C898E027C}" type="presParOf" srcId="{F0F89EC6-CE2B-4716-9362-65BCE29ED922}" destId="{2F62F6CF-884C-44CA-AC53-B418C12E659F}" srcOrd="1" destOrd="0" presId="urn:microsoft.com/office/officeart/2005/8/layout/bProcess4"/>
    <dgm:cxn modelId="{9D1B0983-E3DA-41A4-B045-EC2105B9F467}" type="presParOf" srcId="{1D0C5F32-AD25-4BA3-A7D0-E3044C63A0B7}" destId="{2954724E-C892-414E-89C3-A4B61F7F9320}" srcOrd="7" destOrd="0" presId="urn:microsoft.com/office/officeart/2005/8/layout/bProcess4"/>
    <dgm:cxn modelId="{054469D4-0A86-4C6C-98DA-78A1A426820C}" type="presParOf" srcId="{1D0C5F32-AD25-4BA3-A7D0-E3044C63A0B7}" destId="{E9728430-C2E8-41E3-91D3-20367B9210CE}" srcOrd="8" destOrd="0" presId="urn:microsoft.com/office/officeart/2005/8/layout/bProcess4"/>
    <dgm:cxn modelId="{85993478-9039-419B-8CA7-09F868EC7B17}" type="presParOf" srcId="{E9728430-C2E8-41E3-91D3-20367B9210CE}" destId="{B4E2BF83-BD58-4AB8-BC1A-11C3611F2E46}" srcOrd="0" destOrd="0" presId="urn:microsoft.com/office/officeart/2005/8/layout/bProcess4"/>
    <dgm:cxn modelId="{0F44C248-93DB-4FE2-9617-6FD00DBBBA83}" type="presParOf" srcId="{E9728430-C2E8-41E3-91D3-20367B9210CE}" destId="{C1950271-B5E4-44FE-9F96-AF095E64E048}" srcOrd="1" destOrd="0" presId="urn:microsoft.com/office/officeart/2005/8/layout/bProcess4"/>
    <dgm:cxn modelId="{AA9815F2-A0A8-4D91-BACF-6EF06B6E47F5}" type="presParOf" srcId="{1D0C5F32-AD25-4BA3-A7D0-E3044C63A0B7}" destId="{C0FE65CE-37FB-4BBA-8313-EA6F31F40D44}" srcOrd="9" destOrd="0" presId="urn:microsoft.com/office/officeart/2005/8/layout/bProcess4"/>
    <dgm:cxn modelId="{2F0E4DE4-9E37-4152-BA62-358A4BFBAE5D}" type="presParOf" srcId="{1D0C5F32-AD25-4BA3-A7D0-E3044C63A0B7}" destId="{C3D57F72-D2EE-4770-8EFF-1011C2C6CD93}" srcOrd="10" destOrd="0" presId="urn:microsoft.com/office/officeart/2005/8/layout/bProcess4"/>
    <dgm:cxn modelId="{B80144C4-C9E8-45C8-9F5F-04D23B6AC54F}" type="presParOf" srcId="{C3D57F72-D2EE-4770-8EFF-1011C2C6CD93}" destId="{D123A583-5AB3-4FA2-B78F-D98548040AD3}" srcOrd="0" destOrd="0" presId="urn:microsoft.com/office/officeart/2005/8/layout/bProcess4"/>
    <dgm:cxn modelId="{D30BFFC9-BB1B-4B3D-B1DF-EFF8E8C83554}" type="presParOf" srcId="{C3D57F72-D2EE-4770-8EFF-1011C2C6CD93}" destId="{EF629D57-581B-4018-BD68-BD6FB2834A68}" srcOrd="1" destOrd="0" presId="urn:microsoft.com/office/officeart/2005/8/layout/bProcess4"/>
    <dgm:cxn modelId="{7CBF20A3-804B-465F-BB49-6257B44D86F8}" type="presParOf" srcId="{1D0C5F32-AD25-4BA3-A7D0-E3044C63A0B7}" destId="{834436BC-943D-47FD-925E-4B607D908E55}" srcOrd="11" destOrd="0" presId="urn:microsoft.com/office/officeart/2005/8/layout/bProcess4"/>
    <dgm:cxn modelId="{B89041C9-CC2B-489E-AFDD-00FF868E1CB6}" type="presParOf" srcId="{1D0C5F32-AD25-4BA3-A7D0-E3044C63A0B7}" destId="{2F5545A2-5F24-4B00-829F-C38A9CC22AA6}" srcOrd="12" destOrd="0" presId="urn:microsoft.com/office/officeart/2005/8/layout/bProcess4"/>
    <dgm:cxn modelId="{05EC8F55-CD6B-4193-A49D-0423BF3FC6C3}" type="presParOf" srcId="{2F5545A2-5F24-4B00-829F-C38A9CC22AA6}" destId="{84CF301C-7144-43D1-B4BB-B94CA542E878}" srcOrd="0" destOrd="0" presId="urn:microsoft.com/office/officeart/2005/8/layout/bProcess4"/>
    <dgm:cxn modelId="{810F43AA-D1BF-4E13-A942-91AFFE2729A3}" type="presParOf" srcId="{2F5545A2-5F24-4B00-829F-C38A9CC22AA6}" destId="{DBD93E40-E0FE-48C9-B6E7-B5957FDCF668}" srcOrd="1" destOrd="0" presId="urn:microsoft.com/office/officeart/2005/8/layout/bProcess4"/>
    <dgm:cxn modelId="{B6D74373-F2BE-407C-AED6-56AF41561B6C}" type="presParOf" srcId="{1D0C5F32-AD25-4BA3-A7D0-E3044C63A0B7}" destId="{29163E0F-B5C4-4946-BD3C-CA75B600DFDD}" srcOrd="13" destOrd="0" presId="urn:microsoft.com/office/officeart/2005/8/layout/bProcess4"/>
    <dgm:cxn modelId="{0582F155-E206-410A-B297-CCAACAA967CC}" type="presParOf" srcId="{1D0C5F32-AD25-4BA3-A7D0-E3044C63A0B7}" destId="{75428792-2292-46C4-8EA0-AC29E1014444}" srcOrd="14" destOrd="0" presId="urn:microsoft.com/office/officeart/2005/8/layout/bProcess4"/>
    <dgm:cxn modelId="{1A32472E-C193-4E31-B9EE-6EFA8869EB5F}" type="presParOf" srcId="{75428792-2292-46C4-8EA0-AC29E1014444}" destId="{494D17CE-7EF9-484E-9EB9-3A378B59C1D0}" srcOrd="0" destOrd="0" presId="urn:microsoft.com/office/officeart/2005/8/layout/bProcess4"/>
    <dgm:cxn modelId="{25FFB9BD-BE0D-4E4F-A3CD-B5431A51C9C3}" type="presParOf" srcId="{75428792-2292-46C4-8EA0-AC29E1014444}" destId="{E251B0CD-F5FA-4A4D-B1CE-6C18920632B1}" srcOrd="1" destOrd="0" presId="urn:microsoft.com/office/officeart/2005/8/layout/bProcess4"/>
    <dgm:cxn modelId="{9C5CD2C9-8AC0-4B9A-B5DD-A39E3BDC3B06}" type="presParOf" srcId="{1D0C5F32-AD25-4BA3-A7D0-E3044C63A0B7}" destId="{7983ADC6-257A-42F3-804C-D799CE4F29D1}" srcOrd="15" destOrd="0" presId="urn:microsoft.com/office/officeart/2005/8/layout/bProcess4"/>
    <dgm:cxn modelId="{72753812-2A60-4411-8F17-82A28C3923CE}" type="presParOf" srcId="{1D0C5F32-AD25-4BA3-A7D0-E3044C63A0B7}" destId="{D297A838-0BD9-4ECC-8794-D6ED396F4561}" srcOrd="16" destOrd="0" presId="urn:microsoft.com/office/officeart/2005/8/layout/bProcess4"/>
    <dgm:cxn modelId="{E79CCCA6-377C-41DD-9107-74F668AFF2C2}" type="presParOf" srcId="{D297A838-0BD9-4ECC-8794-D6ED396F4561}" destId="{888F7F22-ADD4-4E85-BCF8-3A88E20AE85E}" srcOrd="0" destOrd="0" presId="urn:microsoft.com/office/officeart/2005/8/layout/bProcess4"/>
    <dgm:cxn modelId="{EF8160E2-E85E-4F99-AED9-A4AB8B0F7667}" type="presParOf" srcId="{D297A838-0BD9-4ECC-8794-D6ED396F4561}" destId="{03BAABBB-7C6D-4D93-9BC3-B0AFFB8534A9}" srcOrd="1" destOrd="0" presId="urn:microsoft.com/office/officeart/2005/8/layout/b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188EA0-0375-4DBB-B45A-401F8AFC4380}" type="doc">
      <dgm:prSet loTypeId="urn:microsoft.com/office/officeart/2005/8/layout/vList6" loCatId="list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ECCA00F5-BFBA-4DE1-9982-3DCA2966758F}">
      <dgm:prSet phldrT="[Text]"/>
      <dgm:spPr/>
      <dgm:t>
        <a:bodyPr/>
        <a:lstStyle/>
        <a:p>
          <a:r>
            <a:rPr lang="en-US" dirty="0" smtClean="0"/>
            <a:t>Diagnosis</a:t>
          </a:r>
          <a:endParaRPr lang="en-US" dirty="0"/>
        </a:p>
      </dgm:t>
    </dgm:pt>
    <dgm:pt modelId="{1CD85F21-5B4B-4CE8-8DFB-511C60BBCA93}" type="parTrans" cxnId="{DACE23EC-310C-4500-90A5-9A30DFFAC298}">
      <dgm:prSet/>
      <dgm:spPr/>
      <dgm:t>
        <a:bodyPr/>
        <a:lstStyle/>
        <a:p>
          <a:endParaRPr lang="en-US"/>
        </a:p>
      </dgm:t>
    </dgm:pt>
    <dgm:pt modelId="{9596CD97-E336-491D-83FC-26AA0989DF16}" type="sibTrans" cxnId="{DACE23EC-310C-4500-90A5-9A30DFFAC298}">
      <dgm:prSet/>
      <dgm:spPr/>
      <dgm:t>
        <a:bodyPr/>
        <a:lstStyle/>
        <a:p>
          <a:endParaRPr lang="en-US"/>
        </a:p>
      </dgm:t>
    </dgm:pt>
    <dgm:pt modelId="{928BBFAB-CA0A-4852-8FB9-AE21F2019F6E}">
      <dgm:prSet phldrT="[Text]"/>
      <dgm:spPr/>
      <dgm:t>
        <a:bodyPr/>
        <a:lstStyle/>
        <a:p>
          <a:r>
            <a:rPr lang="en-US" dirty="0" smtClean="0"/>
            <a:t>Recognize and classify patterns in multivariate patient attributes.</a:t>
          </a:r>
          <a:endParaRPr lang="en-US" dirty="0"/>
        </a:p>
      </dgm:t>
    </dgm:pt>
    <dgm:pt modelId="{CA356B71-FB44-407A-9BDE-6F63DC7DADC2}" type="parTrans" cxnId="{5F065799-84FD-43B5-803D-7C1548FDCA61}">
      <dgm:prSet/>
      <dgm:spPr/>
      <dgm:t>
        <a:bodyPr/>
        <a:lstStyle/>
        <a:p>
          <a:endParaRPr lang="en-US"/>
        </a:p>
      </dgm:t>
    </dgm:pt>
    <dgm:pt modelId="{2CF12C1C-F16A-4385-9EAD-6876343D17E4}" type="sibTrans" cxnId="{5F065799-84FD-43B5-803D-7C1548FDCA61}">
      <dgm:prSet/>
      <dgm:spPr/>
      <dgm:t>
        <a:bodyPr/>
        <a:lstStyle/>
        <a:p>
          <a:endParaRPr lang="en-US"/>
        </a:p>
      </dgm:t>
    </dgm:pt>
    <dgm:pt modelId="{D212A93F-5A68-4369-A1DD-C5CA98317807}">
      <dgm:prSet phldrT="[Text]"/>
      <dgm:spPr/>
      <dgm:t>
        <a:bodyPr/>
        <a:lstStyle/>
        <a:p>
          <a:r>
            <a:rPr lang="en-US" dirty="0" smtClean="0"/>
            <a:t>Treatment</a:t>
          </a:r>
          <a:endParaRPr lang="en-US" dirty="0"/>
        </a:p>
      </dgm:t>
    </dgm:pt>
    <dgm:pt modelId="{E010D03C-2706-453D-B918-FA94C1CF80E0}" type="parTrans" cxnId="{F1CAD7FC-ED73-4069-9F28-2CB982FFF238}">
      <dgm:prSet/>
      <dgm:spPr/>
      <dgm:t>
        <a:bodyPr/>
        <a:lstStyle/>
        <a:p>
          <a:endParaRPr lang="en-US"/>
        </a:p>
      </dgm:t>
    </dgm:pt>
    <dgm:pt modelId="{C8E44A69-B5CD-4755-918D-A64EE50188E1}" type="sibTrans" cxnId="{F1CAD7FC-ED73-4069-9F28-2CB982FFF238}">
      <dgm:prSet/>
      <dgm:spPr/>
      <dgm:t>
        <a:bodyPr/>
        <a:lstStyle/>
        <a:p>
          <a:endParaRPr lang="en-US"/>
        </a:p>
      </dgm:t>
    </dgm:pt>
    <dgm:pt modelId="{35730CFD-D7F8-44FC-971E-5824AAD3E7F6}">
      <dgm:prSet phldrT="[Text]"/>
      <dgm:spPr/>
      <dgm:t>
        <a:bodyPr/>
        <a:lstStyle/>
        <a:p>
          <a:r>
            <a:rPr lang="en-US" dirty="0" smtClean="0"/>
            <a:t>Select from available treatment methods; based on effectiveness, suitability to patient, etc. </a:t>
          </a:r>
          <a:endParaRPr lang="en-US" dirty="0"/>
        </a:p>
      </dgm:t>
    </dgm:pt>
    <dgm:pt modelId="{1052F10D-5E39-4406-B79C-FDFABB20EDE9}" type="parTrans" cxnId="{AA219D21-8D5F-48E9-8D52-7276F8421849}">
      <dgm:prSet/>
      <dgm:spPr/>
      <dgm:t>
        <a:bodyPr/>
        <a:lstStyle/>
        <a:p>
          <a:endParaRPr lang="en-US"/>
        </a:p>
      </dgm:t>
    </dgm:pt>
    <dgm:pt modelId="{7E99A1E8-E1AE-404D-A514-7713DEDFCFAF}" type="sibTrans" cxnId="{AA219D21-8D5F-48E9-8D52-7276F8421849}">
      <dgm:prSet/>
      <dgm:spPr/>
      <dgm:t>
        <a:bodyPr/>
        <a:lstStyle/>
        <a:p>
          <a:endParaRPr lang="en-US"/>
        </a:p>
      </dgm:t>
    </dgm:pt>
    <dgm:pt modelId="{48AF62C4-8F70-4D3E-BF65-1099C94CBB4D}">
      <dgm:prSet phldrT="[Text]"/>
      <dgm:spPr/>
      <dgm:t>
        <a:bodyPr/>
        <a:lstStyle/>
        <a:p>
          <a:r>
            <a:rPr lang="en-US" dirty="0" smtClean="0"/>
            <a:t>Prognosis</a:t>
          </a:r>
          <a:endParaRPr lang="en-US" dirty="0"/>
        </a:p>
      </dgm:t>
    </dgm:pt>
    <dgm:pt modelId="{EF7FB690-B601-4D9A-9582-7DE3C4419346}" type="parTrans" cxnId="{CE8D4139-2B69-4A56-B51A-C7A148B08DD8}">
      <dgm:prSet/>
      <dgm:spPr/>
      <dgm:t>
        <a:bodyPr/>
        <a:lstStyle/>
        <a:p>
          <a:endParaRPr lang="en-US"/>
        </a:p>
      </dgm:t>
    </dgm:pt>
    <dgm:pt modelId="{8D7050A3-400A-4239-9D16-CF9E0FA19CA7}" type="sibTrans" cxnId="{CE8D4139-2B69-4A56-B51A-C7A148B08DD8}">
      <dgm:prSet/>
      <dgm:spPr/>
      <dgm:t>
        <a:bodyPr/>
        <a:lstStyle/>
        <a:p>
          <a:endParaRPr lang="en-US"/>
        </a:p>
      </dgm:t>
    </dgm:pt>
    <dgm:pt modelId="{3738EC54-1347-46AF-A3A9-A9BB0D22C411}">
      <dgm:prSet phldrT="[Text]"/>
      <dgm:spPr/>
      <dgm:t>
        <a:bodyPr/>
        <a:lstStyle/>
        <a:p>
          <a:r>
            <a:rPr lang="en-US" dirty="0" smtClean="0"/>
            <a:t>Predict future outcomes based on previous experience and present conditions.</a:t>
          </a:r>
          <a:endParaRPr lang="en-US" dirty="0"/>
        </a:p>
      </dgm:t>
    </dgm:pt>
    <dgm:pt modelId="{5505D1E2-D0BE-481C-85AB-0C7229A43695}" type="parTrans" cxnId="{2BA3975C-D3FA-4186-B2A9-D872B1A70C46}">
      <dgm:prSet/>
      <dgm:spPr/>
      <dgm:t>
        <a:bodyPr/>
        <a:lstStyle/>
        <a:p>
          <a:endParaRPr lang="en-US"/>
        </a:p>
      </dgm:t>
    </dgm:pt>
    <dgm:pt modelId="{0C648565-319B-40D5-B0B3-8877E6F05FD3}" type="sibTrans" cxnId="{2BA3975C-D3FA-4186-B2A9-D872B1A70C46}">
      <dgm:prSet/>
      <dgm:spPr/>
      <dgm:t>
        <a:bodyPr/>
        <a:lstStyle/>
        <a:p>
          <a:endParaRPr lang="en-US"/>
        </a:p>
      </dgm:t>
    </dgm:pt>
    <dgm:pt modelId="{0F3D4A52-42A5-4A04-814A-9D02C81388A8}" type="pres">
      <dgm:prSet presAssocID="{B0188EA0-0375-4DBB-B45A-401F8AFC438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A3663B-3D83-4EBF-92C9-001AEA69A917}" type="pres">
      <dgm:prSet presAssocID="{ECCA00F5-BFBA-4DE1-9982-3DCA2966758F}" presName="linNode" presStyleCnt="0"/>
      <dgm:spPr/>
    </dgm:pt>
    <dgm:pt modelId="{4068D3B6-BAE1-42B2-86EF-9FC78F89F0D9}" type="pres">
      <dgm:prSet presAssocID="{ECCA00F5-BFBA-4DE1-9982-3DCA2966758F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AE9B22-386D-4C8A-B6EC-9000290AAFE6}" type="pres">
      <dgm:prSet presAssocID="{ECCA00F5-BFBA-4DE1-9982-3DCA2966758F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98B47-3320-478E-B8B5-A5C2FFEA56E2}" type="pres">
      <dgm:prSet presAssocID="{9596CD97-E336-491D-83FC-26AA0989DF16}" presName="spacing" presStyleCnt="0"/>
      <dgm:spPr/>
    </dgm:pt>
    <dgm:pt modelId="{814C7E1B-D6C5-4E60-85B1-68209A74CA42}" type="pres">
      <dgm:prSet presAssocID="{D212A93F-5A68-4369-A1DD-C5CA98317807}" presName="linNode" presStyleCnt="0"/>
      <dgm:spPr/>
    </dgm:pt>
    <dgm:pt modelId="{6A969B68-0FDA-47F1-84E9-621C8E17A93A}" type="pres">
      <dgm:prSet presAssocID="{D212A93F-5A68-4369-A1DD-C5CA98317807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04CDF-9FD9-4165-9A43-0E95B8E6E26F}" type="pres">
      <dgm:prSet presAssocID="{D212A93F-5A68-4369-A1DD-C5CA98317807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D5054-D3E2-4F02-BD78-6AE58B7A4B14}" type="pres">
      <dgm:prSet presAssocID="{C8E44A69-B5CD-4755-918D-A64EE50188E1}" presName="spacing" presStyleCnt="0"/>
      <dgm:spPr/>
    </dgm:pt>
    <dgm:pt modelId="{93305AA1-21C1-4827-80B1-F60C640B8539}" type="pres">
      <dgm:prSet presAssocID="{48AF62C4-8F70-4D3E-BF65-1099C94CBB4D}" presName="linNode" presStyleCnt="0"/>
      <dgm:spPr/>
    </dgm:pt>
    <dgm:pt modelId="{E911A23B-BC24-4DB1-A85C-B74D3A56DADC}" type="pres">
      <dgm:prSet presAssocID="{48AF62C4-8F70-4D3E-BF65-1099C94CBB4D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16CD59-4E7B-4B62-9FD6-F7428F17901B}" type="pres">
      <dgm:prSet presAssocID="{48AF62C4-8F70-4D3E-BF65-1099C94CBB4D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E3CD81-784B-4543-BB25-4D0F1718CDDF}" type="presOf" srcId="{928BBFAB-CA0A-4852-8FB9-AE21F2019F6E}" destId="{C5AE9B22-386D-4C8A-B6EC-9000290AAFE6}" srcOrd="0" destOrd="0" presId="urn:microsoft.com/office/officeart/2005/8/layout/vList6"/>
    <dgm:cxn modelId="{4D9208C9-C8AD-47AA-8F6F-D8E89F2AD6AE}" type="presOf" srcId="{3738EC54-1347-46AF-A3A9-A9BB0D22C411}" destId="{A116CD59-4E7B-4B62-9FD6-F7428F17901B}" srcOrd="0" destOrd="0" presId="urn:microsoft.com/office/officeart/2005/8/layout/vList6"/>
    <dgm:cxn modelId="{DACE23EC-310C-4500-90A5-9A30DFFAC298}" srcId="{B0188EA0-0375-4DBB-B45A-401F8AFC4380}" destId="{ECCA00F5-BFBA-4DE1-9982-3DCA2966758F}" srcOrd="0" destOrd="0" parTransId="{1CD85F21-5B4B-4CE8-8DFB-511C60BBCA93}" sibTransId="{9596CD97-E336-491D-83FC-26AA0989DF16}"/>
    <dgm:cxn modelId="{AA219D21-8D5F-48E9-8D52-7276F8421849}" srcId="{D212A93F-5A68-4369-A1DD-C5CA98317807}" destId="{35730CFD-D7F8-44FC-971E-5824AAD3E7F6}" srcOrd="0" destOrd="0" parTransId="{1052F10D-5E39-4406-B79C-FDFABB20EDE9}" sibTransId="{7E99A1E8-E1AE-404D-A514-7713DEDFCFAF}"/>
    <dgm:cxn modelId="{185B29AC-D761-4A84-A4E5-B4AB1583B43A}" type="presOf" srcId="{B0188EA0-0375-4DBB-B45A-401F8AFC4380}" destId="{0F3D4A52-42A5-4A04-814A-9D02C81388A8}" srcOrd="0" destOrd="0" presId="urn:microsoft.com/office/officeart/2005/8/layout/vList6"/>
    <dgm:cxn modelId="{6A976E28-94E2-4026-9DB7-28EA4E6A6AA8}" type="presOf" srcId="{ECCA00F5-BFBA-4DE1-9982-3DCA2966758F}" destId="{4068D3B6-BAE1-42B2-86EF-9FC78F89F0D9}" srcOrd="0" destOrd="0" presId="urn:microsoft.com/office/officeart/2005/8/layout/vList6"/>
    <dgm:cxn modelId="{7B4E1169-7B4D-44C0-8F9E-43EB448AF036}" type="presOf" srcId="{D212A93F-5A68-4369-A1DD-C5CA98317807}" destId="{6A969B68-0FDA-47F1-84E9-621C8E17A93A}" srcOrd="0" destOrd="0" presId="urn:microsoft.com/office/officeart/2005/8/layout/vList6"/>
    <dgm:cxn modelId="{00594404-9CB4-4CAA-93E5-E756757D7DA9}" type="presOf" srcId="{48AF62C4-8F70-4D3E-BF65-1099C94CBB4D}" destId="{E911A23B-BC24-4DB1-A85C-B74D3A56DADC}" srcOrd="0" destOrd="0" presId="urn:microsoft.com/office/officeart/2005/8/layout/vList6"/>
    <dgm:cxn modelId="{5F065799-84FD-43B5-803D-7C1548FDCA61}" srcId="{ECCA00F5-BFBA-4DE1-9982-3DCA2966758F}" destId="{928BBFAB-CA0A-4852-8FB9-AE21F2019F6E}" srcOrd="0" destOrd="0" parTransId="{CA356B71-FB44-407A-9BDE-6F63DC7DADC2}" sibTransId="{2CF12C1C-F16A-4385-9EAD-6876343D17E4}"/>
    <dgm:cxn modelId="{F1CAD7FC-ED73-4069-9F28-2CB982FFF238}" srcId="{B0188EA0-0375-4DBB-B45A-401F8AFC4380}" destId="{D212A93F-5A68-4369-A1DD-C5CA98317807}" srcOrd="1" destOrd="0" parTransId="{E010D03C-2706-453D-B918-FA94C1CF80E0}" sibTransId="{C8E44A69-B5CD-4755-918D-A64EE50188E1}"/>
    <dgm:cxn modelId="{CE8D4139-2B69-4A56-B51A-C7A148B08DD8}" srcId="{B0188EA0-0375-4DBB-B45A-401F8AFC4380}" destId="{48AF62C4-8F70-4D3E-BF65-1099C94CBB4D}" srcOrd="2" destOrd="0" parTransId="{EF7FB690-B601-4D9A-9582-7DE3C4419346}" sibTransId="{8D7050A3-400A-4239-9D16-CF9E0FA19CA7}"/>
    <dgm:cxn modelId="{2BA3975C-D3FA-4186-B2A9-D872B1A70C46}" srcId="{48AF62C4-8F70-4D3E-BF65-1099C94CBB4D}" destId="{3738EC54-1347-46AF-A3A9-A9BB0D22C411}" srcOrd="0" destOrd="0" parTransId="{5505D1E2-D0BE-481C-85AB-0C7229A43695}" sibTransId="{0C648565-319B-40D5-B0B3-8877E6F05FD3}"/>
    <dgm:cxn modelId="{9312F2CA-CF1D-48C2-998B-0686B2C54E31}" type="presOf" srcId="{35730CFD-D7F8-44FC-971E-5824AAD3E7F6}" destId="{6A904CDF-9FD9-4165-9A43-0E95B8E6E26F}" srcOrd="0" destOrd="0" presId="urn:microsoft.com/office/officeart/2005/8/layout/vList6"/>
    <dgm:cxn modelId="{CB9F2314-58EC-41DB-BE99-6B1856FA3AB8}" type="presParOf" srcId="{0F3D4A52-42A5-4A04-814A-9D02C81388A8}" destId="{F9A3663B-3D83-4EBF-92C9-001AEA69A917}" srcOrd="0" destOrd="0" presId="urn:microsoft.com/office/officeart/2005/8/layout/vList6"/>
    <dgm:cxn modelId="{2D8A7212-8E8E-4859-8EC6-253573EFF830}" type="presParOf" srcId="{F9A3663B-3D83-4EBF-92C9-001AEA69A917}" destId="{4068D3B6-BAE1-42B2-86EF-9FC78F89F0D9}" srcOrd="0" destOrd="0" presId="urn:microsoft.com/office/officeart/2005/8/layout/vList6"/>
    <dgm:cxn modelId="{32124E03-C5C8-4BCB-AD79-4A5B61C3D22A}" type="presParOf" srcId="{F9A3663B-3D83-4EBF-92C9-001AEA69A917}" destId="{C5AE9B22-386D-4C8A-B6EC-9000290AAFE6}" srcOrd="1" destOrd="0" presId="urn:microsoft.com/office/officeart/2005/8/layout/vList6"/>
    <dgm:cxn modelId="{C36813CC-57E1-47A4-B911-9CDB2096DC66}" type="presParOf" srcId="{0F3D4A52-42A5-4A04-814A-9D02C81388A8}" destId="{1E398B47-3320-478E-B8B5-A5C2FFEA56E2}" srcOrd="1" destOrd="0" presId="urn:microsoft.com/office/officeart/2005/8/layout/vList6"/>
    <dgm:cxn modelId="{9183FF1A-43B8-4B2A-94B3-208984F1BBEC}" type="presParOf" srcId="{0F3D4A52-42A5-4A04-814A-9D02C81388A8}" destId="{814C7E1B-D6C5-4E60-85B1-68209A74CA42}" srcOrd="2" destOrd="0" presId="urn:microsoft.com/office/officeart/2005/8/layout/vList6"/>
    <dgm:cxn modelId="{355F32F7-EE77-4072-BB46-1151D476BC30}" type="presParOf" srcId="{814C7E1B-D6C5-4E60-85B1-68209A74CA42}" destId="{6A969B68-0FDA-47F1-84E9-621C8E17A93A}" srcOrd="0" destOrd="0" presId="urn:microsoft.com/office/officeart/2005/8/layout/vList6"/>
    <dgm:cxn modelId="{F1EAEC04-5A76-4AA2-B9BA-7EAAABF4DD16}" type="presParOf" srcId="{814C7E1B-D6C5-4E60-85B1-68209A74CA42}" destId="{6A904CDF-9FD9-4165-9A43-0E95B8E6E26F}" srcOrd="1" destOrd="0" presId="urn:microsoft.com/office/officeart/2005/8/layout/vList6"/>
    <dgm:cxn modelId="{6F5B75B0-09C4-42BC-8EC8-197D6BCA6231}" type="presParOf" srcId="{0F3D4A52-42A5-4A04-814A-9D02C81388A8}" destId="{081D5054-D3E2-4F02-BD78-6AE58B7A4B14}" srcOrd="3" destOrd="0" presId="urn:microsoft.com/office/officeart/2005/8/layout/vList6"/>
    <dgm:cxn modelId="{DBBEAFB5-3F34-4453-8ED0-8ADC1BF47EA4}" type="presParOf" srcId="{0F3D4A52-42A5-4A04-814A-9D02C81388A8}" destId="{93305AA1-21C1-4827-80B1-F60C640B8539}" srcOrd="4" destOrd="0" presId="urn:microsoft.com/office/officeart/2005/8/layout/vList6"/>
    <dgm:cxn modelId="{F1236722-BF15-4344-9D8A-D3AD713DBA8A}" type="presParOf" srcId="{93305AA1-21C1-4827-80B1-F60C640B8539}" destId="{E911A23B-BC24-4DB1-A85C-B74D3A56DADC}" srcOrd="0" destOrd="0" presId="urn:microsoft.com/office/officeart/2005/8/layout/vList6"/>
    <dgm:cxn modelId="{0E260323-61C8-43E1-8486-968EE9FCF6D8}" type="presParOf" srcId="{93305AA1-21C1-4827-80B1-F60C640B8539}" destId="{A116CD59-4E7B-4B62-9FD6-F7428F17901B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5B2919-86E5-45AB-9DDE-F69121DE4411}">
      <dsp:nvSpPr>
        <dsp:cNvPr id="0" name=""/>
        <dsp:cNvSpPr/>
      </dsp:nvSpPr>
      <dsp:spPr>
        <a:xfrm rot="5400000">
          <a:off x="-318011" y="1148517"/>
          <a:ext cx="1410144" cy="1703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B7D0A4-6D8C-4D1E-BB1C-5D6123D8F42E}">
      <dsp:nvSpPr>
        <dsp:cNvPr id="0" name=""/>
        <dsp:cNvSpPr/>
      </dsp:nvSpPr>
      <dsp:spPr>
        <a:xfrm>
          <a:off x="3488" y="244289"/>
          <a:ext cx="1893293" cy="1135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cs typeface="Tahoma" pitchFamily="34" charset="0"/>
            </a:rPr>
            <a:t>Screening</a:t>
          </a:r>
          <a:endParaRPr lang="en-US" sz="1400" b="1" kern="1200" dirty="0"/>
        </a:p>
      </dsp:txBody>
      <dsp:txXfrm>
        <a:off x="3488" y="244289"/>
        <a:ext cx="1893293" cy="1135976"/>
      </dsp:txXfrm>
    </dsp:sp>
    <dsp:sp modelId="{18D85BBC-C3DE-4457-B566-7106523C5C3D}">
      <dsp:nvSpPr>
        <dsp:cNvPr id="0" name=""/>
        <dsp:cNvSpPr/>
      </dsp:nvSpPr>
      <dsp:spPr>
        <a:xfrm rot="5400000">
          <a:off x="-318011" y="2568487"/>
          <a:ext cx="1410144" cy="1703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04C8C8-D477-4A5F-8E41-3B08784D1FCC}">
      <dsp:nvSpPr>
        <dsp:cNvPr id="0" name=""/>
        <dsp:cNvSpPr/>
      </dsp:nvSpPr>
      <dsp:spPr>
        <a:xfrm>
          <a:off x="3488" y="1664259"/>
          <a:ext cx="1893293" cy="1135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cs typeface="Tahoma" pitchFamily="34" charset="0"/>
            </a:rPr>
            <a:t>Diagnosis</a:t>
          </a:r>
          <a:endParaRPr lang="en-US" sz="1400" b="1" kern="1200" dirty="0">
            <a:cs typeface="Tahoma" pitchFamily="34" charset="0"/>
          </a:endParaRPr>
        </a:p>
      </dsp:txBody>
      <dsp:txXfrm>
        <a:off x="3488" y="1664259"/>
        <a:ext cx="1893293" cy="1135976"/>
      </dsp:txXfrm>
    </dsp:sp>
    <dsp:sp modelId="{5960E206-A0F1-4F31-8084-6DB337C74A35}">
      <dsp:nvSpPr>
        <dsp:cNvPr id="0" name=""/>
        <dsp:cNvSpPr/>
      </dsp:nvSpPr>
      <dsp:spPr>
        <a:xfrm>
          <a:off x="391973" y="3278472"/>
          <a:ext cx="2508254" cy="1703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7E97B1-61EF-44F6-80D8-0B14658AE392}">
      <dsp:nvSpPr>
        <dsp:cNvPr id="0" name=""/>
        <dsp:cNvSpPr/>
      </dsp:nvSpPr>
      <dsp:spPr>
        <a:xfrm>
          <a:off x="3488" y="3084230"/>
          <a:ext cx="1893293" cy="1135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cs typeface="Tahoma" pitchFamily="34" charset="0"/>
            </a:rPr>
            <a:t>Therapy</a:t>
          </a:r>
          <a:endParaRPr lang="en-US" sz="1400" b="1" kern="1200" dirty="0">
            <a:cs typeface="Tahoma" pitchFamily="34" charset="0"/>
          </a:endParaRPr>
        </a:p>
      </dsp:txBody>
      <dsp:txXfrm>
        <a:off x="3488" y="3084230"/>
        <a:ext cx="1893293" cy="1135976"/>
      </dsp:txXfrm>
    </dsp:sp>
    <dsp:sp modelId="{2954724E-C892-414E-89C3-A4B61F7F9320}">
      <dsp:nvSpPr>
        <dsp:cNvPr id="0" name=""/>
        <dsp:cNvSpPr/>
      </dsp:nvSpPr>
      <dsp:spPr>
        <a:xfrm rot="16200000">
          <a:off x="2200068" y="2568487"/>
          <a:ext cx="1410144" cy="1703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62F6CF-884C-44CA-AC53-B418C12E659F}">
      <dsp:nvSpPr>
        <dsp:cNvPr id="0" name=""/>
        <dsp:cNvSpPr/>
      </dsp:nvSpPr>
      <dsp:spPr>
        <a:xfrm>
          <a:off x="2521569" y="3084230"/>
          <a:ext cx="1893293" cy="1135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cs typeface="Tahoma" pitchFamily="34" charset="0"/>
            </a:rPr>
            <a:t>Prognosis</a:t>
          </a:r>
          <a:endParaRPr lang="en-US" sz="1400" b="1" kern="1200" dirty="0">
            <a:cs typeface="Tahoma" pitchFamily="34" charset="0"/>
          </a:endParaRPr>
        </a:p>
      </dsp:txBody>
      <dsp:txXfrm>
        <a:off x="2521569" y="3084230"/>
        <a:ext cx="1893293" cy="1135976"/>
      </dsp:txXfrm>
    </dsp:sp>
    <dsp:sp modelId="{C0FE65CE-37FB-4BBA-8313-EA6F31F40D44}">
      <dsp:nvSpPr>
        <dsp:cNvPr id="0" name=""/>
        <dsp:cNvSpPr/>
      </dsp:nvSpPr>
      <dsp:spPr>
        <a:xfrm rot="16200000">
          <a:off x="2200068" y="1148517"/>
          <a:ext cx="1410144" cy="1703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950271-B5E4-44FE-9F96-AF095E64E048}">
      <dsp:nvSpPr>
        <dsp:cNvPr id="0" name=""/>
        <dsp:cNvSpPr/>
      </dsp:nvSpPr>
      <dsp:spPr>
        <a:xfrm>
          <a:off x="2521569" y="1664259"/>
          <a:ext cx="1893293" cy="1135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cs typeface="Tahoma" pitchFamily="34" charset="0"/>
            </a:rPr>
            <a:t>Monitoring</a:t>
          </a:r>
          <a:endParaRPr lang="en-US" sz="1400" b="1" kern="1200" dirty="0">
            <a:cs typeface="Tahoma" pitchFamily="34" charset="0"/>
          </a:endParaRPr>
        </a:p>
      </dsp:txBody>
      <dsp:txXfrm>
        <a:off x="2521569" y="1664259"/>
        <a:ext cx="1893293" cy="1135976"/>
      </dsp:txXfrm>
    </dsp:sp>
    <dsp:sp modelId="{834436BC-943D-47FD-925E-4B607D908E55}">
      <dsp:nvSpPr>
        <dsp:cNvPr id="0" name=""/>
        <dsp:cNvSpPr/>
      </dsp:nvSpPr>
      <dsp:spPr>
        <a:xfrm>
          <a:off x="2910054" y="438532"/>
          <a:ext cx="2508254" cy="1703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629D57-581B-4018-BD68-BD6FB2834A68}">
      <dsp:nvSpPr>
        <dsp:cNvPr id="0" name=""/>
        <dsp:cNvSpPr/>
      </dsp:nvSpPr>
      <dsp:spPr>
        <a:xfrm>
          <a:off x="2521569" y="244289"/>
          <a:ext cx="1893293" cy="1135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cs typeface="Tahoma" pitchFamily="34" charset="0"/>
            </a:rPr>
            <a:t>Biomedical/Biological Analysis</a:t>
          </a:r>
          <a:endParaRPr lang="en-US" sz="1400" b="1" kern="1200" dirty="0">
            <a:cs typeface="Tahoma" pitchFamily="34" charset="0"/>
          </a:endParaRPr>
        </a:p>
      </dsp:txBody>
      <dsp:txXfrm>
        <a:off x="2521569" y="244289"/>
        <a:ext cx="1893293" cy="1135976"/>
      </dsp:txXfrm>
    </dsp:sp>
    <dsp:sp modelId="{29163E0F-B5C4-4946-BD3C-CA75B600DFDD}">
      <dsp:nvSpPr>
        <dsp:cNvPr id="0" name=""/>
        <dsp:cNvSpPr/>
      </dsp:nvSpPr>
      <dsp:spPr>
        <a:xfrm rot="5400000">
          <a:off x="4718149" y="1148517"/>
          <a:ext cx="1410144" cy="1703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D93E40-E0FE-48C9-B6E7-B5957FDCF668}">
      <dsp:nvSpPr>
        <dsp:cNvPr id="0" name=""/>
        <dsp:cNvSpPr/>
      </dsp:nvSpPr>
      <dsp:spPr>
        <a:xfrm>
          <a:off x="5039649" y="244289"/>
          <a:ext cx="1893293" cy="1135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cs typeface="Tahoma" pitchFamily="34" charset="0"/>
            </a:rPr>
            <a:t>Epidemiological Studies</a:t>
          </a:r>
          <a:endParaRPr lang="en-US" sz="1400" b="1" kern="1200" dirty="0">
            <a:cs typeface="Tahoma" pitchFamily="34" charset="0"/>
          </a:endParaRPr>
        </a:p>
      </dsp:txBody>
      <dsp:txXfrm>
        <a:off x="5039649" y="244289"/>
        <a:ext cx="1893293" cy="1135976"/>
      </dsp:txXfrm>
    </dsp:sp>
    <dsp:sp modelId="{7983ADC6-257A-42F3-804C-D799CE4F29D1}">
      <dsp:nvSpPr>
        <dsp:cNvPr id="0" name=""/>
        <dsp:cNvSpPr/>
      </dsp:nvSpPr>
      <dsp:spPr>
        <a:xfrm rot="5400000">
          <a:off x="4718149" y="2568487"/>
          <a:ext cx="1410144" cy="1703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51B0CD-F5FA-4A4D-B1CE-6C18920632B1}">
      <dsp:nvSpPr>
        <dsp:cNvPr id="0" name=""/>
        <dsp:cNvSpPr/>
      </dsp:nvSpPr>
      <dsp:spPr>
        <a:xfrm>
          <a:off x="5039649" y="1664259"/>
          <a:ext cx="1893293" cy="1135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cs typeface="Tahoma" pitchFamily="34" charset="0"/>
            </a:rPr>
            <a:t>Hospital Management</a:t>
          </a:r>
          <a:endParaRPr lang="en-US" sz="1400" b="1" kern="1200" dirty="0">
            <a:cs typeface="Tahoma" pitchFamily="34" charset="0"/>
          </a:endParaRPr>
        </a:p>
      </dsp:txBody>
      <dsp:txXfrm>
        <a:off x="5039649" y="1664259"/>
        <a:ext cx="1893293" cy="1135976"/>
      </dsp:txXfrm>
    </dsp:sp>
    <dsp:sp modelId="{03BAABBB-7C6D-4D93-9BC3-B0AFFB8534A9}">
      <dsp:nvSpPr>
        <dsp:cNvPr id="0" name=""/>
        <dsp:cNvSpPr/>
      </dsp:nvSpPr>
      <dsp:spPr>
        <a:xfrm>
          <a:off x="5039649" y="3084230"/>
          <a:ext cx="1893293" cy="1135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cs typeface="Tahoma" pitchFamily="34" charset="0"/>
            </a:rPr>
            <a:t>Medical Instruction and Training </a:t>
          </a:r>
          <a:endParaRPr lang="en-US" sz="1400" b="1" kern="1200" dirty="0">
            <a:cs typeface="Tahoma" pitchFamily="34" charset="0"/>
          </a:endParaRPr>
        </a:p>
      </dsp:txBody>
      <dsp:txXfrm>
        <a:off x="5039649" y="3084230"/>
        <a:ext cx="1893293" cy="11359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AE9B22-386D-4C8A-B6EC-9000290AAFE6}">
      <dsp:nvSpPr>
        <dsp:cNvPr id="0" name=""/>
        <dsp:cNvSpPr/>
      </dsp:nvSpPr>
      <dsp:spPr>
        <a:xfrm>
          <a:off x="2970867" y="0"/>
          <a:ext cx="4456300" cy="12479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Recognize and classify patterns in multivariate patient attributes.</a:t>
          </a:r>
          <a:endParaRPr lang="en-US" sz="2200" kern="1200" dirty="0"/>
        </a:p>
      </dsp:txBody>
      <dsp:txXfrm>
        <a:off x="2970867" y="0"/>
        <a:ext cx="4456300" cy="1247908"/>
      </dsp:txXfrm>
    </dsp:sp>
    <dsp:sp modelId="{4068D3B6-BAE1-42B2-86EF-9FC78F89F0D9}">
      <dsp:nvSpPr>
        <dsp:cNvPr id="0" name=""/>
        <dsp:cNvSpPr/>
      </dsp:nvSpPr>
      <dsp:spPr>
        <a:xfrm>
          <a:off x="0" y="0"/>
          <a:ext cx="2970867" cy="124790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Diagnosis</a:t>
          </a:r>
          <a:endParaRPr lang="en-US" sz="4400" kern="1200" dirty="0"/>
        </a:p>
      </dsp:txBody>
      <dsp:txXfrm>
        <a:off x="0" y="0"/>
        <a:ext cx="2970867" cy="1247908"/>
      </dsp:txXfrm>
    </dsp:sp>
    <dsp:sp modelId="{6A904CDF-9FD9-4165-9A43-0E95B8E6E26F}">
      <dsp:nvSpPr>
        <dsp:cNvPr id="0" name=""/>
        <dsp:cNvSpPr/>
      </dsp:nvSpPr>
      <dsp:spPr>
        <a:xfrm>
          <a:off x="2970867" y="1372699"/>
          <a:ext cx="4456300" cy="12479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Select from available treatment methods; based on effectiveness, suitability to patient, etc. </a:t>
          </a:r>
          <a:endParaRPr lang="en-US" sz="2200" kern="1200" dirty="0"/>
        </a:p>
      </dsp:txBody>
      <dsp:txXfrm>
        <a:off x="2970867" y="1372699"/>
        <a:ext cx="4456300" cy="1247908"/>
      </dsp:txXfrm>
    </dsp:sp>
    <dsp:sp modelId="{6A969B68-0FDA-47F1-84E9-621C8E17A93A}">
      <dsp:nvSpPr>
        <dsp:cNvPr id="0" name=""/>
        <dsp:cNvSpPr/>
      </dsp:nvSpPr>
      <dsp:spPr>
        <a:xfrm>
          <a:off x="0" y="1372699"/>
          <a:ext cx="2970867" cy="124790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Treatment</a:t>
          </a:r>
          <a:endParaRPr lang="en-US" sz="4400" kern="1200" dirty="0"/>
        </a:p>
      </dsp:txBody>
      <dsp:txXfrm>
        <a:off x="0" y="1372699"/>
        <a:ext cx="2970867" cy="1247908"/>
      </dsp:txXfrm>
    </dsp:sp>
    <dsp:sp modelId="{A116CD59-4E7B-4B62-9FD6-F7428F17901B}">
      <dsp:nvSpPr>
        <dsp:cNvPr id="0" name=""/>
        <dsp:cNvSpPr/>
      </dsp:nvSpPr>
      <dsp:spPr>
        <a:xfrm>
          <a:off x="2970867" y="2745398"/>
          <a:ext cx="4456300" cy="12479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Predict future outcomes based on previous experience and present conditions.</a:t>
          </a:r>
          <a:endParaRPr lang="en-US" sz="2200" kern="1200" dirty="0"/>
        </a:p>
      </dsp:txBody>
      <dsp:txXfrm>
        <a:off x="2970867" y="2745398"/>
        <a:ext cx="4456300" cy="1247908"/>
      </dsp:txXfrm>
    </dsp:sp>
    <dsp:sp modelId="{E911A23B-BC24-4DB1-A85C-B74D3A56DADC}">
      <dsp:nvSpPr>
        <dsp:cNvPr id="0" name=""/>
        <dsp:cNvSpPr/>
      </dsp:nvSpPr>
      <dsp:spPr>
        <a:xfrm>
          <a:off x="0" y="2745398"/>
          <a:ext cx="2970867" cy="124790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Prognosis</a:t>
          </a:r>
          <a:endParaRPr lang="en-US" sz="4400" kern="1200" dirty="0"/>
        </a:p>
      </dsp:txBody>
      <dsp:txXfrm>
        <a:off x="0" y="2745398"/>
        <a:ext cx="2970867" cy="1247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B0FB95-ED69-47D2-BDE2-6D66D0E8E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79C8D7-83F4-4723-8A5C-15FF0A4BB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O. Pournik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1390/02/31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558">
              <a:defRPr/>
            </a:pPr>
            <a:r>
              <a:rPr lang="en-US" dirty="0" smtClean="0"/>
              <a:t>-</a:t>
            </a:r>
          </a:p>
          <a:p>
            <a:pPr defTabSz="911558">
              <a:defRPr/>
            </a:pPr>
            <a:endParaRPr lang="en-US" dirty="0" smtClean="0"/>
          </a:p>
          <a:p>
            <a:r>
              <a:rPr lang="en-US" dirty="0" smtClean="0"/>
              <a:t>Ref: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A27B2-BF36-4A22-AB97-039351433E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O. Pournik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1390/02/31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558">
              <a:defRPr/>
            </a:pPr>
            <a:r>
              <a:rPr lang="en-US" dirty="0" smtClean="0"/>
              <a:t>-</a:t>
            </a:r>
          </a:p>
          <a:p>
            <a:pPr defTabSz="911558">
              <a:defRPr/>
            </a:pPr>
            <a:endParaRPr lang="en-US" dirty="0" smtClean="0"/>
          </a:p>
          <a:p>
            <a:r>
              <a:rPr lang="en-US" dirty="0" smtClean="0"/>
              <a:t>Ref: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A27B2-BF36-4A22-AB97-039351433E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O. Pournik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1390/02/31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 times growth</a:t>
            </a:r>
          </a:p>
          <a:p>
            <a:r>
              <a:rPr lang="en-US" dirty="0" smtClean="0"/>
              <a:t>Medicine 6% of the articles</a:t>
            </a:r>
          </a:p>
          <a:p>
            <a:r>
              <a:rPr lang="en-US" dirty="0" smtClean="0"/>
              <a:t>Increasing</a:t>
            </a:r>
            <a:r>
              <a:rPr lang="en-US" baseline="0" dirty="0" smtClean="0"/>
              <a:t> to 10% since 2006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1390/02/31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O. Pournik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7779C8D7-83F4-4723-8A5C-15FF0A4BB5B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1390/02/31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O. Pournik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7779C8D7-83F4-4723-8A5C-15FF0A4BB5B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6175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34" tIns="47516" rIns="95034" bIns="47516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6175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34" tIns="47516" rIns="95034" bIns="475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695325"/>
            <a:ext cx="4549775" cy="3411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7" y="4343703"/>
            <a:ext cx="5031878" cy="41123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695325"/>
            <a:ext cx="4549775" cy="3411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7" y="4343703"/>
            <a:ext cx="5031878" cy="41123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695325"/>
            <a:ext cx="4549775" cy="3411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7" y="4343703"/>
            <a:ext cx="5031878" cy="41123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558">
              <a:defRPr/>
            </a:pPr>
            <a:endParaRPr lang="fa-IR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A27B2-BF36-4A22-AB97-039351433E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O. Pournik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1390/02/31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5325"/>
            <a:ext cx="4549775" cy="3411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7" y="4343703"/>
            <a:ext cx="5031878" cy="41123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558">
              <a:defRPr/>
            </a:pPr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A27B2-BF36-4A22-AB97-039351433E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O. Pournik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1390/02/31</a:t>
            </a: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707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695325"/>
            <a:ext cx="4549775" cy="3411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7" y="4343703"/>
            <a:ext cx="5031878" cy="41123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695325"/>
            <a:ext cx="4549775" cy="3411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7" y="4343703"/>
            <a:ext cx="5031878" cy="41123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695325"/>
            <a:ext cx="4549775" cy="3411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7" y="4343703"/>
            <a:ext cx="5031878" cy="41123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558">
              <a:defRPr/>
            </a:pPr>
            <a:r>
              <a:rPr lang="en-US" dirty="0" smtClean="0"/>
              <a:t>-</a:t>
            </a:r>
          </a:p>
          <a:p>
            <a:pPr defTabSz="911558">
              <a:defRPr/>
            </a:pPr>
            <a:endParaRPr lang="en-US" dirty="0" smtClean="0"/>
          </a:p>
          <a:p>
            <a:r>
              <a:rPr lang="en-US" dirty="0" smtClean="0"/>
              <a:t>Ref: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A27B2-BF36-4A22-AB97-039351433E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O. Pournik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1390/02/31</a:t>
            </a:r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695325"/>
            <a:ext cx="4549775" cy="3411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7" y="4343703"/>
            <a:ext cx="5031878" cy="41123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695325"/>
            <a:ext cx="4549775" cy="3411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7" y="4343703"/>
            <a:ext cx="5031878" cy="41123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9775" cy="3411538"/>
          </a:xfrm>
          <a:ln/>
        </p:spPr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558">
              <a:defRPr/>
            </a:pPr>
            <a:r>
              <a:rPr lang="en-US" dirty="0" smtClean="0"/>
              <a:t>-</a:t>
            </a:r>
          </a:p>
          <a:p>
            <a:pPr defTabSz="911558">
              <a:defRPr/>
            </a:pPr>
            <a:endParaRPr lang="en-US" dirty="0" smtClean="0"/>
          </a:p>
          <a:p>
            <a:r>
              <a:rPr lang="en-US" dirty="0" smtClean="0"/>
              <a:t>Ref: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A27B2-BF36-4A22-AB97-039351433E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O. Pournik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1390/02/31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558">
              <a:defRPr/>
            </a:pPr>
            <a:r>
              <a:rPr lang="en-US" dirty="0" smtClean="0"/>
              <a:t>-</a:t>
            </a:r>
          </a:p>
          <a:p>
            <a:pPr defTabSz="911558">
              <a:defRPr/>
            </a:pPr>
            <a:endParaRPr lang="en-US" dirty="0" smtClean="0"/>
          </a:p>
          <a:p>
            <a:r>
              <a:rPr lang="en-US" dirty="0" smtClean="0"/>
              <a:t>Ref: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A27B2-BF36-4A22-AB97-039351433E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O. Pournik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1390/02/31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558">
              <a:defRPr/>
            </a:pPr>
            <a:r>
              <a:rPr lang="en-US" dirty="0" smtClean="0"/>
              <a:t>-</a:t>
            </a:r>
          </a:p>
          <a:p>
            <a:pPr defTabSz="911558">
              <a:defRPr/>
            </a:pPr>
            <a:endParaRPr lang="en-US" dirty="0" smtClean="0"/>
          </a:p>
          <a:p>
            <a:r>
              <a:rPr lang="en-US" dirty="0" smtClean="0"/>
              <a:t>Ref: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A27B2-BF36-4A22-AB97-039351433E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O. Pournik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1390/02/31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558">
              <a:defRPr/>
            </a:pPr>
            <a:r>
              <a:rPr lang="en-US" dirty="0" smtClean="0"/>
              <a:t>-</a:t>
            </a:r>
          </a:p>
          <a:p>
            <a:pPr defTabSz="911558">
              <a:defRPr/>
            </a:pPr>
            <a:endParaRPr lang="en-US" dirty="0" smtClean="0"/>
          </a:p>
          <a:p>
            <a:r>
              <a:rPr lang="en-US" dirty="0" smtClean="0"/>
              <a:t>Ref: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A27B2-BF36-4A22-AB97-039351433E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O. Pournik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1390/02/31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558">
              <a:defRPr/>
            </a:pPr>
            <a:r>
              <a:rPr lang="en-US" dirty="0" smtClean="0"/>
              <a:t>-</a:t>
            </a:r>
          </a:p>
          <a:p>
            <a:pPr defTabSz="911558">
              <a:defRPr/>
            </a:pPr>
            <a:endParaRPr lang="en-US" dirty="0" smtClean="0"/>
          </a:p>
          <a:p>
            <a:r>
              <a:rPr lang="en-US" dirty="0" smtClean="0"/>
              <a:t>Ref: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A27B2-BF36-4A22-AB97-039351433E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O. Pournik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1390/02/31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5FDDFF-93EC-4250-B097-56C3066FCD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9B148D-89B4-4FF3-981D-075829CA1D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3CE4E3-4E09-43B2-ABD8-735CE8545F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kumimoji="0" lang="en-US" sz="43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buClrTx/>
              <a:defRPr>
                <a:solidFill>
                  <a:schemeClr val="tx1"/>
                </a:solidFill>
              </a:defRPr>
            </a:lvl1pPr>
            <a:lvl2pPr algn="l" rtl="0">
              <a:buClrTx/>
              <a:defRPr>
                <a:solidFill>
                  <a:schemeClr val="tx1"/>
                </a:solidFill>
              </a:defRPr>
            </a:lvl2pPr>
            <a:lvl3pPr algn="l" rtl="0">
              <a:buClrTx/>
              <a:defRPr>
                <a:solidFill>
                  <a:schemeClr val="tx1"/>
                </a:solidFill>
              </a:defRPr>
            </a:lvl3pPr>
            <a:lvl4pPr algn="l" rtl="0">
              <a:buClrTx/>
              <a:defRPr>
                <a:solidFill>
                  <a:schemeClr val="tx1"/>
                </a:solidFill>
              </a:defRPr>
            </a:lvl4pPr>
            <a:lvl5pPr algn="l" rtl="0">
              <a:buClrTx/>
              <a:defRPr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E857D3-320D-466C-884D-E38C74F56D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3BAEA4-DC95-44E0-9C62-3852FFCAE0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10E3C7-E27E-43B9-BD7E-584975977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A1CF49-6717-4F84-8965-0CD6AABC1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BE3588-E3A5-41E8-8803-81977D1F39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ED166F-1C39-4C51-95FA-07ED72387B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115196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337E5F-A804-4F54-8519-14E7BC6633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625D21-B35F-4D29-8CB1-40E925001B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1626AB2-68A1-4740-B1F3-105BBE5943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ransition/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86375"/>
            <a:ext cx="9144000" cy="15716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572125"/>
            <a:ext cx="9144000" cy="6429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173" name="AutoShape 4"/>
          <p:cNvSpPr>
            <a:spLocks noChangeAspect="1" noChangeArrowheads="1" noTextEdit="1"/>
          </p:cNvSpPr>
          <p:nvPr/>
        </p:nvSpPr>
        <p:spPr bwMode="auto">
          <a:xfrm>
            <a:off x="642938" y="-142875"/>
            <a:ext cx="2879725" cy="714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" name="Title 1"/>
          <p:cNvSpPr>
            <a:spLocks noGrp="1"/>
          </p:cNvSpPr>
          <p:nvPr>
            <p:ph type="ctrTitle" idx="4294967295"/>
          </p:nvPr>
        </p:nvSpPr>
        <p:spPr>
          <a:xfrm>
            <a:off x="1187624" y="1844824"/>
            <a:ext cx="7956376" cy="2376339"/>
          </a:xfrm>
        </p:spPr>
        <p:txBody>
          <a:bodyPr rtlCol="0">
            <a:noAutofit/>
          </a:bodyPr>
          <a:lstStyle/>
          <a:p>
            <a:r>
              <a:rPr lang="en-U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ran" pitchFamily="2" charset="-78"/>
              </a:rPr>
              <a:t>Data mining in Medicine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Baran" pitchFamily="2" charset="-78"/>
            </a:endParaRPr>
          </a:p>
        </p:txBody>
      </p:sp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836712"/>
            <a:ext cx="133219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043608" y="4075910"/>
            <a:ext cx="7272808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rtl="1"/>
            <a:r>
              <a:rPr lang="fa-IR" b="1" dirty="0" smtClean="0">
                <a:ea typeface="Calibri" pitchFamily="34" charset="0"/>
                <a:cs typeface="B Mitra" pitchFamily="2" charset="-78"/>
              </a:rPr>
              <a:t>دکتر ليلا قاليچي</a:t>
            </a:r>
            <a:endParaRPr lang="en-US" sz="1100" dirty="0" smtClean="0"/>
          </a:p>
          <a:p>
            <a:pPr lvl="0" algn="ctr" rtl="1" eaLnBrk="0" hangingPunct="0"/>
            <a:r>
              <a:rPr lang="fa-IR" sz="1400" b="1" dirty="0" smtClean="0">
                <a:ea typeface="Calibri" pitchFamily="34" charset="0"/>
                <a:cs typeface="B Mitra" pitchFamily="2" charset="-78"/>
              </a:rPr>
              <a:t>اپیدمیولوژیست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9512" y="71414"/>
            <a:ext cx="8712968" cy="1143000"/>
          </a:xfrm>
        </p:spPr>
        <p:txBody>
          <a:bodyPr/>
          <a:lstStyle/>
          <a:p>
            <a:pPr algn="ctr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Modeling Procedure</a:t>
            </a:r>
          </a:p>
        </p:txBody>
      </p:sp>
      <p:grpSp>
        <p:nvGrpSpPr>
          <p:cNvPr id="2" name="Group 32"/>
          <p:cNvGrpSpPr/>
          <p:nvPr/>
        </p:nvGrpSpPr>
        <p:grpSpPr>
          <a:xfrm>
            <a:off x="1043608" y="1628800"/>
            <a:ext cx="8413948" cy="4212828"/>
            <a:chOff x="190500" y="1662113"/>
            <a:chExt cx="9302750" cy="4827587"/>
          </a:xfrm>
        </p:grpSpPr>
        <p:sp>
          <p:nvSpPr>
            <p:cNvPr id="5" name="Text Box 1028"/>
            <p:cNvSpPr txBox="1">
              <a:spLocks noChangeArrowheads="1"/>
            </p:cNvSpPr>
            <p:nvPr/>
          </p:nvSpPr>
          <p:spPr bwMode="auto">
            <a:xfrm>
              <a:off x="7766050" y="4959350"/>
              <a:ext cx="170815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2000">
                  <a:solidFill>
                    <a:schemeClr val="hlink"/>
                  </a:solidFill>
                </a:rPr>
                <a:t>Rock</a:t>
              </a:r>
            </a:p>
            <a:p>
              <a:pPr>
                <a:buFont typeface="Wingdings" pitchFamily="2" charset="2"/>
                <a:buNone/>
              </a:pPr>
              <a:r>
                <a:rPr lang="en-US" sz="2000">
                  <a:solidFill>
                    <a:schemeClr val="hlink"/>
                  </a:solidFill>
                </a:rPr>
                <a:t>Properties</a:t>
              </a:r>
            </a:p>
          </p:txBody>
        </p:sp>
        <p:sp>
          <p:nvSpPr>
            <p:cNvPr id="6" name="Text Box 1030"/>
            <p:cNvSpPr txBox="1">
              <a:spLocks noChangeArrowheads="1"/>
            </p:cNvSpPr>
            <p:nvPr/>
          </p:nvSpPr>
          <p:spPr bwMode="auto">
            <a:xfrm>
              <a:off x="1447800" y="1905000"/>
              <a:ext cx="73914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4400">
                <a:solidFill>
                  <a:schemeClr val="tx1"/>
                </a:solidFill>
              </a:endParaRPr>
            </a:p>
          </p:txBody>
        </p:sp>
        <p:sp>
          <p:nvSpPr>
            <p:cNvPr id="7" name="Rectangle 1031"/>
            <p:cNvSpPr>
              <a:spLocks noChangeArrowheads="1"/>
            </p:cNvSpPr>
            <p:nvPr/>
          </p:nvSpPr>
          <p:spPr bwMode="auto">
            <a:xfrm>
              <a:off x="190500" y="2647950"/>
              <a:ext cx="3111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>
                  <a:solidFill>
                    <a:schemeClr val="hlink"/>
                  </a:solidFill>
                  <a:cs typeface="Tahoma" pitchFamily="34" charset="0"/>
                </a:rPr>
                <a:t> </a:t>
              </a:r>
            </a:p>
          </p:txBody>
        </p:sp>
        <p:sp>
          <p:nvSpPr>
            <p:cNvPr id="8" name="Rectangle 1032"/>
            <p:cNvSpPr>
              <a:spLocks noChangeArrowheads="1"/>
            </p:cNvSpPr>
            <p:nvPr/>
          </p:nvSpPr>
          <p:spPr bwMode="auto">
            <a:xfrm>
              <a:off x="190500" y="5740400"/>
              <a:ext cx="43434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/>
                <a:t>   </a:t>
              </a:r>
            </a:p>
          </p:txBody>
        </p:sp>
        <p:sp>
          <p:nvSpPr>
            <p:cNvPr id="10" name="Rectangle 1033"/>
            <p:cNvSpPr>
              <a:spLocks noChangeArrowheads="1"/>
            </p:cNvSpPr>
            <p:nvPr/>
          </p:nvSpPr>
          <p:spPr bwMode="auto">
            <a:xfrm>
              <a:off x="4876800" y="1663700"/>
              <a:ext cx="4114800" cy="4826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034"/>
            <p:cNvSpPr>
              <a:spLocks noChangeArrowheads="1"/>
            </p:cNvSpPr>
            <p:nvPr/>
          </p:nvSpPr>
          <p:spPr bwMode="auto">
            <a:xfrm>
              <a:off x="190500" y="1662113"/>
              <a:ext cx="4686300" cy="48260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2" name="Oval 1035"/>
            <p:cNvSpPr>
              <a:spLocks noChangeArrowheads="1"/>
            </p:cNvSpPr>
            <p:nvPr/>
          </p:nvSpPr>
          <p:spPr bwMode="auto">
            <a:xfrm>
              <a:off x="463550" y="2468563"/>
              <a:ext cx="717550" cy="7429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3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3" name="Text Box 1036"/>
            <p:cNvSpPr txBox="1">
              <a:spLocks noChangeArrowheads="1"/>
            </p:cNvSpPr>
            <p:nvPr/>
          </p:nvSpPr>
          <p:spPr bwMode="auto">
            <a:xfrm>
              <a:off x="1262063" y="2428875"/>
              <a:ext cx="30337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b="1">
                  <a:solidFill>
                    <a:srgbClr val="0000FF"/>
                  </a:solidFill>
                </a:rPr>
                <a:t>Develop</a:t>
              </a:r>
              <a:r>
                <a:rPr lang="en-US" b="1">
                  <a:solidFill>
                    <a:schemeClr val="tx1"/>
                  </a:solidFill>
                </a:rPr>
                <a:t> Model </a:t>
              </a:r>
            </a:p>
            <a:p>
              <a:pPr>
                <a:buFont typeface="Wingdings" pitchFamily="2" charset="2"/>
                <a:buNone/>
              </a:pPr>
              <a:r>
                <a:rPr lang="en-US" b="1">
                  <a:solidFill>
                    <a:schemeClr val="tx1"/>
                  </a:solidFill>
                </a:rPr>
                <a:t>With</a:t>
              </a:r>
              <a:r>
                <a:rPr lang="en-US" b="1"/>
                <a:t> </a:t>
              </a:r>
              <a:r>
                <a:rPr lang="en-US" b="1">
                  <a:solidFill>
                    <a:srgbClr val="0000FF"/>
                  </a:solidFill>
                </a:rPr>
                <a:t>Known Cases</a:t>
              </a:r>
            </a:p>
          </p:txBody>
        </p:sp>
        <p:sp>
          <p:nvSpPr>
            <p:cNvPr id="14" name="Rectangle 1037"/>
            <p:cNvSpPr>
              <a:spLocks noChangeArrowheads="1"/>
            </p:cNvSpPr>
            <p:nvPr/>
          </p:nvSpPr>
          <p:spPr bwMode="auto">
            <a:xfrm>
              <a:off x="1831975" y="3951288"/>
              <a:ext cx="1524000" cy="132238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5" name="AutoShape 1038"/>
            <p:cNvSpPr>
              <a:spLocks noChangeArrowheads="1"/>
            </p:cNvSpPr>
            <p:nvPr/>
          </p:nvSpPr>
          <p:spPr bwMode="auto">
            <a:xfrm>
              <a:off x="325438" y="4419600"/>
              <a:ext cx="1506537" cy="381000"/>
            </a:xfrm>
            <a:prstGeom prst="rightArrow">
              <a:avLst>
                <a:gd name="adj1" fmla="val 50000"/>
                <a:gd name="adj2" fmla="val 98854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040"/>
            <p:cNvSpPr txBox="1">
              <a:spLocks noChangeArrowheads="1"/>
            </p:cNvSpPr>
            <p:nvPr/>
          </p:nvSpPr>
          <p:spPr bwMode="auto">
            <a:xfrm>
              <a:off x="1846263" y="4405313"/>
              <a:ext cx="501650" cy="420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/>
                <a:t>IN</a:t>
              </a:r>
            </a:p>
          </p:txBody>
        </p:sp>
        <p:sp>
          <p:nvSpPr>
            <p:cNvPr id="17" name="Text Box 1041"/>
            <p:cNvSpPr txBox="1">
              <a:spLocks noChangeArrowheads="1"/>
            </p:cNvSpPr>
            <p:nvPr/>
          </p:nvSpPr>
          <p:spPr bwMode="auto">
            <a:xfrm>
              <a:off x="2578100" y="4419600"/>
              <a:ext cx="777875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/>
                <a:t>OUT</a:t>
              </a:r>
            </a:p>
          </p:txBody>
        </p:sp>
        <p:sp>
          <p:nvSpPr>
            <p:cNvPr id="18" name="Text Box 1042"/>
            <p:cNvSpPr txBox="1">
              <a:spLocks noChangeArrowheads="1"/>
            </p:cNvSpPr>
            <p:nvPr/>
          </p:nvSpPr>
          <p:spPr bwMode="auto">
            <a:xfrm>
              <a:off x="298450" y="4919663"/>
              <a:ext cx="15621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2000">
                  <a:solidFill>
                    <a:srgbClr val="0000FF"/>
                  </a:solidFill>
                </a:rPr>
                <a:t>Attributes, </a:t>
              </a:r>
              <a:r>
                <a:rPr lang="en-US" sz="2000" b="1">
                  <a:solidFill>
                    <a:srgbClr val="0000FF"/>
                  </a:solidFill>
                </a:rPr>
                <a:t>X</a:t>
              </a:r>
              <a:r>
                <a:rPr lang="en-US" sz="2000">
                  <a:solidFill>
                    <a:srgbClr val="0000FF"/>
                  </a:solidFill>
                </a:rPr>
                <a:t> </a:t>
              </a:r>
            </a:p>
          </p:txBody>
        </p:sp>
        <p:sp>
          <p:nvSpPr>
            <p:cNvPr id="19" name="Text Box 1043"/>
            <p:cNvSpPr txBox="1">
              <a:spLocks noChangeArrowheads="1"/>
            </p:cNvSpPr>
            <p:nvPr/>
          </p:nvSpPr>
          <p:spPr bwMode="auto">
            <a:xfrm>
              <a:off x="3413125" y="4933950"/>
              <a:ext cx="1708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2000">
                  <a:solidFill>
                    <a:schemeClr val="hlink"/>
                  </a:solidFill>
                </a:rPr>
                <a:t>Diagnosis, Y</a:t>
              </a:r>
            </a:p>
          </p:txBody>
        </p:sp>
        <p:sp>
          <p:nvSpPr>
            <p:cNvPr id="20" name="Oval 1044"/>
            <p:cNvSpPr>
              <a:spLocks noChangeArrowheads="1"/>
            </p:cNvSpPr>
            <p:nvPr/>
          </p:nvSpPr>
          <p:spPr bwMode="auto">
            <a:xfrm>
              <a:off x="5060950" y="2468563"/>
              <a:ext cx="717550" cy="742950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en-US" sz="3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1" name="Text Box 1045"/>
            <p:cNvSpPr txBox="1">
              <a:spLocks noChangeArrowheads="1"/>
            </p:cNvSpPr>
            <p:nvPr/>
          </p:nvSpPr>
          <p:spPr bwMode="auto">
            <a:xfrm>
              <a:off x="5859463" y="2428875"/>
              <a:ext cx="2428875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b="1">
                  <a:solidFill>
                    <a:srgbClr val="CC0000"/>
                  </a:solidFill>
                </a:rPr>
                <a:t>Use</a:t>
              </a:r>
              <a:r>
                <a:rPr lang="en-US" b="1">
                  <a:solidFill>
                    <a:schemeClr val="tx1"/>
                  </a:solidFill>
                </a:rPr>
                <a:t> Model </a:t>
              </a:r>
            </a:p>
            <a:p>
              <a:pPr>
                <a:buFont typeface="Wingdings" pitchFamily="2" charset="2"/>
                <a:buNone/>
              </a:pPr>
              <a:r>
                <a:rPr lang="en-US" b="1">
                  <a:solidFill>
                    <a:schemeClr val="tx1"/>
                  </a:solidFill>
                </a:rPr>
                <a:t>For </a:t>
              </a:r>
              <a:r>
                <a:rPr lang="en-US" b="1">
                  <a:solidFill>
                    <a:srgbClr val="CC0000"/>
                  </a:solidFill>
                </a:rPr>
                <a:t>New Cases</a:t>
              </a:r>
            </a:p>
          </p:txBody>
        </p:sp>
        <p:sp>
          <p:nvSpPr>
            <p:cNvPr id="22" name="Rectangle 1046"/>
            <p:cNvSpPr>
              <a:spLocks noChangeArrowheads="1"/>
            </p:cNvSpPr>
            <p:nvPr/>
          </p:nvSpPr>
          <p:spPr bwMode="auto">
            <a:xfrm>
              <a:off x="6127750" y="3976688"/>
              <a:ext cx="1524000" cy="132238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3" name="AutoShape 1047"/>
            <p:cNvSpPr>
              <a:spLocks noChangeArrowheads="1"/>
            </p:cNvSpPr>
            <p:nvPr/>
          </p:nvSpPr>
          <p:spPr bwMode="auto">
            <a:xfrm>
              <a:off x="5029200" y="4445000"/>
              <a:ext cx="1098550" cy="381000"/>
            </a:xfrm>
            <a:prstGeom prst="rightArrow">
              <a:avLst>
                <a:gd name="adj1" fmla="val 50000"/>
                <a:gd name="adj2" fmla="val 72083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1048"/>
            <p:cNvSpPr txBox="1">
              <a:spLocks noChangeArrowheads="1"/>
            </p:cNvSpPr>
            <p:nvPr/>
          </p:nvSpPr>
          <p:spPr bwMode="auto">
            <a:xfrm>
              <a:off x="6076950" y="4445000"/>
              <a:ext cx="50165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/>
                <a:t>IN</a:t>
              </a:r>
            </a:p>
          </p:txBody>
        </p:sp>
        <p:sp>
          <p:nvSpPr>
            <p:cNvPr id="25" name="Text Box 1049"/>
            <p:cNvSpPr txBox="1">
              <a:spLocks noChangeArrowheads="1"/>
            </p:cNvSpPr>
            <p:nvPr/>
          </p:nvSpPr>
          <p:spPr bwMode="auto">
            <a:xfrm>
              <a:off x="6896100" y="4445000"/>
              <a:ext cx="777875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/>
                <a:t>OUT</a:t>
              </a:r>
            </a:p>
          </p:txBody>
        </p:sp>
        <p:sp>
          <p:nvSpPr>
            <p:cNvPr id="26" name="Text Box 1050"/>
            <p:cNvSpPr txBox="1">
              <a:spLocks noChangeArrowheads="1"/>
            </p:cNvSpPr>
            <p:nvPr/>
          </p:nvSpPr>
          <p:spPr bwMode="auto">
            <a:xfrm>
              <a:off x="4984750" y="4972050"/>
              <a:ext cx="15621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2000">
                  <a:solidFill>
                    <a:srgbClr val="0000FF"/>
                  </a:solidFill>
                </a:rPr>
                <a:t>Attributes</a:t>
              </a:r>
            </a:p>
            <a:p>
              <a:pPr>
                <a:buFont typeface="Wingdings" pitchFamily="2" charset="2"/>
                <a:buNone/>
              </a:pPr>
              <a:r>
                <a:rPr lang="en-US" sz="2000" b="1">
                  <a:solidFill>
                    <a:srgbClr val="0000FF"/>
                  </a:solidFill>
                </a:rPr>
                <a:t>      </a:t>
              </a:r>
              <a:r>
                <a:rPr lang="en-US" sz="2000">
                  <a:solidFill>
                    <a:srgbClr val="0000FF"/>
                  </a:solidFill>
                </a:rPr>
                <a:t>(</a:t>
              </a:r>
              <a:r>
                <a:rPr lang="en-US" sz="2000" b="1">
                  <a:solidFill>
                    <a:srgbClr val="0000FF"/>
                  </a:solidFill>
                </a:rPr>
                <a:t>X</a:t>
              </a:r>
              <a:r>
                <a:rPr lang="en-US" sz="2000">
                  <a:solidFill>
                    <a:srgbClr val="0000FF"/>
                  </a:solidFill>
                </a:rPr>
                <a:t>) </a:t>
              </a:r>
            </a:p>
          </p:txBody>
        </p:sp>
        <p:sp>
          <p:nvSpPr>
            <p:cNvPr id="27" name="Text Box 1052"/>
            <p:cNvSpPr txBox="1">
              <a:spLocks noChangeArrowheads="1"/>
            </p:cNvSpPr>
            <p:nvPr/>
          </p:nvSpPr>
          <p:spPr bwMode="auto">
            <a:xfrm>
              <a:off x="7785100" y="4972050"/>
              <a:ext cx="170815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2000">
                  <a:solidFill>
                    <a:schemeClr val="hlink"/>
                  </a:solidFill>
                </a:rPr>
                <a:t>Diagnosis</a:t>
              </a:r>
            </a:p>
            <a:p>
              <a:pPr>
                <a:buFont typeface="Wingdings" pitchFamily="2" charset="2"/>
                <a:buNone/>
              </a:pPr>
              <a:r>
                <a:rPr lang="en-US" sz="2000">
                  <a:solidFill>
                    <a:schemeClr val="hlink"/>
                  </a:solidFill>
                </a:rPr>
                <a:t>     (Y)</a:t>
              </a:r>
            </a:p>
          </p:txBody>
        </p:sp>
        <p:sp>
          <p:nvSpPr>
            <p:cNvPr id="28" name="Line 1053"/>
            <p:cNvSpPr>
              <a:spLocks noChangeShapeType="1"/>
            </p:cNvSpPr>
            <p:nvPr/>
          </p:nvSpPr>
          <p:spPr bwMode="auto">
            <a:xfrm>
              <a:off x="3352800" y="4614863"/>
              <a:ext cx="1319213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 Box 1054"/>
            <p:cNvSpPr txBox="1">
              <a:spLocks noChangeArrowheads="1"/>
            </p:cNvSpPr>
            <p:nvPr/>
          </p:nvSpPr>
          <p:spPr bwMode="auto">
            <a:xfrm>
              <a:off x="2228850" y="4805363"/>
              <a:ext cx="785813" cy="420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>
                  <a:solidFill>
                    <a:schemeClr val="tx1"/>
                  </a:solidFill>
                </a:rPr>
                <a:t>F(</a:t>
              </a:r>
              <a:r>
                <a:rPr lang="en-US" b="1">
                  <a:solidFill>
                    <a:schemeClr val="tx1"/>
                  </a:solidFill>
                </a:rPr>
                <a:t>X</a:t>
              </a:r>
              <a:r>
                <a:rPr lang="en-US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30" name="Line 1055"/>
            <p:cNvSpPr>
              <a:spLocks noChangeShapeType="1"/>
            </p:cNvSpPr>
            <p:nvPr/>
          </p:nvSpPr>
          <p:spPr bwMode="auto">
            <a:xfrm flipV="1">
              <a:off x="7642225" y="4637088"/>
              <a:ext cx="1042988" cy="1428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Text Box 1058"/>
            <p:cNvSpPr txBox="1">
              <a:spLocks noChangeArrowheads="1"/>
            </p:cNvSpPr>
            <p:nvPr/>
          </p:nvSpPr>
          <p:spPr bwMode="auto">
            <a:xfrm>
              <a:off x="6264275" y="5780088"/>
              <a:ext cx="1374775" cy="420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/>
                <a:t>Y = F(</a:t>
              </a:r>
              <a:r>
                <a:rPr lang="en-US" b="1"/>
                <a:t>X</a:t>
              </a:r>
              <a:r>
                <a:rPr lang="en-US"/>
                <a:t>)</a:t>
              </a:r>
            </a:p>
          </p:txBody>
        </p:sp>
        <p:sp>
          <p:nvSpPr>
            <p:cNvPr id="32" name="Text Box 1059"/>
            <p:cNvSpPr txBox="1">
              <a:spLocks noChangeArrowheads="1"/>
            </p:cNvSpPr>
            <p:nvPr/>
          </p:nvSpPr>
          <p:spPr bwMode="auto">
            <a:xfrm>
              <a:off x="1468438" y="5830888"/>
              <a:ext cx="2274887" cy="420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/>
                <a:t>Determine F(</a:t>
              </a:r>
              <a:r>
                <a:rPr lang="en-US" b="1"/>
                <a:t>X</a:t>
              </a:r>
              <a:r>
                <a:rPr lang="en-US"/>
                <a:t>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9512" y="71414"/>
            <a:ext cx="8712968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DATA MINING IN MEDICINE?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43608" y="1447800"/>
            <a:ext cx="8100392" cy="4800600"/>
          </a:xfrm>
        </p:spPr>
        <p:txBody>
          <a:bodyPr>
            <a:no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sz="1600" b="1" dirty="0" smtClean="0"/>
              <a:t>Development of information systems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1600" b="1" dirty="0" smtClean="0"/>
              <a:t>Massive databases in the domain of health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1600" b="1" dirty="0" smtClean="0"/>
              <a:t>Nature of medical data: noisy, incomplete, uncertain, nonlinearities, fuzziness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1600" b="1" dirty="0" smtClean="0"/>
              <a:t>Too many hidden and valuable knowledge in databases.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1600" b="1" dirty="0" smtClean="0"/>
              <a:t>Uncertainties, missing and error in gathered data in domain of health and especially in medicine.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1600" b="1" dirty="0" smtClean="0"/>
              <a:t>Too much data now collected with various formats due to computerization (text, graphs, images,…)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1600" b="1" dirty="0" smtClean="0"/>
              <a:t>Too many markers (attributes) now available for decision making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1600" b="1" dirty="0" smtClean="0"/>
              <a:t>Increased demand for better health services: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1600" b="1" dirty="0" smtClean="0"/>
              <a:t>Overworked physicians and facilities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1600" b="1" dirty="0" smtClean="0"/>
              <a:t>Stressful work conditions in ICUs, etc.</a:t>
            </a:r>
          </a:p>
          <a:p>
            <a:pPr algn="l" rtl="0">
              <a:buNone/>
            </a:pPr>
            <a:r>
              <a:rPr lang="en-US" sz="1600" b="1" dirty="0" smtClean="0"/>
              <a:t> </a:t>
            </a:r>
          </a:p>
          <a:p>
            <a:pPr algn="l" rtl="0">
              <a:buNone/>
            </a:pPr>
            <a:r>
              <a:rPr lang="en-US" sz="1600" b="1" dirty="0" smtClean="0"/>
              <a:t>are reasons that leads to increased use of these methods in health.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9512" y="71414"/>
            <a:ext cx="8712968" cy="1143000"/>
          </a:xfrm>
        </p:spPr>
        <p:txBody>
          <a:bodyPr/>
          <a:lstStyle/>
          <a:p>
            <a:pPr algn="ctr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Applications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087040" y="1556792"/>
          <a:ext cx="693643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9512" y="71414"/>
            <a:ext cx="8712968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Medicine revolves on: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Pattern Recognition, Classification, and Prediction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187624" y="1772816"/>
          <a:ext cx="7427168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mining: applications and challenges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1368152"/>
          </a:xfrm>
        </p:spPr>
        <p:txBody>
          <a:bodyPr>
            <a:noAutofit/>
          </a:bodyPr>
          <a:lstStyle/>
          <a:p>
            <a:pPr algn="ctr" rt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growth rate of Data Mining publications in health and all sciences in world</a:t>
            </a:r>
          </a:p>
        </p:txBody>
      </p:sp>
      <p:graphicFrame>
        <p:nvGraphicFramePr>
          <p:cNvPr id="16" name="Chart 15"/>
          <p:cNvGraphicFramePr/>
          <p:nvPr/>
        </p:nvGraphicFramePr>
        <p:xfrm>
          <a:off x="1259632" y="1988840"/>
          <a:ext cx="663220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084168" y="6329213"/>
            <a:ext cx="3024336" cy="484163"/>
          </a:xfrm>
        </p:spPr>
        <p:txBody>
          <a:bodyPr/>
          <a:lstStyle/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2</a:t>
            </a:r>
            <a:r>
              <a:rPr lang="en-US" sz="1600" baseline="30000" dirty="0" smtClean="0">
                <a:solidFill>
                  <a:schemeClr val="bg1"/>
                </a:solidFill>
              </a:rPr>
              <a:t>nd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Medical Informatics Seminar</a:t>
            </a:r>
            <a:endParaRPr lang="en-US" sz="16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518520" y="6356350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Slide No. </a:t>
            </a:r>
            <a:fld id="{9798E9D6-D987-4B08-BAF4-A46C383F8D10}" type="slidenum">
              <a:rPr lang="en-US" sz="1600" smtClean="0">
                <a:solidFill>
                  <a:schemeClr val="bg1"/>
                </a:solidFill>
              </a:rPr>
              <a:pPr algn="ctr">
                <a:defRPr/>
              </a:pPr>
              <a:t>15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pPr algn="ctr" rt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growth rate of Data Mining publications in health and all sciences in Iran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1115616" y="1556792"/>
          <a:ext cx="6840759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084168" y="6329213"/>
            <a:ext cx="3024336" cy="484163"/>
          </a:xfrm>
        </p:spPr>
        <p:txBody>
          <a:bodyPr/>
          <a:lstStyle/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2</a:t>
            </a:r>
            <a:r>
              <a:rPr lang="en-US" sz="1600" baseline="30000" dirty="0" smtClean="0">
                <a:solidFill>
                  <a:schemeClr val="bg1"/>
                </a:solidFill>
              </a:rPr>
              <a:t>nd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Medical Informatics Seminar</a:t>
            </a:r>
            <a:endParaRPr lang="en-US" sz="16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518520" y="6356350"/>
            <a:ext cx="2133600" cy="365125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Slide No. </a:t>
            </a:r>
            <a:fld id="{9798E9D6-D987-4B08-BAF4-A46C383F8D10}" type="slidenum">
              <a:rPr lang="en-US" sz="1600" smtClean="0">
                <a:solidFill>
                  <a:schemeClr val="bg1"/>
                </a:solidFill>
              </a:rPr>
              <a:pPr algn="ctr">
                <a:defRPr/>
              </a:pPr>
              <a:t>16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A2D06-119E-4408-91B7-4A8A07FC29DB}" type="slidenum">
              <a:rPr lang="fa-IR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414338"/>
            <a:ext cx="6116637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Data mining in organizations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258888" y="1989138"/>
            <a:ext cx="7200900" cy="5032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7956376" y="5733256"/>
            <a:ext cx="432048" cy="2160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652120" y="5877272"/>
            <a:ext cx="2376264" cy="1440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331516" y="1989733"/>
            <a:ext cx="7200900" cy="5032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pic>
        <p:nvPicPr>
          <p:cNvPr id="15" name="Content Placeholder 14" descr="Cap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700808"/>
            <a:ext cx="6539185" cy="4176464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sz="2400" dirty="0" smtClean="0">
                <a:ea typeface="宋体" pitchFamily="2" charset="-122"/>
              </a:rPr>
              <a:t>ultra-high dimensional classification problems (millions or billions of features, e.g., bio data)</a:t>
            </a:r>
          </a:p>
          <a:p>
            <a:r>
              <a:rPr lang="en-US" altLang="zh-CN" sz="2400" dirty="0" smtClean="0">
                <a:ea typeface="宋体" pitchFamily="2" charset="-122"/>
              </a:rPr>
              <a:t>Ultra-high speed data streams</a:t>
            </a:r>
          </a:p>
          <a:p>
            <a:r>
              <a:rPr lang="en-US" altLang="zh-CN" sz="2400" dirty="0" smtClean="0">
                <a:ea typeface="宋体" pitchFamily="2" charset="-122"/>
              </a:rPr>
              <a:t>Security, Privacy and Data Integrity </a:t>
            </a:r>
          </a:p>
          <a:p>
            <a:r>
              <a:rPr lang="en-US" altLang="zh-CN" sz="2400" dirty="0" smtClean="0">
                <a:ea typeface="宋体" pitchFamily="2" charset="-122"/>
              </a:rPr>
              <a:t>Non-traditional Feature Selection (number of attributes &gt; number of samples, Highly imbalanced)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Explainable and Accurate Data Mining Methods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Transfer Learning (Can knowledge learned from one set of samples help data mining on another sample)</a:t>
            </a:r>
          </a:p>
          <a:p>
            <a:r>
              <a:rPr lang="en-US" altLang="zh-CN" sz="2400" dirty="0" smtClean="0">
                <a:ea typeface="宋体" pitchFamily="2" charset="-122"/>
              </a:rPr>
              <a:t>Contamination and noise</a:t>
            </a:r>
          </a:p>
          <a:p>
            <a:r>
              <a:rPr lang="en-US" altLang="zh-CN" sz="2400" dirty="0" smtClean="0">
                <a:ea typeface="宋体" pitchFamily="2" charset="-122"/>
              </a:rPr>
              <a:t>Mining Multi-agent Data</a:t>
            </a:r>
          </a:p>
          <a:p>
            <a:r>
              <a:rPr lang="en-US" altLang="zh-CN" sz="2400" dirty="0" smtClean="0">
                <a:ea typeface="宋体" pitchFamily="2" charset="-122"/>
              </a:rPr>
              <a:t>Dealing with Non-static and Unbalanced Data</a:t>
            </a:r>
          </a:p>
          <a:p>
            <a:r>
              <a:rPr lang="en-US" altLang="zh-CN" sz="2400" dirty="0" smtClean="0">
                <a:ea typeface="宋体" pitchFamily="2" charset="-122"/>
              </a:rPr>
              <a:t>Different types of data</a:t>
            </a:r>
          </a:p>
          <a:p>
            <a:r>
              <a:rPr lang="en-US" altLang="zh-CN" sz="2400" dirty="0" smtClean="0">
                <a:ea typeface="宋体" pitchFamily="2" charset="-122"/>
              </a:rPr>
              <a:t>Theory and methods of Data Mining </a:t>
            </a:r>
          </a:p>
          <a:p>
            <a:endParaRPr lang="en-GB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Mining: Exploring Data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7E0799-40D0-47BB-848F-F4ED743465D9}" type="slidenum">
              <a:rPr lang="en-US" smtClean="0"/>
              <a:pPr>
                <a:defRPr/>
              </a:pPr>
              <a:t>19</a:t>
            </a:fld>
            <a:r>
              <a:rPr lang="fa-IR" smtClean="0"/>
              <a:t>اسلاید شماره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2088232" y="3861048"/>
            <a:ext cx="514806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endParaRPr lang="en-US" sz="1100" i="1" dirty="0" smtClean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79512" y="71414"/>
            <a:ext cx="8712968" cy="1143000"/>
          </a:xfrm>
        </p:spPr>
        <p:txBody>
          <a:bodyPr/>
          <a:lstStyle/>
          <a:p>
            <a:pPr algn="ctr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DATA MINING?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Data Mining is </a:t>
            </a:r>
          </a:p>
          <a:p>
            <a:pPr algn="just" rtl="0"/>
            <a:r>
              <a:rPr lang="en-US" dirty="0" smtClean="0"/>
              <a:t>An information extraction activity whose goal is to discover hidden facts and patterns contained in large databases.</a:t>
            </a:r>
          </a:p>
          <a:p>
            <a:pPr algn="just" rtl="0"/>
            <a:r>
              <a:rPr lang="en-US" dirty="0" smtClean="0"/>
              <a:t>The use of tools to extract ‘nuggets’ of useful  information &amp; patterns in bodies of data for use in decision support and estimation.</a:t>
            </a:r>
          </a:p>
          <a:p>
            <a:pPr algn="just" rtl="0"/>
            <a:r>
              <a:rPr lang="en-US" dirty="0" smtClean="0"/>
              <a:t> The automated extraction of hidden predictive information from (large) databases.</a:t>
            </a:r>
          </a:p>
          <a:p>
            <a:pPr algn="just" rtl="0"/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1115616" y="152400"/>
            <a:ext cx="7545784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data exploration?</a:t>
            </a:r>
          </a:p>
        </p:txBody>
      </p:sp>
      <p:sp>
        <p:nvSpPr>
          <p:cNvPr id="64922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043608" y="2057400"/>
            <a:ext cx="7536830" cy="45399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The aims: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Helping to select the right tool for preprocessing or analysis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Making use of humans’ abilities to recognize patterns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 People can recognize patterns not captured by data analysis tools</a:t>
            </a:r>
            <a:r>
              <a:rPr lang="en-US" sz="1600" dirty="0"/>
              <a:t> </a:t>
            </a:r>
            <a:br>
              <a:rPr lang="en-US" sz="1600" dirty="0"/>
            </a:b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400" dirty="0"/>
              <a:t>Related to the area of Exploratory Data Analysis (EDA)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Created by statistician John </a:t>
            </a:r>
            <a:r>
              <a:rPr lang="en-US" sz="2000" dirty="0" err="1" smtClean="0"/>
              <a:t>Tukey</a:t>
            </a:r>
            <a:endParaRPr lang="en-US" sz="2000" dirty="0"/>
          </a:p>
        </p:txBody>
      </p:sp>
      <p:sp>
        <p:nvSpPr>
          <p:cNvPr id="649234" name="Text Box 18"/>
          <p:cNvSpPr txBox="1">
            <a:spLocks noChangeArrowheads="1"/>
          </p:cNvSpPr>
          <p:nvPr/>
        </p:nvSpPr>
        <p:spPr bwMode="auto">
          <a:xfrm>
            <a:off x="1187624" y="1066800"/>
            <a:ext cx="7041976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  <a:buSzPct val="75000"/>
              <a:buFont typeface="Monotype Sorts" charset="2"/>
              <a:buNone/>
            </a:pPr>
            <a:r>
              <a:rPr lang="en-US" sz="2800" b="1" dirty="0"/>
              <a:t>A preliminary exploration of the data to better understand its characteristics.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52400"/>
            <a:ext cx="8028384" cy="756320"/>
          </a:xfrm>
        </p:spPr>
        <p:txBody>
          <a:bodyPr>
            <a:normAutofit fontScale="90000"/>
          </a:bodyPr>
          <a:lstStyle/>
          <a:p>
            <a:r>
              <a:rPr lang="en-US" dirty="0"/>
              <a:t>Techniques Used In Data Exploration  </a:t>
            </a:r>
          </a:p>
        </p:txBody>
      </p:sp>
      <p:sp>
        <p:nvSpPr>
          <p:cNvPr id="902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3608" y="1219200"/>
            <a:ext cx="7719392" cy="51621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 EDA, as originally defined by </a:t>
            </a:r>
            <a:r>
              <a:rPr lang="en-US" dirty="0" err="1"/>
              <a:t>Tukey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focus was on visualization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Clustering and anomaly detection were viewed as exploratory techniques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 data mining, clustering and anomaly detection are major areas of interest, and not thought of as just exploratory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exploration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Summary statistics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Visualization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Online Analytical Processing (OLAP) </a:t>
            </a:r>
          </a:p>
          <a:p>
            <a:endParaRPr lang="en-GB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Statistics</a:t>
            </a:r>
          </a:p>
        </p:txBody>
      </p:sp>
      <p:sp>
        <p:nvSpPr>
          <p:cNvPr id="826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7624" y="1143000"/>
            <a:ext cx="7651576" cy="5181600"/>
          </a:xfrm>
        </p:spPr>
        <p:txBody>
          <a:bodyPr/>
          <a:lstStyle/>
          <a:p>
            <a:r>
              <a:rPr lang="en-US" dirty="0"/>
              <a:t>Summary statistics  are numbers that summarize properties of the data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Summarized properties include frequency, location and spread</a:t>
            </a:r>
          </a:p>
          <a:p>
            <a:pPr lvl="2">
              <a:buFont typeface="Wingdings" charset="2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 Frequency, Mode and Percentiles</a:t>
            </a:r>
            <a:endParaRPr lang="en-US" dirty="0"/>
          </a:p>
        </p:txBody>
      </p:sp>
      <p:sp>
        <p:nvSpPr>
          <p:cNvPr id="904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7624" y="1143000"/>
            <a:ext cx="7651576" cy="5526360"/>
          </a:xfrm>
        </p:spPr>
        <p:txBody>
          <a:bodyPr/>
          <a:lstStyle/>
          <a:p>
            <a:r>
              <a:rPr lang="en-US" sz="3200" dirty="0"/>
              <a:t>The frequency of an attribute value is the percentage of time the value occurs in the </a:t>
            </a:r>
            <a:br>
              <a:rPr lang="en-US" sz="3200" dirty="0"/>
            </a:br>
            <a:r>
              <a:rPr lang="en-US" sz="3200" dirty="0"/>
              <a:t>data set</a:t>
            </a:r>
            <a:r>
              <a:rPr lang="en-US" dirty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mode of a an attribute is the most frequent attribute value   </a:t>
            </a:r>
          </a:p>
          <a:p>
            <a:r>
              <a:rPr lang="en-US" dirty="0"/>
              <a:t>The notions of frequency and mode are typically used with categorical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For continuous data, the notion of a percentile is more useful.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52400"/>
            <a:ext cx="8100392" cy="533400"/>
          </a:xfrm>
        </p:spPr>
        <p:txBody>
          <a:bodyPr>
            <a:noAutofit/>
          </a:bodyPr>
          <a:lstStyle/>
          <a:p>
            <a:r>
              <a:rPr lang="en-US" sz="3600" dirty="0"/>
              <a:t>Measures of Location: Mean and Median</a:t>
            </a:r>
          </a:p>
        </p:txBody>
      </p:sp>
      <p:sp>
        <p:nvSpPr>
          <p:cNvPr id="910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7624" y="1143000"/>
            <a:ext cx="7651576" cy="5181600"/>
          </a:xfrm>
        </p:spPr>
        <p:txBody>
          <a:bodyPr/>
          <a:lstStyle/>
          <a:p>
            <a:r>
              <a:rPr lang="en-US" dirty="0"/>
              <a:t>The mean is the most common measure of the location of a set of points.  </a:t>
            </a:r>
          </a:p>
          <a:p>
            <a:r>
              <a:rPr lang="en-US" dirty="0"/>
              <a:t>However, the mean is very sensitive to outliers.   </a:t>
            </a:r>
          </a:p>
          <a:p>
            <a:r>
              <a:rPr lang="en-US" dirty="0"/>
              <a:t>Thus, the </a:t>
            </a:r>
            <a:r>
              <a:rPr lang="en-US" u="sng" dirty="0"/>
              <a:t>median </a:t>
            </a:r>
            <a:r>
              <a:rPr lang="en-US" dirty="0"/>
              <a:t>or a</a:t>
            </a:r>
            <a:r>
              <a:rPr lang="en-US" u="sng" dirty="0"/>
              <a:t> trimmed mean </a:t>
            </a:r>
            <a:r>
              <a:rPr lang="en-US" dirty="0"/>
              <a:t>is also commonly used.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7" name="Rectangle 3"/>
          <p:cNvSpPr>
            <a:spLocks noGrp="1" noChangeArrowheads="1"/>
          </p:cNvSpPr>
          <p:nvPr>
            <p:ph type="title"/>
          </p:nvPr>
        </p:nvSpPr>
        <p:spPr>
          <a:xfrm>
            <a:off x="1043608" y="152400"/>
            <a:ext cx="7947992" cy="533400"/>
          </a:xfrm>
        </p:spPr>
        <p:txBody>
          <a:bodyPr>
            <a:noAutofit/>
          </a:bodyPr>
          <a:lstStyle/>
          <a:p>
            <a:r>
              <a:rPr lang="en-US" sz="3600" dirty="0"/>
              <a:t>Measures of Spread: Range and Variance</a:t>
            </a:r>
          </a:p>
        </p:txBody>
      </p:sp>
      <p:sp>
        <p:nvSpPr>
          <p:cNvPr id="91238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115616" y="990600"/>
            <a:ext cx="7723584" cy="5181600"/>
          </a:xfrm>
        </p:spPr>
        <p:txBody>
          <a:bodyPr/>
          <a:lstStyle/>
          <a:p>
            <a:r>
              <a:rPr lang="en-US" dirty="0"/>
              <a:t>Range is the difference between the max and min</a:t>
            </a:r>
          </a:p>
          <a:p>
            <a:r>
              <a:rPr lang="en-US" dirty="0"/>
              <a:t>The variance or standard deviation is the most common measure of the spread of a set of points. </a:t>
            </a:r>
          </a:p>
          <a:p>
            <a:r>
              <a:rPr lang="en-US" dirty="0"/>
              <a:t> </a:t>
            </a:r>
            <a:r>
              <a:rPr lang="en-US" dirty="0" smtClean="0"/>
              <a:t>However</a:t>
            </a:r>
            <a:r>
              <a:rPr lang="en-US" dirty="0"/>
              <a:t>, this is also sensitive to </a:t>
            </a:r>
            <a:r>
              <a:rPr lang="en-US" dirty="0" smtClean="0"/>
              <a:t>outliers.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Visualization</a:t>
            </a:r>
          </a:p>
        </p:txBody>
      </p:sp>
      <p:sp>
        <p:nvSpPr>
          <p:cNvPr id="936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3608" y="1143000"/>
            <a:ext cx="7795592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dirty="0"/>
              <a:t>   Visualization is the conversion of data into a visual or tabular format so that the characteristics of the data and the relationships among data items or attributes can be analyzed or reported.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Visualization of data is one of the most powerful and appealing techniques for data exploration. 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Humans have a well developed ability to analyze large amounts of information that is presented visually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Can detect general patterns and trends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Can detect outliers and unusual patterns   </a:t>
            </a:r>
          </a:p>
          <a:p>
            <a:pPr lvl="2">
              <a:lnSpc>
                <a:spcPct val="90000"/>
              </a:lnSpc>
              <a:buFont typeface="Wingdings" charset="2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9014" name="Picture 6"/>
          <p:cNvPicPr>
            <a:picLocks noChangeAspect="1" noChangeArrowheads="1"/>
          </p:cNvPicPr>
          <p:nvPr/>
        </p:nvPicPr>
        <p:blipFill>
          <a:blip r:embed="rId3" cstate="print"/>
          <a:srcRect b="2776"/>
          <a:stretch>
            <a:fillRect/>
          </a:stretch>
        </p:blipFill>
        <p:spPr bwMode="auto">
          <a:xfrm>
            <a:off x="2339752" y="3208795"/>
            <a:ext cx="4686523" cy="3112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Example: Sea Surface Temperature</a:t>
            </a:r>
          </a:p>
        </p:txBody>
      </p:sp>
      <p:sp>
        <p:nvSpPr>
          <p:cNvPr id="939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71600" y="1143000"/>
            <a:ext cx="7867600" cy="5181600"/>
          </a:xfrm>
        </p:spPr>
        <p:txBody>
          <a:bodyPr/>
          <a:lstStyle/>
          <a:p>
            <a:r>
              <a:rPr lang="en-US" dirty="0"/>
              <a:t>The following shows the Sea Surface Temperature (SST) for July 1982</a:t>
            </a:r>
          </a:p>
          <a:p>
            <a:pPr lvl="1"/>
            <a:r>
              <a:rPr lang="en-US" dirty="0"/>
              <a:t>Tens of thousands of data points are summarized in a single figure</a:t>
            </a:r>
          </a:p>
          <a:p>
            <a:pPr lvl="1">
              <a:buFont typeface="Arial" charset="0"/>
              <a:buNone/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endParaRPr lang="en-US" dirty="0"/>
          </a:p>
          <a:p>
            <a:pPr lvl="2">
              <a:lnSpc>
                <a:spcPct val="90000"/>
              </a:lnSpc>
              <a:buFont typeface="Wingdings" charset="2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en-US" dirty="0"/>
              <a:t>Representation</a:t>
            </a:r>
          </a:p>
        </p:txBody>
      </p:sp>
      <p:sp>
        <p:nvSpPr>
          <p:cNvPr id="941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15616" y="1143000"/>
            <a:ext cx="7723584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tabLst>
                <a:tab pos="1257300" algn="l"/>
              </a:tabLst>
            </a:pPr>
            <a:r>
              <a:rPr lang="en-US" dirty="0" smtClean="0"/>
              <a:t>mapping </a:t>
            </a:r>
            <a:r>
              <a:rPr lang="en-US" dirty="0"/>
              <a:t>of information to a visual format</a:t>
            </a:r>
          </a:p>
          <a:p>
            <a:pPr>
              <a:lnSpc>
                <a:spcPct val="90000"/>
              </a:lnSpc>
              <a:tabLst>
                <a:tab pos="1257300" algn="l"/>
              </a:tabLst>
            </a:pPr>
            <a:r>
              <a:rPr lang="en-US" dirty="0"/>
              <a:t>Data objects, their attributes, and the relationships among data objects are translated into graphical elements such as points, lines, shapes, and colors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9512" y="71414"/>
            <a:ext cx="8712968" cy="1143000"/>
          </a:xfrm>
        </p:spPr>
        <p:txBody>
          <a:bodyPr/>
          <a:lstStyle/>
          <a:p>
            <a:pPr algn="ctr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KDD?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i="1" dirty="0" smtClean="0"/>
              <a:t>Knowledge Discovery in Databases (KDD) is a</a:t>
            </a:r>
          </a:p>
          <a:p>
            <a:pPr algn="l" rtl="0">
              <a:buNone/>
            </a:pPr>
            <a:r>
              <a:rPr lang="en-US" b="1" dirty="0" smtClean="0"/>
              <a:t>	process that aims at finding :</a:t>
            </a:r>
          </a:p>
          <a:p>
            <a:pPr lvl="2" algn="l" rtl="0"/>
            <a:r>
              <a:rPr lang="en-US" dirty="0" smtClean="0"/>
              <a:t> </a:t>
            </a:r>
            <a:r>
              <a:rPr lang="en-US" b="1" dirty="0" smtClean="0"/>
              <a:t>valid</a:t>
            </a:r>
          </a:p>
          <a:p>
            <a:pPr lvl="2" algn="l" rtl="0"/>
            <a:r>
              <a:rPr lang="en-US" dirty="0" smtClean="0"/>
              <a:t> </a:t>
            </a:r>
            <a:r>
              <a:rPr lang="en-US" b="1" dirty="0" smtClean="0"/>
              <a:t>useful</a:t>
            </a:r>
          </a:p>
          <a:p>
            <a:pPr lvl="2" algn="l" rtl="0"/>
            <a:r>
              <a:rPr lang="en-US" dirty="0" smtClean="0"/>
              <a:t> </a:t>
            </a:r>
            <a:r>
              <a:rPr lang="en-US" b="1" dirty="0" smtClean="0"/>
              <a:t>novel</a:t>
            </a:r>
          </a:p>
          <a:p>
            <a:pPr lvl="2" algn="l" rtl="0"/>
            <a:r>
              <a:rPr lang="en-US" dirty="0" smtClean="0"/>
              <a:t> </a:t>
            </a:r>
            <a:r>
              <a:rPr lang="en-US" b="1" dirty="0" smtClean="0"/>
              <a:t>understandable</a:t>
            </a:r>
          </a:p>
          <a:p>
            <a:pPr algn="l" rtl="0">
              <a:buNone/>
            </a:pPr>
            <a:r>
              <a:rPr lang="en-US" b="1" dirty="0" smtClean="0"/>
              <a:t>	patterns in data .</a:t>
            </a:r>
          </a:p>
          <a:p>
            <a:pPr algn="l" rtl="0">
              <a:buNone/>
            </a:pPr>
            <a:r>
              <a:rPr lang="en-US" i="1" dirty="0" smtClean="0"/>
              <a:t>KDD comes originally from AI</a:t>
            </a:r>
          </a:p>
          <a:p>
            <a:pPr algn="l" rtl="0">
              <a:buNone/>
            </a:pPr>
            <a:r>
              <a:rPr lang="en-US" i="1" dirty="0" smtClean="0"/>
              <a:t>Data Mining is a part of KDD</a:t>
            </a:r>
          </a:p>
          <a:p>
            <a:pPr algn="l" rtl="0">
              <a:buNone/>
            </a:pPr>
            <a:r>
              <a:rPr lang="en-US" i="1" dirty="0" smtClean="0"/>
              <a:t>In the praxis KDD and Data Mining are used as synonyms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Arrangement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15616" y="1143000"/>
            <a:ext cx="7723584" cy="5181600"/>
          </a:xfrm>
        </p:spPr>
        <p:txBody>
          <a:bodyPr/>
          <a:lstStyle/>
          <a:p>
            <a:r>
              <a:rPr lang="en-US" dirty="0"/>
              <a:t>Is the placement of visual elements within a display</a:t>
            </a:r>
          </a:p>
          <a:p>
            <a:r>
              <a:rPr lang="en-US" dirty="0"/>
              <a:t>Can make a large difference in how easy it is to understand the data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9431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945830"/>
            <a:ext cx="6067450" cy="23787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Selection</a:t>
            </a:r>
          </a:p>
        </p:txBody>
      </p:sp>
      <p:sp>
        <p:nvSpPr>
          <p:cNvPr id="945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15616" y="1143000"/>
            <a:ext cx="7723584" cy="5486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the </a:t>
            </a:r>
            <a:r>
              <a:rPr lang="en-US" dirty="0"/>
              <a:t>elimination or the de-emphasis of certain objects and attributes</a:t>
            </a:r>
          </a:p>
          <a:p>
            <a:pPr>
              <a:lnSpc>
                <a:spcPct val="90000"/>
              </a:lnSpc>
            </a:pPr>
            <a:r>
              <a:rPr lang="en-US" dirty="0"/>
              <a:t>Selection may involve the </a:t>
            </a:r>
            <a:r>
              <a:rPr lang="en-US" dirty="0" smtClean="0"/>
              <a:t>choosing </a:t>
            </a:r>
            <a:r>
              <a:rPr lang="en-US" dirty="0"/>
              <a:t>a subset of attributes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Dimensionality reduction is often used to reduce the number of dimensions to two or three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Alternatively, pairs of attributes can be considered</a:t>
            </a:r>
          </a:p>
          <a:p>
            <a:pPr>
              <a:lnSpc>
                <a:spcPct val="90000"/>
              </a:lnSpc>
            </a:pPr>
            <a:r>
              <a:rPr lang="en-US" dirty="0"/>
              <a:t>Selection may also involve choosing a subset of objects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A region of the screen can only show so many points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sample, but want to preserve points in sparse areas 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Visualization Techniques: Histograms</a:t>
            </a:r>
          </a:p>
        </p:txBody>
      </p:sp>
      <p:sp>
        <p:nvSpPr>
          <p:cNvPr id="949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3608" y="1143000"/>
            <a:ext cx="7795592" cy="2895600"/>
          </a:xfrm>
        </p:spPr>
        <p:txBody>
          <a:bodyPr/>
          <a:lstStyle/>
          <a:p>
            <a:r>
              <a:rPr lang="en-US" sz="2400" dirty="0"/>
              <a:t>Histogram </a:t>
            </a:r>
          </a:p>
          <a:p>
            <a:pPr lvl="1"/>
            <a:r>
              <a:rPr lang="en-US" sz="2000" dirty="0"/>
              <a:t>Usually shows the distribution of values of a single variable</a:t>
            </a:r>
          </a:p>
          <a:p>
            <a:pPr lvl="1">
              <a:buFont typeface="Arial" charset="0"/>
              <a:buNone/>
            </a:pPr>
            <a:endParaRPr lang="en-US" sz="2000" dirty="0"/>
          </a:p>
        </p:txBody>
      </p:sp>
      <p:pic>
        <p:nvPicPr>
          <p:cNvPr id="949252" name="Picture 4"/>
          <p:cNvPicPr>
            <a:picLocks noChangeAspect="1" noChangeArrowheads="1"/>
          </p:cNvPicPr>
          <p:nvPr/>
        </p:nvPicPr>
        <p:blipFill>
          <a:blip r:embed="rId3" cstate="print"/>
          <a:srcRect l="2278" b="3267"/>
          <a:stretch>
            <a:fillRect/>
          </a:stretch>
        </p:blipFill>
        <p:spPr bwMode="auto">
          <a:xfrm>
            <a:off x="1231329" y="3962400"/>
            <a:ext cx="3268663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49253" name="Picture 5"/>
          <p:cNvPicPr>
            <a:picLocks noChangeAspect="1" noChangeArrowheads="1"/>
          </p:cNvPicPr>
          <p:nvPr/>
        </p:nvPicPr>
        <p:blipFill>
          <a:blip r:embed="rId4" cstate="print"/>
          <a:srcRect l="2278" b="3267"/>
          <a:stretch>
            <a:fillRect/>
          </a:stretch>
        </p:blipFill>
        <p:spPr bwMode="auto">
          <a:xfrm>
            <a:off x="5263777" y="3962400"/>
            <a:ext cx="3268663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13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517775"/>
            <a:ext cx="5657850" cy="3883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Two-Dimensional Histograms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3608" y="1066800"/>
            <a:ext cx="7795592" cy="175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Show the joint distribution of the values of two attributes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Visualization Techniques: Box Plots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3608" y="1143000"/>
            <a:ext cx="7795592" cy="14939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Box Plots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Another </a:t>
            </a:r>
            <a:r>
              <a:rPr lang="en-US" dirty="0"/>
              <a:t>way of displaying the distribution of data 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19400" y="2944813"/>
            <a:ext cx="2514600" cy="3227387"/>
            <a:chOff x="1800" y="677"/>
            <a:chExt cx="3960" cy="5083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800" y="882"/>
              <a:ext cx="1015" cy="4878"/>
              <a:chOff x="1800" y="882"/>
              <a:chExt cx="1015" cy="4878"/>
            </a:xfrm>
          </p:grpSpPr>
          <p:sp>
            <p:nvSpPr>
              <p:cNvPr id="953353" name="Line 9"/>
              <p:cNvSpPr>
                <a:spLocks noChangeShapeType="1"/>
              </p:cNvSpPr>
              <p:nvPr/>
            </p:nvSpPr>
            <p:spPr bwMode="auto">
              <a:xfrm flipV="1">
                <a:off x="2314" y="1729"/>
                <a:ext cx="1" cy="139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ysDash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54" name="Line 10"/>
              <p:cNvSpPr>
                <a:spLocks noChangeShapeType="1"/>
              </p:cNvSpPr>
              <p:nvPr/>
            </p:nvSpPr>
            <p:spPr bwMode="auto">
              <a:xfrm flipV="1">
                <a:off x="2314" y="4117"/>
                <a:ext cx="1" cy="118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ysDash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55" name="Line 11"/>
              <p:cNvSpPr>
                <a:spLocks noChangeShapeType="1"/>
              </p:cNvSpPr>
              <p:nvPr/>
            </p:nvSpPr>
            <p:spPr bwMode="auto">
              <a:xfrm>
                <a:off x="2057" y="5298"/>
                <a:ext cx="50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56" name="Line 12"/>
              <p:cNvSpPr>
                <a:spLocks noChangeShapeType="1"/>
              </p:cNvSpPr>
              <p:nvPr/>
            </p:nvSpPr>
            <p:spPr bwMode="auto">
              <a:xfrm>
                <a:off x="2057" y="1729"/>
                <a:ext cx="50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57" name="Rectangle 13"/>
              <p:cNvSpPr>
                <a:spLocks noChangeArrowheads="1"/>
              </p:cNvSpPr>
              <p:nvPr/>
            </p:nvSpPr>
            <p:spPr bwMode="auto">
              <a:xfrm>
                <a:off x="1800" y="3128"/>
                <a:ext cx="1015" cy="989"/>
              </a:xfrm>
              <a:prstGeom prst="rect">
                <a:avLst/>
              </a:prstGeom>
              <a:noFill/>
              <a:ln w="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58" name="Line 14"/>
              <p:cNvSpPr>
                <a:spLocks noChangeShapeType="1"/>
              </p:cNvSpPr>
              <p:nvPr/>
            </p:nvSpPr>
            <p:spPr bwMode="auto">
              <a:xfrm>
                <a:off x="1800" y="3719"/>
                <a:ext cx="1015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59" name="Line 15"/>
              <p:cNvSpPr>
                <a:spLocks noChangeShapeType="1"/>
              </p:cNvSpPr>
              <p:nvPr/>
            </p:nvSpPr>
            <p:spPr bwMode="auto">
              <a:xfrm>
                <a:off x="2250" y="934"/>
                <a:ext cx="115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60" name="Line 16"/>
              <p:cNvSpPr>
                <a:spLocks noChangeShapeType="1"/>
              </p:cNvSpPr>
              <p:nvPr/>
            </p:nvSpPr>
            <p:spPr bwMode="auto">
              <a:xfrm>
                <a:off x="2314" y="882"/>
                <a:ext cx="1" cy="10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61" name="Line 17"/>
              <p:cNvSpPr>
                <a:spLocks noChangeShapeType="1"/>
              </p:cNvSpPr>
              <p:nvPr/>
            </p:nvSpPr>
            <p:spPr bwMode="auto">
              <a:xfrm>
                <a:off x="2250" y="1524"/>
                <a:ext cx="115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62" name="Line 18"/>
              <p:cNvSpPr>
                <a:spLocks noChangeShapeType="1"/>
              </p:cNvSpPr>
              <p:nvPr/>
            </p:nvSpPr>
            <p:spPr bwMode="auto">
              <a:xfrm>
                <a:off x="2314" y="1473"/>
                <a:ext cx="1" cy="11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63" name="Line 19"/>
              <p:cNvSpPr>
                <a:spLocks noChangeShapeType="1"/>
              </p:cNvSpPr>
              <p:nvPr/>
            </p:nvSpPr>
            <p:spPr bwMode="auto">
              <a:xfrm>
                <a:off x="2250" y="1332"/>
                <a:ext cx="115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64" name="Line 20"/>
              <p:cNvSpPr>
                <a:spLocks noChangeShapeType="1"/>
              </p:cNvSpPr>
              <p:nvPr/>
            </p:nvSpPr>
            <p:spPr bwMode="auto">
              <a:xfrm>
                <a:off x="2314" y="1280"/>
                <a:ext cx="1" cy="10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65" name="Line 21"/>
              <p:cNvSpPr>
                <a:spLocks noChangeShapeType="1"/>
              </p:cNvSpPr>
              <p:nvPr/>
            </p:nvSpPr>
            <p:spPr bwMode="auto">
              <a:xfrm>
                <a:off x="2250" y="5708"/>
                <a:ext cx="115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66" name="Line 22"/>
              <p:cNvSpPr>
                <a:spLocks noChangeShapeType="1"/>
              </p:cNvSpPr>
              <p:nvPr/>
            </p:nvSpPr>
            <p:spPr bwMode="auto">
              <a:xfrm>
                <a:off x="2314" y="5657"/>
                <a:ext cx="1" cy="10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3060" y="677"/>
              <a:ext cx="1800" cy="360"/>
              <a:chOff x="2700" y="677"/>
              <a:chExt cx="1800" cy="360"/>
            </a:xfrm>
          </p:grpSpPr>
          <p:sp>
            <p:nvSpPr>
              <p:cNvPr id="953368" name="Line 24"/>
              <p:cNvSpPr>
                <a:spLocks noChangeShapeType="1"/>
              </p:cNvSpPr>
              <p:nvPr/>
            </p:nvSpPr>
            <p:spPr bwMode="auto">
              <a:xfrm>
                <a:off x="2700" y="90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69" name="Text Box 25"/>
              <p:cNvSpPr txBox="1">
                <a:spLocks noChangeArrowheads="1"/>
              </p:cNvSpPr>
              <p:nvPr/>
            </p:nvSpPr>
            <p:spPr bwMode="auto">
              <a:xfrm>
                <a:off x="3420" y="677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/>
                  <a:t>outlier</a:t>
                </a:r>
                <a:endParaRPr lang="en-US"/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3060" y="5040"/>
              <a:ext cx="2700" cy="540"/>
              <a:chOff x="3060" y="5040"/>
              <a:chExt cx="2700" cy="540"/>
            </a:xfrm>
          </p:grpSpPr>
          <p:sp>
            <p:nvSpPr>
              <p:cNvPr id="953371" name="Line 27"/>
              <p:cNvSpPr>
                <a:spLocks noChangeShapeType="1"/>
              </p:cNvSpPr>
              <p:nvPr/>
            </p:nvSpPr>
            <p:spPr bwMode="auto">
              <a:xfrm>
                <a:off x="3060" y="5263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72" name="Text Box 28"/>
              <p:cNvSpPr txBox="1">
                <a:spLocks noChangeArrowheads="1"/>
              </p:cNvSpPr>
              <p:nvPr/>
            </p:nvSpPr>
            <p:spPr bwMode="auto">
              <a:xfrm>
                <a:off x="3780" y="5040"/>
                <a:ext cx="198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dirty="0"/>
                  <a:t>10</a:t>
                </a:r>
                <a:r>
                  <a:rPr lang="en-US" sz="1200" baseline="30000" dirty="0"/>
                  <a:t>th</a:t>
                </a:r>
                <a:r>
                  <a:rPr lang="en-US" sz="1200" dirty="0"/>
                  <a:t> percentile</a:t>
                </a:r>
                <a:endParaRPr lang="en-US" dirty="0"/>
              </a:p>
            </p:txBody>
          </p: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3060" y="3960"/>
              <a:ext cx="2700" cy="540"/>
              <a:chOff x="3060" y="3960"/>
              <a:chExt cx="2700" cy="540"/>
            </a:xfrm>
          </p:grpSpPr>
          <p:sp>
            <p:nvSpPr>
              <p:cNvPr id="953374" name="Line 30"/>
              <p:cNvSpPr>
                <a:spLocks noChangeShapeType="1"/>
              </p:cNvSpPr>
              <p:nvPr/>
            </p:nvSpPr>
            <p:spPr bwMode="auto">
              <a:xfrm>
                <a:off x="3060" y="4183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75" name="Text Box 31"/>
              <p:cNvSpPr txBox="1">
                <a:spLocks noChangeArrowheads="1"/>
              </p:cNvSpPr>
              <p:nvPr/>
            </p:nvSpPr>
            <p:spPr bwMode="auto">
              <a:xfrm>
                <a:off x="3780" y="3960"/>
                <a:ext cx="198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/>
                  <a:t>25</a:t>
                </a:r>
                <a:r>
                  <a:rPr lang="en-US" sz="1200" baseline="30000"/>
                  <a:t>th</a:t>
                </a:r>
                <a:r>
                  <a:rPr lang="en-US" sz="1200"/>
                  <a:t> percentile</a:t>
                </a:r>
                <a:endParaRPr lang="en-US"/>
              </a:p>
            </p:txBody>
          </p:sp>
        </p:grpSp>
        <p:grpSp>
          <p:nvGrpSpPr>
            <p:cNvPr id="7" name="Group 32"/>
            <p:cNvGrpSpPr>
              <a:grpSpLocks/>
            </p:cNvGrpSpPr>
            <p:nvPr/>
          </p:nvGrpSpPr>
          <p:grpSpPr bwMode="auto">
            <a:xfrm>
              <a:off x="3060" y="2880"/>
              <a:ext cx="2700" cy="540"/>
              <a:chOff x="3060" y="2880"/>
              <a:chExt cx="2700" cy="540"/>
            </a:xfrm>
          </p:grpSpPr>
          <p:sp>
            <p:nvSpPr>
              <p:cNvPr id="953377" name="Line 33"/>
              <p:cNvSpPr>
                <a:spLocks noChangeShapeType="1"/>
              </p:cNvSpPr>
              <p:nvPr/>
            </p:nvSpPr>
            <p:spPr bwMode="auto">
              <a:xfrm>
                <a:off x="3060" y="3103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78" name="Text Box 34"/>
              <p:cNvSpPr txBox="1">
                <a:spLocks noChangeArrowheads="1"/>
              </p:cNvSpPr>
              <p:nvPr/>
            </p:nvSpPr>
            <p:spPr bwMode="auto">
              <a:xfrm>
                <a:off x="3780" y="2880"/>
                <a:ext cx="198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/>
                  <a:t>75</a:t>
                </a:r>
                <a:r>
                  <a:rPr lang="en-US" sz="1200" baseline="30000"/>
                  <a:t>th</a:t>
                </a:r>
                <a:r>
                  <a:rPr lang="en-US" sz="1200"/>
                  <a:t> percentile</a:t>
                </a: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3060" y="3528"/>
              <a:ext cx="2700" cy="540"/>
              <a:chOff x="3060" y="3600"/>
              <a:chExt cx="2700" cy="540"/>
            </a:xfrm>
          </p:grpSpPr>
          <p:sp>
            <p:nvSpPr>
              <p:cNvPr id="953380" name="Line 36"/>
              <p:cNvSpPr>
                <a:spLocks noChangeShapeType="1"/>
              </p:cNvSpPr>
              <p:nvPr/>
            </p:nvSpPr>
            <p:spPr bwMode="auto">
              <a:xfrm>
                <a:off x="3060" y="3823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81" name="Text Box 37"/>
              <p:cNvSpPr txBox="1">
                <a:spLocks noChangeArrowheads="1"/>
              </p:cNvSpPr>
              <p:nvPr/>
            </p:nvSpPr>
            <p:spPr bwMode="auto">
              <a:xfrm>
                <a:off x="3780" y="3600"/>
                <a:ext cx="198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/>
                  <a:t>50</a:t>
                </a:r>
                <a:r>
                  <a:rPr lang="en-US" sz="1200" baseline="30000"/>
                  <a:t>th</a:t>
                </a:r>
                <a:r>
                  <a:rPr lang="en-US" sz="1200"/>
                  <a:t> percentile</a:t>
                </a:r>
                <a:endParaRPr lang="en-US"/>
              </a:p>
            </p:txBody>
          </p:sp>
        </p:grpSp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3060" y="1541"/>
              <a:ext cx="2700" cy="540"/>
              <a:chOff x="3060" y="5040"/>
              <a:chExt cx="2700" cy="540"/>
            </a:xfrm>
          </p:grpSpPr>
          <p:sp>
            <p:nvSpPr>
              <p:cNvPr id="953383" name="Line 39"/>
              <p:cNvSpPr>
                <a:spLocks noChangeShapeType="1"/>
              </p:cNvSpPr>
              <p:nvPr/>
            </p:nvSpPr>
            <p:spPr bwMode="auto">
              <a:xfrm>
                <a:off x="3060" y="5263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3384" name="Text Box 40"/>
              <p:cNvSpPr txBox="1">
                <a:spLocks noChangeArrowheads="1"/>
              </p:cNvSpPr>
              <p:nvPr/>
            </p:nvSpPr>
            <p:spPr bwMode="auto">
              <a:xfrm>
                <a:off x="3780" y="5040"/>
                <a:ext cx="198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/>
                  <a:t>10</a:t>
                </a:r>
                <a:r>
                  <a:rPr lang="en-US" sz="1200" baseline="30000"/>
                  <a:t>th</a:t>
                </a:r>
                <a:r>
                  <a:rPr lang="en-US" sz="1200"/>
                  <a:t> percentile</a:t>
                </a:r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5430" name="Picture 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676400"/>
            <a:ext cx="6229176" cy="456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Box Plots 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3608" y="1143000"/>
            <a:ext cx="8100392" cy="1133872"/>
          </a:xfrm>
        </p:spPr>
        <p:txBody>
          <a:bodyPr/>
          <a:lstStyle/>
          <a:p>
            <a:r>
              <a:rPr lang="en-US" dirty="0"/>
              <a:t>Box plots can be used to compare attributes</a:t>
            </a:r>
          </a:p>
          <a:p>
            <a:pPr lvl="1"/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74638"/>
            <a:ext cx="7746064" cy="850106"/>
          </a:xfrm>
        </p:spPr>
        <p:txBody>
          <a:bodyPr>
            <a:normAutofit fontScale="90000"/>
          </a:bodyPr>
          <a:lstStyle/>
          <a:p>
            <a:r>
              <a:rPr lang="en-US" dirty="0"/>
              <a:t>Visualization Techniques: Scatter Plots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71600" y="1124744"/>
            <a:ext cx="81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Scatter plots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Attributes values determine the position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Two-dimensional scatter plots most common, but can have three-dimensional scatter plots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Often additional attributes can be displayed by using the size, shape, and color of the markers that represent the objects 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8100392" cy="778098"/>
          </a:xfrm>
        </p:spPr>
        <p:txBody>
          <a:bodyPr>
            <a:normAutofit fontScale="90000"/>
          </a:bodyPr>
          <a:lstStyle/>
          <a:p>
            <a:r>
              <a:rPr lang="en-US" dirty="0"/>
              <a:t>Visualization Techniques: Contour Plots</a:t>
            </a:r>
          </a:p>
        </p:txBody>
      </p:sp>
      <p:sp>
        <p:nvSpPr>
          <p:cNvPr id="961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3608" y="1143000"/>
            <a:ext cx="776543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Contour plots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Useful when a continuous attribute is measured on a spatial grid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They partition the plane into regions of similar values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contour lines that form the boundaries of these regions connect points with equal </a:t>
            </a:r>
            <a:r>
              <a:rPr lang="en-US" dirty="0" smtClean="0"/>
              <a:t>values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Contour Plot Example: SST Dec, 1998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115616" y="1556792"/>
            <a:ext cx="7586539" cy="4932363"/>
            <a:chOff x="336" y="720"/>
            <a:chExt cx="4915" cy="3107"/>
          </a:xfrm>
        </p:grpSpPr>
        <p:pic>
          <p:nvPicPr>
            <p:cNvPr id="96358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t="4268" b="7529"/>
            <a:stretch>
              <a:fillRect/>
            </a:stretch>
          </p:blipFill>
          <p:spPr bwMode="auto">
            <a:xfrm>
              <a:off x="336" y="720"/>
              <a:ext cx="4915" cy="29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963590" name="Text Box 6"/>
            <p:cNvSpPr txBox="1">
              <a:spLocks noChangeArrowheads="1"/>
            </p:cNvSpPr>
            <p:nvPr/>
          </p:nvSpPr>
          <p:spPr bwMode="auto">
            <a:xfrm>
              <a:off x="4359" y="3618"/>
              <a:ext cx="481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Celsius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74638"/>
            <a:ext cx="7962088" cy="778098"/>
          </a:xfrm>
        </p:spPr>
        <p:txBody>
          <a:bodyPr>
            <a:normAutofit fontScale="90000"/>
          </a:bodyPr>
          <a:lstStyle/>
          <a:p>
            <a:r>
              <a:rPr lang="en-US" dirty="0"/>
              <a:t>Visualization Techniques: Matrix Plots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3608" y="1143000"/>
            <a:ext cx="7765430" cy="4724400"/>
          </a:xfrm>
        </p:spPr>
        <p:txBody>
          <a:bodyPr>
            <a:normAutofit/>
          </a:bodyPr>
          <a:lstStyle/>
          <a:p>
            <a:r>
              <a:rPr lang="en-US" dirty="0"/>
              <a:t>Matrix plots </a:t>
            </a:r>
          </a:p>
          <a:p>
            <a:pPr lvl="1"/>
            <a:r>
              <a:rPr lang="en-US" dirty="0"/>
              <a:t>Can plot the data matrix</a:t>
            </a:r>
          </a:p>
          <a:p>
            <a:pPr lvl="1"/>
            <a:r>
              <a:rPr lang="en-US" dirty="0"/>
              <a:t>This can be useful when objects are sorted according to class</a:t>
            </a:r>
          </a:p>
          <a:p>
            <a:pPr lvl="1"/>
            <a:r>
              <a:rPr lang="en-US" dirty="0"/>
              <a:t>Typically, the attributes are normalized to prevent one attribute from dominating the plot	</a:t>
            </a:r>
          </a:p>
          <a:p>
            <a:pPr lvl="1"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KDD Process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87624" y="2276872"/>
            <a:ext cx="7475220" cy="304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r>
              <a:rPr lang="en-US" dirty="0"/>
              <a:t>Visualization of the Iris Data Matrix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31640" y="1295400"/>
            <a:ext cx="7156723" cy="5099050"/>
            <a:chOff x="432" y="816"/>
            <a:chExt cx="4915" cy="3212"/>
          </a:xfrm>
        </p:grpSpPr>
        <p:pic>
          <p:nvPicPr>
            <p:cNvPr id="96768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t="4475" b="4475"/>
            <a:stretch>
              <a:fillRect/>
            </a:stretch>
          </p:blipFill>
          <p:spPr bwMode="auto">
            <a:xfrm>
              <a:off x="432" y="816"/>
              <a:ext cx="4915" cy="30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967686" name="Text Box 6"/>
            <p:cNvSpPr txBox="1">
              <a:spLocks noChangeArrowheads="1"/>
            </p:cNvSpPr>
            <p:nvPr/>
          </p:nvSpPr>
          <p:spPr bwMode="auto">
            <a:xfrm>
              <a:off x="4455" y="3666"/>
              <a:ext cx="562" cy="3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standard</a:t>
              </a:r>
            </a:p>
            <a:p>
              <a:r>
                <a:rPr lang="en-US"/>
                <a:t>deviation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52400"/>
            <a:ext cx="8100392" cy="756320"/>
          </a:xfrm>
        </p:spPr>
        <p:txBody>
          <a:bodyPr>
            <a:normAutofit fontScale="90000"/>
          </a:bodyPr>
          <a:lstStyle/>
          <a:p>
            <a:r>
              <a:rPr lang="en-US" dirty="0"/>
              <a:t>Visualization of the Iris Correlation Matrix</a:t>
            </a:r>
          </a:p>
        </p:txBody>
      </p:sp>
      <p:pic>
        <p:nvPicPr>
          <p:cNvPr id="969732" name="Picture 4"/>
          <p:cNvPicPr>
            <a:picLocks noChangeAspect="1" noChangeArrowheads="1"/>
          </p:cNvPicPr>
          <p:nvPr/>
        </p:nvPicPr>
        <p:blipFill>
          <a:blip r:embed="rId3" cstate="print"/>
          <a:srcRect t="4268"/>
          <a:stretch>
            <a:fillRect/>
          </a:stretch>
        </p:blipFill>
        <p:spPr bwMode="auto">
          <a:xfrm>
            <a:off x="1259632" y="1120775"/>
            <a:ext cx="6923931" cy="5127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52400"/>
            <a:ext cx="7795592" cy="533400"/>
          </a:xfrm>
        </p:spPr>
        <p:txBody>
          <a:bodyPr/>
          <a:lstStyle/>
          <a:p>
            <a:r>
              <a:rPr lang="en-US" sz="2800" dirty="0"/>
              <a:t>Visualization Techniques: Parallel Coordinates</a:t>
            </a:r>
          </a:p>
        </p:txBody>
      </p:sp>
      <p:sp>
        <p:nvSpPr>
          <p:cNvPr id="971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7624" y="1143000"/>
            <a:ext cx="7621414" cy="5486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Parallel Coordinates </a:t>
            </a:r>
          </a:p>
          <a:p>
            <a:pPr marL="749300" lvl="1">
              <a:lnSpc>
                <a:spcPct val="90000"/>
              </a:lnSpc>
            </a:pPr>
            <a:r>
              <a:rPr lang="en-US" dirty="0"/>
              <a:t>Used to plot the attribute values of high-dimensional data</a:t>
            </a:r>
          </a:p>
          <a:p>
            <a:pPr marL="749300" lvl="1">
              <a:lnSpc>
                <a:spcPct val="90000"/>
              </a:lnSpc>
            </a:pPr>
            <a:r>
              <a:rPr lang="en-US" dirty="0"/>
              <a:t>Instead of using perpendicular axes, use a set of parallel axes </a:t>
            </a:r>
          </a:p>
          <a:p>
            <a:pPr marL="749300" lvl="1">
              <a:lnSpc>
                <a:spcPct val="90000"/>
              </a:lnSpc>
            </a:pPr>
            <a:r>
              <a:rPr lang="en-US" dirty="0"/>
              <a:t>The attribute values of each object are plotted as a point on each corresponding coordinate axis and the points are connected by a line	</a:t>
            </a:r>
          </a:p>
          <a:p>
            <a:pPr marL="749300" lvl="1">
              <a:lnSpc>
                <a:spcPct val="90000"/>
              </a:lnSpc>
            </a:pPr>
            <a:r>
              <a:rPr lang="en-US" dirty="0"/>
              <a:t>Thus, each object is represented as a line </a:t>
            </a:r>
          </a:p>
          <a:p>
            <a:pPr marL="749300" lvl="1">
              <a:lnSpc>
                <a:spcPct val="90000"/>
              </a:lnSpc>
            </a:pPr>
            <a:r>
              <a:rPr lang="en-US" dirty="0"/>
              <a:t>Often, the lines representing a distinct class of objects group together, at least for some attributes</a:t>
            </a:r>
          </a:p>
          <a:p>
            <a:pPr marL="749300" lvl="1">
              <a:lnSpc>
                <a:spcPct val="90000"/>
              </a:lnSpc>
            </a:pPr>
            <a:r>
              <a:rPr lang="en-US" dirty="0"/>
              <a:t>Ordering of attributes is important in seeing such groupings</a:t>
            </a:r>
          </a:p>
          <a:p>
            <a:pPr marL="749300" lvl="1">
              <a:lnSpc>
                <a:spcPct val="90000"/>
              </a:lnSpc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Parallel Coordinates Plots for Iris Data</a:t>
            </a:r>
          </a:p>
        </p:txBody>
      </p:sp>
      <p:pic>
        <p:nvPicPr>
          <p:cNvPr id="973828" name="Picture 1028"/>
          <p:cNvPicPr>
            <a:picLocks noChangeAspect="1" noChangeArrowheads="1"/>
          </p:cNvPicPr>
          <p:nvPr/>
        </p:nvPicPr>
        <p:blipFill>
          <a:blip r:embed="rId3" cstate="print"/>
          <a:srcRect l="4727" t="1036" b="2245"/>
          <a:stretch>
            <a:fillRect/>
          </a:stretch>
        </p:blipFill>
        <p:spPr bwMode="auto">
          <a:xfrm>
            <a:off x="1656641" y="1916832"/>
            <a:ext cx="6443751" cy="41044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OLAP</a:t>
            </a:r>
          </a:p>
        </p:txBody>
      </p:sp>
      <p:sp>
        <p:nvSpPr>
          <p:cNvPr id="914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3608" y="1143000"/>
            <a:ext cx="7795592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On-Line Analytical Processing (OLAP) was proposed by E. F. </a:t>
            </a:r>
            <a:r>
              <a:rPr lang="en-US" dirty="0" err="1"/>
              <a:t>Codd</a:t>
            </a:r>
            <a:r>
              <a:rPr lang="en-US" dirty="0"/>
              <a:t>, the father of the relational database.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Relational databases put data into tables, while OLAP uses a multidimensional array representation. 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Such representations of data previously existed in statistics and other fields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There are a number of data analysis and data exploration operations that are easier with such a data representation.  </a:t>
            </a:r>
          </a:p>
          <a:p>
            <a:pPr lvl="2">
              <a:lnSpc>
                <a:spcPct val="90000"/>
              </a:lnSpc>
              <a:buFont typeface="Wingdings" charset="2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Iris data</a:t>
            </a:r>
          </a:p>
        </p:txBody>
      </p:sp>
      <p:sp>
        <p:nvSpPr>
          <p:cNvPr id="918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3608" y="980728"/>
            <a:ext cx="8100392" cy="534387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We show how the attributes, petal length, petal width, and species type can be converted to a multidimensional array</a:t>
            </a:r>
          </a:p>
          <a:p>
            <a:pPr marL="749300" lvl="1"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First, we </a:t>
            </a:r>
            <a:r>
              <a:rPr lang="en-US" dirty="0" err="1"/>
              <a:t>discretized</a:t>
            </a:r>
            <a:r>
              <a:rPr lang="en-US" dirty="0"/>
              <a:t> the petal width and length to have categorical values: </a:t>
            </a:r>
            <a:r>
              <a:rPr lang="en-US" i="1" dirty="0"/>
              <a:t>low</a:t>
            </a:r>
            <a:r>
              <a:rPr lang="en-US" dirty="0"/>
              <a:t>, </a:t>
            </a:r>
            <a:r>
              <a:rPr lang="en-US" i="1" dirty="0"/>
              <a:t>medium</a:t>
            </a:r>
            <a:r>
              <a:rPr lang="en-US" dirty="0"/>
              <a:t>, and </a:t>
            </a:r>
            <a:r>
              <a:rPr lang="en-US" i="1" dirty="0"/>
              <a:t>high</a:t>
            </a:r>
          </a:p>
          <a:p>
            <a:pPr marL="749300" lvl="1"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We get the following table - note the count attribute</a:t>
            </a:r>
          </a:p>
          <a:p>
            <a:pPr marL="1206500" lvl="2" indent="-292100">
              <a:lnSpc>
                <a:spcPct val="90000"/>
              </a:lnSpc>
              <a:spcBef>
                <a:spcPct val="15000"/>
              </a:spcBef>
            </a:pPr>
            <a:endParaRPr lang="en-US" dirty="0"/>
          </a:p>
        </p:txBody>
      </p:sp>
      <p:pic>
        <p:nvPicPr>
          <p:cNvPr id="918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077072"/>
            <a:ext cx="4736877" cy="2472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05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741613"/>
            <a:ext cx="4168775" cy="3659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Iris data (continued)</a:t>
            </a:r>
          </a:p>
        </p:txBody>
      </p:sp>
      <p:sp>
        <p:nvSpPr>
          <p:cNvPr id="920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3608" y="1143000"/>
            <a:ext cx="7795592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Each unique </a:t>
            </a:r>
            <a:r>
              <a:rPr lang="en-US" dirty="0" err="1"/>
              <a:t>tuple</a:t>
            </a:r>
            <a:r>
              <a:rPr lang="en-US" dirty="0"/>
              <a:t> of petal width, petal length, and species type identifies one element of the array.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This element is assigned the corresponding count value.   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The figure illustrates </a:t>
            </a:r>
            <a:br>
              <a:rPr lang="en-US" dirty="0"/>
            </a:br>
            <a:r>
              <a:rPr lang="en-US" dirty="0"/>
              <a:t>the result.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All non-specified </a:t>
            </a:r>
            <a:br>
              <a:rPr lang="en-US" dirty="0"/>
            </a:br>
            <a:r>
              <a:rPr lang="en-US" dirty="0" err="1"/>
              <a:t>tuples</a:t>
            </a:r>
            <a:r>
              <a:rPr lang="en-US" dirty="0"/>
              <a:t> are 0.</a:t>
            </a:r>
          </a:p>
          <a:p>
            <a:pPr marL="1206500" lvl="2" indent="-292100">
              <a:lnSpc>
                <a:spcPct val="90000"/>
              </a:lnSpc>
              <a:spcBef>
                <a:spcPct val="15000"/>
              </a:spcBef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Iris data (continued)</a:t>
            </a:r>
          </a:p>
        </p:txBody>
      </p:sp>
      <p:sp>
        <p:nvSpPr>
          <p:cNvPr id="92262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043608" y="1143000"/>
            <a:ext cx="7795592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Slices of the multidimensional array are shown by the following cross-tabulations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dirty="0"/>
              <a:t>What do these tables tell us?</a:t>
            </a:r>
          </a:p>
          <a:p>
            <a:pPr marL="1206500" lvl="2" indent="-292100">
              <a:lnSpc>
                <a:spcPct val="90000"/>
              </a:lnSpc>
              <a:spcBef>
                <a:spcPct val="15000"/>
              </a:spcBef>
            </a:pPr>
            <a:endParaRPr lang="en-US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03648" y="2780928"/>
            <a:ext cx="6814840" cy="3391272"/>
            <a:chOff x="288" y="1584"/>
            <a:chExt cx="4889" cy="2304"/>
          </a:xfrm>
        </p:grpSpPr>
        <p:pic>
          <p:nvPicPr>
            <p:cNvPr id="9226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" y="1584"/>
              <a:ext cx="4889" cy="2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922631" name="Rectangle 7"/>
            <p:cNvSpPr>
              <a:spLocks noChangeArrowheads="1"/>
            </p:cNvSpPr>
            <p:nvPr/>
          </p:nvSpPr>
          <p:spPr bwMode="auto">
            <a:xfrm>
              <a:off x="432" y="2496"/>
              <a:ext cx="2352" cy="57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OLAP Operations: Data Cube</a:t>
            </a:r>
          </a:p>
        </p:txBody>
      </p:sp>
      <p:sp>
        <p:nvSpPr>
          <p:cNvPr id="924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3608" y="1066800"/>
            <a:ext cx="7795592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dirty="0"/>
              <a:t>The key operation of a OLAP is the formation of a data cube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dirty="0"/>
              <a:t>A data cube is a multidimensional representation of data, together with all possible </a:t>
            </a:r>
            <a:r>
              <a:rPr lang="en-US" dirty="0" smtClean="0"/>
              <a:t>aggregates: </a:t>
            </a:r>
            <a:r>
              <a:rPr lang="en-US" dirty="0"/>
              <a:t>the aggregates that result by selecting a proper subset of the dimensions and summing over all remaining dimensions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20" name="Rectangle 4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en-US" dirty="0"/>
              <a:t>Data Cube Example</a:t>
            </a:r>
          </a:p>
        </p:txBody>
      </p:sp>
      <p:sp>
        <p:nvSpPr>
          <p:cNvPr id="93081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043608" y="1066800"/>
            <a:ext cx="7795592" cy="5334000"/>
          </a:xfrm>
        </p:spPr>
        <p:txBody>
          <a:bodyPr/>
          <a:lstStyle/>
          <a:p>
            <a:r>
              <a:rPr lang="en-US" dirty="0"/>
              <a:t>Consider a data set that records the sales of products at a number of company stores at various dates.</a:t>
            </a:r>
          </a:p>
          <a:p>
            <a:r>
              <a:rPr lang="en-US" dirty="0"/>
              <a:t>This data can be represented </a:t>
            </a:r>
            <a:br>
              <a:rPr lang="en-US" dirty="0"/>
            </a:br>
            <a:r>
              <a:rPr lang="en-US" dirty="0"/>
              <a:t>as a 3 dimensional array</a:t>
            </a:r>
          </a:p>
          <a:p>
            <a:r>
              <a:rPr lang="en-US" dirty="0"/>
              <a:t>There are 3 two-dimensional</a:t>
            </a:r>
            <a:br>
              <a:rPr lang="en-US" dirty="0"/>
            </a:br>
            <a:r>
              <a:rPr lang="en-US" dirty="0" smtClean="0"/>
              <a:t>aggregates,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 one-dimensional aggregates,</a:t>
            </a:r>
            <a:br>
              <a:rPr lang="en-US" dirty="0"/>
            </a:br>
            <a:r>
              <a:rPr lang="en-US" dirty="0"/>
              <a:t>and 1 zero-dimensional </a:t>
            </a:r>
            <a:br>
              <a:rPr lang="en-US" dirty="0"/>
            </a:br>
            <a:r>
              <a:rPr lang="en-US" dirty="0"/>
              <a:t>aggregate (the overall total)</a:t>
            </a:r>
          </a:p>
          <a:p>
            <a:endParaRPr lang="en-US" dirty="0"/>
          </a:p>
        </p:txBody>
      </p:sp>
      <p:pic>
        <p:nvPicPr>
          <p:cNvPr id="930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514600"/>
            <a:ext cx="2407568" cy="2740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9512" y="71414"/>
            <a:ext cx="8712968" cy="1143000"/>
          </a:xfrm>
        </p:spPr>
        <p:txBody>
          <a:bodyPr/>
          <a:lstStyle/>
          <a:p>
            <a:pPr algn="ctr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Mining vs. Statistics</a:t>
            </a:r>
          </a:p>
        </p:txBody>
      </p:sp>
      <p:pic>
        <p:nvPicPr>
          <p:cNvPr id="5122" name="Picture 2" descr="Z:\omidpournik On My Mac\MI PhD\DMI630DataMining\Hepatitis\THC4.ir\images\peel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719534"/>
            <a:ext cx="5760640" cy="4182726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700808"/>
            <a:ext cx="10953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634082"/>
          </a:xfrm>
        </p:spPr>
        <p:txBody>
          <a:bodyPr>
            <a:normAutofit fontScale="90000"/>
          </a:bodyPr>
          <a:lstStyle/>
          <a:p>
            <a:r>
              <a:rPr lang="en-US" dirty="0"/>
              <a:t>OLAP Operations: Slicing and Dicing</a:t>
            </a:r>
          </a:p>
        </p:txBody>
      </p:sp>
      <p:sp>
        <p:nvSpPr>
          <p:cNvPr id="928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3608" y="1066800"/>
            <a:ext cx="7795592" cy="5181600"/>
          </a:xfrm>
        </p:spPr>
        <p:txBody>
          <a:bodyPr/>
          <a:lstStyle/>
          <a:p>
            <a:r>
              <a:rPr lang="en-US" dirty="0"/>
              <a:t>Slicing is selecting a group of cells from the entire multidimensional array by specifying a specific value for one or more dimensions. </a:t>
            </a:r>
          </a:p>
          <a:p>
            <a:r>
              <a:rPr lang="en-US" dirty="0"/>
              <a:t>Dicing involves selecting a subset of cells by specifying a range of attribute values. </a:t>
            </a:r>
          </a:p>
          <a:p>
            <a:r>
              <a:rPr lang="en-US" dirty="0" smtClean="0"/>
              <a:t>In </a:t>
            </a:r>
            <a:r>
              <a:rPr lang="en-US" dirty="0"/>
              <a:t>practice, both operations can also be accompanied by aggregation over some dimensions.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52400"/>
            <a:ext cx="8172400" cy="533400"/>
          </a:xfrm>
        </p:spPr>
        <p:txBody>
          <a:bodyPr>
            <a:noAutofit/>
          </a:bodyPr>
          <a:lstStyle/>
          <a:p>
            <a:r>
              <a:rPr lang="en-US" sz="3600" dirty="0"/>
              <a:t>OLAP Operations: Roll-up and Drill-down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3608" y="1219200"/>
            <a:ext cx="776543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Attribute values often have a hierarchical structure.</a:t>
            </a:r>
          </a:p>
          <a:p>
            <a:pPr marL="749300" lvl="1"/>
            <a:r>
              <a:rPr lang="en-US" dirty="0"/>
              <a:t>Each date is associated with a year, month, and week.</a:t>
            </a:r>
          </a:p>
          <a:p>
            <a:pPr marL="749300" lvl="1"/>
            <a:r>
              <a:rPr lang="en-US" dirty="0"/>
              <a:t>A location is associated with a continent, country, state (province, etc.), and city. </a:t>
            </a:r>
          </a:p>
          <a:p>
            <a:pPr marL="749300" lvl="1"/>
            <a:r>
              <a:rPr lang="en-US" dirty="0"/>
              <a:t>Products can be divided into various categories, such as clothing, electronics, and furniture.</a:t>
            </a:r>
          </a:p>
          <a:p>
            <a:r>
              <a:rPr lang="en-US" dirty="0"/>
              <a:t>Note that these categories often nest and form a tree or </a:t>
            </a:r>
            <a:r>
              <a:rPr lang="en-US" dirty="0" smtClean="0"/>
              <a:t>lattice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27584" y="71414"/>
            <a:ext cx="8064896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wrong with conventional statistical methods 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/>
            <a:r>
              <a:rPr lang="en-US" b="1" dirty="0" smtClean="0"/>
              <a:t>Manual hypothesis testing:</a:t>
            </a:r>
          </a:p>
          <a:p>
            <a:pPr marL="914400" lvl="1" indent="-514350"/>
            <a:r>
              <a:rPr lang="en-US" b="1" dirty="0" smtClean="0"/>
              <a:t>	Not practical with large numbers of variables</a:t>
            </a:r>
          </a:p>
          <a:p>
            <a:pPr marL="457200" indent="-457200"/>
            <a:r>
              <a:rPr lang="en-US" b="1" dirty="0" smtClean="0"/>
              <a:t> User-driven… User specifies variables, functional form and type of interaction:</a:t>
            </a:r>
          </a:p>
          <a:p>
            <a:pPr marL="914400" lvl="1" indent="-514350"/>
            <a:r>
              <a:rPr lang="en-US" b="1" dirty="0" smtClean="0"/>
              <a:t>	User intervention may influence resulting models </a:t>
            </a:r>
          </a:p>
          <a:p>
            <a:pPr marL="457200" indent="-457200"/>
            <a:r>
              <a:rPr lang="en-US" b="1" dirty="0" smtClean="0"/>
              <a:t> Assumptions on linearity, probability distribution, etc.</a:t>
            </a:r>
          </a:p>
          <a:p>
            <a:pPr marL="914400" lvl="1" indent="-514350"/>
            <a:r>
              <a:rPr lang="en-US" b="1" dirty="0" smtClean="0"/>
              <a:t>	May not be valid</a:t>
            </a:r>
          </a:p>
          <a:p>
            <a:pPr marL="457200" indent="-457200"/>
            <a:r>
              <a:rPr lang="en-US" b="1" dirty="0" smtClean="0"/>
              <a:t> Datasets collected with statistical analysis in mind</a:t>
            </a:r>
          </a:p>
          <a:p>
            <a:pPr marL="914400" lvl="1" indent="-514350"/>
            <a:r>
              <a:rPr lang="en-US" b="1" dirty="0" smtClean="0"/>
              <a:t>	Not always the case in practice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9512" y="71414"/>
            <a:ext cx="8712968" cy="1143000"/>
          </a:xfrm>
        </p:spPr>
        <p:txBody>
          <a:bodyPr/>
          <a:lstStyle/>
          <a:p>
            <a:pPr algn="ctr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now?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115616" y="1600200"/>
            <a:ext cx="7894712" cy="4525963"/>
          </a:xfrm>
        </p:spPr>
        <p:txBody>
          <a:bodyPr>
            <a:normAutofit fontScale="85000" lnSpcReduction="10000"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b="1" dirty="0" smtClean="0"/>
              <a:t>Cheaper, larger, and faster disk storage:</a:t>
            </a:r>
          </a:p>
          <a:p>
            <a:pPr marL="857250" lvl="1" indent="-457200" algn="l" rtl="0"/>
            <a:r>
              <a:rPr lang="en-US" b="1" dirty="0" smtClean="0"/>
              <a:t>	You can now put all  your large database on disk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b="1" dirty="0" smtClean="0"/>
              <a:t> Cheaper, larger, and faster memory:</a:t>
            </a:r>
          </a:p>
          <a:p>
            <a:pPr marL="857250" lvl="1" indent="-457200" algn="l" rtl="0"/>
            <a:r>
              <a:rPr lang="en-US" b="1" dirty="0" smtClean="0"/>
              <a:t>	You may even be able to accommodate it all in memory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b="1" dirty="0" smtClean="0"/>
              <a:t> Cheaper, more capable, and faster processors:</a:t>
            </a:r>
          </a:p>
          <a:p>
            <a:pPr marL="857250" lvl="1" indent="-457200" algn="l" rtl="0"/>
            <a:r>
              <a:rPr lang="en-US" b="1" dirty="0" smtClean="0"/>
              <a:t> Parallel computing architectures:</a:t>
            </a:r>
          </a:p>
          <a:p>
            <a:pPr marL="1257300" lvl="2" indent="-457200" algn="l" rtl="0"/>
            <a:r>
              <a:rPr lang="en-US" b="1" dirty="0" smtClean="0"/>
              <a:t>	Operate on large datasets in reasonable time</a:t>
            </a:r>
          </a:p>
          <a:p>
            <a:pPr marL="1257300" lvl="2" indent="-457200" algn="l" rtl="0"/>
            <a:r>
              <a:rPr lang="en-US" b="1" dirty="0" smtClean="0"/>
              <a:t>	Try exhaustive searches and brute force solutions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9512" y="71414"/>
            <a:ext cx="8712968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Mining Techniques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(box of tricks)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447800" y="1556792"/>
            <a:ext cx="4038600" cy="2184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chemeClr val="tx1"/>
                </a:solidFill>
                <a:cs typeface="Tahoma" pitchFamily="34" charset="0"/>
              </a:rPr>
              <a:t> Statistics</a:t>
            </a:r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chemeClr val="tx1"/>
                </a:solidFill>
                <a:cs typeface="Tahoma" pitchFamily="34" charset="0"/>
              </a:rPr>
              <a:t> Linear Regression</a:t>
            </a:r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chemeClr val="tx1"/>
                </a:solidFill>
                <a:cs typeface="Tahoma" pitchFamily="34" charset="0"/>
              </a:rPr>
              <a:t> Visualization</a:t>
            </a:r>
            <a:endParaRPr lang="en-US" sz="28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chemeClr val="tx1"/>
                </a:solidFill>
                <a:cs typeface="Tahoma" pitchFamily="34" charset="0"/>
              </a:rPr>
              <a:t> Cluster analysis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635500" y="3496717"/>
            <a:ext cx="4203700" cy="254317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CC"/>
                </a:solidFill>
                <a:cs typeface="Tahoma" pitchFamily="34" charset="0"/>
              </a:rPr>
              <a:t> Decision trees</a:t>
            </a:r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CC"/>
                </a:solidFill>
                <a:cs typeface="Tahoma" pitchFamily="34" charset="0"/>
              </a:rPr>
              <a:t> Rule induction </a:t>
            </a:r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66"/>
                </a:solidFill>
                <a:cs typeface="Tahoma" pitchFamily="34" charset="0"/>
              </a:rPr>
              <a:t> </a:t>
            </a:r>
            <a:r>
              <a:rPr lang="en-US" sz="2800">
                <a:cs typeface="Tahoma" pitchFamily="34" charset="0"/>
              </a:rPr>
              <a:t>Neural networks</a:t>
            </a:r>
          </a:p>
          <a:p>
            <a:pPr>
              <a:lnSpc>
                <a:spcPct val="100000"/>
              </a:lnSpc>
            </a:pPr>
            <a:r>
              <a:rPr lang="en-US" sz="2800">
                <a:cs typeface="Tahoma" pitchFamily="34" charset="0"/>
              </a:rPr>
              <a:t> Abductive networks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567363" y="1556792"/>
            <a:ext cx="25431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Older,</a:t>
            </a:r>
          </a:p>
          <a:p>
            <a:pPr>
              <a:buFont typeface="Wingdings" pitchFamily="2" charset="2"/>
              <a:buNone/>
            </a:pPr>
            <a:r>
              <a:rPr lang="en-US"/>
              <a:t>Data preparation,</a:t>
            </a:r>
          </a:p>
          <a:p>
            <a:pPr>
              <a:buFont typeface="Wingdings" pitchFamily="2" charset="2"/>
              <a:buNone/>
            </a:pPr>
            <a:r>
              <a:rPr lang="en-US"/>
              <a:t>Exploratory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331640" y="5065167"/>
            <a:ext cx="32022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hlink"/>
                </a:solidFill>
              </a:rPr>
              <a:t>Newer, Modeling,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hlink"/>
                </a:solidFill>
              </a:rPr>
              <a:t>Knowledge Representation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Mining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 rtl="0">
              <a:buNone/>
            </a:pPr>
            <a:r>
              <a:rPr lang="en-US" sz="4000" b="1" dirty="0" smtClean="0"/>
              <a:t> CRISP-DM</a:t>
            </a:r>
          </a:p>
          <a:p>
            <a:pPr marL="609600" indent="-609600" algn="ctr" rtl="0">
              <a:buFontTx/>
              <a:buNone/>
            </a:pPr>
            <a:r>
              <a:rPr lang="en-US" b="1" dirty="0" smtClean="0"/>
              <a:t> </a:t>
            </a:r>
            <a:r>
              <a:rPr lang="en-US" altLang="ko-KR" sz="3200" b="1" dirty="0" err="1" smtClean="0">
                <a:solidFill>
                  <a:srgbClr val="CC0000"/>
                </a:solidFill>
              </a:rPr>
              <a:t>CR</a:t>
            </a:r>
            <a:r>
              <a:rPr lang="en-US" altLang="ko-KR" b="1" dirty="0" err="1" smtClean="0"/>
              <a:t>oss</a:t>
            </a:r>
            <a:r>
              <a:rPr lang="en-US" altLang="ko-KR" b="1" dirty="0" smtClean="0"/>
              <a:t>-</a:t>
            </a:r>
            <a:r>
              <a:rPr lang="en-US" altLang="ko-KR" sz="3200" b="1" dirty="0" smtClean="0">
                <a:solidFill>
                  <a:srgbClr val="CC0000"/>
                </a:solidFill>
              </a:rPr>
              <a:t>I</a:t>
            </a:r>
            <a:r>
              <a:rPr lang="en-US" altLang="ko-KR" b="1" dirty="0" smtClean="0"/>
              <a:t>ndustry </a:t>
            </a:r>
            <a:r>
              <a:rPr lang="en-US" altLang="ko-KR" sz="3200" b="1" dirty="0" smtClean="0">
                <a:solidFill>
                  <a:srgbClr val="CC0000"/>
                </a:solidFill>
              </a:rPr>
              <a:t>S</a:t>
            </a:r>
            <a:r>
              <a:rPr lang="en-US" altLang="ko-KR" b="1" dirty="0" smtClean="0"/>
              <a:t>tandard </a:t>
            </a:r>
            <a:r>
              <a:rPr lang="en-US" altLang="ko-KR" sz="3200" b="1" dirty="0" smtClean="0">
                <a:solidFill>
                  <a:srgbClr val="CC0000"/>
                </a:solidFill>
              </a:rPr>
              <a:t>P</a:t>
            </a:r>
            <a:r>
              <a:rPr lang="en-US" altLang="ko-KR" b="1" dirty="0" smtClean="0"/>
              <a:t>rocess for </a:t>
            </a:r>
            <a:r>
              <a:rPr lang="en-US" altLang="ko-KR" sz="3200" b="1" dirty="0" smtClean="0">
                <a:solidFill>
                  <a:srgbClr val="CC0000"/>
                </a:solidFill>
              </a:rPr>
              <a:t>D</a:t>
            </a:r>
            <a:r>
              <a:rPr lang="en-US" altLang="ko-KR" b="1" dirty="0" smtClean="0"/>
              <a:t>ata </a:t>
            </a:r>
            <a:r>
              <a:rPr lang="en-US" altLang="ko-KR" sz="3200" b="1" dirty="0" smtClean="0">
                <a:solidFill>
                  <a:srgbClr val="CC0000"/>
                </a:solidFill>
              </a:rPr>
              <a:t>M</a:t>
            </a:r>
            <a:r>
              <a:rPr lang="en-US" altLang="ko-KR" b="1" dirty="0" smtClean="0"/>
              <a:t>ining</a:t>
            </a:r>
          </a:p>
          <a:p>
            <a:pPr algn="l" rtl="0">
              <a:buNone/>
            </a:pPr>
            <a:endParaRPr lang="en-US" b="1" dirty="0" smtClean="0"/>
          </a:p>
        </p:txBody>
      </p:sp>
      <p:pic>
        <p:nvPicPr>
          <p:cNvPr id="3074" name="Picture 2" descr="Z:\omidpournik On My Mac\MI PhD\DMI630DataMining\Hepatitis\THC4.ir\images\crisp_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505200"/>
            <a:ext cx="3362325" cy="3352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rkshop">
  <a:themeElements>
    <a:clrScheme name="Custom 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BA76FF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Workshop</Template>
  <TotalTime>205</TotalTime>
  <Words>1864</Words>
  <Application>Microsoft Office PowerPoint</Application>
  <PresentationFormat>On-screen Show (4:3)</PresentationFormat>
  <Paragraphs>357</Paragraphs>
  <Slides>51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Workshop</vt:lpstr>
      <vt:lpstr>Data mining in Medicine</vt:lpstr>
      <vt:lpstr>WHAT IS DATA MINING?</vt:lpstr>
      <vt:lpstr>WHAT IS KDD?</vt:lpstr>
      <vt:lpstr>KDD Process</vt:lpstr>
      <vt:lpstr>Data Mining vs. Statistics</vt:lpstr>
      <vt:lpstr>What is wrong with conventional statistical methods ?</vt:lpstr>
      <vt:lpstr>Why now?</vt:lpstr>
      <vt:lpstr>Data Mining Techniques (box of tricks)</vt:lpstr>
      <vt:lpstr>Data Mining Methodology</vt:lpstr>
      <vt:lpstr>Modeling Procedure</vt:lpstr>
      <vt:lpstr>WHY DATA MINING IN MEDICINE?</vt:lpstr>
      <vt:lpstr>Medical Applications </vt:lpstr>
      <vt:lpstr>Medicine revolves on: Pattern Recognition, Classification, and Prediction</vt:lpstr>
      <vt:lpstr>Data mining: applications and challenges</vt:lpstr>
      <vt:lpstr>Comparing growth rate of Data Mining publications in health and all sciences in world</vt:lpstr>
      <vt:lpstr>Comparing growth rate of Data Mining publications in health and all sciences in Iran</vt:lpstr>
      <vt:lpstr>Data mining in organizations</vt:lpstr>
      <vt:lpstr>Data mining challenges</vt:lpstr>
      <vt:lpstr>Data Mining: Exploring Data</vt:lpstr>
      <vt:lpstr>What is data exploration?</vt:lpstr>
      <vt:lpstr>Techniques Used In Data Exploration  </vt:lpstr>
      <vt:lpstr>data exploration</vt:lpstr>
      <vt:lpstr>Summary Statistics</vt:lpstr>
      <vt:lpstr> Frequency, Mode and Percentiles</vt:lpstr>
      <vt:lpstr>Measures of Location: Mean and Median</vt:lpstr>
      <vt:lpstr>Measures of Spread: Range and Variance</vt:lpstr>
      <vt:lpstr>Visualization</vt:lpstr>
      <vt:lpstr>Example: Sea Surface Temperature</vt:lpstr>
      <vt:lpstr>Representation</vt:lpstr>
      <vt:lpstr>Arrangement</vt:lpstr>
      <vt:lpstr>Selection</vt:lpstr>
      <vt:lpstr>Visualization Techniques: Histograms</vt:lpstr>
      <vt:lpstr>Two-Dimensional Histograms</vt:lpstr>
      <vt:lpstr>Visualization Techniques: Box Plots</vt:lpstr>
      <vt:lpstr>Example of Box Plots </vt:lpstr>
      <vt:lpstr>Visualization Techniques: Scatter Plots</vt:lpstr>
      <vt:lpstr>Visualization Techniques: Contour Plots</vt:lpstr>
      <vt:lpstr>Contour Plot Example: SST Dec, 1998</vt:lpstr>
      <vt:lpstr>Visualization Techniques: Matrix Plots</vt:lpstr>
      <vt:lpstr>Visualization of the Iris Data Matrix</vt:lpstr>
      <vt:lpstr>Visualization of the Iris Correlation Matrix</vt:lpstr>
      <vt:lpstr>Visualization Techniques: Parallel Coordinates</vt:lpstr>
      <vt:lpstr>Parallel Coordinates Plots for Iris Data</vt:lpstr>
      <vt:lpstr>OLAP</vt:lpstr>
      <vt:lpstr>Example: Iris data</vt:lpstr>
      <vt:lpstr>Example: Iris data (continued)</vt:lpstr>
      <vt:lpstr>Example: Iris data (continued)</vt:lpstr>
      <vt:lpstr>OLAP Operations: Data Cube</vt:lpstr>
      <vt:lpstr>Data Cube Example</vt:lpstr>
      <vt:lpstr>OLAP Operations: Slicing and Dicing</vt:lpstr>
      <vt:lpstr>OLAP Operations: Roll-up and Drill-down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Leila</dc:creator>
  <cp:lastModifiedBy>RI-F306C001-C</cp:lastModifiedBy>
  <cp:revision>41</cp:revision>
  <dcterms:created xsi:type="dcterms:W3CDTF">2013-05-29T17:52:57Z</dcterms:created>
  <dcterms:modified xsi:type="dcterms:W3CDTF">2013-05-30T03:38:47Z</dcterms:modified>
</cp:coreProperties>
</file>