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84"/>
  </p:notesMasterIdLst>
  <p:sldIdLst>
    <p:sldId id="297" r:id="rId2"/>
    <p:sldId id="298" r:id="rId3"/>
    <p:sldId id="257" r:id="rId4"/>
    <p:sldId id="274" r:id="rId5"/>
    <p:sldId id="365" r:id="rId6"/>
    <p:sldId id="338" r:id="rId7"/>
    <p:sldId id="363" r:id="rId8"/>
    <p:sldId id="259" r:id="rId9"/>
    <p:sldId id="260" r:id="rId10"/>
    <p:sldId id="320" r:id="rId11"/>
    <p:sldId id="339" r:id="rId12"/>
    <p:sldId id="340" r:id="rId13"/>
    <p:sldId id="261" r:id="rId14"/>
    <p:sldId id="413" r:id="rId15"/>
    <p:sldId id="414" r:id="rId16"/>
    <p:sldId id="375" r:id="rId17"/>
    <p:sldId id="380" r:id="rId18"/>
    <p:sldId id="381" r:id="rId19"/>
    <p:sldId id="383" r:id="rId20"/>
    <p:sldId id="384" r:id="rId21"/>
    <p:sldId id="265" r:id="rId22"/>
    <p:sldId id="266" r:id="rId23"/>
    <p:sldId id="421" r:id="rId24"/>
    <p:sldId id="270" r:id="rId25"/>
    <p:sldId id="273" r:id="rId26"/>
    <p:sldId id="309" r:id="rId27"/>
    <p:sldId id="310" r:id="rId28"/>
    <p:sldId id="276" r:id="rId29"/>
    <p:sldId id="275" r:id="rId30"/>
    <p:sldId id="277" r:id="rId31"/>
    <p:sldId id="278" r:id="rId32"/>
    <p:sldId id="279" r:id="rId33"/>
    <p:sldId id="280" r:id="rId34"/>
    <p:sldId id="281" r:id="rId35"/>
    <p:sldId id="282" r:id="rId36"/>
    <p:sldId id="283" r:id="rId37"/>
    <p:sldId id="422" r:id="rId38"/>
    <p:sldId id="325" r:id="rId39"/>
    <p:sldId id="326" r:id="rId40"/>
    <p:sldId id="327" r:id="rId41"/>
    <p:sldId id="284" r:id="rId42"/>
    <p:sldId id="285" r:id="rId43"/>
    <p:sldId id="286" r:id="rId44"/>
    <p:sldId id="287" r:id="rId45"/>
    <p:sldId id="322" r:id="rId46"/>
    <p:sldId id="438" r:id="rId47"/>
    <p:sldId id="289" r:id="rId48"/>
    <p:sldId id="405" r:id="rId49"/>
    <p:sldId id="389" r:id="rId50"/>
    <p:sldId id="424" r:id="rId51"/>
    <p:sldId id="392" r:id="rId52"/>
    <p:sldId id="426" r:id="rId53"/>
    <p:sldId id="427" r:id="rId54"/>
    <p:sldId id="428" r:id="rId55"/>
    <p:sldId id="429" r:id="rId56"/>
    <p:sldId id="430" r:id="rId57"/>
    <p:sldId id="353" r:id="rId58"/>
    <p:sldId id="355" r:id="rId59"/>
    <p:sldId id="356" r:id="rId60"/>
    <p:sldId id="401" r:id="rId61"/>
    <p:sldId id="403" r:id="rId62"/>
    <p:sldId id="404" r:id="rId63"/>
    <p:sldId id="357" r:id="rId64"/>
    <p:sldId id="358" r:id="rId65"/>
    <p:sldId id="359" r:id="rId66"/>
    <p:sldId id="360" r:id="rId67"/>
    <p:sldId id="361" r:id="rId68"/>
    <p:sldId id="362" r:id="rId69"/>
    <p:sldId id="437" r:id="rId70"/>
    <p:sldId id="328" r:id="rId71"/>
    <p:sldId id="329" r:id="rId72"/>
    <p:sldId id="409" r:id="rId73"/>
    <p:sldId id="410" r:id="rId74"/>
    <p:sldId id="411" r:id="rId75"/>
    <p:sldId id="415" r:id="rId76"/>
    <p:sldId id="416" r:id="rId77"/>
    <p:sldId id="417" r:id="rId78"/>
    <p:sldId id="418" r:id="rId79"/>
    <p:sldId id="419" r:id="rId80"/>
    <p:sldId id="420" r:id="rId81"/>
    <p:sldId id="423" r:id="rId82"/>
    <p:sldId id="43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7150A-5340-4263-8C5E-45CFE8680B57}" type="datetimeFigureOut">
              <a:rPr lang="en-US" smtClean="0"/>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18F21-BCB2-4604-9548-C7F832936176}" type="slidenum">
              <a:rPr lang="en-US" smtClean="0"/>
              <a:t>‹#›</a:t>
            </a:fld>
            <a:endParaRPr lang="en-US"/>
          </a:p>
        </p:txBody>
      </p:sp>
    </p:spTree>
    <p:extLst>
      <p:ext uri="{BB962C8B-B14F-4D97-AF65-F5344CB8AC3E}">
        <p14:creationId xmlns:p14="http://schemas.microsoft.com/office/powerpoint/2010/main" val="174738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5D4FAD2-9410-43BF-BA3A-87B18ACC749A}" type="datetimeFigureOut">
              <a:rPr lang="en-US" smtClean="0"/>
              <a:t>2/20/2017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7A02549-A2FC-4141-8594-6BD113332E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D4FAD2-9410-43BF-BA3A-87B18ACC749A}" type="datetimeFigureOut">
              <a:rPr lang="en-US" smtClean="0"/>
              <a:t>2/20/2017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A02549-A2FC-4141-8594-6BD113332E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D4FAD2-9410-43BF-BA3A-87B18ACC749A}" type="datetimeFigureOut">
              <a:rPr lang="en-US" smtClean="0"/>
              <a:t>2/20/2017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A02549-A2FC-4141-8594-6BD113332E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D4FAD2-9410-43BF-BA3A-87B18ACC749A}" type="datetimeFigureOut">
              <a:rPr lang="en-US" smtClean="0"/>
              <a:t>2/20/2017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A02549-A2FC-4141-8594-6BD113332E5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5D4FAD2-9410-43BF-BA3A-87B18ACC749A}" type="datetimeFigureOut">
              <a:rPr lang="en-US" smtClean="0"/>
              <a:t>2/20/2017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A02549-A2FC-4141-8594-6BD113332E5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D4FAD2-9410-43BF-BA3A-87B18ACC749A}" type="datetimeFigureOut">
              <a:rPr lang="en-US" smtClean="0"/>
              <a:t>2/20/2017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A02549-A2FC-4141-8594-6BD113332E5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5D4FAD2-9410-43BF-BA3A-87B18ACC749A}" type="datetimeFigureOut">
              <a:rPr lang="en-US" smtClean="0"/>
              <a:t>2/20/2017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7A02549-A2FC-4141-8594-6BD113332E5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5D4FAD2-9410-43BF-BA3A-87B18ACC749A}" type="datetimeFigureOut">
              <a:rPr lang="en-US" smtClean="0"/>
              <a:t>2/20/2017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7A02549-A2FC-4141-8594-6BD113332E5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5D4FAD2-9410-43BF-BA3A-87B18ACC749A}" type="datetimeFigureOut">
              <a:rPr lang="en-US" smtClean="0"/>
              <a:t>2/20/2017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7A02549-A2FC-4141-8594-6BD113332E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5D4FAD2-9410-43BF-BA3A-87B18ACC749A}" type="datetimeFigureOut">
              <a:rPr lang="en-US" smtClean="0"/>
              <a:t>2/20/2017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A02549-A2FC-4141-8594-6BD113332E5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5D4FAD2-9410-43BF-BA3A-87B18ACC749A}" type="datetimeFigureOut">
              <a:rPr lang="en-US" smtClean="0"/>
              <a:t>2/20/2017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7A02549-A2FC-4141-8594-6BD113332E5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5D4FAD2-9410-43BF-BA3A-87B18ACC749A}" type="datetimeFigureOut">
              <a:rPr lang="en-US" smtClean="0"/>
              <a:t>2/20/2017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7A02549-A2FC-4141-8594-6BD113332E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444500"/>
            <a:ext cx="6705600" cy="5588001"/>
          </a:xfr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545115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40491"/>
          </a:xfrm>
        </p:spPr>
        <p:txBody>
          <a:bodyPr/>
          <a:lstStyle/>
          <a:p>
            <a:pPr marL="0" indent="0" algn="r" rtl="1">
              <a:buNone/>
            </a:pPr>
            <a:r>
              <a:rPr lang="fa-IR" sz="2800" dirty="0">
                <a:cs typeface="B Nazanin" pitchFamily="2" charset="-78"/>
              </a:rPr>
              <a:t>از آنجاییکه طی بررسی در منابع موجود اطلاعاتی در مورد ارتباط سطح نیترات سرم با تغییرات تست های تیروییدی در قالب مطالعه اپیدمیولوژیک آینده نگر نیافتیم،  بر آن شدیم تا در یک تحقیق آینده نگر مبتنی بر جمعیت ارتباط سطح نیترات سرم را با تغییرات </a:t>
            </a:r>
            <a:r>
              <a:rPr lang="en-US" sz="2800" dirty="0">
                <a:cs typeface="B Nazanin" pitchFamily="2" charset="-78"/>
              </a:rPr>
              <a:t>FT4, TSH , TPO </a:t>
            </a:r>
            <a:r>
              <a:rPr lang="en-US" sz="2800" dirty="0" err="1">
                <a:cs typeface="B Nazanin" pitchFamily="2" charset="-78"/>
              </a:rPr>
              <a:t>Ab</a:t>
            </a:r>
            <a:r>
              <a:rPr lang="en-US" sz="2800" dirty="0">
                <a:cs typeface="B Nazanin" pitchFamily="2" charset="-78"/>
              </a:rPr>
              <a:t> </a:t>
            </a:r>
            <a:r>
              <a:rPr lang="fa-IR" sz="2800" dirty="0">
                <a:cs typeface="B Nazanin" pitchFamily="2" charset="-78"/>
              </a:rPr>
              <a:t>مورد بررسی قرار دهیم.</a:t>
            </a:r>
            <a:endParaRPr lang="en-US" sz="2800" dirty="0">
              <a:cs typeface="B Nazanin" pitchFamily="2" charset="-78"/>
            </a:endParaRPr>
          </a:p>
          <a:p>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Tree>
    <p:extLst>
      <p:ext uri="{BB962C8B-B14F-4D97-AF65-F5344CB8AC3E}">
        <p14:creationId xmlns:p14="http://schemas.microsoft.com/office/powerpoint/2010/main" val="318364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endParaRPr lang="en-US" dirty="0"/>
          </a:p>
        </p:txBody>
      </p:sp>
      <p:sp>
        <p:nvSpPr>
          <p:cNvPr id="2" name="Title 1"/>
          <p:cNvSpPr>
            <a:spLocks noGrp="1"/>
          </p:cNvSpPr>
          <p:nvPr>
            <p:ph type="title"/>
          </p:nvPr>
        </p:nvSpPr>
        <p:spPr>
          <a:xfrm>
            <a:off x="457200" y="2286000"/>
            <a:ext cx="8229600" cy="1828800"/>
          </a:xfrm>
        </p:spPr>
        <p:txBody>
          <a:bodyPr>
            <a:normAutofit/>
          </a:bodyPr>
          <a:lstStyle/>
          <a:p>
            <a:pPr algn="ctr"/>
            <a:r>
              <a:rPr lang="fa-IR" b="1" dirty="0" smtClean="0">
                <a:solidFill>
                  <a:srgbClr val="C00000"/>
                </a:solidFill>
                <a:cs typeface="B Nazanin" pitchFamily="2" charset="-78"/>
              </a:rPr>
              <a:t>دلایل انتخاب موضوع</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474621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86400"/>
          </a:xfrm>
        </p:spPr>
        <p:txBody>
          <a:bodyPr>
            <a:normAutofit fontScale="92500" lnSpcReduction="20000"/>
          </a:bodyPr>
          <a:lstStyle/>
          <a:p>
            <a:pPr algn="r" rtl="1">
              <a:buFont typeface="Wingdings" pitchFamily="2" charset="2"/>
              <a:buChar char="Ø"/>
            </a:pPr>
            <a:r>
              <a:rPr lang="fa-IR" sz="2800" dirty="0" smtClean="0">
                <a:cs typeface="B Nazanin" pitchFamily="2" charset="-78"/>
              </a:rPr>
              <a:t>نقش </a:t>
            </a:r>
            <a:r>
              <a:rPr lang="en-US" sz="2800" dirty="0" smtClean="0">
                <a:cs typeface="B Nazanin" pitchFamily="2" charset="-78"/>
              </a:rPr>
              <a:t>NO</a:t>
            </a:r>
            <a:r>
              <a:rPr lang="fa-IR" sz="2800" dirty="0" smtClean="0">
                <a:cs typeface="B Nazanin" pitchFamily="2" charset="-78"/>
              </a:rPr>
              <a:t> در تنظیم عملکرد تیرویید و احتمالا در تنظیم واسکولاریتی و جریان خون تیرویید. </a:t>
            </a: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نتایج متناقض مطالعات انسانی در بررسی سطح  </a:t>
            </a:r>
            <a:r>
              <a:rPr lang="en-US" sz="2800" dirty="0" err="1" smtClean="0">
                <a:cs typeface="B Nazanin" pitchFamily="2" charset="-78"/>
              </a:rPr>
              <a:t>NOx</a:t>
            </a:r>
            <a:r>
              <a:rPr lang="fa-IR" sz="2800" dirty="0" smtClean="0">
                <a:cs typeface="B Nazanin" pitchFamily="2" charset="-78"/>
              </a:rPr>
              <a:t> سرم در بیماران با اختلال عملکرد تیرویید.</a:t>
            </a:r>
            <a:endParaRPr lang="en-US" sz="2800" dirty="0" smtClean="0">
              <a:cs typeface="B Nazanin" pitchFamily="2" charset="-78"/>
            </a:endParaRPr>
          </a:p>
          <a:p>
            <a:pPr lvl="0" algn="r" rtl="1">
              <a:buFont typeface="Wingdings" pitchFamily="2" charset="2"/>
              <a:buChar char="Ø"/>
            </a:pPr>
            <a:endParaRPr lang="fa-IR" sz="2800" dirty="0" smtClean="0">
              <a:cs typeface="B Nazanin" pitchFamily="2" charset="-78"/>
            </a:endParaRPr>
          </a:p>
          <a:p>
            <a:pPr lvl="0" algn="r" rtl="1">
              <a:buFont typeface="Wingdings" pitchFamily="2" charset="2"/>
              <a:buChar char="Ø"/>
            </a:pPr>
            <a:r>
              <a:rPr lang="fa-IR" sz="2800" dirty="0" smtClean="0">
                <a:cs typeface="B Nazanin" pitchFamily="2" charset="-78"/>
              </a:rPr>
              <a:t>عدم انجام مطالعه </a:t>
            </a:r>
            <a:r>
              <a:rPr lang="fa-IR" sz="2800" dirty="0">
                <a:cs typeface="B Nazanin" pitchFamily="2" charset="-78"/>
              </a:rPr>
              <a:t>آینده نگر مبتنی بر جمعیت در بررسی ارتباط سطح  </a:t>
            </a:r>
            <a:r>
              <a:rPr lang="en-US" sz="2800" dirty="0" err="1" smtClean="0">
                <a:cs typeface="B Nazanin" pitchFamily="2" charset="-78"/>
              </a:rPr>
              <a:t>NOx</a:t>
            </a:r>
            <a:r>
              <a:rPr lang="fa-IR" sz="2800" dirty="0" smtClean="0">
                <a:cs typeface="B Nazanin" pitchFamily="2" charset="-78"/>
              </a:rPr>
              <a:t> </a:t>
            </a:r>
            <a:r>
              <a:rPr lang="fa-IR" sz="2800" dirty="0">
                <a:cs typeface="B Nazanin" pitchFamily="2" charset="-78"/>
              </a:rPr>
              <a:t>سرم با تستهای </a:t>
            </a:r>
            <a:r>
              <a:rPr lang="fa-IR" sz="2800" dirty="0" smtClean="0">
                <a:cs typeface="B Nazanin" pitchFamily="2" charset="-78"/>
              </a:rPr>
              <a:t>عملکرد تیرویید تا کنون.</a:t>
            </a:r>
            <a:endParaRPr lang="en-US" sz="2800" dirty="0" smtClean="0">
              <a:cs typeface="B Nazanin" pitchFamily="2" charset="-78"/>
            </a:endParaRPr>
          </a:p>
          <a:p>
            <a:pPr algn="r" rtl="1">
              <a:buFont typeface="Wingdings" pitchFamily="2" charset="2"/>
              <a:buChar char="Ø"/>
            </a:pPr>
            <a:endParaRPr lang="en-US" sz="2800" dirty="0" smtClean="0">
              <a:cs typeface="B Nazanin" pitchFamily="2" charset="-78"/>
            </a:endParaRPr>
          </a:p>
          <a:p>
            <a:pPr algn="r" rtl="1">
              <a:buFont typeface="Wingdings" pitchFamily="2" charset="2"/>
              <a:buChar char="Ø"/>
            </a:pPr>
            <a:r>
              <a:rPr lang="fa-IR" sz="2800" dirty="0" smtClean="0">
                <a:cs typeface="B Nazanin" pitchFamily="2" charset="-78"/>
              </a:rPr>
              <a:t>مطالعه </a:t>
            </a:r>
            <a:r>
              <a:rPr lang="fa-IR" sz="2800" dirty="0">
                <a:cs typeface="B Nazanin" pitchFamily="2" charset="-78"/>
              </a:rPr>
              <a:t>كوهورت تیرویید تهران امكان انجام اين مطالعه را فراهم مي نمايد.</a:t>
            </a:r>
            <a:endParaRPr lang="en-US" sz="2800" dirty="0">
              <a:cs typeface="B Nazanin" pitchFamily="2" charset="-78"/>
            </a:endParaRPr>
          </a:p>
          <a:p>
            <a:pPr lvl="0" algn="r" rtl="1">
              <a:buFont typeface="Wingdings" pitchFamily="2" charset="2"/>
              <a:buChar char="Ø"/>
            </a:pPr>
            <a:endParaRPr lang="fa-IR" sz="2800" dirty="0">
              <a:cs typeface="B Nazanin" pitchFamily="2" charset="-78"/>
            </a:endParaRPr>
          </a:p>
          <a:p>
            <a:pPr lvl="0" algn="r" rtl="1">
              <a:buFont typeface="Wingdings" pitchFamily="2" charset="2"/>
              <a:buChar char="Ø"/>
            </a:pPr>
            <a:r>
              <a:rPr lang="fa-IR" sz="2800" dirty="0">
                <a:cs typeface="B Nazanin" pitchFamily="2" charset="-78"/>
              </a:rPr>
              <a:t>حضور متخصصین موضوعی و صاحب نظر.</a:t>
            </a:r>
            <a:endParaRPr lang="en-US" sz="2800" dirty="0">
              <a:cs typeface="B Nazanin" pitchFamily="2" charset="-78"/>
            </a:endParaRPr>
          </a:p>
          <a:p>
            <a:pPr lvl="0" algn="r" rtl="1">
              <a:buFont typeface="Wingdings" pitchFamily="2" charset="2"/>
              <a:buChar char="Ø"/>
            </a:pPr>
            <a:endParaRPr lang="fa-IR" sz="2800" dirty="0">
              <a:cs typeface="B Nazanin" pitchFamily="2" charset="-78"/>
            </a:endParaRPr>
          </a:p>
          <a:p>
            <a:pPr lvl="0" algn="r" rtl="1">
              <a:buFont typeface="Wingdings" pitchFamily="2" charset="2"/>
              <a:buChar char="Ø"/>
            </a:pPr>
            <a:r>
              <a:rPr lang="fa-IR" sz="2800" dirty="0">
                <a:cs typeface="B Nazanin" pitchFamily="2" charset="-78"/>
              </a:rPr>
              <a:t>قابليت اجرا از نظر زمان، بودجه، نيروي انساني و امكانات</a:t>
            </a:r>
            <a:endParaRPr lang="en-US" sz="2800" dirty="0">
              <a:cs typeface="B Nazanin" pitchFamily="2" charset="-78"/>
            </a:endParaRPr>
          </a:p>
          <a:p>
            <a:pPr algn="r" rtl="1">
              <a:buFont typeface="Wingdings" pitchFamily="2" charset="2"/>
              <a:buChar char="Ø"/>
            </a:pPr>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Tree>
    <p:extLst>
      <p:ext uri="{BB962C8B-B14F-4D97-AF65-F5344CB8AC3E}">
        <p14:creationId xmlns:p14="http://schemas.microsoft.com/office/powerpoint/2010/main" val="4163001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2620963"/>
          </a:xfrm>
        </p:spPr>
        <p:txBody>
          <a:bodyPr/>
          <a:lstStyle/>
          <a:p>
            <a:endParaRPr lang="en-US" dirty="0"/>
          </a:p>
        </p:txBody>
      </p:sp>
      <p:sp>
        <p:nvSpPr>
          <p:cNvPr id="2" name="Title 1"/>
          <p:cNvSpPr>
            <a:spLocks noGrp="1"/>
          </p:cNvSpPr>
          <p:nvPr>
            <p:ph type="title"/>
          </p:nvPr>
        </p:nvSpPr>
        <p:spPr>
          <a:xfrm>
            <a:off x="457200" y="1981200"/>
            <a:ext cx="8229600" cy="1981200"/>
          </a:xfrm>
        </p:spPr>
        <p:txBody>
          <a:bodyPr/>
          <a:lstStyle/>
          <a:p>
            <a:pPr algn="ctr"/>
            <a:r>
              <a:rPr lang="fa-IR" b="1" dirty="0" smtClean="0">
                <a:solidFill>
                  <a:srgbClr val="C00000"/>
                </a:solidFill>
                <a:cs typeface="B Nazanin" pitchFamily="2" charset="-78"/>
              </a:rPr>
              <a:t>بررسی متون</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414498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661" y="507592"/>
            <a:ext cx="8713739" cy="52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677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03688" cy="510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902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9067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4" name="Rectangle 3"/>
          <p:cNvSpPr/>
          <p:nvPr/>
        </p:nvSpPr>
        <p:spPr>
          <a:xfrm>
            <a:off x="4002080" y="6096000"/>
            <a:ext cx="4932761" cy="646331"/>
          </a:xfrm>
          <a:prstGeom prst="rect">
            <a:avLst/>
          </a:prstGeom>
        </p:spPr>
        <p:txBody>
          <a:bodyPr wrap="none">
            <a:spAutoFit/>
          </a:bodyPr>
          <a:lstStyle/>
          <a:p>
            <a:r>
              <a:rPr lang="en-US" sz="1400" b="1" dirty="0" err="1">
                <a:solidFill>
                  <a:schemeClr val="accent2">
                    <a:lumMod val="75000"/>
                  </a:schemeClr>
                </a:solidFill>
              </a:rPr>
              <a:t>Tonacchera</a:t>
            </a:r>
            <a:r>
              <a:rPr lang="en-US" sz="1400" b="1" dirty="0">
                <a:solidFill>
                  <a:schemeClr val="accent2">
                    <a:lumMod val="75000"/>
                  </a:schemeClr>
                </a:solidFill>
              </a:rPr>
              <a:t>, M., et al., Thyroid, 2004. 14(12): 1012-9</a:t>
            </a:r>
            <a:r>
              <a:rPr lang="fa-IR" dirty="0">
                <a:solidFill>
                  <a:schemeClr val="accent3">
                    <a:lumMod val="50000"/>
                  </a:schemeClr>
                </a:solidFill>
              </a:rPr>
              <a:t>.</a:t>
            </a:r>
            <a:endParaRPr lang="en-US" dirty="0">
              <a:solidFill>
                <a:schemeClr val="accent3">
                  <a:lumMod val="50000"/>
                </a:schemeClr>
              </a:solidFill>
            </a:endParaRPr>
          </a:p>
          <a:p>
            <a:r>
              <a:rPr lang="en-US" dirty="0" smtClean="0"/>
              <a:t> </a:t>
            </a:r>
            <a:endParaRPr lang="en-US" dirty="0"/>
          </a:p>
        </p:txBody>
      </p:sp>
    </p:spTree>
    <p:extLst>
      <p:ext uri="{BB962C8B-B14F-4D97-AF65-F5344CB8AC3E}">
        <p14:creationId xmlns:p14="http://schemas.microsoft.com/office/powerpoint/2010/main" val="1007273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normAutofit/>
          </a:bodyPr>
          <a:lstStyle/>
          <a:p>
            <a:pPr algn="r" rtl="1"/>
            <a:r>
              <a:rPr lang="fa-IR" sz="2800" b="1" dirty="0" smtClean="0">
                <a:solidFill>
                  <a:srgbClr val="FF0000"/>
                </a:solidFill>
                <a:cs typeface="B Nazanin" pitchFamily="2" charset="-78"/>
              </a:rPr>
              <a:t>جمعیت مطالعه: </a:t>
            </a:r>
            <a:r>
              <a:rPr lang="fa-IR" sz="2800" dirty="0" smtClean="0">
                <a:cs typeface="B Nazanin" pitchFamily="2" charset="-78"/>
              </a:rPr>
              <a:t>1771 نفر از افراد بالای 20 سال شرکت کننده در فاز سه مطالعه تیرویید تهران که اسهال مزمن و بدخیمی و سابقه بستری در بیمارستان در سه ماه اخیر نداشتند و باردار نبوده و داروهای موثر بر تیرویید مصرف نمی کردند.</a:t>
            </a:r>
            <a:endParaRPr lang="fa-IR" sz="2800" b="1" dirty="0" smtClean="0">
              <a:solidFill>
                <a:srgbClr val="C00000"/>
              </a:solidFill>
              <a:cs typeface="B Nazanin" pitchFamily="2" charset="-78"/>
            </a:endParaRPr>
          </a:p>
          <a:p>
            <a:pPr algn="r" rtl="1"/>
            <a:endParaRPr lang="fa-IR" sz="2800" b="1" dirty="0" smtClean="0">
              <a:solidFill>
                <a:srgbClr val="C00000"/>
              </a:solidFill>
              <a:cs typeface="B Nazanin" pitchFamily="2" charset="-78"/>
            </a:endParaRPr>
          </a:p>
          <a:p>
            <a:pPr algn="r" rtl="1"/>
            <a:r>
              <a:rPr lang="fa-IR" sz="2800" b="1" dirty="0" smtClean="0">
                <a:solidFill>
                  <a:srgbClr val="FF0000"/>
                </a:solidFill>
                <a:cs typeface="B Nazanin" pitchFamily="2" charset="-78"/>
              </a:rPr>
              <a:t>هدف:</a:t>
            </a:r>
            <a:r>
              <a:rPr lang="fa-IR" sz="2800" b="1" dirty="0" smtClean="0">
                <a:solidFill>
                  <a:srgbClr val="C00000"/>
                </a:solidFill>
                <a:cs typeface="B Nazanin" pitchFamily="2" charset="-78"/>
              </a:rPr>
              <a:t> </a:t>
            </a:r>
            <a:r>
              <a:rPr lang="fa-IR" sz="2800" dirty="0" smtClean="0">
                <a:cs typeface="B Nazanin" pitchFamily="2" charset="-78"/>
              </a:rPr>
              <a:t>بررسی ارتباط </a:t>
            </a:r>
            <a:r>
              <a:rPr lang="en-US" sz="2800" dirty="0" smtClean="0">
                <a:cs typeface="B Nazanin" pitchFamily="2" charset="-78"/>
              </a:rPr>
              <a:t>FT4, TSH, TPO </a:t>
            </a:r>
            <a:r>
              <a:rPr lang="en-US" sz="2800" dirty="0" err="1" smtClean="0">
                <a:cs typeface="B Nazanin" pitchFamily="2" charset="-78"/>
              </a:rPr>
              <a:t>Ab</a:t>
            </a:r>
            <a:r>
              <a:rPr lang="fa-IR" sz="2800" dirty="0" smtClean="0">
                <a:cs typeface="B Nazanin" pitchFamily="2" charset="-78"/>
              </a:rPr>
              <a:t> با تولید نیترات واندازه گیری سطح سرمی نیترات در یک مطالعه مبتنی بر جمعیت.</a:t>
            </a:r>
            <a:endParaRPr lang="fa-IR" sz="2800" b="1" dirty="0" smtClean="0">
              <a:solidFill>
                <a:srgbClr val="C00000"/>
              </a:solidFill>
              <a:cs typeface="B Nazanin" pitchFamily="2" charset="-78"/>
            </a:endParaRPr>
          </a:p>
        </p:txBody>
      </p:sp>
      <p:sp>
        <p:nvSpPr>
          <p:cNvPr id="2" name="Title 1"/>
          <p:cNvSpPr>
            <a:spLocks noGrp="1"/>
          </p:cNvSpPr>
          <p:nvPr>
            <p:ph type="title"/>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26773" y="6189260"/>
            <a:ext cx="5288627" cy="369332"/>
          </a:xfrm>
          <a:prstGeom prst="rect">
            <a:avLst/>
          </a:prstGeom>
        </p:spPr>
        <p:txBody>
          <a:bodyPr wrap="none">
            <a:spAutoFit/>
          </a:bodyPr>
          <a:lstStyle/>
          <a:p>
            <a:pPr algn="r" rtl="1"/>
            <a:r>
              <a:rPr lang="en-US" sz="1400" b="1" dirty="0" err="1">
                <a:solidFill>
                  <a:schemeClr val="accent2">
                    <a:lumMod val="75000"/>
                  </a:schemeClr>
                </a:solidFill>
              </a:rPr>
              <a:t>Bagheripuor</a:t>
            </a:r>
            <a:r>
              <a:rPr lang="en-US" sz="1400" b="1" dirty="0">
                <a:solidFill>
                  <a:schemeClr val="accent2">
                    <a:lumMod val="75000"/>
                  </a:schemeClr>
                </a:solidFill>
              </a:rPr>
              <a:t>, F., et al., </a:t>
            </a:r>
            <a:r>
              <a:rPr lang="en-US" sz="1400" b="1" dirty="0" err="1">
                <a:solidFill>
                  <a:schemeClr val="accent2">
                    <a:lumMod val="75000"/>
                  </a:schemeClr>
                </a:solidFill>
              </a:rPr>
              <a:t>Endocr</a:t>
            </a:r>
            <a:r>
              <a:rPr lang="en-US" sz="1400" b="1" dirty="0">
                <a:solidFill>
                  <a:schemeClr val="accent2">
                    <a:lumMod val="75000"/>
                  </a:schemeClr>
                </a:solidFill>
              </a:rPr>
              <a:t> Res, 2016. 41(3): p. </a:t>
            </a:r>
            <a:r>
              <a:rPr lang="en-US" sz="1400" b="1" dirty="0" smtClean="0">
                <a:solidFill>
                  <a:schemeClr val="accent2">
                    <a:lumMod val="75000"/>
                  </a:schemeClr>
                </a:solidFill>
              </a:rPr>
              <a:t>193-9.</a:t>
            </a:r>
            <a:r>
              <a:rPr lang="en-US" dirty="0" smtClean="0">
                <a:solidFill>
                  <a:schemeClr val="accent3">
                    <a:lumMod val="50000"/>
                  </a:schemeClr>
                </a:solidFill>
              </a:rPr>
              <a:t> </a:t>
            </a:r>
            <a:endParaRPr lang="en-US" dirty="0">
              <a:solidFill>
                <a:schemeClr val="accent3">
                  <a:lumMod val="50000"/>
                </a:schemeClr>
              </a:solidFill>
            </a:endParaRPr>
          </a:p>
        </p:txBody>
      </p:sp>
    </p:spTree>
    <p:extLst>
      <p:ext uri="{BB962C8B-B14F-4D97-AF65-F5344CB8AC3E}">
        <p14:creationId xmlns:p14="http://schemas.microsoft.com/office/powerpoint/2010/main" val="3172280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5221" y="609600"/>
            <a:ext cx="8501746" cy="512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7" name="Rectangle 6"/>
          <p:cNvSpPr/>
          <p:nvPr/>
        </p:nvSpPr>
        <p:spPr>
          <a:xfrm>
            <a:off x="3644406" y="6189260"/>
            <a:ext cx="5270994" cy="307777"/>
          </a:xfrm>
          <a:prstGeom prst="rect">
            <a:avLst/>
          </a:prstGeom>
        </p:spPr>
        <p:txBody>
          <a:bodyPr wrap="none">
            <a:spAutoFit/>
          </a:bodyPr>
          <a:lstStyle/>
          <a:p>
            <a:pPr algn="r" rtl="1"/>
            <a:r>
              <a:rPr lang="en-US" sz="1400" b="1" dirty="0" err="1">
                <a:solidFill>
                  <a:schemeClr val="accent2">
                    <a:lumMod val="75000"/>
                  </a:schemeClr>
                </a:solidFill>
              </a:rPr>
              <a:t>Bagheripuor</a:t>
            </a:r>
            <a:r>
              <a:rPr lang="en-US" sz="1400" b="1" dirty="0">
                <a:solidFill>
                  <a:schemeClr val="accent2">
                    <a:lumMod val="75000"/>
                  </a:schemeClr>
                </a:solidFill>
              </a:rPr>
              <a:t>, F., et al., </a:t>
            </a:r>
            <a:r>
              <a:rPr lang="en-US" sz="1400" b="1" dirty="0" err="1">
                <a:solidFill>
                  <a:schemeClr val="accent2">
                    <a:lumMod val="75000"/>
                  </a:schemeClr>
                </a:solidFill>
              </a:rPr>
              <a:t>Endocr</a:t>
            </a:r>
            <a:r>
              <a:rPr lang="en-US" sz="1400" b="1" dirty="0">
                <a:solidFill>
                  <a:schemeClr val="accent2">
                    <a:lumMod val="75000"/>
                  </a:schemeClr>
                </a:solidFill>
              </a:rPr>
              <a:t> Res, 2016. 41(3): p. </a:t>
            </a:r>
            <a:r>
              <a:rPr lang="en-US" sz="1400" b="1" dirty="0" smtClean="0">
                <a:solidFill>
                  <a:schemeClr val="accent2">
                    <a:lumMod val="75000"/>
                  </a:schemeClr>
                </a:solidFill>
              </a:rPr>
              <a:t>193-9. </a:t>
            </a:r>
            <a:endParaRPr lang="en-US" sz="1400" b="1" dirty="0">
              <a:solidFill>
                <a:schemeClr val="accent2">
                  <a:lumMod val="75000"/>
                </a:schemeClr>
              </a:solidFill>
            </a:endParaRPr>
          </a:p>
        </p:txBody>
      </p:sp>
    </p:spTree>
    <p:extLst>
      <p:ext uri="{BB962C8B-B14F-4D97-AF65-F5344CB8AC3E}">
        <p14:creationId xmlns:p14="http://schemas.microsoft.com/office/powerpoint/2010/main" val="523898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0" y="228600"/>
            <a:ext cx="4343400" cy="580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7" name="Rectangle 6"/>
          <p:cNvSpPr/>
          <p:nvPr/>
        </p:nvSpPr>
        <p:spPr>
          <a:xfrm>
            <a:off x="3644406" y="6189260"/>
            <a:ext cx="5270994" cy="307777"/>
          </a:xfrm>
          <a:prstGeom prst="rect">
            <a:avLst/>
          </a:prstGeom>
        </p:spPr>
        <p:txBody>
          <a:bodyPr wrap="none">
            <a:spAutoFit/>
          </a:bodyPr>
          <a:lstStyle/>
          <a:p>
            <a:pPr algn="r" rtl="1"/>
            <a:r>
              <a:rPr lang="en-US" sz="1400" b="1" dirty="0" err="1">
                <a:solidFill>
                  <a:schemeClr val="accent3">
                    <a:lumMod val="50000"/>
                  </a:schemeClr>
                </a:solidFill>
              </a:rPr>
              <a:t>Bagheripuor</a:t>
            </a:r>
            <a:r>
              <a:rPr lang="en-US" sz="1400" b="1" dirty="0">
                <a:solidFill>
                  <a:schemeClr val="accent3">
                    <a:lumMod val="50000"/>
                  </a:schemeClr>
                </a:solidFill>
              </a:rPr>
              <a:t>, F., et al., </a:t>
            </a:r>
            <a:r>
              <a:rPr lang="en-US" sz="1400" b="1" dirty="0" err="1">
                <a:solidFill>
                  <a:schemeClr val="accent3">
                    <a:lumMod val="50000"/>
                  </a:schemeClr>
                </a:solidFill>
              </a:rPr>
              <a:t>Endocr</a:t>
            </a:r>
            <a:r>
              <a:rPr lang="en-US" sz="1400" b="1" dirty="0">
                <a:solidFill>
                  <a:schemeClr val="accent3">
                    <a:lumMod val="50000"/>
                  </a:schemeClr>
                </a:solidFill>
              </a:rPr>
              <a:t> Res, 2016. 41(3): p. </a:t>
            </a:r>
            <a:r>
              <a:rPr lang="en-US" sz="1400" b="1" dirty="0" smtClean="0">
                <a:solidFill>
                  <a:schemeClr val="accent3">
                    <a:lumMod val="50000"/>
                  </a:schemeClr>
                </a:solidFill>
              </a:rPr>
              <a:t>193-9. </a:t>
            </a:r>
            <a:endParaRPr lang="en-US" sz="1400" b="1" dirty="0">
              <a:solidFill>
                <a:schemeClr val="accent3">
                  <a:lumMod val="50000"/>
                </a:schemeClr>
              </a:solidFill>
            </a:endParaRPr>
          </a:p>
        </p:txBody>
      </p:sp>
    </p:spTree>
    <p:extLst>
      <p:ext uri="{BB962C8B-B14F-4D97-AF65-F5344CB8AC3E}">
        <p14:creationId xmlns:p14="http://schemas.microsoft.com/office/powerpoint/2010/main" val="933469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a:bodyPr>
          <a:lstStyle/>
          <a:p>
            <a:pPr marL="0" indent="0" algn="ctr" rtl="1">
              <a:buNone/>
            </a:pPr>
            <a:endParaRPr lang="fa-IR" dirty="0" smtClean="0"/>
          </a:p>
          <a:p>
            <a:pPr marL="0" indent="0" algn="ctr" rtl="1">
              <a:buNone/>
            </a:pPr>
            <a:r>
              <a:rPr lang="fa-IR" sz="3600" b="1" dirty="0" smtClean="0">
                <a:cs typeface="B Nazanin" pitchFamily="2" charset="-78"/>
              </a:rPr>
              <a:t>بررسی</a:t>
            </a:r>
            <a:r>
              <a:rPr lang="ar-SA" sz="3600" b="1" dirty="0" smtClean="0">
                <a:cs typeface="B Nazanin" pitchFamily="2" charset="-78"/>
              </a:rPr>
              <a:t> </a:t>
            </a:r>
            <a:r>
              <a:rPr lang="ar-SA" sz="3600" b="1" dirty="0">
                <a:cs typeface="B Nazanin" pitchFamily="2" charset="-78"/>
              </a:rPr>
              <a:t>ارتباط سطح نیترات سرم با تغییرات تست های تیرویید در افراد شرکت کننده در </a:t>
            </a:r>
            <a:r>
              <a:rPr lang="ar-SA" sz="3600" b="1" dirty="0" smtClean="0">
                <a:cs typeface="B Nazanin" pitchFamily="2" charset="-78"/>
              </a:rPr>
              <a:t>مطالعه </a:t>
            </a:r>
            <a:r>
              <a:rPr lang="ar-SA" sz="3600" b="1" dirty="0">
                <a:cs typeface="B Nazanin" pitchFamily="2" charset="-78"/>
              </a:rPr>
              <a:t>تیرویید تهران در پیگیری سه </a:t>
            </a:r>
            <a:r>
              <a:rPr lang="ar-SA" sz="3600" b="1" dirty="0" smtClean="0">
                <a:cs typeface="B Nazanin" pitchFamily="2" charset="-78"/>
              </a:rPr>
              <a:t>ساله</a:t>
            </a:r>
            <a:endParaRPr lang="fa-IR" sz="3600" b="1" dirty="0" smtClean="0">
              <a:cs typeface="B Nazanin" pitchFamily="2" charset="-78"/>
            </a:endParaRPr>
          </a:p>
          <a:p>
            <a:pPr marL="0" indent="0" algn="r">
              <a:buNone/>
            </a:pPr>
            <a:endParaRPr lang="fa-IR" sz="2800" dirty="0" smtClean="0"/>
          </a:p>
          <a:p>
            <a:pPr marL="0" indent="0" algn="r">
              <a:buNone/>
            </a:pPr>
            <a:endParaRPr lang="fa-IR" sz="2800" dirty="0"/>
          </a:p>
          <a:p>
            <a:pPr marL="0" indent="0" algn="r">
              <a:buNone/>
            </a:pPr>
            <a:endParaRPr lang="fa-IR" sz="2800" dirty="0" smtClean="0"/>
          </a:p>
          <a:p>
            <a:pPr marL="0" indent="0" algn="r">
              <a:buNone/>
            </a:pPr>
            <a:r>
              <a:rPr lang="fa-IR" sz="2800" b="1" dirty="0" smtClean="0">
                <a:solidFill>
                  <a:schemeClr val="accent4"/>
                </a:solidFill>
                <a:cs typeface="B Nazanin" pitchFamily="2" charset="-78"/>
              </a:rPr>
              <a:t>ارائه </a:t>
            </a:r>
            <a:r>
              <a:rPr lang="fa-IR" sz="2800" b="1" dirty="0">
                <a:solidFill>
                  <a:schemeClr val="accent4"/>
                </a:solidFill>
                <a:cs typeface="B Nazanin" pitchFamily="2" charset="-78"/>
              </a:rPr>
              <a:t>دهنده : </a:t>
            </a:r>
            <a:r>
              <a:rPr lang="fa-IR" sz="2400" dirty="0">
                <a:cs typeface="B Nazanin" pitchFamily="2" charset="-78"/>
              </a:rPr>
              <a:t>بهناز قاضی سعیدی(دستیار فوق تخصصی غدد بالغین)</a:t>
            </a:r>
          </a:p>
          <a:p>
            <a:pPr marL="0" indent="0" algn="r">
              <a:buNone/>
            </a:pPr>
            <a:r>
              <a:rPr lang="fa-IR" sz="2800" b="1" dirty="0">
                <a:solidFill>
                  <a:schemeClr val="accent4"/>
                </a:solidFill>
                <a:cs typeface="B Nazanin" pitchFamily="2" charset="-78"/>
              </a:rPr>
              <a:t>استاد راهنما : </a:t>
            </a:r>
            <a:r>
              <a:rPr lang="fa-IR" sz="2400" dirty="0">
                <a:cs typeface="B Nazanin" pitchFamily="2" charset="-78"/>
              </a:rPr>
              <a:t>دکتر فرزانه سروقدی</a:t>
            </a:r>
          </a:p>
          <a:p>
            <a:pPr marL="0" indent="0" algn="r">
              <a:buNone/>
            </a:pPr>
            <a:r>
              <a:rPr lang="fa-IR" sz="2800" b="1" dirty="0">
                <a:solidFill>
                  <a:schemeClr val="accent4"/>
                </a:solidFill>
                <a:cs typeface="B Nazanin" pitchFamily="2" charset="-78"/>
              </a:rPr>
              <a:t>اساتید مشاور : </a:t>
            </a:r>
            <a:r>
              <a:rPr lang="fa-IR" sz="2400" dirty="0">
                <a:cs typeface="B Nazanin" pitchFamily="2" charset="-78"/>
              </a:rPr>
              <a:t>دکتر عطیه آموزگار، دکتر اصغر قاسمی</a:t>
            </a:r>
            <a:endParaRPr lang="en-US" sz="2400" dirty="0">
              <a:cs typeface="B Nazanin" pitchFamily="2" charset="-78"/>
            </a:endParaRPr>
          </a:p>
          <a:p>
            <a:pPr marL="0" indent="0" algn="ctr" rtl="1">
              <a:buNone/>
            </a:pPr>
            <a:endParaRPr lang="en-US" dirty="0"/>
          </a:p>
        </p:txBody>
      </p:sp>
      <p:sp>
        <p:nvSpPr>
          <p:cNvPr id="2" name="Title 1"/>
          <p:cNvSpPr>
            <a:spLocks noGrp="1"/>
          </p:cNvSpPr>
          <p:nvPr>
            <p:ph type="title"/>
          </p:nvPr>
        </p:nvSpPr>
        <p:spPr>
          <a:xfrm>
            <a:off x="457200" y="274638"/>
            <a:ext cx="8229600" cy="1096962"/>
          </a:xfrm>
        </p:spPr>
        <p:txBody>
          <a:bodyPr>
            <a:normAutofit/>
          </a:bodyPr>
          <a:lstStyle/>
          <a:p>
            <a:pPr algn="ctr" rtl="1"/>
            <a:r>
              <a:rPr lang="ar-SA" sz="2800" b="1" dirty="0" smtClean="0">
                <a:solidFill>
                  <a:schemeClr val="accent4"/>
                </a:solidFill>
                <a:cs typeface="B Nazanin" pitchFamily="2" charset="-78"/>
              </a:rPr>
              <a:t>دانشگاه </a:t>
            </a:r>
            <a:r>
              <a:rPr lang="ar-SA" sz="2800" b="1" dirty="0">
                <a:solidFill>
                  <a:schemeClr val="accent4"/>
                </a:solidFill>
                <a:cs typeface="B Nazanin" pitchFamily="2" charset="-78"/>
              </a:rPr>
              <a:t>علوم پزشكي وخدمات بهداشتي درماني </a:t>
            </a:r>
            <a:r>
              <a:rPr lang="fa-IR" sz="2800" b="1" dirty="0">
                <a:solidFill>
                  <a:schemeClr val="accent4"/>
                </a:solidFill>
                <a:cs typeface="B Nazanin" pitchFamily="2" charset="-78"/>
              </a:rPr>
              <a:t>شهيد </a:t>
            </a:r>
            <a:r>
              <a:rPr lang="fa-IR" sz="2800" b="1" dirty="0" smtClean="0">
                <a:solidFill>
                  <a:schemeClr val="accent4"/>
                </a:solidFill>
                <a:cs typeface="B Nazanin" pitchFamily="2" charset="-78"/>
              </a:rPr>
              <a:t>بهشتي</a:t>
            </a:r>
            <a:r>
              <a:rPr lang="fa-IR" sz="2800" b="1" dirty="0">
                <a:solidFill>
                  <a:schemeClr val="accent4"/>
                </a:solidFill>
                <a:cs typeface="B Nazanin" pitchFamily="2" charset="-78"/>
              </a:rPr>
              <a:t> پژوهشکده علوم غدد درون ريز و متابوليسم</a:t>
            </a:r>
            <a:endParaRPr lang="en-US" sz="2800" b="1" dirty="0">
              <a:solidFill>
                <a:schemeClr val="accent4"/>
              </a:solidFill>
              <a:cs typeface="B Nazanin" pitchFamily="2" charset="-78"/>
            </a:endParaRPr>
          </a:p>
        </p:txBody>
      </p:sp>
    </p:spTree>
    <p:extLst>
      <p:ext uri="{BB962C8B-B14F-4D97-AF65-F5344CB8AC3E}">
        <p14:creationId xmlns:p14="http://schemas.microsoft.com/office/powerpoint/2010/main" val="3871585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800" dirty="0" smtClean="0">
                <a:cs typeface="B Nazanin" pitchFamily="2" charset="-78"/>
              </a:rPr>
              <a:t>سطح </a:t>
            </a:r>
            <a:r>
              <a:rPr lang="fa-IR" sz="2800" dirty="0">
                <a:cs typeface="B Nazanin" pitchFamily="2" charset="-78"/>
              </a:rPr>
              <a:t>نیترات </a:t>
            </a:r>
            <a:r>
              <a:rPr lang="fa-IR" sz="2800" dirty="0" smtClean="0">
                <a:cs typeface="B Nazanin" pitchFamily="2" charset="-78"/>
              </a:rPr>
              <a:t>سرم</a:t>
            </a:r>
            <a:r>
              <a:rPr lang="en-US" sz="2800" dirty="0" smtClean="0">
                <a:cs typeface="B Nazanin" pitchFamily="2" charset="-78"/>
              </a:rPr>
              <a:t> </a:t>
            </a:r>
            <a:r>
              <a:rPr lang="fa-IR" sz="2800" dirty="0" smtClean="0">
                <a:cs typeface="B Nazanin" pitchFamily="2" charset="-78"/>
              </a:rPr>
              <a:t>فقط </a:t>
            </a:r>
            <a:r>
              <a:rPr lang="fa-IR" sz="2800" dirty="0">
                <a:cs typeface="B Nazanin" pitchFamily="2" charset="-78"/>
              </a:rPr>
              <a:t>با </a:t>
            </a:r>
            <a:r>
              <a:rPr lang="en-US" sz="2800" dirty="0">
                <a:cs typeface="B Nazanin" pitchFamily="2" charset="-78"/>
              </a:rPr>
              <a:t>FT4</a:t>
            </a:r>
            <a:r>
              <a:rPr lang="fa-IR" sz="2800" dirty="0">
                <a:cs typeface="B Nazanin" pitchFamily="2" charset="-78"/>
              </a:rPr>
              <a:t> در </a:t>
            </a:r>
            <a:r>
              <a:rPr lang="fa-IR" sz="2800" dirty="0" smtClean="0">
                <a:cs typeface="B Nazanin" pitchFamily="2" charset="-78"/>
              </a:rPr>
              <a:t>مردان  </a:t>
            </a:r>
            <a:r>
              <a:rPr lang="fa-IR" sz="2800" dirty="0">
                <a:cs typeface="B Nazanin" pitchFamily="2" charset="-78"/>
              </a:rPr>
              <a:t>و </a:t>
            </a:r>
            <a:r>
              <a:rPr lang="en-US" sz="2800" dirty="0">
                <a:cs typeface="B Nazanin" pitchFamily="2" charset="-78"/>
              </a:rPr>
              <a:t>TPO </a:t>
            </a:r>
            <a:r>
              <a:rPr lang="en-US" sz="2800" dirty="0" err="1">
                <a:cs typeface="B Nazanin" pitchFamily="2" charset="-78"/>
              </a:rPr>
              <a:t>Ab</a:t>
            </a:r>
            <a:r>
              <a:rPr lang="fa-IR" sz="2800" dirty="0">
                <a:cs typeface="B Nazanin" pitchFamily="2" charset="-78"/>
              </a:rPr>
              <a:t> در زنان ارتباط داشت.</a:t>
            </a:r>
            <a:endParaRPr lang="en-US" sz="2800" b="1" dirty="0">
              <a:solidFill>
                <a:srgbClr val="C00000"/>
              </a:solidFill>
              <a:cs typeface="B Nazanin" pitchFamily="2" charset="-78"/>
            </a:endParaRPr>
          </a:p>
        </p:txBody>
      </p:sp>
      <p:sp>
        <p:nvSpPr>
          <p:cNvPr id="2" name="Title 1"/>
          <p:cNvSpPr>
            <a:spLocks noGrp="1"/>
          </p:cNvSpPr>
          <p:nvPr>
            <p:ph type="title"/>
          </p:nvPr>
        </p:nvSpPr>
        <p:spPr/>
        <p:txBody>
          <a:bodyPr>
            <a:normAutofit/>
          </a:bodyPr>
          <a:lstStyle/>
          <a:p>
            <a:pPr algn="r"/>
            <a:r>
              <a:rPr lang="fa-IR" sz="2800" b="1" dirty="0" smtClean="0">
                <a:solidFill>
                  <a:srgbClr val="FF0000"/>
                </a:solidFill>
                <a:cs typeface="B Nazanin" pitchFamily="2" charset="-78"/>
              </a:rPr>
              <a:t>نتیجه گیری</a:t>
            </a:r>
            <a:endParaRPr lang="en-US" sz="2800" dirty="0">
              <a:solidFill>
                <a:srgbClr val="FF0000"/>
              </a:solidFill>
              <a:cs typeface="B Nazanin" pitchFamily="2" charset="-78"/>
            </a:endParaRPr>
          </a:p>
        </p:txBody>
      </p:sp>
      <p:sp>
        <p:nvSpPr>
          <p:cNvPr id="6" name="Rectangle 5"/>
          <p:cNvSpPr/>
          <p:nvPr/>
        </p:nvSpPr>
        <p:spPr>
          <a:xfrm>
            <a:off x="3644406" y="6189260"/>
            <a:ext cx="5270994" cy="307777"/>
          </a:xfrm>
          <a:prstGeom prst="rect">
            <a:avLst/>
          </a:prstGeom>
        </p:spPr>
        <p:txBody>
          <a:bodyPr wrap="none">
            <a:spAutoFit/>
          </a:bodyPr>
          <a:lstStyle/>
          <a:p>
            <a:pPr algn="r" rtl="1"/>
            <a:r>
              <a:rPr lang="en-US" sz="1400" b="1" dirty="0" err="1">
                <a:solidFill>
                  <a:schemeClr val="accent2">
                    <a:lumMod val="75000"/>
                  </a:schemeClr>
                </a:solidFill>
              </a:rPr>
              <a:t>Bagheripuor</a:t>
            </a:r>
            <a:r>
              <a:rPr lang="en-US" sz="1400" b="1" dirty="0">
                <a:solidFill>
                  <a:schemeClr val="accent2">
                    <a:lumMod val="75000"/>
                  </a:schemeClr>
                </a:solidFill>
              </a:rPr>
              <a:t>, F., et al., </a:t>
            </a:r>
            <a:r>
              <a:rPr lang="en-US" sz="1400" b="1" dirty="0" err="1">
                <a:solidFill>
                  <a:schemeClr val="accent2">
                    <a:lumMod val="75000"/>
                  </a:schemeClr>
                </a:solidFill>
              </a:rPr>
              <a:t>Endocr</a:t>
            </a:r>
            <a:r>
              <a:rPr lang="en-US" sz="1400" b="1" dirty="0">
                <a:solidFill>
                  <a:schemeClr val="accent2">
                    <a:lumMod val="75000"/>
                  </a:schemeClr>
                </a:solidFill>
              </a:rPr>
              <a:t> Res, 2016. 41(3): p. </a:t>
            </a:r>
            <a:r>
              <a:rPr lang="en-US" sz="1400" b="1" dirty="0" smtClean="0">
                <a:solidFill>
                  <a:schemeClr val="accent2">
                    <a:lumMod val="75000"/>
                  </a:schemeClr>
                </a:solidFill>
              </a:rPr>
              <a:t>193-9. </a:t>
            </a:r>
            <a:endParaRPr lang="en-US" sz="1400" b="1" dirty="0">
              <a:solidFill>
                <a:schemeClr val="accent2">
                  <a:lumMod val="75000"/>
                </a:schemeClr>
              </a:solidFill>
            </a:endParaRPr>
          </a:p>
        </p:txBody>
      </p:sp>
    </p:spTree>
    <p:extLst>
      <p:ext uri="{BB962C8B-B14F-4D97-AF65-F5344CB8AC3E}">
        <p14:creationId xmlns:p14="http://schemas.microsoft.com/office/powerpoint/2010/main" val="3047652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lstStyle/>
          <a:p>
            <a:endParaRPr lang="en-US" dirty="0"/>
          </a:p>
        </p:txBody>
      </p:sp>
      <p:sp>
        <p:nvSpPr>
          <p:cNvPr id="2" name="Title 1"/>
          <p:cNvSpPr>
            <a:spLocks noGrp="1"/>
          </p:cNvSpPr>
          <p:nvPr>
            <p:ph type="title"/>
          </p:nvPr>
        </p:nvSpPr>
        <p:spPr>
          <a:xfrm>
            <a:off x="457200" y="2057400"/>
            <a:ext cx="8229600" cy="1905000"/>
          </a:xfrm>
        </p:spPr>
        <p:txBody>
          <a:bodyPr/>
          <a:lstStyle/>
          <a:p>
            <a:pPr algn="ctr"/>
            <a:r>
              <a:rPr lang="fa-IR" b="1" dirty="0" smtClean="0">
                <a:solidFill>
                  <a:srgbClr val="C00000"/>
                </a:solidFill>
                <a:cs typeface="B Nazanin" pitchFamily="2" charset="-78"/>
              </a:rPr>
              <a:t>اهداف و فرضیات</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3768491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91200"/>
          </a:xfrm>
        </p:spPr>
        <p:txBody>
          <a:bodyPr>
            <a:normAutofit/>
          </a:bodyPr>
          <a:lstStyle/>
          <a:p>
            <a:pPr marL="0" indent="0" algn="r" rtl="1">
              <a:buNone/>
            </a:pPr>
            <a:r>
              <a:rPr lang="ar-SA" sz="2800" dirty="0" smtClean="0">
                <a:cs typeface="B Nazanin" pitchFamily="2" charset="-78"/>
              </a:rPr>
              <a:t>بررسی ارتباط سطح نیترات سرم با تغییرات تست های تیرویید در افراد شرکت کننده در مطالعه تیرویید تهران در </a:t>
            </a:r>
            <a:r>
              <a:rPr lang="fa-IR" sz="2800" dirty="0" smtClean="0">
                <a:cs typeface="B Nazanin" pitchFamily="2" charset="-78"/>
              </a:rPr>
              <a:t>پ</a:t>
            </a:r>
            <a:r>
              <a:rPr lang="ar-SA" sz="2800" dirty="0" smtClean="0">
                <a:cs typeface="B Nazanin" pitchFamily="2" charset="-78"/>
              </a:rPr>
              <a:t>یگیری سه ساله</a:t>
            </a:r>
            <a:r>
              <a:rPr lang="fa-IR" sz="2800" dirty="0" smtClean="0">
                <a:cs typeface="B Nazanin" pitchFamily="2" charset="-78"/>
              </a:rPr>
              <a:t>.</a:t>
            </a:r>
            <a:endParaRPr lang="en-US" sz="2800" dirty="0" smtClean="0">
              <a:cs typeface="B Nazanin" pitchFamily="2" charset="-78"/>
            </a:endParaRPr>
          </a:p>
          <a:p>
            <a:pPr marL="0" indent="0" algn="r" rtl="1">
              <a:buNone/>
            </a:pPr>
            <a:endParaRPr lang="fa-IR" b="1" dirty="0" smtClean="0">
              <a:solidFill>
                <a:srgbClr val="FF0000"/>
              </a:solidFill>
              <a:cs typeface="B Nazanin" pitchFamily="2" charset="-78"/>
            </a:endParaRPr>
          </a:p>
          <a:p>
            <a:pPr marL="0" indent="0" algn="r" rtl="1">
              <a:buNone/>
            </a:pPr>
            <a:endParaRPr lang="en-US" b="1" dirty="0" smtClean="0">
              <a:solidFill>
                <a:srgbClr val="FF0000"/>
              </a:solidFill>
              <a:cs typeface="B Nazanin" pitchFamily="2" charset="-78"/>
            </a:endParaRPr>
          </a:p>
          <a:p>
            <a:pPr marL="0" indent="0" algn="r" rtl="1">
              <a:buNone/>
            </a:pPr>
            <a:endParaRPr lang="en-US" sz="2800" dirty="0" smtClean="0">
              <a:cs typeface="B Nazanin" pitchFamily="2" charset="-78"/>
            </a:endParaRPr>
          </a:p>
          <a:p>
            <a:pPr marL="0" indent="0" algn="r" rtl="1">
              <a:buNone/>
            </a:pPr>
            <a:endParaRPr lang="en-US" sz="2800" dirty="0">
              <a:cs typeface="B Nazanin" pitchFamily="2" charset="-78"/>
            </a:endParaRPr>
          </a:p>
        </p:txBody>
      </p:sp>
      <p:sp>
        <p:nvSpPr>
          <p:cNvPr id="2" name="Title 1"/>
          <p:cNvSpPr>
            <a:spLocks noGrp="1"/>
          </p:cNvSpPr>
          <p:nvPr>
            <p:ph type="title"/>
          </p:nvPr>
        </p:nvSpPr>
        <p:spPr>
          <a:xfrm>
            <a:off x="457200" y="274638"/>
            <a:ext cx="8229600" cy="715962"/>
          </a:xfrm>
        </p:spPr>
        <p:txBody>
          <a:bodyPr>
            <a:normAutofit/>
          </a:bodyPr>
          <a:lstStyle/>
          <a:p>
            <a:pPr algn="r" rtl="1"/>
            <a:r>
              <a:rPr lang="fa-IR" sz="2800" b="1" dirty="0" smtClean="0">
                <a:solidFill>
                  <a:srgbClr val="FF0000"/>
                </a:solidFill>
                <a:cs typeface="B Nazanin" pitchFamily="2" charset="-78"/>
              </a:rPr>
              <a:t>هدف اصلی </a:t>
            </a:r>
            <a:r>
              <a:rPr lang="fa-IR" sz="3200" b="1" dirty="0" smtClean="0">
                <a:solidFill>
                  <a:srgbClr val="FF0000"/>
                </a:solidFill>
                <a:cs typeface="B Nazanin" pitchFamily="2" charset="-78"/>
              </a:rPr>
              <a:t>:</a:t>
            </a:r>
            <a:endParaRPr lang="en-US" sz="3200" b="1" dirty="0">
              <a:solidFill>
                <a:srgbClr val="FF0000"/>
              </a:solidFill>
              <a:cs typeface="B Nazanin" pitchFamily="2" charset="-78"/>
            </a:endParaRPr>
          </a:p>
        </p:txBody>
      </p:sp>
    </p:spTree>
    <p:extLst>
      <p:ext uri="{BB962C8B-B14F-4D97-AF65-F5344CB8AC3E}">
        <p14:creationId xmlns:p14="http://schemas.microsoft.com/office/powerpoint/2010/main" val="2959118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86400"/>
          </a:xfrm>
        </p:spPr>
        <p:txBody>
          <a:bodyPr>
            <a:normAutofit fontScale="62500" lnSpcReduction="20000"/>
          </a:bodyPr>
          <a:lstStyle/>
          <a:p>
            <a:pPr marL="0" indent="0" algn="r" rtl="1">
              <a:buNone/>
            </a:pPr>
            <a:r>
              <a:rPr lang="ar-SA" sz="3200" dirty="0" smtClean="0">
                <a:cs typeface="B Nazanin" pitchFamily="2" charset="-78"/>
              </a:rPr>
              <a:t>در </a:t>
            </a:r>
            <a:r>
              <a:rPr lang="ar-SA" sz="3200" dirty="0">
                <a:cs typeface="B Nazanin" pitchFamily="2" charset="-78"/>
              </a:rPr>
              <a:t>افراد شرکت کننده در مطالعه تیرویید تهران در پیگیری سه ساله اهداف فرعی زیر</a:t>
            </a:r>
            <a:r>
              <a:rPr lang="fa-IR" sz="3200" dirty="0">
                <a:cs typeface="B Nazanin" pitchFamily="2" charset="-78"/>
              </a:rPr>
              <a:t> </a:t>
            </a:r>
            <a:r>
              <a:rPr lang="ar-SA" sz="3200" dirty="0">
                <a:cs typeface="B Nazanin" pitchFamily="2" charset="-78"/>
              </a:rPr>
              <a:t>تعریف می شود :</a:t>
            </a:r>
            <a:endParaRPr lang="fa-IR" sz="3200" dirty="0">
              <a:cs typeface="B Nazanin" pitchFamily="2" charset="-78"/>
            </a:endParaRPr>
          </a:p>
          <a:p>
            <a:pPr marL="457200" indent="-457200" algn="r" rtl="1">
              <a:buFont typeface="Arial" pitchFamily="34" charset="0"/>
              <a:buChar char="•"/>
            </a:pPr>
            <a:r>
              <a:rPr lang="fa-IR" sz="3200" dirty="0">
                <a:cs typeface="B Nazanin" pitchFamily="2" charset="-78"/>
              </a:rPr>
              <a:t>تعیین </a:t>
            </a:r>
            <a:r>
              <a:rPr lang="ar-SA" sz="3200" dirty="0">
                <a:cs typeface="B Nazanin" pitchFamily="2" charset="-78"/>
              </a:rPr>
              <a:t>سطح نیترات سرم </a:t>
            </a:r>
            <a:r>
              <a:rPr lang="fa-IR" sz="3200" dirty="0">
                <a:cs typeface="B Nazanin" pitchFamily="2" charset="-78"/>
              </a:rPr>
              <a:t>.</a:t>
            </a:r>
          </a:p>
          <a:p>
            <a:pPr marL="457200" indent="-457200" algn="r" rtl="1">
              <a:buFont typeface="Arial" pitchFamily="34" charset="0"/>
              <a:buChar char="•"/>
            </a:pPr>
            <a:endParaRPr lang="fa-IR" sz="3200" dirty="0" smtClean="0">
              <a:cs typeface="B Nazanin" pitchFamily="2" charset="-78"/>
            </a:endParaRPr>
          </a:p>
          <a:p>
            <a:pPr marL="457200" indent="-457200" algn="r" rtl="1">
              <a:buFont typeface="Arial" pitchFamily="34" charset="0"/>
              <a:buChar char="•"/>
            </a:pPr>
            <a:r>
              <a:rPr lang="fa-IR" sz="3200" dirty="0" smtClean="0">
                <a:cs typeface="B Nazanin" pitchFamily="2" charset="-78"/>
              </a:rPr>
              <a:t>تعیین </a:t>
            </a:r>
            <a:r>
              <a:rPr lang="ar-SA" sz="3200" dirty="0">
                <a:cs typeface="B Nazanin" pitchFamily="2" charset="-78"/>
              </a:rPr>
              <a:t>تغییرات </a:t>
            </a:r>
            <a:r>
              <a:rPr lang="en-US" sz="3200" dirty="0">
                <a:cs typeface="B Nazanin" pitchFamily="2" charset="-78"/>
              </a:rPr>
              <a:t>TSH</a:t>
            </a:r>
            <a:r>
              <a:rPr lang="fa-IR" sz="3200" dirty="0">
                <a:cs typeface="B Nazanin" pitchFamily="2" charset="-78"/>
              </a:rPr>
              <a:t> به تفکیک جنس.</a:t>
            </a:r>
          </a:p>
          <a:p>
            <a:pPr marL="457200" indent="-457200" algn="r" rtl="1">
              <a:buFont typeface="Arial" pitchFamily="34" charset="0"/>
              <a:buChar char="•"/>
            </a:pPr>
            <a:endParaRPr lang="fa-IR" sz="3200" dirty="0" smtClean="0">
              <a:cs typeface="B Nazanin" pitchFamily="2" charset="-78"/>
            </a:endParaRPr>
          </a:p>
          <a:p>
            <a:pPr marL="457200" indent="-457200" algn="r" rtl="1">
              <a:buFont typeface="Arial" pitchFamily="34" charset="0"/>
              <a:buChar char="•"/>
            </a:pPr>
            <a:r>
              <a:rPr lang="fa-IR" sz="3200" dirty="0" smtClean="0">
                <a:cs typeface="B Nazanin" pitchFamily="2" charset="-78"/>
              </a:rPr>
              <a:t>تعیین </a:t>
            </a:r>
            <a:r>
              <a:rPr lang="ar-SA" sz="3200" dirty="0">
                <a:cs typeface="B Nazanin" pitchFamily="2" charset="-78"/>
              </a:rPr>
              <a:t>تغییرات </a:t>
            </a:r>
            <a:r>
              <a:rPr lang="en-US" sz="3200" dirty="0">
                <a:cs typeface="B Nazanin" pitchFamily="2" charset="-78"/>
              </a:rPr>
              <a:t>FT4</a:t>
            </a:r>
            <a:r>
              <a:rPr lang="fa-IR" sz="3200" dirty="0">
                <a:cs typeface="B Nazanin" pitchFamily="2" charset="-78"/>
              </a:rPr>
              <a:t> به تفکیک جنس.</a:t>
            </a:r>
          </a:p>
          <a:p>
            <a:pPr marL="457200" indent="-457200" algn="r" rtl="1">
              <a:buFont typeface="Arial" pitchFamily="34" charset="0"/>
              <a:buChar char="•"/>
            </a:pPr>
            <a:endParaRPr lang="fa-IR" sz="3200" dirty="0" smtClean="0">
              <a:cs typeface="B Nazanin" pitchFamily="2" charset="-78"/>
            </a:endParaRPr>
          </a:p>
          <a:p>
            <a:pPr marL="457200" indent="-457200" algn="r" rtl="1">
              <a:buFont typeface="Arial" pitchFamily="34" charset="0"/>
              <a:buChar char="•"/>
            </a:pPr>
            <a:r>
              <a:rPr lang="fa-IR" sz="3200" dirty="0" smtClean="0">
                <a:cs typeface="B Nazanin" pitchFamily="2" charset="-78"/>
              </a:rPr>
              <a:t>تعیین </a:t>
            </a:r>
            <a:r>
              <a:rPr lang="ar-SA" sz="3200" dirty="0">
                <a:cs typeface="B Nazanin" pitchFamily="2" charset="-78"/>
              </a:rPr>
              <a:t>تغییرات </a:t>
            </a:r>
            <a:r>
              <a:rPr lang="en-US" sz="3200" dirty="0">
                <a:cs typeface="B Nazanin" pitchFamily="2" charset="-78"/>
              </a:rPr>
              <a:t>TPO </a:t>
            </a:r>
            <a:r>
              <a:rPr lang="en-US" sz="3200" dirty="0" err="1">
                <a:cs typeface="B Nazanin" pitchFamily="2" charset="-78"/>
              </a:rPr>
              <a:t>Ab</a:t>
            </a:r>
            <a:r>
              <a:rPr lang="fa-IR" sz="3200" dirty="0">
                <a:cs typeface="B Nazanin" pitchFamily="2" charset="-78"/>
              </a:rPr>
              <a:t> به تفکیک جنس.</a:t>
            </a:r>
          </a:p>
          <a:p>
            <a:pPr marL="0" indent="0" algn="r" rtl="1">
              <a:buNone/>
            </a:pPr>
            <a:endParaRPr lang="en-US" sz="3200" dirty="0">
              <a:cs typeface="B Nazanin" pitchFamily="2" charset="-78"/>
            </a:endParaRPr>
          </a:p>
          <a:p>
            <a:pPr lvl="0" algn="r" rtl="1">
              <a:buFont typeface="Arial" pitchFamily="34" charset="0"/>
              <a:buChar char="•"/>
            </a:pPr>
            <a:r>
              <a:rPr lang="ar-SA" sz="3200" dirty="0">
                <a:cs typeface="B Nazanin" pitchFamily="2" charset="-78"/>
              </a:rPr>
              <a:t>بررسی ارتباط سطح نیترات سرم با تغییرات </a:t>
            </a:r>
            <a:r>
              <a:rPr lang="en-US" sz="3200" dirty="0">
                <a:cs typeface="B Nazanin" pitchFamily="2" charset="-78"/>
              </a:rPr>
              <a:t>TSH</a:t>
            </a:r>
            <a:r>
              <a:rPr lang="ar-SA" sz="3200" dirty="0">
                <a:cs typeface="B Nazanin" pitchFamily="2" charset="-78"/>
              </a:rPr>
              <a:t> و به تفکیک </a:t>
            </a:r>
            <a:r>
              <a:rPr lang="en-US" sz="3200" dirty="0">
                <a:cs typeface="B Nazanin" pitchFamily="2" charset="-78"/>
              </a:rPr>
              <a:t>TPO </a:t>
            </a:r>
            <a:r>
              <a:rPr lang="en-US" sz="3200" dirty="0" err="1">
                <a:cs typeface="B Nazanin" pitchFamily="2" charset="-78"/>
              </a:rPr>
              <a:t>Ab</a:t>
            </a:r>
            <a:r>
              <a:rPr lang="fa-IR" sz="3200" dirty="0">
                <a:cs typeface="B Nazanin" pitchFamily="2" charset="-78"/>
              </a:rPr>
              <a:t> مثبت و منفی.</a:t>
            </a:r>
            <a:endParaRPr lang="en-US" sz="3200" dirty="0">
              <a:cs typeface="B Nazanin" pitchFamily="2" charset="-78"/>
            </a:endParaRPr>
          </a:p>
          <a:p>
            <a:pPr algn="r" rtl="1">
              <a:buFont typeface="Arial" pitchFamily="34" charset="0"/>
              <a:buChar char="•"/>
            </a:pPr>
            <a:endParaRPr lang="en-US" sz="3200" dirty="0">
              <a:cs typeface="B Nazanin" pitchFamily="2" charset="-78"/>
            </a:endParaRPr>
          </a:p>
          <a:p>
            <a:pPr lvl="0" algn="r" rtl="1">
              <a:buFont typeface="Arial" pitchFamily="34" charset="0"/>
              <a:buChar char="•"/>
            </a:pPr>
            <a:r>
              <a:rPr lang="ar-SA" sz="3200" dirty="0">
                <a:cs typeface="B Nazanin" pitchFamily="2" charset="-78"/>
              </a:rPr>
              <a:t>بررسی ارتباط سطح نیترات سرم با تغییرات </a:t>
            </a:r>
            <a:r>
              <a:rPr lang="en-US" sz="3200" dirty="0">
                <a:cs typeface="B Nazanin" pitchFamily="2" charset="-78"/>
              </a:rPr>
              <a:t>FT4</a:t>
            </a:r>
            <a:r>
              <a:rPr lang="ar-SA" sz="3200" dirty="0">
                <a:cs typeface="B Nazanin" pitchFamily="2" charset="-78"/>
              </a:rPr>
              <a:t> و به تفکیک </a:t>
            </a:r>
            <a:r>
              <a:rPr lang="en-US" sz="3200" dirty="0">
                <a:cs typeface="B Nazanin" pitchFamily="2" charset="-78"/>
              </a:rPr>
              <a:t>TPO </a:t>
            </a:r>
            <a:r>
              <a:rPr lang="en-US" sz="3200" dirty="0" err="1">
                <a:cs typeface="B Nazanin" pitchFamily="2" charset="-78"/>
              </a:rPr>
              <a:t>Ab</a:t>
            </a:r>
            <a:r>
              <a:rPr lang="fa-IR" sz="3200" dirty="0">
                <a:cs typeface="B Nazanin" pitchFamily="2" charset="-78"/>
              </a:rPr>
              <a:t> مثبت و منفی.</a:t>
            </a:r>
          </a:p>
          <a:p>
            <a:pPr lvl="0" algn="r" rtl="1">
              <a:buFont typeface="Arial" pitchFamily="34" charset="0"/>
              <a:buChar char="•"/>
            </a:pPr>
            <a:endParaRPr lang="fa-IR" sz="3200" dirty="0">
              <a:cs typeface="B Nazanin" pitchFamily="2" charset="-78"/>
            </a:endParaRPr>
          </a:p>
          <a:p>
            <a:pPr lvl="0" algn="r" rtl="1">
              <a:buFont typeface="Arial" pitchFamily="34" charset="0"/>
              <a:buChar char="•"/>
            </a:pPr>
            <a:r>
              <a:rPr lang="ar-SA" sz="3200" dirty="0">
                <a:cs typeface="B Nazanin" pitchFamily="2" charset="-78"/>
              </a:rPr>
              <a:t>بررسی ارتباط سطح نیترات سرم با تغییرات </a:t>
            </a:r>
            <a:r>
              <a:rPr lang="en-US" sz="3200" dirty="0">
                <a:cs typeface="B Nazanin" pitchFamily="2" charset="-78"/>
              </a:rPr>
              <a:t>TPO </a:t>
            </a:r>
            <a:r>
              <a:rPr lang="en-US" sz="3200" dirty="0" err="1">
                <a:cs typeface="B Nazanin" pitchFamily="2" charset="-78"/>
              </a:rPr>
              <a:t>Ab</a:t>
            </a:r>
            <a:r>
              <a:rPr lang="en-US" sz="3200" dirty="0">
                <a:cs typeface="B Nazanin" pitchFamily="2" charset="-78"/>
              </a:rPr>
              <a:t> </a:t>
            </a:r>
            <a:r>
              <a:rPr lang="fa-IR" sz="3200" dirty="0">
                <a:cs typeface="B Nazanin" pitchFamily="2" charset="-78"/>
              </a:rPr>
              <a:t>.</a:t>
            </a:r>
            <a:endParaRPr lang="en-US" sz="3200" dirty="0">
              <a:cs typeface="B Nazanin" pitchFamily="2" charset="-78"/>
            </a:endParaRPr>
          </a:p>
          <a:p>
            <a:pPr algn="r" rtl="1">
              <a:buFont typeface="Arial" pitchFamily="34" charset="0"/>
              <a:buChar char="•"/>
            </a:pPr>
            <a:endParaRPr lang="en-US" sz="3200" dirty="0">
              <a:cs typeface="B Nazanin" pitchFamily="2" charset="-78"/>
            </a:endParaRPr>
          </a:p>
          <a:p>
            <a:pPr lvl="0" algn="r" rtl="1">
              <a:buFont typeface="Arial" pitchFamily="34" charset="0"/>
              <a:buChar char="•"/>
            </a:pPr>
            <a:r>
              <a:rPr lang="ar-SA" sz="3200" dirty="0">
                <a:cs typeface="B Nazanin" pitchFamily="2" charset="-78"/>
              </a:rPr>
              <a:t>بررسی ارتباط سطح نیترات سرم با بروز هیپوتیروییدی بالینی</a:t>
            </a:r>
            <a:r>
              <a:rPr lang="fa-IR" sz="3200" dirty="0">
                <a:cs typeface="B Nazanin" pitchFamily="2" charset="-78"/>
              </a:rPr>
              <a:t>.</a:t>
            </a:r>
            <a:endParaRPr lang="en-US" sz="3200" dirty="0">
              <a:cs typeface="B Nazanin" pitchFamily="2" charset="-78"/>
            </a:endParaRPr>
          </a:p>
          <a:p>
            <a:pPr algn="r" rtl="1">
              <a:buFont typeface="Arial" pitchFamily="34" charset="0"/>
              <a:buChar char="•"/>
            </a:pPr>
            <a:endParaRPr lang="en-US" sz="3200" dirty="0">
              <a:cs typeface="B Nazanin" pitchFamily="2" charset="-78"/>
            </a:endParaRPr>
          </a:p>
          <a:p>
            <a:pPr algn="r" rtl="1">
              <a:buFont typeface="Arial" pitchFamily="34" charset="0"/>
              <a:buChar char="•"/>
            </a:pPr>
            <a:r>
              <a:rPr lang="ar-SA" sz="3200" dirty="0">
                <a:cs typeface="B Nazanin" pitchFamily="2" charset="-78"/>
              </a:rPr>
              <a:t>بررسی ارتباط سطح نیترات سرم با بروز هیپوتیروییدی تحت بالینی</a:t>
            </a:r>
            <a:r>
              <a:rPr lang="fa-IR" sz="3200" dirty="0">
                <a:cs typeface="B Nazanin" pitchFamily="2" charset="-78"/>
              </a:rPr>
              <a:t>.</a:t>
            </a:r>
            <a:endParaRPr lang="en-US" sz="3200" dirty="0">
              <a:cs typeface="B Nazanin" pitchFamily="2" charset="-78"/>
            </a:endParaRPr>
          </a:p>
          <a:p>
            <a:pPr lvl="0" algn="r" rtl="1">
              <a:buFont typeface="Arial" pitchFamily="34" charset="0"/>
              <a:buChar char="•"/>
            </a:pPr>
            <a:endParaRPr lang="en-US" sz="3200" dirty="0">
              <a:cs typeface="B Nazanin" pitchFamily="2" charset="-78"/>
            </a:endParaRPr>
          </a:p>
          <a:p>
            <a:pPr algn="r" rtl="1"/>
            <a:endParaRPr lang="en-US" dirty="0"/>
          </a:p>
        </p:txBody>
      </p:sp>
      <p:sp>
        <p:nvSpPr>
          <p:cNvPr id="3" name="Title 2"/>
          <p:cNvSpPr>
            <a:spLocks noGrp="1"/>
          </p:cNvSpPr>
          <p:nvPr>
            <p:ph type="title"/>
          </p:nvPr>
        </p:nvSpPr>
        <p:spPr>
          <a:xfrm>
            <a:off x="457200" y="274638"/>
            <a:ext cx="8229600" cy="639762"/>
          </a:xfrm>
        </p:spPr>
        <p:txBody>
          <a:bodyPr>
            <a:normAutofit/>
          </a:bodyPr>
          <a:lstStyle/>
          <a:p>
            <a:pPr algn="r" rtl="1"/>
            <a:r>
              <a:rPr lang="fa-IR" sz="2800" dirty="0">
                <a:solidFill>
                  <a:srgbClr val="FF0000"/>
                </a:solidFill>
                <a:cs typeface="B Nazanin" pitchFamily="2" charset="-78"/>
              </a:rPr>
              <a:t>اهداف </a:t>
            </a:r>
            <a:r>
              <a:rPr lang="fa-IR" sz="2800" dirty="0" smtClean="0">
                <a:solidFill>
                  <a:srgbClr val="FF0000"/>
                </a:solidFill>
                <a:cs typeface="B Nazanin" pitchFamily="2" charset="-78"/>
              </a:rPr>
              <a:t>فرعی:</a:t>
            </a:r>
            <a:endParaRPr lang="en-US" sz="2800" dirty="0"/>
          </a:p>
        </p:txBody>
      </p:sp>
    </p:spTree>
    <p:extLst>
      <p:ext uri="{BB962C8B-B14F-4D97-AF65-F5344CB8AC3E}">
        <p14:creationId xmlns:p14="http://schemas.microsoft.com/office/powerpoint/2010/main" val="2574208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lgn="r" rtl="1">
              <a:buNone/>
            </a:pPr>
            <a:r>
              <a:rPr lang="fa-IR" sz="2800" b="1" dirty="0" smtClean="0">
                <a:solidFill>
                  <a:srgbClr val="FF0000"/>
                </a:solidFill>
                <a:cs typeface="B Nazanin" pitchFamily="2" charset="-78"/>
              </a:rPr>
              <a:t>هدف کاربردی :</a:t>
            </a:r>
          </a:p>
          <a:p>
            <a:pPr marL="0" indent="0" algn="r" rtl="1">
              <a:buNone/>
            </a:pPr>
            <a:endParaRPr lang="fa-IR" sz="2800" dirty="0" smtClean="0">
              <a:cs typeface="B Nazanin" pitchFamily="2" charset="-78"/>
            </a:endParaRPr>
          </a:p>
          <a:p>
            <a:pPr marL="0" indent="0" algn="r" rtl="1">
              <a:buNone/>
            </a:pPr>
            <a:r>
              <a:rPr lang="ar-SA" sz="2800" dirty="0" smtClean="0">
                <a:cs typeface="B Nazanin" pitchFamily="2" charset="-78"/>
              </a:rPr>
              <a:t>ارزیابی </a:t>
            </a:r>
            <a:r>
              <a:rPr lang="ar-SA" sz="2800" dirty="0">
                <a:cs typeface="B Nazanin" pitchFamily="2" charset="-78"/>
              </a:rPr>
              <a:t>سطح نیترات سرم در بیماری های تیرویید به فهم بهتر </a:t>
            </a:r>
            <a:r>
              <a:rPr lang="ar-SA" sz="2800" dirty="0" smtClean="0">
                <a:cs typeface="B Nazanin" pitchFamily="2" charset="-78"/>
              </a:rPr>
              <a:t>اتیوپاتولو</a:t>
            </a:r>
            <a:r>
              <a:rPr lang="fa-IR" sz="2800" dirty="0" smtClean="0">
                <a:cs typeface="B Nazanin" pitchFamily="2" charset="-78"/>
              </a:rPr>
              <a:t>ژ</a:t>
            </a:r>
            <a:r>
              <a:rPr lang="ar-SA" sz="2800" dirty="0" smtClean="0">
                <a:cs typeface="B Nazanin" pitchFamily="2" charset="-78"/>
              </a:rPr>
              <a:t>ی </a:t>
            </a:r>
            <a:r>
              <a:rPr lang="ar-SA" sz="2800" dirty="0">
                <a:cs typeface="B Nazanin" pitchFamily="2" charset="-78"/>
              </a:rPr>
              <a:t>بیماری های تیرویید کمک می </a:t>
            </a:r>
            <a:r>
              <a:rPr lang="ar-SA" sz="2800" dirty="0" smtClean="0">
                <a:cs typeface="B Nazanin" pitchFamily="2" charset="-78"/>
              </a:rPr>
              <a:t>کند</a:t>
            </a:r>
            <a:r>
              <a:rPr lang="fa-IR" sz="2800" dirty="0" smtClean="0">
                <a:cs typeface="B Nazanin" pitchFamily="2" charset="-78"/>
              </a:rPr>
              <a:t>.</a:t>
            </a:r>
          </a:p>
          <a:p>
            <a:pPr marL="0" indent="0" algn="r" rtl="1">
              <a:buNone/>
            </a:pPr>
            <a:endParaRPr lang="fa-IR" sz="2800" dirty="0">
              <a:cs typeface="B Nazanin" pitchFamily="2" charset="-78"/>
            </a:endParaRPr>
          </a:p>
          <a:p>
            <a:pPr marL="0" indent="0" algn="r" rtl="1">
              <a:buNone/>
            </a:pPr>
            <a:r>
              <a:rPr lang="fa-IR" sz="2800" b="1" dirty="0" smtClean="0">
                <a:solidFill>
                  <a:srgbClr val="FF0000"/>
                </a:solidFill>
                <a:cs typeface="B Nazanin" pitchFamily="2" charset="-78"/>
              </a:rPr>
              <a:t>فرضیات :</a:t>
            </a:r>
          </a:p>
          <a:p>
            <a:pPr marL="0" indent="0" algn="r" rtl="1">
              <a:buNone/>
            </a:pPr>
            <a:endParaRPr lang="fa-IR" sz="2800" dirty="0">
              <a:solidFill>
                <a:srgbClr val="C00000"/>
              </a:solidFill>
              <a:cs typeface="B Nazanin" pitchFamily="2" charset="-78"/>
            </a:endParaRPr>
          </a:p>
          <a:p>
            <a:pPr marL="0" indent="0" algn="r" rtl="1">
              <a:buNone/>
            </a:pPr>
            <a:r>
              <a:rPr lang="en-US" sz="2800" dirty="0">
                <a:cs typeface="B Nazanin" pitchFamily="2" charset="-78"/>
              </a:rPr>
              <a:t>H0</a:t>
            </a:r>
            <a:r>
              <a:rPr lang="fa-IR" sz="2800" dirty="0">
                <a:cs typeface="B Nazanin" pitchFamily="2" charset="-78"/>
              </a:rPr>
              <a:t> : سطح نیترات سرم با تغییرات تستهای تیرویید در افراد شرکت کننده در </a:t>
            </a:r>
            <a:r>
              <a:rPr lang="fa-IR" sz="2800" dirty="0" smtClean="0">
                <a:cs typeface="B Nazanin" pitchFamily="2" charset="-78"/>
              </a:rPr>
              <a:t>مطالعه </a:t>
            </a:r>
            <a:r>
              <a:rPr lang="fa-IR" sz="2800" dirty="0">
                <a:cs typeface="B Nazanin" pitchFamily="2" charset="-78"/>
              </a:rPr>
              <a:t>تیرویید تهران در پیگیری سه ساله ارتباط ندارد. </a:t>
            </a:r>
            <a:endParaRPr lang="en-US" sz="2800" dirty="0">
              <a:cs typeface="B Nazanin" pitchFamily="2" charset="-78"/>
            </a:endParaRPr>
          </a:p>
          <a:p>
            <a:pPr marL="0" indent="0" algn="r" rtl="1">
              <a:buNone/>
            </a:pPr>
            <a:endParaRPr lang="fa-IR" sz="2800" dirty="0" smtClean="0">
              <a:cs typeface="B Nazanin" pitchFamily="2" charset="-78"/>
            </a:endParaRPr>
          </a:p>
          <a:p>
            <a:pPr marL="0" indent="0" algn="r" rtl="1">
              <a:buNone/>
            </a:pPr>
            <a:r>
              <a:rPr lang="en-US" sz="2800" dirty="0" smtClean="0">
                <a:cs typeface="B Nazanin" pitchFamily="2" charset="-78"/>
              </a:rPr>
              <a:t>H1</a:t>
            </a:r>
            <a:r>
              <a:rPr lang="fa-IR" sz="2800" dirty="0" smtClean="0">
                <a:cs typeface="B Nazanin" pitchFamily="2" charset="-78"/>
              </a:rPr>
              <a:t> </a:t>
            </a:r>
            <a:r>
              <a:rPr lang="fa-IR" sz="2800" dirty="0">
                <a:cs typeface="B Nazanin" pitchFamily="2" charset="-78"/>
              </a:rPr>
              <a:t>: </a:t>
            </a:r>
            <a:r>
              <a:rPr lang="ar-SA" sz="2800" dirty="0">
                <a:cs typeface="B Nazanin" pitchFamily="2" charset="-78"/>
              </a:rPr>
              <a:t>سطح نیترات سرم </a:t>
            </a:r>
            <a:r>
              <a:rPr lang="fa-IR" sz="2800" dirty="0">
                <a:cs typeface="B Nazanin" pitchFamily="2" charset="-78"/>
              </a:rPr>
              <a:t>با تغییرات تستهای تیرویید در افراد شرکت کننده در </a:t>
            </a:r>
            <a:r>
              <a:rPr lang="fa-IR" sz="2800" dirty="0" smtClean="0">
                <a:cs typeface="B Nazanin" pitchFamily="2" charset="-78"/>
              </a:rPr>
              <a:t>مطالعه </a:t>
            </a:r>
            <a:r>
              <a:rPr lang="fa-IR" sz="2800" dirty="0">
                <a:cs typeface="B Nazanin" pitchFamily="2" charset="-78"/>
              </a:rPr>
              <a:t>تیرویید تهران در پیگیری سه ساله ارتباط </a:t>
            </a:r>
            <a:r>
              <a:rPr lang="fa-IR" sz="2800" dirty="0" smtClean="0">
                <a:cs typeface="B Nazanin" pitchFamily="2" charset="-78"/>
              </a:rPr>
              <a:t>دارد.</a:t>
            </a:r>
            <a:endParaRPr lang="en-US" sz="2800" dirty="0">
              <a:solidFill>
                <a:srgbClr val="C00000"/>
              </a:solidFill>
              <a:cs typeface="B Nazanin" pitchFamily="2" charset="-78"/>
            </a:endParaRPr>
          </a:p>
        </p:txBody>
      </p:sp>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Tree>
    <p:extLst>
      <p:ext uri="{BB962C8B-B14F-4D97-AF65-F5344CB8AC3E}">
        <p14:creationId xmlns:p14="http://schemas.microsoft.com/office/powerpoint/2010/main" val="3961177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8229600" cy="2773363"/>
          </a:xfrm>
        </p:spPr>
        <p:txBody>
          <a:bodyPr/>
          <a:lstStyle/>
          <a:p>
            <a:endParaRPr lang="en-US" dirty="0"/>
          </a:p>
        </p:txBody>
      </p:sp>
      <p:sp>
        <p:nvSpPr>
          <p:cNvPr id="2" name="Title 1"/>
          <p:cNvSpPr>
            <a:spLocks noGrp="1"/>
          </p:cNvSpPr>
          <p:nvPr>
            <p:ph type="title"/>
          </p:nvPr>
        </p:nvSpPr>
        <p:spPr>
          <a:xfrm>
            <a:off x="457200" y="2057400"/>
            <a:ext cx="8229600" cy="1752600"/>
          </a:xfrm>
        </p:spPr>
        <p:txBody>
          <a:bodyPr/>
          <a:lstStyle/>
          <a:p>
            <a:pPr algn="ctr" rtl="1"/>
            <a:r>
              <a:rPr lang="fa-IR" b="1" dirty="0" smtClean="0">
                <a:solidFill>
                  <a:srgbClr val="C00000"/>
                </a:solidFill>
                <a:cs typeface="B Nazanin" pitchFamily="2" charset="-78"/>
              </a:rPr>
              <a:t>جدول متغیرها</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4126934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 y="0"/>
            <a:ext cx="8912125"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239003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72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74140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163763"/>
          </a:xfrm>
        </p:spPr>
        <p:txBody>
          <a:bodyPr/>
          <a:lstStyle/>
          <a:p>
            <a:endParaRPr lang="en-US" dirty="0"/>
          </a:p>
        </p:txBody>
      </p:sp>
      <p:sp>
        <p:nvSpPr>
          <p:cNvPr id="2" name="Title 1"/>
          <p:cNvSpPr>
            <a:spLocks noGrp="1"/>
          </p:cNvSpPr>
          <p:nvPr>
            <p:ph type="title"/>
          </p:nvPr>
        </p:nvSpPr>
        <p:spPr>
          <a:xfrm>
            <a:off x="457200" y="2362200"/>
            <a:ext cx="8229600" cy="1676400"/>
          </a:xfrm>
        </p:spPr>
        <p:txBody>
          <a:bodyPr/>
          <a:lstStyle/>
          <a:p>
            <a:pPr algn="ctr"/>
            <a:r>
              <a:rPr lang="fa-IR" b="1" dirty="0" smtClean="0">
                <a:solidFill>
                  <a:srgbClr val="C00000"/>
                </a:solidFill>
                <a:cs typeface="B Nazanin" pitchFamily="2" charset="-78"/>
              </a:rPr>
              <a:t>جمعیت هدف</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3953695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57800"/>
          </a:xfrm>
        </p:spPr>
        <p:txBody>
          <a:bodyPr>
            <a:normAutofit lnSpcReduction="10000"/>
          </a:bodyPr>
          <a:lstStyle/>
          <a:p>
            <a:pPr algn="r" rtl="1">
              <a:buFont typeface="Wingdings" pitchFamily="2" charset="2"/>
              <a:buChar char="Ø"/>
            </a:pPr>
            <a:r>
              <a:rPr lang="fa-IR" dirty="0">
                <a:cs typeface="B Nazanin" pitchFamily="2" charset="-78"/>
              </a:rPr>
              <a:t>این مطالعه در قالب مطالعه تیرویید تهران انجام می شود که در چهارچوب مطالعه قند و لیپید تهران انجام می گیرد</a:t>
            </a:r>
            <a:r>
              <a:rPr lang="fa-IR" dirty="0" smtClean="0">
                <a:cs typeface="B Nazanin" pitchFamily="2" charset="-78"/>
              </a:rPr>
              <a:t>.</a:t>
            </a:r>
            <a:endParaRPr lang="en-US" dirty="0" smtClean="0">
              <a:cs typeface="B Nazanin" pitchFamily="2" charset="-78"/>
            </a:endParaRPr>
          </a:p>
          <a:p>
            <a:pPr algn="r" rtl="1">
              <a:buFont typeface="Wingdings" pitchFamily="2" charset="2"/>
              <a:buChar char="Ø"/>
            </a:pPr>
            <a:endParaRPr lang="en-US" dirty="0" smtClean="0">
              <a:cs typeface="B Nazanin" pitchFamily="2" charset="-78"/>
            </a:endParaRPr>
          </a:p>
          <a:p>
            <a:pPr algn="r" rtl="1">
              <a:buFont typeface="Wingdings" pitchFamily="2" charset="2"/>
              <a:buChar char="Ø"/>
            </a:pPr>
            <a:r>
              <a:rPr lang="ar-SA" dirty="0" smtClean="0">
                <a:cs typeface="B Nazanin" pitchFamily="2" charset="-78"/>
              </a:rPr>
              <a:t>مطالعه </a:t>
            </a:r>
            <a:r>
              <a:rPr lang="ar-SA" dirty="0">
                <a:cs typeface="B Nazanin" pitchFamily="2" charset="-78"/>
              </a:rPr>
              <a:t>تیرویید تهران با هدف ارزیابی شیوع و سیر طبیعی بیماری های تیرویید و بررسی ارتباط بیماری های تیرویید با ریسک فاکتورهای کاردیوواسکولار و بیماری های کرونری و </a:t>
            </a:r>
            <a:r>
              <a:rPr lang="en-US" sz="2200" dirty="0">
                <a:cs typeface="B Nazanin" pitchFamily="2" charset="-78"/>
              </a:rPr>
              <a:t>all cause mortality</a:t>
            </a:r>
            <a:r>
              <a:rPr lang="fa-IR" sz="2200" dirty="0">
                <a:cs typeface="B Nazanin" pitchFamily="2" charset="-78"/>
              </a:rPr>
              <a:t> </a:t>
            </a:r>
            <a:r>
              <a:rPr lang="fa-IR" dirty="0">
                <a:cs typeface="B Nazanin" pitchFamily="2" charset="-78"/>
              </a:rPr>
              <a:t>در جمعیت تهران انجام می شود</a:t>
            </a:r>
            <a:r>
              <a:rPr lang="fa-IR" dirty="0" smtClean="0">
                <a:cs typeface="B Nazanin" pitchFamily="2" charset="-78"/>
              </a:rPr>
              <a:t>.</a:t>
            </a:r>
            <a:endParaRPr lang="en-US" dirty="0" smtClean="0">
              <a:cs typeface="B Nazanin" pitchFamily="2" charset="-78"/>
            </a:endParaRPr>
          </a:p>
          <a:p>
            <a:pPr algn="r" rtl="1">
              <a:buFont typeface="Wingdings" pitchFamily="2" charset="2"/>
              <a:buChar char="Ø"/>
            </a:pPr>
            <a:endParaRPr lang="en-US" dirty="0" smtClean="0">
              <a:cs typeface="B Nazanin" pitchFamily="2" charset="-78"/>
            </a:endParaRPr>
          </a:p>
          <a:p>
            <a:pPr algn="r" rtl="1">
              <a:buFont typeface="Wingdings" pitchFamily="2" charset="2"/>
              <a:buChar char="Ø"/>
            </a:pPr>
            <a:r>
              <a:rPr lang="fa-IR" dirty="0" smtClean="0">
                <a:cs typeface="B Nazanin" pitchFamily="2" charset="-78"/>
              </a:rPr>
              <a:t>طی </a:t>
            </a:r>
            <a:r>
              <a:rPr lang="fa-IR" dirty="0">
                <a:cs typeface="B Nazanin" pitchFamily="2" charset="-78"/>
              </a:rPr>
              <a:t>مصاحبه با شرکت کنندگان اطلاعات مربوط به سابقه مواجهه با ید رادیواکتیو و جراحی تیرویید واستفاده از داروهای تیرویید و آنتی تیرویید جمع آوری شده است. </a:t>
            </a:r>
            <a:endParaRPr lang="en-US" dirty="0" smtClean="0">
              <a:cs typeface="B Nazanin" pitchFamily="2" charset="-78"/>
            </a:endParaRPr>
          </a:p>
          <a:p>
            <a:pPr algn="r" rtl="1">
              <a:buFont typeface="Wingdings" pitchFamily="2" charset="2"/>
              <a:buChar char="Ø"/>
            </a:pPr>
            <a:endParaRPr lang="en-US" dirty="0" smtClean="0">
              <a:cs typeface="B Nazanin" pitchFamily="2" charset="-78"/>
            </a:endParaRPr>
          </a:p>
          <a:p>
            <a:pPr algn="r" rtl="1">
              <a:buFont typeface="Wingdings" pitchFamily="2" charset="2"/>
              <a:buChar char="Ø"/>
            </a:pPr>
            <a:r>
              <a:rPr lang="fa-IR" dirty="0" smtClean="0">
                <a:cs typeface="B Nazanin" pitchFamily="2" charset="-78"/>
              </a:rPr>
              <a:t>در </a:t>
            </a:r>
            <a:r>
              <a:rPr lang="fa-IR" dirty="0">
                <a:cs typeface="B Nazanin" pitchFamily="2" charset="-78"/>
              </a:rPr>
              <a:t>هر فاز سطح سرمی </a:t>
            </a:r>
            <a:r>
              <a:rPr lang="en-US" sz="2000" dirty="0" smtClean="0">
                <a:cs typeface="B Nazanin" pitchFamily="2" charset="-78"/>
              </a:rPr>
              <a:t>TSH</a:t>
            </a:r>
            <a:r>
              <a:rPr lang="en-US" sz="2200" dirty="0" smtClean="0">
                <a:cs typeface="B Nazanin" pitchFamily="2" charset="-78"/>
              </a:rPr>
              <a:t> </a:t>
            </a:r>
            <a:r>
              <a:rPr lang="fa-IR" sz="2200" dirty="0" smtClean="0">
                <a:cs typeface="B Nazanin" pitchFamily="2" charset="-78"/>
              </a:rPr>
              <a:t>،</a:t>
            </a:r>
            <a:r>
              <a:rPr lang="en-US" sz="2200" dirty="0" smtClean="0">
                <a:cs typeface="B Nazanin" pitchFamily="2" charset="-78"/>
              </a:rPr>
              <a:t>FT4</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en-US" sz="2200" dirty="0" smtClean="0">
                <a:cs typeface="B Nazanin" pitchFamily="2" charset="-78"/>
              </a:rPr>
              <a:t>TPO </a:t>
            </a:r>
            <a:r>
              <a:rPr lang="en-US" sz="2200" dirty="0" err="1" smtClean="0">
                <a:cs typeface="B Nazanin" pitchFamily="2" charset="-78"/>
              </a:rPr>
              <a:t>Ab</a:t>
            </a:r>
            <a:r>
              <a:rPr lang="en-US" dirty="0" smtClean="0">
                <a:cs typeface="B Nazanin" pitchFamily="2" charset="-78"/>
              </a:rPr>
              <a:t> </a:t>
            </a:r>
            <a:r>
              <a:rPr lang="fa-IR" dirty="0" smtClean="0">
                <a:cs typeface="B Nazanin" pitchFamily="2" charset="-78"/>
              </a:rPr>
              <a:t> </a:t>
            </a:r>
            <a:r>
              <a:rPr lang="fa-IR" dirty="0">
                <a:cs typeface="B Nazanin" pitchFamily="2" charset="-78"/>
              </a:rPr>
              <a:t>اندازه گیری می </a:t>
            </a:r>
            <a:r>
              <a:rPr lang="fa-IR" dirty="0" smtClean="0">
                <a:cs typeface="B Nazanin" pitchFamily="2" charset="-78"/>
              </a:rPr>
              <a:t>شود</a:t>
            </a:r>
            <a:r>
              <a:rPr lang="en-US" dirty="0" smtClean="0">
                <a:cs typeface="B Nazanin" pitchFamily="2" charset="-78"/>
              </a:rPr>
              <a:t>.</a:t>
            </a:r>
            <a:endParaRPr lang="en-US" dirty="0">
              <a:cs typeface="B Nazanin" pitchFamily="2" charset="-78"/>
            </a:endParaRPr>
          </a:p>
        </p:txBody>
      </p:sp>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Tree>
    <p:extLst>
      <p:ext uri="{BB962C8B-B14F-4D97-AF65-F5344CB8AC3E}">
        <p14:creationId xmlns:p14="http://schemas.microsoft.com/office/powerpoint/2010/main" val="1804337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normAutofit fontScale="92500" lnSpcReduction="10000"/>
          </a:bodyPr>
          <a:lstStyle/>
          <a:p>
            <a:pPr algn="r" rtl="1"/>
            <a:r>
              <a:rPr lang="fa-IR" dirty="0" smtClean="0">
                <a:cs typeface="B Nazanin" pitchFamily="2" charset="-78"/>
              </a:rPr>
              <a:t>بیان مساله</a:t>
            </a:r>
          </a:p>
          <a:p>
            <a:pPr algn="r" rtl="1"/>
            <a:r>
              <a:rPr lang="fa-IR" dirty="0" smtClean="0">
                <a:cs typeface="B Nazanin" pitchFamily="2" charset="-78"/>
              </a:rPr>
              <a:t>دلایل انتخاب موضوع و ضرورت اجرا طرح</a:t>
            </a:r>
          </a:p>
          <a:p>
            <a:pPr algn="r" rtl="1"/>
            <a:r>
              <a:rPr lang="fa-IR" dirty="0" smtClean="0">
                <a:cs typeface="B Nazanin" pitchFamily="2" charset="-78"/>
              </a:rPr>
              <a:t>بررسی متون</a:t>
            </a:r>
          </a:p>
          <a:p>
            <a:pPr algn="r" rtl="1"/>
            <a:r>
              <a:rPr lang="fa-IR" dirty="0" smtClean="0">
                <a:cs typeface="B Nazanin" pitchFamily="2" charset="-78"/>
              </a:rPr>
              <a:t>اهداف و فرضیات</a:t>
            </a:r>
          </a:p>
          <a:p>
            <a:pPr algn="r" rtl="1"/>
            <a:r>
              <a:rPr lang="fa-IR" dirty="0" smtClean="0">
                <a:cs typeface="B Nazanin" pitchFamily="2" charset="-78"/>
              </a:rPr>
              <a:t>جدول متغیرها</a:t>
            </a:r>
          </a:p>
          <a:p>
            <a:pPr algn="r" rtl="1"/>
            <a:r>
              <a:rPr lang="fa-IR" dirty="0" smtClean="0">
                <a:cs typeface="B Nazanin" pitchFamily="2" charset="-78"/>
              </a:rPr>
              <a:t>جمعیت هدف</a:t>
            </a:r>
          </a:p>
          <a:p>
            <a:pPr algn="r" rtl="1"/>
            <a:r>
              <a:rPr lang="fa-IR" dirty="0" smtClean="0">
                <a:cs typeface="B Nazanin" pitchFamily="2" charset="-78"/>
              </a:rPr>
              <a:t>جمعیت مطالعه</a:t>
            </a:r>
          </a:p>
          <a:p>
            <a:pPr algn="r" rtl="1"/>
            <a:r>
              <a:rPr lang="fa-IR" dirty="0" smtClean="0">
                <a:cs typeface="B Nazanin" pitchFamily="2" charset="-78"/>
              </a:rPr>
              <a:t>حجم نمونه و نحوه محاسبه</a:t>
            </a:r>
          </a:p>
          <a:p>
            <a:pPr algn="r" rtl="1"/>
            <a:r>
              <a:rPr lang="fa-IR" dirty="0" smtClean="0">
                <a:cs typeface="B Nazanin" pitchFamily="2" charset="-78"/>
              </a:rPr>
              <a:t>نحوه اجرا تحقیق و جمع آوری داده ها</a:t>
            </a:r>
            <a:endParaRPr lang="en-US" dirty="0" smtClean="0">
              <a:cs typeface="B Nazanin" pitchFamily="2" charset="-78"/>
            </a:endParaRPr>
          </a:p>
          <a:p>
            <a:pPr algn="r" rtl="1"/>
            <a:r>
              <a:rPr lang="fa-IR" dirty="0" smtClean="0">
                <a:cs typeface="B Nazanin" pitchFamily="2" charset="-78"/>
              </a:rPr>
              <a:t>تعریف واژه ها</a:t>
            </a:r>
          </a:p>
          <a:p>
            <a:pPr algn="r" rtl="1"/>
            <a:r>
              <a:rPr lang="fa-IR" dirty="0" smtClean="0">
                <a:cs typeface="B Nazanin" pitchFamily="2" charset="-78"/>
              </a:rPr>
              <a:t>تجزیه و تحلیل داده ها </a:t>
            </a:r>
          </a:p>
          <a:p>
            <a:pPr algn="r" rtl="1"/>
            <a:r>
              <a:rPr lang="fa-IR" dirty="0" smtClean="0">
                <a:cs typeface="B Nazanin" pitchFamily="2" charset="-78"/>
              </a:rPr>
              <a:t>نتایج</a:t>
            </a:r>
          </a:p>
          <a:p>
            <a:pPr algn="r" rtl="1"/>
            <a:r>
              <a:rPr lang="fa-IR" dirty="0" smtClean="0">
                <a:cs typeface="B Nazanin" pitchFamily="2" charset="-78"/>
              </a:rPr>
              <a:t>بحث</a:t>
            </a:r>
          </a:p>
          <a:p>
            <a:pPr algn="r" rtl="1"/>
            <a:r>
              <a:rPr lang="fa-IR" dirty="0" smtClean="0">
                <a:cs typeface="B Nazanin" pitchFamily="2" charset="-78"/>
              </a:rPr>
              <a:t>نتیجه گیری</a:t>
            </a:r>
            <a:r>
              <a:rPr lang="en-US" dirty="0" smtClean="0">
                <a:cs typeface="B Nazanin" pitchFamily="2" charset="-78"/>
              </a:rPr>
              <a:t> </a:t>
            </a:r>
            <a:r>
              <a:rPr lang="fa-IR" dirty="0">
                <a:cs typeface="B Nazanin" pitchFamily="2" charset="-78"/>
              </a:rPr>
              <a:t> </a:t>
            </a:r>
            <a:r>
              <a:rPr lang="fa-IR" dirty="0" smtClean="0">
                <a:cs typeface="B Nazanin" pitchFamily="2" charset="-78"/>
              </a:rPr>
              <a:t>و پیشنهادات</a:t>
            </a:r>
            <a:endParaRPr lang="en-US" dirty="0">
              <a:cs typeface="B Nazanin" pitchFamily="2" charset="-78"/>
            </a:endParaRPr>
          </a:p>
        </p:txBody>
      </p:sp>
      <p:sp>
        <p:nvSpPr>
          <p:cNvPr id="2" name="Title 1"/>
          <p:cNvSpPr>
            <a:spLocks noGrp="1"/>
          </p:cNvSpPr>
          <p:nvPr>
            <p:ph type="title"/>
          </p:nvPr>
        </p:nvSpPr>
        <p:spPr>
          <a:xfrm>
            <a:off x="457200" y="76200"/>
            <a:ext cx="8229600" cy="990600"/>
          </a:xfrm>
        </p:spPr>
        <p:txBody>
          <a:bodyPr>
            <a:normAutofit/>
          </a:bodyPr>
          <a:lstStyle/>
          <a:p>
            <a:pPr algn="r"/>
            <a:r>
              <a:rPr lang="fa-IR" sz="3600" b="1" dirty="0" smtClean="0">
                <a:solidFill>
                  <a:srgbClr val="C00000"/>
                </a:solidFill>
                <a:cs typeface="B Nazanin" pitchFamily="2" charset="-78"/>
              </a:rPr>
              <a:t>عناوین:</a:t>
            </a:r>
            <a:endParaRPr lang="en-US" sz="3600" b="1" dirty="0">
              <a:solidFill>
                <a:srgbClr val="C00000"/>
              </a:solidFill>
              <a:cs typeface="B Nazanin" pitchFamily="2" charset="-78"/>
            </a:endParaRPr>
          </a:p>
        </p:txBody>
      </p:sp>
    </p:spTree>
    <p:extLst>
      <p:ext uri="{BB962C8B-B14F-4D97-AF65-F5344CB8AC3E}">
        <p14:creationId xmlns:p14="http://schemas.microsoft.com/office/powerpoint/2010/main" val="160691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163763"/>
          </a:xfrm>
        </p:spPr>
        <p:txBody>
          <a:bodyPr/>
          <a:lstStyle/>
          <a:p>
            <a:endParaRPr lang="en-US" dirty="0"/>
          </a:p>
        </p:txBody>
      </p:sp>
      <p:sp>
        <p:nvSpPr>
          <p:cNvPr id="2" name="Title 1"/>
          <p:cNvSpPr>
            <a:spLocks noGrp="1"/>
          </p:cNvSpPr>
          <p:nvPr>
            <p:ph type="title"/>
          </p:nvPr>
        </p:nvSpPr>
        <p:spPr>
          <a:xfrm>
            <a:off x="457200" y="2362200"/>
            <a:ext cx="8229600" cy="1676400"/>
          </a:xfrm>
        </p:spPr>
        <p:txBody>
          <a:bodyPr/>
          <a:lstStyle/>
          <a:p>
            <a:pPr algn="ctr"/>
            <a:r>
              <a:rPr lang="fa-IR" b="1" dirty="0" smtClean="0">
                <a:solidFill>
                  <a:srgbClr val="C00000"/>
                </a:solidFill>
                <a:cs typeface="B Nazanin" pitchFamily="2" charset="-78"/>
              </a:rPr>
              <a:t>جمعیت مطالعه</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3188648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fontScale="92500" lnSpcReduction="10000"/>
          </a:bodyPr>
          <a:lstStyle/>
          <a:p>
            <a:pPr marL="0" indent="0" algn="r" rtl="1">
              <a:buNone/>
            </a:pPr>
            <a:r>
              <a:rPr lang="ar-SA" dirty="0">
                <a:cs typeface="B Nazanin" pitchFamily="2" charset="-78"/>
              </a:rPr>
              <a:t>این مطالعه، یک بررسی هم­گروهی از نوع </a:t>
            </a:r>
            <a:r>
              <a:rPr lang="en-US" sz="2200" dirty="0">
                <a:cs typeface="B Nazanin" pitchFamily="2" charset="-78"/>
              </a:rPr>
              <a:t>Prospective Cohort</a:t>
            </a:r>
            <a:r>
              <a:rPr lang="ar-SA" sz="2200" dirty="0">
                <a:cs typeface="B Nazanin" pitchFamily="2" charset="-78"/>
              </a:rPr>
              <a:t> </a:t>
            </a:r>
            <a:r>
              <a:rPr lang="ar-SA" dirty="0" smtClean="0">
                <a:cs typeface="B Nazanin" pitchFamily="2" charset="-78"/>
              </a:rPr>
              <a:t>می­باشد</a:t>
            </a:r>
            <a:r>
              <a:rPr lang="fa-IR" dirty="0" smtClean="0">
                <a:cs typeface="B Nazanin" pitchFamily="2" charset="-78"/>
              </a:rPr>
              <a:t>.</a:t>
            </a:r>
            <a:r>
              <a:rPr lang="ar-SA" dirty="0">
                <a:cs typeface="B Nazanin" pitchFamily="2" charset="-78"/>
              </a:rPr>
              <a:t> </a:t>
            </a:r>
            <a:endParaRPr lang="en-US" dirty="0">
              <a:cs typeface="B Nazanin" pitchFamily="2" charset="-78"/>
            </a:endParaRPr>
          </a:p>
          <a:p>
            <a:pPr marL="0" indent="0" algn="r" rtl="1">
              <a:buNone/>
            </a:pPr>
            <a:r>
              <a:rPr lang="fa-IR" b="1" i="1" u="sng" dirty="0">
                <a:solidFill>
                  <a:srgbClr val="FF0000"/>
                </a:solidFill>
                <a:cs typeface="B Nazanin" pitchFamily="2" charset="-78"/>
              </a:rPr>
              <a:t>معیارهای ورود به مطالعه</a:t>
            </a:r>
            <a:endParaRPr lang="en-US" dirty="0">
              <a:solidFill>
                <a:srgbClr val="FF0000"/>
              </a:solidFill>
              <a:cs typeface="B Nazanin" pitchFamily="2" charset="-78"/>
            </a:endParaRPr>
          </a:p>
          <a:p>
            <a:pPr algn="r" rtl="1">
              <a:buFont typeface="Wingdings" pitchFamily="2" charset="2"/>
              <a:buChar char="§"/>
            </a:pPr>
            <a:r>
              <a:rPr lang="en-US" dirty="0">
                <a:cs typeface="B Nazanin" pitchFamily="2" charset="-78"/>
              </a:rPr>
              <a:t> </a:t>
            </a:r>
            <a:r>
              <a:rPr lang="fa-IR" dirty="0" smtClean="0">
                <a:cs typeface="B Nazanin" pitchFamily="2" charset="-78"/>
              </a:rPr>
              <a:t>افراد </a:t>
            </a:r>
            <a:r>
              <a:rPr lang="fa-IR" dirty="0">
                <a:cs typeface="B Nazanin" pitchFamily="2" charset="-78"/>
              </a:rPr>
              <a:t>بالای 20 سال </a:t>
            </a:r>
          </a:p>
          <a:p>
            <a:pPr lvl="0" algn="r" rtl="1">
              <a:buFont typeface="Wingdings" pitchFamily="2" charset="2"/>
              <a:buChar char="§"/>
            </a:pPr>
            <a:r>
              <a:rPr lang="fa-IR" dirty="0">
                <a:cs typeface="B Nazanin" pitchFamily="2" charset="-78"/>
              </a:rPr>
              <a:t> </a:t>
            </a:r>
            <a:r>
              <a:rPr lang="fa-IR" dirty="0" smtClean="0">
                <a:cs typeface="B Nazanin" pitchFamily="2" charset="-78"/>
              </a:rPr>
              <a:t>افراد </a:t>
            </a:r>
            <a:r>
              <a:rPr lang="fa-IR" dirty="0">
                <a:cs typeface="B Nazanin" pitchFamily="2" charset="-78"/>
              </a:rPr>
              <a:t>شرکت کننده در فاز 3 مطالعه تیرویید تهران</a:t>
            </a:r>
            <a:endParaRPr lang="en-US" dirty="0">
              <a:cs typeface="B Nazanin" pitchFamily="2" charset="-78"/>
            </a:endParaRPr>
          </a:p>
          <a:p>
            <a:pPr algn="r" rtl="1">
              <a:buFont typeface="Wingdings" pitchFamily="2" charset="2"/>
              <a:buChar char="§"/>
            </a:pPr>
            <a:r>
              <a:rPr lang="fa-IR" dirty="0">
                <a:cs typeface="B Nazanin" pitchFamily="2" charset="-78"/>
              </a:rPr>
              <a:t> </a:t>
            </a:r>
            <a:r>
              <a:rPr lang="fa-IR" dirty="0" smtClean="0">
                <a:cs typeface="B Nazanin" pitchFamily="2" charset="-78"/>
              </a:rPr>
              <a:t>افرادی </a:t>
            </a:r>
            <a:r>
              <a:rPr lang="fa-IR" dirty="0">
                <a:cs typeface="B Nazanin" pitchFamily="2" charset="-78"/>
              </a:rPr>
              <a:t>که اطلاعات </a:t>
            </a:r>
            <a:r>
              <a:rPr lang="en-US" sz="2200" dirty="0" err="1">
                <a:cs typeface="B Nazanin" pitchFamily="2" charset="-78"/>
              </a:rPr>
              <a:t>NOx</a:t>
            </a:r>
            <a:r>
              <a:rPr lang="fa-IR" dirty="0">
                <a:cs typeface="B Nazanin" pitchFamily="2" charset="-78"/>
              </a:rPr>
              <a:t> سرم در فاز 3 و </a:t>
            </a:r>
            <a:r>
              <a:rPr lang="en-US" sz="2200" dirty="0">
                <a:cs typeface="B Nazanin" pitchFamily="2" charset="-78"/>
              </a:rPr>
              <a:t>TSH , FT4 , TPO </a:t>
            </a:r>
            <a:r>
              <a:rPr lang="en-US" sz="2200" dirty="0" err="1">
                <a:cs typeface="B Nazanin" pitchFamily="2" charset="-78"/>
              </a:rPr>
              <a:t>Ab</a:t>
            </a:r>
            <a:r>
              <a:rPr lang="fa-IR" sz="2200" dirty="0">
                <a:cs typeface="B Nazanin" pitchFamily="2" charset="-78"/>
              </a:rPr>
              <a:t> </a:t>
            </a:r>
            <a:r>
              <a:rPr lang="fa-IR" dirty="0">
                <a:cs typeface="B Nazanin" pitchFamily="2" charset="-78"/>
              </a:rPr>
              <a:t>در فاز 3 و 4 کامل باشد.</a:t>
            </a:r>
            <a:endParaRPr lang="en-US" dirty="0">
              <a:cs typeface="B Nazanin" pitchFamily="2" charset="-78"/>
            </a:endParaRPr>
          </a:p>
          <a:p>
            <a:pPr marL="0" indent="0" algn="r" rtl="1">
              <a:buNone/>
            </a:pPr>
            <a:r>
              <a:rPr lang="en-US" dirty="0">
                <a:cs typeface="B Nazanin" pitchFamily="2" charset="-78"/>
              </a:rPr>
              <a:t> </a:t>
            </a:r>
          </a:p>
          <a:p>
            <a:pPr marL="0" indent="0" algn="r" rtl="1">
              <a:buNone/>
            </a:pPr>
            <a:r>
              <a:rPr lang="fa-IR" b="1" i="1" u="sng" dirty="0">
                <a:solidFill>
                  <a:srgbClr val="FF0000"/>
                </a:solidFill>
                <a:cs typeface="B Nazanin" pitchFamily="2" charset="-78"/>
              </a:rPr>
              <a:t>معیارهای خروج از مطالعه</a:t>
            </a:r>
            <a:endParaRPr lang="en-US" dirty="0">
              <a:solidFill>
                <a:srgbClr val="FF0000"/>
              </a:solidFill>
              <a:cs typeface="B Nazanin" pitchFamily="2" charset="-78"/>
            </a:endParaRPr>
          </a:p>
          <a:p>
            <a:pPr algn="r" rtl="1">
              <a:buFont typeface="Wingdings" pitchFamily="2" charset="2"/>
              <a:buChar char="§"/>
            </a:pPr>
            <a:r>
              <a:rPr lang="en-US" dirty="0">
                <a:cs typeface="B Nazanin" pitchFamily="2" charset="-78"/>
              </a:rPr>
              <a:t> </a:t>
            </a:r>
            <a:r>
              <a:rPr lang="fa-IR" dirty="0" smtClean="0">
                <a:cs typeface="B Nazanin" pitchFamily="2" charset="-78"/>
              </a:rPr>
              <a:t>مصرف </a:t>
            </a:r>
            <a:r>
              <a:rPr lang="fa-IR" dirty="0">
                <a:cs typeface="B Nazanin" pitchFamily="2" charset="-78"/>
              </a:rPr>
              <a:t>داروهای تیرویید و آنتی تیرویید</a:t>
            </a:r>
            <a:endParaRPr lang="en-US" dirty="0">
              <a:cs typeface="B Nazanin" pitchFamily="2" charset="-78"/>
            </a:endParaRPr>
          </a:p>
          <a:p>
            <a:pPr algn="r" rtl="1">
              <a:buFont typeface="Wingdings" pitchFamily="2" charset="2"/>
              <a:buChar char="§"/>
            </a:pPr>
            <a:r>
              <a:rPr lang="fa-IR" dirty="0">
                <a:cs typeface="B Nazanin" pitchFamily="2" charset="-78"/>
              </a:rPr>
              <a:t> </a:t>
            </a:r>
            <a:r>
              <a:rPr lang="fa-IR" dirty="0" smtClean="0">
                <a:cs typeface="B Nazanin" pitchFamily="2" charset="-78"/>
              </a:rPr>
              <a:t>مصرف </a:t>
            </a:r>
            <a:r>
              <a:rPr lang="fa-IR" dirty="0">
                <a:cs typeface="B Nazanin" pitchFamily="2" charset="-78"/>
              </a:rPr>
              <a:t>ید رادیواکتیو</a:t>
            </a:r>
            <a:endParaRPr lang="en-US" dirty="0">
              <a:cs typeface="B Nazanin" pitchFamily="2" charset="-78"/>
            </a:endParaRPr>
          </a:p>
          <a:p>
            <a:pPr algn="r" rtl="1">
              <a:buFont typeface="Wingdings" pitchFamily="2" charset="2"/>
              <a:buChar char="§"/>
            </a:pPr>
            <a:r>
              <a:rPr lang="fa-IR" dirty="0">
                <a:cs typeface="B Nazanin" pitchFamily="2" charset="-78"/>
              </a:rPr>
              <a:t> </a:t>
            </a:r>
            <a:r>
              <a:rPr lang="fa-IR" dirty="0" smtClean="0">
                <a:cs typeface="B Nazanin" pitchFamily="2" charset="-78"/>
              </a:rPr>
              <a:t>زنان </a:t>
            </a:r>
            <a:r>
              <a:rPr lang="fa-IR" dirty="0">
                <a:cs typeface="B Nazanin" pitchFamily="2" charset="-78"/>
              </a:rPr>
              <a:t>باردار</a:t>
            </a:r>
            <a:endParaRPr lang="en-US" dirty="0">
              <a:cs typeface="B Nazanin" pitchFamily="2" charset="-78"/>
            </a:endParaRPr>
          </a:p>
          <a:p>
            <a:pPr algn="r" rtl="1">
              <a:buFont typeface="Wingdings" pitchFamily="2" charset="2"/>
              <a:buChar char="§"/>
            </a:pPr>
            <a:r>
              <a:rPr lang="fa-IR" dirty="0">
                <a:cs typeface="B Nazanin" pitchFamily="2" charset="-78"/>
              </a:rPr>
              <a:t> </a:t>
            </a:r>
            <a:r>
              <a:rPr lang="fa-IR" dirty="0" smtClean="0">
                <a:cs typeface="B Nazanin" pitchFamily="2" charset="-78"/>
              </a:rPr>
              <a:t>بستری </a:t>
            </a:r>
            <a:r>
              <a:rPr lang="fa-IR" dirty="0">
                <a:cs typeface="B Nazanin" pitchFamily="2" charset="-78"/>
              </a:rPr>
              <a:t>در بیمارستان طی سه ماه اخیر</a:t>
            </a:r>
            <a:endParaRPr lang="en-US" dirty="0">
              <a:cs typeface="B Nazanin" pitchFamily="2" charset="-78"/>
            </a:endParaRPr>
          </a:p>
          <a:p>
            <a:pPr algn="r" rtl="1">
              <a:buFont typeface="Wingdings" pitchFamily="2" charset="2"/>
              <a:buChar char="§"/>
            </a:pPr>
            <a:r>
              <a:rPr lang="fa-IR" dirty="0">
                <a:cs typeface="B Nazanin" pitchFamily="2" charset="-78"/>
              </a:rPr>
              <a:t> </a:t>
            </a:r>
            <a:r>
              <a:rPr lang="fa-IR" dirty="0" smtClean="0">
                <a:cs typeface="B Nazanin" pitchFamily="2" charset="-78"/>
              </a:rPr>
              <a:t>اسهال </a:t>
            </a:r>
            <a:r>
              <a:rPr lang="fa-IR" dirty="0">
                <a:cs typeface="B Nazanin" pitchFamily="2" charset="-78"/>
              </a:rPr>
              <a:t>مزمن</a:t>
            </a:r>
            <a:endParaRPr lang="en-US" dirty="0">
              <a:cs typeface="B Nazanin" pitchFamily="2" charset="-78"/>
            </a:endParaRPr>
          </a:p>
          <a:p>
            <a:pPr algn="r" rtl="1">
              <a:buFont typeface="Wingdings" pitchFamily="2" charset="2"/>
              <a:buChar char="§"/>
            </a:pPr>
            <a:r>
              <a:rPr lang="fa-IR" dirty="0">
                <a:cs typeface="B Nazanin" pitchFamily="2" charset="-78"/>
              </a:rPr>
              <a:t> </a:t>
            </a:r>
            <a:r>
              <a:rPr lang="fa-IR" dirty="0" smtClean="0">
                <a:cs typeface="B Nazanin" pitchFamily="2" charset="-78"/>
              </a:rPr>
              <a:t>سرطان</a:t>
            </a:r>
            <a:endParaRPr lang="en-US" dirty="0">
              <a:cs typeface="B Nazanin" pitchFamily="2" charset="-78"/>
            </a:endParaRPr>
          </a:p>
          <a:p>
            <a:pPr algn="r" rtl="1">
              <a:buFont typeface="Wingdings" pitchFamily="2" charset="2"/>
              <a:buChar char="§"/>
            </a:pPr>
            <a:r>
              <a:rPr lang="fa-IR" dirty="0">
                <a:cs typeface="B Nazanin" pitchFamily="2" charset="-78"/>
              </a:rPr>
              <a:t> </a:t>
            </a:r>
            <a:r>
              <a:rPr lang="fa-IR" dirty="0" smtClean="0">
                <a:cs typeface="B Nazanin" pitchFamily="2" charset="-78"/>
              </a:rPr>
              <a:t>کاهش </a:t>
            </a:r>
            <a:r>
              <a:rPr lang="fa-IR" dirty="0">
                <a:cs typeface="B Nazanin" pitchFamily="2" charset="-78"/>
              </a:rPr>
              <a:t>وزن</a:t>
            </a:r>
            <a:endParaRPr lang="en-US" dirty="0">
              <a:cs typeface="B Nazanin" pitchFamily="2" charset="-78"/>
            </a:endParaRPr>
          </a:p>
          <a:p>
            <a:pPr algn="r" rtl="1">
              <a:buFont typeface="Wingdings" pitchFamily="2" charset="2"/>
              <a:buChar char="§"/>
            </a:pPr>
            <a:r>
              <a:rPr lang="en-US" sz="2200" dirty="0"/>
              <a:t>ml/min/1.72 m2 </a:t>
            </a:r>
            <a:r>
              <a:rPr lang="fa-IR" sz="2200" dirty="0">
                <a:cs typeface="B Nazanin" pitchFamily="2" charset="-78"/>
              </a:rPr>
              <a:t> </a:t>
            </a:r>
            <a:r>
              <a:rPr lang="en-US" sz="2200" dirty="0" err="1" smtClean="0">
                <a:cs typeface="B Nazanin" pitchFamily="2" charset="-78"/>
              </a:rPr>
              <a:t>eGFR</a:t>
            </a:r>
            <a:r>
              <a:rPr lang="en-US" sz="2200" dirty="0" smtClean="0">
                <a:cs typeface="B Nazanin" pitchFamily="2" charset="-78"/>
              </a:rPr>
              <a:t> </a:t>
            </a:r>
            <a:r>
              <a:rPr lang="en-US" sz="2200" dirty="0">
                <a:cs typeface="B Nazanin" pitchFamily="2" charset="-78"/>
              </a:rPr>
              <a:t>&lt; </a:t>
            </a:r>
            <a:r>
              <a:rPr lang="en-US" sz="2200" dirty="0" smtClean="0">
                <a:cs typeface="B Nazanin" pitchFamily="2" charset="-78"/>
              </a:rPr>
              <a:t>60</a:t>
            </a:r>
            <a:endParaRPr lang="en-US" sz="2200" dirty="0">
              <a:cs typeface="B Nazanin" pitchFamily="2" charset="-78"/>
            </a:endParaRPr>
          </a:p>
          <a:p>
            <a:pPr marL="0" indent="0" algn="r" rtl="1">
              <a:buNone/>
            </a:pPr>
            <a:endParaRPr lang="en-US" dirty="0"/>
          </a:p>
        </p:txBody>
      </p:sp>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Tree>
    <p:extLst>
      <p:ext uri="{BB962C8B-B14F-4D97-AF65-F5344CB8AC3E}">
        <p14:creationId xmlns:p14="http://schemas.microsoft.com/office/powerpoint/2010/main" val="1872282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29600" cy="1935163"/>
          </a:xfrm>
        </p:spPr>
        <p:txBody>
          <a:bodyPr/>
          <a:lstStyle/>
          <a:p>
            <a:endParaRPr lang="en-US" dirty="0"/>
          </a:p>
        </p:txBody>
      </p:sp>
      <p:sp>
        <p:nvSpPr>
          <p:cNvPr id="2" name="Title 1"/>
          <p:cNvSpPr>
            <a:spLocks noGrp="1"/>
          </p:cNvSpPr>
          <p:nvPr>
            <p:ph type="title"/>
          </p:nvPr>
        </p:nvSpPr>
        <p:spPr>
          <a:xfrm>
            <a:off x="457200" y="1981200"/>
            <a:ext cx="8229600" cy="2057400"/>
          </a:xfrm>
        </p:spPr>
        <p:txBody>
          <a:bodyPr/>
          <a:lstStyle/>
          <a:p>
            <a:pPr algn="ctr"/>
            <a:r>
              <a:rPr lang="fa-IR" b="1" dirty="0" smtClean="0">
                <a:solidFill>
                  <a:srgbClr val="C00000"/>
                </a:solidFill>
                <a:cs typeface="B Nazanin" pitchFamily="2" charset="-78"/>
              </a:rPr>
              <a:t>حجم نمونه و نحوه محاسبه</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2557029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algn="r" rtl="1">
              <a:buFont typeface="Wingdings" pitchFamily="2" charset="2"/>
              <a:buChar char="§"/>
            </a:pPr>
            <a:r>
              <a:rPr lang="fa-IR" sz="2800" dirty="0" smtClean="0">
                <a:cs typeface="B Nazanin" pitchFamily="2" charset="-78"/>
              </a:rPr>
              <a:t>ضریب </a:t>
            </a:r>
            <a:r>
              <a:rPr lang="fa-IR" sz="2800" dirty="0">
                <a:cs typeface="B Nazanin" pitchFamily="2" charset="-78"/>
              </a:rPr>
              <a:t>همبستگی </a:t>
            </a:r>
            <a:r>
              <a:rPr lang="fa-IR" sz="2800" dirty="0" smtClean="0">
                <a:cs typeface="B Nazanin" pitchFamily="2" charset="-78"/>
              </a:rPr>
              <a:t>0/1 بین </a:t>
            </a:r>
            <a:r>
              <a:rPr lang="en-US" sz="2400" dirty="0" err="1" smtClean="0">
                <a:cs typeface="B Nazanin" pitchFamily="2" charset="-78"/>
              </a:rPr>
              <a:t>NOx</a:t>
            </a:r>
            <a:r>
              <a:rPr lang="fa-IR" sz="2800" dirty="0" smtClean="0">
                <a:cs typeface="B Nazanin" pitchFamily="2" charset="-78"/>
              </a:rPr>
              <a:t> با </a:t>
            </a:r>
            <a:r>
              <a:rPr lang="en-US" sz="2400" dirty="0" smtClean="0">
                <a:cs typeface="B Nazanin" pitchFamily="2" charset="-78"/>
              </a:rPr>
              <a:t>TSH, FT4, TPO </a:t>
            </a:r>
            <a:r>
              <a:rPr lang="en-US" sz="2400" dirty="0" err="1" smtClean="0">
                <a:cs typeface="B Nazanin" pitchFamily="2" charset="-78"/>
              </a:rPr>
              <a:t>Ab</a:t>
            </a:r>
            <a:r>
              <a:rPr lang="fa-IR" sz="2400" dirty="0" smtClean="0">
                <a:cs typeface="B Nazanin" pitchFamily="2" charset="-78"/>
              </a:rPr>
              <a:t> </a:t>
            </a:r>
            <a:r>
              <a:rPr lang="fa-IR" sz="2800" dirty="0" smtClean="0">
                <a:cs typeface="B Nazanin" pitchFamily="2" charset="-78"/>
              </a:rPr>
              <a:t>از </a:t>
            </a:r>
            <a:r>
              <a:rPr lang="fa-IR" sz="2800" dirty="0">
                <a:cs typeface="B Nazanin" pitchFamily="2" charset="-78"/>
              </a:rPr>
              <a:t>مطالعات </a:t>
            </a:r>
            <a:r>
              <a:rPr lang="fa-IR" sz="2800" dirty="0" smtClean="0">
                <a:cs typeface="B Nazanin" pitchFamily="2" charset="-78"/>
              </a:rPr>
              <a:t>قبلی</a:t>
            </a:r>
            <a:r>
              <a:rPr lang="fa-IR" sz="2800" dirty="0" smtClean="0">
                <a:solidFill>
                  <a:schemeClr val="accent3">
                    <a:lumMod val="50000"/>
                  </a:schemeClr>
                </a:solidFill>
                <a:cs typeface="B Nazanin" pitchFamily="2" charset="-78"/>
              </a:rPr>
              <a:t>*</a:t>
            </a:r>
            <a:r>
              <a:rPr lang="fa-IR" dirty="0" smtClean="0"/>
              <a:t> </a:t>
            </a:r>
          </a:p>
          <a:p>
            <a:pPr algn="r" rtl="1">
              <a:buFont typeface="Wingdings" pitchFamily="2" charset="2"/>
              <a:buChar char="§"/>
            </a:pPr>
            <a:r>
              <a:rPr lang="en-US" sz="2800" dirty="0" smtClean="0">
                <a:cs typeface="+mj-cs"/>
              </a:rPr>
              <a:t>α </a:t>
            </a:r>
            <a:r>
              <a:rPr lang="en-US" sz="2800" dirty="0">
                <a:cs typeface="+mj-cs"/>
              </a:rPr>
              <a:t>= </a:t>
            </a:r>
            <a:r>
              <a:rPr lang="en-US" sz="2800" dirty="0" smtClean="0">
                <a:cs typeface="+mj-cs"/>
              </a:rPr>
              <a:t>0.05 </a:t>
            </a:r>
            <a:endParaRPr lang="fa-IR" sz="2800" dirty="0" smtClean="0">
              <a:cs typeface="+mj-cs"/>
            </a:endParaRPr>
          </a:p>
          <a:p>
            <a:pPr algn="r" rtl="1">
              <a:buFont typeface="Wingdings" pitchFamily="2" charset="2"/>
              <a:buChar char="§"/>
            </a:pPr>
            <a:r>
              <a:rPr lang="en-US" sz="2800" dirty="0" smtClean="0">
                <a:latin typeface="Times New Roman" pitchFamily="18" charset="0"/>
                <a:cs typeface="Times New Roman" pitchFamily="18" charset="0"/>
              </a:rPr>
              <a:t>power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90 %</a:t>
            </a:r>
            <a:endParaRPr lang="en-US" sz="28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70091367"/>
              </p:ext>
            </p:extLst>
          </p:nvPr>
        </p:nvGraphicFramePr>
        <p:xfrm>
          <a:off x="685800" y="2667000"/>
          <a:ext cx="2835275" cy="949325"/>
        </p:xfrm>
        <a:graphic>
          <a:graphicData uri="http://schemas.openxmlformats.org/presentationml/2006/ole">
            <mc:AlternateContent xmlns:mc="http://schemas.openxmlformats.org/markup-compatibility/2006">
              <mc:Choice xmlns:v="urn:schemas-microsoft-com:vml" Requires="v">
                <p:oleObj spid="_x0000_s3396" name="Equation" r:id="rId3" imgW="1739880" imgH="507960" progId="Equation.3">
                  <p:embed/>
                </p:oleObj>
              </mc:Choice>
              <mc:Fallback>
                <p:oleObj name="Equation" r:id="rId3" imgW="1739880" imgH="507960" progId="Equation.3">
                  <p:embed/>
                  <p:pic>
                    <p:nvPicPr>
                      <p:cNvPr id="0" name="Object 2"/>
                      <p:cNvPicPr>
                        <a:picLocks noChangeAspect="1" noChangeArrowheads="1"/>
                      </p:cNvPicPr>
                      <p:nvPr/>
                    </p:nvPicPr>
                    <p:blipFill>
                      <a:blip r:embed="rId4"/>
                      <a:srcRect/>
                      <a:stretch>
                        <a:fillRect/>
                      </a:stretch>
                    </p:blipFill>
                    <p:spPr bwMode="auto">
                      <a:xfrm>
                        <a:off x="685800" y="2667000"/>
                        <a:ext cx="2835275" cy="94932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70997935"/>
              </p:ext>
            </p:extLst>
          </p:nvPr>
        </p:nvGraphicFramePr>
        <p:xfrm>
          <a:off x="685800" y="4038600"/>
          <a:ext cx="4495800" cy="990600"/>
        </p:xfrm>
        <a:graphic>
          <a:graphicData uri="http://schemas.openxmlformats.org/presentationml/2006/ole">
            <mc:AlternateContent xmlns:mc="http://schemas.openxmlformats.org/markup-compatibility/2006">
              <mc:Choice xmlns:v="urn:schemas-microsoft-com:vml" Requires="v">
                <p:oleObj spid="_x0000_s3397" name="Equation" r:id="rId5" imgW="2450880" imgH="495000" progId="Equation.3">
                  <p:embed/>
                </p:oleObj>
              </mc:Choice>
              <mc:Fallback>
                <p:oleObj name="Equation" r:id="rId5" imgW="2450880" imgH="495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038600"/>
                        <a:ext cx="4495800" cy="990600"/>
                      </a:xfrm>
                      <a:prstGeom prst="rect">
                        <a:avLst/>
                      </a:prstGeom>
                      <a:noFill/>
                    </p:spPr>
                  </p:pic>
                </p:oleObj>
              </mc:Fallback>
            </mc:AlternateContent>
          </a:graphicData>
        </a:graphic>
      </p:graphicFrame>
      <p:sp>
        <p:nvSpPr>
          <p:cNvPr id="8" name="Rectangle 7"/>
          <p:cNvSpPr/>
          <p:nvPr/>
        </p:nvSpPr>
        <p:spPr>
          <a:xfrm>
            <a:off x="3322522" y="6189260"/>
            <a:ext cx="5408853" cy="307777"/>
          </a:xfrm>
          <a:prstGeom prst="rect">
            <a:avLst/>
          </a:prstGeom>
        </p:spPr>
        <p:txBody>
          <a:bodyPr wrap="none">
            <a:spAutoFit/>
          </a:bodyPr>
          <a:lstStyle/>
          <a:p>
            <a:r>
              <a:rPr lang="en-US" sz="1400" b="1" dirty="0">
                <a:solidFill>
                  <a:schemeClr val="accent2">
                    <a:lumMod val="75000"/>
                  </a:schemeClr>
                </a:solidFill>
              </a:rPr>
              <a:t>* </a:t>
            </a:r>
            <a:r>
              <a:rPr lang="en-US" sz="1400" b="1" dirty="0" err="1">
                <a:solidFill>
                  <a:schemeClr val="accent2">
                    <a:lumMod val="75000"/>
                  </a:schemeClr>
                </a:solidFill>
              </a:rPr>
              <a:t>Bagheripuor</a:t>
            </a:r>
            <a:r>
              <a:rPr lang="en-US" sz="1400" b="1" dirty="0">
                <a:solidFill>
                  <a:schemeClr val="accent2">
                    <a:lumMod val="75000"/>
                  </a:schemeClr>
                </a:solidFill>
              </a:rPr>
              <a:t>, F., et al., </a:t>
            </a:r>
            <a:r>
              <a:rPr lang="en-US" sz="1400" b="1" dirty="0" err="1">
                <a:solidFill>
                  <a:schemeClr val="accent2">
                    <a:lumMod val="75000"/>
                  </a:schemeClr>
                </a:solidFill>
              </a:rPr>
              <a:t>Endocr</a:t>
            </a:r>
            <a:r>
              <a:rPr lang="en-US" sz="1400" b="1" dirty="0">
                <a:solidFill>
                  <a:schemeClr val="accent2">
                    <a:lumMod val="75000"/>
                  </a:schemeClr>
                </a:solidFill>
              </a:rPr>
              <a:t> Res, 2016. 41(3): p. </a:t>
            </a:r>
            <a:r>
              <a:rPr lang="en-US" sz="1400" b="1" dirty="0" smtClean="0">
                <a:solidFill>
                  <a:schemeClr val="accent2">
                    <a:lumMod val="75000"/>
                  </a:schemeClr>
                </a:solidFill>
              </a:rPr>
              <a:t>193-9. </a:t>
            </a:r>
            <a:endParaRPr lang="en-US" sz="1400" b="1" dirty="0">
              <a:solidFill>
                <a:schemeClr val="accent2">
                  <a:lumMod val="75000"/>
                </a:schemeClr>
              </a:solidFill>
            </a:endParaRPr>
          </a:p>
        </p:txBody>
      </p:sp>
    </p:spTree>
    <p:extLst>
      <p:ext uri="{BB962C8B-B14F-4D97-AF65-F5344CB8AC3E}">
        <p14:creationId xmlns:p14="http://schemas.microsoft.com/office/powerpoint/2010/main" val="2598745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011363"/>
          </a:xfrm>
        </p:spPr>
        <p:txBody>
          <a:bodyPr/>
          <a:lstStyle/>
          <a:p>
            <a:endParaRPr lang="en-US" dirty="0"/>
          </a:p>
        </p:txBody>
      </p:sp>
      <p:sp>
        <p:nvSpPr>
          <p:cNvPr id="2" name="Title 1"/>
          <p:cNvSpPr>
            <a:spLocks noGrp="1"/>
          </p:cNvSpPr>
          <p:nvPr>
            <p:ph type="title"/>
          </p:nvPr>
        </p:nvSpPr>
        <p:spPr>
          <a:xfrm>
            <a:off x="457200" y="2133600"/>
            <a:ext cx="8229600" cy="1600200"/>
          </a:xfrm>
        </p:spPr>
        <p:txBody>
          <a:bodyPr/>
          <a:lstStyle/>
          <a:p>
            <a:pPr algn="ctr"/>
            <a:r>
              <a:rPr lang="fa-IR" b="1" dirty="0" smtClean="0">
                <a:solidFill>
                  <a:srgbClr val="C00000"/>
                </a:solidFill>
                <a:cs typeface="B Nazanin" pitchFamily="2" charset="-78"/>
              </a:rPr>
              <a:t>نحوه اجرا تحقیق و جمع آوری داده ها</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3363045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lnSpcReduction="10000"/>
          </a:bodyPr>
          <a:lstStyle/>
          <a:p>
            <a:pPr algn="r" rtl="1">
              <a:buFont typeface="Wingdings" pitchFamily="2" charset="2"/>
              <a:buChar char="Ø"/>
            </a:pPr>
            <a:r>
              <a:rPr lang="fa-IR" dirty="0">
                <a:cs typeface="B Nazanin" pitchFamily="2" charset="-78"/>
              </a:rPr>
              <a:t>گردآوري داده­ها در واحد بررسي قند و چربي­هاي خون در منطقه 13 </a:t>
            </a:r>
            <a:r>
              <a:rPr lang="fa-IR" dirty="0" smtClean="0">
                <a:cs typeface="B Nazanin" pitchFamily="2" charset="-78"/>
              </a:rPr>
              <a:t>تهران. </a:t>
            </a:r>
          </a:p>
          <a:p>
            <a:pPr algn="r" rtl="1">
              <a:buFont typeface="Wingdings" pitchFamily="2" charset="2"/>
              <a:buChar char="Ø"/>
            </a:pPr>
            <a:endParaRPr lang="fa-IR" dirty="0" smtClean="0">
              <a:cs typeface="B Nazanin" pitchFamily="2" charset="-78"/>
            </a:endParaRPr>
          </a:p>
          <a:p>
            <a:pPr algn="r" rtl="1">
              <a:buFont typeface="Wingdings" pitchFamily="2" charset="2"/>
              <a:buChar char="Ø"/>
            </a:pPr>
            <a:r>
              <a:rPr lang="fa-IR" dirty="0" smtClean="0">
                <a:cs typeface="B Nazanin" pitchFamily="2" charset="-78"/>
              </a:rPr>
              <a:t>اخذ نمونه </a:t>
            </a:r>
            <a:r>
              <a:rPr lang="fa-IR" dirty="0">
                <a:cs typeface="B Nazanin" pitchFamily="2" charset="-78"/>
              </a:rPr>
              <a:t>خون پس از 14-12 ساعت ناشتایی شبانه جهت انجام </a:t>
            </a:r>
            <a:r>
              <a:rPr lang="fa-IR" dirty="0" smtClean="0">
                <a:cs typeface="B Nazanin" pitchFamily="2" charset="-78"/>
              </a:rPr>
              <a:t>آزمايشات. </a:t>
            </a:r>
          </a:p>
          <a:p>
            <a:pPr algn="r" rtl="1">
              <a:buFont typeface="Wingdings" pitchFamily="2" charset="2"/>
              <a:buChar char="Ø"/>
            </a:pPr>
            <a:endParaRPr lang="fa-IR" dirty="0" smtClean="0">
              <a:cs typeface="B Nazanin" pitchFamily="2" charset="-78"/>
            </a:endParaRPr>
          </a:p>
          <a:p>
            <a:pPr algn="r" rtl="1">
              <a:buFont typeface="Wingdings" pitchFamily="2" charset="2"/>
              <a:buChar char="Ø"/>
            </a:pPr>
            <a:r>
              <a:rPr lang="fa-IR" dirty="0" smtClean="0">
                <a:cs typeface="B Nazanin" pitchFamily="2" charset="-78"/>
              </a:rPr>
              <a:t>تکمیل پرسشنامه­اي </a:t>
            </a:r>
            <a:r>
              <a:rPr lang="fa-IR" dirty="0">
                <a:cs typeface="B Nazanin" pitchFamily="2" charset="-78"/>
              </a:rPr>
              <a:t>حاوي مشخصات شناسنامه­اي، سوابق پزشكي</a:t>
            </a:r>
            <a:r>
              <a:rPr lang="ar-SA" dirty="0">
                <a:cs typeface="B Nazanin" pitchFamily="2" charset="-78"/>
              </a:rPr>
              <a:t> (</a:t>
            </a:r>
            <a:r>
              <a:rPr lang="fa-IR" dirty="0">
                <a:cs typeface="B Nazanin" pitchFamily="2" charset="-78"/>
              </a:rPr>
              <a:t>چربي خون بالا، قند خون بالا، فشار خون بالا، بيماري هاي قلبي-عروقي، کاهش وزن شديد، سکته مغزي، بيماري هاي بدخيم)، مصرف دارو، مصرف كننده سيگار، وضعيت تحرک بدني، وضعيت بارداري و شیردهی سابقه مواجهه با ید رادیواکتیو و جراحی تیرویید واستفاده از داروهای تیرویید و آنتی </a:t>
            </a:r>
            <a:r>
              <a:rPr lang="fa-IR" dirty="0" smtClean="0">
                <a:cs typeface="B Nazanin" pitchFamily="2" charset="-78"/>
              </a:rPr>
              <a:t>تیرویید. اندازه­گيري </a:t>
            </a:r>
            <a:r>
              <a:rPr lang="fa-IR" dirty="0">
                <a:cs typeface="B Nazanin" pitchFamily="2" charset="-78"/>
              </a:rPr>
              <a:t>و ثبت </a:t>
            </a:r>
            <a:r>
              <a:rPr lang="fa-IR" dirty="0" smtClean="0">
                <a:cs typeface="B Nazanin" pitchFamily="2" charset="-78"/>
              </a:rPr>
              <a:t>فشارخون. </a:t>
            </a:r>
          </a:p>
          <a:p>
            <a:pPr algn="r" rtl="1">
              <a:buFont typeface="Wingdings" pitchFamily="2" charset="2"/>
              <a:buChar char="Ø"/>
            </a:pPr>
            <a:endParaRPr lang="fa-IR" dirty="0" smtClean="0">
              <a:cs typeface="B Nazanin" pitchFamily="2" charset="-78"/>
            </a:endParaRPr>
          </a:p>
          <a:p>
            <a:pPr algn="r" rtl="1">
              <a:buFont typeface="Wingdings" pitchFamily="2" charset="2"/>
              <a:buChar char="Ø"/>
            </a:pPr>
            <a:r>
              <a:rPr lang="fa-IR" dirty="0" smtClean="0">
                <a:cs typeface="B Nazanin" pitchFamily="2" charset="-78"/>
              </a:rPr>
              <a:t>انجام اندازه </a:t>
            </a:r>
            <a:r>
              <a:rPr lang="fa-IR" dirty="0">
                <a:cs typeface="B Nazanin" pitchFamily="2" charset="-78"/>
              </a:rPr>
              <a:t>گيري­هاي تن سنجي </a:t>
            </a:r>
            <a:r>
              <a:rPr lang="fa-IR" dirty="0" smtClean="0">
                <a:cs typeface="B Nazanin" pitchFamily="2" charset="-78"/>
              </a:rPr>
              <a:t>و ثبت در پرسشنامه.</a:t>
            </a:r>
            <a:endParaRPr lang="en-US" dirty="0">
              <a:cs typeface="B Nazanin" pitchFamily="2" charset="-78"/>
            </a:endParaRPr>
          </a:p>
        </p:txBody>
      </p:sp>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Tree>
    <p:extLst>
      <p:ext uri="{BB962C8B-B14F-4D97-AF65-F5344CB8AC3E}">
        <p14:creationId xmlns:p14="http://schemas.microsoft.com/office/powerpoint/2010/main" val="3347189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4876800"/>
          </a:xfrm>
        </p:spPr>
        <p:txBody>
          <a:bodyPr>
            <a:normAutofit/>
          </a:bodyPr>
          <a:lstStyle/>
          <a:p>
            <a:pPr algn="r" rtl="1">
              <a:buFont typeface="Wingdings" pitchFamily="2" charset="2"/>
              <a:buChar char="Ø"/>
            </a:pPr>
            <a:r>
              <a:rPr lang="fa-IR" sz="2800" dirty="0" smtClean="0">
                <a:cs typeface="B Nazanin" pitchFamily="2" charset="-78"/>
              </a:rPr>
              <a:t>ورود افراد </a:t>
            </a:r>
            <a:r>
              <a:rPr lang="fa-IR" sz="2800" dirty="0">
                <a:cs typeface="B Nazanin" pitchFamily="2" charset="-78"/>
              </a:rPr>
              <a:t>بالای 20 سال که اطلاعات مربوط به سطح نیترات سرم آنها در فاز 3 </a:t>
            </a:r>
            <a:r>
              <a:rPr lang="fa-IR" sz="2800" dirty="0" smtClean="0">
                <a:cs typeface="B Nazanin" pitchFamily="2" charset="-78"/>
              </a:rPr>
              <a:t>و</a:t>
            </a:r>
            <a:r>
              <a:rPr lang="en-US" sz="2400" dirty="0" err="1" smtClean="0">
                <a:cs typeface="B Nazanin" pitchFamily="2" charset="-78"/>
              </a:rPr>
              <a:t>Ab</a:t>
            </a:r>
            <a:r>
              <a:rPr lang="en-US" sz="2400" dirty="0" smtClean="0">
                <a:cs typeface="B Nazanin" pitchFamily="2" charset="-78"/>
              </a:rPr>
              <a:t> </a:t>
            </a:r>
            <a:r>
              <a:rPr lang="fa-IR" sz="2400" dirty="0" smtClean="0">
                <a:cs typeface="B Nazanin" pitchFamily="2" charset="-78"/>
              </a:rPr>
              <a:t> </a:t>
            </a:r>
            <a:r>
              <a:rPr lang="en-US" sz="2400" dirty="0">
                <a:cs typeface="B Nazanin" pitchFamily="2" charset="-78"/>
              </a:rPr>
              <a:t>TSH , FT4 , </a:t>
            </a:r>
            <a:r>
              <a:rPr lang="en-US" sz="2400" dirty="0" smtClean="0">
                <a:cs typeface="B Nazanin" pitchFamily="2" charset="-78"/>
              </a:rPr>
              <a:t>TPO</a:t>
            </a:r>
            <a:r>
              <a:rPr lang="fa-IR" sz="2800" dirty="0" smtClean="0">
                <a:cs typeface="B Nazanin" pitchFamily="2" charset="-78"/>
              </a:rPr>
              <a:t> </a:t>
            </a:r>
            <a:r>
              <a:rPr lang="fa-IR" sz="2800" dirty="0">
                <a:cs typeface="B Nazanin" pitchFamily="2" charset="-78"/>
              </a:rPr>
              <a:t>در فاز 3 و 4 کامل باشد با در نظر گرفتن معیار های خروج </a:t>
            </a:r>
            <a:r>
              <a:rPr lang="fa-IR" sz="2800" dirty="0" smtClean="0">
                <a:cs typeface="B Nazanin" pitchFamily="2" charset="-78"/>
              </a:rPr>
              <a:t>به مطالعه.</a:t>
            </a:r>
          </a:p>
          <a:p>
            <a:pPr algn="r" rtl="1">
              <a:buFont typeface="Wingdings" pitchFamily="2" charset="2"/>
              <a:buChar char="Ø"/>
            </a:pPr>
            <a:endParaRPr lang="fa-IR" sz="2800" dirty="0">
              <a:cs typeface="B Nazanin" pitchFamily="2" charset="-78"/>
            </a:endParaRPr>
          </a:p>
          <a:p>
            <a:pPr algn="r" rtl="1">
              <a:buFont typeface="Wingdings" pitchFamily="2" charset="2"/>
              <a:buChar char="Ø"/>
            </a:pPr>
            <a:r>
              <a:rPr lang="fa-IR" sz="2800" dirty="0" smtClean="0">
                <a:cs typeface="B Nazanin" pitchFamily="2" charset="-78"/>
              </a:rPr>
              <a:t>محاسبه درصد تغییرات</a:t>
            </a:r>
            <a:r>
              <a:rPr lang="en-US" sz="2400" dirty="0" err="1" smtClean="0">
                <a:cs typeface="B Nazanin" pitchFamily="2" charset="-78"/>
              </a:rPr>
              <a:t>Ab</a:t>
            </a:r>
            <a:r>
              <a:rPr lang="en-US" sz="2400" dirty="0" smtClean="0">
                <a:cs typeface="B Nazanin" pitchFamily="2" charset="-78"/>
              </a:rPr>
              <a:t> </a:t>
            </a:r>
            <a:r>
              <a:rPr lang="fa-IR" sz="2400" dirty="0" smtClean="0">
                <a:cs typeface="B Nazanin" pitchFamily="2" charset="-78"/>
              </a:rPr>
              <a:t> </a:t>
            </a:r>
            <a:r>
              <a:rPr lang="en-US" sz="2400" dirty="0">
                <a:cs typeface="B Nazanin" pitchFamily="2" charset="-78"/>
              </a:rPr>
              <a:t>TSH , FT4 , </a:t>
            </a:r>
            <a:r>
              <a:rPr lang="en-US" sz="2400" dirty="0" smtClean="0">
                <a:cs typeface="B Nazanin" pitchFamily="2" charset="-78"/>
              </a:rPr>
              <a:t>TPO</a:t>
            </a:r>
            <a:r>
              <a:rPr lang="fa-IR" sz="2400" dirty="0" smtClean="0">
                <a:cs typeface="B Nazanin" pitchFamily="2" charset="-78"/>
              </a:rPr>
              <a:t> </a:t>
            </a:r>
            <a:r>
              <a:rPr lang="fa-IR" sz="2800" dirty="0">
                <a:cs typeface="B Nazanin" pitchFamily="2" charset="-78"/>
              </a:rPr>
              <a:t>بین فاز 3 و 4 </a:t>
            </a:r>
            <a:r>
              <a:rPr lang="fa-IR" sz="2800" dirty="0" smtClean="0">
                <a:cs typeface="B Nazanin" pitchFamily="2" charset="-78"/>
              </a:rPr>
              <a:t>و بررسی ارتباط </a:t>
            </a:r>
            <a:r>
              <a:rPr lang="fa-IR" sz="2800" dirty="0">
                <a:cs typeface="B Nazanin" pitchFamily="2" charset="-78"/>
              </a:rPr>
              <a:t>سطح نیترات سرم با این </a:t>
            </a:r>
            <a:r>
              <a:rPr lang="fa-IR" sz="2800" dirty="0" smtClean="0">
                <a:cs typeface="B Nazanin" pitchFamily="2" charset="-78"/>
              </a:rPr>
              <a:t>تغییرات.</a:t>
            </a: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بررسی ارتباط سطح نیترات سرم، با بروز هیپوتیروییدی کلینیکال و هیپوتیروییدی ساب کلینیکال درفاز4 ،درافراد یوتیرویید شرکت کننده در فاز 3.</a:t>
            </a:r>
            <a:endParaRPr lang="en-US" sz="2800" dirty="0">
              <a:cs typeface="B Nazanin" pitchFamily="2" charset="-78"/>
            </a:endParaRPr>
          </a:p>
        </p:txBody>
      </p:sp>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Tree>
    <p:extLst>
      <p:ext uri="{BB962C8B-B14F-4D97-AF65-F5344CB8AC3E}">
        <p14:creationId xmlns:p14="http://schemas.microsoft.com/office/powerpoint/2010/main" val="2005124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Font typeface="Wingdings" pitchFamily="2" charset="2"/>
              <a:buChar char="Ø"/>
            </a:pPr>
            <a:r>
              <a:rPr lang="fa-IR" sz="2400" dirty="0">
                <a:cs typeface="B Nazanin" pitchFamily="2" charset="-78"/>
              </a:rPr>
              <a:t>اندازه گیری </a:t>
            </a:r>
            <a:r>
              <a:rPr lang="fa-IR" sz="2400" dirty="0" smtClean="0">
                <a:cs typeface="B Nazanin" pitchFamily="2" charset="-78"/>
              </a:rPr>
              <a:t>نیترات </a:t>
            </a:r>
            <a:r>
              <a:rPr lang="fa-IR" sz="2400" dirty="0">
                <a:cs typeface="B Nazanin" pitchFamily="2" charset="-78"/>
              </a:rPr>
              <a:t>سرم به روش </a:t>
            </a:r>
            <a:r>
              <a:rPr lang="en-US" sz="2400" dirty="0" err="1" smtClean="0">
                <a:cs typeface="B Nazanin" pitchFamily="2" charset="-78"/>
              </a:rPr>
              <a:t>Griess</a:t>
            </a:r>
            <a:r>
              <a:rPr lang="fa-IR" sz="2400" dirty="0" smtClean="0">
                <a:cs typeface="B Nazanin" pitchFamily="2" charset="-78"/>
              </a:rPr>
              <a:t> با </a:t>
            </a:r>
            <a:r>
              <a:rPr lang="fa-IR" sz="2400" dirty="0">
                <a:cs typeface="B Nazanin" pitchFamily="2" charset="-78"/>
              </a:rPr>
              <a:t>ضریب تغییرات </a:t>
            </a:r>
            <a:r>
              <a:rPr lang="fa-IR" sz="2400" dirty="0" smtClean="0">
                <a:cs typeface="B Nazanin" pitchFamily="2" charset="-78"/>
              </a:rPr>
              <a:t>برون </a:t>
            </a:r>
            <a:r>
              <a:rPr lang="fa-IR" sz="2400" dirty="0">
                <a:cs typeface="B Nazanin" pitchFamily="2" charset="-78"/>
              </a:rPr>
              <a:t>و </a:t>
            </a:r>
            <a:r>
              <a:rPr lang="fa-IR" sz="2400" dirty="0" smtClean="0">
                <a:cs typeface="B Nazanin" pitchFamily="2" charset="-78"/>
              </a:rPr>
              <a:t>درون </a:t>
            </a:r>
            <a:r>
              <a:rPr lang="fa-IR" sz="2400" dirty="0">
                <a:cs typeface="B Nazanin" pitchFamily="2" charset="-78"/>
              </a:rPr>
              <a:t>آزمونی به ترتیب </a:t>
            </a:r>
            <a:r>
              <a:rPr lang="fa-IR" sz="2400" dirty="0" smtClean="0">
                <a:cs typeface="B Nazanin" pitchFamily="2" charset="-78"/>
              </a:rPr>
              <a:t>5/2 </a:t>
            </a:r>
            <a:r>
              <a:rPr lang="fa-IR" sz="2400" dirty="0">
                <a:cs typeface="B Nazanin" pitchFamily="2" charset="-78"/>
              </a:rPr>
              <a:t>و </a:t>
            </a:r>
            <a:r>
              <a:rPr lang="fa-IR" sz="2400" dirty="0" smtClean="0">
                <a:cs typeface="B Nazanin" pitchFamily="2" charset="-78"/>
              </a:rPr>
              <a:t>4/4 درصد و </a:t>
            </a:r>
            <a:r>
              <a:rPr lang="fa-IR" sz="2400" dirty="0">
                <a:cs typeface="B Nazanin" pitchFamily="2" charset="-78"/>
              </a:rPr>
              <a:t>حساسیت آزمایش </a:t>
            </a:r>
            <a:r>
              <a:rPr lang="fa-IR" sz="2400" dirty="0" smtClean="0">
                <a:cs typeface="B Nazanin" pitchFamily="2" charset="-78"/>
              </a:rPr>
              <a:t>0/2</a:t>
            </a:r>
            <a:r>
              <a:rPr lang="en-US" sz="2400" dirty="0" smtClean="0">
                <a:cs typeface="B Nazanin" pitchFamily="2" charset="-78"/>
              </a:rPr>
              <a:t> µ</a:t>
            </a:r>
            <a:r>
              <a:rPr lang="en-US" sz="2400" dirty="0" err="1" smtClean="0">
                <a:cs typeface="B Nazanin" pitchFamily="2" charset="-78"/>
              </a:rPr>
              <a:t>mol</a:t>
            </a:r>
            <a:r>
              <a:rPr lang="en-US" sz="2400" dirty="0" smtClean="0">
                <a:cs typeface="B Nazanin" pitchFamily="2" charset="-78"/>
              </a:rPr>
              <a:t>/L</a:t>
            </a:r>
            <a:r>
              <a:rPr lang="fa-IR" sz="2400" dirty="0" smtClean="0">
                <a:cs typeface="B Nazanin" pitchFamily="2" charset="-78"/>
              </a:rPr>
              <a:t>.</a:t>
            </a:r>
          </a:p>
          <a:p>
            <a:pPr marL="342900" indent="-342900" algn="r" rtl="1">
              <a:buFont typeface="Wingdings" pitchFamily="2" charset="2"/>
              <a:buChar char="Ø"/>
            </a:pPr>
            <a:endParaRPr lang="fa-IR" sz="2400" dirty="0" smtClean="0">
              <a:cs typeface="B Nazanin" pitchFamily="2" charset="-78"/>
            </a:endParaRPr>
          </a:p>
          <a:p>
            <a:pPr marL="342900" indent="-342900" algn="r" rtl="1">
              <a:buFont typeface="Wingdings" pitchFamily="2" charset="2"/>
              <a:buChar char="Ø"/>
            </a:pPr>
            <a:r>
              <a:rPr lang="fa-IR" sz="2400" dirty="0" smtClean="0">
                <a:cs typeface="B Nazanin" pitchFamily="2" charset="-78"/>
              </a:rPr>
              <a:t>اندازه گیری </a:t>
            </a:r>
            <a:r>
              <a:rPr lang="en-US" sz="2400" dirty="0" smtClean="0">
                <a:cs typeface="B Nazanin" pitchFamily="2" charset="-78"/>
              </a:rPr>
              <a:t>TSH</a:t>
            </a:r>
            <a:r>
              <a:rPr lang="fa-IR" sz="2400" dirty="0">
                <a:cs typeface="B Nazanin" pitchFamily="2" charset="-78"/>
              </a:rPr>
              <a:t> به روش </a:t>
            </a:r>
            <a:r>
              <a:rPr lang="en-US" sz="2400" dirty="0" smtClean="0">
                <a:cs typeface="B Nazanin" pitchFamily="2" charset="-78"/>
              </a:rPr>
              <a:t>ECLIA</a:t>
            </a:r>
            <a:r>
              <a:rPr lang="fa-IR" sz="2400" dirty="0" smtClean="0">
                <a:cs typeface="B Nazanin" pitchFamily="2" charset="-78"/>
              </a:rPr>
              <a:t> </a:t>
            </a:r>
            <a:r>
              <a:rPr lang="fa-IR" sz="2400" dirty="0">
                <a:cs typeface="B Nazanin" pitchFamily="2" charset="-78"/>
              </a:rPr>
              <a:t>با ضریب تغییرات برون و درون آزمونی به ترتیب </a:t>
            </a:r>
            <a:r>
              <a:rPr lang="fa-IR" sz="2400" dirty="0" smtClean="0">
                <a:cs typeface="B Nazanin" pitchFamily="2" charset="-78"/>
              </a:rPr>
              <a:t>3/3 </a:t>
            </a:r>
            <a:r>
              <a:rPr lang="fa-IR" sz="2400" dirty="0">
                <a:cs typeface="B Nazanin" pitchFamily="2" charset="-78"/>
              </a:rPr>
              <a:t>و </a:t>
            </a:r>
            <a:r>
              <a:rPr lang="fa-IR" sz="2400" dirty="0" smtClean="0">
                <a:cs typeface="B Nazanin" pitchFamily="2" charset="-78"/>
              </a:rPr>
              <a:t>1/3 </a:t>
            </a:r>
            <a:r>
              <a:rPr lang="fa-IR" sz="2400" dirty="0">
                <a:cs typeface="B Nazanin" pitchFamily="2" charset="-78"/>
              </a:rPr>
              <a:t>درصد و حساسیت آزمایش </a:t>
            </a:r>
            <a:r>
              <a:rPr lang="fa-IR" sz="2400" dirty="0" smtClean="0">
                <a:cs typeface="B Nazanin" pitchFamily="2" charset="-78"/>
              </a:rPr>
              <a:t>0/005</a:t>
            </a:r>
            <a:r>
              <a:rPr lang="en-US" sz="2400" dirty="0">
                <a:cs typeface="B Nazanin" pitchFamily="2" charset="-78"/>
              </a:rPr>
              <a:t> </a:t>
            </a:r>
            <a:r>
              <a:rPr lang="en-US" sz="2400" dirty="0" err="1" smtClean="0">
                <a:cs typeface="B Nazanin" pitchFamily="2" charset="-78"/>
              </a:rPr>
              <a:t>mU</a:t>
            </a:r>
            <a:r>
              <a:rPr lang="en-US" sz="2400" dirty="0" smtClean="0">
                <a:cs typeface="B Nazanin" pitchFamily="2" charset="-78"/>
              </a:rPr>
              <a:t>/L</a:t>
            </a:r>
            <a:r>
              <a:rPr lang="fa-IR" sz="2400" dirty="0" smtClean="0">
                <a:cs typeface="B Nazanin" pitchFamily="2" charset="-78"/>
              </a:rPr>
              <a:t>.</a:t>
            </a:r>
          </a:p>
          <a:p>
            <a:pPr marL="342900" indent="-342900" algn="r" rtl="1">
              <a:buFont typeface="Wingdings" pitchFamily="2" charset="2"/>
              <a:buChar char="Ø"/>
            </a:pPr>
            <a:endParaRPr lang="fa-IR" sz="2400" dirty="0" smtClean="0">
              <a:cs typeface="B Nazanin" pitchFamily="2" charset="-78"/>
            </a:endParaRPr>
          </a:p>
          <a:p>
            <a:pPr marL="342900" indent="-342900" algn="r" rtl="1">
              <a:buFont typeface="Wingdings" pitchFamily="2" charset="2"/>
              <a:buChar char="Ø"/>
            </a:pPr>
            <a:r>
              <a:rPr lang="fa-IR" sz="2400" dirty="0" smtClean="0">
                <a:cs typeface="B Nazanin" pitchFamily="2" charset="-78"/>
              </a:rPr>
              <a:t>اندازه گیری</a:t>
            </a:r>
            <a:r>
              <a:rPr lang="en-US" sz="2400" dirty="0" smtClean="0">
                <a:cs typeface="B Nazanin" pitchFamily="2" charset="-78"/>
              </a:rPr>
              <a:t> FT4</a:t>
            </a:r>
            <a:r>
              <a:rPr lang="fa-IR" sz="2400" dirty="0" smtClean="0">
                <a:cs typeface="B Nazanin" pitchFamily="2" charset="-78"/>
              </a:rPr>
              <a:t>به </a:t>
            </a:r>
            <a:r>
              <a:rPr lang="fa-IR" sz="2400" dirty="0">
                <a:cs typeface="B Nazanin" pitchFamily="2" charset="-78"/>
              </a:rPr>
              <a:t>روش </a:t>
            </a:r>
            <a:r>
              <a:rPr lang="en-US" sz="2400" dirty="0" smtClean="0">
                <a:cs typeface="B Nazanin" pitchFamily="2" charset="-78"/>
              </a:rPr>
              <a:t>ECLIA</a:t>
            </a:r>
            <a:r>
              <a:rPr lang="fa-IR" sz="2400" dirty="0" smtClean="0">
                <a:cs typeface="B Nazanin" pitchFamily="2" charset="-78"/>
              </a:rPr>
              <a:t> </a:t>
            </a:r>
            <a:r>
              <a:rPr lang="fa-IR" sz="2400" dirty="0">
                <a:cs typeface="B Nazanin" pitchFamily="2" charset="-78"/>
              </a:rPr>
              <a:t>با ضریب تغییرات برون و درون آزمونی به ترتیب </a:t>
            </a:r>
            <a:r>
              <a:rPr lang="fa-IR" sz="2400" dirty="0" smtClean="0">
                <a:cs typeface="B Nazanin" pitchFamily="2" charset="-78"/>
              </a:rPr>
              <a:t>4/6 </a:t>
            </a:r>
            <a:r>
              <a:rPr lang="fa-IR" sz="2400" dirty="0">
                <a:cs typeface="B Nazanin" pitchFamily="2" charset="-78"/>
              </a:rPr>
              <a:t>و </a:t>
            </a:r>
            <a:r>
              <a:rPr lang="fa-IR" sz="2400" dirty="0" smtClean="0">
                <a:cs typeface="B Nazanin" pitchFamily="2" charset="-78"/>
              </a:rPr>
              <a:t>1/4 </a:t>
            </a:r>
            <a:r>
              <a:rPr lang="fa-IR" sz="2400" dirty="0">
                <a:cs typeface="B Nazanin" pitchFamily="2" charset="-78"/>
              </a:rPr>
              <a:t>درصد و حساسیت آزمایش 0/296</a:t>
            </a:r>
            <a:r>
              <a:rPr lang="en-US" sz="2400" dirty="0">
                <a:cs typeface="B Nazanin" pitchFamily="2" charset="-78"/>
              </a:rPr>
              <a:t> </a:t>
            </a:r>
            <a:r>
              <a:rPr lang="en-US" sz="2400" dirty="0" err="1">
                <a:cs typeface="B Nazanin" pitchFamily="2" charset="-78"/>
              </a:rPr>
              <a:t>pmol</a:t>
            </a:r>
            <a:r>
              <a:rPr lang="en-US" sz="2400" dirty="0">
                <a:cs typeface="B Nazanin" pitchFamily="2" charset="-78"/>
              </a:rPr>
              <a:t>/L</a:t>
            </a:r>
            <a:r>
              <a:rPr lang="fa-IR" sz="2400" dirty="0">
                <a:cs typeface="B Nazanin" pitchFamily="2" charset="-78"/>
              </a:rPr>
              <a:t> </a:t>
            </a:r>
            <a:r>
              <a:rPr lang="fa-IR" sz="2400" dirty="0" smtClean="0">
                <a:cs typeface="B Nazanin" pitchFamily="2" charset="-78"/>
              </a:rPr>
              <a:t>.</a:t>
            </a:r>
          </a:p>
          <a:p>
            <a:pPr marL="342900" indent="-342900" algn="r" rtl="1">
              <a:buFont typeface="Wingdings" pitchFamily="2" charset="2"/>
              <a:buChar char="Ø"/>
            </a:pPr>
            <a:endParaRPr lang="fa-IR" sz="2400" dirty="0">
              <a:cs typeface="B Nazanin" pitchFamily="2" charset="-78"/>
            </a:endParaRPr>
          </a:p>
          <a:p>
            <a:pPr marL="342900" indent="-342900" algn="r" rtl="1">
              <a:buFont typeface="Wingdings" pitchFamily="2" charset="2"/>
              <a:buChar char="Ø"/>
            </a:pPr>
            <a:r>
              <a:rPr lang="fa-IR" sz="2400" dirty="0" smtClean="0"/>
              <a:t>اندازه </a:t>
            </a:r>
            <a:r>
              <a:rPr lang="fa-IR" sz="2400" dirty="0"/>
              <a:t>گیری</a:t>
            </a:r>
            <a:r>
              <a:rPr lang="fa-IR" sz="2400" dirty="0" smtClean="0"/>
              <a:t> </a:t>
            </a:r>
            <a:r>
              <a:rPr lang="en-US" sz="2400" dirty="0"/>
              <a:t>TPO </a:t>
            </a:r>
            <a:r>
              <a:rPr lang="en-US" sz="2400" dirty="0" err="1" smtClean="0"/>
              <a:t>Ab</a:t>
            </a:r>
            <a:r>
              <a:rPr lang="fa-IR" sz="2400" dirty="0" smtClean="0"/>
              <a:t>به روش  </a:t>
            </a:r>
            <a:r>
              <a:rPr lang="en-US" sz="2400" dirty="0" smtClean="0"/>
              <a:t>IEMA</a:t>
            </a:r>
            <a:r>
              <a:rPr lang="fa-IR" sz="2400" dirty="0" smtClean="0"/>
              <a:t> </a:t>
            </a:r>
            <a:r>
              <a:rPr lang="fa-IR" sz="2400" dirty="0">
                <a:cs typeface="B Nazanin" pitchFamily="2" charset="-78"/>
              </a:rPr>
              <a:t>با ضریب تغییرات برون و درون آزمونی به ترتیب </a:t>
            </a:r>
            <a:r>
              <a:rPr lang="fa-IR" sz="2400" dirty="0" smtClean="0">
                <a:cs typeface="B Nazanin" pitchFamily="2" charset="-78"/>
              </a:rPr>
              <a:t>4/2 </a:t>
            </a:r>
            <a:r>
              <a:rPr lang="fa-IR" sz="2400" dirty="0">
                <a:cs typeface="B Nazanin" pitchFamily="2" charset="-78"/>
              </a:rPr>
              <a:t>و </a:t>
            </a:r>
            <a:r>
              <a:rPr lang="fa-IR" sz="2400" dirty="0" smtClean="0">
                <a:cs typeface="B Nazanin" pitchFamily="2" charset="-78"/>
              </a:rPr>
              <a:t>3/9 </a:t>
            </a:r>
            <a:r>
              <a:rPr lang="fa-IR" sz="2400" dirty="0">
                <a:cs typeface="B Nazanin" pitchFamily="2" charset="-78"/>
              </a:rPr>
              <a:t>درصد و حساسیت </a:t>
            </a:r>
            <a:r>
              <a:rPr lang="fa-IR" sz="2400" dirty="0" smtClean="0">
                <a:cs typeface="B Nazanin" pitchFamily="2" charset="-78"/>
              </a:rPr>
              <a:t>آزمایش 0/92 </a:t>
            </a:r>
            <a:r>
              <a:rPr lang="en-US" sz="2400" dirty="0" smtClean="0">
                <a:cs typeface="B Nazanin" pitchFamily="2" charset="-78"/>
              </a:rPr>
              <a:t>IU/ml</a:t>
            </a:r>
            <a:r>
              <a:rPr lang="fa-IR" sz="2400" dirty="0" smtClean="0">
                <a:cs typeface="B Nazanin" pitchFamily="2" charset="-78"/>
              </a:rPr>
              <a:t> .</a:t>
            </a:r>
          </a:p>
          <a:p>
            <a:pPr marL="342900" indent="-342900" algn="r" rtl="1">
              <a:buFont typeface="Wingdings" pitchFamily="2" charset="2"/>
              <a:buChar char="Ø"/>
            </a:pPr>
            <a:endParaRPr lang="fa-IR" sz="2400" dirty="0">
              <a:cs typeface="B Nazanin" pitchFamily="2" charset="-78"/>
            </a:endParaRPr>
          </a:p>
          <a:p>
            <a:pPr marL="342900" indent="-342900" algn="r" rtl="1">
              <a:buFont typeface="Wingdings" pitchFamily="2" charset="2"/>
              <a:buChar char="Ø"/>
            </a:pPr>
            <a:endParaRPr lang="fa-IR" sz="2400" dirty="0">
              <a:cs typeface="B Nazanin" pitchFamily="2" charset="-78"/>
            </a:endParaRPr>
          </a:p>
          <a:p>
            <a:pPr algn="r" rtl="1">
              <a:buFont typeface="Wingdings" pitchFamily="2" charset="2"/>
              <a:buChar char="Ø"/>
            </a:pPr>
            <a:endParaRPr lang="fa-IR" sz="2400" dirty="0" smtClean="0">
              <a:cs typeface="B Nazanin" pitchFamily="2" charset="-78"/>
            </a:endParaRPr>
          </a:p>
          <a:p>
            <a:pPr algn="r" rtl="1"/>
            <a:endParaRPr lang="en-US" sz="2800" dirty="0">
              <a:cs typeface="B Nazanin" pitchFamily="2" charset="-78"/>
            </a:endParaRPr>
          </a:p>
          <a:p>
            <a:pPr algn="r" rtl="1"/>
            <a:endParaRPr lang="en-US" dirty="0"/>
          </a:p>
        </p:txBody>
      </p:sp>
      <p:sp>
        <p:nvSpPr>
          <p:cNvPr id="3" name="Title 2"/>
          <p:cNvSpPr>
            <a:spLocks noGrp="1"/>
          </p:cNvSpPr>
          <p:nvPr>
            <p:ph type="title"/>
          </p:nvPr>
        </p:nvSpPr>
        <p:spPr/>
        <p:txBody>
          <a:bodyPr>
            <a:normAutofit/>
          </a:bodyPr>
          <a:lstStyle/>
          <a:p>
            <a:pPr algn="r" rtl="1"/>
            <a:r>
              <a:rPr lang="fa-IR" sz="2800" b="0" dirty="0" smtClean="0">
                <a:solidFill>
                  <a:srgbClr val="FF0000"/>
                </a:solidFill>
                <a:cs typeface="B Nazanin" pitchFamily="2" charset="-78"/>
              </a:rPr>
              <a:t>روش های اندازه گیری آزمایشگاهی</a:t>
            </a:r>
            <a:endParaRPr lang="en-US" sz="2800" b="0" dirty="0">
              <a:solidFill>
                <a:srgbClr val="FF0000"/>
              </a:solidFill>
              <a:cs typeface="B Nazanin" pitchFamily="2" charset="-78"/>
            </a:endParaRPr>
          </a:p>
        </p:txBody>
      </p:sp>
    </p:spTree>
    <p:extLst>
      <p:ext uri="{BB962C8B-B14F-4D97-AF65-F5344CB8AC3E}">
        <p14:creationId xmlns:p14="http://schemas.microsoft.com/office/powerpoint/2010/main" val="4271793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2620963"/>
          </a:xfrm>
        </p:spPr>
        <p:txBody>
          <a:bodyPr/>
          <a:lstStyle/>
          <a:p>
            <a:endParaRPr lang="en-US" dirty="0"/>
          </a:p>
        </p:txBody>
      </p:sp>
      <p:sp>
        <p:nvSpPr>
          <p:cNvPr id="2" name="Title 1"/>
          <p:cNvSpPr>
            <a:spLocks noGrp="1"/>
          </p:cNvSpPr>
          <p:nvPr>
            <p:ph type="title"/>
          </p:nvPr>
        </p:nvSpPr>
        <p:spPr>
          <a:xfrm>
            <a:off x="457200" y="1981200"/>
            <a:ext cx="8229600" cy="1600200"/>
          </a:xfrm>
        </p:spPr>
        <p:txBody>
          <a:bodyPr/>
          <a:lstStyle/>
          <a:p>
            <a:pPr algn="ctr"/>
            <a:r>
              <a:rPr lang="fa-IR" b="1" dirty="0" smtClean="0">
                <a:solidFill>
                  <a:srgbClr val="C00000"/>
                </a:solidFill>
                <a:cs typeface="B Nazanin" pitchFamily="2" charset="-78"/>
              </a:rPr>
              <a:t>تعریف واژه ها</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1611566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r" rtl="1"/>
            <a:r>
              <a:rPr lang="fa-IR" sz="2400" dirty="0">
                <a:cs typeface="B Nazanin" pitchFamily="2" charset="-78"/>
              </a:rPr>
              <a:t>هیپوتیروییدی </a:t>
            </a:r>
            <a:r>
              <a:rPr lang="fa-IR" sz="2400" dirty="0" smtClean="0">
                <a:cs typeface="B Nazanin" pitchFamily="2" charset="-78"/>
              </a:rPr>
              <a:t>کلینیکال </a:t>
            </a:r>
            <a:r>
              <a:rPr lang="fa-IR" sz="2400" dirty="0">
                <a:cs typeface="B Nazanin" pitchFamily="2" charset="-78"/>
              </a:rPr>
              <a:t>: </a:t>
            </a:r>
            <a:r>
              <a:rPr lang="en-US" sz="2400" dirty="0">
                <a:cs typeface="B Nazanin" pitchFamily="2" charset="-78"/>
              </a:rPr>
              <a:t>TSH &gt; </a:t>
            </a:r>
            <a:r>
              <a:rPr lang="en-US" sz="2400" dirty="0" smtClean="0">
                <a:cs typeface="B Nazanin" pitchFamily="2" charset="-78"/>
              </a:rPr>
              <a:t>5.06 </a:t>
            </a:r>
            <a:r>
              <a:rPr lang="en-US" sz="2400" dirty="0" err="1">
                <a:cs typeface="B Nazanin" pitchFamily="2" charset="-78"/>
              </a:rPr>
              <a:t>mU</a:t>
            </a:r>
            <a:r>
              <a:rPr lang="en-US" sz="2400" dirty="0">
                <a:cs typeface="B Nazanin" pitchFamily="2" charset="-78"/>
              </a:rPr>
              <a:t>/L </a:t>
            </a:r>
            <a:r>
              <a:rPr lang="fa-IR" sz="2400" dirty="0">
                <a:cs typeface="B Nazanin" pitchFamily="2" charset="-78"/>
              </a:rPr>
              <a:t>  و </a:t>
            </a:r>
            <a:r>
              <a:rPr lang="en-US" sz="2400" dirty="0">
                <a:cs typeface="B Nazanin" pitchFamily="2" charset="-78"/>
              </a:rPr>
              <a:t>FT4 &lt; 11.71 </a:t>
            </a:r>
            <a:r>
              <a:rPr lang="en-US" sz="2400" dirty="0" err="1">
                <a:cs typeface="B Nazanin" pitchFamily="2" charset="-78"/>
              </a:rPr>
              <a:t>pmol</a:t>
            </a:r>
            <a:r>
              <a:rPr lang="en-US" sz="2400" dirty="0">
                <a:cs typeface="B Nazanin" pitchFamily="2" charset="-78"/>
              </a:rPr>
              <a:t>/L</a:t>
            </a:r>
          </a:p>
          <a:p>
            <a:pPr algn="r" rtl="1"/>
            <a:endParaRPr lang="fa-IR" sz="2400" dirty="0" smtClean="0">
              <a:cs typeface="B Nazanin" pitchFamily="2" charset="-78"/>
            </a:endParaRPr>
          </a:p>
          <a:p>
            <a:pPr algn="r" rtl="1"/>
            <a:r>
              <a:rPr lang="fa-IR" sz="2400" dirty="0" smtClean="0">
                <a:cs typeface="B Nazanin" pitchFamily="2" charset="-78"/>
              </a:rPr>
              <a:t>هیپوتیروییدی ساب کلینیکال : </a:t>
            </a:r>
            <a:r>
              <a:rPr lang="en-US" sz="2400" dirty="0" smtClean="0">
                <a:cs typeface="B Nazanin" pitchFamily="2" charset="-78"/>
              </a:rPr>
              <a:t>TSH &gt; 5.06 </a:t>
            </a:r>
            <a:r>
              <a:rPr lang="en-US" sz="2400" dirty="0" err="1" smtClean="0">
                <a:cs typeface="B Nazanin" pitchFamily="2" charset="-78"/>
              </a:rPr>
              <a:t>mU</a:t>
            </a:r>
            <a:r>
              <a:rPr lang="en-US" sz="2400" dirty="0" smtClean="0">
                <a:cs typeface="B Nazanin" pitchFamily="2" charset="-78"/>
              </a:rPr>
              <a:t>/L  </a:t>
            </a:r>
            <a:r>
              <a:rPr lang="fa-IR" sz="2400" dirty="0" smtClean="0">
                <a:cs typeface="B Nazanin" pitchFamily="2" charset="-78"/>
              </a:rPr>
              <a:t>و </a:t>
            </a:r>
            <a:r>
              <a:rPr lang="en-US" sz="2400" dirty="0" smtClean="0">
                <a:cs typeface="B Nazanin" pitchFamily="2" charset="-78"/>
              </a:rPr>
              <a:t>FT4 </a:t>
            </a:r>
            <a:r>
              <a:rPr lang="fa-IR" sz="2400" dirty="0" smtClean="0">
                <a:cs typeface="B Nazanin" pitchFamily="2" charset="-78"/>
              </a:rPr>
              <a:t> بین </a:t>
            </a:r>
            <a:r>
              <a:rPr lang="en-US" sz="2400" dirty="0" smtClean="0">
                <a:cs typeface="B Nazanin" pitchFamily="2" charset="-78"/>
              </a:rPr>
              <a:t>11.71</a:t>
            </a:r>
            <a:r>
              <a:rPr lang="fa-IR" sz="2400" dirty="0" smtClean="0">
                <a:cs typeface="B Nazanin" pitchFamily="2" charset="-78"/>
              </a:rPr>
              <a:t> و</a:t>
            </a:r>
            <a:r>
              <a:rPr lang="en-US" sz="2400" dirty="0" smtClean="0">
                <a:cs typeface="B Nazanin" pitchFamily="2" charset="-78"/>
              </a:rPr>
              <a:t>19.95 </a:t>
            </a:r>
            <a:r>
              <a:rPr lang="en-US" sz="2400" dirty="0" err="1" smtClean="0">
                <a:cs typeface="B Nazanin" pitchFamily="2" charset="-78"/>
              </a:rPr>
              <a:t>pmol</a:t>
            </a:r>
            <a:r>
              <a:rPr lang="en-US" sz="2400" dirty="0" smtClean="0">
                <a:cs typeface="B Nazanin" pitchFamily="2" charset="-78"/>
              </a:rPr>
              <a:t>/L</a:t>
            </a:r>
            <a:endParaRPr lang="fa-IR" sz="2400" dirty="0" smtClean="0">
              <a:cs typeface="B Nazanin" pitchFamily="2" charset="-78"/>
            </a:endParaRPr>
          </a:p>
          <a:p>
            <a:pPr algn="r" rtl="1"/>
            <a:endParaRPr lang="fa-IR" sz="2400" dirty="0" smtClean="0">
              <a:cs typeface="B Nazanin" pitchFamily="2" charset="-78"/>
            </a:endParaRPr>
          </a:p>
          <a:p>
            <a:pPr algn="r" rtl="1"/>
            <a:r>
              <a:rPr lang="fa-IR" sz="2400" dirty="0" smtClean="0">
                <a:cs typeface="B Nazanin" pitchFamily="2" charset="-78"/>
              </a:rPr>
              <a:t>هیپرتیروییدی کلینیکال : </a:t>
            </a:r>
            <a:r>
              <a:rPr lang="en-US" sz="2400" dirty="0" smtClean="0">
                <a:cs typeface="B Nazanin" pitchFamily="2" charset="-78"/>
              </a:rPr>
              <a:t>TSH &lt; 0.324 </a:t>
            </a:r>
            <a:r>
              <a:rPr lang="en-US" sz="2400" dirty="0" err="1" smtClean="0">
                <a:cs typeface="B Nazanin" pitchFamily="2" charset="-78"/>
              </a:rPr>
              <a:t>mU</a:t>
            </a:r>
            <a:r>
              <a:rPr lang="en-US" sz="2400" dirty="0" smtClean="0">
                <a:cs typeface="B Nazanin" pitchFamily="2" charset="-78"/>
              </a:rPr>
              <a:t>/L </a:t>
            </a:r>
            <a:r>
              <a:rPr lang="fa-IR" sz="2400" dirty="0" smtClean="0">
                <a:cs typeface="B Nazanin" pitchFamily="2" charset="-78"/>
              </a:rPr>
              <a:t> و </a:t>
            </a:r>
            <a:r>
              <a:rPr lang="en-US" sz="2400" dirty="0" smtClean="0">
                <a:cs typeface="B Nazanin" pitchFamily="2" charset="-78"/>
              </a:rPr>
              <a:t>FT4 &gt; 19.95 </a:t>
            </a:r>
            <a:r>
              <a:rPr lang="en-US" sz="2400" dirty="0" err="1" smtClean="0">
                <a:cs typeface="B Nazanin" pitchFamily="2" charset="-78"/>
              </a:rPr>
              <a:t>pmol</a:t>
            </a:r>
            <a:r>
              <a:rPr lang="en-US" sz="2400" dirty="0" smtClean="0">
                <a:cs typeface="B Nazanin" pitchFamily="2" charset="-78"/>
              </a:rPr>
              <a:t>/L</a:t>
            </a:r>
          </a:p>
          <a:p>
            <a:pPr algn="r" rtl="1"/>
            <a:endParaRPr lang="fa-IR" sz="2400" dirty="0" smtClean="0">
              <a:cs typeface="B Nazanin" pitchFamily="2" charset="-78"/>
            </a:endParaRPr>
          </a:p>
          <a:p>
            <a:pPr algn="r" rtl="1"/>
            <a:r>
              <a:rPr lang="fa-IR" sz="2400" dirty="0" smtClean="0">
                <a:cs typeface="B Nazanin" pitchFamily="2" charset="-78"/>
              </a:rPr>
              <a:t>هیپرتیروییدی ساب کلینیکال : </a:t>
            </a:r>
            <a:r>
              <a:rPr lang="en-US" sz="2400" dirty="0" smtClean="0">
                <a:cs typeface="B Nazanin" pitchFamily="2" charset="-78"/>
              </a:rPr>
              <a:t> </a:t>
            </a:r>
            <a:r>
              <a:rPr lang="en-US" sz="2400" dirty="0">
                <a:cs typeface="B Nazanin" pitchFamily="2" charset="-78"/>
              </a:rPr>
              <a:t>TSH &lt; 0.324 </a:t>
            </a:r>
            <a:r>
              <a:rPr lang="en-US" sz="2400" dirty="0" err="1">
                <a:cs typeface="B Nazanin" pitchFamily="2" charset="-78"/>
              </a:rPr>
              <a:t>mU</a:t>
            </a:r>
            <a:r>
              <a:rPr lang="en-US" sz="2400" dirty="0">
                <a:cs typeface="B Nazanin" pitchFamily="2" charset="-78"/>
              </a:rPr>
              <a:t>/L</a:t>
            </a:r>
            <a:r>
              <a:rPr lang="fa-IR" sz="2400" dirty="0">
                <a:cs typeface="B Nazanin" pitchFamily="2" charset="-78"/>
              </a:rPr>
              <a:t> و </a:t>
            </a:r>
            <a:r>
              <a:rPr lang="en-US" sz="2400" dirty="0">
                <a:cs typeface="B Nazanin" pitchFamily="2" charset="-78"/>
              </a:rPr>
              <a:t>FT4 </a:t>
            </a:r>
            <a:r>
              <a:rPr lang="fa-IR" sz="2400" dirty="0">
                <a:cs typeface="B Nazanin" pitchFamily="2" charset="-78"/>
              </a:rPr>
              <a:t> </a:t>
            </a:r>
            <a:r>
              <a:rPr lang="fa-IR" sz="2400" dirty="0" smtClean="0">
                <a:cs typeface="B Nazanin" pitchFamily="2" charset="-78"/>
              </a:rPr>
              <a:t> بین </a:t>
            </a:r>
            <a:r>
              <a:rPr lang="en-US" sz="2400" dirty="0" smtClean="0">
                <a:cs typeface="B Nazanin" pitchFamily="2" charset="-78"/>
              </a:rPr>
              <a:t>11.71</a:t>
            </a:r>
            <a:r>
              <a:rPr lang="fa-IR" sz="2400" dirty="0" smtClean="0">
                <a:cs typeface="B Nazanin" pitchFamily="2" charset="-78"/>
              </a:rPr>
              <a:t> و</a:t>
            </a:r>
            <a:r>
              <a:rPr lang="en-US" sz="2400" dirty="0" smtClean="0">
                <a:cs typeface="B Nazanin" pitchFamily="2" charset="-78"/>
              </a:rPr>
              <a:t>19.95 </a:t>
            </a:r>
            <a:r>
              <a:rPr lang="en-US" sz="2400" dirty="0" err="1" smtClean="0">
                <a:cs typeface="B Nazanin" pitchFamily="2" charset="-78"/>
              </a:rPr>
              <a:t>pmol</a:t>
            </a:r>
            <a:r>
              <a:rPr lang="en-US" sz="2400" dirty="0" smtClean="0">
                <a:cs typeface="B Nazanin" pitchFamily="2" charset="-78"/>
              </a:rPr>
              <a:t>/L</a:t>
            </a:r>
            <a:endParaRPr lang="fa-IR" sz="2400" dirty="0" smtClean="0">
              <a:cs typeface="B Nazanin" pitchFamily="2" charset="-78"/>
            </a:endParaRPr>
          </a:p>
        </p:txBody>
      </p:sp>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4" name="Rectangle 3"/>
          <p:cNvSpPr/>
          <p:nvPr/>
        </p:nvSpPr>
        <p:spPr>
          <a:xfrm>
            <a:off x="3318019" y="6101392"/>
            <a:ext cx="5471370" cy="307777"/>
          </a:xfrm>
          <a:prstGeom prst="rect">
            <a:avLst/>
          </a:prstGeom>
        </p:spPr>
        <p:txBody>
          <a:bodyPr wrap="none">
            <a:spAutoFit/>
          </a:bodyPr>
          <a:lstStyle/>
          <a:p>
            <a:r>
              <a:rPr lang="en-US" sz="1400" b="1" dirty="0" err="1">
                <a:solidFill>
                  <a:schemeClr val="accent2">
                    <a:lumMod val="75000"/>
                  </a:schemeClr>
                </a:solidFill>
              </a:rPr>
              <a:t>Amouzegar</a:t>
            </a:r>
            <a:r>
              <a:rPr lang="en-US" sz="1400" b="1" dirty="0">
                <a:solidFill>
                  <a:schemeClr val="accent2">
                    <a:lumMod val="75000"/>
                  </a:schemeClr>
                </a:solidFill>
              </a:rPr>
              <a:t> A</a:t>
            </a:r>
            <a:r>
              <a:rPr lang="en-US" sz="1400" b="1" dirty="0" smtClean="0">
                <a:solidFill>
                  <a:schemeClr val="accent2">
                    <a:lumMod val="75000"/>
                  </a:schemeClr>
                </a:solidFill>
              </a:rPr>
              <a:t>,</a:t>
            </a:r>
            <a:r>
              <a:rPr lang="fa-IR" sz="1400" b="1" dirty="0" smtClean="0">
                <a:solidFill>
                  <a:schemeClr val="accent2">
                    <a:lumMod val="75000"/>
                  </a:schemeClr>
                </a:solidFill>
              </a:rPr>
              <a:t> </a:t>
            </a:r>
            <a:r>
              <a:rPr lang="en-US" sz="1400" b="1" dirty="0" smtClean="0">
                <a:solidFill>
                  <a:schemeClr val="accent2">
                    <a:lumMod val="75000"/>
                  </a:schemeClr>
                </a:solidFill>
              </a:rPr>
              <a:t>et al.,</a:t>
            </a:r>
            <a:r>
              <a:rPr lang="it-IT" sz="1400" b="1" dirty="0">
                <a:solidFill>
                  <a:schemeClr val="accent2">
                    <a:lumMod val="75000"/>
                  </a:schemeClr>
                </a:solidFill>
              </a:rPr>
              <a:t> J Endocrinol Invest 2013;36(11):950–4.</a:t>
            </a:r>
            <a:r>
              <a:rPr lang="en-US" sz="1400" b="1" dirty="0" smtClean="0">
                <a:solidFill>
                  <a:schemeClr val="accent2">
                    <a:lumMod val="75000"/>
                  </a:schemeClr>
                </a:solidFill>
              </a:rPr>
              <a:t> </a:t>
            </a:r>
            <a:endParaRPr lang="en-US" sz="1400" b="1" dirty="0">
              <a:solidFill>
                <a:schemeClr val="accent2">
                  <a:lumMod val="75000"/>
                </a:schemeClr>
              </a:solidFill>
            </a:endParaRPr>
          </a:p>
        </p:txBody>
      </p:sp>
    </p:spTree>
    <p:extLst>
      <p:ext uri="{BB962C8B-B14F-4D97-AF65-F5344CB8AC3E}">
        <p14:creationId xmlns:p14="http://schemas.microsoft.com/office/powerpoint/2010/main" val="4078933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lstStyle/>
          <a:p>
            <a:endParaRPr lang="en-US" dirty="0"/>
          </a:p>
        </p:txBody>
      </p:sp>
      <p:sp>
        <p:nvSpPr>
          <p:cNvPr id="2" name="Title 1"/>
          <p:cNvSpPr>
            <a:spLocks noGrp="1"/>
          </p:cNvSpPr>
          <p:nvPr>
            <p:ph type="title"/>
          </p:nvPr>
        </p:nvSpPr>
        <p:spPr>
          <a:xfrm>
            <a:off x="457200" y="2133600"/>
            <a:ext cx="8229600" cy="1676400"/>
          </a:xfrm>
        </p:spPr>
        <p:txBody>
          <a:bodyPr>
            <a:normAutofit/>
          </a:bodyPr>
          <a:lstStyle/>
          <a:p>
            <a:pPr algn="ctr"/>
            <a:r>
              <a:rPr lang="fa-IR" sz="5400" b="1" dirty="0">
                <a:solidFill>
                  <a:srgbClr val="C00000"/>
                </a:solidFill>
                <a:cs typeface="B Nazanin" pitchFamily="2" charset="-78"/>
              </a:rPr>
              <a:t>بیان </a:t>
            </a:r>
            <a:r>
              <a:rPr lang="fa-IR" sz="5400" b="1" dirty="0" smtClean="0">
                <a:solidFill>
                  <a:srgbClr val="C00000"/>
                </a:solidFill>
                <a:cs typeface="B Nazanin" pitchFamily="2" charset="-78"/>
              </a:rPr>
              <a:t>مسئله </a:t>
            </a:r>
            <a:endParaRPr lang="en-US" sz="5400" dirty="0">
              <a:cs typeface="B Nazanin" pitchFamily="2" charset="-78"/>
            </a:endParaRPr>
          </a:p>
        </p:txBody>
      </p:sp>
    </p:spTree>
    <p:extLst>
      <p:ext uri="{BB962C8B-B14F-4D97-AF65-F5344CB8AC3E}">
        <p14:creationId xmlns:p14="http://schemas.microsoft.com/office/powerpoint/2010/main" val="666727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724401"/>
          </a:xfrm>
        </p:spPr>
        <p:txBody>
          <a:bodyPr/>
          <a:lstStyle/>
          <a:p>
            <a:r>
              <a:rPr lang="en-US" sz="2800" dirty="0" smtClean="0">
                <a:latin typeface="Times New Roman" pitchFamily="18" charset="0"/>
                <a:cs typeface="Times New Roman" pitchFamily="18" charset="0"/>
              </a:rPr>
              <a:t>TPO </a:t>
            </a:r>
            <a:r>
              <a:rPr lang="en-US" sz="2800" dirty="0" err="1" smtClean="0">
                <a:latin typeface="Times New Roman" pitchFamily="18" charset="0"/>
                <a:cs typeface="Times New Roman" pitchFamily="18" charset="0"/>
              </a:rPr>
              <a:t>Ab</a:t>
            </a:r>
            <a:r>
              <a:rPr lang="en-US" sz="2800" dirty="0">
                <a:latin typeface="Times New Roman" pitchFamily="18" charset="0"/>
                <a:cs typeface="Times New Roman" pitchFamily="18" charset="0"/>
              </a:rPr>
              <a:t>+ </a:t>
            </a:r>
            <a:r>
              <a:rPr lang="en-US" sz="2800" dirty="0">
                <a:solidFill>
                  <a:schemeClr val="accent3">
                    <a:lumMod val="50000"/>
                  </a:schemeClr>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(male) : TPO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 &gt; 32 IU/ml</a:t>
            </a:r>
          </a:p>
          <a:p>
            <a:r>
              <a:rPr lang="en-US" sz="2800" dirty="0" smtClean="0">
                <a:latin typeface="Times New Roman" pitchFamily="18" charset="0"/>
                <a:cs typeface="Times New Roman" pitchFamily="18" charset="0"/>
              </a:rPr>
              <a:t>TPO </a:t>
            </a:r>
            <a:r>
              <a:rPr lang="en-US" sz="2800" dirty="0" err="1" smtClean="0">
                <a:latin typeface="Times New Roman" pitchFamily="18" charset="0"/>
                <a:cs typeface="Times New Roman" pitchFamily="18" charset="0"/>
              </a:rPr>
              <a:t>Ab</a:t>
            </a:r>
            <a:r>
              <a:rPr lang="fa-IR"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(female</a:t>
            </a:r>
            <a:r>
              <a:rPr lang="en-US" sz="2800" dirty="0">
                <a:latin typeface="Times New Roman" pitchFamily="18" charset="0"/>
                <a:cs typeface="Times New Roman" pitchFamily="18" charset="0"/>
              </a:rPr>
              <a:t>) : TPO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 &gt; 35 </a:t>
            </a:r>
            <a:r>
              <a:rPr lang="en-US" sz="2800" dirty="0" smtClean="0">
                <a:latin typeface="Times New Roman" pitchFamily="18" charset="0"/>
                <a:cs typeface="Times New Roman" pitchFamily="18" charset="0"/>
              </a:rPr>
              <a:t>IU/ml</a:t>
            </a:r>
            <a:endParaRPr lang="fa-IR"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Serum </a:t>
            </a:r>
            <a:r>
              <a:rPr lang="en-US" sz="2800" dirty="0">
                <a:latin typeface="Times New Roman" pitchFamily="18" charset="0"/>
                <a:cs typeface="Times New Roman" pitchFamily="18" charset="0"/>
              </a:rPr>
              <a:t>n</a:t>
            </a:r>
            <a:r>
              <a:rPr lang="en-US" sz="2800" dirty="0" smtClean="0">
                <a:latin typeface="Times New Roman" pitchFamily="18" charset="0"/>
                <a:cs typeface="Times New Roman" pitchFamily="18" charset="0"/>
              </a:rPr>
              <a:t>itrate </a:t>
            </a:r>
            <a:r>
              <a:rPr lang="en-US" sz="2800" dirty="0" smtClean="0">
                <a:latin typeface="Times New Roman" pitchFamily="18" charset="0"/>
                <a:cs typeface="Times New Roman" pitchFamily="18" charset="0"/>
              </a:rPr>
              <a:t>level</a:t>
            </a:r>
            <a:r>
              <a:rPr lang="en-US" sz="2800" dirty="0">
                <a:solidFill>
                  <a:schemeClr val="accent3">
                    <a:lumMod val="50000"/>
                  </a:schemeClr>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 10.3 – 66.8 µ</a:t>
            </a:r>
            <a:r>
              <a:rPr lang="en-US" sz="2800" dirty="0" err="1" smtClean="0">
                <a:latin typeface="Times New Roman" pitchFamily="18" charset="0"/>
                <a:cs typeface="Times New Roman" pitchFamily="18" charset="0"/>
              </a:rPr>
              <a:t>mol</a:t>
            </a:r>
            <a:r>
              <a:rPr lang="en-US" sz="2800" dirty="0" smtClean="0">
                <a:latin typeface="Times New Roman" pitchFamily="18" charset="0"/>
                <a:cs typeface="Times New Roman" pitchFamily="18" charset="0"/>
              </a:rPr>
              <a:t>/L</a:t>
            </a:r>
            <a:endParaRPr lang="en-US" sz="2800" dirty="0" smtClean="0">
              <a:solidFill>
                <a:schemeClr val="accent3">
                  <a:lumMod val="50000"/>
                </a:schemeClr>
              </a:solidFill>
              <a:latin typeface="Times New Roman" pitchFamily="18" charset="0"/>
              <a:cs typeface="Times New Roman" pitchFamily="18" charset="0"/>
            </a:endParaRPr>
          </a:p>
          <a:p>
            <a:pPr marL="109728"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Modified MDRD :</a:t>
            </a:r>
            <a:endParaRPr lang="en-US" sz="2800" dirty="0">
              <a:latin typeface="Times New Roman" pitchFamily="18" charset="0"/>
              <a:cs typeface="Times New Roman" pitchFamily="18" charset="0"/>
            </a:endParaRPr>
          </a:p>
          <a:p>
            <a:pPr algn="l"/>
            <a:endParaRPr lang="en-US" dirty="0"/>
          </a:p>
        </p:txBody>
      </p:sp>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26" y="3886200"/>
            <a:ext cx="85240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544262" y="6324600"/>
            <a:ext cx="5370381" cy="584775"/>
          </a:xfrm>
          <a:prstGeom prst="rect">
            <a:avLst/>
          </a:prstGeom>
        </p:spPr>
        <p:txBody>
          <a:bodyPr wrap="none">
            <a:spAutoFit/>
          </a:bodyPr>
          <a:lstStyle/>
          <a:p>
            <a:r>
              <a:rPr lang="en-US" sz="1400" b="1" dirty="0">
                <a:solidFill>
                  <a:schemeClr val="accent2">
                    <a:lumMod val="75000"/>
                  </a:schemeClr>
                </a:solidFill>
              </a:rPr>
              <a:t>†</a:t>
            </a:r>
            <a:r>
              <a:rPr lang="en-US" sz="1400" b="1" dirty="0" err="1">
                <a:solidFill>
                  <a:schemeClr val="accent2">
                    <a:lumMod val="75000"/>
                  </a:schemeClr>
                </a:solidFill>
              </a:rPr>
              <a:t>Ghasemi</a:t>
            </a:r>
            <a:r>
              <a:rPr lang="en-US" sz="1400" b="1" dirty="0">
                <a:solidFill>
                  <a:schemeClr val="accent2">
                    <a:lumMod val="75000"/>
                  </a:schemeClr>
                </a:solidFill>
              </a:rPr>
              <a:t>, </a:t>
            </a:r>
            <a:r>
              <a:rPr lang="en-US" sz="1400" b="1" dirty="0" err="1">
                <a:solidFill>
                  <a:schemeClr val="accent2">
                    <a:lumMod val="75000"/>
                  </a:schemeClr>
                </a:solidFill>
              </a:rPr>
              <a:t>A</a:t>
            </a:r>
            <a:r>
              <a:rPr lang="en-US" sz="1400" b="1" dirty="0" err="1" smtClean="0">
                <a:solidFill>
                  <a:schemeClr val="accent2">
                    <a:lumMod val="75000"/>
                  </a:schemeClr>
                </a:solidFill>
              </a:rPr>
              <a:t>.,et</a:t>
            </a:r>
            <a:r>
              <a:rPr lang="en-US" sz="1400" b="1" dirty="0">
                <a:solidFill>
                  <a:schemeClr val="accent2">
                    <a:lumMod val="75000"/>
                  </a:schemeClr>
                </a:solidFill>
              </a:rPr>
              <a:t> al., </a:t>
            </a:r>
            <a:r>
              <a:rPr lang="en-US" sz="1400" b="1" dirty="0" err="1">
                <a:solidFill>
                  <a:schemeClr val="accent2">
                    <a:lumMod val="75000"/>
                  </a:schemeClr>
                </a:solidFill>
              </a:rPr>
              <a:t>Clin</a:t>
            </a:r>
            <a:r>
              <a:rPr lang="en-US" sz="1400" b="1" dirty="0">
                <a:solidFill>
                  <a:schemeClr val="accent2">
                    <a:lumMod val="75000"/>
                  </a:schemeClr>
                </a:solidFill>
              </a:rPr>
              <a:t> </a:t>
            </a:r>
            <a:r>
              <a:rPr lang="en-US" sz="1400" b="1" dirty="0" err="1">
                <a:solidFill>
                  <a:schemeClr val="accent2">
                    <a:lumMod val="75000"/>
                  </a:schemeClr>
                </a:solidFill>
              </a:rPr>
              <a:t>Biochem</a:t>
            </a:r>
            <a:r>
              <a:rPr lang="en-US" sz="1400" b="1" dirty="0">
                <a:solidFill>
                  <a:schemeClr val="accent2">
                    <a:lumMod val="75000"/>
                  </a:schemeClr>
                </a:solidFill>
              </a:rPr>
              <a:t>, 2010. 43(1-2): p. 89-94</a:t>
            </a:r>
            <a:r>
              <a:rPr lang="fa-IR" sz="1400" b="1" dirty="0">
                <a:solidFill>
                  <a:schemeClr val="accent2">
                    <a:lumMod val="75000"/>
                  </a:schemeClr>
                </a:solidFill>
              </a:rPr>
              <a:t>.</a:t>
            </a:r>
            <a:endParaRPr lang="en-US" sz="1400" b="1" dirty="0">
              <a:solidFill>
                <a:schemeClr val="accent2">
                  <a:lumMod val="75000"/>
                </a:schemeClr>
              </a:solidFill>
            </a:endParaRPr>
          </a:p>
          <a:p>
            <a:r>
              <a:rPr lang="en-US" dirty="0" smtClean="0"/>
              <a:t> </a:t>
            </a:r>
            <a:endParaRPr lang="en-US" dirty="0"/>
          </a:p>
        </p:txBody>
      </p:sp>
      <p:sp>
        <p:nvSpPr>
          <p:cNvPr id="4" name="Rectangle 3"/>
          <p:cNvSpPr/>
          <p:nvPr/>
        </p:nvSpPr>
        <p:spPr>
          <a:xfrm>
            <a:off x="4561761" y="5933575"/>
            <a:ext cx="4257897" cy="307777"/>
          </a:xfrm>
          <a:prstGeom prst="rect">
            <a:avLst/>
          </a:prstGeom>
        </p:spPr>
        <p:txBody>
          <a:bodyPr wrap="none">
            <a:spAutoFit/>
          </a:bodyPr>
          <a:lstStyle/>
          <a:p>
            <a:r>
              <a:rPr lang="en-US" sz="1400" b="1" dirty="0" smtClean="0">
                <a:solidFill>
                  <a:schemeClr val="accent2">
                    <a:lumMod val="75000"/>
                  </a:schemeClr>
                </a:solidFill>
              </a:rPr>
              <a:t>*</a:t>
            </a:r>
            <a:r>
              <a:rPr lang="en-US" sz="1400" b="1" dirty="0" err="1" smtClean="0">
                <a:solidFill>
                  <a:schemeClr val="accent2">
                    <a:lumMod val="75000"/>
                  </a:schemeClr>
                </a:solidFill>
              </a:rPr>
              <a:t>Azizi</a:t>
            </a:r>
            <a:r>
              <a:rPr lang="en-US" sz="1400" b="1" dirty="0" smtClean="0">
                <a:solidFill>
                  <a:schemeClr val="accent2">
                    <a:lumMod val="75000"/>
                  </a:schemeClr>
                </a:solidFill>
              </a:rPr>
              <a:t> F, et al.,</a:t>
            </a:r>
            <a:r>
              <a:rPr lang="en-US" sz="1400" b="1" dirty="0">
                <a:solidFill>
                  <a:schemeClr val="accent2">
                    <a:lumMod val="75000"/>
                  </a:schemeClr>
                </a:solidFill>
              </a:rPr>
              <a:t> Arch Iran Med 2013;16(7):418.</a:t>
            </a:r>
            <a:r>
              <a:rPr lang="en-US" sz="1400" b="1" dirty="0" smtClean="0">
                <a:solidFill>
                  <a:schemeClr val="accent2">
                    <a:lumMod val="75000"/>
                  </a:schemeClr>
                </a:solidFill>
              </a:rPr>
              <a:t> </a:t>
            </a:r>
            <a:endParaRPr lang="en-US" sz="1400" b="1" dirty="0">
              <a:solidFill>
                <a:schemeClr val="accent2">
                  <a:lumMod val="75000"/>
                </a:schemeClr>
              </a:solidFill>
            </a:endParaRPr>
          </a:p>
        </p:txBody>
      </p:sp>
    </p:spTree>
    <p:extLst>
      <p:ext uri="{BB962C8B-B14F-4D97-AF65-F5344CB8AC3E}">
        <p14:creationId xmlns:p14="http://schemas.microsoft.com/office/powerpoint/2010/main" val="90890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29600" cy="1935163"/>
          </a:xfrm>
        </p:spPr>
        <p:txBody>
          <a:bodyPr/>
          <a:lstStyle/>
          <a:p>
            <a:endParaRPr lang="en-US" dirty="0"/>
          </a:p>
        </p:txBody>
      </p:sp>
      <p:sp>
        <p:nvSpPr>
          <p:cNvPr id="2" name="Title 1"/>
          <p:cNvSpPr>
            <a:spLocks noGrp="1"/>
          </p:cNvSpPr>
          <p:nvPr>
            <p:ph type="title"/>
          </p:nvPr>
        </p:nvSpPr>
        <p:spPr>
          <a:xfrm>
            <a:off x="457200" y="2133600"/>
            <a:ext cx="8229600" cy="1676400"/>
          </a:xfrm>
        </p:spPr>
        <p:txBody>
          <a:bodyPr/>
          <a:lstStyle/>
          <a:p>
            <a:pPr algn="ctr"/>
            <a:r>
              <a:rPr lang="fa-IR" b="1" dirty="0" smtClean="0">
                <a:solidFill>
                  <a:srgbClr val="C00000"/>
                </a:solidFill>
                <a:cs typeface="B Nazanin" pitchFamily="2" charset="-78"/>
              </a:rPr>
              <a:t>ملاحظات اخلاقی</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1496024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algn="r" rtl="1">
              <a:buFont typeface="Wingdings" pitchFamily="2" charset="2"/>
              <a:buChar char="Ø"/>
            </a:pPr>
            <a:r>
              <a:rPr lang="fa-IR" sz="2800" dirty="0" smtClean="0">
                <a:cs typeface="B Nazanin" pitchFamily="2" charset="-78"/>
              </a:rPr>
              <a:t>هدف </a:t>
            </a:r>
            <a:r>
              <a:rPr lang="fa-IR" sz="2800" dirty="0">
                <a:cs typeface="B Nazanin" pitchFamily="2" charset="-78"/>
              </a:rPr>
              <a:t>از اجراي مداخله با توضيح كلي درباره اهداف و نحوه انجام آن، براي افراد انتخاب </a:t>
            </a:r>
            <a:r>
              <a:rPr lang="fa-IR" sz="2800" dirty="0" smtClean="0">
                <a:cs typeface="B Nazanin" pitchFamily="2" charset="-78"/>
              </a:rPr>
              <a:t>شده</a:t>
            </a:r>
            <a:r>
              <a:rPr lang="en-US" sz="2800" dirty="0" smtClean="0">
                <a:cs typeface="B Nazanin" pitchFamily="2" charset="-78"/>
              </a:rPr>
              <a:t>.</a:t>
            </a:r>
            <a:r>
              <a:rPr lang="fa-IR" sz="2800" dirty="0" smtClean="0">
                <a:cs typeface="B Nazanin" pitchFamily="2" charset="-78"/>
              </a:rPr>
              <a:t> </a:t>
            </a:r>
          </a:p>
          <a:p>
            <a:pPr algn="r" rtl="1">
              <a:buFont typeface="Wingdings" pitchFamily="2" charset="2"/>
              <a:buChar char="Ø"/>
            </a:pPr>
            <a:r>
              <a:rPr lang="fa-IR" sz="2800" dirty="0" smtClean="0">
                <a:cs typeface="B Nazanin" pitchFamily="2" charset="-78"/>
              </a:rPr>
              <a:t>اخذ </a:t>
            </a:r>
            <a:r>
              <a:rPr lang="fa-IR" sz="2800" dirty="0">
                <a:cs typeface="B Nazanin" pitchFamily="2" charset="-78"/>
              </a:rPr>
              <a:t>رضايت­نامه با رعایت صداقت براي تمام افراد توسط </a:t>
            </a:r>
            <a:r>
              <a:rPr lang="fa-IR" sz="2800" dirty="0" smtClean="0">
                <a:cs typeface="B Nazanin" pitchFamily="2" charset="-78"/>
              </a:rPr>
              <a:t>خودشان. </a:t>
            </a:r>
          </a:p>
          <a:p>
            <a:pPr algn="r" rtl="1">
              <a:buFont typeface="Wingdings" pitchFamily="2" charset="2"/>
              <a:buChar char="Ø"/>
            </a:pPr>
            <a:r>
              <a:rPr lang="fa-IR" sz="2800" dirty="0">
                <a:cs typeface="B Nazanin" pitchFamily="2" charset="-78"/>
              </a:rPr>
              <a:t>انجام كليه معاينات و اقدامات پاراكلينيك توسط پرسنل مجرب و زير نظر </a:t>
            </a:r>
            <a:r>
              <a:rPr lang="fa-IR" sz="2800" dirty="0" smtClean="0">
                <a:cs typeface="B Nazanin" pitchFamily="2" charset="-78"/>
              </a:rPr>
              <a:t>پزشكان. </a:t>
            </a:r>
          </a:p>
          <a:p>
            <a:pPr algn="r" rtl="1">
              <a:buFont typeface="Wingdings" pitchFamily="2" charset="2"/>
              <a:buChar char="Ø"/>
            </a:pPr>
            <a:r>
              <a:rPr lang="fa-IR" sz="2800" dirty="0">
                <a:cs typeface="B Nazanin" pitchFamily="2" charset="-78"/>
              </a:rPr>
              <a:t>ضبط محرمانه </a:t>
            </a:r>
            <a:r>
              <a:rPr lang="fa-IR" sz="2800" dirty="0" smtClean="0">
                <a:cs typeface="B Nazanin" pitchFamily="2" charset="-78"/>
              </a:rPr>
              <a:t>تمامی </a:t>
            </a:r>
            <a:r>
              <a:rPr lang="fa-IR" sz="2800" dirty="0">
                <a:cs typeface="B Nazanin" pitchFamily="2" charset="-78"/>
              </a:rPr>
              <a:t>اطلاعات مربوط به افراد مورد </a:t>
            </a:r>
            <a:r>
              <a:rPr lang="fa-IR" sz="2800" dirty="0" smtClean="0">
                <a:cs typeface="B Nazanin" pitchFamily="2" charset="-78"/>
              </a:rPr>
              <a:t>بررسی. </a:t>
            </a:r>
          </a:p>
          <a:p>
            <a:pPr algn="r" rtl="1">
              <a:buFont typeface="Wingdings" pitchFamily="2" charset="2"/>
              <a:buChar char="Ø"/>
            </a:pPr>
            <a:r>
              <a:rPr lang="fa-IR" sz="2800" dirty="0" smtClean="0">
                <a:cs typeface="B Nazanin" pitchFamily="2" charset="-78"/>
              </a:rPr>
              <a:t>عدم مغایرت طرح </a:t>
            </a:r>
            <a:r>
              <a:rPr lang="fa-IR" sz="2800" dirty="0">
                <a:cs typeface="B Nazanin" pitchFamily="2" charset="-78"/>
              </a:rPr>
              <a:t>با اعتقادات، باورها و سنت­های </a:t>
            </a:r>
            <a:r>
              <a:rPr lang="fa-IR" sz="2800" dirty="0" smtClean="0">
                <a:cs typeface="B Nazanin" pitchFamily="2" charset="-78"/>
              </a:rPr>
              <a:t>جامعه. </a:t>
            </a:r>
          </a:p>
          <a:p>
            <a:pPr algn="r" rtl="1">
              <a:buFont typeface="Wingdings" pitchFamily="2" charset="2"/>
              <a:buChar char="Ø"/>
            </a:pPr>
            <a:r>
              <a:rPr lang="fa-IR" sz="2800" dirty="0" smtClean="0">
                <a:cs typeface="B Nazanin" pitchFamily="2" charset="-78"/>
              </a:rPr>
              <a:t>رعایت </a:t>
            </a:r>
            <a:r>
              <a:rPr lang="fa-IR" sz="2800" dirty="0">
                <a:cs typeface="B Nazanin" pitchFamily="2" charset="-78"/>
              </a:rPr>
              <a:t>صداقت و امانت در بازنگری منابع و مقالاتی که در فهرست منابع ذکر شده </a:t>
            </a:r>
            <a:r>
              <a:rPr lang="fa-IR" sz="2800" dirty="0" smtClean="0">
                <a:cs typeface="B Nazanin" pitchFamily="2" charset="-78"/>
              </a:rPr>
              <a:t>اند. </a:t>
            </a:r>
          </a:p>
          <a:p>
            <a:pPr algn="r" rtl="1">
              <a:buFont typeface="Wingdings" pitchFamily="2" charset="2"/>
              <a:buChar char="Ø"/>
            </a:pPr>
            <a:r>
              <a:rPr lang="fa-IR" sz="2800" dirty="0" smtClean="0">
                <a:cs typeface="B Nazanin" pitchFamily="2" charset="-78"/>
              </a:rPr>
              <a:t>عدم استفاده از </a:t>
            </a:r>
            <a:r>
              <a:rPr lang="fa-IR" sz="2800" dirty="0">
                <a:cs typeface="B Nazanin" pitchFamily="2" charset="-78"/>
              </a:rPr>
              <a:t>مواد و روش­های تهاجمی که موجب آسیب جسمی یا روحی افراد </a:t>
            </a:r>
            <a:r>
              <a:rPr lang="fa-IR" sz="2800" dirty="0" smtClean="0">
                <a:cs typeface="B Nazanin" pitchFamily="2" charset="-78"/>
              </a:rPr>
              <a:t>شود. </a:t>
            </a:r>
            <a:endParaRPr lang="en-US" sz="2800" dirty="0">
              <a:cs typeface="B Nazanin" pitchFamily="2" charset="-78"/>
            </a:endParaRPr>
          </a:p>
        </p:txBody>
      </p:sp>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Tree>
    <p:extLst>
      <p:ext uri="{BB962C8B-B14F-4D97-AF65-F5344CB8AC3E}">
        <p14:creationId xmlns:p14="http://schemas.microsoft.com/office/powerpoint/2010/main" val="4157117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endParaRPr lang="en-US" dirty="0"/>
          </a:p>
        </p:txBody>
      </p:sp>
      <p:sp>
        <p:nvSpPr>
          <p:cNvPr id="2" name="Title 1"/>
          <p:cNvSpPr>
            <a:spLocks noGrp="1"/>
          </p:cNvSpPr>
          <p:nvPr>
            <p:ph type="title"/>
          </p:nvPr>
        </p:nvSpPr>
        <p:spPr>
          <a:xfrm>
            <a:off x="457200" y="1676400"/>
            <a:ext cx="8229600" cy="2057400"/>
          </a:xfrm>
        </p:spPr>
        <p:txBody>
          <a:bodyPr/>
          <a:lstStyle/>
          <a:p>
            <a:pPr algn="ctr"/>
            <a:r>
              <a:rPr lang="fa-IR" b="1" dirty="0" smtClean="0">
                <a:solidFill>
                  <a:srgbClr val="C00000"/>
                </a:solidFill>
                <a:cs typeface="B Nazanin" pitchFamily="2" charset="-78"/>
              </a:rPr>
              <a:t>تجزیه و تحلیل داده ها</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2405122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Autofit/>
          </a:bodyPr>
          <a:lstStyle/>
          <a:p>
            <a:pPr algn="r" rtl="1">
              <a:buFont typeface="Wingdings" pitchFamily="2" charset="2"/>
              <a:buChar char="Ø"/>
            </a:pPr>
            <a:r>
              <a:rPr lang="fa-IR" sz="2400" dirty="0">
                <a:cs typeface="B Nazanin" pitchFamily="2" charset="-78"/>
              </a:rPr>
              <a:t>آنالیز داده ها با استفاده از نرم افزار </a:t>
            </a:r>
            <a:r>
              <a:rPr lang="en-US" sz="2400" dirty="0">
                <a:cs typeface="B Nazanin" pitchFamily="2" charset="-78"/>
              </a:rPr>
              <a:t>SPSS </a:t>
            </a:r>
            <a:r>
              <a:rPr lang="en-US" sz="2400" dirty="0" smtClean="0">
                <a:cs typeface="B Nazanin" pitchFamily="2" charset="-78"/>
              </a:rPr>
              <a:t>20</a:t>
            </a:r>
            <a:r>
              <a:rPr lang="fa-IR" sz="2400" dirty="0" smtClean="0">
                <a:cs typeface="B Nazanin" pitchFamily="2" charset="-78"/>
              </a:rPr>
              <a:t>.</a:t>
            </a:r>
          </a:p>
          <a:p>
            <a:pPr algn="r" rtl="1">
              <a:buFont typeface="Wingdings" pitchFamily="2" charset="2"/>
              <a:buChar char="Ø"/>
            </a:pPr>
            <a:r>
              <a:rPr lang="fa-IR" sz="2400" dirty="0" smtClean="0">
                <a:cs typeface="B Nazanin" pitchFamily="2" charset="-78"/>
              </a:rPr>
              <a:t>ارزیابی </a:t>
            </a:r>
            <a:r>
              <a:rPr lang="fa-IR" sz="2400" dirty="0">
                <a:cs typeface="B Nazanin" pitchFamily="2" charset="-78"/>
              </a:rPr>
              <a:t>توزیع نرمال متغیرها با استفاده از آزمون </a:t>
            </a:r>
            <a:r>
              <a:rPr lang="en-US" sz="2400" dirty="0">
                <a:cs typeface="B Nazanin" pitchFamily="2" charset="-78"/>
              </a:rPr>
              <a:t>K</a:t>
            </a:r>
            <a:r>
              <a:rPr lang="en-US" sz="2400" dirty="0" smtClean="0">
                <a:cs typeface="B Nazanin" pitchFamily="2" charset="-78"/>
              </a:rPr>
              <a:t>olmogorov Smirnov</a:t>
            </a:r>
            <a:r>
              <a:rPr lang="fa-IR" sz="2400" dirty="0" smtClean="0">
                <a:cs typeface="B Nazanin" pitchFamily="2" charset="-78"/>
              </a:rPr>
              <a:t>.</a:t>
            </a:r>
          </a:p>
          <a:p>
            <a:pPr algn="r" rtl="1">
              <a:buFont typeface="Wingdings" pitchFamily="2" charset="2"/>
              <a:buChar char="Ø"/>
            </a:pPr>
            <a:endParaRPr lang="en-US" sz="2400" dirty="0" smtClean="0">
              <a:cs typeface="B Nazanin" pitchFamily="2" charset="-78"/>
            </a:endParaRPr>
          </a:p>
          <a:p>
            <a:pPr algn="r" rtl="1">
              <a:buFont typeface="Wingdings" pitchFamily="2" charset="2"/>
              <a:buChar char="Ø"/>
            </a:pPr>
            <a:r>
              <a:rPr lang="fa-IR" sz="2400" dirty="0" smtClean="0">
                <a:cs typeface="B Nazanin" pitchFamily="2" charset="-78"/>
              </a:rPr>
              <a:t>گزارش </a:t>
            </a:r>
            <a:r>
              <a:rPr lang="fa-IR" sz="2400" dirty="0">
                <a:cs typeface="B Nazanin" pitchFamily="2" charset="-78"/>
              </a:rPr>
              <a:t>داده های کمی با توزیع نرمال به صورت میانگین و </a:t>
            </a:r>
            <a:r>
              <a:rPr lang="fa-IR" sz="2400" dirty="0" smtClean="0">
                <a:cs typeface="B Nazanin" pitchFamily="2" charset="-78"/>
              </a:rPr>
              <a:t>انحراف معیار. </a:t>
            </a:r>
          </a:p>
          <a:p>
            <a:pPr algn="r" rtl="1">
              <a:buFont typeface="Wingdings" pitchFamily="2" charset="2"/>
              <a:buChar char="Ø"/>
            </a:pPr>
            <a:r>
              <a:rPr lang="fa-IR" sz="2400" dirty="0" smtClean="0">
                <a:cs typeface="B Nazanin" pitchFamily="2" charset="-78"/>
              </a:rPr>
              <a:t>گزارش </a:t>
            </a:r>
            <a:r>
              <a:rPr lang="fa-IR" sz="2400" dirty="0">
                <a:cs typeface="B Nazanin" pitchFamily="2" charset="-78"/>
              </a:rPr>
              <a:t>داده های کمی با توزیع غیر نرمال به صورت میانه و </a:t>
            </a:r>
            <a:r>
              <a:rPr lang="fa-IR" sz="2400" dirty="0" smtClean="0">
                <a:cs typeface="B Nazanin" pitchFamily="2" charset="-78"/>
              </a:rPr>
              <a:t>دامنه میان چارکی.  </a:t>
            </a:r>
          </a:p>
          <a:p>
            <a:pPr algn="r" rtl="1">
              <a:buFont typeface="Wingdings" pitchFamily="2" charset="2"/>
              <a:buChar char="Ø"/>
            </a:pPr>
            <a:r>
              <a:rPr lang="fa-IR" sz="2400" dirty="0" smtClean="0">
                <a:cs typeface="B Nazanin" pitchFamily="2" charset="-78"/>
              </a:rPr>
              <a:t>گزارش داده </a:t>
            </a:r>
            <a:r>
              <a:rPr lang="fa-IR" sz="2400" dirty="0">
                <a:cs typeface="B Nazanin" pitchFamily="2" charset="-78"/>
              </a:rPr>
              <a:t>های کیفی به صورت تعداد و </a:t>
            </a:r>
            <a:r>
              <a:rPr lang="fa-IR" sz="2400" dirty="0" smtClean="0">
                <a:cs typeface="B Nazanin" pitchFamily="2" charset="-78"/>
              </a:rPr>
              <a:t>درصد. </a:t>
            </a:r>
          </a:p>
          <a:p>
            <a:pPr algn="r" rtl="1">
              <a:buFont typeface="Wingdings" pitchFamily="2" charset="2"/>
              <a:buChar char="Ø"/>
            </a:pPr>
            <a:endParaRPr lang="en-US" sz="2400" dirty="0" smtClean="0">
              <a:cs typeface="B Nazanin" pitchFamily="2" charset="-78"/>
            </a:endParaRPr>
          </a:p>
          <a:p>
            <a:pPr algn="r" rtl="1">
              <a:buFont typeface="Wingdings" pitchFamily="2" charset="2"/>
              <a:buChar char="Ø"/>
            </a:pPr>
            <a:r>
              <a:rPr lang="fa-IR" sz="2400" dirty="0" smtClean="0">
                <a:cs typeface="B Nazanin" pitchFamily="2" charset="-78"/>
              </a:rPr>
              <a:t>آزمون </a:t>
            </a:r>
            <a:r>
              <a:rPr lang="fa-IR" sz="2400" dirty="0">
                <a:cs typeface="B Nazanin" pitchFamily="2" charset="-78"/>
              </a:rPr>
              <a:t>تفاوت متغیرهای کمی نرمال بین دو گروه زن و مرد با استفاده از </a:t>
            </a:r>
            <a:r>
              <a:rPr lang="en-US" sz="2400" dirty="0">
                <a:cs typeface="B Nazanin" pitchFamily="2" charset="-78"/>
              </a:rPr>
              <a:t>t-Test</a:t>
            </a:r>
            <a:r>
              <a:rPr lang="fa-IR" sz="2400" dirty="0">
                <a:cs typeface="B Nazanin" pitchFamily="2" charset="-78"/>
              </a:rPr>
              <a:t>. </a:t>
            </a:r>
          </a:p>
          <a:p>
            <a:pPr algn="r" rtl="1">
              <a:buFont typeface="Wingdings" pitchFamily="2" charset="2"/>
              <a:buChar char="Ø"/>
            </a:pPr>
            <a:r>
              <a:rPr lang="fa-IR" sz="2400" dirty="0" smtClean="0">
                <a:cs typeface="B Nazanin" pitchFamily="2" charset="-78"/>
              </a:rPr>
              <a:t>آزمون </a:t>
            </a:r>
            <a:r>
              <a:rPr lang="fa-IR" sz="2400" dirty="0">
                <a:cs typeface="B Nazanin" pitchFamily="2" charset="-78"/>
              </a:rPr>
              <a:t>تفاوت متغیرهای کمی غیر نرمال با استفاده از </a:t>
            </a:r>
            <a:r>
              <a:rPr lang="en-US" sz="2400" dirty="0">
                <a:cs typeface="B Nazanin" pitchFamily="2" charset="-78"/>
              </a:rPr>
              <a:t> Mann Whitney test</a:t>
            </a:r>
            <a:r>
              <a:rPr lang="fa-IR" sz="2400" dirty="0">
                <a:cs typeface="B Nazanin" pitchFamily="2" charset="-78"/>
              </a:rPr>
              <a:t> .</a:t>
            </a:r>
          </a:p>
          <a:p>
            <a:pPr algn="r" rtl="1">
              <a:buFont typeface="Wingdings" pitchFamily="2" charset="2"/>
              <a:buChar char="Ø"/>
            </a:pPr>
            <a:r>
              <a:rPr lang="fa-IR" sz="2400" dirty="0" smtClean="0">
                <a:cs typeface="B Nazanin" pitchFamily="2" charset="-78"/>
              </a:rPr>
              <a:t>آزمون </a:t>
            </a:r>
            <a:r>
              <a:rPr lang="fa-IR" sz="2400" dirty="0">
                <a:cs typeface="B Nazanin" pitchFamily="2" charset="-78"/>
              </a:rPr>
              <a:t>تفاوت متغیرهای کیفی با استفاده از </a:t>
            </a:r>
            <a:r>
              <a:rPr lang="en-US" sz="2400" dirty="0">
                <a:cs typeface="B Nazanin" pitchFamily="2" charset="-78"/>
              </a:rPr>
              <a:t>Chi Square test</a:t>
            </a:r>
            <a:r>
              <a:rPr lang="fa-IR" sz="2400" dirty="0">
                <a:cs typeface="B Nazanin" pitchFamily="2" charset="-78"/>
              </a:rPr>
              <a:t>.</a:t>
            </a:r>
          </a:p>
          <a:p>
            <a:pPr marL="0" indent="0" algn="r" rtl="1">
              <a:buNone/>
            </a:pPr>
            <a:endParaRPr lang="en-US" sz="2800" dirty="0">
              <a:cs typeface="B Nazanin" pitchFamily="2" charset="-78"/>
            </a:endParaRPr>
          </a:p>
        </p:txBody>
      </p:sp>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Tree>
    <p:extLst>
      <p:ext uri="{BB962C8B-B14F-4D97-AF65-F5344CB8AC3E}">
        <p14:creationId xmlns:p14="http://schemas.microsoft.com/office/powerpoint/2010/main" val="2965660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fontScale="85000" lnSpcReduction="20000"/>
          </a:bodyPr>
          <a:lstStyle/>
          <a:p>
            <a:pPr algn="r" rtl="1">
              <a:buFont typeface="Wingdings" pitchFamily="2" charset="2"/>
              <a:buChar char="Ø"/>
            </a:pPr>
            <a:r>
              <a:rPr lang="fa-IR" sz="3100" dirty="0" smtClean="0">
                <a:cs typeface="B Nazanin" pitchFamily="2" charset="-78"/>
              </a:rPr>
              <a:t>محاسبه درصد تغییرات </a:t>
            </a:r>
            <a:r>
              <a:rPr lang="en-US" sz="2400" dirty="0">
                <a:cs typeface="B Nazanin" pitchFamily="2" charset="-78"/>
              </a:rPr>
              <a:t>TSH, FT4, TPO </a:t>
            </a:r>
            <a:r>
              <a:rPr lang="en-US" sz="2400" dirty="0" err="1" smtClean="0">
                <a:cs typeface="B Nazanin" pitchFamily="2" charset="-78"/>
              </a:rPr>
              <a:t>Ab</a:t>
            </a:r>
            <a:r>
              <a:rPr lang="fa-IR" sz="3100" dirty="0" smtClean="0">
                <a:cs typeface="B Nazanin" pitchFamily="2" charset="-78"/>
              </a:rPr>
              <a:t>:</a:t>
            </a:r>
          </a:p>
          <a:p>
            <a:pPr marL="0" indent="0" algn="r" rtl="1">
              <a:buNone/>
            </a:pPr>
            <a:r>
              <a:rPr lang="fa-IR" sz="3100" dirty="0" smtClean="0">
                <a:cs typeface="B Nazanin" pitchFamily="2" charset="-78"/>
              </a:rPr>
              <a:t>اختلاف این داده ها در فاز 4 نسبت به فاز 3 ،تقسیم بر داده ها در فاز 3 ،ضربدر 100. </a:t>
            </a:r>
            <a:endParaRPr lang="fa-IR" sz="3100" dirty="0">
              <a:cs typeface="B Nazanin" pitchFamily="2" charset="-78"/>
            </a:endParaRPr>
          </a:p>
          <a:p>
            <a:pPr algn="r" rtl="1">
              <a:buFont typeface="Wingdings" pitchFamily="2" charset="2"/>
              <a:buChar char="Ø"/>
            </a:pPr>
            <a:endParaRPr lang="fa-IR" sz="3100" dirty="0" smtClean="0">
              <a:cs typeface="B Nazanin" pitchFamily="2" charset="-78"/>
            </a:endParaRPr>
          </a:p>
          <a:p>
            <a:pPr algn="r" rtl="1">
              <a:buFont typeface="Wingdings" pitchFamily="2" charset="2"/>
              <a:buChar char="Ø"/>
            </a:pPr>
            <a:r>
              <a:rPr lang="fa-IR" sz="3100" dirty="0" smtClean="0">
                <a:cs typeface="B Nazanin" pitchFamily="2" charset="-78"/>
              </a:rPr>
              <a:t>استفاده از </a:t>
            </a:r>
            <a:r>
              <a:rPr lang="fa-IR" sz="3100" dirty="0">
                <a:cs typeface="B Nazanin" pitchFamily="2" charset="-78"/>
              </a:rPr>
              <a:t>ضریب همبستگی </a:t>
            </a:r>
            <a:r>
              <a:rPr lang="en-US" sz="2400" dirty="0" err="1">
                <a:cs typeface="B Nazanin" pitchFamily="2" charset="-78"/>
              </a:rPr>
              <a:t>Spearmans</a:t>
            </a:r>
            <a:r>
              <a:rPr lang="fa-IR" sz="3100" dirty="0">
                <a:cs typeface="B Nazanin" pitchFamily="2" charset="-78"/>
              </a:rPr>
              <a:t> </a:t>
            </a:r>
            <a:r>
              <a:rPr lang="fa-IR" sz="3100" dirty="0" smtClean="0">
                <a:cs typeface="B Nazanin" pitchFamily="2" charset="-78"/>
              </a:rPr>
              <a:t>برای </a:t>
            </a:r>
            <a:r>
              <a:rPr lang="fa-IR" sz="3100" dirty="0">
                <a:cs typeface="B Nazanin" pitchFamily="2" charset="-78"/>
              </a:rPr>
              <a:t>بررسی ارتباط سطح نیترات سرم با تغییرات </a:t>
            </a:r>
            <a:r>
              <a:rPr lang="en-US" sz="2400" dirty="0">
                <a:cs typeface="B Nazanin" pitchFamily="2" charset="-78"/>
              </a:rPr>
              <a:t>TSH, FT4, TPO </a:t>
            </a:r>
            <a:r>
              <a:rPr lang="en-US" sz="2400" dirty="0" err="1">
                <a:cs typeface="B Nazanin" pitchFamily="2" charset="-78"/>
              </a:rPr>
              <a:t>Ab</a:t>
            </a:r>
            <a:r>
              <a:rPr lang="en-US" sz="2400" dirty="0">
                <a:cs typeface="B Nazanin" pitchFamily="2" charset="-78"/>
              </a:rPr>
              <a:t> </a:t>
            </a:r>
            <a:r>
              <a:rPr lang="fa-IR" sz="2400" dirty="0">
                <a:cs typeface="B Nazanin" pitchFamily="2" charset="-78"/>
              </a:rPr>
              <a:t> </a:t>
            </a:r>
            <a:r>
              <a:rPr lang="fa-IR" sz="3100" dirty="0">
                <a:cs typeface="B Nazanin" pitchFamily="2" charset="-78"/>
              </a:rPr>
              <a:t>به دلیل توزیع غیر نرمال مقادیر </a:t>
            </a:r>
            <a:r>
              <a:rPr lang="fa-IR" sz="3100" dirty="0" smtClean="0">
                <a:cs typeface="B Nazanin" pitchFamily="2" charset="-78"/>
              </a:rPr>
              <a:t>نیترات.</a:t>
            </a:r>
            <a:endParaRPr lang="en-US" sz="3100" dirty="0" smtClean="0">
              <a:cs typeface="B Nazanin" pitchFamily="2" charset="-78"/>
            </a:endParaRPr>
          </a:p>
          <a:p>
            <a:pPr algn="r" rtl="1">
              <a:buFont typeface="Wingdings" pitchFamily="2" charset="2"/>
              <a:buChar char="Ø"/>
            </a:pPr>
            <a:endParaRPr lang="en-US" sz="3100" dirty="0" smtClean="0">
              <a:cs typeface="B Nazanin" pitchFamily="2" charset="-78"/>
            </a:endParaRPr>
          </a:p>
          <a:p>
            <a:pPr algn="r" rtl="1">
              <a:buFont typeface="Wingdings" pitchFamily="2" charset="2"/>
              <a:buChar char="Ø"/>
            </a:pPr>
            <a:r>
              <a:rPr lang="fa-IR" sz="3100" dirty="0" smtClean="0">
                <a:cs typeface="B Nazanin" pitchFamily="2" charset="-78"/>
              </a:rPr>
              <a:t>بررسی </a:t>
            </a:r>
            <a:r>
              <a:rPr lang="fa-IR" sz="3100" dirty="0">
                <a:cs typeface="B Nazanin" pitchFamily="2" charset="-78"/>
              </a:rPr>
              <a:t>میزان ارتباط سطح نیترات سرم با تغییرات </a:t>
            </a:r>
            <a:r>
              <a:rPr lang="en-US" sz="2400" dirty="0">
                <a:cs typeface="B Nazanin" pitchFamily="2" charset="-78"/>
              </a:rPr>
              <a:t>TSH, FT4, TPO</a:t>
            </a:r>
            <a:r>
              <a:rPr lang="en-US" sz="3100" dirty="0">
                <a:cs typeface="B Nazanin" pitchFamily="2" charset="-78"/>
              </a:rPr>
              <a:t> </a:t>
            </a:r>
            <a:r>
              <a:rPr lang="en-US" sz="2400" dirty="0" err="1">
                <a:cs typeface="B Nazanin" pitchFamily="2" charset="-78"/>
              </a:rPr>
              <a:t>Ab</a:t>
            </a:r>
            <a:r>
              <a:rPr lang="en-US" sz="2400" dirty="0">
                <a:cs typeface="B Nazanin" pitchFamily="2" charset="-78"/>
              </a:rPr>
              <a:t> </a:t>
            </a:r>
            <a:r>
              <a:rPr lang="fa-IR" sz="3100" dirty="0">
                <a:cs typeface="B Nazanin" pitchFamily="2" charset="-78"/>
              </a:rPr>
              <a:t> با استفاده از تحلیل رگرسیونی خطی. </a:t>
            </a:r>
          </a:p>
          <a:p>
            <a:pPr algn="r" rtl="1">
              <a:buFont typeface="Wingdings" pitchFamily="2" charset="2"/>
              <a:buChar char="Ø"/>
            </a:pPr>
            <a:endParaRPr lang="fa-IR" sz="3100" dirty="0" smtClean="0">
              <a:cs typeface="B Nazanin" pitchFamily="2" charset="-78"/>
            </a:endParaRPr>
          </a:p>
          <a:p>
            <a:pPr algn="r" rtl="1">
              <a:buFont typeface="Wingdings" pitchFamily="2" charset="2"/>
              <a:buChar char="Ø"/>
            </a:pPr>
            <a:r>
              <a:rPr lang="fa-IR" sz="3100" dirty="0" smtClean="0">
                <a:cs typeface="B Nazanin" pitchFamily="2" charset="-78"/>
              </a:rPr>
              <a:t>بررسی </a:t>
            </a:r>
            <a:r>
              <a:rPr lang="fa-IR" sz="3100" dirty="0">
                <a:cs typeface="B Nazanin" pitchFamily="2" charset="-78"/>
              </a:rPr>
              <a:t>میزان ارتباط سهک های نیترات سرم با تغییرات </a:t>
            </a:r>
            <a:r>
              <a:rPr lang="en-US" sz="2400" dirty="0">
                <a:cs typeface="B Nazanin" pitchFamily="2" charset="-78"/>
              </a:rPr>
              <a:t>TSH, FT4, TPO </a:t>
            </a:r>
            <a:r>
              <a:rPr lang="en-US" sz="2400" dirty="0" err="1">
                <a:cs typeface="B Nazanin" pitchFamily="2" charset="-78"/>
              </a:rPr>
              <a:t>Ab</a:t>
            </a:r>
            <a:r>
              <a:rPr lang="fa-IR" sz="2400" dirty="0">
                <a:cs typeface="B Nazanin" pitchFamily="2" charset="-78"/>
              </a:rPr>
              <a:t> </a:t>
            </a:r>
            <a:r>
              <a:rPr lang="fa-IR" sz="3100" dirty="0">
                <a:cs typeface="B Nazanin" pitchFamily="2" charset="-78"/>
              </a:rPr>
              <a:t>با استفاده از تحلیل رگرسیونی خطی.</a:t>
            </a:r>
            <a:endParaRPr lang="en-US" sz="3100" dirty="0">
              <a:cs typeface="B Nazanin" pitchFamily="2" charset="-78"/>
            </a:endParaRPr>
          </a:p>
          <a:p>
            <a:pPr algn="r" rtl="1">
              <a:buFont typeface="Wingdings" pitchFamily="2" charset="2"/>
              <a:buChar char="Ø"/>
            </a:pPr>
            <a:endParaRPr lang="fa-IR" sz="3100" dirty="0" smtClean="0">
              <a:cs typeface="B Nazanin" pitchFamily="2" charset="-78"/>
            </a:endParaRPr>
          </a:p>
          <a:p>
            <a:pPr algn="r" rtl="1">
              <a:buFont typeface="Wingdings" pitchFamily="2" charset="2"/>
              <a:buChar char="Ø"/>
            </a:pPr>
            <a:r>
              <a:rPr lang="fa-IR" sz="3100" dirty="0" smtClean="0">
                <a:cs typeface="B Nazanin" pitchFamily="2" charset="-78"/>
              </a:rPr>
              <a:t>تعدیل </a:t>
            </a:r>
            <a:r>
              <a:rPr lang="fa-IR" sz="3100" dirty="0">
                <a:cs typeface="B Nazanin" pitchFamily="2" charset="-78"/>
              </a:rPr>
              <a:t>برای متغیرهای با </a:t>
            </a:r>
            <a:r>
              <a:rPr lang="en-US" sz="2400" dirty="0">
                <a:cs typeface="B Nazanin" pitchFamily="2" charset="-78"/>
              </a:rPr>
              <a:t>P value for entry &lt; 0.2</a:t>
            </a:r>
            <a:r>
              <a:rPr lang="fa-IR" sz="2400" dirty="0">
                <a:cs typeface="B Nazanin" pitchFamily="2" charset="-78"/>
              </a:rPr>
              <a:t> </a:t>
            </a:r>
            <a:r>
              <a:rPr lang="fa-IR" sz="3100" dirty="0">
                <a:cs typeface="B Nazanin" pitchFamily="2" charset="-78"/>
              </a:rPr>
              <a:t>با استفاده از آنالیز </a:t>
            </a:r>
            <a:r>
              <a:rPr lang="en-US" sz="2400" dirty="0" err="1">
                <a:cs typeface="B Nazanin" pitchFamily="2" charset="-78"/>
              </a:rPr>
              <a:t>univariate</a:t>
            </a:r>
            <a:r>
              <a:rPr lang="fa-IR" sz="3100" dirty="0">
                <a:cs typeface="B Nazanin" pitchFamily="2" charset="-78"/>
              </a:rPr>
              <a:t>. </a:t>
            </a:r>
          </a:p>
          <a:p>
            <a:pPr algn="r" rtl="1">
              <a:buFont typeface="Wingdings" pitchFamily="2" charset="2"/>
              <a:buChar char="Ø"/>
            </a:pPr>
            <a:endParaRPr lang="fa-IR" sz="3100" dirty="0">
              <a:cs typeface="B Nazanin" pitchFamily="2" charset="-78"/>
            </a:endParaRPr>
          </a:p>
          <a:p>
            <a:pPr algn="r" rtl="1">
              <a:buFont typeface="Wingdings" pitchFamily="2" charset="2"/>
              <a:buChar char="Ø"/>
            </a:pPr>
            <a:endParaRPr lang="en-US" sz="3100" dirty="0">
              <a:cs typeface="B Nazanin" pitchFamily="2" charset="-78"/>
            </a:endParaRPr>
          </a:p>
          <a:p>
            <a:pPr algn="r" rtl="1"/>
            <a:endParaRPr lang="en-US" sz="3100" dirty="0"/>
          </a:p>
          <a:p>
            <a:pPr marL="0" indent="0" algn="r" rtl="1">
              <a:buNone/>
            </a:pPr>
            <a:endParaRPr lang="en-US" dirty="0"/>
          </a:p>
        </p:txBody>
      </p:sp>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Tree>
    <p:extLst>
      <p:ext uri="{BB962C8B-B14F-4D97-AF65-F5344CB8AC3E}">
        <p14:creationId xmlns:p14="http://schemas.microsoft.com/office/powerpoint/2010/main" val="948066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sz="2400" dirty="0">
                <a:cs typeface="B Nazanin" pitchFamily="2" charset="-78"/>
              </a:rPr>
              <a:t>بررسی ارتباط  سطح نیترات سرم با بروز هیپوتیروییدی کلینیکال و هیپوتیروییدی ساب کلینیکال در فاز 4 نسبت به فاز 3 در افراد یوتیرویید شرکت کننده در فاز 3 با استفاده از تحلیل رگرسیونی </a:t>
            </a:r>
            <a:r>
              <a:rPr lang="en-US" sz="2400" dirty="0" smtClean="0">
                <a:cs typeface="B Nazanin" pitchFamily="2" charset="-78"/>
              </a:rPr>
              <a:t>Logistic</a:t>
            </a:r>
            <a:r>
              <a:rPr lang="fa-IR" sz="2400" dirty="0" smtClean="0">
                <a:cs typeface="B Nazanin" pitchFamily="2" charset="-78"/>
              </a:rPr>
              <a:t> .</a:t>
            </a:r>
          </a:p>
          <a:p>
            <a:pPr algn="r" rtl="1"/>
            <a:endParaRPr lang="fa-IR" sz="2400" dirty="0">
              <a:cs typeface="B Nazanin" pitchFamily="2" charset="-78"/>
            </a:endParaRPr>
          </a:p>
          <a:p>
            <a:pPr algn="r" rtl="1"/>
            <a:r>
              <a:rPr lang="fa-IR" sz="2400" dirty="0" smtClean="0">
                <a:cs typeface="B Nazanin" pitchFamily="2" charset="-78"/>
              </a:rPr>
              <a:t>بررسی تفاوت میانگین نیترات سرم در افراد یوتیرویید با افراد مبتلا به هیپوتیروییدی کلینیکال و هیپوتیروییدی ساب کلینیکال  در فاز 4 با استفاده از آزمون </a:t>
            </a:r>
            <a:r>
              <a:rPr lang="en-US" sz="2400" dirty="0">
                <a:cs typeface="B Nazanin" pitchFamily="2" charset="-78"/>
              </a:rPr>
              <a:t>Mann Whitney test</a:t>
            </a:r>
            <a:r>
              <a:rPr lang="fa-IR" sz="2400" dirty="0">
                <a:cs typeface="B Nazanin" pitchFamily="2" charset="-78"/>
              </a:rPr>
              <a:t> </a:t>
            </a:r>
            <a:r>
              <a:rPr lang="fa-IR" sz="2000" dirty="0" smtClean="0">
                <a:cs typeface="B Nazanin" pitchFamily="2" charset="-78"/>
              </a:rPr>
              <a:t>.</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98542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lstStyle/>
          <a:p>
            <a:endParaRPr lang="en-US" dirty="0"/>
          </a:p>
        </p:txBody>
      </p:sp>
      <p:sp>
        <p:nvSpPr>
          <p:cNvPr id="2" name="Title 1"/>
          <p:cNvSpPr>
            <a:spLocks noGrp="1"/>
          </p:cNvSpPr>
          <p:nvPr>
            <p:ph type="title"/>
          </p:nvPr>
        </p:nvSpPr>
        <p:spPr>
          <a:xfrm>
            <a:off x="457200" y="1905000"/>
            <a:ext cx="8229600" cy="1752600"/>
          </a:xfrm>
        </p:spPr>
        <p:txBody>
          <a:bodyPr>
            <a:normAutofit/>
          </a:bodyPr>
          <a:lstStyle/>
          <a:p>
            <a:pPr algn="ctr"/>
            <a:r>
              <a:rPr lang="fa-IR" sz="4400" b="1" dirty="0" smtClean="0">
                <a:solidFill>
                  <a:srgbClr val="C00000"/>
                </a:solidFill>
                <a:cs typeface="B Nazanin" pitchFamily="2" charset="-78"/>
              </a:rPr>
              <a:t>نتایج</a:t>
            </a:r>
            <a:endParaRPr lang="en-US" sz="4400" b="1" dirty="0">
              <a:solidFill>
                <a:srgbClr val="C00000"/>
              </a:solidFill>
              <a:cs typeface="B Nazanin" pitchFamily="2" charset="-78"/>
            </a:endParaRPr>
          </a:p>
        </p:txBody>
      </p:sp>
    </p:spTree>
    <p:extLst>
      <p:ext uri="{BB962C8B-B14F-4D97-AF65-F5344CB8AC3E}">
        <p14:creationId xmlns:p14="http://schemas.microsoft.com/office/powerpoint/2010/main" val="23089359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80378" y="168462"/>
            <a:ext cx="5006221" cy="58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19452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0200" y="152400"/>
            <a:ext cx="6089073" cy="636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836" y="2667000"/>
            <a:ext cx="608907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836" y="457200"/>
            <a:ext cx="6089073"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37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4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24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800" dirty="0" smtClean="0">
                <a:solidFill>
                  <a:srgbClr val="FF0000"/>
                </a:solidFill>
                <a:cs typeface="B Nazanin" pitchFamily="2" charset="-78"/>
              </a:rPr>
              <a:t>اگزوژن:</a:t>
            </a:r>
            <a:r>
              <a:rPr lang="fa-IR" sz="2800" dirty="0" smtClean="0">
                <a:cs typeface="B Nazanin" pitchFamily="2" charset="-78"/>
              </a:rPr>
              <a:t> آب و مواد غذایی</a:t>
            </a:r>
          </a:p>
          <a:p>
            <a:pPr algn="r" rtl="1"/>
            <a:endParaRPr lang="fa-IR" sz="2800" dirty="0" smtClean="0">
              <a:cs typeface="B Nazanin" pitchFamily="2" charset="-78"/>
            </a:endParaRPr>
          </a:p>
          <a:p>
            <a:pPr algn="r" rtl="1"/>
            <a:r>
              <a:rPr lang="fa-IR" sz="2800" dirty="0" smtClean="0">
                <a:solidFill>
                  <a:srgbClr val="FF0000"/>
                </a:solidFill>
                <a:cs typeface="B Nazanin" pitchFamily="2" charset="-78"/>
              </a:rPr>
              <a:t>اندوژن:</a:t>
            </a:r>
            <a:r>
              <a:rPr lang="fa-IR" sz="2800" dirty="0" smtClean="0">
                <a:cs typeface="B Nazanin" pitchFamily="2" charset="-78"/>
              </a:rPr>
              <a:t> اکسید نیتریک توسط آنزیمهای خانواده </a:t>
            </a:r>
            <a:r>
              <a:rPr lang="en-US" sz="2800" dirty="0" smtClean="0">
                <a:cs typeface="B Nazanin" pitchFamily="2" charset="-78"/>
              </a:rPr>
              <a:t>NO</a:t>
            </a:r>
            <a:r>
              <a:rPr lang="fa-IR" sz="2800" dirty="0" smtClean="0">
                <a:cs typeface="B Nazanin" pitchFamily="2" charset="-78"/>
              </a:rPr>
              <a:t> سنتاز از </a:t>
            </a:r>
            <a:r>
              <a:rPr lang="en-US" sz="2800" dirty="0" smtClean="0">
                <a:cs typeface="B Nazanin" pitchFamily="2" charset="-78"/>
              </a:rPr>
              <a:t>L</a:t>
            </a:r>
            <a:r>
              <a:rPr lang="fa-IR" sz="2800" dirty="0" smtClean="0">
                <a:cs typeface="B Nazanin" pitchFamily="2" charset="-78"/>
              </a:rPr>
              <a:t>-آرژنین ساخته می شود. این مولکول سریعا به نیتریت و بعد به نیترات اکسیده می شود. سطح نیتریت و نیترات سرم (</a:t>
            </a:r>
            <a:r>
              <a:rPr lang="en-US" sz="2800" dirty="0" err="1" smtClean="0">
                <a:cs typeface="B Nazanin" pitchFamily="2" charset="-78"/>
              </a:rPr>
              <a:t>NOx</a:t>
            </a:r>
            <a:r>
              <a:rPr lang="fa-IR" sz="2800" dirty="0" smtClean="0">
                <a:cs typeface="B Nazanin" pitchFamily="2" charset="-78"/>
              </a:rPr>
              <a:t>) به عنوان مارکر غیر مستقیم </a:t>
            </a:r>
            <a:r>
              <a:rPr lang="en-US" sz="2800" dirty="0" smtClean="0">
                <a:cs typeface="B Nazanin" pitchFamily="2" charset="-78"/>
              </a:rPr>
              <a:t>NO</a:t>
            </a:r>
            <a:r>
              <a:rPr lang="fa-IR" sz="2800" dirty="0" smtClean="0">
                <a:cs typeface="B Nazanin" pitchFamily="2" charset="-78"/>
              </a:rPr>
              <a:t> در بدن اندازه گیری می شود.</a:t>
            </a:r>
            <a:endParaRPr lang="en-US" sz="2800" dirty="0" smtClean="0">
              <a:cs typeface="B Nazanin" pitchFamily="2" charset="-78"/>
            </a:endParaRPr>
          </a:p>
          <a:p>
            <a:pPr algn="r" rtl="1"/>
            <a:endParaRPr lang="en-US" dirty="0"/>
          </a:p>
        </p:txBody>
      </p:sp>
      <p:sp>
        <p:nvSpPr>
          <p:cNvPr id="2" name="Title 1"/>
          <p:cNvSpPr>
            <a:spLocks noGrp="1"/>
          </p:cNvSpPr>
          <p:nvPr>
            <p:ph type="title"/>
          </p:nvPr>
        </p:nvSpPr>
        <p:spPr/>
        <p:txBody>
          <a:bodyPr>
            <a:normAutofit/>
          </a:bodyPr>
          <a:lstStyle/>
          <a:p>
            <a:pPr algn="r" rtl="1"/>
            <a:r>
              <a:rPr lang="fa-IR" sz="2800" dirty="0" smtClean="0">
                <a:cs typeface="B Nazanin" pitchFamily="2" charset="-78"/>
              </a:rPr>
              <a:t>منابع نیترات: </a:t>
            </a:r>
            <a:endParaRPr lang="en-US" sz="2800" dirty="0">
              <a:cs typeface="B Nazanin" pitchFamily="2" charset="-78"/>
            </a:endParaRPr>
          </a:p>
        </p:txBody>
      </p:sp>
      <p:sp>
        <p:nvSpPr>
          <p:cNvPr id="4" name="Rectangle 3"/>
          <p:cNvSpPr/>
          <p:nvPr/>
        </p:nvSpPr>
        <p:spPr>
          <a:xfrm>
            <a:off x="3976048" y="6199159"/>
            <a:ext cx="4488729" cy="646331"/>
          </a:xfrm>
          <a:prstGeom prst="rect">
            <a:avLst/>
          </a:prstGeom>
        </p:spPr>
        <p:txBody>
          <a:bodyPr wrap="none">
            <a:spAutoFit/>
          </a:bodyPr>
          <a:lstStyle/>
          <a:p>
            <a:r>
              <a:rPr lang="en-US" sz="1400" b="1" dirty="0" err="1">
                <a:solidFill>
                  <a:schemeClr val="accent2">
                    <a:lumMod val="75000"/>
                  </a:schemeClr>
                </a:solidFill>
              </a:rPr>
              <a:t>Ghasemi</a:t>
            </a:r>
            <a:r>
              <a:rPr lang="en-US" sz="1400" b="1" dirty="0">
                <a:solidFill>
                  <a:schemeClr val="accent2">
                    <a:lumMod val="75000"/>
                  </a:schemeClr>
                </a:solidFill>
              </a:rPr>
              <a:t> A</a:t>
            </a:r>
            <a:r>
              <a:rPr lang="en-US" sz="1400" b="1" dirty="0" smtClean="0">
                <a:solidFill>
                  <a:schemeClr val="accent2">
                    <a:lumMod val="75000"/>
                  </a:schemeClr>
                </a:solidFill>
              </a:rPr>
              <a:t>, et al., </a:t>
            </a:r>
            <a:r>
              <a:rPr lang="en-US" sz="1400" b="1" dirty="0" err="1">
                <a:solidFill>
                  <a:schemeClr val="accent2">
                    <a:lumMod val="75000"/>
                  </a:schemeClr>
                </a:solidFill>
              </a:rPr>
              <a:t>Clin</a:t>
            </a:r>
            <a:r>
              <a:rPr lang="en-US" sz="1400" b="1" dirty="0">
                <a:solidFill>
                  <a:schemeClr val="accent2">
                    <a:lumMod val="75000"/>
                  </a:schemeClr>
                </a:solidFill>
              </a:rPr>
              <a:t> </a:t>
            </a:r>
            <a:r>
              <a:rPr lang="en-US" sz="1400" b="1" dirty="0" smtClean="0">
                <a:solidFill>
                  <a:schemeClr val="accent2">
                    <a:lumMod val="75000"/>
                  </a:schemeClr>
                </a:solidFill>
              </a:rPr>
              <a:t>Lab </a:t>
            </a:r>
            <a:r>
              <a:rPr lang="en-US" sz="1400" b="1" dirty="0">
                <a:solidFill>
                  <a:schemeClr val="accent2">
                    <a:lumMod val="75000"/>
                  </a:schemeClr>
                </a:solidFill>
              </a:rPr>
              <a:t>2011;58(7–8):615–24</a:t>
            </a:r>
            <a:r>
              <a:rPr lang="en-US" b="1" dirty="0">
                <a:solidFill>
                  <a:schemeClr val="accent3">
                    <a:lumMod val="50000"/>
                  </a:schemeClr>
                </a:solidFill>
              </a:rPr>
              <a:t>.</a:t>
            </a:r>
          </a:p>
          <a:p>
            <a:endParaRPr lang="en-US" dirty="0"/>
          </a:p>
        </p:txBody>
      </p:sp>
    </p:spTree>
    <p:extLst>
      <p:ext uri="{BB962C8B-B14F-4D97-AF65-F5344CB8AC3E}">
        <p14:creationId xmlns:p14="http://schemas.microsoft.com/office/powerpoint/2010/main" val="27302201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64914"/>
            <a:ext cx="7315199" cy="557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219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24400" y="1524281"/>
            <a:ext cx="4281585" cy="364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535" y="1524000"/>
            <a:ext cx="4386056" cy="364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618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799" y="228600"/>
            <a:ext cx="686942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033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44397"/>
            <a:ext cx="6248400" cy="632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1890"/>
            <a:ext cx="12573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782" y="574963"/>
            <a:ext cx="13144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3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339"/>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434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34636"/>
            <a:ext cx="6337012" cy="663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573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76200"/>
            <a:ext cx="6248400" cy="656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232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734" y="990600"/>
            <a:ext cx="885099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554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1630363"/>
          </a:xfrm>
        </p:spPr>
        <p:txBody>
          <a:bodyPr/>
          <a:lstStyle/>
          <a:p>
            <a:endParaRPr lang="en-US" dirty="0"/>
          </a:p>
        </p:txBody>
      </p:sp>
      <p:sp>
        <p:nvSpPr>
          <p:cNvPr id="2" name="Title 1"/>
          <p:cNvSpPr>
            <a:spLocks noGrp="1"/>
          </p:cNvSpPr>
          <p:nvPr>
            <p:ph type="title"/>
          </p:nvPr>
        </p:nvSpPr>
        <p:spPr>
          <a:xfrm>
            <a:off x="457200" y="1600200"/>
            <a:ext cx="8229600" cy="2209800"/>
          </a:xfrm>
        </p:spPr>
        <p:txBody>
          <a:bodyPr>
            <a:normAutofit/>
          </a:bodyPr>
          <a:lstStyle/>
          <a:p>
            <a:pPr algn="ctr"/>
            <a:r>
              <a:rPr lang="fa-IR" sz="4400" b="1" dirty="0" smtClean="0">
                <a:solidFill>
                  <a:srgbClr val="C00000"/>
                </a:solidFill>
                <a:cs typeface="B Nazanin" pitchFamily="2" charset="-78"/>
              </a:rPr>
              <a:t>بحث</a:t>
            </a:r>
            <a:endParaRPr lang="en-US" sz="4400" b="1" dirty="0">
              <a:solidFill>
                <a:srgbClr val="C00000"/>
              </a:solidFill>
              <a:cs typeface="B Nazanin" pitchFamily="2" charset="-78"/>
            </a:endParaRPr>
          </a:p>
        </p:txBody>
      </p:sp>
    </p:spTree>
    <p:extLst>
      <p:ext uri="{BB962C8B-B14F-4D97-AF65-F5344CB8AC3E}">
        <p14:creationId xmlns:p14="http://schemas.microsoft.com/office/powerpoint/2010/main" val="2650088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696200" cy="5211763"/>
          </a:xfrm>
        </p:spPr>
        <p:txBody>
          <a:bodyPr>
            <a:noAutofit/>
          </a:bodyPr>
          <a:lstStyle/>
          <a:p>
            <a:pPr algn="r" rtl="1">
              <a:buFont typeface="Wingdings" pitchFamily="2" charset="2"/>
              <a:buChar char="Ø"/>
            </a:pPr>
            <a:r>
              <a:rPr lang="fa-IR" sz="2800" dirty="0" smtClean="0">
                <a:cs typeface="B Nazanin" pitchFamily="2" charset="-78"/>
              </a:rPr>
              <a:t>ارتباط </a:t>
            </a:r>
            <a:r>
              <a:rPr lang="fa-IR" sz="2800" dirty="0">
                <a:cs typeface="B Nazanin" pitchFamily="2" charset="-78"/>
              </a:rPr>
              <a:t>معنی داری بین سطح </a:t>
            </a:r>
            <a:r>
              <a:rPr lang="en-US" sz="2400" dirty="0" err="1">
                <a:cs typeface="B Nazanin" pitchFamily="2" charset="-78"/>
              </a:rPr>
              <a:t>NOx</a:t>
            </a:r>
            <a:r>
              <a:rPr lang="fa-IR" sz="2800" dirty="0">
                <a:cs typeface="B Nazanin" pitchFamily="2" charset="-78"/>
              </a:rPr>
              <a:t>  سرم با میانه 24 و دامنه میان چارکی 34 – 18 </a:t>
            </a:r>
            <a:r>
              <a:rPr lang="en-US" sz="2800" dirty="0">
                <a:cs typeface="B Nazanin" pitchFamily="2" charset="-78"/>
              </a:rPr>
              <a:t>µ</a:t>
            </a:r>
            <a:r>
              <a:rPr lang="en-US" sz="2800" dirty="0" err="1">
                <a:cs typeface="B Nazanin" pitchFamily="2" charset="-78"/>
              </a:rPr>
              <a:t>mol</a:t>
            </a:r>
            <a:r>
              <a:rPr lang="en-US" sz="2800" dirty="0">
                <a:cs typeface="B Nazanin" pitchFamily="2" charset="-78"/>
              </a:rPr>
              <a:t>/L</a:t>
            </a:r>
            <a:r>
              <a:rPr lang="fa-IR" sz="2800" dirty="0">
                <a:cs typeface="B Nazanin" pitchFamily="2" charset="-78"/>
              </a:rPr>
              <a:t> </a:t>
            </a:r>
            <a:r>
              <a:rPr lang="fa-IR" sz="2800" dirty="0" smtClean="0">
                <a:cs typeface="B Nazanin" pitchFamily="2" charset="-78"/>
              </a:rPr>
              <a:t>، </a:t>
            </a:r>
            <a:r>
              <a:rPr lang="fa-IR" sz="2800" dirty="0">
                <a:cs typeface="B Nazanin" pitchFamily="2" charset="-78"/>
              </a:rPr>
              <a:t>با تغییرات </a:t>
            </a:r>
            <a:r>
              <a:rPr lang="en-US" sz="2400" dirty="0">
                <a:cs typeface="B Nazanin" pitchFamily="2" charset="-78"/>
              </a:rPr>
              <a:t>TSH, FT4, TPO </a:t>
            </a:r>
            <a:r>
              <a:rPr lang="en-US" sz="2400" dirty="0" err="1">
                <a:cs typeface="B Nazanin" pitchFamily="2" charset="-78"/>
              </a:rPr>
              <a:t>Ab</a:t>
            </a:r>
            <a:r>
              <a:rPr lang="en-US" sz="2400" dirty="0">
                <a:cs typeface="B Nazanin" pitchFamily="2" charset="-78"/>
              </a:rPr>
              <a:t> </a:t>
            </a:r>
            <a:r>
              <a:rPr lang="fa-IR" sz="2400" dirty="0">
                <a:cs typeface="B Nazanin" pitchFamily="2" charset="-78"/>
              </a:rPr>
              <a:t> </a:t>
            </a:r>
            <a:r>
              <a:rPr lang="fa-IR" sz="2800" dirty="0">
                <a:cs typeface="B Nazanin" pitchFamily="2" charset="-78"/>
              </a:rPr>
              <a:t>در 1137 فرد سالم بالای 20 سال شرکت کننده در فاز 3 مطالعه تیرویید تهران در پیگیری سه ساله چه در زنان وچه در مردان وجود ندارد. </a:t>
            </a:r>
            <a:endParaRPr lang="fa-IR" sz="2800" dirty="0" smtClean="0">
              <a:cs typeface="B Nazanin" pitchFamily="2" charset="-78"/>
            </a:endParaRP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همچنین </a:t>
            </a:r>
            <a:r>
              <a:rPr lang="fa-IR" sz="2800" dirty="0">
                <a:cs typeface="B Nazanin" pitchFamily="2" charset="-78"/>
              </a:rPr>
              <a:t>بعد از تفکیک شرکت کنندگان به دو گروه </a:t>
            </a:r>
            <a:r>
              <a:rPr lang="en-US" sz="2400" dirty="0">
                <a:cs typeface="B Nazanin" pitchFamily="2" charset="-78"/>
              </a:rPr>
              <a:t>TPO </a:t>
            </a:r>
            <a:r>
              <a:rPr lang="en-US" sz="2400" dirty="0" err="1">
                <a:cs typeface="B Nazanin" pitchFamily="2" charset="-78"/>
              </a:rPr>
              <a:t>Ab</a:t>
            </a:r>
            <a:r>
              <a:rPr lang="en-US" sz="2400" dirty="0">
                <a:cs typeface="B Nazanin" pitchFamily="2" charset="-78"/>
              </a:rPr>
              <a:t>+ </a:t>
            </a:r>
            <a:r>
              <a:rPr lang="fa-IR" sz="2400" dirty="0">
                <a:cs typeface="B Nazanin" pitchFamily="2" charset="-78"/>
              </a:rPr>
              <a:t> </a:t>
            </a:r>
            <a:r>
              <a:rPr lang="fa-IR" sz="2800" dirty="0">
                <a:cs typeface="B Nazanin" pitchFamily="2" charset="-78"/>
              </a:rPr>
              <a:t>و </a:t>
            </a:r>
            <a:r>
              <a:rPr lang="en-US" sz="2400" dirty="0">
                <a:cs typeface="B Nazanin" pitchFamily="2" charset="-78"/>
              </a:rPr>
              <a:t>TPO </a:t>
            </a:r>
            <a:r>
              <a:rPr lang="en-US" sz="2400" dirty="0" err="1">
                <a:cs typeface="B Nazanin" pitchFamily="2" charset="-78"/>
              </a:rPr>
              <a:t>Ab</a:t>
            </a:r>
            <a:r>
              <a:rPr lang="en-US" sz="2400" dirty="0">
                <a:cs typeface="B Nazanin" pitchFamily="2" charset="-78"/>
              </a:rPr>
              <a:t>-</a:t>
            </a:r>
            <a:r>
              <a:rPr lang="fa-IR" sz="2400" dirty="0">
                <a:cs typeface="B Nazanin" pitchFamily="2" charset="-78"/>
              </a:rPr>
              <a:t> </a:t>
            </a:r>
            <a:r>
              <a:rPr lang="fa-IR" sz="2800" dirty="0">
                <a:cs typeface="B Nazanin" pitchFamily="2" charset="-78"/>
              </a:rPr>
              <a:t>نیز ارتباط معنی داری دیده نشد. </a:t>
            </a:r>
            <a:endParaRPr lang="en-US" sz="2800" dirty="0">
              <a:cs typeface="B Nazanin" pitchFamily="2" charset="-78"/>
            </a:endParaRP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در </a:t>
            </a:r>
            <a:r>
              <a:rPr lang="fa-IR" sz="2800" dirty="0">
                <a:cs typeface="B Nazanin" pitchFamily="2" charset="-78"/>
              </a:rPr>
              <a:t>1063 فرد سالم یوتیرویید شرکت کننده در فاز 3 بروز هیپوتیروییدی کلینیکال و ساب کلینیکال در فاز 4 نسبت به فاز 3 افزایش معنی داری نداشت.</a:t>
            </a:r>
            <a:endParaRPr lang="en-US" sz="2800" dirty="0">
              <a:cs typeface="B Nazanin" pitchFamily="2" charset="-78"/>
            </a:endParaRPr>
          </a:p>
        </p:txBody>
      </p:sp>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Tree>
    <p:extLst>
      <p:ext uri="{BB962C8B-B14F-4D97-AF65-F5344CB8AC3E}">
        <p14:creationId xmlns:p14="http://schemas.microsoft.com/office/powerpoint/2010/main" val="20529678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a:bodyPr>
          <a:lstStyle/>
          <a:p>
            <a:pPr algn="r" rtl="1">
              <a:buFont typeface="Wingdings" pitchFamily="2" charset="2"/>
              <a:buChar char="Ø"/>
            </a:pPr>
            <a:r>
              <a:rPr lang="fa-IR" sz="2800" dirty="0" smtClean="0">
                <a:cs typeface="B Nazanin" pitchFamily="2" charset="-78"/>
              </a:rPr>
              <a:t>مطالعات </a:t>
            </a:r>
            <a:r>
              <a:rPr lang="fa-IR" sz="2800" dirty="0">
                <a:cs typeface="B Nazanin" pitchFamily="2" charset="-78"/>
              </a:rPr>
              <a:t>قبلی در مورد بررسی ارتباط سطح نیترات سرم با تست های عملکرد </a:t>
            </a:r>
            <a:r>
              <a:rPr lang="fa-IR" sz="2800" dirty="0" smtClean="0">
                <a:cs typeface="B Nazanin" pitchFamily="2" charset="-78"/>
              </a:rPr>
              <a:t>تیرویید: </a:t>
            </a:r>
          </a:p>
          <a:p>
            <a:pPr algn="r" rtl="1"/>
            <a:r>
              <a:rPr lang="fa-IR" sz="2800" dirty="0" smtClean="0">
                <a:cs typeface="B Nazanin" pitchFamily="2" charset="-78"/>
              </a:rPr>
              <a:t>مقطعی</a:t>
            </a:r>
          </a:p>
          <a:p>
            <a:pPr algn="r" rtl="1"/>
            <a:r>
              <a:rPr lang="fa-IR" sz="2800" dirty="0" smtClean="0">
                <a:cs typeface="B Nazanin" pitchFamily="2" charset="-78"/>
              </a:rPr>
              <a:t>حجم نمونه محدود</a:t>
            </a:r>
          </a:p>
          <a:p>
            <a:pPr algn="r" rtl="1"/>
            <a:r>
              <a:rPr lang="fa-IR" sz="2800" dirty="0" smtClean="0">
                <a:cs typeface="B Nazanin" pitchFamily="2" charset="-78"/>
              </a:rPr>
              <a:t>بررسی سطح نیترات سرم در بیماران با اختلال عملکرد تیرویید</a:t>
            </a: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این مطالعه تنها </a:t>
            </a:r>
            <a:r>
              <a:rPr lang="fa-IR" sz="2800" dirty="0">
                <a:cs typeface="B Nazanin" pitchFamily="2" charset="-78"/>
              </a:rPr>
              <a:t>مطالعه کوهورت مبتنی بر </a:t>
            </a:r>
            <a:r>
              <a:rPr lang="fa-IR" sz="2800" dirty="0" smtClean="0">
                <a:cs typeface="B Nazanin" pitchFamily="2" charset="-78"/>
              </a:rPr>
              <a:t>جمعیت در این زمینه است. </a:t>
            </a:r>
            <a:endParaRPr lang="en-US" sz="2800" dirty="0">
              <a:cs typeface="B Nazanin" pitchFamily="2" charset="-78"/>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173872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21526" y="685800"/>
            <a:ext cx="685192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9634619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normAutofit lnSpcReduction="10000"/>
          </a:bodyPr>
          <a:lstStyle/>
          <a:p>
            <a:pPr algn="r" rtl="1"/>
            <a:r>
              <a:rPr lang="fa-IR" b="1" dirty="0" smtClean="0">
                <a:solidFill>
                  <a:srgbClr val="FF0000"/>
                </a:solidFill>
                <a:cs typeface="B Nazanin" pitchFamily="2" charset="-78"/>
              </a:rPr>
              <a:t>جمعیت مطالعه: </a:t>
            </a:r>
            <a:r>
              <a:rPr lang="fa-IR" dirty="0" smtClean="0">
                <a:cs typeface="B Nazanin" pitchFamily="2" charset="-78"/>
              </a:rPr>
              <a:t>1771 نفر از افراد بالای 20 سال شرکت کننده در فاز سه مطالعه تیرویید تهران که اسهال مزمن و بدخیمی و سابقه بستری در بیمارستان در سه ماه اخیر نداشتند و باردار نبوده و داروهای موثر بر تیرویید مصرف نمی کردند.</a:t>
            </a:r>
            <a:endParaRPr lang="fa-IR" b="1" dirty="0" smtClean="0">
              <a:solidFill>
                <a:srgbClr val="C00000"/>
              </a:solidFill>
              <a:cs typeface="B Nazanin" pitchFamily="2" charset="-78"/>
            </a:endParaRPr>
          </a:p>
          <a:p>
            <a:pPr algn="r" rtl="1"/>
            <a:endParaRPr lang="fa-IR" b="1" dirty="0" smtClean="0">
              <a:solidFill>
                <a:srgbClr val="C00000"/>
              </a:solidFill>
              <a:cs typeface="B Nazanin" pitchFamily="2" charset="-78"/>
            </a:endParaRPr>
          </a:p>
          <a:p>
            <a:pPr algn="r" rtl="1"/>
            <a:r>
              <a:rPr lang="fa-IR" b="1" dirty="0" smtClean="0">
                <a:solidFill>
                  <a:srgbClr val="FF0000"/>
                </a:solidFill>
                <a:cs typeface="B Nazanin" pitchFamily="2" charset="-78"/>
              </a:rPr>
              <a:t>هدف:</a:t>
            </a:r>
            <a:r>
              <a:rPr lang="fa-IR" b="1" dirty="0" smtClean="0">
                <a:solidFill>
                  <a:srgbClr val="C00000"/>
                </a:solidFill>
                <a:cs typeface="B Nazanin" pitchFamily="2" charset="-78"/>
              </a:rPr>
              <a:t> </a:t>
            </a:r>
            <a:r>
              <a:rPr lang="fa-IR" dirty="0" smtClean="0">
                <a:cs typeface="B Nazanin" pitchFamily="2" charset="-78"/>
              </a:rPr>
              <a:t>بررسی ارتباط </a:t>
            </a:r>
            <a:r>
              <a:rPr lang="en-US" sz="2400" dirty="0" smtClean="0">
                <a:cs typeface="B Nazanin" pitchFamily="2" charset="-78"/>
              </a:rPr>
              <a:t>FT4, TSH, TPO </a:t>
            </a:r>
            <a:r>
              <a:rPr lang="en-US" sz="2400" dirty="0" err="1" smtClean="0">
                <a:cs typeface="B Nazanin" pitchFamily="2" charset="-78"/>
              </a:rPr>
              <a:t>Ab</a:t>
            </a:r>
            <a:r>
              <a:rPr lang="fa-IR" sz="2400" dirty="0" smtClean="0">
                <a:cs typeface="B Nazanin" pitchFamily="2" charset="-78"/>
              </a:rPr>
              <a:t> </a:t>
            </a:r>
            <a:r>
              <a:rPr lang="fa-IR" dirty="0" smtClean="0">
                <a:cs typeface="B Nazanin" pitchFamily="2" charset="-78"/>
              </a:rPr>
              <a:t>با تولید نیترات واندازه گیری سطح سرمی نیترات در یک مطالعه مبتنی بر جمعیت.</a:t>
            </a:r>
          </a:p>
          <a:p>
            <a:pPr algn="r" rtl="1"/>
            <a:endParaRPr lang="fa-IR" b="1" dirty="0" smtClean="0">
              <a:solidFill>
                <a:srgbClr val="C00000"/>
              </a:solidFill>
              <a:cs typeface="B Nazanin" pitchFamily="2" charset="-78"/>
            </a:endParaRPr>
          </a:p>
          <a:p>
            <a:pPr algn="r" rtl="1"/>
            <a:r>
              <a:rPr lang="fa-IR" b="1" dirty="0" smtClean="0">
                <a:solidFill>
                  <a:srgbClr val="FF0000"/>
                </a:solidFill>
                <a:cs typeface="B Nazanin" pitchFamily="2" charset="-78"/>
              </a:rPr>
              <a:t>نتیجه گیری: </a:t>
            </a:r>
            <a:r>
              <a:rPr lang="fa-IR" dirty="0" smtClean="0">
                <a:cs typeface="B Nazanin" pitchFamily="2" charset="-78"/>
              </a:rPr>
              <a:t>سطح نیترات سرم با </a:t>
            </a:r>
            <a:r>
              <a:rPr lang="en-US" sz="2400" dirty="0" smtClean="0">
                <a:cs typeface="B Nazanin" pitchFamily="2" charset="-78"/>
              </a:rPr>
              <a:t>FT4</a:t>
            </a:r>
            <a:r>
              <a:rPr lang="fa-IR" dirty="0" smtClean="0">
                <a:cs typeface="B Nazanin" pitchFamily="2" charset="-78"/>
              </a:rPr>
              <a:t> در مردان  و </a:t>
            </a:r>
            <a:r>
              <a:rPr lang="en-US" sz="2400" dirty="0" smtClean="0">
                <a:cs typeface="B Nazanin" pitchFamily="2" charset="-78"/>
              </a:rPr>
              <a:t>TPO </a:t>
            </a:r>
            <a:r>
              <a:rPr lang="en-US" sz="2400" dirty="0" err="1" smtClean="0">
                <a:cs typeface="B Nazanin" pitchFamily="2" charset="-78"/>
              </a:rPr>
              <a:t>Ab</a:t>
            </a:r>
            <a:r>
              <a:rPr lang="fa-IR" sz="2400" dirty="0" smtClean="0">
                <a:cs typeface="B Nazanin" pitchFamily="2" charset="-78"/>
              </a:rPr>
              <a:t> </a:t>
            </a:r>
            <a:r>
              <a:rPr lang="fa-IR" dirty="0" smtClean="0">
                <a:cs typeface="B Nazanin" pitchFamily="2" charset="-78"/>
              </a:rPr>
              <a:t>در زنان ارتباط داشت.</a:t>
            </a:r>
            <a:endParaRPr lang="en-US" b="1" dirty="0" smtClean="0">
              <a:solidFill>
                <a:srgbClr val="C00000"/>
              </a:solidFill>
              <a:cs typeface="B Nazanin" pitchFamily="2" charset="-78"/>
            </a:endParaRPr>
          </a:p>
          <a:p>
            <a:pPr algn="r" rtl="1"/>
            <a:endParaRPr lang="fa-IR" b="1" dirty="0" smtClean="0">
              <a:solidFill>
                <a:srgbClr val="C00000"/>
              </a:solidFill>
            </a:endParaRPr>
          </a:p>
        </p:txBody>
      </p:sp>
      <p:sp>
        <p:nvSpPr>
          <p:cNvPr id="2" name="Title 1"/>
          <p:cNvSpPr>
            <a:spLocks noGrp="1"/>
          </p:cNvSpPr>
          <p:nvPr>
            <p:ph type="title"/>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44406" y="6189260"/>
            <a:ext cx="5270994" cy="307777"/>
          </a:xfrm>
          <a:prstGeom prst="rect">
            <a:avLst/>
          </a:prstGeom>
        </p:spPr>
        <p:txBody>
          <a:bodyPr wrap="none">
            <a:spAutoFit/>
          </a:bodyPr>
          <a:lstStyle/>
          <a:p>
            <a:pPr algn="r" rtl="1"/>
            <a:r>
              <a:rPr lang="en-US" sz="1400" b="1" dirty="0" err="1">
                <a:solidFill>
                  <a:schemeClr val="accent2">
                    <a:lumMod val="75000"/>
                  </a:schemeClr>
                </a:solidFill>
              </a:rPr>
              <a:t>Bagheripuor</a:t>
            </a:r>
            <a:r>
              <a:rPr lang="en-US" sz="1400" b="1" dirty="0">
                <a:solidFill>
                  <a:schemeClr val="accent2">
                    <a:lumMod val="75000"/>
                  </a:schemeClr>
                </a:solidFill>
              </a:rPr>
              <a:t>, F., et al., </a:t>
            </a:r>
            <a:r>
              <a:rPr lang="en-US" sz="1400" b="1" dirty="0" err="1">
                <a:solidFill>
                  <a:schemeClr val="accent2">
                    <a:lumMod val="75000"/>
                  </a:schemeClr>
                </a:solidFill>
              </a:rPr>
              <a:t>Endocr</a:t>
            </a:r>
            <a:r>
              <a:rPr lang="en-US" sz="1400" b="1" dirty="0">
                <a:solidFill>
                  <a:schemeClr val="accent2">
                    <a:lumMod val="75000"/>
                  </a:schemeClr>
                </a:solidFill>
              </a:rPr>
              <a:t> Res, 2016. 41(3): p. </a:t>
            </a:r>
            <a:r>
              <a:rPr lang="en-US" sz="1400" b="1" dirty="0" smtClean="0">
                <a:solidFill>
                  <a:schemeClr val="accent2">
                    <a:lumMod val="75000"/>
                  </a:schemeClr>
                </a:solidFill>
              </a:rPr>
              <a:t>193-9. </a:t>
            </a:r>
            <a:endParaRPr lang="en-US" sz="1400" b="1" dirty="0">
              <a:solidFill>
                <a:schemeClr val="accent2">
                  <a:lumMod val="75000"/>
                </a:schemeClr>
              </a:solidFill>
            </a:endParaRPr>
          </a:p>
        </p:txBody>
      </p:sp>
    </p:spTree>
    <p:extLst>
      <p:ext uri="{BB962C8B-B14F-4D97-AF65-F5344CB8AC3E}">
        <p14:creationId xmlns:p14="http://schemas.microsoft.com/office/powerpoint/2010/main" val="7848997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2296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89" y="3886200"/>
            <a:ext cx="8153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0" y="5257799"/>
            <a:ext cx="5099473" cy="307777"/>
          </a:xfrm>
          <a:prstGeom prst="rect">
            <a:avLst/>
          </a:prstGeom>
        </p:spPr>
        <p:txBody>
          <a:bodyPr wrap="none">
            <a:spAutoFit/>
          </a:bodyPr>
          <a:lstStyle/>
          <a:p>
            <a:r>
              <a:rPr lang="en-US" sz="1400" b="1" dirty="0">
                <a:solidFill>
                  <a:schemeClr val="accent2">
                    <a:lumMod val="75000"/>
                  </a:schemeClr>
                </a:solidFill>
              </a:rPr>
              <a:t>Presley, T.D., et al</a:t>
            </a:r>
            <a:r>
              <a:rPr lang="en-US" sz="1400" b="1" dirty="0" smtClean="0">
                <a:solidFill>
                  <a:schemeClr val="accent2">
                    <a:lumMod val="75000"/>
                  </a:schemeClr>
                </a:solidFill>
              </a:rPr>
              <a:t>.,</a:t>
            </a:r>
            <a:r>
              <a:rPr lang="en-US" sz="1400" b="1" dirty="0">
                <a:solidFill>
                  <a:schemeClr val="accent2">
                    <a:lumMod val="75000"/>
                  </a:schemeClr>
                </a:solidFill>
              </a:rPr>
              <a:t> Nitric Oxide, 2011. 24(1): p. 34-42</a:t>
            </a:r>
            <a:r>
              <a:rPr lang="fa-IR" sz="1400" b="1" dirty="0">
                <a:solidFill>
                  <a:schemeClr val="accent2">
                    <a:lumMod val="75000"/>
                  </a:schemeClr>
                </a:solidFill>
              </a:rPr>
              <a:t>.</a:t>
            </a:r>
            <a:r>
              <a:rPr lang="en-US" sz="1400" b="1" dirty="0" smtClean="0">
                <a:solidFill>
                  <a:schemeClr val="accent2">
                    <a:lumMod val="75000"/>
                  </a:schemeClr>
                </a:solidFill>
              </a:rPr>
              <a:t> </a:t>
            </a:r>
            <a:endParaRPr lang="en-US" sz="1400" b="1" dirty="0">
              <a:solidFill>
                <a:schemeClr val="accent2">
                  <a:lumMod val="75000"/>
                </a:schemeClr>
              </a:solidFill>
            </a:endParaRPr>
          </a:p>
        </p:txBody>
      </p:sp>
      <p:sp>
        <p:nvSpPr>
          <p:cNvPr id="4" name="Rectangle 3"/>
          <p:cNvSpPr/>
          <p:nvPr/>
        </p:nvSpPr>
        <p:spPr>
          <a:xfrm>
            <a:off x="3792367" y="2362198"/>
            <a:ext cx="5117106" cy="307777"/>
          </a:xfrm>
          <a:prstGeom prst="rect">
            <a:avLst/>
          </a:prstGeom>
        </p:spPr>
        <p:txBody>
          <a:bodyPr wrap="none">
            <a:spAutoFit/>
          </a:bodyPr>
          <a:lstStyle/>
          <a:p>
            <a:r>
              <a:rPr lang="en-US" sz="1400" b="1" dirty="0" err="1">
                <a:solidFill>
                  <a:schemeClr val="accent2">
                    <a:lumMod val="75000"/>
                  </a:schemeClr>
                </a:solidFill>
              </a:rPr>
              <a:t>Bahadoran</a:t>
            </a:r>
            <a:r>
              <a:rPr lang="en-US" sz="1400" b="1" dirty="0">
                <a:solidFill>
                  <a:schemeClr val="accent2">
                    <a:lumMod val="75000"/>
                  </a:schemeClr>
                </a:solidFill>
              </a:rPr>
              <a:t>, Z., et </a:t>
            </a:r>
            <a:r>
              <a:rPr lang="en-US" sz="1400" b="1" dirty="0" err="1" smtClean="0">
                <a:solidFill>
                  <a:schemeClr val="accent2">
                    <a:lumMod val="75000"/>
                  </a:schemeClr>
                </a:solidFill>
              </a:rPr>
              <a:t>al</a:t>
            </a:r>
            <a:r>
              <a:rPr lang="en-US" sz="1400" b="1" dirty="0" err="1">
                <a:solidFill>
                  <a:schemeClr val="accent2">
                    <a:lumMod val="75000"/>
                  </a:schemeClr>
                </a:solidFill>
              </a:rPr>
              <a:t>Nutr</a:t>
            </a:r>
            <a:r>
              <a:rPr lang="en-US" sz="1400" b="1" dirty="0">
                <a:solidFill>
                  <a:schemeClr val="accent2">
                    <a:lumMod val="75000"/>
                  </a:schemeClr>
                </a:solidFill>
              </a:rPr>
              <a:t> </a:t>
            </a:r>
            <a:r>
              <a:rPr lang="en-US" sz="1400" b="1" dirty="0" err="1">
                <a:solidFill>
                  <a:schemeClr val="accent2">
                    <a:lumMod val="75000"/>
                  </a:schemeClr>
                </a:solidFill>
              </a:rPr>
              <a:t>Metab</a:t>
            </a:r>
            <a:r>
              <a:rPr lang="en-US" sz="1400" b="1" dirty="0">
                <a:solidFill>
                  <a:schemeClr val="accent2">
                    <a:lumMod val="75000"/>
                  </a:schemeClr>
                </a:solidFill>
              </a:rPr>
              <a:t> (</a:t>
            </a:r>
            <a:r>
              <a:rPr lang="en-US" sz="1400" b="1" dirty="0" err="1">
                <a:solidFill>
                  <a:schemeClr val="accent2">
                    <a:lumMod val="75000"/>
                  </a:schemeClr>
                </a:solidFill>
              </a:rPr>
              <a:t>Lond</a:t>
            </a:r>
            <a:r>
              <a:rPr lang="en-US" sz="1400" b="1" dirty="0">
                <a:solidFill>
                  <a:schemeClr val="accent2">
                    <a:lumMod val="75000"/>
                  </a:schemeClr>
                </a:solidFill>
              </a:rPr>
              <a:t>), 2015. 12: p. </a:t>
            </a:r>
            <a:r>
              <a:rPr lang="en-US" sz="1400" b="1" dirty="0" smtClean="0">
                <a:solidFill>
                  <a:schemeClr val="accent2">
                    <a:lumMod val="75000"/>
                  </a:schemeClr>
                </a:solidFill>
              </a:rPr>
              <a:t>16</a:t>
            </a:r>
            <a:r>
              <a:rPr lang="fa-IR" sz="1400" b="1" dirty="0" smtClean="0">
                <a:solidFill>
                  <a:schemeClr val="accent2">
                    <a:lumMod val="75000"/>
                  </a:schemeClr>
                </a:solidFill>
              </a:rPr>
              <a:t>, </a:t>
            </a:r>
            <a:endParaRPr lang="en-US" sz="1400" b="1" dirty="0">
              <a:solidFill>
                <a:schemeClr val="accent2">
                  <a:lumMod val="75000"/>
                </a:schemeClr>
              </a:solidFill>
            </a:endParaRPr>
          </a:p>
        </p:txBody>
      </p:sp>
    </p:spTree>
    <p:extLst>
      <p:ext uri="{BB962C8B-B14F-4D97-AF65-F5344CB8AC3E}">
        <p14:creationId xmlns:p14="http://schemas.microsoft.com/office/powerpoint/2010/main" val="43640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biLevel thresh="75000"/>
            <a:extLst>
              <a:ext uri="{28A0092B-C50C-407E-A947-70E740481C1C}">
                <a14:useLocalDpi xmlns:a14="http://schemas.microsoft.com/office/drawing/2010/main" val="0"/>
              </a:ext>
            </a:extLst>
          </a:blip>
          <a:stretch>
            <a:fillRect/>
          </a:stretch>
        </p:blipFill>
        <p:spPr bwMode="auto">
          <a:xfrm>
            <a:off x="539087" y="3581400"/>
            <a:ext cx="80715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87" y="990600"/>
            <a:ext cx="81534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62400" y="2133600"/>
            <a:ext cx="4926349" cy="646331"/>
          </a:xfrm>
          <a:prstGeom prst="rect">
            <a:avLst/>
          </a:prstGeom>
        </p:spPr>
        <p:txBody>
          <a:bodyPr wrap="none">
            <a:spAutoFit/>
          </a:bodyPr>
          <a:lstStyle/>
          <a:p>
            <a:r>
              <a:rPr lang="en-US" sz="1400" b="1" dirty="0" err="1">
                <a:solidFill>
                  <a:schemeClr val="accent2">
                    <a:lumMod val="75000"/>
                  </a:schemeClr>
                </a:solidFill>
              </a:rPr>
              <a:t>Kapil</a:t>
            </a:r>
            <a:r>
              <a:rPr lang="en-US" sz="1400" b="1" dirty="0">
                <a:solidFill>
                  <a:schemeClr val="accent2">
                    <a:lumMod val="75000"/>
                  </a:schemeClr>
                </a:solidFill>
              </a:rPr>
              <a:t>, V., et al., Hypertension, 2010. 56(2): p. 274-81</a:t>
            </a:r>
            <a:r>
              <a:rPr lang="fa-IR" dirty="0"/>
              <a:t>.</a:t>
            </a:r>
            <a:endParaRPr lang="en-US" dirty="0"/>
          </a:p>
          <a:p>
            <a:endParaRPr lang="en-US" dirty="0"/>
          </a:p>
        </p:txBody>
      </p:sp>
      <p:sp>
        <p:nvSpPr>
          <p:cNvPr id="4" name="Rectangle 3"/>
          <p:cNvSpPr/>
          <p:nvPr/>
        </p:nvSpPr>
        <p:spPr>
          <a:xfrm>
            <a:off x="4401623" y="4793673"/>
            <a:ext cx="4487126" cy="307777"/>
          </a:xfrm>
          <a:prstGeom prst="rect">
            <a:avLst/>
          </a:prstGeom>
        </p:spPr>
        <p:txBody>
          <a:bodyPr wrap="none">
            <a:spAutoFit/>
          </a:bodyPr>
          <a:lstStyle/>
          <a:p>
            <a:r>
              <a:rPr lang="en-US" sz="1400" b="1" dirty="0" err="1">
                <a:solidFill>
                  <a:schemeClr val="accent2">
                    <a:lumMod val="75000"/>
                  </a:schemeClr>
                </a:solidFill>
              </a:rPr>
              <a:t>Ahluwalia</a:t>
            </a:r>
            <a:r>
              <a:rPr lang="en-US" sz="1400" b="1" dirty="0">
                <a:solidFill>
                  <a:schemeClr val="accent2">
                    <a:lumMod val="75000"/>
                  </a:schemeClr>
                </a:solidFill>
              </a:rPr>
              <a:t>, A., et al</a:t>
            </a:r>
            <a:r>
              <a:rPr lang="en-US" sz="1400" b="1" dirty="0" smtClean="0">
                <a:solidFill>
                  <a:schemeClr val="accent2">
                    <a:lumMod val="75000"/>
                  </a:schemeClr>
                </a:solidFill>
              </a:rPr>
              <a:t>.,</a:t>
            </a:r>
            <a:r>
              <a:rPr lang="en-US" sz="1400" b="1" dirty="0">
                <a:solidFill>
                  <a:schemeClr val="accent2">
                    <a:lumMod val="75000"/>
                  </a:schemeClr>
                </a:solidFill>
              </a:rPr>
              <a:t> J Am Heart </a:t>
            </a:r>
            <a:r>
              <a:rPr lang="en-US" sz="1400" b="1" dirty="0" smtClean="0">
                <a:solidFill>
                  <a:schemeClr val="accent2">
                    <a:lumMod val="75000"/>
                  </a:schemeClr>
                </a:solidFill>
              </a:rPr>
              <a:t>Assoc.(7)5.2016. </a:t>
            </a:r>
            <a:endParaRPr lang="en-US" sz="1400" b="1" dirty="0">
              <a:solidFill>
                <a:schemeClr val="accent2">
                  <a:lumMod val="75000"/>
                </a:schemeClr>
              </a:solidFill>
            </a:endParaRPr>
          </a:p>
        </p:txBody>
      </p:sp>
    </p:spTree>
    <p:extLst>
      <p:ext uri="{BB962C8B-B14F-4D97-AF65-F5344CB8AC3E}">
        <p14:creationId xmlns:p14="http://schemas.microsoft.com/office/powerpoint/2010/main" val="4363084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400"/>
          </a:xfrm>
        </p:spPr>
        <p:txBody>
          <a:bodyPr>
            <a:normAutofit/>
          </a:bodyPr>
          <a:lstStyle/>
          <a:p>
            <a:pPr algn="r" rtl="1">
              <a:buFont typeface="Wingdings" pitchFamily="2" charset="2"/>
              <a:buChar char="Ø"/>
            </a:pPr>
            <a:r>
              <a:rPr lang="fa-IR" sz="2800" dirty="0" smtClean="0">
                <a:cs typeface="B Nazanin" pitchFamily="2" charset="-78"/>
              </a:rPr>
              <a:t>عدم دسترسی به اطلاعاتی </a:t>
            </a:r>
            <a:r>
              <a:rPr lang="fa-IR" sz="2800" dirty="0">
                <a:cs typeface="B Nazanin" pitchFamily="2" charset="-78"/>
              </a:rPr>
              <a:t>در مورد محتوای نیترات آب و رژیم غذایی شرکت </a:t>
            </a:r>
            <a:r>
              <a:rPr lang="fa-IR" sz="2800" dirty="0" smtClean="0">
                <a:cs typeface="B Nazanin" pitchFamily="2" charset="-78"/>
              </a:rPr>
              <a:t>کنندگان.  (نمونه </a:t>
            </a:r>
            <a:r>
              <a:rPr lang="fa-IR" sz="2800" dirty="0">
                <a:cs typeface="B Nazanin" pitchFamily="2" charset="-78"/>
              </a:rPr>
              <a:t>خون تمام افراد در این مطالعه به صورت ناشتا گرفته شده و </a:t>
            </a:r>
            <a:r>
              <a:rPr lang="fa-IR" sz="2800" dirty="0" smtClean="0">
                <a:cs typeface="B Nazanin" pitchFamily="2" charset="-78"/>
              </a:rPr>
              <a:t>نیترات </a:t>
            </a:r>
            <a:r>
              <a:rPr lang="fa-IR" sz="2800" dirty="0">
                <a:cs typeface="B Nazanin" pitchFamily="2" charset="-78"/>
              </a:rPr>
              <a:t>رژیم غذایی پس از 12 ساعت ناشتایی از خون پاک می </a:t>
            </a:r>
            <a:r>
              <a:rPr lang="fa-IR" sz="2800" dirty="0" smtClean="0">
                <a:cs typeface="B Nazanin" pitchFamily="2" charset="-78"/>
              </a:rPr>
              <a:t>شود.)</a:t>
            </a: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عدم </a:t>
            </a:r>
            <a:r>
              <a:rPr lang="fa-IR" sz="2800" dirty="0">
                <a:cs typeface="B Nazanin" pitchFamily="2" charset="-78"/>
              </a:rPr>
              <a:t>دسترسی به </a:t>
            </a:r>
            <a:r>
              <a:rPr lang="fa-IR" sz="2800" dirty="0" smtClean="0">
                <a:cs typeface="B Nazanin" pitchFamily="2" charset="-78"/>
              </a:rPr>
              <a:t>اطلاعاتی </a:t>
            </a:r>
            <a:r>
              <a:rPr lang="fa-IR" sz="2800" dirty="0">
                <a:cs typeface="B Nazanin" pitchFamily="2" charset="-78"/>
              </a:rPr>
              <a:t>در مورد ابتلا احتمالی شرکت کنندگان به بیماری های </a:t>
            </a:r>
            <a:r>
              <a:rPr lang="fa-IR" sz="2800" dirty="0" smtClean="0">
                <a:cs typeface="B Nazanin" pitchFamily="2" charset="-78"/>
              </a:rPr>
              <a:t>اتوایمیون.</a:t>
            </a: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کوتاه </a:t>
            </a:r>
            <a:r>
              <a:rPr lang="fa-IR" sz="2800" dirty="0">
                <a:cs typeface="B Nazanin" pitchFamily="2" charset="-78"/>
              </a:rPr>
              <a:t>بودن زمان پیگیری سه </a:t>
            </a:r>
            <a:r>
              <a:rPr lang="fa-IR" sz="2800" dirty="0" smtClean="0">
                <a:cs typeface="B Nazanin" pitchFamily="2" charset="-78"/>
              </a:rPr>
              <a:t>ساله</a:t>
            </a:r>
            <a:r>
              <a:rPr lang="en-US" sz="2800" dirty="0" smtClean="0">
                <a:cs typeface="B Nazanin" pitchFamily="2" charset="-78"/>
              </a:rPr>
              <a:t>.</a:t>
            </a:r>
            <a:endParaRPr lang="en-US" sz="2800" dirty="0">
              <a:cs typeface="B Nazanin" pitchFamily="2" charset="-78"/>
            </a:endParaRPr>
          </a:p>
        </p:txBody>
      </p:sp>
      <p:sp>
        <p:nvSpPr>
          <p:cNvPr id="2" name="Title 1"/>
          <p:cNvSpPr>
            <a:spLocks noGrp="1"/>
          </p:cNvSpPr>
          <p:nvPr>
            <p:ph type="title"/>
          </p:nvPr>
        </p:nvSpPr>
        <p:spPr/>
        <p:txBody>
          <a:bodyPr>
            <a:normAutofit/>
          </a:bodyPr>
          <a:lstStyle/>
          <a:p>
            <a:pPr algn="r"/>
            <a:r>
              <a:rPr lang="fa-IR" sz="3600" b="1" dirty="0" smtClean="0">
                <a:solidFill>
                  <a:srgbClr val="FF0000"/>
                </a:solidFill>
              </a:rPr>
              <a:t> </a:t>
            </a:r>
            <a:r>
              <a:rPr lang="fa-IR" sz="2800" b="1" dirty="0" smtClean="0">
                <a:solidFill>
                  <a:srgbClr val="FF0000"/>
                </a:solidFill>
                <a:cs typeface="B Nazanin" pitchFamily="2" charset="-78"/>
              </a:rPr>
              <a:t>محدودیت ها</a:t>
            </a:r>
            <a:endParaRPr lang="en-US" sz="2800" b="1" dirty="0">
              <a:solidFill>
                <a:srgbClr val="FF0000"/>
              </a:solidFill>
              <a:cs typeface="B Nazanin" pitchFamily="2" charset="-78"/>
            </a:endParaRPr>
          </a:p>
        </p:txBody>
      </p:sp>
    </p:spTree>
    <p:extLst>
      <p:ext uri="{BB962C8B-B14F-4D97-AF65-F5344CB8AC3E}">
        <p14:creationId xmlns:p14="http://schemas.microsoft.com/office/powerpoint/2010/main" val="36120303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800" dirty="0">
                <a:cs typeface="B Nazanin" pitchFamily="2" charset="-78"/>
              </a:rPr>
              <a:t>اولین مطالعه کوهورت مبتنی بر جمعیت </a:t>
            </a:r>
            <a:r>
              <a:rPr lang="fa-IR" sz="2800" dirty="0" smtClean="0">
                <a:cs typeface="B Nazanin" pitchFamily="2" charset="-78"/>
              </a:rPr>
              <a:t>در </a:t>
            </a:r>
            <a:r>
              <a:rPr lang="fa-IR" sz="2800" dirty="0">
                <a:cs typeface="B Nazanin" pitchFamily="2" charset="-78"/>
              </a:rPr>
              <a:t>این </a:t>
            </a:r>
            <a:r>
              <a:rPr lang="fa-IR" sz="2800" dirty="0" smtClean="0">
                <a:cs typeface="B Nazanin" pitchFamily="2" charset="-78"/>
              </a:rPr>
              <a:t>زمینه.</a:t>
            </a:r>
          </a:p>
          <a:p>
            <a:pPr algn="r" rtl="1"/>
            <a:endParaRPr lang="fa-IR" sz="2800" dirty="0" smtClean="0">
              <a:cs typeface="B Nazanin" pitchFamily="2" charset="-78"/>
            </a:endParaRPr>
          </a:p>
          <a:p>
            <a:pPr algn="r" rtl="1"/>
            <a:r>
              <a:rPr lang="fa-IR" sz="2800" dirty="0" smtClean="0">
                <a:cs typeface="B Nazanin" pitchFamily="2" charset="-78"/>
              </a:rPr>
              <a:t>حجم </a:t>
            </a:r>
            <a:r>
              <a:rPr lang="fa-IR" sz="2800" dirty="0">
                <a:cs typeface="B Nazanin" pitchFamily="2" charset="-78"/>
              </a:rPr>
              <a:t>نمونه بسیار </a:t>
            </a:r>
            <a:r>
              <a:rPr lang="fa-IR" sz="2800" dirty="0" smtClean="0">
                <a:cs typeface="B Nazanin" pitchFamily="2" charset="-78"/>
              </a:rPr>
              <a:t>بالاتر در </a:t>
            </a:r>
            <a:r>
              <a:rPr lang="fa-IR" sz="2800" dirty="0">
                <a:cs typeface="B Nazanin" pitchFamily="2" charset="-78"/>
              </a:rPr>
              <a:t>مقایسه با مطالعات </a:t>
            </a:r>
            <a:r>
              <a:rPr lang="fa-IR" sz="2800" dirty="0" smtClean="0">
                <a:cs typeface="B Nazanin" pitchFamily="2" charset="-78"/>
              </a:rPr>
              <a:t>قبلی.</a:t>
            </a:r>
          </a:p>
          <a:p>
            <a:pPr algn="r" rtl="1"/>
            <a:endParaRPr lang="en-US" sz="2800" dirty="0">
              <a:cs typeface="B Nazanin" pitchFamily="2" charset="-78"/>
            </a:endParaRPr>
          </a:p>
        </p:txBody>
      </p:sp>
      <p:sp>
        <p:nvSpPr>
          <p:cNvPr id="2" name="Title 1"/>
          <p:cNvSpPr>
            <a:spLocks noGrp="1"/>
          </p:cNvSpPr>
          <p:nvPr>
            <p:ph type="title"/>
          </p:nvPr>
        </p:nvSpPr>
        <p:spPr/>
        <p:txBody>
          <a:bodyPr>
            <a:normAutofit/>
          </a:bodyPr>
          <a:lstStyle/>
          <a:p>
            <a:pPr algn="r"/>
            <a:r>
              <a:rPr lang="fa-IR" sz="2800" b="1" dirty="0" smtClean="0">
                <a:solidFill>
                  <a:srgbClr val="C00000"/>
                </a:solidFill>
                <a:cs typeface="B Nazanin" pitchFamily="2" charset="-78"/>
              </a:rPr>
              <a:t>نقاط قوت</a:t>
            </a:r>
            <a:endParaRPr lang="en-US" sz="2800" b="1" dirty="0">
              <a:solidFill>
                <a:srgbClr val="C00000"/>
              </a:solidFill>
              <a:cs typeface="B Nazanin" pitchFamily="2" charset="-78"/>
            </a:endParaRPr>
          </a:p>
        </p:txBody>
      </p:sp>
    </p:spTree>
    <p:extLst>
      <p:ext uri="{BB962C8B-B14F-4D97-AF65-F5344CB8AC3E}">
        <p14:creationId xmlns:p14="http://schemas.microsoft.com/office/powerpoint/2010/main" val="32053092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0"/>
            <a:ext cx="8229600" cy="1173163"/>
          </a:xfrm>
        </p:spPr>
        <p:txBody>
          <a:bodyPr/>
          <a:lstStyle/>
          <a:p>
            <a:endParaRPr lang="en-US" dirty="0"/>
          </a:p>
        </p:txBody>
      </p:sp>
      <p:sp>
        <p:nvSpPr>
          <p:cNvPr id="2" name="Title 1"/>
          <p:cNvSpPr>
            <a:spLocks noGrp="1"/>
          </p:cNvSpPr>
          <p:nvPr>
            <p:ph type="title"/>
          </p:nvPr>
        </p:nvSpPr>
        <p:spPr>
          <a:xfrm>
            <a:off x="457200" y="1905000"/>
            <a:ext cx="8229600" cy="2209800"/>
          </a:xfrm>
        </p:spPr>
        <p:txBody>
          <a:bodyPr>
            <a:normAutofit/>
          </a:bodyPr>
          <a:lstStyle/>
          <a:p>
            <a:pPr algn="ctr"/>
            <a:r>
              <a:rPr lang="fa-IR" b="1" dirty="0" smtClean="0">
                <a:solidFill>
                  <a:srgbClr val="C00000"/>
                </a:solidFill>
                <a:cs typeface="B Nazanin" pitchFamily="2" charset="-78"/>
              </a:rPr>
              <a:t>نتیجه گیری</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41178604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algn="r" rtl="1">
              <a:buFont typeface="Wingdings" pitchFamily="2" charset="2"/>
              <a:buChar char="Ø"/>
            </a:pPr>
            <a:r>
              <a:rPr lang="fa-IR" sz="2800" dirty="0">
                <a:cs typeface="B Nazanin" pitchFamily="2" charset="-78"/>
              </a:rPr>
              <a:t>بر اساس این مطالعه ارتباطی بین سطح نیترات سرم با تغییرات تست های عملکرد تیرویید و بروز هیپوتیروییدی کلینیکال و ساب کلینیکال وجود </a:t>
            </a:r>
            <a:r>
              <a:rPr lang="fa-IR" sz="2800" dirty="0" smtClean="0">
                <a:cs typeface="B Nazanin" pitchFamily="2" charset="-78"/>
              </a:rPr>
              <a:t>ندارد. </a:t>
            </a: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نتایج این مطالعه نگرانی ها را در مورد اثرات مضر احتمالی نیترات بر تست های عملکرد تیرویید در مصرف کنندگان رژیم های درمانی حاوی  نیترات آلی و معدنی کم می کند. </a:t>
            </a:r>
            <a:endParaRPr lang="en-US" sz="2800" dirty="0">
              <a:cs typeface="B Nazanin" pitchFamily="2" charset="-78"/>
            </a:endParaRPr>
          </a:p>
        </p:txBody>
      </p:sp>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Tree>
    <p:extLst>
      <p:ext uri="{BB962C8B-B14F-4D97-AF65-F5344CB8AC3E}">
        <p14:creationId xmlns:p14="http://schemas.microsoft.com/office/powerpoint/2010/main" val="1451812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endParaRPr lang="en-US" dirty="0"/>
          </a:p>
        </p:txBody>
      </p:sp>
      <p:sp>
        <p:nvSpPr>
          <p:cNvPr id="2" name="Title 1"/>
          <p:cNvSpPr>
            <a:spLocks noGrp="1"/>
          </p:cNvSpPr>
          <p:nvPr>
            <p:ph type="title"/>
          </p:nvPr>
        </p:nvSpPr>
        <p:spPr>
          <a:xfrm>
            <a:off x="457200" y="1905000"/>
            <a:ext cx="8229600" cy="1905000"/>
          </a:xfrm>
        </p:spPr>
        <p:txBody>
          <a:bodyPr>
            <a:normAutofit/>
          </a:bodyPr>
          <a:lstStyle/>
          <a:p>
            <a:pPr algn="ctr"/>
            <a:r>
              <a:rPr lang="fa-IR" b="1" dirty="0" smtClean="0">
                <a:solidFill>
                  <a:srgbClr val="C00000"/>
                </a:solidFill>
                <a:cs typeface="B Nazanin" pitchFamily="2" charset="-78"/>
              </a:rPr>
              <a:t>پیشنهادات</a:t>
            </a:r>
            <a:endParaRPr lang="en-US" b="1" dirty="0">
              <a:solidFill>
                <a:srgbClr val="C00000"/>
              </a:solidFill>
              <a:cs typeface="B Nazanin" pitchFamily="2" charset="-78"/>
            </a:endParaRPr>
          </a:p>
        </p:txBody>
      </p:sp>
    </p:spTree>
    <p:extLst>
      <p:ext uri="{BB962C8B-B14F-4D97-AF65-F5344CB8AC3E}">
        <p14:creationId xmlns:p14="http://schemas.microsoft.com/office/powerpoint/2010/main" val="12527836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Font typeface="Wingdings" pitchFamily="2" charset="2"/>
              <a:buChar char="Ø"/>
            </a:pPr>
            <a:r>
              <a:rPr lang="fa-IR" sz="2800" dirty="0" smtClean="0">
                <a:cs typeface="B Nazanin" pitchFamily="2" charset="-78"/>
              </a:rPr>
              <a:t>انجام مطالعه کوهورت </a:t>
            </a:r>
            <a:r>
              <a:rPr lang="fa-IR" sz="2800" dirty="0">
                <a:cs typeface="B Nazanin" pitchFamily="2" charset="-78"/>
              </a:rPr>
              <a:t>با </a:t>
            </a:r>
            <a:r>
              <a:rPr lang="fa-IR" sz="2800" dirty="0" smtClean="0">
                <a:cs typeface="B Nazanin" pitchFamily="2" charset="-78"/>
              </a:rPr>
              <a:t>مدت </a:t>
            </a:r>
            <a:r>
              <a:rPr lang="fa-IR" sz="2800" dirty="0">
                <a:cs typeface="B Nazanin" pitchFamily="2" charset="-78"/>
              </a:rPr>
              <a:t>پیگیری طولانی </a:t>
            </a:r>
            <a:r>
              <a:rPr lang="fa-IR" sz="2800" dirty="0" smtClean="0">
                <a:cs typeface="B Nazanin" pitchFamily="2" charset="-78"/>
              </a:rPr>
              <a:t>تر.</a:t>
            </a: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در نظر گرفتن میزان نیترات رژیم غذایی افراد شرکت کننده در مطالعات بعدی.</a:t>
            </a:r>
          </a:p>
          <a:p>
            <a:pPr algn="r" rtl="1">
              <a:buFont typeface="Wingdings" pitchFamily="2" charset="2"/>
              <a:buChar char="Ø"/>
            </a:pPr>
            <a:endParaRPr lang="fa-IR" sz="2800" dirty="0">
              <a:cs typeface="B Nazanin" pitchFamily="2" charset="-78"/>
            </a:endParaRPr>
          </a:p>
          <a:p>
            <a:pPr algn="r" rtl="1">
              <a:buFont typeface="Wingdings" pitchFamily="2" charset="2"/>
              <a:buChar char="Ø"/>
            </a:pPr>
            <a:r>
              <a:rPr lang="fa-IR" sz="2800" dirty="0" smtClean="0">
                <a:cs typeface="B Nazanin" pitchFamily="2" charset="-78"/>
              </a:rPr>
              <a:t>اندازه گیری سطح نیترات سرم در مصرف کنندگان داروهای حاوی نیترات آلی و بررسی ارتباط آن با تست های عملکرد تیرویید.</a:t>
            </a:r>
            <a:endParaRPr lang="en-US" sz="2800" dirty="0">
              <a:cs typeface="B Nazanin" pitchFamily="2" charset="-78"/>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927214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58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3962400" y="6172200"/>
            <a:ext cx="4886274" cy="369332"/>
          </a:xfrm>
          <a:prstGeom prst="rect">
            <a:avLst/>
          </a:prstGeom>
        </p:spPr>
        <p:txBody>
          <a:bodyPr wrap="none">
            <a:spAutoFit/>
          </a:bodyPr>
          <a:lstStyle/>
          <a:p>
            <a:r>
              <a:rPr lang="en-US" sz="1400" b="1" dirty="0" err="1">
                <a:solidFill>
                  <a:schemeClr val="accent2">
                    <a:lumMod val="75000"/>
                  </a:schemeClr>
                </a:solidFill>
              </a:rPr>
              <a:t>Tonacchera</a:t>
            </a:r>
            <a:r>
              <a:rPr lang="en-US" sz="1400" b="1" dirty="0">
                <a:solidFill>
                  <a:schemeClr val="accent2">
                    <a:lumMod val="75000"/>
                  </a:schemeClr>
                </a:solidFill>
              </a:rPr>
              <a:t>, M., et al</a:t>
            </a:r>
            <a:r>
              <a:rPr lang="en-US" sz="1400" b="1" dirty="0" smtClean="0">
                <a:solidFill>
                  <a:schemeClr val="accent2">
                    <a:lumMod val="75000"/>
                  </a:schemeClr>
                </a:solidFill>
              </a:rPr>
              <a:t>.,</a:t>
            </a:r>
            <a:r>
              <a:rPr lang="en-US" sz="1400" b="1" dirty="0">
                <a:solidFill>
                  <a:schemeClr val="accent2">
                    <a:lumMod val="75000"/>
                  </a:schemeClr>
                </a:solidFill>
              </a:rPr>
              <a:t> Thyroid, 2004. 14(12</a:t>
            </a:r>
            <a:r>
              <a:rPr lang="en-US" sz="1400" b="1" dirty="0" smtClean="0">
                <a:solidFill>
                  <a:schemeClr val="accent2">
                    <a:lumMod val="75000"/>
                  </a:schemeClr>
                </a:solidFill>
              </a:rPr>
              <a:t>):1012-9</a:t>
            </a:r>
            <a:r>
              <a:rPr lang="en-US" b="1" dirty="0" smtClean="0">
                <a:solidFill>
                  <a:schemeClr val="accent3">
                    <a:lumMod val="50000"/>
                  </a:schemeClr>
                </a:solidFill>
              </a:rPr>
              <a:t>.</a:t>
            </a:r>
            <a:endParaRPr lang="en-US" b="1" dirty="0">
              <a:solidFill>
                <a:schemeClr val="accent3">
                  <a:lumMod val="50000"/>
                </a:schemeClr>
              </a:solidFill>
            </a:endParaRPr>
          </a:p>
        </p:txBody>
      </p:sp>
      <p:sp>
        <p:nvSpPr>
          <p:cNvPr id="5" name="Content Placeholder 4"/>
          <p:cNvSpPr>
            <a:spLocks noGrp="1"/>
          </p:cNvSpPr>
          <p:nvPr>
            <p:ph idx="1"/>
          </p:nvPr>
        </p:nvSpPr>
        <p:spPr>
          <a:xfrm>
            <a:off x="6629400" y="762000"/>
            <a:ext cx="2286000" cy="5245291"/>
          </a:xfrm>
        </p:spPr>
        <p:txBody>
          <a:bodyPr>
            <a:normAutofit/>
          </a:bodyPr>
          <a:lstStyle/>
          <a:p>
            <a:pPr algn="r" rtl="1"/>
            <a:r>
              <a:rPr lang="fa-IR" sz="2400" dirty="0" smtClean="0">
                <a:cs typeface="B Nazanin" pitchFamily="2" charset="-78"/>
              </a:rPr>
              <a:t>قدرت پرکلرات در مهار برداشت ید رادیواکتیوتوسط</a:t>
            </a:r>
            <a:r>
              <a:rPr lang="fa-IR" sz="2400" dirty="0">
                <a:cs typeface="B Nazanin" pitchFamily="2" charset="-78"/>
              </a:rPr>
              <a:t> </a:t>
            </a:r>
            <a:r>
              <a:rPr lang="en-US" sz="2400" dirty="0" smtClean="0">
                <a:latin typeface="Times New Roman" pitchFamily="18" charset="0"/>
                <a:cs typeface="Times New Roman" pitchFamily="18" charset="0"/>
              </a:rPr>
              <a:t>NIS</a:t>
            </a:r>
            <a:r>
              <a:rPr lang="fa-IR" sz="2400" dirty="0" smtClean="0">
                <a:cs typeface="B Nazanin" pitchFamily="2" charset="-78"/>
              </a:rPr>
              <a:t> ، 15 برابر تیوسیانات، 30 برابر ید و 240 برابر نیترات است</a:t>
            </a:r>
            <a:r>
              <a:rPr lang="fa-IR" sz="2000" dirty="0" smtClean="0">
                <a:cs typeface="B Nazanin" pitchFamily="2" charset="-78"/>
              </a:rPr>
              <a:t>.</a:t>
            </a:r>
            <a:endParaRPr lang="en-US" sz="2000" dirty="0">
              <a:cs typeface="B Nazanin"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88" y="409910"/>
            <a:ext cx="5728950" cy="522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1600200" y="2667000"/>
            <a:ext cx="449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4203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181600"/>
          </a:xfrm>
        </p:spPr>
        <p:txBody>
          <a:bodyPr>
            <a:noAutofit/>
          </a:bodyPr>
          <a:lstStyle/>
          <a:p>
            <a:pPr marL="0" indent="0" algn="r" rtl="1">
              <a:buNone/>
            </a:pPr>
            <a:r>
              <a:rPr lang="fa-IR" sz="2400" dirty="0">
                <a:cs typeface="B Nazanin" pitchFamily="2" charset="-78"/>
              </a:rPr>
              <a:t>نیترات سرم به روش </a:t>
            </a:r>
            <a:r>
              <a:rPr lang="en-US" sz="2400" dirty="0" err="1">
                <a:cs typeface="B Nazanin" pitchFamily="2" charset="-78"/>
              </a:rPr>
              <a:t>Griess</a:t>
            </a:r>
            <a:r>
              <a:rPr lang="fa-IR" sz="2400" dirty="0">
                <a:cs typeface="B Nazanin" pitchFamily="2" charset="-78"/>
              </a:rPr>
              <a:t> اندازه گیری </a:t>
            </a:r>
            <a:r>
              <a:rPr lang="fa-IR" sz="2400" dirty="0" smtClean="0">
                <a:cs typeface="B Nazanin" pitchFamily="2" charset="-78"/>
              </a:rPr>
              <a:t>شد </a:t>
            </a:r>
            <a:r>
              <a:rPr lang="fa-IR" sz="2400" dirty="0">
                <a:cs typeface="B Nazanin" pitchFamily="2" charset="-78"/>
              </a:rPr>
              <a:t>که در آزمایشگاه ما اعتبار بخشی شده است. </a:t>
            </a:r>
            <a:endParaRPr lang="fa-IR" sz="2400" dirty="0" smtClean="0">
              <a:cs typeface="B Nazanin" pitchFamily="2" charset="-78"/>
            </a:endParaRPr>
          </a:p>
          <a:p>
            <a:pPr marL="0" indent="0" algn="r" rtl="1">
              <a:buNone/>
            </a:pPr>
            <a:r>
              <a:rPr lang="fa-IR" sz="2400" dirty="0" smtClean="0">
                <a:cs typeface="B Nazanin" pitchFamily="2" charset="-78"/>
              </a:rPr>
              <a:t>به </a:t>
            </a:r>
            <a:r>
              <a:rPr lang="fa-IR" sz="2400" dirty="0">
                <a:cs typeface="B Nazanin" pitchFamily="2" charset="-78"/>
              </a:rPr>
              <a:t>طور خلاصه نمونه توسط سولفات روی </a:t>
            </a:r>
            <a:r>
              <a:rPr lang="en-US" sz="2400" dirty="0">
                <a:cs typeface="B Nazanin" pitchFamily="2" charset="-78"/>
              </a:rPr>
              <a:t>(15 mg/ml)</a:t>
            </a:r>
            <a:r>
              <a:rPr lang="fa-IR" sz="2400" dirty="0">
                <a:cs typeface="B Nazanin" pitchFamily="2" charset="-78"/>
              </a:rPr>
              <a:t> </a:t>
            </a:r>
            <a:r>
              <a:rPr lang="fa-IR" sz="2400" dirty="0" smtClean="0">
                <a:cs typeface="B Nazanin" pitchFamily="2" charset="-78"/>
              </a:rPr>
              <a:t>پروتئین زدایی شد </a:t>
            </a:r>
            <a:r>
              <a:rPr lang="fa-IR" sz="2400" dirty="0">
                <a:cs typeface="B Nazanin" pitchFamily="2" charset="-78"/>
              </a:rPr>
              <a:t>و با دور 1000 برای ده دقیقه سانتریفوز </a:t>
            </a:r>
            <a:r>
              <a:rPr lang="fa-IR" sz="2400" dirty="0" smtClean="0">
                <a:cs typeface="B Nazanin" pitchFamily="2" charset="-78"/>
              </a:rPr>
              <a:t>گردید</a:t>
            </a:r>
            <a:r>
              <a:rPr lang="fa-IR" sz="2400" dirty="0">
                <a:cs typeface="B Nazanin" pitchFamily="2" charset="-78"/>
              </a:rPr>
              <a:t>. </a:t>
            </a:r>
            <a:r>
              <a:rPr lang="en-US" sz="2400" dirty="0">
                <a:cs typeface="B Nazanin" pitchFamily="2" charset="-78"/>
              </a:rPr>
              <a:t>100 µl</a:t>
            </a:r>
            <a:r>
              <a:rPr lang="fa-IR" sz="2400" dirty="0">
                <a:cs typeface="B Nazanin" pitchFamily="2" charset="-78"/>
              </a:rPr>
              <a:t>از مایع بالایی به </a:t>
            </a:r>
            <a:r>
              <a:rPr lang="en-US" sz="2400" dirty="0" err="1">
                <a:cs typeface="B Nazanin" pitchFamily="2" charset="-78"/>
              </a:rPr>
              <a:t>microplate</a:t>
            </a:r>
            <a:r>
              <a:rPr lang="en-US" sz="2400" dirty="0">
                <a:cs typeface="B Nazanin" pitchFamily="2" charset="-78"/>
              </a:rPr>
              <a:t> well</a:t>
            </a:r>
            <a:r>
              <a:rPr lang="fa-IR" sz="2400" dirty="0">
                <a:cs typeface="B Nazanin" pitchFamily="2" charset="-78"/>
              </a:rPr>
              <a:t> منتقل </a:t>
            </a:r>
            <a:r>
              <a:rPr lang="fa-IR" sz="2400" dirty="0" smtClean="0">
                <a:cs typeface="B Nazanin" pitchFamily="2" charset="-78"/>
              </a:rPr>
              <a:t>شد</a:t>
            </a:r>
            <a:r>
              <a:rPr lang="fa-IR" sz="2400" dirty="0">
                <a:cs typeface="B Nazanin" pitchFamily="2" charset="-78"/>
              </a:rPr>
              <a:t>. </a:t>
            </a:r>
            <a:r>
              <a:rPr lang="en-US" sz="2400" dirty="0">
                <a:cs typeface="B Nazanin" pitchFamily="2" charset="-78"/>
              </a:rPr>
              <a:t>100 µl</a:t>
            </a:r>
            <a:r>
              <a:rPr lang="fa-IR" sz="2400" dirty="0">
                <a:cs typeface="B Nazanin" pitchFamily="2" charset="-78"/>
              </a:rPr>
              <a:t> وانادیوم 3 کلرید </a:t>
            </a:r>
            <a:r>
              <a:rPr lang="en-US" sz="2400" dirty="0">
                <a:cs typeface="B Nazanin" pitchFamily="2" charset="-78"/>
              </a:rPr>
              <a:t>(</a:t>
            </a:r>
            <a:r>
              <a:rPr lang="en-US" sz="2400" dirty="0" err="1">
                <a:cs typeface="B Nazanin" pitchFamily="2" charset="-78"/>
              </a:rPr>
              <a:t>Ardrich</a:t>
            </a:r>
            <a:r>
              <a:rPr lang="en-US" sz="2400" dirty="0">
                <a:cs typeface="B Nazanin" pitchFamily="2" charset="-78"/>
              </a:rPr>
              <a:t>) </a:t>
            </a:r>
            <a:r>
              <a:rPr lang="en-US" sz="2400" dirty="0" smtClean="0">
                <a:cs typeface="B Nazanin" pitchFamily="2" charset="-78"/>
              </a:rPr>
              <a:t>(8 </a:t>
            </a:r>
            <a:r>
              <a:rPr lang="en-US" sz="2400" dirty="0">
                <a:cs typeface="B Nazanin" pitchFamily="2" charset="-78"/>
              </a:rPr>
              <a:t>mg/ml) </a:t>
            </a:r>
            <a:r>
              <a:rPr lang="fa-IR" sz="2400" dirty="0">
                <a:cs typeface="B Nazanin" pitchFamily="2" charset="-78"/>
              </a:rPr>
              <a:t> به هر کدام اضافه </a:t>
            </a:r>
            <a:r>
              <a:rPr lang="fa-IR" sz="2400" dirty="0" smtClean="0">
                <a:cs typeface="B Nazanin" pitchFamily="2" charset="-78"/>
              </a:rPr>
              <a:t>شد </a:t>
            </a:r>
            <a:r>
              <a:rPr lang="fa-IR" sz="2400" dirty="0">
                <a:cs typeface="B Nazanin" pitchFamily="2" charset="-78"/>
              </a:rPr>
              <a:t>تا نیترات را به نیتریت تبدیل </a:t>
            </a:r>
            <a:r>
              <a:rPr lang="fa-IR" sz="2400" dirty="0" smtClean="0">
                <a:cs typeface="B Nazanin" pitchFamily="2" charset="-78"/>
              </a:rPr>
              <a:t>کند، </a:t>
            </a:r>
            <a:r>
              <a:rPr lang="fa-IR" sz="2400" dirty="0">
                <a:cs typeface="B Nazanin" pitchFamily="2" charset="-78"/>
              </a:rPr>
              <a:t>چون روش </a:t>
            </a:r>
            <a:r>
              <a:rPr lang="en-US" sz="2400" dirty="0" err="1">
                <a:cs typeface="B Nazanin" pitchFamily="2" charset="-78"/>
              </a:rPr>
              <a:t>Griess</a:t>
            </a:r>
            <a:r>
              <a:rPr lang="fa-IR" sz="2400" dirty="0">
                <a:cs typeface="B Nazanin" pitchFamily="2" charset="-78"/>
              </a:rPr>
              <a:t> فقط نیتریت را اندازه گیری می کند. </a:t>
            </a:r>
            <a:endParaRPr lang="fa-IR" sz="2400" dirty="0" smtClean="0">
              <a:cs typeface="B Nazanin" pitchFamily="2" charset="-78"/>
            </a:endParaRPr>
          </a:p>
          <a:p>
            <a:pPr marL="0" indent="0" algn="r" rtl="1">
              <a:buNone/>
            </a:pPr>
            <a:r>
              <a:rPr lang="fa-IR" sz="2400" dirty="0" smtClean="0">
                <a:cs typeface="B Nazanin" pitchFamily="2" charset="-78"/>
              </a:rPr>
              <a:t>بعد </a:t>
            </a:r>
            <a:r>
              <a:rPr lang="en-US" sz="2400" dirty="0" err="1">
                <a:cs typeface="B Nazanin" pitchFamily="2" charset="-78"/>
              </a:rPr>
              <a:t>Griess</a:t>
            </a:r>
            <a:r>
              <a:rPr lang="en-US" sz="2400" dirty="0">
                <a:cs typeface="B Nazanin" pitchFamily="2" charset="-78"/>
              </a:rPr>
              <a:t> reagent</a:t>
            </a:r>
            <a:r>
              <a:rPr lang="fa-IR" sz="2400" dirty="0">
                <a:cs typeface="B Nazanin" pitchFamily="2" charset="-78"/>
              </a:rPr>
              <a:t> اضافه </a:t>
            </a:r>
            <a:r>
              <a:rPr lang="fa-IR" sz="2400" dirty="0" smtClean="0">
                <a:cs typeface="B Nazanin" pitchFamily="2" charset="-78"/>
              </a:rPr>
              <a:t> </a:t>
            </a:r>
            <a:r>
              <a:rPr lang="fa-IR" sz="2400" dirty="0">
                <a:cs typeface="B Nazanin" pitchFamily="2" charset="-78"/>
              </a:rPr>
              <a:t>و نمونه ها برای 30 دقیقه در دمای 37 درجه سانتیگراد  انکوبه </a:t>
            </a:r>
            <a:r>
              <a:rPr lang="fa-IR" sz="2400" dirty="0" smtClean="0">
                <a:cs typeface="B Nazanin" pitchFamily="2" charset="-78"/>
              </a:rPr>
              <a:t> شدند </a:t>
            </a:r>
            <a:r>
              <a:rPr lang="fa-IR" sz="2400" dirty="0">
                <a:cs typeface="B Nazanin" pitchFamily="2" charset="-78"/>
              </a:rPr>
              <a:t>و </a:t>
            </a:r>
            <a:r>
              <a:rPr lang="fa-IR" sz="2400" dirty="0" smtClean="0">
                <a:cs typeface="B Nazanin" pitchFamily="2" charset="-78"/>
              </a:rPr>
              <a:t>جذب نوری در </a:t>
            </a:r>
            <a:r>
              <a:rPr lang="en-US" sz="2400" dirty="0" smtClean="0">
                <a:cs typeface="B Nazanin" pitchFamily="2" charset="-78"/>
              </a:rPr>
              <a:t>540 nm</a:t>
            </a:r>
            <a:r>
              <a:rPr lang="fa-IR" sz="2400" dirty="0" smtClean="0">
                <a:cs typeface="B Nazanin" pitchFamily="2" charset="-78"/>
              </a:rPr>
              <a:t> با اسپکتروفوتومتر خوانده شد</a:t>
            </a:r>
            <a:r>
              <a:rPr lang="fa-IR" sz="2400" dirty="0">
                <a:cs typeface="B Nazanin" pitchFamily="2" charset="-78"/>
              </a:rPr>
              <a:t>. ضریب تغییرات درون و برون آزمونی به ترتیب 5.2 و 4.4 درصد می باشد. حساسیت آزمایش </a:t>
            </a:r>
            <a:r>
              <a:rPr lang="en-US" sz="2400" dirty="0">
                <a:cs typeface="B Nazanin" pitchFamily="2" charset="-78"/>
              </a:rPr>
              <a:t>2.0 µ</a:t>
            </a:r>
            <a:r>
              <a:rPr lang="en-US" sz="2400" dirty="0" err="1">
                <a:cs typeface="B Nazanin" pitchFamily="2" charset="-78"/>
              </a:rPr>
              <a:t>mol</a:t>
            </a:r>
            <a:r>
              <a:rPr lang="en-US" sz="2400" dirty="0">
                <a:cs typeface="B Nazanin" pitchFamily="2" charset="-78"/>
              </a:rPr>
              <a:t>/L</a:t>
            </a:r>
            <a:r>
              <a:rPr lang="fa-IR" sz="2400" dirty="0">
                <a:cs typeface="B Nazanin" pitchFamily="2" charset="-78"/>
              </a:rPr>
              <a:t> است.</a:t>
            </a:r>
            <a:endParaRPr lang="en-US" sz="2400" dirty="0">
              <a:cs typeface="B Nazanin" pitchFamily="2" charset="-78"/>
            </a:endParaRPr>
          </a:p>
          <a:p>
            <a:pPr marL="0" indent="0" algn="r" rtl="1">
              <a:buNone/>
            </a:pPr>
            <a:endParaRPr lang="en-US" sz="2800" dirty="0">
              <a:cs typeface="B Nazanin" pitchFamily="2" charset="-78"/>
            </a:endParaRPr>
          </a:p>
        </p:txBody>
      </p:sp>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Tree>
    <p:extLst>
      <p:ext uri="{BB962C8B-B14F-4D97-AF65-F5344CB8AC3E}">
        <p14:creationId xmlns:p14="http://schemas.microsoft.com/office/powerpoint/2010/main" val="31334890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245291"/>
          </a:xfrm>
        </p:spPr>
        <p:txBody>
          <a:bodyPr>
            <a:normAutofit/>
          </a:bodyPr>
          <a:lstStyle/>
          <a:p>
            <a:pPr marL="0" indent="0" algn="r" rtl="1">
              <a:buNone/>
            </a:pPr>
            <a:r>
              <a:rPr lang="fa-IR" sz="2400" dirty="0">
                <a:cs typeface="B Nazanin" pitchFamily="2" charset="-78"/>
              </a:rPr>
              <a:t>سطح </a:t>
            </a:r>
            <a:r>
              <a:rPr lang="en-US" sz="2400" dirty="0">
                <a:cs typeface="B Nazanin" pitchFamily="2" charset="-78"/>
              </a:rPr>
              <a:t>TSH , FT4 </a:t>
            </a:r>
            <a:r>
              <a:rPr lang="fa-IR" sz="2400" dirty="0">
                <a:cs typeface="B Nazanin" pitchFamily="2" charset="-78"/>
              </a:rPr>
              <a:t> به روش </a:t>
            </a:r>
            <a:r>
              <a:rPr lang="en-US" sz="2400" dirty="0">
                <a:cs typeface="B Nazanin" pitchFamily="2" charset="-78"/>
              </a:rPr>
              <a:t>ECLIA</a:t>
            </a:r>
            <a:r>
              <a:rPr lang="fa-IR" sz="2400" dirty="0">
                <a:cs typeface="B Nazanin" pitchFamily="2" charset="-78"/>
              </a:rPr>
              <a:t> با استفاده از </a:t>
            </a:r>
            <a:r>
              <a:rPr lang="en-US" sz="2400" dirty="0">
                <a:cs typeface="B Nazanin" pitchFamily="2" charset="-78"/>
              </a:rPr>
              <a:t>commercial kits on the </a:t>
            </a:r>
            <a:r>
              <a:rPr lang="en-US" sz="2400" dirty="0" err="1">
                <a:cs typeface="B Nazanin" pitchFamily="2" charset="-78"/>
              </a:rPr>
              <a:t>Cobase</a:t>
            </a:r>
            <a:r>
              <a:rPr lang="en-US" sz="2400" dirty="0">
                <a:cs typeface="B Nazanin" pitchFamily="2" charset="-78"/>
              </a:rPr>
              <a:t> e 411 analyzer (Roche Diagnostics GmbH, Mannheim, Germany)</a:t>
            </a:r>
            <a:r>
              <a:rPr lang="fa-IR" sz="2400" dirty="0">
                <a:cs typeface="B Nazanin" pitchFamily="2" charset="-78"/>
              </a:rPr>
              <a:t> اندازه گیری </a:t>
            </a:r>
            <a:r>
              <a:rPr lang="fa-IR" sz="2400" dirty="0" smtClean="0">
                <a:cs typeface="B Nazanin" pitchFamily="2" charset="-78"/>
              </a:rPr>
              <a:t>شد</a:t>
            </a:r>
            <a:r>
              <a:rPr lang="fa-IR" sz="2400" dirty="0">
                <a:cs typeface="B Nazanin" pitchFamily="2" charset="-78"/>
              </a:rPr>
              <a:t>. </a:t>
            </a:r>
            <a:endParaRPr lang="fa-IR" sz="2400" dirty="0" smtClean="0">
              <a:cs typeface="B Nazanin" pitchFamily="2" charset="-78"/>
            </a:endParaRPr>
          </a:p>
          <a:p>
            <a:pPr marL="0" indent="0" algn="r" rtl="1">
              <a:buNone/>
            </a:pPr>
            <a:r>
              <a:rPr lang="fa-IR" sz="2400" dirty="0" smtClean="0">
                <a:cs typeface="B Nazanin" pitchFamily="2" charset="-78"/>
              </a:rPr>
              <a:t>ضریب </a:t>
            </a:r>
            <a:r>
              <a:rPr lang="fa-IR" sz="2400" dirty="0">
                <a:cs typeface="B Nazanin" pitchFamily="2" charset="-78"/>
              </a:rPr>
              <a:t>تغییرات درون و برون آزمونی به ترتیب </a:t>
            </a:r>
            <a:r>
              <a:rPr lang="fa-IR" sz="2400" dirty="0" smtClean="0">
                <a:cs typeface="B Nazanin" pitchFamily="2" charset="-78"/>
              </a:rPr>
              <a:t>3/3 </a:t>
            </a:r>
            <a:r>
              <a:rPr lang="fa-IR" sz="2400" dirty="0">
                <a:cs typeface="B Nazanin" pitchFamily="2" charset="-78"/>
              </a:rPr>
              <a:t>و </a:t>
            </a:r>
            <a:r>
              <a:rPr lang="fa-IR" sz="2400" dirty="0" smtClean="0">
                <a:cs typeface="B Nazanin" pitchFamily="2" charset="-78"/>
              </a:rPr>
              <a:t>1/3 </a:t>
            </a:r>
            <a:r>
              <a:rPr lang="fa-IR" sz="2400" dirty="0">
                <a:cs typeface="B Nazanin" pitchFamily="2" charset="-78"/>
              </a:rPr>
              <a:t>درصد برای </a:t>
            </a:r>
            <a:r>
              <a:rPr lang="en-US" sz="2400" dirty="0">
                <a:cs typeface="B Nazanin" pitchFamily="2" charset="-78"/>
              </a:rPr>
              <a:t>FT4</a:t>
            </a:r>
            <a:r>
              <a:rPr lang="fa-IR" sz="2400" dirty="0">
                <a:cs typeface="B Nazanin" pitchFamily="2" charset="-78"/>
              </a:rPr>
              <a:t> و </a:t>
            </a:r>
            <a:r>
              <a:rPr lang="fa-IR" sz="2400" dirty="0" smtClean="0">
                <a:cs typeface="B Nazanin" pitchFamily="2" charset="-78"/>
              </a:rPr>
              <a:t>4/6 </a:t>
            </a:r>
            <a:r>
              <a:rPr lang="fa-IR" sz="2400" dirty="0">
                <a:cs typeface="B Nazanin" pitchFamily="2" charset="-78"/>
              </a:rPr>
              <a:t>و </a:t>
            </a:r>
            <a:r>
              <a:rPr lang="fa-IR" sz="2400" dirty="0" smtClean="0">
                <a:cs typeface="B Nazanin" pitchFamily="2" charset="-78"/>
              </a:rPr>
              <a:t>1/4 </a:t>
            </a:r>
            <a:r>
              <a:rPr lang="fa-IR" sz="2400" dirty="0">
                <a:cs typeface="B Nazanin" pitchFamily="2" charset="-78"/>
              </a:rPr>
              <a:t>درصد برای  </a:t>
            </a:r>
            <a:r>
              <a:rPr lang="en-US" sz="2400" dirty="0">
                <a:cs typeface="B Nazanin" pitchFamily="2" charset="-78"/>
              </a:rPr>
              <a:t>TSH</a:t>
            </a:r>
            <a:r>
              <a:rPr lang="fa-IR" sz="2400" dirty="0">
                <a:cs typeface="B Nazanin" pitchFamily="2" charset="-78"/>
              </a:rPr>
              <a:t>  می باشد. </a:t>
            </a:r>
            <a:endParaRPr lang="fa-IR" sz="2400" dirty="0" smtClean="0">
              <a:cs typeface="B Nazanin" pitchFamily="2" charset="-78"/>
            </a:endParaRPr>
          </a:p>
          <a:p>
            <a:pPr marL="0" indent="0" algn="r" rtl="1">
              <a:buNone/>
            </a:pPr>
            <a:r>
              <a:rPr lang="fa-IR" sz="2400" dirty="0" smtClean="0">
                <a:cs typeface="B Nazanin" pitchFamily="2" charset="-78"/>
              </a:rPr>
              <a:t>حساسیت </a:t>
            </a:r>
            <a:r>
              <a:rPr lang="fa-IR" sz="2400" dirty="0">
                <a:cs typeface="B Nazanin" pitchFamily="2" charset="-78"/>
              </a:rPr>
              <a:t>برای اندازه گیری  </a:t>
            </a:r>
            <a:r>
              <a:rPr lang="en-US" sz="2400" dirty="0">
                <a:cs typeface="B Nazanin" pitchFamily="2" charset="-78"/>
              </a:rPr>
              <a:t>FT4</a:t>
            </a:r>
            <a:r>
              <a:rPr lang="fa-IR" sz="2400" dirty="0">
                <a:cs typeface="B Nazanin" pitchFamily="2" charset="-78"/>
              </a:rPr>
              <a:t> و  </a:t>
            </a:r>
            <a:r>
              <a:rPr lang="en-US" sz="2400" dirty="0">
                <a:cs typeface="B Nazanin" pitchFamily="2" charset="-78"/>
              </a:rPr>
              <a:t>TSH</a:t>
            </a:r>
            <a:r>
              <a:rPr lang="fa-IR" sz="2400" dirty="0">
                <a:cs typeface="B Nazanin" pitchFamily="2" charset="-78"/>
              </a:rPr>
              <a:t>  به ترتیب  </a:t>
            </a:r>
            <a:r>
              <a:rPr lang="fa-IR" sz="2400" dirty="0" smtClean="0">
                <a:cs typeface="B Nazanin" pitchFamily="2" charset="-78"/>
              </a:rPr>
              <a:t>0/296</a:t>
            </a:r>
            <a:r>
              <a:rPr lang="en-US" sz="2400" dirty="0" smtClean="0">
                <a:cs typeface="B Nazanin" pitchFamily="2" charset="-78"/>
              </a:rPr>
              <a:t> </a:t>
            </a:r>
            <a:r>
              <a:rPr lang="en-US" sz="2400" dirty="0" err="1">
                <a:cs typeface="B Nazanin" pitchFamily="2" charset="-78"/>
              </a:rPr>
              <a:t>pmol</a:t>
            </a:r>
            <a:r>
              <a:rPr lang="en-US" sz="2400" dirty="0">
                <a:cs typeface="B Nazanin" pitchFamily="2" charset="-78"/>
              </a:rPr>
              <a:t>/L</a:t>
            </a:r>
            <a:r>
              <a:rPr lang="fa-IR" sz="2400" dirty="0">
                <a:cs typeface="B Nazanin" pitchFamily="2" charset="-78"/>
              </a:rPr>
              <a:t> و </a:t>
            </a:r>
            <a:r>
              <a:rPr lang="fa-IR" sz="2400" dirty="0" smtClean="0">
                <a:cs typeface="B Nazanin" pitchFamily="2" charset="-78"/>
              </a:rPr>
              <a:t>0/005</a:t>
            </a:r>
            <a:r>
              <a:rPr lang="en-US" sz="2400" dirty="0" err="1" smtClean="0">
                <a:cs typeface="B Nazanin" pitchFamily="2" charset="-78"/>
              </a:rPr>
              <a:t>mU</a:t>
            </a:r>
            <a:r>
              <a:rPr lang="en-US" sz="2400" dirty="0" smtClean="0">
                <a:cs typeface="B Nazanin" pitchFamily="2" charset="-78"/>
              </a:rPr>
              <a:t>/L </a:t>
            </a:r>
            <a:r>
              <a:rPr lang="fa-IR" sz="2400" dirty="0" smtClean="0">
                <a:cs typeface="B Nazanin" pitchFamily="2" charset="-78"/>
              </a:rPr>
              <a:t> </a:t>
            </a:r>
            <a:r>
              <a:rPr lang="fa-IR" sz="2400" dirty="0">
                <a:cs typeface="B Nazanin" pitchFamily="2" charset="-78"/>
              </a:rPr>
              <a:t>می باشد. </a:t>
            </a:r>
            <a:endParaRPr lang="fa-IR" sz="2400" dirty="0" smtClean="0">
              <a:cs typeface="B Nazanin" pitchFamily="2" charset="-78"/>
            </a:endParaRPr>
          </a:p>
          <a:p>
            <a:pPr marL="0" indent="0" algn="r" rtl="1">
              <a:buNone/>
            </a:pPr>
            <a:r>
              <a:rPr lang="en-US" sz="2400" dirty="0"/>
              <a:t>Anti </a:t>
            </a:r>
            <a:r>
              <a:rPr lang="en-US" sz="2400" dirty="0">
                <a:cs typeface="B Nazanin" pitchFamily="2" charset="-78"/>
              </a:rPr>
              <a:t>TPO</a:t>
            </a:r>
            <a:r>
              <a:rPr lang="fa-IR" sz="2400" dirty="0">
                <a:cs typeface="B Nazanin" pitchFamily="2" charset="-78"/>
              </a:rPr>
              <a:t> به روش   </a:t>
            </a:r>
            <a:r>
              <a:rPr lang="en-US" sz="2400" dirty="0" err="1">
                <a:cs typeface="B Nazanin" pitchFamily="2" charset="-78"/>
              </a:rPr>
              <a:t>immunoenzymometric</a:t>
            </a:r>
            <a:r>
              <a:rPr lang="en-US" sz="2400" dirty="0">
                <a:cs typeface="B Nazanin" pitchFamily="2" charset="-78"/>
              </a:rPr>
              <a:t> assay (IEMA- </a:t>
            </a:r>
            <a:r>
              <a:rPr lang="en-US" sz="2400" dirty="0" err="1">
                <a:cs typeface="B Nazanin" pitchFamily="2" charset="-78"/>
              </a:rPr>
              <a:t>Monobind</a:t>
            </a:r>
            <a:r>
              <a:rPr lang="en-US" sz="2400" dirty="0">
                <a:cs typeface="B Nazanin" pitchFamily="2" charset="-78"/>
              </a:rPr>
              <a:t>, Costa Mesa, CA, USA)</a:t>
            </a:r>
            <a:r>
              <a:rPr lang="fa-IR" sz="2400" dirty="0">
                <a:cs typeface="B Nazanin" pitchFamily="2" charset="-78"/>
              </a:rPr>
              <a:t> با استفاده از </a:t>
            </a:r>
            <a:r>
              <a:rPr lang="en-US" sz="2400" dirty="0">
                <a:cs typeface="B Nazanin" pitchFamily="2" charset="-78"/>
              </a:rPr>
              <a:t>Sunrise ELISA reader (</a:t>
            </a:r>
            <a:r>
              <a:rPr lang="en-US" sz="2400" dirty="0" err="1">
                <a:cs typeface="B Nazanin" pitchFamily="2" charset="-78"/>
              </a:rPr>
              <a:t>Tecan</a:t>
            </a:r>
            <a:r>
              <a:rPr lang="en-US" sz="2400" dirty="0">
                <a:cs typeface="B Nazanin" pitchFamily="2" charset="-78"/>
              </a:rPr>
              <a:t> Co., Salzburg, Austria)</a:t>
            </a:r>
            <a:r>
              <a:rPr lang="fa-IR" sz="2400" dirty="0">
                <a:cs typeface="B Nazanin" pitchFamily="2" charset="-78"/>
              </a:rPr>
              <a:t> اندازه گیری  شد.   ضریب تغییرات درون و برون آزمونی به ترتیب 4/2 و 3/2 درصد می باشد. حساسیت آزمایش 0/92</a:t>
            </a:r>
            <a:r>
              <a:rPr lang="en-US" sz="2400" dirty="0">
                <a:cs typeface="B Nazanin" pitchFamily="2" charset="-78"/>
              </a:rPr>
              <a:t> IU/ml</a:t>
            </a:r>
            <a:r>
              <a:rPr lang="fa-IR" sz="2400" dirty="0">
                <a:cs typeface="B Nazanin" pitchFamily="2" charset="-78"/>
              </a:rPr>
              <a:t> است.</a:t>
            </a:r>
            <a:endParaRPr lang="en-US" sz="2400" dirty="0">
              <a:cs typeface="B Nazanin" pitchFamily="2" charset="-78"/>
            </a:endParaRPr>
          </a:p>
          <a:p>
            <a:pPr marL="0" indent="0" algn="r" rtl="1">
              <a:buNone/>
            </a:pPr>
            <a:endParaRPr lang="en-US" sz="2400" dirty="0">
              <a:cs typeface="B Nazanin" pitchFamily="2" charset="-78"/>
            </a:endParaRPr>
          </a:p>
          <a:p>
            <a:pPr algn="r" rtl="1"/>
            <a:endParaRPr lang="en-US" dirty="0"/>
          </a:p>
        </p:txBody>
      </p:sp>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Tree>
    <p:extLst>
      <p:ext uri="{BB962C8B-B14F-4D97-AF65-F5344CB8AC3E}">
        <p14:creationId xmlns:p14="http://schemas.microsoft.com/office/powerpoint/2010/main" val="16180960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189" y="152400"/>
            <a:ext cx="9075811" cy="563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237624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954" y="457200"/>
            <a:ext cx="9010594" cy="518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8121286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310" y="109330"/>
            <a:ext cx="9091690" cy="569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687731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200400"/>
          </a:xfrm>
        </p:spPr>
        <p:txBody>
          <a:bodyPr>
            <a:normAutofit/>
          </a:bodyPr>
          <a:lstStyle/>
          <a:p>
            <a:pPr algn="r" rtl="1"/>
            <a:r>
              <a:rPr lang="fa-IR" sz="2800" b="1" dirty="0" smtClean="0">
                <a:solidFill>
                  <a:srgbClr val="FF0000"/>
                </a:solidFill>
                <a:cs typeface="B Nazanin" pitchFamily="2" charset="-78"/>
              </a:rPr>
              <a:t>جمعیت مطالعه: </a:t>
            </a:r>
            <a:r>
              <a:rPr lang="fa-IR" sz="2800" dirty="0" smtClean="0">
                <a:cs typeface="B Nazanin" pitchFamily="2" charset="-78"/>
              </a:rPr>
              <a:t>50 بیمار </a:t>
            </a:r>
            <a:r>
              <a:rPr lang="fa-IR" sz="2800" dirty="0">
                <a:cs typeface="B Nazanin" pitchFamily="2" charset="-78"/>
              </a:rPr>
              <a:t>با هیپوتیروییدی و 50 بیمار با هیپرتیروییدی و 50 فرد </a:t>
            </a:r>
            <a:r>
              <a:rPr lang="fa-IR" sz="2800" dirty="0" smtClean="0">
                <a:cs typeface="B Nazanin" pitchFamily="2" charset="-78"/>
              </a:rPr>
              <a:t>یوتیرویید</a:t>
            </a:r>
            <a:r>
              <a:rPr lang="en-US" sz="2800" dirty="0" smtClean="0">
                <a:cs typeface="B Nazanin" pitchFamily="2" charset="-78"/>
              </a:rPr>
              <a:t>.</a:t>
            </a:r>
            <a:endParaRPr lang="fa-IR" sz="2800" dirty="0" smtClean="0">
              <a:cs typeface="B Nazanin" pitchFamily="2" charset="-78"/>
            </a:endParaRPr>
          </a:p>
          <a:p>
            <a:pPr algn="r" rtl="1"/>
            <a:endParaRPr lang="fa-IR" sz="2800" dirty="0" smtClean="0">
              <a:solidFill>
                <a:srgbClr val="C00000"/>
              </a:solidFill>
              <a:cs typeface="B Nazanin" pitchFamily="2" charset="-78"/>
            </a:endParaRPr>
          </a:p>
          <a:p>
            <a:pPr algn="r" rtl="1"/>
            <a:r>
              <a:rPr lang="fa-IR" sz="2800" b="1" dirty="0" smtClean="0">
                <a:solidFill>
                  <a:srgbClr val="FF0000"/>
                </a:solidFill>
                <a:cs typeface="B Nazanin" pitchFamily="2" charset="-78"/>
              </a:rPr>
              <a:t>هدف:</a:t>
            </a:r>
            <a:r>
              <a:rPr lang="fa-IR" sz="2800" b="1" dirty="0" smtClean="0">
                <a:cs typeface="B Nazanin" pitchFamily="2" charset="-78"/>
              </a:rPr>
              <a:t> </a:t>
            </a:r>
            <a:r>
              <a:rPr lang="fa-IR" sz="2800" dirty="0">
                <a:cs typeface="B Nazanin" pitchFamily="2" charset="-78"/>
              </a:rPr>
              <a:t>بررسی سطح نیترات سرم در بیماران هیپوتیرویید و </a:t>
            </a:r>
            <a:r>
              <a:rPr lang="fa-IR" sz="2800" dirty="0" smtClean="0">
                <a:cs typeface="B Nazanin" pitchFamily="2" charset="-78"/>
              </a:rPr>
              <a:t>هیپرتیرویید.</a:t>
            </a:r>
          </a:p>
          <a:p>
            <a:pPr algn="r" rtl="1"/>
            <a:endParaRPr lang="fa-IR" dirty="0" smtClean="0">
              <a:solidFill>
                <a:srgbClr val="C00000"/>
              </a:solidFill>
            </a:endParaRPr>
          </a:p>
        </p:txBody>
      </p:sp>
      <p:sp>
        <p:nvSpPr>
          <p:cNvPr id="2" name="Title 1"/>
          <p:cNvSpPr>
            <a:spLocks noGrp="1"/>
          </p:cNvSpPr>
          <p:nvPr>
            <p:ph type="title"/>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84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55903" y="6215123"/>
            <a:ext cx="3780202" cy="307777"/>
          </a:xfrm>
          <a:prstGeom prst="rect">
            <a:avLst/>
          </a:prstGeom>
        </p:spPr>
        <p:txBody>
          <a:bodyPr wrap="none">
            <a:spAutoFit/>
          </a:bodyPr>
          <a:lstStyle/>
          <a:p>
            <a:r>
              <a:rPr lang="en-US" sz="1400" b="1" dirty="0" err="1">
                <a:solidFill>
                  <a:schemeClr val="accent2">
                    <a:lumMod val="75000"/>
                  </a:schemeClr>
                </a:solidFill>
              </a:rPr>
              <a:t>Verma</a:t>
            </a:r>
            <a:r>
              <a:rPr lang="en-US" sz="1400" b="1" dirty="0">
                <a:solidFill>
                  <a:schemeClr val="accent2">
                    <a:lumMod val="75000"/>
                  </a:schemeClr>
                </a:solidFill>
              </a:rPr>
              <a:t> M</a:t>
            </a:r>
            <a:r>
              <a:rPr lang="en-US" sz="1400" b="1" dirty="0" smtClean="0">
                <a:solidFill>
                  <a:schemeClr val="accent2">
                    <a:lumMod val="75000"/>
                  </a:schemeClr>
                </a:solidFill>
              </a:rPr>
              <a:t>, et al.,</a:t>
            </a:r>
            <a:r>
              <a:rPr lang="en-US" sz="1400" b="1" dirty="0">
                <a:solidFill>
                  <a:schemeClr val="accent2">
                    <a:lumMod val="75000"/>
                  </a:schemeClr>
                </a:solidFill>
              </a:rPr>
              <a:t> J </a:t>
            </a:r>
            <a:r>
              <a:rPr lang="en-US" sz="1400" b="1" dirty="0" err="1">
                <a:solidFill>
                  <a:schemeClr val="accent2">
                    <a:lumMod val="75000"/>
                  </a:schemeClr>
                </a:solidFill>
              </a:rPr>
              <a:t>Sci</a:t>
            </a:r>
            <a:r>
              <a:rPr lang="en-US" sz="1400" b="1" dirty="0">
                <a:solidFill>
                  <a:schemeClr val="accent2">
                    <a:lumMod val="75000"/>
                  </a:schemeClr>
                </a:solidFill>
              </a:rPr>
              <a:t> Med 2015;5(1):4–8.</a:t>
            </a:r>
            <a:r>
              <a:rPr lang="en-US" sz="1400" b="1" dirty="0" smtClean="0">
                <a:solidFill>
                  <a:schemeClr val="accent2">
                    <a:lumMod val="75000"/>
                  </a:schemeClr>
                </a:solidFill>
              </a:rPr>
              <a:t> </a:t>
            </a:r>
            <a:endParaRPr lang="en-US" sz="1400" b="1" dirty="0">
              <a:solidFill>
                <a:schemeClr val="accent2">
                  <a:lumMod val="75000"/>
                </a:schemeClr>
              </a:solidFill>
            </a:endParaRPr>
          </a:p>
        </p:txBody>
      </p:sp>
    </p:spTree>
    <p:extLst>
      <p:ext uri="{BB962C8B-B14F-4D97-AF65-F5344CB8AC3E}">
        <p14:creationId xmlns:p14="http://schemas.microsoft.com/office/powerpoint/2010/main" val="35508182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5" y="1295400"/>
            <a:ext cx="908618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55903" y="6215123"/>
            <a:ext cx="3780202" cy="307777"/>
          </a:xfrm>
          <a:prstGeom prst="rect">
            <a:avLst/>
          </a:prstGeom>
        </p:spPr>
        <p:txBody>
          <a:bodyPr wrap="none">
            <a:spAutoFit/>
          </a:bodyPr>
          <a:lstStyle/>
          <a:p>
            <a:r>
              <a:rPr lang="en-US" sz="1400" b="1" dirty="0" err="1">
                <a:solidFill>
                  <a:schemeClr val="accent2">
                    <a:lumMod val="75000"/>
                  </a:schemeClr>
                </a:solidFill>
              </a:rPr>
              <a:t>Verma</a:t>
            </a:r>
            <a:r>
              <a:rPr lang="en-US" sz="1400" b="1" dirty="0">
                <a:solidFill>
                  <a:schemeClr val="accent2">
                    <a:lumMod val="75000"/>
                  </a:schemeClr>
                </a:solidFill>
              </a:rPr>
              <a:t> M</a:t>
            </a:r>
            <a:r>
              <a:rPr lang="en-US" sz="1400" b="1" dirty="0" smtClean="0">
                <a:solidFill>
                  <a:schemeClr val="accent2">
                    <a:lumMod val="75000"/>
                  </a:schemeClr>
                </a:solidFill>
              </a:rPr>
              <a:t>, et al.,</a:t>
            </a:r>
            <a:r>
              <a:rPr lang="en-US" sz="1400" b="1" dirty="0">
                <a:solidFill>
                  <a:schemeClr val="accent2">
                    <a:lumMod val="75000"/>
                  </a:schemeClr>
                </a:solidFill>
              </a:rPr>
              <a:t> J </a:t>
            </a:r>
            <a:r>
              <a:rPr lang="en-US" sz="1400" b="1" dirty="0" err="1">
                <a:solidFill>
                  <a:schemeClr val="accent2">
                    <a:lumMod val="75000"/>
                  </a:schemeClr>
                </a:solidFill>
              </a:rPr>
              <a:t>Sci</a:t>
            </a:r>
            <a:r>
              <a:rPr lang="en-US" sz="1400" b="1" dirty="0">
                <a:solidFill>
                  <a:schemeClr val="accent2">
                    <a:lumMod val="75000"/>
                  </a:schemeClr>
                </a:solidFill>
              </a:rPr>
              <a:t> Med 2015;5(1):4–8.</a:t>
            </a:r>
            <a:r>
              <a:rPr lang="en-US" sz="1400" b="1" dirty="0" smtClean="0">
                <a:solidFill>
                  <a:schemeClr val="accent2">
                    <a:lumMod val="75000"/>
                  </a:schemeClr>
                </a:solidFill>
              </a:rPr>
              <a:t> </a:t>
            </a:r>
            <a:endParaRPr lang="en-US" sz="1400" b="1" dirty="0">
              <a:solidFill>
                <a:schemeClr val="accent2">
                  <a:lumMod val="75000"/>
                </a:schemeClr>
              </a:solidFill>
            </a:endParaRPr>
          </a:p>
        </p:txBody>
      </p:sp>
    </p:spTree>
    <p:extLst>
      <p:ext uri="{BB962C8B-B14F-4D97-AF65-F5344CB8AC3E}">
        <p14:creationId xmlns:p14="http://schemas.microsoft.com/office/powerpoint/2010/main" val="9666451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800" dirty="0" smtClean="0"/>
              <a:t>نیترات سرم در افراد هیپرتیرویید نسبت به گروه کنترل به صورت معنی داری کمتر بود. (0/05 &gt; </a:t>
            </a:r>
            <a:r>
              <a:rPr lang="en-US" sz="2800" dirty="0" smtClean="0"/>
              <a:t>P</a:t>
            </a:r>
            <a:r>
              <a:rPr lang="fa-IR" sz="2800" dirty="0" smtClean="0"/>
              <a:t> ) در حالیکه در گروه هیپوتیرویید نسبت به گروه کنترل افزایش معنی داری نشان داد. (0/001 &gt; </a:t>
            </a:r>
            <a:r>
              <a:rPr lang="en-US" sz="2800" dirty="0" smtClean="0"/>
              <a:t>P</a:t>
            </a:r>
            <a:r>
              <a:rPr lang="fa-IR" sz="2800" dirty="0" smtClean="0"/>
              <a:t>)</a:t>
            </a:r>
            <a:endParaRPr lang="en-US" sz="2800" dirty="0" smtClean="0"/>
          </a:p>
          <a:p>
            <a:pPr algn="r" rtl="1"/>
            <a:endParaRPr lang="en-US" dirty="0"/>
          </a:p>
        </p:txBody>
      </p:sp>
      <p:sp>
        <p:nvSpPr>
          <p:cNvPr id="2" name="Title 1"/>
          <p:cNvSpPr>
            <a:spLocks noGrp="1"/>
          </p:cNvSpPr>
          <p:nvPr>
            <p:ph type="title"/>
          </p:nvPr>
        </p:nvSpPr>
        <p:spPr/>
        <p:txBody>
          <a:bodyPr>
            <a:normAutofit/>
          </a:bodyPr>
          <a:lstStyle/>
          <a:p>
            <a:pPr algn="r"/>
            <a:r>
              <a:rPr lang="fa-IR" sz="2800" b="1" dirty="0" smtClean="0">
                <a:solidFill>
                  <a:srgbClr val="FF0000"/>
                </a:solidFill>
                <a:cs typeface="B Nazanin" pitchFamily="2" charset="-78"/>
              </a:rPr>
              <a:t>نتیجه گیری</a:t>
            </a:r>
            <a:endParaRPr lang="en-US" sz="2800" b="1" dirty="0">
              <a:solidFill>
                <a:srgbClr val="FF0000"/>
              </a:solidFill>
              <a:cs typeface="B Nazanin" pitchFamily="2" charset="-78"/>
            </a:endParaRPr>
          </a:p>
        </p:txBody>
      </p:sp>
      <p:sp>
        <p:nvSpPr>
          <p:cNvPr id="4" name="Rectangle 3"/>
          <p:cNvSpPr/>
          <p:nvPr/>
        </p:nvSpPr>
        <p:spPr>
          <a:xfrm>
            <a:off x="4755903" y="6215123"/>
            <a:ext cx="3780202" cy="307777"/>
          </a:xfrm>
          <a:prstGeom prst="rect">
            <a:avLst/>
          </a:prstGeom>
        </p:spPr>
        <p:txBody>
          <a:bodyPr wrap="none">
            <a:spAutoFit/>
          </a:bodyPr>
          <a:lstStyle/>
          <a:p>
            <a:r>
              <a:rPr lang="en-US" sz="1400" b="1" dirty="0" err="1">
                <a:solidFill>
                  <a:schemeClr val="accent2">
                    <a:lumMod val="75000"/>
                  </a:schemeClr>
                </a:solidFill>
              </a:rPr>
              <a:t>Verma</a:t>
            </a:r>
            <a:r>
              <a:rPr lang="en-US" sz="1400" b="1" dirty="0">
                <a:solidFill>
                  <a:schemeClr val="accent2">
                    <a:lumMod val="75000"/>
                  </a:schemeClr>
                </a:solidFill>
              </a:rPr>
              <a:t> M</a:t>
            </a:r>
            <a:r>
              <a:rPr lang="en-US" sz="1400" b="1" dirty="0" smtClean="0">
                <a:solidFill>
                  <a:schemeClr val="accent2">
                    <a:lumMod val="75000"/>
                  </a:schemeClr>
                </a:solidFill>
              </a:rPr>
              <a:t>, et al.,</a:t>
            </a:r>
            <a:r>
              <a:rPr lang="en-US" sz="1400" b="1" dirty="0">
                <a:solidFill>
                  <a:schemeClr val="accent2">
                    <a:lumMod val="75000"/>
                  </a:schemeClr>
                </a:solidFill>
              </a:rPr>
              <a:t> J </a:t>
            </a:r>
            <a:r>
              <a:rPr lang="en-US" sz="1400" b="1" dirty="0" err="1">
                <a:solidFill>
                  <a:schemeClr val="accent2">
                    <a:lumMod val="75000"/>
                  </a:schemeClr>
                </a:solidFill>
              </a:rPr>
              <a:t>Sci</a:t>
            </a:r>
            <a:r>
              <a:rPr lang="en-US" sz="1400" b="1" dirty="0">
                <a:solidFill>
                  <a:schemeClr val="accent2">
                    <a:lumMod val="75000"/>
                  </a:schemeClr>
                </a:solidFill>
              </a:rPr>
              <a:t> Med 2015;5(1):4–8.</a:t>
            </a:r>
            <a:r>
              <a:rPr lang="en-US" sz="1400" b="1" dirty="0" smtClean="0">
                <a:solidFill>
                  <a:schemeClr val="accent2">
                    <a:lumMod val="75000"/>
                  </a:schemeClr>
                </a:solidFill>
              </a:rPr>
              <a:t> </a:t>
            </a:r>
            <a:endParaRPr lang="en-US" sz="1400" b="1" dirty="0">
              <a:solidFill>
                <a:schemeClr val="accent2">
                  <a:lumMod val="75000"/>
                </a:schemeClr>
              </a:solidFill>
            </a:endParaRPr>
          </a:p>
        </p:txBody>
      </p:sp>
    </p:spTree>
    <p:extLst>
      <p:ext uri="{BB962C8B-B14F-4D97-AF65-F5344CB8AC3E}">
        <p14:creationId xmlns:p14="http://schemas.microsoft.com/office/powerpoint/2010/main" val="36076705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txBody>
          <a:bodyPr>
            <a:normAutofit/>
          </a:bodyPr>
          <a:lstStyle/>
          <a:p>
            <a:pPr algn="r" rtl="1"/>
            <a:r>
              <a:rPr lang="fa-IR" sz="2800" b="1" dirty="0" smtClean="0">
                <a:solidFill>
                  <a:srgbClr val="FF0000"/>
                </a:solidFill>
                <a:cs typeface="B Nazanin" pitchFamily="2" charset="-78"/>
              </a:rPr>
              <a:t>جمعیت مطالعه: </a:t>
            </a:r>
            <a:r>
              <a:rPr lang="fa-IR" sz="2800" dirty="0">
                <a:cs typeface="B Nazanin" pitchFamily="2" charset="-78"/>
              </a:rPr>
              <a:t>40 بیمار با هیپرتیروییدی و 40 بیمار با هیپوتیروییدی و 40 فرد سالم که سابقه مصرف سیگار طولانی مدت یا بیماریهای دیگر نداشتند</a:t>
            </a:r>
            <a:r>
              <a:rPr lang="fa-IR" sz="2800" dirty="0" smtClean="0">
                <a:cs typeface="B Nazanin" pitchFamily="2" charset="-78"/>
              </a:rPr>
              <a:t>.</a:t>
            </a:r>
          </a:p>
          <a:p>
            <a:pPr algn="r" rtl="1"/>
            <a:endParaRPr lang="fa-IR" sz="2800" dirty="0" smtClean="0">
              <a:solidFill>
                <a:srgbClr val="C00000"/>
              </a:solidFill>
              <a:cs typeface="B Nazanin" pitchFamily="2" charset="-78"/>
            </a:endParaRPr>
          </a:p>
          <a:p>
            <a:pPr algn="r" rtl="1"/>
            <a:r>
              <a:rPr lang="fa-IR" sz="2800" b="1" dirty="0" smtClean="0">
                <a:solidFill>
                  <a:srgbClr val="FF0000"/>
                </a:solidFill>
                <a:cs typeface="B Nazanin" pitchFamily="2" charset="-78"/>
              </a:rPr>
              <a:t>هدف:</a:t>
            </a:r>
            <a:r>
              <a:rPr lang="fa-IR" sz="2800" b="1" dirty="0" smtClean="0">
                <a:solidFill>
                  <a:srgbClr val="C00000"/>
                </a:solidFill>
                <a:cs typeface="B Nazanin" pitchFamily="2" charset="-78"/>
              </a:rPr>
              <a:t> </a:t>
            </a:r>
            <a:r>
              <a:rPr lang="fa-IR" sz="2800" dirty="0">
                <a:cs typeface="B Nazanin" pitchFamily="2" charset="-78"/>
              </a:rPr>
              <a:t>بررسی اینکه آیا هیپرتیروییدی و هیپوتیروییدی روی وضعیت اکسیداتیو بدن تاثیری دارد؟</a:t>
            </a:r>
            <a:endParaRPr lang="fa-IR" sz="2800" dirty="0" smtClean="0">
              <a:solidFill>
                <a:srgbClr val="C00000"/>
              </a:solidFill>
              <a:cs typeface="B Nazanin" pitchFamily="2" charset="-78"/>
            </a:endParaRPr>
          </a:p>
          <a:p>
            <a:pPr marL="0" indent="0" algn="r" rtl="1">
              <a:buNone/>
            </a:pPr>
            <a:endParaRPr lang="fa-IR" dirty="0" smtClean="0"/>
          </a:p>
          <a:p>
            <a:pPr algn="r" rtl="1"/>
            <a:endParaRPr lang="en-US" dirty="0"/>
          </a:p>
        </p:txBody>
      </p:sp>
      <p:sp>
        <p:nvSpPr>
          <p:cNvPr id="2" name="Title 1"/>
          <p:cNvSpPr>
            <a:spLocks noGrp="1"/>
          </p:cNvSpPr>
          <p:nvPr>
            <p:ph type="title"/>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82000" cy="83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57600" y="6273818"/>
            <a:ext cx="4839786" cy="307777"/>
          </a:xfrm>
          <a:prstGeom prst="rect">
            <a:avLst/>
          </a:prstGeom>
        </p:spPr>
        <p:txBody>
          <a:bodyPr wrap="none">
            <a:spAutoFit/>
          </a:bodyPr>
          <a:lstStyle/>
          <a:p>
            <a:r>
              <a:rPr lang="en-US" sz="1400" b="1" dirty="0" err="1">
                <a:solidFill>
                  <a:schemeClr val="accent2">
                    <a:lumMod val="75000"/>
                  </a:schemeClr>
                </a:solidFill>
              </a:rPr>
              <a:t>Kumari</a:t>
            </a:r>
            <a:r>
              <a:rPr lang="en-US" sz="1400" b="1" dirty="0">
                <a:solidFill>
                  <a:schemeClr val="accent2">
                    <a:lumMod val="75000"/>
                  </a:schemeClr>
                </a:solidFill>
              </a:rPr>
              <a:t> S</a:t>
            </a:r>
            <a:r>
              <a:rPr lang="en-US" sz="1400" b="1" dirty="0" smtClean="0">
                <a:solidFill>
                  <a:schemeClr val="accent2">
                    <a:lumMod val="75000"/>
                  </a:schemeClr>
                </a:solidFill>
              </a:rPr>
              <a:t>,</a:t>
            </a:r>
            <a:r>
              <a:rPr lang="fa-IR" sz="1400" b="1" dirty="0" smtClean="0">
                <a:solidFill>
                  <a:schemeClr val="accent2">
                    <a:lumMod val="75000"/>
                  </a:schemeClr>
                </a:solidFill>
              </a:rPr>
              <a:t> </a:t>
            </a:r>
            <a:r>
              <a:rPr lang="en-US" sz="1400" b="1" dirty="0" smtClean="0">
                <a:solidFill>
                  <a:schemeClr val="accent2">
                    <a:lumMod val="75000"/>
                  </a:schemeClr>
                </a:solidFill>
              </a:rPr>
              <a:t>et al., </a:t>
            </a:r>
            <a:r>
              <a:rPr lang="nl-NL" sz="1400" b="1" dirty="0">
                <a:solidFill>
                  <a:schemeClr val="accent2">
                    <a:lumMod val="75000"/>
                  </a:schemeClr>
                </a:solidFill>
              </a:rPr>
              <a:t>Al Ameen J Med Sci </a:t>
            </a:r>
            <a:r>
              <a:rPr lang="nl-NL" sz="1400" b="1" dirty="0" smtClean="0">
                <a:solidFill>
                  <a:schemeClr val="accent2">
                    <a:lumMod val="75000"/>
                  </a:schemeClr>
                </a:solidFill>
              </a:rPr>
              <a:t>2011;4</a:t>
            </a:r>
            <a:r>
              <a:rPr lang="en-US" sz="1400" b="1" dirty="0">
                <a:solidFill>
                  <a:schemeClr val="accent2">
                    <a:lumMod val="75000"/>
                  </a:schemeClr>
                </a:solidFill>
              </a:rPr>
              <a:t>(1):49–53.</a:t>
            </a:r>
          </a:p>
        </p:txBody>
      </p:sp>
    </p:spTree>
    <p:extLst>
      <p:ext uri="{BB962C8B-B14F-4D97-AF65-F5344CB8AC3E}">
        <p14:creationId xmlns:p14="http://schemas.microsoft.com/office/powerpoint/2010/main" val="25450243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9162" y="2172494"/>
            <a:ext cx="73056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6" name="Rectangle 5"/>
          <p:cNvSpPr/>
          <p:nvPr/>
        </p:nvSpPr>
        <p:spPr>
          <a:xfrm>
            <a:off x="3657600" y="6273818"/>
            <a:ext cx="4839786" cy="307777"/>
          </a:xfrm>
          <a:prstGeom prst="rect">
            <a:avLst/>
          </a:prstGeom>
        </p:spPr>
        <p:txBody>
          <a:bodyPr wrap="none">
            <a:spAutoFit/>
          </a:bodyPr>
          <a:lstStyle/>
          <a:p>
            <a:r>
              <a:rPr lang="en-US" sz="1400" b="1" dirty="0" err="1">
                <a:solidFill>
                  <a:schemeClr val="accent2">
                    <a:lumMod val="75000"/>
                  </a:schemeClr>
                </a:solidFill>
              </a:rPr>
              <a:t>Kumari</a:t>
            </a:r>
            <a:r>
              <a:rPr lang="en-US" sz="1400" b="1" dirty="0">
                <a:solidFill>
                  <a:schemeClr val="accent2">
                    <a:lumMod val="75000"/>
                  </a:schemeClr>
                </a:solidFill>
              </a:rPr>
              <a:t> S</a:t>
            </a:r>
            <a:r>
              <a:rPr lang="en-US" sz="1400" b="1" dirty="0" smtClean="0">
                <a:solidFill>
                  <a:schemeClr val="accent2">
                    <a:lumMod val="75000"/>
                  </a:schemeClr>
                </a:solidFill>
              </a:rPr>
              <a:t>,</a:t>
            </a:r>
            <a:r>
              <a:rPr lang="fa-IR" sz="1400" b="1" dirty="0" smtClean="0">
                <a:solidFill>
                  <a:schemeClr val="accent2">
                    <a:lumMod val="75000"/>
                  </a:schemeClr>
                </a:solidFill>
              </a:rPr>
              <a:t> </a:t>
            </a:r>
            <a:r>
              <a:rPr lang="en-US" sz="1400" b="1" dirty="0" smtClean="0">
                <a:solidFill>
                  <a:schemeClr val="accent2">
                    <a:lumMod val="75000"/>
                  </a:schemeClr>
                </a:solidFill>
              </a:rPr>
              <a:t>et al., </a:t>
            </a:r>
            <a:r>
              <a:rPr lang="nl-NL" sz="1400" b="1" dirty="0">
                <a:solidFill>
                  <a:schemeClr val="accent2">
                    <a:lumMod val="75000"/>
                  </a:schemeClr>
                </a:solidFill>
              </a:rPr>
              <a:t>Al Ameen J Med Sci </a:t>
            </a:r>
            <a:r>
              <a:rPr lang="nl-NL" sz="1400" b="1" dirty="0" smtClean="0">
                <a:solidFill>
                  <a:schemeClr val="accent2">
                    <a:lumMod val="75000"/>
                  </a:schemeClr>
                </a:solidFill>
              </a:rPr>
              <a:t>2011;4</a:t>
            </a:r>
            <a:r>
              <a:rPr lang="en-US" sz="1400" b="1" dirty="0">
                <a:solidFill>
                  <a:schemeClr val="accent2">
                    <a:lumMod val="75000"/>
                  </a:schemeClr>
                </a:solidFill>
              </a:rPr>
              <a:t>(1):49–53.</a:t>
            </a:r>
          </a:p>
        </p:txBody>
      </p:sp>
    </p:spTree>
    <p:extLst>
      <p:ext uri="{BB962C8B-B14F-4D97-AF65-F5344CB8AC3E}">
        <p14:creationId xmlns:p14="http://schemas.microsoft.com/office/powerpoint/2010/main" val="2122011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382000" cy="4495800"/>
          </a:xfrm>
        </p:spPr>
        <p:txBody>
          <a:bodyPr>
            <a:normAutofit/>
          </a:bodyPr>
          <a:lstStyle/>
          <a:p>
            <a:pPr algn="r" rtl="1">
              <a:buFont typeface="Wingdings" pitchFamily="2" charset="2"/>
              <a:buChar char="Ø"/>
            </a:pPr>
            <a:r>
              <a:rPr lang="fa-IR" sz="2800" dirty="0" smtClean="0">
                <a:cs typeface="B Nazanin" pitchFamily="2" charset="-78"/>
              </a:rPr>
              <a:t>سلول های اندوتلیوم عروق، بافت هدف هورمون های تیرویید هستند. </a:t>
            </a: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هورمون های تیرویید مستقیما تولید </a:t>
            </a:r>
            <a:r>
              <a:rPr lang="en-US" sz="2800" dirty="0" smtClean="0">
                <a:cs typeface="B Nazanin" pitchFamily="2" charset="-78"/>
              </a:rPr>
              <a:t>NO</a:t>
            </a:r>
            <a:r>
              <a:rPr lang="fa-IR" sz="2800" dirty="0" smtClean="0">
                <a:cs typeface="B Nazanin" pitchFamily="2" charset="-78"/>
              </a:rPr>
              <a:t> را در عضلات صاف جدار عروق از طریق  </a:t>
            </a:r>
            <a:r>
              <a:rPr lang="en-US" sz="2800" dirty="0" smtClean="0">
                <a:cs typeface="B Nazanin" pitchFamily="2" charset="-78"/>
              </a:rPr>
              <a:t> (PI3K/</a:t>
            </a:r>
            <a:r>
              <a:rPr lang="en-US" sz="2800" dirty="0" err="1" smtClean="0">
                <a:cs typeface="B Nazanin" pitchFamily="2" charset="-78"/>
              </a:rPr>
              <a:t>Akt</a:t>
            </a:r>
            <a:r>
              <a:rPr lang="en-US" sz="2800" dirty="0" smtClean="0">
                <a:cs typeface="B Nazanin" pitchFamily="2" charset="-78"/>
              </a:rPr>
              <a:t>)</a:t>
            </a:r>
            <a:r>
              <a:rPr lang="fa-IR" sz="2800" dirty="0" smtClean="0">
                <a:cs typeface="B Nazanin" pitchFamily="2" charset="-78"/>
              </a:rPr>
              <a:t>  </a:t>
            </a:r>
            <a:endParaRPr lang="en-US" sz="2800" dirty="0" smtClean="0">
              <a:cs typeface="B Nazanin" pitchFamily="2" charset="-78"/>
            </a:endParaRPr>
          </a:p>
          <a:p>
            <a:pPr marL="0" indent="0" algn="r" rtl="1">
              <a:buNone/>
            </a:pPr>
            <a:r>
              <a:rPr lang="en-US" sz="2800" dirty="0" smtClean="0">
                <a:cs typeface="B Nazanin" pitchFamily="2" charset="-78"/>
              </a:rPr>
              <a:t>phosphatidylinositol 3-kinase/protein kinase B</a:t>
            </a:r>
            <a:r>
              <a:rPr lang="fa-IR" sz="2800" dirty="0" smtClean="0">
                <a:cs typeface="B Nazanin" pitchFamily="2" charset="-78"/>
              </a:rPr>
              <a:t>                 </a:t>
            </a:r>
            <a:endParaRPr lang="en-US" sz="2800" dirty="0" smtClean="0">
              <a:cs typeface="B Nazanin" pitchFamily="2" charset="-78"/>
            </a:endParaRPr>
          </a:p>
          <a:p>
            <a:pPr marL="0" indent="0" algn="r" rtl="1">
              <a:buNone/>
            </a:pPr>
            <a:r>
              <a:rPr lang="fa-IR" sz="2800" dirty="0" smtClean="0">
                <a:cs typeface="B Nazanin" pitchFamily="2" charset="-78"/>
              </a:rPr>
              <a:t>افزایش می دهند.</a:t>
            </a:r>
            <a:endParaRPr lang="en-US" sz="2800" dirty="0" smtClean="0">
              <a:cs typeface="B Nazanin" pitchFamily="2" charset="-78"/>
            </a:endParaRPr>
          </a:p>
          <a:p>
            <a:pPr marL="0" indent="0" algn="r" rtl="1">
              <a:buNone/>
            </a:pPr>
            <a:endParaRPr lang="fa-IR" dirty="0" smtClean="0"/>
          </a:p>
          <a:p>
            <a:pPr marL="0" indent="0" algn="r" rtl="1">
              <a:buNone/>
            </a:pPr>
            <a:endParaRPr lang="en-US" dirty="0"/>
          </a:p>
        </p:txBody>
      </p:sp>
      <p:sp>
        <p:nvSpPr>
          <p:cNvPr id="2" name="Title 1"/>
          <p:cNvSpPr>
            <a:spLocks noGrp="1"/>
          </p:cNvSpPr>
          <p:nvPr>
            <p:ph type="title"/>
          </p:nvPr>
        </p:nvSpPr>
        <p:spPr>
          <a:xfrm>
            <a:off x="457200" y="274638"/>
            <a:ext cx="8229600" cy="182562"/>
          </a:xfrm>
        </p:spPr>
        <p:txBody>
          <a:bodyPr>
            <a:normAutofit fontScale="90000"/>
          </a:bodyPr>
          <a:lstStyle/>
          <a:p>
            <a:pPr algn="r" rtl="1"/>
            <a:endParaRPr lang="en-US" dirty="0">
              <a:solidFill>
                <a:srgbClr val="C00000"/>
              </a:solidFill>
            </a:endParaRPr>
          </a:p>
        </p:txBody>
      </p:sp>
      <p:sp>
        <p:nvSpPr>
          <p:cNvPr id="4" name="Rectangle 3"/>
          <p:cNvSpPr/>
          <p:nvPr/>
        </p:nvSpPr>
        <p:spPr>
          <a:xfrm>
            <a:off x="2743200" y="6237616"/>
            <a:ext cx="5888150" cy="307777"/>
          </a:xfrm>
          <a:prstGeom prst="rect">
            <a:avLst/>
          </a:prstGeom>
        </p:spPr>
        <p:txBody>
          <a:bodyPr wrap="none">
            <a:spAutoFit/>
          </a:bodyPr>
          <a:lstStyle/>
          <a:p>
            <a:r>
              <a:rPr lang="en-US" sz="1400" b="1" dirty="0">
                <a:solidFill>
                  <a:schemeClr val="accent2">
                    <a:lumMod val="75000"/>
                  </a:schemeClr>
                </a:solidFill>
              </a:rPr>
              <a:t>Carrillo-</a:t>
            </a:r>
            <a:r>
              <a:rPr lang="en-US" sz="1400" b="1" dirty="0" err="1">
                <a:solidFill>
                  <a:schemeClr val="accent2">
                    <a:lumMod val="75000"/>
                  </a:schemeClr>
                </a:solidFill>
              </a:rPr>
              <a:t>Sepúlveda</a:t>
            </a:r>
            <a:r>
              <a:rPr lang="en-US" sz="1400" b="1" dirty="0">
                <a:solidFill>
                  <a:schemeClr val="accent2">
                    <a:lumMod val="75000"/>
                  </a:schemeClr>
                </a:solidFill>
              </a:rPr>
              <a:t> </a:t>
            </a:r>
            <a:r>
              <a:rPr lang="en-US" sz="1400" b="1" dirty="0" smtClean="0">
                <a:solidFill>
                  <a:schemeClr val="accent2">
                    <a:lumMod val="75000"/>
                  </a:schemeClr>
                </a:solidFill>
              </a:rPr>
              <a:t>MA, et al.</a:t>
            </a:r>
            <a:r>
              <a:rPr lang="en-US" sz="1400" b="1" dirty="0">
                <a:solidFill>
                  <a:schemeClr val="accent2">
                    <a:lumMod val="75000"/>
                  </a:schemeClr>
                </a:solidFill>
              </a:rPr>
              <a:t> </a:t>
            </a:r>
            <a:r>
              <a:rPr lang="en-US" sz="1400" b="1" dirty="0" err="1">
                <a:solidFill>
                  <a:schemeClr val="accent2">
                    <a:lumMod val="75000"/>
                  </a:schemeClr>
                </a:solidFill>
              </a:rPr>
              <a:t>Cardiovasc</a:t>
            </a:r>
            <a:r>
              <a:rPr lang="en-US" sz="1400" b="1" dirty="0">
                <a:solidFill>
                  <a:schemeClr val="accent2">
                    <a:lumMod val="75000"/>
                  </a:schemeClr>
                </a:solidFill>
              </a:rPr>
              <a:t> Res 2010;85(3):560–70.</a:t>
            </a:r>
            <a:r>
              <a:rPr lang="en-US" sz="1400" b="1" dirty="0" smtClean="0">
                <a:solidFill>
                  <a:schemeClr val="accent2">
                    <a:lumMod val="75000"/>
                  </a:schemeClr>
                </a:solidFill>
              </a:rPr>
              <a:t> </a:t>
            </a:r>
            <a:endParaRPr lang="en-US" sz="1400" b="1" dirty="0">
              <a:solidFill>
                <a:schemeClr val="accent2">
                  <a:lumMod val="75000"/>
                </a:schemeClr>
              </a:solidFill>
            </a:endParaRPr>
          </a:p>
        </p:txBody>
      </p:sp>
    </p:spTree>
    <p:extLst>
      <p:ext uri="{BB962C8B-B14F-4D97-AF65-F5344CB8AC3E}">
        <p14:creationId xmlns:p14="http://schemas.microsoft.com/office/powerpoint/2010/main" val="32755365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800" dirty="0" smtClean="0">
                <a:cs typeface="B Nazanin" pitchFamily="2" charset="-78"/>
              </a:rPr>
              <a:t>سطح </a:t>
            </a:r>
            <a:r>
              <a:rPr lang="en-US" sz="2800" dirty="0" smtClean="0">
                <a:cs typeface="B Nazanin" pitchFamily="2" charset="-78"/>
              </a:rPr>
              <a:t>NO</a:t>
            </a:r>
            <a:r>
              <a:rPr lang="fa-IR" sz="2800" dirty="0" smtClean="0">
                <a:cs typeface="B Nazanin" pitchFamily="2" charset="-78"/>
              </a:rPr>
              <a:t> در گروه هیپرتیرویید به طور معنی داری کمتر از گروه یوتیرویید بود. </a:t>
            </a:r>
            <a:r>
              <a:rPr lang="en-US" sz="2800" dirty="0" smtClean="0">
                <a:cs typeface="B Nazanin" pitchFamily="2" charset="-78"/>
              </a:rPr>
              <a:t>(P = 0/0001)</a:t>
            </a:r>
            <a:r>
              <a:rPr lang="fa-IR" sz="2800" dirty="0" smtClean="0">
                <a:cs typeface="B Nazanin" pitchFamily="2" charset="-78"/>
              </a:rPr>
              <a:t> اما گروه هیپوتیرویید با گروه یوتیرویید تفاوت معنی دار ی در سطح </a:t>
            </a:r>
            <a:r>
              <a:rPr lang="en-US" sz="2800" dirty="0" smtClean="0">
                <a:cs typeface="B Nazanin" pitchFamily="2" charset="-78"/>
              </a:rPr>
              <a:t>NO</a:t>
            </a:r>
            <a:r>
              <a:rPr lang="fa-IR" sz="2800" dirty="0" smtClean="0">
                <a:cs typeface="B Nazanin" pitchFamily="2" charset="-78"/>
              </a:rPr>
              <a:t> نداشتند.</a:t>
            </a:r>
            <a:endParaRPr lang="fa-IR" sz="2800" dirty="0" smtClean="0">
              <a:solidFill>
                <a:srgbClr val="C00000"/>
              </a:solidFill>
              <a:cs typeface="B Nazanin" pitchFamily="2" charset="-78"/>
            </a:endParaRPr>
          </a:p>
        </p:txBody>
      </p:sp>
      <p:sp>
        <p:nvSpPr>
          <p:cNvPr id="2" name="Title 1"/>
          <p:cNvSpPr>
            <a:spLocks noGrp="1"/>
          </p:cNvSpPr>
          <p:nvPr>
            <p:ph type="title"/>
          </p:nvPr>
        </p:nvSpPr>
        <p:spPr/>
        <p:txBody>
          <a:bodyPr>
            <a:normAutofit/>
          </a:bodyPr>
          <a:lstStyle/>
          <a:p>
            <a:pPr algn="r"/>
            <a:r>
              <a:rPr lang="fa-IR" sz="2800" b="1" dirty="0" smtClean="0">
                <a:solidFill>
                  <a:srgbClr val="FF0000"/>
                </a:solidFill>
                <a:cs typeface="B Nazanin" pitchFamily="2" charset="-78"/>
              </a:rPr>
              <a:t>نتیجه گیری</a:t>
            </a:r>
            <a:endParaRPr lang="en-US" sz="2800" b="1" dirty="0">
              <a:solidFill>
                <a:srgbClr val="FF0000"/>
              </a:solidFill>
              <a:cs typeface="B Nazanin" pitchFamily="2" charset="-78"/>
            </a:endParaRPr>
          </a:p>
        </p:txBody>
      </p:sp>
      <p:sp>
        <p:nvSpPr>
          <p:cNvPr id="5" name="Rectangle 4"/>
          <p:cNvSpPr/>
          <p:nvPr/>
        </p:nvSpPr>
        <p:spPr>
          <a:xfrm>
            <a:off x="3657600" y="6273818"/>
            <a:ext cx="4836580" cy="307777"/>
          </a:xfrm>
          <a:prstGeom prst="rect">
            <a:avLst/>
          </a:prstGeom>
        </p:spPr>
        <p:txBody>
          <a:bodyPr wrap="none">
            <a:spAutoFit/>
          </a:bodyPr>
          <a:lstStyle/>
          <a:p>
            <a:r>
              <a:rPr lang="en-US" sz="1400" b="1" dirty="0" err="1">
                <a:solidFill>
                  <a:schemeClr val="accent2">
                    <a:lumMod val="75000"/>
                  </a:schemeClr>
                </a:solidFill>
              </a:rPr>
              <a:t>Kumari</a:t>
            </a:r>
            <a:r>
              <a:rPr lang="en-US" sz="1400" b="1" dirty="0">
                <a:solidFill>
                  <a:schemeClr val="accent2">
                    <a:lumMod val="75000"/>
                  </a:schemeClr>
                </a:solidFill>
              </a:rPr>
              <a:t> S</a:t>
            </a:r>
            <a:r>
              <a:rPr lang="en-US" sz="1400" b="1" dirty="0" smtClean="0">
                <a:solidFill>
                  <a:schemeClr val="accent2">
                    <a:lumMod val="75000"/>
                  </a:schemeClr>
                </a:solidFill>
              </a:rPr>
              <a:t>,</a:t>
            </a:r>
            <a:r>
              <a:rPr lang="fa-IR" sz="1400" b="1" dirty="0" smtClean="0">
                <a:solidFill>
                  <a:schemeClr val="accent2">
                    <a:lumMod val="75000"/>
                  </a:schemeClr>
                </a:solidFill>
              </a:rPr>
              <a:t> </a:t>
            </a:r>
            <a:r>
              <a:rPr lang="en-US" sz="1400" b="1" dirty="0" smtClean="0">
                <a:solidFill>
                  <a:schemeClr val="accent2">
                    <a:lumMod val="75000"/>
                  </a:schemeClr>
                </a:solidFill>
              </a:rPr>
              <a:t>et al., </a:t>
            </a:r>
            <a:r>
              <a:rPr lang="nl-NL" sz="1400" b="1" dirty="0">
                <a:solidFill>
                  <a:schemeClr val="accent2">
                    <a:lumMod val="75000"/>
                  </a:schemeClr>
                </a:solidFill>
              </a:rPr>
              <a:t>Al Ameen J Med Sci </a:t>
            </a:r>
            <a:r>
              <a:rPr lang="nl-NL" sz="1400" b="1" dirty="0" smtClean="0">
                <a:solidFill>
                  <a:schemeClr val="accent2">
                    <a:lumMod val="75000"/>
                  </a:schemeClr>
                </a:solidFill>
              </a:rPr>
              <a:t>2011;4</a:t>
            </a:r>
            <a:r>
              <a:rPr lang="en-US" sz="1400" b="1" dirty="0">
                <a:solidFill>
                  <a:schemeClr val="accent2">
                    <a:lumMod val="75000"/>
                  </a:schemeClr>
                </a:solidFill>
              </a:rPr>
              <a:t>(1):49–53.</a:t>
            </a:r>
          </a:p>
        </p:txBody>
      </p:sp>
    </p:spTree>
    <p:extLst>
      <p:ext uri="{BB962C8B-B14F-4D97-AF65-F5344CB8AC3E}">
        <p14:creationId xmlns:p14="http://schemas.microsoft.com/office/powerpoint/2010/main" val="34967218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8180" y="1566638"/>
            <a:ext cx="8078620" cy="328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410280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3810000"/>
          </a:xfrm>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91" y="930160"/>
            <a:ext cx="8976815" cy="181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52800" y="6111499"/>
            <a:ext cx="5375189" cy="307777"/>
          </a:xfrm>
          <a:prstGeom prst="rect">
            <a:avLst/>
          </a:prstGeom>
        </p:spPr>
        <p:txBody>
          <a:bodyPr wrap="none">
            <a:spAutoFit/>
          </a:bodyPr>
          <a:lstStyle/>
          <a:p>
            <a:r>
              <a:rPr lang="en-US" sz="1400" b="1" dirty="0" err="1">
                <a:solidFill>
                  <a:schemeClr val="accent2">
                    <a:lumMod val="75000"/>
                  </a:schemeClr>
                </a:solidFill>
              </a:rPr>
              <a:t>Gatseva</a:t>
            </a:r>
            <a:r>
              <a:rPr lang="en-US" sz="1400" b="1" dirty="0">
                <a:solidFill>
                  <a:schemeClr val="accent2">
                    <a:lumMod val="75000"/>
                  </a:schemeClr>
                </a:solidFill>
              </a:rPr>
              <a:t>, </a:t>
            </a:r>
            <a:r>
              <a:rPr lang="en-US" sz="1400" b="1" dirty="0" smtClean="0">
                <a:solidFill>
                  <a:schemeClr val="accent2">
                    <a:lumMod val="75000"/>
                  </a:schemeClr>
                </a:solidFill>
              </a:rPr>
              <a:t>P.D. et al.,</a:t>
            </a:r>
            <a:r>
              <a:rPr lang="en-US" sz="1400" b="1" dirty="0">
                <a:solidFill>
                  <a:schemeClr val="accent2">
                    <a:lumMod val="75000"/>
                  </a:schemeClr>
                </a:solidFill>
              </a:rPr>
              <a:t> Public Health, 2008. 122(5): p. 458-61</a:t>
            </a:r>
            <a:r>
              <a:rPr lang="en-US" sz="1400" b="1" dirty="0" smtClean="0">
                <a:solidFill>
                  <a:schemeClr val="accent2">
                    <a:lumMod val="75000"/>
                  </a:schemeClr>
                </a:solidFill>
              </a:rPr>
              <a:t> </a:t>
            </a:r>
            <a:endParaRPr lang="en-US" sz="1400" b="1" dirty="0">
              <a:solidFill>
                <a:schemeClr val="accent2">
                  <a:lumMod val="75000"/>
                </a:schemeClr>
              </a:solidFill>
            </a:endParaRPr>
          </a:p>
        </p:txBody>
      </p:sp>
    </p:spTree>
    <p:extLst>
      <p:ext uri="{BB962C8B-B14F-4D97-AF65-F5344CB8AC3E}">
        <p14:creationId xmlns:p14="http://schemas.microsoft.com/office/powerpoint/2010/main" val="3935129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724400"/>
          </a:xfrm>
        </p:spPr>
        <p:txBody>
          <a:bodyPr>
            <a:normAutofit/>
          </a:bodyPr>
          <a:lstStyle/>
          <a:p>
            <a:pPr algn="r" rtl="1">
              <a:buFont typeface="Wingdings" pitchFamily="2" charset="2"/>
              <a:buChar char="Ø"/>
            </a:pPr>
            <a:r>
              <a:rPr lang="fa-IR" sz="2800" dirty="0" smtClean="0">
                <a:cs typeface="B Nazanin" pitchFamily="2" charset="-78"/>
              </a:rPr>
              <a:t>شواهد اخیر نشان می دهد که </a:t>
            </a:r>
            <a:r>
              <a:rPr lang="en-US" sz="2800" dirty="0" smtClean="0">
                <a:cs typeface="B Nazanin" pitchFamily="2" charset="-78"/>
              </a:rPr>
              <a:t> NO</a:t>
            </a:r>
            <a:r>
              <a:rPr lang="fa-IR" sz="2800" dirty="0" smtClean="0">
                <a:cs typeface="B Nazanin" pitchFamily="2" charset="-78"/>
              </a:rPr>
              <a:t>در تنظیم عملکرد تیرویید و احتمالا در تنظیم  واسکولاریتی و جریان خون تیرویید نقش دارد.</a:t>
            </a:r>
          </a:p>
          <a:p>
            <a:pPr algn="r" rtl="1">
              <a:buFont typeface="Wingdings" pitchFamily="2" charset="2"/>
              <a:buChar char="Ø"/>
            </a:pPr>
            <a:endParaRPr lang="en-US" sz="2800" dirty="0" smtClean="0">
              <a:cs typeface="B Nazanin" pitchFamily="2" charset="-78"/>
            </a:endParaRPr>
          </a:p>
          <a:p>
            <a:pPr algn="r" rtl="1">
              <a:buFont typeface="Wingdings" pitchFamily="2" charset="2"/>
              <a:buChar char="Ø"/>
            </a:pPr>
            <a:r>
              <a:rPr lang="fa-IR" sz="2800" dirty="0" smtClean="0">
                <a:cs typeface="B Nazanin" pitchFamily="2" charset="-78"/>
              </a:rPr>
              <a:t>در مطالعاتی که </a:t>
            </a:r>
            <a:r>
              <a:rPr lang="fa-IR" sz="2800" dirty="0">
                <a:cs typeface="B Nazanin" pitchFamily="2" charset="-78"/>
              </a:rPr>
              <a:t>در مورد ارتباط سطح نیترات رژیم غذایی با گواتر، تستهای تیرویید و احتمال بروز کانسر تیرویید انجام </a:t>
            </a:r>
            <a:r>
              <a:rPr lang="fa-IR" sz="2800" dirty="0" smtClean="0">
                <a:cs typeface="B Nazanin" pitchFamily="2" charset="-78"/>
              </a:rPr>
              <a:t>شده، </a:t>
            </a:r>
            <a:r>
              <a:rPr lang="fa-IR" sz="2800" dirty="0">
                <a:cs typeface="B Nazanin" pitchFamily="2" charset="-78"/>
              </a:rPr>
              <a:t>نتایج متناقضی گزارش شده است.</a:t>
            </a:r>
            <a:endParaRPr lang="en-US" sz="2800" dirty="0">
              <a:cs typeface="B Nazanin" pitchFamily="2" charset="-78"/>
            </a:endParaRPr>
          </a:p>
          <a:p>
            <a:pPr algn="r" rtl="1">
              <a:buFont typeface="Wingdings" pitchFamily="2" charset="2"/>
              <a:buChar char="Ø"/>
            </a:pPr>
            <a:endParaRPr lang="fa-IR" sz="2800" dirty="0" smtClean="0">
              <a:cs typeface="B Nazanin" pitchFamily="2" charset="-78"/>
            </a:endParaRPr>
          </a:p>
          <a:p>
            <a:pPr algn="r" rtl="1">
              <a:buFont typeface="Wingdings" pitchFamily="2" charset="2"/>
              <a:buChar char="Ø"/>
            </a:pPr>
            <a:r>
              <a:rPr lang="fa-IR" sz="2800" dirty="0" smtClean="0">
                <a:cs typeface="B Nazanin" pitchFamily="2" charset="-78"/>
              </a:rPr>
              <a:t>در مطالعاتی که در زمینه بررسی </a:t>
            </a:r>
            <a:r>
              <a:rPr lang="en-US" sz="2800" dirty="0" err="1" smtClean="0">
                <a:cs typeface="B Nazanin" pitchFamily="2" charset="-78"/>
              </a:rPr>
              <a:t>NOx</a:t>
            </a:r>
            <a:r>
              <a:rPr lang="fa-IR" sz="2800" dirty="0" smtClean="0">
                <a:cs typeface="B Nazanin" pitchFamily="2" charset="-78"/>
              </a:rPr>
              <a:t> سرم در بیماران با اختلال عملکرد تیرویید انجام شده، نتایج بسیار متفاوت بوده است.</a:t>
            </a:r>
            <a:endParaRPr lang="en-US" sz="2800" dirty="0">
              <a:cs typeface="B Nazanin" pitchFamily="2" charset="-78"/>
            </a:endParaRPr>
          </a:p>
        </p:txBody>
      </p:sp>
      <p:sp>
        <p:nvSpPr>
          <p:cNvPr id="2" name="Title 1"/>
          <p:cNvSpPr>
            <a:spLocks noGrp="1"/>
          </p:cNvSpPr>
          <p:nvPr>
            <p:ph type="title"/>
          </p:nvPr>
        </p:nvSpPr>
        <p:spPr>
          <a:xfrm>
            <a:off x="457200" y="274638"/>
            <a:ext cx="8229600" cy="106362"/>
          </a:xfrm>
        </p:spPr>
        <p:txBody>
          <a:bodyPr>
            <a:normAutofit fontScale="90000"/>
          </a:bodyPr>
          <a:lstStyle/>
          <a:p>
            <a:pPr algn="just" rtl="1"/>
            <a:r>
              <a:rPr lang="fa-IR" b="1" dirty="0" smtClean="0"/>
              <a:t> </a:t>
            </a:r>
            <a:endParaRPr lang="en-US" dirty="0">
              <a:solidFill>
                <a:srgbClr val="C00000"/>
              </a:solidFill>
            </a:endParaRPr>
          </a:p>
        </p:txBody>
      </p:sp>
      <p:sp>
        <p:nvSpPr>
          <p:cNvPr id="4" name="Rectangle 3"/>
          <p:cNvSpPr/>
          <p:nvPr/>
        </p:nvSpPr>
        <p:spPr>
          <a:xfrm>
            <a:off x="4404874" y="5867541"/>
            <a:ext cx="4363695" cy="584775"/>
          </a:xfrm>
          <a:prstGeom prst="rect">
            <a:avLst/>
          </a:prstGeom>
        </p:spPr>
        <p:txBody>
          <a:bodyPr wrap="none">
            <a:spAutoFit/>
          </a:bodyPr>
          <a:lstStyle/>
          <a:p>
            <a:r>
              <a:rPr lang="en-US" sz="1400" b="1" dirty="0" err="1" smtClean="0">
                <a:solidFill>
                  <a:schemeClr val="accent2">
                    <a:lumMod val="75000"/>
                  </a:schemeClr>
                </a:solidFill>
              </a:rPr>
              <a:t>Fellet</a:t>
            </a:r>
            <a:r>
              <a:rPr lang="en-US" sz="1400" b="1" dirty="0" smtClean="0">
                <a:solidFill>
                  <a:schemeClr val="accent2">
                    <a:lumMod val="75000"/>
                  </a:schemeClr>
                </a:solidFill>
              </a:rPr>
              <a:t> </a:t>
            </a:r>
            <a:r>
              <a:rPr lang="en-US" sz="1400" b="1" dirty="0">
                <a:solidFill>
                  <a:schemeClr val="accent2">
                    <a:lumMod val="75000"/>
                  </a:schemeClr>
                </a:solidFill>
              </a:rPr>
              <a:t>AL</a:t>
            </a:r>
            <a:r>
              <a:rPr lang="en-US" sz="1400" b="1" dirty="0" smtClean="0">
                <a:solidFill>
                  <a:schemeClr val="accent2">
                    <a:lumMod val="75000"/>
                  </a:schemeClr>
                </a:solidFill>
              </a:rPr>
              <a:t>, et al., </a:t>
            </a:r>
            <a:r>
              <a:rPr lang="en-US" sz="1400" b="1" dirty="0" err="1">
                <a:solidFill>
                  <a:schemeClr val="accent2">
                    <a:lumMod val="75000"/>
                  </a:schemeClr>
                </a:solidFill>
              </a:rPr>
              <a:t>Exp</a:t>
            </a:r>
            <a:r>
              <a:rPr lang="en-US" sz="1400" b="1" dirty="0">
                <a:solidFill>
                  <a:schemeClr val="accent2">
                    <a:lumMod val="75000"/>
                  </a:schemeClr>
                </a:solidFill>
              </a:rPr>
              <a:t> </a:t>
            </a:r>
            <a:r>
              <a:rPr lang="en-US" sz="1400" b="1" dirty="0" err="1" smtClean="0">
                <a:solidFill>
                  <a:schemeClr val="accent2">
                    <a:lumMod val="75000"/>
                  </a:schemeClr>
                </a:solidFill>
              </a:rPr>
              <a:t>Physiol</a:t>
            </a:r>
            <a:r>
              <a:rPr lang="en-US" sz="1400" b="1" dirty="0" smtClean="0">
                <a:solidFill>
                  <a:schemeClr val="accent2">
                    <a:lumMod val="75000"/>
                  </a:schemeClr>
                </a:solidFill>
              </a:rPr>
              <a:t> </a:t>
            </a:r>
            <a:r>
              <a:rPr lang="en-US" sz="1400" b="1" dirty="0">
                <a:solidFill>
                  <a:schemeClr val="accent2">
                    <a:lumMod val="75000"/>
                  </a:schemeClr>
                </a:solidFill>
              </a:rPr>
              <a:t>2004;89(3):303–12.</a:t>
            </a:r>
          </a:p>
          <a:p>
            <a:endParaRPr lang="en-US" dirty="0"/>
          </a:p>
        </p:txBody>
      </p:sp>
      <p:sp>
        <p:nvSpPr>
          <p:cNvPr id="5" name="Rectangle 4"/>
          <p:cNvSpPr/>
          <p:nvPr/>
        </p:nvSpPr>
        <p:spPr>
          <a:xfrm>
            <a:off x="3810000" y="6267650"/>
            <a:ext cx="4982454" cy="307777"/>
          </a:xfrm>
          <a:prstGeom prst="rect">
            <a:avLst/>
          </a:prstGeom>
        </p:spPr>
        <p:txBody>
          <a:bodyPr wrap="none">
            <a:spAutoFit/>
          </a:bodyPr>
          <a:lstStyle/>
          <a:p>
            <a:r>
              <a:rPr lang="en-US" sz="1400" b="1" dirty="0" smtClean="0">
                <a:solidFill>
                  <a:schemeClr val="accent2">
                    <a:lumMod val="75000"/>
                  </a:schemeClr>
                </a:solidFill>
              </a:rPr>
              <a:t>Colin </a:t>
            </a:r>
            <a:r>
              <a:rPr lang="en-US" sz="1400" b="1" dirty="0">
                <a:solidFill>
                  <a:schemeClr val="accent2">
                    <a:lumMod val="75000"/>
                  </a:schemeClr>
                </a:solidFill>
              </a:rPr>
              <a:t>IM</a:t>
            </a:r>
            <a:r>
              <a:rPr lang="en-US" sz="1400" b="1" dirty="0" smtClean="0">
                <a:solidFill>
                  <a:schemeClr val="accent2">
                    <a:lumMod val="75000"/>
                  </a:schemeClr>
                </a:solidFill>
              </a:rPr>
              <a:t>, et al.,</a:t>
            </a:r>
            <a:r>
              <a:rPr lang="en-US" sz="1400" b="1" dirty="0">
                <a:solidFill>
                  <a:schemeClr val="accent2">
                    <a:lumMod val="75000"/>
                  </a:schemeClr>
                </a:solidFill>
              </a:rPr>
              <a:t> Endocrinology 1995;136</a:t>
            </a:r>
            <a:r>
              <a:rPr lang="en-US" sz="1400" b="1" dirty="0" smtClean="0">
                <a:solidFill>
                  <a:schemeClr val="accent2">
                    <a:lumMod val="75000"/>
                  </a:schemeClr>
                </a:solidFill>
              </a:rPr>
              <a:t> </a:t>
            </a:r>
            <a:r>
              <a:rPr lang="en-US" sz="1400" b="1" dirty="0">
                <a:solidFill>
                  <a:schemeClr val="accent2">
                    <a:lumMod val="75000"/>
                  </a:schemeClr>
                </a:solidFill>
              </a:rPr>
              <a:t>(12):5283–90.</a:t>
            </a:r>
          </a:p>
        </p:txBody>
      </p:sp>
    </p:spTree>
    <p:extLst>
      <p:ext uri="{BB962C8B-B14F-4D97-AF65-F5344CB8AC3E}">
        <p14:creationId xmlns:p14="http://schemas.microsoft.com/office/powerpoint/2010/main" val="22648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2513</TotalTime>
  <Words>2963</Words>
  <Application>Microsoft Office PowerPoint</Application>
  <PresentationFormat>On-screen Show (4:3)</PresentationFormat>
  <Paragraphs>277</Paragraphs>
  <Slides>82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Concourse</vt:lpstr>
      <vt:lpstr>Equation</vt:lpstr>
      <vt:lpstr>PowerPoint Presentation</vt:lpstr>
      <vt:lpstr>دانشگاه علوم پزشكي وخدمات بهداشتي درماني شهيد بهشتي پژوهشکده علوم غدد درون ريز و متابوليسم</vt:lpstr>
      <vt:lpstr>عناوین:</vt:lpstr>
      <vt:lpstr>بیان مسئله </vt:lpstr>
      <vt:lpstr>منابع نیترات: </vt:lpstr>
      <vt:lpstr>PowerPoint Presentation</vt:lpstr>
      <vt:lpstr>PowerPoint Presentation</vt:lpstr>
      <vt:lpstr>PowerPoint Presentation</vt:lpstr>
      <vt:lpstr> </vt:lpstr>
      <vt:lpstr>PowerPoint Presentation</vt:lpstr>
      <vt:lpstr>دلایل انتخاب موضوع</vt:lpstr>
      <vt:lpstr>PowerPoint Presentation</vt:lpstr>
      <vt:lpstr>بررسی متون</vt:lpstr>
      <vt:lpstr>PowerPoint Presentation</vt:lpstr>
      <vt:lpstr>PowerPoint Presentation</vt:lpstr>
      <vt:lpstr>PowerPoint Presentation</vt:lpstr>
      <vt:lpstr>PowerPoint Presentation</vt:lpstr>
      <vt:lpstr>PowerPoint Presentation</vt:lpstr>
      <vt:lpstr>PowerPoint Presentation</vt:lpstr>
      <vt:lpstr>نتیجه گیری</vt:lpstr>
      <vt:lpstr>اهداف و فرضیات</vt:lpstr>
      <vt:lpstr>هدف اصلی :</vt:lpstr>
      <vt:lpstr>اهداف فرعی:</vt:lpstr>
      <vt:lpstr>PowerPoint Presentation</vt:lpstr>
      <vt:lpstr>جدول متغیرها</vt:lpstr>
      <vt:lpstr>PowerPoint Presentation</vt:lpstr>
      <vt:lpstr>PowerPoint Presentation</vt:lpstr>
      <vt:lpstr>جمعیت هدف</vt:lpstr>
      <vt:lpstr>PowerPoint Presentation</vt:lpstr>
      <vt:lpstr>جمعیت مطالعه</vt:lpstr>
      <vt:lpstr>PowerPoint Presentation</vt:lpstr>
      <vt:lpstr>حجم نمونه و نحوه محاسبه</vt:lpstr>
      <vt:lpstr>PowerPoint Presentation</vt:lpstr>
      <vt:lpstr>نحوه اجرا تحقیق و جمع آوری داده ها</vt:lpstr>
      <vt:lpstr>PowerPoint Presentation</vt:lpstr>
      <vt:lpstr>PowerPoint Presentation</vt:lpstr>
      <vt:lpstr>روش های اندازه گیری آزمایشگاهی</vt:lpstr>
      <vt:lpstr>تعریف واژه ها</vt:lpstr>
      <vt:lpstr>PowerPoint Presentation</vt:lpstr>
      <vt:lpstr>PowerPoint Presentation</vt:lpstr>
      <vt:lpstr>ملاحظات اخلاقی</vt:lpstr>
      <vt:lpstr>PowerPoint Presentation</vt:lpstr>
      <vt:lpstr>تجزیه و تحلیل داده ها</vt:lpstr>
      <vt:lpstr>PowerPoint Presentation</vt:lpstr>
      <vt:lpstr>PowerPoint Presentation</vt:lpstr>
      <vt:lpstr>PowerPoint Presentation</vt:lpstr>
      <vt:lpstr>نتایج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بحث</vt:lpstr>
      <vt:lpstr>PowerPoint Presentation</vt:lpstr>
      <vt:lpstr>PowerPoint Presentation</vt:lpstr>
      <vt:lpstr>PowerPoint Presentation</vt:lpstr>
      <vt:lpstr>PowerPoint Presentation</vt:lpstr>
      <vt:lpstr>PowerPoint Presentation</vt:lpstr>
      <vt:lpstr> محدودیت ها</vt:lpstr>
      <vt:lpstr>نقاط قوت</vt:lpstr>
      <vt:lpstr>نتیجه گیری</vt:lpstr>
      <vt:lpstr>PowerPoint Presentation</vt:lpstr>
      <vt:lpstr>پیشنهادات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نتیجه گیری</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ارتباط سطح نیترات سرم با تغییرات تست های تیرویید در افراد شرکت کننده در فاز 3 مطالعه تیرویید تهران در پیگیری سه ساله</dc:title>
  <dc:creator>MRT Pack 25 DVDs</dc:creator>
  <cp:lastModifiedBy>MRT Pack 25 DVDs</cp:lastModifiedBy>
  <cp:revision>226</cp:revision>
  <dcterms:created xsi:type="dcterms:W3CDTF">2016-10-15T04:19:04Z</dcterms:created>
  <dcterms:modified xsi:type="dcterms:W3CDTF">2017-02-20T06:12:53Z</dcterms:modified>
</cp:coreProperties>
</file>