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4" r:id="rId1"/>
  </p:sldMasterIdLst>
  <p:notesMasterIdLst>
    <p:notesMasterId r:id="rId276"/>
  </p:notesMasterIdLst>
  <p:sldIdLst>
    <p:sldId id="694" r:id="rId2"/>
    <p:sldId id="695" r:id="rId3"/>
    <p:sldId id="671" r:id="rId4"/>
    <p:sldId id="673" r:id="rId5"/>
    <p:sldId id="685" r:id="rId6"/>
    <p:sldId id="674" r:id="rId7"/>
    <p:sldId id="687" r:id="rId8"/>
    <p:sldId id="675" r:id="rId9"/>
    <p:sldId id="638" r:id="rId10"/>
    <p:sldId id="639" r:id="rId11"/>
    <p:sldId id="640" r:id="rId12"/>
    <p:sldId id="696" r:id="rId13"/>
    <p:sldId id="697" r:id="rId14"/>
    <p:sldId id="848" r:id="rId15"/>
    <p:sldId id="686" r:id="rId16"/>
    <p:sldId id="641" r:id="rId17"/>
    <p:sldId id="704" r:id="rId18"/>
    <p:sldId id="642" r:id="rId19"/>
    <p:sldId id="643" r:id="rId20"/>
    <p:sldId id="645" r:id="rId21"/>
    <p:sldId id="698" r:id="rId22"/>
    <p:sldId id="699" r:id="rId23"/>
    <p:sldId id="647" r:id="rId24"/>
    <p:sldId id="648" r:id="rId25"/>
    <p:sldId id="700" r:id="rId26"/>
    <p:sldId id="649" r:id="rId27"/>
    <p:sldId id="706" r:id="rId28"/>
    <p:sldId id="701" r:id="rId29"/>
    <p:sldId id="650" r:id="rId30"/>
    <p:sldId id="651" r:id="rId31"/>
    <p:sldId id="702" r:id="rId32"/>
    <p:sldId id="652" r:id="rId33"/>
    <p:sldId id="703" r:id="rId34"/>
    <p:sldId id="653" r:id="rId35"/>
    <p:sldId id="705" r:id="rId36"/>
    <p:sldId id="690" r:id="rId37"/>
    <p:sldId id="654" r:id="rId38"/>
    <p:sldId id="707" r:id="rId39"/>
    <p:sldId id="655" r:id="rId40"/>
    <p:sldId id="708" r:id="rId41"/>
    <p:sldId id="656" r:id="rId42"/>
    <p:sldId id="657" r:id="rId43"/>
    <p:sldId id="658" r:id="rId44"/>
    <p:sldId id="659" r:id="rId45"/>
    <p:sldId id="660" r:id="rId46"/>
    <p:sldId id="716" r:id="rId47"/>
    <p:sldId id="664" r:id="rId48"/>
    <p:sldId id="257" r:id="rId49"/>
    <p:sldId id="259" r:id="rId50"/>
    <p:sldId id="665" r:id="rId51"/>
    <p:sldId id="262" r:id="rId52"/>
    <p:sldId id="261" r:id="rId53"/>
    <p:sldId id="666" r:id="rId54"/>
    <p:sldId id="263" r:id="rId55"/>
    <p:sldId id="264" r:id="rId56"/>
    <p:sldId id="265" r:id="rId57"/>
    <p:sldId id="266" r:id="rId58"/>
    <p:sldId id="267" r:id="rId59"/>
    <p:sldId id="667" r:id="rId60"/>
    <p:sldId id="269" r:id="rId61"/>
    <p:sldId id="668" r:id="rId62"/>
    <p:sldId id="270" r:id="rId63"/>
    <p:sldId id="271" r:id="rId64"/>
    <p:sldId id="279" r:id="rId65"/>
    <p:sldId id="681" r:id="rId66"/>
    <p:sldId id="672" r:id="rId67"/>
    <p:sldId id="288" r:id="rId68"/>
    <p:sldId id="282" r:id="rId69"/>
    <p:sldId id="676" r:id="rId70"/>
    <p:sldId id="680" r:id="rId71"/>
    <p:sldId id="283" r:id="rId72"/>
    <p:sldId id="677" r:id="rId73"/>
    <p:sldId id="678" r:id="rId74"/>
    <p:sldId id="679" r:id="rId75"/>
    <p:sldId id="682" r:id="rId76"/>
    <p:sldId id="284" r:id="rId77"/>
    <p:sldId id="286" r:id="rId78"/>
    <p:sldId id="287" r:id="rId79"/>
    <p:sldId id="289" r:id="rId80"/>
    <p:sldId id="683" r:id="rId81"/>
    <p:sldId id="290" r:id="rId82"/>
    <p:sldId id="291" r:id="rId83"/>
    <p:sldId id="709" r:id="rId84"/>
    <p:sldId id="292" r:id="rId85"/>
    <p:sldId id="294" r:id="rId86"/>
    <p:sldId id="295" r:id="rId87"/>
    <p:sldId id="710" r:id="rId88"/>
    <p:sldId id="296" r:id="rId89"/>
    <p:sldId id="711" r:id="rId90"/>
    <p:sldId id="712" r:id="rId91"/>
    <p:sldId id="297" r:id="rId92"/>
    <p:sldId id="713" r:id="rId93"/>
    <p:sldId id="298" r:id="rId94"/>
    <p:sldId id="299" r:id="rId95"/>
    <p:sldId id="301" r:id="rId96"/>
    <p:sldId id="300" r:id="rId97"/>
    <p:sldId id="302" r:id="rId98"/>
    <p:sldId id="303" r:id="rId99"/>
    <p:sldId id="304" r:id="rId100"/>
    <p:sldId id="305" r:id="rId101"/>
    <p:sldId id="307" r:id="rId102"/>
    <p:sldId id="308" r:id="rId103"/>
    <p:sldId id="309" r:id="rId104"/>
    <p:sldId id="310" r:id="rId105"/>
    <p:sldId id="312" r:id="rId106"/>
    <p:sldId id="315" r:id="rId107"/>
    <p:sldId id="320" r:id="rId108"/>
    <p:sldId id="799" r:id="rId109"/>
    <p:sldId id="321" r:id="rId110"/>
    <p:sldId id="322" r:id="rId111"/>
    <p:sldId id="324" r:id="rId112"/>
    <p:sldId id="328" r:id="rId113"/>
    <p:sldId id="332" r:id="rId114"/>
    <p:sldId id="405" r:id="rId115"/>
    <p:sldId id="801" r:id="rId116"/>
    <p:sldId id="530" r:id="rId117"/>
    <p:sldId id="717" r:id="rId118"/>
    <p:sldId id="718" r:id="rId119"/>
    <p:sldId id="719" r:id="rId120"/>
    <p:sldId id="720" r:id="rId121"/>
    <p:sldId id="723" r:id="rId122"/>
    <p:sldId id="721" r:id="rId123"/>
    <p:sldId id="722" r:id="rId124"/>
    <p:sldId id="725" r:id="rId125"/>
    <p:sldId id="727" r:id="rId126"/>
    <p:sldId id="728" r:id="rId127"/>
    <p:sldId id="730" r:id="rId128"/>
    <p:sldId id="734" r:id="rId129"/>
    <p:sldId id="731" r:id="rId130"/>
    <p:sldId id="732" r:id="rId131"/>
    <p:sldId id="733" r:id="rId132"/>
    <p:sldId id="735" r:id="rId133"/>
    <p:sldId id="736" r:id="rId134"/>
    <p:sldId id="737" r:id="rId135"/>
    <p:sldId id="802" r:id="rId136"/>
    <p:sldId id="739" r:id="rId137"/>
    <p:sldId id="738" r:id="rId138"/>
    <p:sldId id="745" r:id="rId139"/>
    <p:sldId id="740" r:id="rId140"/>
    <p:sldId id="741" r:id="rId141"/>
    <p:sldId id="742" r:id="rId142"/>
    <p:sldId id="748" r:id="rId143"/>
    <p:sldId id="744" r:id="rId144"/>
    <p:sldId id="746" r:id="rId145"/>
    <p:sldId id="750" r:id="rId146"/>
    <p:sldId id="751" r:id="rId147"/>
    <p:sldId id="747" r:id="rId148"/>
    <p:sldId id="752" r:id="rId149"/>
    <p:sldId id="756" r:id="rId150"/>
    <p:sldId id="753" r:id="rId151"/>
    <p:sldId id="754" r:id="rId152"/>
    <p:sldId id="755" r:id="rId153"/>
    <p:sldId id="759" r:id="rId154"/>
    <p:sldId id="757" r:id="rId155"/>
    <p:sldId id="758" r:id="rId156"/>
    <p:sldId id="761" r:id="rId157"/>
    <p:sldId id="762" r:id="rId158"/>
    <p:sldId id="763" r:id="rId159"/>
    <p:sldId id="764" r:id="rId160"/>
    <p:sldId id="765" r:id="rId161"/>
    <p:sldId id="766" r:id="rId162"/>
    <p:sldId id="767" r:id="rId163"/>
    <p:sldId id="768" r:id="rId164"/>
    <p:sldId id="770" r:id="rId165"/>
    <p:sldId id="771" r:id="rId166"/>
    <p:sldId id="772" r:id="rId167"/>
    <p:sldId id="773" r:id="rId168"/>
    <p:sldId id="774" r:id="rId169"/>
    <p:sldId id="775" r:id="rId170"/>
    <p:sldId id="776" r:id="rId171"/>
    <p:sldId id="777" r:id="rId172"/>
    <p:sldId id="778" r:id="rId173"/>
    <p:sldId id="779" r:id="rId174"/>
    <p:sldId id="780" r:id="rId175"/>
    <p:sldId id="781" r:id="rId176"/>
    <p:sldId id="782" r:id="rId177"/>
    <p:sldId id="784" r:id="rId178"/>
    <p:sldId id="785" r:id="rId179"/>
    <p:sldId id="787" r:id="rId180"/>
    <p:sldId id="786" r:id="rId181"/>
    <p:sldId id="788" r:id="rId182"/>
    <p:sldId id="791" r:id="rId183"/>
    <p:sldId id="792" r:id="rId184"/>
    <p:sldId id="793" r:id="rId185"/>
    <p:sldId id="789" r:id="rId186"/>
    <p:sldId id="790" r:id="rId187"/>
    <p:sldId id="794" r:id="rId188"/>
    <p:sldId id="795" r:id="rId189"/>
    <p:sldId id="803" r:id="rId190"/>
    <p:sldId id="796" r:id="rId191"/>
    <p:sldId id="797" r:id="rId192"/>
    <p:sldId id="804" r:id="rId193"/>
    <p:sldId id="805" r:id="rId194"/>
    <p:sldId id="807" r:id="rId195"/>
    <p:sldId id="817" r:id="rId196"/>
    <p:sldId id="818" r:id="rId197"/>
    <p:sldId id="808" r:id="rId198"/>
    <p:sldId id="809" r:id="rId199"/>
    <p:sldId id="815" r:id="rId200"/>
    <p:sldId id="811" r:id="rId201"/>
    <p:sldId id="816" r:id="rId202"/>
    <p:sldId id="819" r:id="rId203"/>
    <p:sldId id="531" r:id="rId204"/>
    <p:sldId id="547" r:id="rId205"/>
    <p:sldId id="548" r:id="rId206"/>
    <p:sldId id="544" r:id="rId207"/>
    <p:sldId id="546" r:id="rId208"/>
    <p:sldId id="553" r:id="rId209"/>
    <p:sldId id="820" r:id="rId210"/>
    <p:sldId id="554" r:id="rId211"/>
    <p:sldId id="555" r:id="rId212"/>
    <p:sldId id="557" r:id="rId213"/>
    <p:sldId id="558" r:id="rId214"/>
    <p:sldId id="532" r:id="rId215"/>
    <p:sldId id="533" r:id="rId216"/>
    <p:sldId id="534" r:id="rId217"/>
    <p:sldId id="535" r:id="rId218"/>
    <p:sldId id="823" r:id="rId219"/>
    <p:sldId id="824" r:id="rId220"/>
    <p:sldId id="536" r:id="rId221"/>
    <p:sldId id="537" r:id="rId222"/>
    <p:sldId id="538" r:id="rId223"/>
    <p:sldId id="539" r:id="rId224"/>
    <p:sldId id="540" r:id="rId225"/>
    <p:sldId id="541" r:id="rId226"/>
    <p:sldId id="542" r:id="rId227"/>
    <p:sldId id="543" r:id="rId228"/>
    <p:sldId id="550" r:id="rId229"/>
    <p:sldId id="552" r:id="rId230"/>
    <p:sldId id="559" r:id="rId231"/>
    <p:sldId id="560" r:id="rId232"/>
    <p:sldId id="561" r:id="rId233"/>
    <p:sldId id="565" r:id="rId234"/>
    <p:sldId id="566" r:id="rId235"/>
    <p:sldId id="567" r:id="rId236"/>
    <p:sldId id="568" r:id="rId237"/>
    <p:sldId id="569" r:id="rId238"/>
    <p:sldId id="572" r:id="rId239"/>
    <p:sldId id="573" r:id="rId240"/>
    <p:sldId id="575" r:id="rId241"/>
    <p:sldId id="577" r:id="rId242"/>
    <p:sldId id="579" r:id="rId243"/>
    <p:sldId id="580" r:id="rId244"/>
    <p:sldId id="581" r:id="rId245"/>
    <p:sldId id="582" r:id="rId246"/>
    <p:sldId id="583" r:id="rId247"/>
    <p:sldId id="584" r:id="rId248"/>
    <p:sldId id="585" r:id="rId249"/>
    <p:sldId id="586" r:id="rId250"/>
    <p:sldId id="587" r:id="rId251"/>
    <p:sldId id="588" r:id="rId252"/>
    <p:sldId id="589" r:id="rId253"/>
    <p:sldId id="827" r:id="rId254"/>
    <p:sldId id="590" r:id="rId255"/>
    <p:sldId id="591" r:id="rId256"/>
    <p:sldId id="592" r:id="rId257"/>
    <p:sldId id="613" r:id="rId258"/>
    <p:sldId id="614" r:id="rId259"/>
    <p:sldId id="620" r:id="rId260"/>
    <p:sldId id="619" r:id="rId261"/>
    <p:sldId id="622" r:id="rId262"/>
    <p:sldId id="623" r:id="rId263"/>
    <p:sldId id="626" r:id="rId264"/>
    <p:sldId id="627" r:id="rId265"/>
    <p:sldId id="628" r:id="rId266"/>
    <p:sldId id="630" r:id="rId267"/>
    <p:sldId id="832" r:id="rId268"/>
    <p:sldId id="633" r:id="rId269"/>
    <p:sldId id="831" r:id="rId270"/>
    <p:sldId id="634" r:id="rId271"/>
    <p:sldId id="841" r:id="rId272"/>
    <p:sldId id="843" r:id="rId273"/>
    <p:sldId id="846" r:id="rId274"/>
    <p:sldId id="845" r:id="rId2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D9B114-22E5-C740-87C8-386531A16892}">
          <p14:sldIdLst>
            <p14:sldId id="694"/>
            <p14:sldId id="695"/>
            <p14:sldId id="671"/>
            <p14:sldId id="673"/>
            <p14:sldId id="685"/>
            <p14:sldId id="674"/>
            <p14:sldId id="687"/>
            <p14:sldId id="675"/>
            <p14:sldId id="638"/>
            <p14:sldId id="639"/>
            <p14:sldId id="640"/>
            <p14:sldId id="696"/>
            <p14:sldId id="697"/>
            <p14:sldId id="848"/>
            <p14:sldId id="686"/>
            <p14:sldId id="641"/>
            <p14:sldId id="704"/>
            <p14:sldId id="642"/>
            <p14:sldId id="643"/>
            <p14:sldId id="645"/>
            <p14:sldId id="698"/>
            <p14:sldId id="699"/>
            <p14:sldId id="647"/>
            <p14:sldId id="648"/>
            <p14:sldId id="700"/>
            <p14:sldId id="649"/>
            <p14:sldId id="706"/>
            <p14:sldId id="701"/>
            <p14:sldId id="650"/>
            <p14:sldId id="651"/>
            <p14:sldId id="702"/>
            <p14:sldId id="652"/>
            <p14:sldId id="703"/>
            <p14:sldId id="653"/>
            <p14:sldId id="705"/>
            <p14:sldId id="690"/>
            <p14:sldId id="654"/>
            <p14:sldId id="707"/>
            <p14:sldId id="655"/>
            <p14:sldId id="708"/>
            <p14:sldId id="656"/>
            <p14:sldId id="657"/>
            <p14:sldId id="658"/>
            <p14:sldId id="659"/>
            <p14:sldId id="660"/>
            <p14:sldId id="716"/>
            <p14:sldId id="664"/>
            <p14:sldId id="257"/>
            <p14:sldId id="259"/>
            <p14:sldId id="665"/>
            <p14:sldId id="262"/>
            <p14:sldId id="261"/>
            <p14:sldId id="666"/>
            <p14:sldId id="263"/>
            <p14:sldId id="264"/>
            <p14:sldId id="265"/>
            <p14:sldId id="266"/>
            <p14:sldId id="267"/>
            <p14:sldId id="667"/>
            <p14:sldId id="269"/>
            <p14:sldId id="668"/>
            <p14:sldId id="270"/>
            <p14:sldId id="271"/>
            <p14:sldId id="279"/>
            <p14:sldId id="681"/>
            <p14:sldId id="672"/>
            <p14:sldId id="288"/>
            <p14:sldId id="282"/>
            <p14:sldId id="676"/>
            <p14:sldId id="680"/>
            <p14:sldId id="283"/>
            <p14:sldId id="677"/>
            <p14:sldId id="678"/>
            <p14:sldId id="679"/>
            <p14:sldId id="682"/>
            <p14:sldId id="284"/>
            <p14:sldId id="286"/>
            <p14:sldId id="287"/>
            <p14:sldId id="289"/>
            <p14:sldId id="683"/>
            <p14:sldId id="290"/>
            <p14:sldId id="291"/>
            <p14:sldId id="709"/>
            <p14:sldId id="292"/>
            <p14:sldId id="294"/>
            <p14:sldId id="295"/>
            <p14:sldId id="710"/>
            <p14:sldId id="296"/>
            <p14:sldId id="711"/>
            <p14:sldId id="712"/>
            <p14:sldId id="297"/>
            <p14:sldId id="713"/>
            <p14:sldId id="298"/>
            <p14:sldId id="299"/>
            <p14:sldId id="301"/>
            <p14:sldId id="300"/>
            <p14:sldId id="302"/>
            <p14:sldId id="303"/>
            <p14:sldId id="304"/>
            <p14:sldId id="305"/>
            <p14:sldId id="307"/>
            <p14:sldId id="308"/>
            <p14:sldId id="309"/>
            <p14:sldId id="310"/>
            <p14:sldId id="312"/>
            <p14:sldId id="315"/>
            <p14:sldId id="320"/>
            <p14:sldId id="799"/>
            <p14:sldId id="321"/>
            <p14:sldId id="322"/>
            <p14:sldId id="324"/>
            <p14:sldId id="328"/>
            <p14:sldId id="332"/>
            <p14:sldId id="405"/>
          </p14:sldIdLst>
        </p14:section>
        <p14:section name="Untitled Section" id="{282F1640-CD28-034B-A463-B109A0F78996}">
          <p14:sldIdLst>
            <p14:sldId id="801"/>
            <p14:sldId id="530"/>
            <p14:sldId id="717"/>
            <p14:sldId id="718"/>
            <p14:sldId id="719"/>
            <p14:sldId id="720"/>
            <p14:sldId id="723"/>
            <p14:sldId id="721"/>
            <p14:sldId id="722"/>
            <p14:sldId id="725"/>
            <p14:sldId id="727"/>
            <p14:sldId id="728"/>
            <p14:sldId id="730"/>
            <p14:sldId id="734"/>
            <p14:sldId id="731"/>
            <p14:sldId id="732"/>
            <p14:sldId id="733"/>
            <p14:sldId id="735"/>
            <p14:sldId id="736"/>
            <p14:sldId id="737"/>
            <p14:sldId id="802"/>
            <p14:sldId id="739"/>
            <p14:sldId id="738"/>
            <p14:sldId id="745"/>
            <p14:sldId id="740"/>
            <p14:sldId id="741"/>
            <p14:sldId id="742"/>
            <p14:sldId id="748"/>
            <p14:sldId id="744"/>
            <p14:sldId id="746"/>
            <p14:sldId id="750"/>
            <p14:sldId id="751"/>
            <p14:sldId id="747"/>
            <p14:sldId id="752"/>
            <p14:sldId id="756"/>
            <p14:sldId id="753"/>
            <p14:sldId id="754"/>
            <p14:sldId id="755"/>
            <p14:sldId id="759"/>
            <p14:sldId id="757"/>
            <p14:sldId id="758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70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4"/>
            <p14:sldId id="785"/>
            <p14:sldId id="787"/>
            <p14:sldId id="786"/>
            <p14:sldId id="788"/>
            <p14:sldId id="791"/>
            <p14:sldId id="792"/>
            <p14:sldId id="793"/>
            <p14:sldId id="789"/>
            <p14:sldId id="790"/>
            <p14:sldId id="794"/>
            <p14:sldId id="795"/>
            <p14:sldId id="803"/>
            <p14:sldId id="796"/>
            <p14:sldId id="797"/>
            <p14:sldId id="804"/>
            <p14:sldId id="805"/>
            <p14:sldId id="807"/>
            <p14:sldId id="817"/>
            <p14:sldId id="818"/>
            <p14:sldId id="808"/>
            <p14:sldId id="809"/>
            <p14:sldId id="815"/>
            <p14:sldId id="811"/>
            <p14:sldId id="816"/>
            <p14:sldId id="819"/>
            <p14:sldId id="531"/>
            <p14:sldId id="547"/>
            <p14:sldId id="548"/>
            <p14:sldId id="544"/>
            <p14:sldId id="546"/>
            <p14:sldId id="553"/>
            <p14:sldId id="820"/>
            <p14:sldId id="554"/>
            <p14:sldId id="555"/>
            <p14:sldId id="557"/>
            <p14:sldId id="558"/>
            <p14:sldId id="532"/>
            <p14:sldId id="533"/>
            <p14:sldId id="534"/>
            <p14:sldId id="535"/>
            <p14:sldId id="823"/>
            <p14:sldId id="824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50"/>
            <p14:sldId id="552"/>
            <p14:sldId id="559"/>
            <p14:sldId id="560"/>
            <p14:sldId id="561"/>
            <p14:sldId id="565"/>
            <p14:sldId id="566"/>
            <p14:sldId id="567"/>
            <p14:sldId id="568"/>
            <p14:sldId id="569"/>
            <p14:sldId id="572"/>
            <p14:sldId id="573"/>
            <p14:sldId id="575"/>
            <p14:sldId id="577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827"/>
            <p14:sldId id="590"/>
            <p14:sldId id="591"/>
            <p14:sldId id="592"/>
            <p14:sldId id="613"/>
            <p14:sldId id="614"/>
            <p14:sldId id="620"/>
            <p14:sldId id="619"/>
            <p14:sldId id="622"/>
            <p14:sldId id="623"/>
            <p14:sldId id="626"/>
            <p14:sldId id="627"/>
            <p14:sldId id="628"/>
            <p14:sldId id="630"/>
            <p14:sldId id="832"/>
            <p14:sldId id="633"/>
            <p14:sldId id="831"/>
            <p14:sldId id="634"/>
            <p14:sldId id="841"/>
            <p14:sldId id="843"/>
            <p14:sldId id="846"/>
            <p14:sldId id="8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49" autoAdjust="0"/>
  </p:normalViewPr>
  <p:slideViewPr>
    <p:cSldViewPr snapToGrid="0" snapToObjects="1">
      <p:cViewPr>
        <p:scale>
          <a:sx n="76" d="100"/>
          <a:sy n="76" d="100"/>
        </p:scale>
        <p:origin x="-3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tableStyles" Target="tableStyles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notesMaster" Target="notesMasters/notesMaster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presProps" Target="pres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viewProps" Target="viewProp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CDBCF-4502-2B49-BF5F-DAAEFECB0B5E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15CD51-4A5F-5948-8F89-F5E049118216}">
      <dgm:prSet phldrT="[Text]"/>
      <dgm:spPr/>
      <dgm:t>
        <a:bodyPr/>
        <a:lstStyle/>
        <a:p>
          <a:r>
            <a:rPr lang="en-US" dirty="0" err="1" smtClean="0"/>
            <a:t>Whithin</a:t>
          </a:r>
          <a:r>
            <a:rPr lang="en-US" dirty="0" smtClean="0"/>
            <a:t> the gland</a:t>
          </a:r>
          <a:endParaRPr lang="en-US" dirty="0"/>
        </a:p>
      </dgm:t>
    </dgm:pt>
    <dgm:pt modelId="{06EA3307-FF58-4546-B510-AF90B5584685}" type="parTrans" cxnId="{0B278360-D527-D048-8BAC-97B867986115}">
      <dgm:prSet/>
      <dgm:spPr/>
      <dgm:t>
        <a:bodyPr/>
        <a:lstStyle/>
        <a:p>
          <a:endParaRPr lang="en-US"/>
        </a:p>
      </dgm:t>
    </dgm:pt>
    <dgm:pt modelId="{8496910D-24E3-9A46-9BDB-8BBE7E22BD5C}" type="sibTrans" cxnId="{0B278360-D527-D048-8BAC-97B867986115}">
      <dgm:prSet/>
      <dgm:spPr/>
      <dgm:t>
        <a:bodyPr/>
        <a:lstStyle/>
        <a:p>
          <a:endParaRPr lang="en-US"/>
        </a:p>
      </dgm:t>
    </dgm:pt>
    <dgm:pt modelId="{3D77705D-2717-3544-9337-C899CA9EF0CD}">
      <dgm:prSet phldrT="[Text]"/>
      <dgm:spPr/>
      <dgm:t>
        <a:bodyPr/>
        <a:lstStyle/>
        <a:p>
          <a:r>
            <a:rPr lang="en-US" dirty="0" smtClean="0"/>
            <a:t>In the cavernous sinus</a:t>
          </a:r>
          <a:endParaRPr lang="en-US" dirty="0"/>
        </a:p>
      </dgm:t>
    </dgm:pt>
    <dgm:pt modelId="{B7E1245A-D0C5-7643-8705-49F9A3D263F5}" type="parTrans" cxnId="{BCBD7F47-872D-A846-BD8D-901A98233563}">
      <dgm:prSet/>
      <dgm:spPr/>
      <dgm:t>
        <a:bodyPr/>
        <a:lstStyle/>
        <a:p>
          <a:endParaRPr lang="en-US"/>
        </a:p>
      </dgm:t>
    </dgm:pt>
    <dgm:pt modelId="{F02F4E8D-D526-344E-91DA-43673CE250A4}" type="sibTrans" cxnId="{BCBD7F47-872D-A846-BD8D-901A98233563}">
      <dgm:prSet/>
      <dgm:spPr/>
      <dgm:t>
        <a:bodyPr/>
        <a:lstStyle/>
        <a:p>
          <a:endParaRPr lang="en-US"/>
        </a:p>
      </dgm:t>
    </dgm:pt>
    <dgm:pt modelId="{005FAD87-0186-6D4E-9815-4B5F2647D43B}">
      <dgm:prSet phldrT="[Text]"/>
      <dgm:spPr/>
      <dgm:t>
        <a:bodyPr/>
        <a:lstStyle/>
        <a:p>
          <a:r>
            <a:rPr lang="en-US" dirty="0" smtClean="0"/>
            <a:t>In the </a:t>
          </a:r>
          <a:r>
            <a:rPr lang="en-US" dirty="0" err="1" smtClean="0"/>
            <a:t>clivus</a:t>
          </a:r>
          <a:endParaRPr lang="en-US" dirty="0"/>
        </a:p>
      </dgm:t>
    </dgm:pt>
    <dgm:pt modelId="{00054CAB-76AB-6945-94EB-14FEF5FC73F2}" type="parTrans" cxnId="{F30EFFBA-3979-294E-9DD8-D336D66C5F6A}">
      <dgm:prSet/>
      <dgm:spPr/>
      <dgm:t>
        <a:bodyPr/>
        <a:lstStyle/>
        <a:p>
          <a:endParaRPr lang="en-US"/>
        </a:p>
      </dgm:t>
    </dgm:pt>
    <dgm:pt modelId="{FB4259EB-BB2D-8B48-BFEB-6EB78C50E026}" type="sibTrans" cxnId="{F30EFFBA-3979-294E-9DD8-D336D66C5F6A}">
      <dgm:prSet/>
      <dgm:spPr/>
      <dgm:t>
        <a:bodyPr/>
        <a:lstStyle/>
        <a:p>
          <a:endParaRPr lang="en-US"/>
        </a:p>
      </dgm:t>
    </dgm:pt>
    <dgm:pt modelId="{2B3499FD-A70E-4847-9CE5-66EAE8C34A9F}">
      <dgm:prSet phldrT="[Text]"/>
      <dgm:spPr/>
      <dgm:t>
        <a:bodyPr/>
        <a:lstStyle/>
        <a:p>
          <a:r>
            <a:rPr lang="en-US" dirty="0" smtClean="0"/>
            <a:t>In the </a:t>
          </a:r>
          <a:r>
            <a:rPr lang="en-US" dirty="0" err="1" smtClean="0"/>
            <a:t>dura</a:t>
          </a:r>
          <a:endParaRPr lang="en-US" dirty="0"/>
        </a:p>
      </dgm:t>
    </dgm:pt>
    <dgm:pt modelId="{DB1C887D-8B08-144A-87E5-3BC4A5569BA2}" type="parTrans" cxnId="{90BF42C6-4302-874A-A49C-06F571DBA8EE}">
      <dgm:prSet/>
      <dgm:spPr/>
      <dgm:t>
        <a:bodyPr/>
        <a:lstStyle/>
        <a:p>
          <a:endParaRPr lang="en-US"/>
        </a:p>
      </dgm:t>
    </dgm:pt>
    <dgm:pt modelId="{E8783629-A57C-C746-B262-0D08D30AA40F}" type="sibTrans" cxnId="{90BF42C6-4302-874A-A49C-06F571DBA8EE}">
      <dgm:prSet/>
      <dgm:spPr/>
      <dgm:t>
        <a:bodyPr/>
        <a:lstStyle/>
        <a:p>
          <a:endParaRPr lang="en-US"/>
        </a:p>
      </dgm:t>
    </dgm:pt>
    <dgm:pt modelId="{BE3771F8-0D2A-1843-8121-DB87220284CA}">
      <dgm:prSet phldrT="[Text]" custT="1"/>
      <dgm:spPr/>
      <dgm:t>
        <a:bodyPr/>
        <a:lstStyle/>
        <a:p>
          <a:r>
            <a:rPr lang="en-US" sz="1600" dirty="0" smtClean="0"/>
            <a:t>Ectopic </a:t>
          </a:r>
          <a:r>
            <a:rPr lang="en-US" sz="1600" dirty="0" err="1" smtClean="0"/>
            <a:t>parasellar</a:t>
          </a:r>
          <a:r>
            <a:rPr lang="en-US" sz="1600" dirty="0" smtClean="0"/>
            <a:t>(less commonly)</a:t>
          </a:r>
          <a:endParaRPr lang="en-US" sz="1600" dirty="0"/>
        </a:p>
      </dgm:t>
    </dgm:pt>
    <dgm:pt modelId="{4BF2222F-59BC-2447-8B26-6EE0207866F7}" type="parTrans" cxnId="{D1AC88D4-3BD5-5A42-9176-E20E42C27781}">
      <dgm:prSet/>
      <dgm:spPr/>
      <dgm:t>
        <a:bodyPr/>
        <a:lstStyle/>
        <a:p>
          <a:endParaRPr lang="en-US"/>
        </a:p>
      </dgm:t>
    </dgm:pt>
    <dgm:pt modelId="{435A659A-B63A-DB45-8852-912EEC947F76}" type="sibTrans" cxnId="{D1AC88D4-3BD5-5A42-9176-E20E42C27781}">
      <dgm:prSet/>
      <dgm:spPr/>
      <dgm:t>
        <a:bodyPr/>
        <a:lstStyle/>
        <a:p>
          <a:endParaRPr lang="en-US"/>
        </a:p>
      </dgm:t>
    </dgm:pt>
    <dgm:pt modelId="{35A4AD19-6F78-A648-98B6-F4ADFC7CAEA4}" type="pres">
      <dgm:prSet presAssocID="{8C8CDBCF-4502-2B49-BF5F-DAAEFECB0B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A5FCF-53BB-434A-A78B-F87A81776344}" type="pres">
      <dgm:prSet presAssocID="{1F15CD51-4A5F-5948-8F89-F5E0491182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8C622-67BA-164F-B08C-8C11106684C9}" type="pres">
      <dgm:prSet presAssocID="{8496910D-24E3-9A46-9BDB-8BBE7E22BD5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51993EE-D7FB-254A-A818-35019B28772A}" type="pres">
      <dgm:prSet presAssocID="{8496910D-24E3-9A46-9BDB-8BBE7E22BD5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6D3852F-3F6D-3A4A-B71E-01D5F45653B3}" type="pres">
      <dgm:prSet presAssocID="{3D77705D-2717-3544-9337-C899CA9EF0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DF5F8-E310-5A40-B10A-65073EDBAC0C}" type="pres">
      <dgm:prSet presAssocID="{F02F4E8D-D526-344E-91DA-43673CE250A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DA41D6F-0BC2-C949-9090-9FB2883EA355}" type="pres">
      <dgm:prSet presAssocID="{F02F4E8D-D526-344E-91DA-43673CE250A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1B6F6D4-D451-5E48-B3BC-B369B58BFEEE}" type="pres">
      <dgm:prSet presAssocID="{005FAD87-0186-6D4E-9815-4B5F2647D43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E2CE5-4893-E54F-A0D5-0F8A89484653}" type="pres">
      <dgm:prSet presAssocID="{FB4259EB-BB2D-8B48-BFEB-6EB78C50E02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1F0B4C6-ACE8-EC4A-9FF1-498032737A81}" type="pres">
      <dgm:prSet presAssocID="{FB4259EB-BB2D-8B48-BFEB-6EB78C50E02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9E66F8B-3C04-EF42-8CCC-60791374802D}" type="pres">
      <dgm:prSet presAssocID="{2B3499FD-A70E-4847-9CE5-66EAE8C34A9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2E367-8ED5-4F45-8467-F5C663ADA2DA}" type="pres">
      <dgm:prSet presAssocID="{E8783629-A57C-C746-B262-0D08D30AA40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7126C20-B7B1-524F-8D5C-661525E88A21}" type="pres">
      <dgm:prSet presAssocID="{E8783629-A57C-C746-B262-0D08D30AA40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11EEB94-C0DE-F649-BB99-D4CCD042DAC0}" type="pres">
      <dgm:prSet presAssocID="{BE3771F8-0D2A-1843-8121-DB87220284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1890E-A8C3-194C-AF30-28BD132E04AF}" type="pres">
      <dgm:prSet presAssocID="{435A659A-B63A-DB45-8852-912EEC947F7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3AA1BD3-0050-4549-99C1-312729AE4AD4}" type="pres">
      <dgm:prSet presAssocID="{435A659A-B63A-DB45-8852-912EEC947F7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6E91569-5782-C443-8205-4B619F290343}" type="presOf" srcId="{FB4259EB-BB2D-8B48-BFEB-6EB78C50E026}" destId="{61F0B4C6-ACE8-EC4A-9FF1-498032737A81}" srcOrd="1" destOrd="0" presId="urn:microsoft.com/office/officeart/2005/8/layout/cycle2"/>
    <dgm:cxn modelId="{E3DD7E9C-1E85-B24D-BE60-929A975303F8}" type="presOf" srcId="{3D77705D-2717-3544-9337-C899CA9EF0CD}" destId="{86D3852F-3F6D-3A4A-B71E-01D5F45653B3}" srcOrd="0" destOrd="0" presId="urn:microsoft.com/office/officeart/2005/8/layout/cycle2"/>
    <dgm:cxn modelId="{7FB621E9-CEAD-0E45-BB62-31CC183A0DFE}" type="presOf" srcId="{2B3499FD-A70E-4847-9CE5-66EAE8C34A9F}" destId="{39E66F8B-3C04-EF42-8CCC-60791374802D}" srcOrd="0" destOrd="0" presId="urn:microsoft.com/office/officeart/2005/8/layout/cycle2"/>
    <dgm:cxn modelId="{C86B966B-D02F-104E-A57F-7DC7E2D33080}" type="presOf" srcId="{E8783629-A57C-C746-B262-0D08D30AA40F}" destId="{FDC2E367-8ED5-4F45-8467-F5C663ADA2DA}" srcOrd="0" destOrd="0" presId="urn:microsoft.com/office/officeart/2005/8/layout/cycle2"/>
    <dgm:cxn modelId="{A5AC524C-CECA-2E45-924E-928758D70A0E}" type="presOf" srcId="{F02F4E8D-D526-344E-91DA-43673CE250A4}" destId="{995DF5F8-E310-5A40-B10A-65073EDBAC0C}" srcOrd="0" destOrd="0" presId="urn:microsoft.com/office/officeart/2005/8/layout/cycle2"/>
    <dgm:cxn modelId="{8F29975C-904C-D841-A3DB-FD3DC799C5A3}" type="presOf" srcId="{1F15CD51-4A5F-5948-8F89-F5E049118216}" destId="{F64A5FCF-53BB-434A-A78B-F87A81776344}" srcOrd="0" destOrd="0" presId="urn:microsoft.com/office/officeart/2005/8/layout/cycle2"/>
    <dgm:cxn modelId="{BCBD7F47-872D-A846-BD8D-901A98233563}" srcId="{8C8CDBCF-4502-2B49-BF5F-DAAEFECB0B5E}" destId="{3D77705D-2717-3544-9337-C899CA9EF0CD}" srcOrd="1" destOrd="0" parTransId="{B7E1245A-D0C5-7643-8705-49F9A3D263F5}" sibTransId="{F02F4E8D-D526-344E-91DA-43673CE250A4}"/>
    <dgm:cxn modelId="{5B2B494C-8A00-3D40-8666-8ED45C8A43F8}" type="presOf" srcId="{FB4259EB-BB2D-8B48-BFEB-6EB78C50E026}" destId="{07FE2CE5-4893-E54F-A0D5-0F8A89484653}" srcOrd="0" destOrd="0" presId="urn:microsoft.com/office/officeart/2005/8/layout/cycle2"/>
    <dgm:cxn modelId="{ABCB8FD9-41E1-1E41-961F-7D5537DB1440}" type="presOf" srcId="{8C8CDBCF-4502-2B49-BF5F-DAAEFECB0B5E}" destId="{35A4AD19-6F78-A648-98B6-F4ADFC7CAEA4}" srcOrd="0" destOrd="0" presId="urn:microsoft.com/office/officeart/2005/8/layout/cycle2"/>
    <dgm:cxn modelId="{056E80B2-925F-A74A-ACB0-436C5183BEAE}" type="presOf" srcId="{435A659A-B63A-DB45-8852-912EEC947F76}" destId="{F461890E-A8C3-194C-AF30-28BD132E04AF}" srcOrd="0" destOrd="0" presId="urn:microsoft.com/office/officeart/2005/8/layout/cycle2"/>
    <dgm:cxn modelId="{90BF42C6-4302-874A-A49C-06F571DBA8EE}" srcId="{8C8CDBCF-4502-2B49-BF5F-DAAEFECB0B5E}" destId="{2B3499FD-A70E-4847-9CE5-66EAE8C34A9F}" srcOrd="3" destOrd="0" parTransId="{DB1C887D-8B08-144A-87E5-3BC4A5569BA2}" sibTransId="{E8783629-A57C-C746-B262-0D08D30AA40F}"/>
    <dgm:cxn modelId="{AEF4838E-C039-884E-9182-221428D4FB94}" type="presOf" srcId="{F02F4E8D-D526-344E-91DA-43673CE250A4}" destId="{1DA41D6F-0BC2-C949-9090-9FB2883EA355}" srcOrd="1" destOrd="0" presId="urn:microsoft.com/office/officeart/2005/8/layout/cycle2"/>
    <dgm:cxn modelId="{F30EFFBA-3979-294E-9DD8-D336D66C5F6A}" srcId="{8C8CDBCF-4502-2B49-BF5F-DAAEFECB0B5E}" destId="{005FAD87-0186-6D4E-9815-4B5F2647D43B}" srcOrd="2" destOrd="0" parTransId="{00054CAB-76AB-6945-94EB-14FEF5FC73F2}" sibTransId="{FB4259EB-BB2D-8B48-BFEB-6EB78C50E026}"/>
    <dgm:cxn modelId="{BEBBA70F-F89C-2545-A7AC-8432EDB7BBE4}" type="presOf" srcId="{E8783629-A57C-C746-B262-0D08D30AA40F}" destId="{67126C20-B7B1-524F-8D5C-661525E88A21}" srcOrd="1" destOrd="0" presId="urn:microsoft.com/office/officeart/2005/8/layout/cycle2"/>
    <dgm:cxn modelId="{8658953B-C576-9F41-9E43-0FA8002693C1}" type="presOf" srcId="{435A659A-B63A-DB45-8852-912EEC947F76}" destId="{83AA1BD3-0050-4549-99C1-312729AE4AD4}" srcOrd="1" destOrd="0" presId="urn:microsoft.com/office/officeart/2005/8/layout/cycle2"/>
    <dgm:cxn modelId="{D1AC88D4-3BD5-5A42-9176-E20E42C27781}" srcId="{8C8CDBCF-4502-2B49-BF5F-DAAEFECB0B5E}" destId="{BE3771F8-0D2A-1843-8121-DB87220284CA}" srcOrd="4" destOrd="0" parTransId="{4BF2222F-59BC-2447-8B26-6EE0207866F7}" sibTransId="{435A659A-B63A-DB45-8852-912EEC947F76}"/>
    <dgm:cxn modelId="{0B278360-D527-D048-8BAC-97B867986115}" srcId="{8C8CDBCF-4502-2B49-BF5F-DAAEFECB0B5E}" destId="{1F15CD51-4A5F-5948-8F89-F5E049118216}" srcOrd="0" destOrd="0" parTransId="{06EA3307-FF58-4546-B510-AF90B5584685}" sibTransId="{8496910D-24E3-9A46-9BDB-8BBE7E22BD5C}"/>
    <dgm:cxn modelId="{029203F4-2686-9D41-B6F8-3EAD10C175D0}" type="presOf" srcId="{005FAD87-0186-6D4E-9815-4B5F2647D43B}" destId="{21B6F6D4-D451-5E48-B3BC-B369B58BFEEE}" srcOrd="0" destOrd="0" presId="urn:microsoft.com/office/officeart/2005/8/layout/cycle2"/>
    <dgm:cxn modelId="{ABBB876B-BE99-404E-93C9-54794C279C49}" type="presOf" srcId="{8496910D-24E3-9A46-9BDB-8BBE7E22BD5C}" destId="{751993EE-D7FB-254A-A818-35019B28772A}" srcOrd="1" destOrd="0" presId="urn:microsoft.com/office/officeart/2005/8/layout/cycle2"/>
    <dgm:cxn modelId="{8FD42FAB-18FD-D943-B54E-E7B00C2AE49D}" type="presOf" srcId="{BE3771F8-0D2A-1843-8121-DB87220284CA}" destId="{A11EEB94-C0DE-F649-BB99-D4CCD042DAC0}" srcOrd="0" destOrd="0" presId="urn:microsoft.com/office/officeart/2005/8/layout/cycle2"/>
    <dgm:cxn modelId="{CADEAC51-8EF0-274A-90A0-C50B742038F0}" type="presOf" srcId="{8496910D-24E3-9A46-9BDB-8BBE7E22BD5C}" destId="{7AC8C622-67BA-164F-B08C-8C11106684C9}" srcOrd="0" destOrd="0" presId="urn:microsoft.com/office/officeart/2005/8/layout/cycle2"/>
    <dgm:cxn modelId="{A7A3E2B1-A62B-D648-A5DE-91874256007F}" type="presParOf" srcId="{35A4AD19-6F78-A648-98B6-F4ADFC7CAEA4}" destId="{F64A5FCF-53BB-434A-A78B-F87A81776344}" srcOrd="0" destOrd="0" presId="urn:microsoft.com/office/officeart/2005/8/layout/cycle2"/>
    <dgm:cxn modelId="{23DB909F-83A9-9540-BD2C-EFBC5C608C5E}" type="presParOf" srcId="{35A4AD19-6F78-A648-98B6-F4ADFC7CAEA4}" destId="{7AC8C622-67BA-164F-B08C-8C11106684C9}" srcOrd="1" destOrd="0" presId="urn:microsoft.com/office/officeart/2005/8/layout/cycle2"/>
    <dgm:cxn modelId="{7D084AB4-E325-0440-8D39-009F576C8A18}" type="presParOf" srcId="{7AC8C622-67BA-164F-B08C-8C11106684C9}" destId="{751993EE-D7FB-254A-A818-35019B28772A}" srcOrd="0" destOrd="0" presId="urn:microsoft.com/office/officeart/2005/8/layout/cycle2"/>
    <dgm:cxn modelId="{9E74783E-9326-9342-B566-FFFF52E8CE4C}" type="presParOf" srcId="{35A4AD19-6F78-A648-98B6-F4ADFC7CAEA4}" destId="{86D3852F-3F6D-3A4A-B71E-01D5F45653B3}" srcOrd="2" destOrd="0" presId="urn:microsoft.com/office/officeart/2005/8/layout/cycle2"/>
    <dgm:cxn modelId="{D20CCB80-9438-0542-B4F7-694F6A5198D6}" type="presParOf" srcId="{35A4AD19-6F78-A648-98B6-F4ADFC7CAEA4}" destId="{995DF5F8-E310-5A40-B10A-65073EDBAC0C}" srcOrd="3" destOrd="0" presId="urn:microsoft.com/office/officeart/2005/8/layout/cycle2"/>
    <dgm:cxn modelId="{548013CA-B85B-7B49-9616-458480752CEA}" type="presParOf" srcId="{995DF5F8-E310-5A40-B10A-65073EDBAC0C}" destId="{1DA41D6F-0BC2-C949-9090-9FB2883EA355}" srcOrd="0" destOrd="0" presId="urn:microsoft.com/office/officeart/2005/8/layout/cycle2"/>
    <dgm:cxn modelId="{271F5851-BB34-3D4C-B057-46FCD2FBF597}" type="presParOf" srcId="{35A4AD19-6F78-A648-98B6-F4ADFC7CAEA4}" destId="{21B6F6D4-D451-5E48-B3BC-B369B58BFEEE}" srcOrd="4" destOrd="0" presId="urn:microsoft.com/office/officeart/2005/8/layout/cycle2"/>
    <dgm:cxn modelId="{8A725695-537E-DE42-9077-96FAE50CCD96}" type="presParOf" srcId="{35A4AD19-6F78-A648-98B6-F4ADFC7CAEA4}" destId="{07FE2CE5-4893-E54F-A0D5-0F8A89484653}" srcOrd="5" destOrd="0" presId="urn:microsoft.com/office/officeart/2005/8/layout/cycle2"/>
    <dgm:cxn modelId="{C0D119FD-06F0-0F43-B825-BE804CAA2973}" type="presParOf" srcId="{07FE2CE5-4893-E54F-A0D5-0F8A89484653}" destId="{61F0B4C6-ACE8-EC4A-9FF1-498032737A81}" srcOrd="0" destOrd="0" presId="urn:microsoft.com/office/officeart/2005/8/layout/cycle2"/>
    <dgm:cxn modelId="{552ADB02-924B-F043-919C-2A8C696E214D}" type="presParOf" srcId="{35A4AD19-6F78-A648-98B6-F4ADFC7CAEA4}" destId="{39E66F8B-3C04-EF42-8CCC-60791374802D}" srcOrd="6" destOrd="0" presId="urn:microsoft.com/office/officeart/2005/8/layout/cycle2"/>
    <dgm:cxn modelId="{733A3529-C8C5-3646-8E18-24DDC93B2109}" type="presParOf" srcId="{35A4AD19-6F78-A648-98B6-F4ADFC7CAEA4}" destId="{FDC2E367-8ED5-4F45-8467-F5C663ADA2DA}" srcOrd="7" destOrd="0" presId="urn:microsoft.com/office/officeart/2005/8/layout/cycle2"/>
    <dgm:cxn modelId="{99EF9705-4EDB-4A48-B29F-69EAB92FEA51}" type="presParOf" srcId="{FDC2E367-8ED5-4F45-8467-F5C663ADA2DA}" destId="{67126C20-B7B1-524F-8D5C-661525E88A21}" srcOrd="0" destOrd="0" presId="urn:microsoft.com/office/officeart/2005/8/layout/cycle2"/>
    <dgm:cxn modelId="{617C8198-1C9B-2845-9787-7C01EED1A8C4}" type="presParOf" srcId="{35A4AD19-6F78-A648-98B6-F4ADFC7CAEA4}" destId="{A11EEB94-C0DE-F649-BB99-D4CCD042DAC0}" srcOrd="8" destOrd="0" presId="urn:microsoft.com/office/officeart/2005/8/layout/cycle2"/>
    <dgm:cxn modelId="{DD04B749-F118-A74F-A08F-09730B4D5F5A}" type="presParOf" srcId="{35A4AD19-6F78-A648-98B6-F4ADFC7CAEA4}" destId="{F461890E-A8C3-194C-AF30-28BD132E04AF}" srcOrd="9" destOrd="0" presId="urn:microsoft.com/office/officeart/2005/8/layout/cycle2"/>
    <dgm:cxn modelId="{60BF4E2B-BF2F-C043-9028-6B3466F40247}" type="presParOf" srcId="{F461890E-A8C3-194C-AF30-28BD132E04AF}" destId="{83AA1BD3-0050-4549-99C1-312729AE4AD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23E73F-3E87-4348-95EB-247BE5865037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909B1-33C5-D142-9549-43E4A23BB172}">
      <dgm:prSet phldrT="[Text]" custT="1"/>
      <dgm:spPr/>
      <dgm:t>
        <a:bodyPr/>
        <a:lstStyle/>
        <a:p>
          <a:r>
            <a:rPr lang="en-US" sz="2800" dirty="0" smtClean="0"/>
            <a:t>          </a:t>
          </a:r>
          <a:r>
            <a:rPr lang="en-US" sz="3200" dirty="0" smtClean="0"/>
            <a:t>Remission</a:t>
          </a:r>
          <a:endParaRPr lang="en-US" sz="3200" dirty="0"/>
        </a:p>
      </dgm:t>
    </dgm:pt>
    <dgm:pt modelId="{26B8C29B-7828-AF4F-85D3-3A73C635B08F}" type="parTrans" cxnId="{4E2AE269-1F65-774F-AB28-45724C455A27}">
      <dgm:prSet/>
      <dgm:spPr/>
      <dgm:t>
        <a:bodyPr/>
        <a:lstStyle/>
        <a:p>
          <a:endParaRPr lang="en-US" sz="2800"/>
        </a:p>
      </dgm:t>
    </dgm:pt>
    <dgm:pt modelId="{3A852EDA-F9FC-BF44-B685-CD7C025AFC92}" type="sibTrans" cxnId="{4E2AE269-1F65-774F-AB28-45724C455A27}">
      <dgm:prSet/>
      <dgm:spPr/>
      <dgm:t>
        <a:bodyPr/>
        <a:lstStyle/>
        <a:p>
          <a:endParaRPr lang="en-US" sz="2800"/>
        </a:p>
      </dgm:t>
    </dgm:pt>
    <dgm:pt modelId="{513C75F5-567C-2F41-A3CB-73B09085D8CA}">
      <dgm:prSet phldrT="[Text]" custT="1"/>
      <dgm:spPr/>
      <dgm:t>
        <a:bodyPr/>
        <a:lstStyle/>
        <a:p>
          <a:r>
            <a:rPr lang="en-US" sz="4000" dirty="0" smtClean="0"/>
            <a:t>Maximal Radiation Dose</a:t>
          </a:r>
          <a:endParaRPr lang="en-US" sz="4000" dirty="0"/>
        </a:p>
      </dgm:t>
    </dgm:pt>
    <dgm:pt modelId="{6EE1578A-92A0-414D-881A-E72CBCA62DA9}" type="parTrans" cxnId="{216FA7A7-B823-B249-9F1C-BE34EB4CE66F}">
      <dgm:prSet/>
      <dgm:spPr/>
      <dgm:t>
        <a:bodyPr/>
        <a:lstStyle/>
        <a:p>
          <a:endParaRPr lang="en-US" sz="2800"/>
        </a:p>
      </dgm:t>
    </dgm:pt>
    <dgm:pt modelId="{EBB41509-D483-5949-BA48-59B76FC5F5A7}" type="sibTrans" cxnId="{216FA7A7-B823-B249-9F1C-BE34EB4CE66F}">
      <dgm:prSet/>
      <dgm:spPr/>
      <dgm:t>
        <a:bodyPr/>
        <a:lstStyle/>
        <a:p>
          <a:endParaRPr lang="en-US" sz="2800"/>
        </a:p>
      </dgm:t>
    </dgm:pt>
    <dgm:pt modelId="{882EF5E7-5F70-3B47-8BAA-AABDDC79C3AB}" type="pres">
      <dgm:prSet presAssocID="{B823E73F-3E87-4348-95EB-247BE586503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83DF041-85F4-3C41-823F-B1527730FE60}" type="pres">
      <dgm:prSet presAssocID="{688909B1-33C5-D142-9549-43E4A23BB172}" presName="Parent" presStyleLbl="node0" presStyleIdx="0" presStyleCnt="1" custScaleX="91329" custLinFactNeighborX="604" custLinFactNeighborY="12266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894631DD-EF4E-4E43-AF62-1B07AEF90963}" type="pres">
      <dgm:prSet presAssocID="{688909B1-33C5-D142-9549-43E4A23BB172}" presName="Accent1" presStyleLbl="node1" presStyleIdx="0" presStyleCnt="9" custLinFactX="-496339" custLinFactNeighborX="-500000" custLinFactNeighborY="61312"/>
      <dgm:spPr/>
    </dgm:pt>
    <dgm:pt modelId="{4055221C-DB51-9B43-B3B4-ACCED51D08A2}" type="pres">
      <dgm:prSet presAssocID="{688909B1-33C5-D142-9549-43E4A23BB172}" presName="Accent2" presStyleLbl="node1" presStyleIdx="1" presStyleCnt="9" custLinFactX="-217511" custLinFactY="-482363" custLinFactNeighborX="-300000" custLinFactNeighborY="-500000"/>
      <dgm:spPr/>
    </dgm:pt>
    <dgm:pt modelId="{B4ED0510-2B02-F84E-BB23-A41AD24863F5}" type="pres">
      <dgm:prSet presAssocID="{688909B1-33C5-D142-9549-43E4A23BB172}" presName="Accent3" presStyleLbl="node1" presStyleIdx="2" presStyleCnt="9"/>
      <dgm:spPr/>
    </dgm:pt>
    <dgm:pt modelId="{9D3DE4E8-E718-1C45-A2A1-903ADE71BDD8}" type="pres">
      <dgm:prSet presAssocID="{688909B1-33C5-D142-9549-43E4A23BB172}" presName="Accent4" presStyleLbl="node1" presStyleIdx="3" presStyleCnt="9" custLinFactX="33633" custLinFactY="-400000" custLinFactNeighborX="100000" custLinFactNeighborY="-439108"/>
      <dgm:spPr/>
    </dgm:pt>
    <dgm:pt modelId="{0CE34FEE-E77B-0941-BA51-B98442E4CB39}" type="pres">
      <dgm:prSet presAssocID="{688909B1-33C5-D142-9549-43E4A23BB172}" presName="Accent5" presStyleLbl="node1" presStyleIdx="4" presStyleCnt="9" custLinFactX="588224" custLinFactY="400000" custLinFactNeighborX="600000" custLinFactNeighborY="418057"/>
      <dgm:spPr/>
    </dgm:pt>
    <dgm:pt modelId="{133E220C-6649-3B4D-84D9-285F5DDC4D44}" type="pres">
      <dgm:prSet presAssocID="{688909B1-33C5-D142-9549-43E4A23BB172}" presName="Accent6" presStyleLbl="node1" presStyleIdx="5" presStyleCnt="9" custLinFactX="-114467" custLinFactY="281160" custLinFactNeighborX="-200000" custLinFactNeighborY="300000"/>
      <dgm:spPr/>
    </dgm:pt>
    <dgm:pt modelId="{BB1FF6B7-B45E-0E4D-8B2D-BDF6C6011677}" type="pres">
      <dgm:prSet presAssocID="{513C75F5-567C-2F41-A3CB-73B09085D8CA}" presName="Child1" presStyleLbl="node1" presStyleIdx="6" presStyleCnt="9" custScaleX="221552" custScaleY="211239" custLinFactNeighborX="14061" custLinFactNeighborY="4414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4E7CB2E-DC27-6F4E-852B-5A19005BB5CB}" type="pres">
      <dgm:prSet presAssocID="{513C75F5-567C-2F41-A3CB-73B09085D8CA}" presName="Accent7" presStyleCnt="0"/>
      <dgm:spPr/>
    </dgm:pt>
    <dgm:pt modelId="{3D2683CE-8231-204A-9160-15D16F080DC1}" type="pres">
      <dgm:prSet presAssocID="{513C75F5-567C-2F41-A3CB-73B09085D8CA}" presName="AccentHold1" presStyleLbl="node1" presStyleIdx="7" presStyleCnt="9" custLinFactX="300000" custLinFactY="-178979" custLinFactNeighborX="340483" custLinFactNeighborY="-200000"/>
      <dgm:spPr/>
    </dgm:pt>
    <dgm:pt modelId="{48C815A9-C00D-EB40-8F80-3CB4E7EED1D2}" type="pres">
      <dgm:prSet presAssocID="{513C75F5-567C-2F41-A3CB-73B09085D8CA}" presName="Accent8" presStyleCnt="0"/>
      <dgm:spPr/>
    </dgm:pt>
    <dgm:pt modelId="{93AA93DD-2E68-A546-9A86-4A818E7B436B}" type="pres">
      <dgm:prSet presAssocID="{513C75F5-567C-2F41-A3CB-73B09085D8CA}" presName="AccentHold2" presStyleLbl="node1" presStyleIdx="8" presStyleCnt="9" custLinFactX="-53134" custLinFactY="100000" custLinFactNeighborX="-100000" custLinFactNeighborY="131695"/>
      <dgm:spPr/>
    </dgm:pt>
  </dgm:ptLst>
  <dgm:cxnLst>
    <dgm:cxn modelId="{216FA7A7-B823-B249-9F1C-BE34EB4CE66F}" srcId="{688909B1-33C5-D142-9549-43E4A23BB172}" destId="{513C75F5-567C-2F41-A3CB-73B09085D8CA}" srcOrd="0" destOrd="0" parTransId="{6EE1578A-92A0-414D-881A-E72CBCA62DA9}" sibTransId="{EBB41509-D483-5949-BA48-59B76FC5F5A7}"/>
    <dgm:cxn modelId="{4E2AE269-1F65-774F-AB28-45724C455A27}" srcId="{B823E73F-3E87-4348-95EB-247BE5865037}" destId="{688909B1-33C5-D142-9549-43E4A23BB172}" srcOrd="0" destOrd="0" parTransId="{26B8C29B-7828-AF4F-85D3-3A73C635B08F}" sibTransId="{3A852EDA-F9FC-BF44-B685-CD7C025AFC92}"/>
    <dgm:cxn modelId="{1CCD6763-9BBC-4D43-97D7-006B70BDDA11}" type="presOf" srcId="{B823E73F-3E87-4348-95EB-247BE5865037}" destId="{882EF5E7-5F70-3B47-8BAA-AABDDC79C3AB}" srcOrd="0" destOrd="0" presId="urn:microsoft.com/office/officeart/2009/3/layout/CircleRelationship"/>
    <dgm:cxn modelId="{2CB54AE3-CAA7-8247-8E98-F2647506360A}" type="presOf" srcId="{513C75F5-567C-2F41-A3CB-73B09085D8CA}" destId="{BB1FF6B7-B45E-0E4D-8B2D-BDF6C6011677}" srcOrd="0" destOrd="0" presId="urn:microsoft.com/office/officeart/2009/3/layout/CircleRelationship"/>
    <dgm:cxn modelId="{F28FA0AB-3741-554D-92F4-919D855B12CA}" type="presOf" srcId="{688909B1-33C5-D142-9549-43E4A23BB172}" destId="{E83DF041-85F4-3C41-823F-B1527730FE60}" srcOrd="0" destOrd="0" presId="urn:microsoft.com/office/officeart/2009/3/layout/CircleRelationship"/>
    <dgm:cxn modelId="{250C26D5-6A58-F94E-9B2B-B43505AC5400}" type="presParOf" srcId="{882EF5E7-5F70-3B47-8BAA-AABDDC79C3AB}" destId="{E83DF041-85F4-3C41-823F-B1527730FE60}" srcOrd="0" destOrd="0" presId="urn:microsoft.com/office/officeart/2009/3/layout/CircleRelationship"/>
    <dgm:cxn modelId="{DDB3E4A6-4444-D946-890D-DADB78B4EEC4}" type="presParOf" srcId="{882EF5E7-5F70-3B47-8BAA-AABDDC79C3AB}" destId="{894631DD-EF4E-4E43-AF62-1B07AEF90963}" srcOrd="1" destOrd="0" presId="urn:microsoft.com/office/officeart/2009/3/layout/CircleRelationship"/>
    <dgm:cxn modelId="{79B548AD-EE4F-E743-8598-A361A7AB9722}" type="presParOf" srcId="{882EF5E7-5F70-3B47-8BAA-AABDDC79C3AB}" destId="{4055221C-DB51-9B43-B3B4-ACCED51D08A2}" srcOrd="2" destOrd="0" presId="urn:microsoft.com/office/officeart/2009/3/layout/CircleRelationship"/>
    <dgm:cxn modelId="{7DBD4287-ED04-3C47-9EB3-FE8957792B99}" type="presParOf" srcId="{882EF5E7-5F70-3B47-8BAA-AABDDC79C3AB}" destId="{B4ED0510-2B02-F84E-BB23-A41AD24863F5}" srcOrd="3" destOrd="0" presId="urn:microsoft.com/office/officeart/2009/3/layout/CircleRelationship"/>
    <dgm:cxn modelId="{72C23A8C-D6FD-CE4B-B9B0-08EF15A3F6AE}" type="presParOf" srcId="{882EF5E7-5F70-3B47-8BAA-AABDDC79C3AB}" destId="{9D3DE4E8-E718-1C45-A2A1-903ADE71BDD8}" srcOrd="4" destOrd="0" presId="urn:microsoft.com/office/officeart/2009/3/layout/CircleRelationship"/>
    <dgm:cxn modelId="{7F7CC18F-CA5C-6A4D-BC05-14F34F54247F}" type="presParOf" srcId="{882EF5E7-5F70-3B47-8BAA-AABDDC79C3AB}" destId="{0CE34FEE-E77B-0941-BA51-B98442E4CB39}" srcOrd="5" destOrd="0" presId="urn:microsoft.com/office/officeart/2009/3/layout/CircleRelationship"/>
    <dgm:cxn modelId="{DC62D238-28E4-5A48-84F4-46ABA36D6712}" type="presParOf" srcId="{882EF5E7-5F70-3B47-8BAA-AABDDC79C3AB}" destId="{133E220C-6649-3B4D-84D9-285F5DDC4D44}" srcOrd="6" destOrd="0" presId="urn:microsoft.com/office/officeart/2009/3/layout/CircleRelationship"/>
    <dgm:cxn modelId="{70EB6A9B-3329-1B4F-8666-4806CED1E932}" type="presParOf" srcId="{882EF5E7-5F70-3B47-8BAA-AABDDC79C3AB}" destId="{BB1FF6B7-B45E-0E4D-8B2D-BDF6C6011677}" srcOrd="7" destOrd="0" presId="urn:microsoft.com/office/officeart/2009/3/layout/CircleRelationship"/>
    <dgm:cxn modelId="{73EC5DEA-07EA-7341-8F6C-6E17C168B034}" type="presParOf" srcId="{882EF5E7-5F70-3B47-8BAA-AABDDC79C3AB}" destId="{54E7CB2E-DC27-6F4E-852B-5A19005BB5CB}" srcOrd="8" destOrd="0" presId="urn:microsoft.com/office/officeart/2009/3/layout/CircleRelationship"/>
    <dgm:cxn modelId="{D78A3DD2-221C-C249-8124-E15B55755039}" type="presParOf" srcId="{54E7CB2E-DC27-6F4E-852B-5A19005BB5CB}" destId="{3D2683CE-8231-204A-9160-15D16F080DC1}" srcOrd="0" destOrd="0" presId="urn:microsoft.com/office/officeart/2009/3/layout/CircleRelationship"/>
    <dgm:cxn modelId="{635B6332-214E-7C4E-8F4C-EA7EED7628A2}" type="presParOf" srcId="{882EF5E7-5F70-3B47-8BAA-AABDDC79C3AB}" destId="{48C815A9-C00D-EB40-8F80-3CB4E7EED1D2}" srcOrd="9" destOrd="0" presId="urn:microsoft.com/office/officeart/2009/3/layout/CircleRelationship"/>
    <dgm:cxn modelId="{B37B9E64-4B51-9F4B-A152-4A954C757F73}" type="presParOf" srcId="{48C815A9-C00D-EB40-8F80-3CB4E7EED1D2}" destId="{93AA93DD-2E68-A546-9A86-4A818E7B436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3D00F7-8B15-D44F-8F9F-748690A0152A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84EF84-C636-3145-A84F-08059688B068}">
      <dgm:prSet phldrT="[Text]" custT="1"/>
      <dgm:spPr/>
      <dgm:t>
        <a:bodyPr/>
        <a:lstStyle/>
        <a:p>
          <a:r>
            <a:rPr lang="en-US" sz="2800" dirty="0" smtClean="0"/>
            <a:t>Radioprotection </a:t>
          </a:r>
          <a:endParaRPr lang="en-US" sz="2800" dirty="0"/>
        </a:p>
      </dgm:t>
    </dgm:pt>
    <dgm:pt modelId="{BE8EC0B6-7E28-9948-865F-60D38AFAF4D9}" type="parTrans" cxnId="{E1AD4066-9612-8946-88D2-E55199509EAC}">
      <dgm:prSet/>
      <dgm:spPr/>
      <dgm:t>
        <a:bodyPr/>
        <a:lstStyle/>
        <a:p>
          <a:endParaRPr lang="en-US"/>
        </a:p>
      </dgm:t>
    </dgm:pt>
    <dgm:pt modelId="{A2EFCA8B-08B1-534F-8450-CD79E8237D72}" type="sibTrans" cxnId="{E1AD4066-9612-8946-88D2-E55199509EAC}">
      <dgm:prSet/>
      <dgm:spPr/>
      <dgm:t>
        <a:bodyPr/>
        <a:lstStyle/>
        <a:p>
          <a:endParaRPr lang="en-US"/>
        </a:p>
      </dgm:t>
    </dgm:pt>
    <dgm:pt modelId="{B2F904B5-4470-7546-B3B5-F7CF18EB0554}">
      <dgm:prSet phldrT="[Text]"/>
      <dgm:spPr/>
      <dgm:t>
        <a:bodyPr/>
        <a:lstStyle/>
        <a:p>
          <a:r>
            <a:rPr lang="en-US" dirty="0" smtClean="0"/>
            <a:t>Pituitary hormone-suppressive medications</a:t>
          </a:r>
          <a:endParaRPr lang="en-US" dirty="0"/>
        </a:p>
      </dgm:t>
    </dgm:pt>
    <dgm:pt modelId="{6CF667AB-1152-1746-885C-659180F6C394}" type="parTrans" cxnId="{AFBD411D-3892-D246-8855-DB9EAEA7F9DC}">
      <dgm:prSet/>
      <dgm:spPr/>
      <dgm:t>
        <a:bodyPr/>
        <a:lstStyle/>
        <a:p>
          <a:endParaRPr lang="en-US"/>
        </a:p>
      </dgm:t>
    </dgm:pt>
    <dgm:pt modelId="{0C3471E8-2549-C04C-9DBA-2B9D2E57BC68}" type="sibTrans" cxnId="{AFBD411D-3892-D246-8855-DB9EAEA7F9DC}">
      <dgm:prSet/>
      <dgm:spPr/>
      <dgm:t>
        <a:bodyPr/>
        <a:lstStyle/>
        <a:p>
          <a:endParaRPr lang="en-US"/>
        </a:p>
      </dgm:t>
    </dgm:pt>
    <dgm:pt modelId="{BDF438CF-BB6E-4645-B9E2-428BB2A5F8B8}" type="pres">
      <dgm:prSet presAssocID="{4D3D00F7-8B15-D44F-8F9F-748690A0152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9A0B18-6964-244C-A8D4-49E222EC36F4}" type="pres">
      <dgm:prSet presAssocID="{4D3D00F7-8B15-D44F-8F9F-748690A0152A}" presName="divider" presStyleLbl="fgShp" presStyleIdx="0" presStyleCnt="1"/>
      <dgm:spPr/>
    </dgm:pt>
    <dgm:pt modelId="{CCD89697-BB8E-E64F-98B9-2F2CFEB2F456}" type="pres">
      <dgm:prSet presAssocID="{1B84EF84-C636-3145-A84F-08059688B068}" presName="downArrow" presStyleLbl="node1" presStyleIdx="0" presStyleCnt="2"/>
      <dgm:spPr/>
    </dgm:pt>
    <dgm:pt modelId="{532B08CB-EA72-CB45-9EB6-7E17C16219CF}" type="pres">
      <dgm:prSet presAssocID="{1B84EF84-C636-3145-A84F-08059688B068}" presName="downArrowText" presStyleLbl="revTx" presStyleIdx="0" presStyleCnt="2" custScaleX="118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C3E54-1200-D64B-A491-8D232791AF89}" type="pres">
      <dgm:prSet presAssocID="{B2F904B5-4470-7546-B3B5-F7CF18EB0554}" presName="upArrow" presStyleLbl="node1" presStyleIdx="1" presStyleCnt="2"/>
      <dgm:spPr/>
    </dgm:pt>
    <dgm:pt modelId="{2994C121-C514-134F-852B-4635EC2F304A}" type="pres">
      <dgm:prSet presAssocID="{B2F904B5-4470-7546-B3B5-F7CF18EB0554}" presName="upArrowText" presStyleLbl="revTx" presStyleIdx="1" presStyleCnt="2" custScaleX="162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587986-6551-7149-B105-058F48788E13}" type="presOf" srcId="{B2F904B5-4470-7546-B3B5-F7CF18EB0554}" destId="{2994C121-C514-134F-852B-4635EC2F304A}" srcOrd="0" destOrd="0" presId="urn:microsoft.com/office/officeart/2005/8/layout/arrow3"/>
    <dgm:cxn modelId="{AFBD411D-3892-D246-8855-DB9EAEA7F9DC}" srcId="{4D3D00F7-8B15-D44F-8F9F-748690A0152A}" destId="{B2F904B5-4470-7546-B3B5-F7CF18EB0554}" srcOrd="1" destOrd="0" parTransId="{6CF667AB-1152-1746-885C-659180F6C394}" sibTransId="{0C3471E8-2549-C04C-9DBA-2B9D2E57BC68}"/>
    <dgm:cxn modelId="{C9004D68-6263-E049-8253-FDD222B7527C}" type="presOf" srcId="{4D3D00F7-8B15-D44F-8F9F-748690A0152A}" destId="{BDF438CF-BB6E-4645-B9E2-428BB2A5F8B8}" srcOrd="0" destOrd="0" presId="urn:microsoft.com/office/officeart/2005/8/layout/arrow3"/>
    <dgm:cxn modelId="{E1AD4066-9612-8946-88D2-E55199509EAC}" srcId="{4D3D00F7-8B15-D44F-8F9F-748690A0152A}" destId="{1B84EF84-C636-3145-A84F-08059688B068}" srcOrd="0" destOrd="0" parTransId="{BE8EC0B6-7E28-9948-865F-60D38AFAF4D9}" sibTransId="{A2EFCA8B-08B1-534F-8450-CD79E8237D72}"/>
    <dgm:cxn modelId="{6B510E03-938A-0345-8164-0841501DC555}" type="presOf" srcId="{1B84EF84-C636-3145-A84F-08059688B068}" destId="{532B08CB-EA72-CB45-9EB6-7E17C16219CF}" srcOrd="0" destOrd="0" presId="urn:microsoft.com/office/officeart/2005/8/layout/arrow3"/>
    <dgm:cxn modelId="{12FC99C4-F805-194F-92D2-6C5C4DE93CFB}" type="presParOf" srcId="{BDF438CF-BB6E-4645-B9E2-428BB2A5F8B8}" destId="{719A0B18-6964-244C-A8D4-49E222EC36F4}" srcOrd="0" destOrd="0" presId="urn:microsoft.com/office/officeart/2005/8/layout/arrow3"/>
    <dgm:cxn modelId="{7B2D0FF4-22F5-8B40-9FD0-48F82E4FEAFC}" type="presParOf" srcId="{BDF438CF-BB6E-4645-B9E2-428BB2A5F8B8}" destId="{CCD89697-BB8E-E64F-98B9-2F2CFEB2F456}" srcOrd="1" destOrd="0" presId="urn:microsoft.com/office/officeart/2005/8/layout/arrow3"/>
    <dgm:cxn modelId="{6D84D208-3160-A94F-B9B1-DF3DFF424821}" type="presParOf" srcId="{BDF438CF-BB6E-4645-B9E2-428BB2A5F8B8}" destId="{532B08CB-EA72-CB45-9EB6-7E17C16219CF}" srcOrd="2" destOrd="0" presId="urn:microsoft.com/office/officeart/2005/8/layout/arrow3"/>
    <dgm:cxn modelId="{AFCA9083-F642-6B43-A6BE-6B94106C1F10}" type="presParOf" srcId="{BDF438CF-BB6E-4645-B9E2-428BB2A5F8B8}" destId="{D13C3E54-1200-D64B-A491-8D232791AF89}" srcOrd="3" destOrd="0" presId="urn:microsoft.com/office/officeart/2005/8/layout/arrow3"/>
    <dgm:cxn modelId="{29E36A0B-2875-1948-8B2D-685D3CC2E93E}" type="presParOf" srcId="{BDF438CF-BB6E-4645-B9E2-428BB2A5F8B8}" destId="{2994C121-C514-134F-852B-4635EC2F304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6D6E44-C0F6-4F42-8D74-46150B8B6C3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A1870B-9439-A844-A45D-B980A957E8B9}">
      <dgm:prSet custT="1"/>
      <dgm:spPr/>
      <dgm:t>
        <a:bodyPr/>
        <a:lstStyle/>
        <a:p>
          <a:pPr rtl="0"/>
          <a:r>
            <a:rPr lang="en-US" sz="2400" dirty="0" smtClean="0"/>
            <a:t>Although remission is less likely than after the first surgery</a:t>
          </a:r>
          <a:endParaRPr lang="en-US" sz="2400" dirty="0"/>
        </a:p>
      </dgm:t>
    </dgm:pt>
    <dgm:pt modelId="{916847FB-071F-7C49-B29E-3E5C0D23B797}" type="parTrans" cxnId="{C064C5F7-64A6-E341-9F5C-9193A017BAED}">
      <dgm:prSet/>
      <dgm:spPr/>
      <dgm:t>
        <a:bodyPr/>
        <a:lstStyle/>
        <a:p>
          <a:endParaRPr lang="en-US"/>
        </a:p>
      </dgm:t>
    </dgm:pt>
    <dgm:pt modelId="{209D8C2C-2231-1246-A639-B857C93FB985}" type="sibTrans" cxnId="{C064C5F7-64A6-E341-9F5C-9193A017BAED}">
      <dgm:prSet custT="1"/>
      <dgm:spPr/>
      <dgm:t>
        <a:bodyPr/>
        <a:lstStyle/>
        <a:p>
          <a:r>
            <a:rPr lang="en-US" sz="2800" dirty="0" smtClean="0">
              <a:solidFill>
                <a:srgbClr val="FF0000"/>
              </a:solidFill>
            </a:rPr>
            <a:t>BUT</a:t>
          </a:r>
          <a:endParaRPr lang="en-US" sz="2800" dirty="0">
            <a:solidFill>
              <a:srgbClr val="FF0000"/>
            </a:solidFill>
          </a:endParaRPr>
        </a:p>
      </dgm:t>
    </dgm:pt>
    <dgm:pt modelId="{96AE3FAF-2CA5-3B49-8428-053ECF2C8B39}">
      <dgm:prSet custT="1"/>
      <dgm:spPr/>
      <dgm:t>
        <a:bodyPr/>
        <a:lstStyle/>
        <a:p>
          <a:pPr rtl="0"/>
          <a:r>
            <a:rPr lang="en-US" sz="2400" dirty="0" smtClean="0"/>
            <a:t>It can be achieved rapidly compared to some other second line treatments and is important to consider</a:t>
          </a:r>
          <a:endParaRPr lang="en-US" sz="2400" dirty="0"/>
        </a:p>
      </dgm:t>
    </dgm:pt>
    <dgm:pt modelId="{D63A2F24-9180-8148-AD49-ABAF4FDFA034}" type="parTrans" cxnId="{F6D4EE2D-B4CA-5441-9567-0A88B9027B85}">
      <dgm:prSet/>
      <dgm:spPr/>
      <dgm:t>
        <a:bodyPr/>
        <a:lstStyle/>
        <a:p>
          <a:endParaRPr lang="en-US"/>
        </a:p>
      </dgm:t>
    </dgm:pt>
    <dgm:pt modelId="{917E0B74-CEA9-1744-ABA4-D997517525D8}" type="sibTrans" cxnId="{F6D4EE2D-B4CA-5441-9567-0A88B9027B85}">
      <dgm:prSet custT="1"/>
      <dgm:spPr/>
      <dgm:t>
        <a:bodyPr/>
        <a:lstStyle/>
        <a:p>
          <a:r>
            <a:rPr lang="en-US" sz="2400" dirty="0" smtClean="0"/>
            <a:t>P</a:t>
          </a:r>
        </a:p>
        <a:p>
          <a:r>
            <a:rPr lang="en-US" sz="2400" dirty="0" smtClean="0"/>
            <a:t>ARTICULARL</a:t>
          </a:r>
        </a:p>
        <a:p>
          <a:r>
            <a:rPr lang="en-US" sz="2400" dirty="0" smtClean="0"/>
            <a:t>Y</a:t>
          </a:r>
          <a:r>
            <a:rPr lang="en-US" sz="500" dirty="0" smtClean="0"/>
            <a:t>Y</a:t>
          </a:r>
          <a:endParaRPr lang="en-US" sz="500" dirty="0"/>
        </a:p>
      </dgm:t>
    </dgm:pt>
    <dgm:pt modelId="{00062D50-EA08-6C45-9D84-7FB494B01E25}">
      <dgm:prSet custT="1"/>
      <dgm:spPr/>
      <dgm:t>
        <a:bodyPr/>
        <a:lstStyle/>
        <a:p>
          <a:pPr rtl="0"/>
          <a:r>
            <a:rPr lang="en-US" sz="3200" dirty="0" smtClean="0"/>
            <a:t>When there is access to an expert pituitary surgeon.</a:t>
          </a:r>
          <a:endParaRPr lang="en-US" sz="3200" dirty="0"/>
        </a:p>
      </dgm:t>
    </dgm:pt>
    <dgm:pt modelId="{FB159C88-E8BE-D542-B151-619715186EA2}" type="parTrans" cxnId="{02C22AF6-A3F6-D24A-9553-1FF825AF6B07}">
      <dgm:prSet/>
      <dgm:spPr/>
      <dgm:t>
        <a:bodyPr/>
        <a:lstStyle/>
        <a:p>
          <a:endParaRPr lang="en-US"/>
        </a:p>
      </dgm:t>
    </dgm:pt>
    <dgm:pt modelId="{A70FD524-A761-B540-B096-71EA09E2F6EA}" type="sibTrans" cxnId="{02C22AF6-A3F6-D24A-9553-1FF825AF6B07}">
      <dgm:prSet/>
      <dgm:spPr/>
      <dgm:t>
        <a:bodyPr/>
        <a:lstStyle/>
        <a:p>
          <a:endParaRPr lang="en-US"/>
        </a:p>
      </dgm:t>
    </dgm:pt>
    <dgm:pt modelId="{B24CEAA5-CD0D-B14A-8795-A7FF49EEF208}" type="pres">
      <dgm:prSet presAssocID="{036D6E44-C0F6-4F42-8D74-46150B8B6C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71E8C8E-CF39-C341-8F54-FBB3702D5ADF}" type="pres">
      <dgm:prSet presAssocID="{C9A1870B-9439-A844-A45D-B980A957E8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5AE44-1471-0C4D-8748-6520261AA1D6}" type="pres">
      <dgm:prSet presAssocID="{209D8C2C-2231-1246-A639-B857C93FB985}" presName="sibTrans" presStyleLbl="sibTrans2D1" presStyleIdx="0" presStyleCnt="2" custLinFactNeighborX="12307" custLinFactNeighborY="-42088"/>
      <dgm:spPr/>
      <dgm:t>
        <a:bodyPr/>
        <a:lstStyle/>
        <a:p>
          <a:pPr rtl="1"/>
          <a:endParaRPr lang="fa-IR"/>
        </a:p>
      </dgm:t>
    </dgm:pt>
    <dgm:pt modelId="{9EF67FE4-5022-2D45-B22A-74EE83EFE3A5}" type="pres">
      <dgm:prSet presAssocID="{209D8C2C-2231-1246-A639-B857C93FB985}" presName="connectorText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522EA444-DE7A-A244-BDD0-E59936238C42}" type="pres">
      <dgm:prSet presAssocID="{96AE3FAF-2CA5-3B49-8428-053ECF2C8B39}" presName="node" presStyleLbl="node1" presStyleIdx="1" presStyleCnt="3" custLinFactNeighborX="2174" custLinFactNeighborY="-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446FA-0123-D14B-BE18-772D42B80739}" type="pres">
      <dgm:prSet presAssocID="{917E0B74-CEA9-1744-ABA4-D997517525D8}" presName="sibTrans" presStyleLbl="sibTrans2D1" presStyleIdx="1" presStyleCnt="2" custScaleX="148784" custScaleY="411211" custLinFactNeighborX="-4102" custLinFactNeighborY="-24552"/>
      <dgm:spPr/>
      <dgm:t>
        <a:bodyPr/>
        <a:lstStyle/>
        <a:p>
          <a:endParaRPr lang="en-US"/>
        </a:p>
      </dgm:t>
    </dgm:pt>
    <dgm:pt modelId="{75F0B394-99E7-FB43-92D1-89B8A7D73379}" type="pres">
      <dgm:prSet presAssocID="{917E0B74-CEA9-1744-ABA4-D997517525D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7C7F952-E336-3441-9521-AC4C86870003}" type="pres">
      <dgm:prSet presAssocID="{00062D50-EA08-6C45-9D84-7FB494B01E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1D58ED2-EEC8-724E-8FF1-A428402D2116}" type="presOf" srcId="{209D8C2C-2231-1246-A639-B857C93FB985}" destId="{5965AE44-1471-0C4D-8748-6520261AA1D6}" srcOrd="0" destOrd="0" presId="urn:microsoft.com/office/officeart/2005/8/layout/process1"/>
    <dgm:cxn modelId="{B51F13FA-93FA-C146-9B9E-35BD708A3954}" type="presOf" srcId="{96AE3FAF-2CA5-3B49-8428-053ECF2C8B39}" destId="{522EA444-DE7A-A244-BDD0-E59936238C42}" srcOrd="0" destOrd="0" presId="urn:microsoft.com/office/officeart/2005/8/layout/process1"/>
    <dgm:cxn modelId="{C064C5F7-64A6-E341-9F5C-9193A017BAED}" srcId="{036D6E44-C0F6-4F42-8D74-46150B8B6C3A}" destId="{C9A1870B-9439-A844-A45D-B980A957E8B9}" srcOrd="0" destOrd="0" parTransId="{916847FB-071F-7C49-B29E-3E5C0D23B797}" sibTransId="{209D8C2C-2231-1246-A639-B857C93FB985}"/>
    <dgm:cxn modelId="{7E1625BA-1529-1B4B-A762-F92D96D232FC}" type="presOf" srcId="{C9A1870B-9439-A844-A45D-B980A957E8B9}" destId="{E71E8C8E-CF39-C341-8F54-FBB3702D5ADF}" srcOrd="0" destOrd="0" presId="urn:microsoft.com/office/officeart/2005/8/layout/process1"/>
    <dgm:cxn modelId="{02C22AF6-A3F6-D24A-9553-1FF825AF6B07}" srcId="{036D6E44-C0F6-4F42-8D74-46150B8B6C3A}" destId="{00062D50-EA08-6C45-9D84-7FB494B01E25}" srcOrd="2" destOrd="0" parTransId="{FB159C88-E8BE-D542-B151-619715186EA2}" sibTransId="{A70FD524-A761-B540-B096-71EA09E2F6EA}"/>
    <dgm:cxn modelId="{C1BD9929-2DA6-3546-B1B8-32889826821B}" type="presOf" srcId="{00062D50-EA08-6C45-9D84-7FB494B01E25}" destId="{A7C7F952-E336-3441-9521-AC4C86870003}" srcOrd="0" destOrd="0" presId="urn:microsoft.com/office/officeart/2005/8/layout/process1"/>
    <dgm:cxn modelId="{EBD7099E-0F92-B444-8CBE-A2F55B845C7C}" type="presOf" srcId="{036D6E44-C0F6-4F42-8D74-46150B8B6C3A}" destId="{B24CEAA5-CD0D-B14A-8795-A7FF49EEF208}" srcOrd="0" destOrd="0" presId="urn:microsoft.com/office/officeart/2005/8/layout/process1"/>
    <dgm:cxn modelId="{D2B6B8B8-B226-6248-A266-3DB4CC942A70}" type="presOf" srcId="{917E0B74-CEA9-1744-ABA4-D997517525D8}" destId="{1CB446FA-0123-D14B-BE18-772D42B80739}" srcOrd="0" destOrd="0" presId="urn:microsoft.com/office/officeart/2005/8/layout/process1"/>
    <dgm:cxn modelId="{049A394F-7668-9E44-A1BF-B7A88EC84AA7}" type="presOf" srcId="{209D8C2C-2231-1246-A639-B857C93FB985}" destId="{9EF67FE4-5022-2D45-B22A-74EE83EFE3A5}" srcOrd="1" destOrd="0" presId="urn:microsoft.com/office/officeart/2005/8/layout/process1"/>
    <dgm:cxn modelId="{E7969270-437A-2947-9D41-805E2124FA3A}" type="presOf" srcId="{917E0B74-CEA9-1744-ABA4-D997517525D8}" destId="{75F0B394-99E7-FB43-92D1-89B8A7D73379}" srcOrd="1" destOrd="0" presId="urn:microsoft.com/office/officeart/2005/8/layout/process1"/>
    <dgm:cxn modelId="{F6D4EE2D-B4CA-5441-9567-0A88B9027B85}" srcId="{036D6E44-C0F6-4F42-8D74-46150B8B6C3A}" destId="{96AE3FAF-2CA5-3B49-8428-053ECF2C8B39}" srcOrd="1" destOrd="0" parTransId="{D63A2F24-9180-8148-AD49-ABAF4FDFA034}" sibTransId="{917E0B74-CEA9-1744-ABA4-D997517525D8}"/>
    <dgm:cxn modelId="{12175E82-FCBB-2A43-B38C-FFCE9BC4D1D4}" type="presParOf" srcId="{B24CEAA5-CD0D-B14A-8795-A7FF49EEF208}" destId="{E71E8C8E-CF39-C341-8F54-FBB3702D5ADF}" srcOrd="0" destOrd="0" presId="urn:microsoft.com/office/officeart/2005/8/layout/process1"/>
    <dgm:cxn modelId="{F0EC5133-7228-554D-9F0C-98E27EF0110F}" type="presParOf" srcId="{B24CEAA5-CD0D-B14A-8795-A7FF49EEF208}" destId="{5965AE44-1471-0C4D-8748-6520261AA1D6}" srcOrd="1" destOrd="0" presId="urn:microsoft.com/office/officeart/2005/8/layout/process1"/>
    <dgm:cxn modelId="{796950D8-B706-4840-A185-EAC7F1D799B6}" type="presParOf" srcId="{5965AE44-1471-0C4D-8748-6520261AA1D6}" destId="{9EF67FE4-5022-2D45-B22A-74EE83EFE3A5}" srcOrd="0" destOrd="0" presId="urn:microsoft.com/office/officeart/2005/8/layout/process1"/>
    <dgm:cxn modelId="{0718D82A-B41D-5646-9856-AAE2DED67A52}" type="presParOf" srcId="{B24CEAA5-CD0D-B14A-8795-A7FF49EEF208}" destId="{522EA444-DE7A-A244-BDD0-E59936238C42}" srcOrd="2" destOrd="0" presId="urn:microsoft.com/office/officeart/2005/8/layout/process1"/>
    <dgm:cxn modelId="{4D0B35CD-B732-D94F-A054-8105811255D5}" type="presParOf" srcId="{B24CEAA5-CD0D-B14A-8795-A7FF49EEF208}" destId="{1CB446FA-0123-D14B-BE18-772D42B80739}" srcOrd="3" destOrd="0" presId="urn:microsoft.com/office/officeart/2005/8/layout/process1"/>
    <dgm:cxn modelId="{E1CFDBF4-33EC-5D4A-BCDD-C1EEA0470151}" type="presParOf" srcId="{1CB446FA-0123-D14B-BE18-772D42B80739}" destId="{75F0B394-99E7-FB43-92D1-89B8A7D73379}" srcOrd="0" destOrd="0" presId="urn:microsoft.com/office/officeart/2005/8/layout/process1"/>
    <dgm:cxn modelId="{ECE66FA2-3485-0441-808E-D47AF4E7FC0E}" type="presParOf" srcId="{B24CEAA5-CD0D-B14A-8795-A7FF49EEF208}" destId="{A7C7F952-E336-3441-9521-AC4C8687000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B1BBF8-25CD-0C4F-8222-CF7C154F6A8E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C085D-7F24-F147-8C7B-5361656845FA}">
      <dgm:prSet phldrT="[Text]"/>
      <dgm:spPr/>
      <dgm:t>
        <a:bodyPr/>
        <a:lstStyle/>
        <a:p>
          <a:r>
            <a:rPr lang="en-US" dirty="0" smtClean="0"/>
            <a:t>Morning </a:t>
          </a:r>
          <a:r>
            <a:rPr lang="en-US" dirty="0" err="1" smtClean="0"/>
            <a:t>cortisole</a:t>
          </a:r>
          <a:r>
            <a:rPr lang="en-US" dirty="0" smtClean="0"/>
            <a:t> cut off values </a:t>
          </a:r>
          <a:endParaRPr lang="en-US" dirty="0"/>
        </a:p>
      </dgm:t>
    </dgm:pt>
    <dgm:pt modelId="{69C02BE7-332F-E549-A65B-C3C3BDDA6EFB}" type="parTrans" cxnId="{531FB9D5-CC75-8D48-9C1C-8C907CA3FF97}">
      <dgm:prSet/>
      <dgm:spPr/>
      <dgm:t>
        <a:bodyPr/>
        <a:lstStyle/>
        <a:p>
          <a:endParaRPr lang="en-US"/>
        </a:p>
      </dgm:t>
    </dgm:pt>
    <dgm:pt modelId="{23964A2F-A809-EC45-A569-48049D4DC822}" type="sibTrans" cxnId="{531FB9D5-CC75-8D48-9C1C-8C907CA3FF97}">
      <dgm:prSet/>
      <dgm:spPr/>
      <dgm:t>
        <a:bodyPr/>
        <a:lstStyle/>
        <a:p>
          <a:endParaRPr lang="en-US"/>
        </a:p>
      </dgm:t>
    </dgm:pt>
    <dgm:pt modelId="{7E14DDB5-5DAF-8441-A5D6-17F62DB48736}">
      <dgm:prSet/>
      <dgm:spPr/>
      <dgm:t>
        <a:bodyPr/>
        <a:lstStyle/>
        <a:p>
          <a:r>
            <a:rPr lang="en-US" dirty="0" smtClean="0"/>
            <a:t>Remission rate</a:t>
          </a:r>
        </a:p>
      </dgm:t>
    </dgm:pt>
    <dgm:pt modelId="{70EAD66A-5E55-2940-8857-736A003BADD7}" type="parTrans" cxnId="{7FF6A956-9543-6644-BA48-F895A0FB5E02}">
      <dgm:prSet/>
      <dgm:spPr/>
      <dgm:t>
        <a:bodyPr/>
        <a:lstStyle/>
        <a:p>
          <a:endParaRPr lang="en-US"/>
        </a:p>
      </dgm:t>
    </dgm:pt>
    <dgm:pt modelId="{0152E984-9B31-5A4D-927A-62069C9E803D}" type="sibTrans" cxnId="{7FF6A956-9543-6644-BA48-F895A0FB5E02}">
      <dgm:prSet/>
      <dgm:spPr/>
      <dgm:t>
        <a:bodyPr/>
        <a:lstStyle/>
        <a:p>
          <a:endParaRPr lang="en-US"/>
        </a:p>
      </dgm:t>
    </dgm:pt>
    <dgm:pt modelId="{04A77478-3E4F-F249-81DA-746593EBD9A8}" type="pres">
      <dgm:prSet presAssocID="{17B1BBF8-25CD-0C4F-8222-CF7C154F6A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C7B51C-0CB3-6042-85BF-1F5EE6565916}" type="pres">
      <dgm:prSet presAssocID="{D41C085D-7F24-F147-8C7B-5361656845F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0F48A-8624-424F-85B5-EE217A233995}" type="pres">
      <dgm:prSet presAssocID="{7E14DDB5-5DAF-8441-A5D6-17F62DB4873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533E87-FE09-F642-975A-FC20957007F2}" type="presOf" srcId="{17B1BBF8-25CD-0C4F-8222-CF7C154F6A8E}" destId="{04A77478-3E4F-F249-81DA-746593EBD9A8}" srcOrd="0" destOrd="0" presId="urn:microsoft.com/office/officeart/2005/8/layout/arrow5"/>
    <dgm:cxn modelId="{71FC25A7-92D2-2E4B-B82D-1A24E563C353}" type="presOf" srcId="{D41C085D-7F24-F147-8C7B-5361656845FA}" destId="{BAC7B51C-0CB3-6042-85BF-1F5EE6565916}" srcOrd="0" destOrd="0" presId="urn:microsoft.com/office/officeart/2005/8/layout/arrow5"/>
    <dgm:cxn modelId="{7FF6A956-9543-6644-BA48-F895A0FB5E02}" srcId="{17B1BBF8-25CD-0C4F-8222-CF7C154F6A8E}" destId="{7E14DDB5-5DAF-8441-A5D6-17F62DB48736}" srcOrd="1" destOrd="0" parTransId="{70EAD66A-5E55-2940-8857-736A003BADD7}" sibTransId="{0152E984-9B31-5A4D-927A-62069C9E803D}"/>
    <dgm:cxn modelId="{667CC809-18CF-714C-946D-86DEDBE54B17}" type="presOf" srcId="{7E14DDB5-5DAF-8441-A5D6-17F62DB48736}" destId="{0EF0F48A-8624-424F-85B5-EE217A233995}" srcOrd="0" destOrd="0" presId="urn:microsoft.com/office/officeart/2005/8/layout/arrow5"/>
    <dgm:cxn modelId="{531FB9D5-CC75-8D48-9C1C-8C907CA3FF97}" srcId="{17B1BBF8-25CD-0C4F-8222-CF7C154F6A8E}" destId="{D41C085D-7F24-F147-8C7B-5361656845FA}" srcOrd="0" destOrd="0" parTransId="{69C02BE7-332F-E549-A65B-C3C3BDDA6EFB}" sibTransId="{23964A2F-A809-EC45-A569-48049D4DC822}"/>
    <dgm:cxn modelId="{694D7C82-6291-4E4A-BC69-593FEC208EE7}" type="presParOf" srcId="{04A77478-3E4F-F249-81DA-746593EBD9A8}" destId="{BAC7B51C-0CB3-6042-85BF-1F5EE6565916}" srcOrd="0" destOrd="0" presId="urn:microsoft.com/office/officeart/2005/8/layout/arrow5"/>
    <dgm:cxn modelId="{F2AAE7E2-7465-E542-BB47-815826D7DDCD}" type="presParOf" srcId="{04A77478-3E4F-F249-81DA-746593EBD9A8}" destId="{0EF0F48A-8624-424F-85B5-EE217A23399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FB343-4742-3943-ABB0-5F2FE00D6D8A}" type="doc">
      <dgm:prSet loTypeId="urn:microsoft.com/office/officeart/2005/8/layout/hProcess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91EF76-3A6D-0F4A-A377-A1A11B62D813}">
      <dgm:prSet phldrT="[Text]"/>
      <dgm:spPr/>
      <dgm:t>
        <a:bodyPr/>
        <a:lstStyle/>
        <a:p>
          <a:endParaRPr lang="en-US" dirty="0"/>
        </a:p>
      </dgm:t>
    </dgm:pt>
    <dgm:pt modelId="{3172B680-662C-6141-BF38-F60FB6E10281}" type="parTrans" cxnId="{EDCBF96A-A452-C841-B2D0-6035102C5C14}">
      <dgm:prSet/>
      <dgm:spPr/>
      <dgm:t>
        <a:bodyPr/>
        <a:lstStyle/>
        <a:p>
          <a:endParaRPr lang="en-US"/>
        </a:p>
      </dgm:t>
    </dgm:pt>
    <dgm:pt modelId="{573C2396-6197-0349-8E0B-DF9B16546AB7}" type="sibTrans" cxnId="{EDCBF96A-A452-C841-B2D0-6035102C5C14}">
      <dgm:prSet/>
      <dgm:spPr/>
      <dgm:t>
        <a:bodyPr/>
        <a:lstStyle/>
        <a:p>
          <a:endParaRPr lang="en-US"/>
        </a:p>
      </dgm:t>
    </dgm:pt>
    <dgm:pt modelId="{33B49472-2D02-D044-AC96-2DA124EF3E5B}">
      <dgm:prSet phldrT="[Text]"/>
      <dgm:spPr/>
      <dgm:t>
        <a:bodyPr/>
        <a:lstStyle/>
        <a:p>
          <a:r>
            <a:rPr lang="en-US" dirty="0" smtClean="0"/>
            <a:t>Biochemical assay only: 2014/2614</a:t>
          </a:r>
        </a:p>
        <a:p>
          <a:r>
            <a:rPr lang="en-US" dirty="0" smtClean="0"/>
            <a:t>(52.1-96.6%)</a:t>
          </a:r>
        </a:p>
        <a:p>
          <a:r>
            <a:rPr lang="en-US" dirty="0" smtClean="0"/>
            <a:t>     77%</a:t>
          </a:r>
        </a:p>
        <a:p>
          <a:endParaRPr lang="en-US" dirty="0" smtClean="0"/>
        </a:p>
        <a:p>
          <a:endParaRPr lang="en-US" dirty="0"/>
        </a:p>
      </dgm:t>
    </dgm:pt>
    <dgm:pt modelId="{9CF4D2B0-A73F-8D42-9754-0AF680EA3839}" type="parTrans" cxnId="{A2F65EA7-3FCF-8746-BFFE-677611F131DD}">
      <dgm:prSet/>
      <dgm:spPr/>
      <dgm:t>
        <a:bodyPr/>
        <a:lstStyle/>
        <a:p>
          <a:endParaRPr lang="en-US"/>
        </a:p>
      </dgm:t>
    </dgm:pt>
    <dgm:pt modelId="{5B567A51-F674-F64A-9039-AD52FAA7237D}" type="sibTrans" cxnId="{A2F65EA7-3FCF-8746-BFFE-677611F131DD}">
      <dgm:prSet/>
      <dgm:spPr/>
      <dgm:t>
        <a:bodyPr/>
        <a:lstStyle/>
        <a:p>
          <a:endParaRPr lang="en-US"/>
        </a:p>
      </dgm:t>
    </dgm:pt>
    <dgm:pt modelId="{1570063F-9B9B-7340-9BA0-1CC92D290B77}">
      <dgm:prSet phldrT="[Text]"/>
      <dgm:spPr/>
      <dgm:t>
        <a:bodyPr/>
        <a:lstStyle/>
        <a:p>
          <a:endParaRPr lang="en-US" dirty="0"/>
        </a:p>
      </dgm:t>
    </dgm:pt>
    <dgm:pt modelId="{6A44B50B-143A-5D4A-A923-60310F3DC137}" type="parTrans" cxnId="{F12F3B37-D129-E547-AEEC-C53634C0DFC4}">
      <dgm:prSet/>
      <dgm:spPr/>
      <dgm:t>
        <a:bodyPr/>
        <a:lstStyle/>
        <a:p>
          <a:endParaRPr lang="en-US"/>
        </a:p>
      </dgm:t>
    </dgm:pt>
    <dgm:pt modelId="{BBCC5F2C-B441-F347-BF91-C8731D7181B5}" type="sibTrans" cxnId="{F12F3B37-D129-E547-AEEC-C53634C0DFC4}">
      <dgm:prSet/>
      <dgm:spPr/>
      <dgm:t>
        <a:bodyPr/>
        <a:lstStyle/>
        <a:p>
          <a:endParaRPr lang="en-US"/>
        </a:p>
      </dgm:t>
    </dgm:pt>
    <dgm:pt modelId="{83BC6850-0F89-B041-88B5-B5465F5C0A37}">
      <dgm:prSet phldrT="[Text]"/>
      <dgm:spPr/>
      <dgm:t>
        <a:bodyPr/>
        <a:lstStyle/>
        <a:p>
          <a:r>
            <a:rPr lang="en-US" dirty="0" smtClean="0"/>
            <a:t>Clinical and Biochemical endpoint:</a:t>
          </a:r>
        </a:p>
        <a:p>
          <a:r>
            <a:rPr lang="en-US" dirty="0" smtClean="0"/>
            <a:t>1428/1796</a:t>
          </a:r>
        </a:p>
        <a:p>
          <a:r>
            <a:rPr lang="en-US" dirty="0" smtClean="0"/>
            <a:t>(65%-88.6%)</a:t>
          </a:r>
        </a:p>
        <a:p>
          <a:r>
            <a:rPr lang="en-US" dirty="0" smtClean="0"/>
            <a:t>79.5%</a:t>
          </a:r>
        </a:p>
        <a:p>
          <a:r>
            <a:rPr lang="en-US" dirty="0" smtClean="0"/>
            <a:t> </a:t>
          </a:r>
          <a:endParaRPr lang="en-US" dirty="0"/>
        </a:p>
      </dgm:t>
    </dgm:pt>
    <dgm:pt modelId="{B6123F1F-D1B5-D041-9F7D-32C1A317ECED}" type="parTrans" cxnId="{1B738B24-B31C-3848-8158-A73A35987DFE}">
      <dgm:prSet/>
      <dgm:spPr/>
      <dgm:t>
        <a:bodyPr/>
        <a:lstStyle/>
        <a:p>
          <a:endParaRPr lang="en-US"/>
        </a:p>
      </dgm:t>
    </dgm:pt>
    <dgm:pt modelId="{1C870446-8F7E-974B-A914-069E1B177F0A}" type="sibTrans" cxnId="{1B738B24-B31C-3848-8158-A73A35987DFE}">
      <dgm:prSet/>
      <dgm:spPr/>
      <dgm:t>
        <a:bodyPr/>
        <a:lstStyle/>
        <a:p>
          <a:endParaRPr lang="en-US"/>
        </a:p>
      </dgm:t>
    </dgm:pt>
    <dgm:pt modelId="{2E6F7D06-1F81-2C43-8025-A8D0AD1B4645}">
      <dgm:prSet phldrT="[Text]"/>
      <dgm:spPr/>
      <dgm:t>
        <a:bodyPr/>
        <a:lstStyle/>
        <a:p>
          <a:endParaRPr lang="en-US" dirty="0"/>
        </a:p>
      </dgm:t>
    </dgm:pt>
    <dgm:pt modelId="{B5F1A3F9-259F-D546-8B8F-51C6EF187CC4}" type="parTrans" cxnId="{1C79CBA1-BA71-6549-A2B9-36AE5C264712}">
      <dgm:prSet/>
      <dgm:spPr/>
      <dgm:t>
        <a:bodyPr/>
        <a:lstStyle/>
        <a:p>
          <a:endParaRPr lang="en-US"/>
        </a:p>
      </dgm:t>
    </dgm:pt>
    <dgm:pt modelId="{C6F5E1E0-F112-4D45-B95D-3A2C8C93C230}" type="sibTrans" cxnId="{1C79CBA1-BA71-6549-A2B9-36AE5C264712}">
      <dgm:prSet/>
      <dgm:spPr/>
      <dgm:t>
        <a:bodyPr/>
        <a:lstStyle/>
        <a:p>
          <a:endParaRPr lang="en-US"/>
        </a:p>
      </dgm:t>
    </dgm:pt>
    <dgm:pt modelId="{243722E7-789B-624E-BF4B-EAFDB357E8AF}">
      <dgm:prSet phldrT="[Text]"/>
      <dgm:spPr/>
      <dgm:t>
        <a:bodyPr/>
        <a:lstStyle/>
        <a:p>
          <a:r>
            <a:rPr lang="en-US" dirty="0" err="1" smtClean="0"/>
            <a:t>Overal</a:t>
          </a:r>
          <a:r>
            <a:rPr lang="en-US" dirty="0" smtClean="0"/>
            <a:t> remission rate</a:t>
          </a:r>
        </a:p>
        <a:p>
          <a:endParaRPr lang="en-US" dirty="0" smtClean="0"/>
        </a:p>
        <a:p>
          <a:r>
            <a:rPr lang="en-US" dirty="0" smtClean="0"/>
            <a:t>78%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AE5B7DBC-9327-644B-96A5-AE3B296C2976}" type="parTrans" cxnId="{6F6ACBCC-3757-C246-89F5-B37FC8E020C4}">
      <dgm:prSet/>
      <dgm:spPr/>
      <dgm:t>
        <a:bodyPr/>
        <a:lstStyle/>
        <a:p>
          <a:endParaRPr lang="en-US"/>
        </a:p>
      </dgm:t>
    </dgm:pt>
    <dgm:pt modelId="{29808DF4-5B22-A04A-90F3-F8AC021638BA}" type="sibTrans" cxnId="{6F6ACBCC-3757-C246-89F5-B37FC8E020C4}">
      <dgm:prSet/>
      <dgm:spPr/>
      <dgm:t>
        <a:bodyPr/>
        <a:lstStyle/>
        <a:p>
          <a:endParaRPr lang="en-US"/>
        </a:p>
      </dgm:t>
    </dgm:pt>
    <dgm:pt modelId="{F831AAE3-4DB9-D64C-8491-840533FFDFCA}" type="pres">
      <dgm:prSet presAssocID="{4DCFB343-4742-3943-ABB0-5F2FE00D6D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316074-46F3-B246-A013-8B70ADE092D2}" type="pres">
      <dgm:prSet presAssocID="{F191EF76-3A6D-0F4A-A377-A1A11B62D813}" presName="compositeNode" presStyleCnt="0">
        <dgm:presLayoutVars>
          <dgm:bulletEnabled val="1"/>
        </dgm:presLayoutVars>
      </dgm:prSet>
      <dgm:spPr/>
    </dgm:pt>
    <dgm:pt modelId="{AFDB0608-C84D-7541-A2BD-52E790D7C086}" type="pres">
      <dgm:prSet presAssocID="{F191EF76-3A6D-0F4A-A377-A1A11B62D813}" presName="bgRect" presStyleLbl="node1" presStyleIdx="0" presStyleCnt="3"/>
      <dgm:spPr/>
      <dgm:t>
        <a:bodyPr/>
        <a:lstStyle/>
        <a:p>
          <a:endParaRPr lang="en-US"/>
        </a:p>
      </dgm:t>
    </dgm:pt>
    <dgm:pt modelId="{2D5313D2-4340-DD4E-A168-8A89E732EA98}" type="pres">
      <dgm:prSet presAssocID="{F191EF76-3A6D-0F4A-A377-A1A11B62D81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F0D69-2D9F-B54F-AB48-67D8D9171AE6}" type="pres">
      <dgm:prSet presAssocID="{F191EF76-3A6D-0F4A-A377-A1A11B62D81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396D6-5523-5C44-BD53-8064B11DE655}" type="pres">
      <dgm:prSet presAssocID="{573C2396-6197-0349-8E0B-DF9B16546AB7}" presName="hSp" presStyleCnt="0"/>
      <dgm:spPr/>
    </dgm:pt>
    <dgm:pt modelId="{2E1F0250-9495-9147-99FB-EA08D96B023D}" type="pres">
      <dgm:prSet presAssocID="{573C2396-6197-0349-8E0B-DF9B16546AB7}" presName="vProcSp" presStyleCnt="0"/>
      <dgm:spPr/>
    </dgm:pt>
    <dgm:pt modelId="{AA4DA4E1-BB02-BD44-9A6A-37A2CFB5AE4B}" type="pres">
      <dgm:prSet presAssocID="{573C2396-6197-0349-8E0B-DF9B16546AB7}" presName="vSp1" presStyleCnt="0"/>
      <dgm:spPr/>
    </dgm:pt>
    <dgm:pt modelId="{9A2C33CA-6168-4A48-9380-7D08F36CFC6A}" type="pres">
      <dgm:prSet presAssocID="{573C2396-6197-0349-8E0B-DF9B16546AB7}" presName="simulatedConn" presStyleLbl="solidFgAcc1" presStyleIdx="0" presStyleCnt="2"/>
      <dgm:spPr/>
    </dgm:pt>
    <dgm:pt modelId="{9397793B-6FF3-F042-9514-A098C070FE73}" type="pres">
      <dgm:prSet presAssocID="{573C2396-6197-0349-8E0B-DF9B16546AB7}" presName="vSp2" presStyleCnt="0"/>
      <dgm:spPr/>
    </dgm:pt>
    <dgm:pt modelId="{B6E6A9C2-D211-FC44-8EE2-7371C8144F9E}" type="pres">
      <dgm:prSet presAssocID="{573C2396-6197-0349-8E0B-DF9B16546AB7}" presName="sibTrans" presStyleCnt="0"/>
      <dgm:spPr/>
    </dgm:pt>
    <dgm:pt modelId="{C58243D1-8695-7344-B5DE-EED396F94973}" type="pres">
      <dgm:prSet presAssocID="{1570063F-9B9B-7340-9BA0-1CC92D290B77}" presName="compositeNode" presStyleCnt="0">
        <dgm:presLayoutVars>
          <dgm:bulletEnabled val="1"/>
        </dgm:presLayoutVars>
      </dgm:prSet>
      <dgm:spPr/>
    </dgm:pt>
    <dgm:pt modelId="{3DAB3329-9AD3-254B-988B-46F7AA36B59A}" type="pres">
      <dgm:prSet presAssocID="{1570063F-9B9B-7340-9BA0-1CC92D290B77}" presName="bgRect" presStyleLbl="node1" presStyleIdx="1" presStyleCnt="3"/>
      <dgm:spPr/>
      <dgm:t>
        <a:bodyPr/>
        <a:lstStyle/>
        <a:p>
          <a:endParaRPr lang="en-US"/>
        </a:p>
      </dgm:t>
    </dgm:pt>
    <dgm:pt modelId="{5EAD948A-B0E6-A74A-9683-A81ADBB96048}" type="pres">
      <dgm:prSet presAssocID="{1570063F-9B9B-7340-9BA0-1CC92D290B7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92C5C-BF11-AD4E-A260-00E407B3A87B}" type="pres">
      <dgm:prSet presAssocID="{1570063F-9B9B-7340-9BA0-1CC92D290B7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CCF91-7868-2340-9C72-697027C37529}" type="pres">
      <dgm:prSet presAssocID="{BBCC5F2C-B441-F347-BF91-C8731D7181B5}" presName="hSp" presStyleCnt="0"/>
      <dgm:spPr/>
    </dgm:pt>
    <dgm:pt modelId="{AE051A6E-0C27-624F-B07A-B21F4E6FDF14}" type="pres">
      <dgm:prSet presAssocID="{BBCC5F2C-B441-F347-BF91-C8731D7181B5}" presName="vProcSp" presStyleCnt="0"/>
      <dgm:spPr/>
    </dgm:pt>
    <dgm:pt modelId="{C56409BA-8CC8-5049-A4EC-5049265DD97E}" type="pres">
      <dgm:prSet presAssocID="{BBCC5F2C-B441-F347-BF91-C8731D7181B5}" presName="vSp1" presStyleCnt="0"/>
      <dgm:spPr/>
    </dgm:pt>
    <dgm:pt modelId="{9648C593-A72C-3542-B646-24CB9267146C}" type="pres">
      <dgm:prSet presAssocID="{BBCC5F2C-B441-F347-BF91-C8731D7181B5}" presName="simulatedConn" presStyleLbl="solidFgAcc1" presStyleIdx="1" presStyleCnt="2"/>
      <dgm:spPr/>
    </dgm:pt>
    <dgm:pt modelId="{3A08481A-CD2F-6C47-A0EA-5DA71D315902}" type="pres">
      <dgm:prSet presAssocID="{BBCC5F2C-B441-F347-BF91-C8731D7181B5}" presName="vSp2" presStyleCnt="0"/>
      <dgm:spPr/>
    </dgm:pt>
    <dgm:pt modelId="{0FC87F40-A84B-5F42-BCFE-76DAC4F42EF6}" type="pres">
      <dgm:prSet presAssocID="{BBCC5F2C-B441-F347-BF91-C8731D7181B5}" presName="sibTrans" presStyleCnt="0"/>
      <dgm:spPr/>
    </dgm:pt>
    <dgm:pt modelId="{2E9A1628-2908-3646-AA30-9F4B14E54564}" type="pres">
      <dgm:prSet presAssocID="{2E6F7D06-1F81-2C43-8025-A8D0AD1B4645}" presName="compositeNode" presStyleCnt="0">
        <dgm:presLayoutVars>
          <dgm:bulletEnabled val="1"/>
        </dgm:presLayoutVars>
      </dgm:prSet>
      <dgm:spPr/>
    </dgm:pt>
    <dgm:pt modelId="{75350D00-22E6-7B46-9430-5430CB1A7944}" type="pres">
      <dgm:prSet presAssocID="{2E6F7D06-1F81-2C43-8025-A8D0AD1B4645}" presName="bgRect" presStyleLbl="node1" presStyleIdx="2" presStyleCnt="3"/>
      <dgm:spPr/>
      <dgm:t>
        <a:bodyPr/>
        <a:lstStyle/>
        <a:p>
          <a:endParaRPr lang="en-US"/>
        </a:p>
      </dgm:t>
    </dgm:pt>
    <dgm:pt modelId="{B6ED492F-EAD5-BD4A-83CC-84AF28A5C5A0}" type="pres">
      <dgm:prSet presAssocID="{2E6F7D06-1F81-2C43-8025-A8D0AD1B464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67D0E-36EC-5643-A4D0-E9ED40A33755}" type="pres">
      <dgm:prSet presAssocID="{2E6F7D06-1F81-2C43-8025-A8D0AD1B464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38B24-B31C-3848-8158-A73A35987DFE}" srcId="{1570063F-9B9B-7340-9BA0-1CC92D290B77}" destId="{83BC6850-0F89-B041-88B5-B5465F5C0A37}" srcOrd="0" destOrd="0" parTransId="{B6123F1F-D1B5-D041-9F7D-32C1A317ECED}" sibTransId="{1C870446-8F7E-974B-A914-069E1B177F0A}"/>
    <dgm:cxn modelId="{F12F3B37-D129-E547-AEEC-C53634C0DFC4}" srcId="{4DCFB343-4742-3943-ABB0-5F2FE00D6D8A}" destId="{1570063F-9B9B-7340-9BA0-1CC92D290B77}" srcOrd="1" destOrd="0" parTransId="{6A44B50B-143A-5D4A-A923-60310F3DC137}" sibTransId="{BBCC5F2C-B441-F347-BF91-C8731D7181B5}"/>
    <dgm:cxn modelId="{79854135-F182-2443-B9FB-05A34CD2F202}" type="presOf" srcId="{243722E7-789B-624E-BF4B-EAFDB357E8AF}" destId="{9E767D0E-36EC-5643-A4D0-E9ED40A33755}" srcOrd="0" destOrd="0" presId="urn:microsoft.com/office/officeart/2005/8/layout/hProcess7"/>
    <dgm:cxn modelId="{76837D4E-37A9-6A4D-9EAD-8E5866C00677}" type="presOf" srcId="{1570063F-9B9B-7340-9BA0-1CC92D290B77}" destId="{3DAB3329-9AD3-254B-988B-46F7AA36B59A}" srcOrd="0" destOrd="0" presId="urn:microsoft.com/office/officeart/2005/8/layout/hProcess7"/>
    <dgm:cxn modelId="{A2F65EA7-3FCF-8746-BFFE-677611F131DD}" srcId="{F191EF76-3A6D-0F4A-A377-A1A11B62D813}" destId="{33B49472-2D02-D044-AC96-2DA124EF3E5B}" srcOrd="0" destOrd="0" parTransId="{9CF4D2B0-A73F-8D42-9754-0AF680EA3839}" sibTransId="{5B567A51-F674-F64A-9039-AD52FAA7237D}"/>
    <dgm:cxn modelId="{D90F7C03-C52B-0649-A4F1-49F87BEF04B2}" type="presOf" srcId="{33B49472-2D02-D044-AC96-2DA124EF3E5B}" destId="{058F0D69-2D9F-B54F-AB48-67D8D9171AE6}" srcOrd="0" destOrd="0" presId="urn:microsoft.com/office/officeart/2005/8/layout/hProcess7"/>
    <dgm:cxn modelId="{E7EB3C0A-8342-C74D-8484-336352DF497E}" type="presOf" srcId="{F191EF76-3A6D-0F4A-A377-A1A11B62D813}" destId="{2D5313D2-4340-DD4E-A168-8A89E732EA98}" srcOrd="1" destOrd="0" presId="urn:microsoft.com/office/officeart/2005/8/layout/hProcess7"/>
    <dgm:cxn modelId="{4EE684F0-4DB6-8442-8905-7C2944399111}" type="presOf" srcId="{2E6F7D06-1F81-2C43-8025-A8D0AD1B4645}" destId="{75350D00-22E6-7B46-9430-5430CB1A7944}" srcOrd="0" destOrd="0" presId="urn:microsoft.com/office/officeart/2005/8/layout/hProcess7"/>
    <dgm:cxn modelId="{1C79CBA1-BA71-6549-A2B9-36AE5C264712}" srcId="{4DCFB343-4742-3943-ABB0-5F2FE00D6D8A}" destId="{2E6F7D06-1F81-2C43-8025-A8D0AD1B4645}" srcOrd="2" destOrd="0" parTransId="{B5F1A3F9-259F-D546-8B8F-51C6EF187CC4}" sibTransId="{C6F5E1E0-F112-4D45-B95D-3A2C8C93C230}"/>
    <dgm:cxn modelId="{E82288F7-1E7D-5846-A216-882AE927930E}" type="presOf" srcId="{1570063F-9B9B-7340-9BA0-1CC92D290B77}" destId="{5EAD948A-B0E6-A74A-9683-A81ADBB96048}" srcOrd="1" destOrd="0" presId="urn:microsoft.com/office/officeart/2005/8/layout/hProcess7"/>
    <dgm:cxn modelId="{2CEE24B3-5F83-7147-9DA1-3ABE0BA4C98C}" type="presOf" srcId="{F191EF76-3A6D-0F4A-A377-A1A11B62D813}" destId="{AFDB0608-C84D-7541-A2BD-52E790D7C086}" srcOrd="0" destOrd="0" presId="urn:microsoft.com/office/officeart/2005/8/layout/hProcess7"/>
    <dgm:cxn modelId="{BFDFB572-4F2B-3C49-BBA6-DC150FCBD180}" type="presOf" srcId="{83BC6850-0F89-B041-88B5-B5465F5C0A37}" destId="{1E492C5C-BF11-AD4E-A260-00E407B3A87B}" srcOrd="0" destOrd="0" presId="urn:microsoft.com/office/officeart/2005/8/layout/hProcess7"/>
    <dgm:cxn modelId="{6F6ACBCC-3757-C246-89F5-B37FC8E020C4}" srcId="{2E6F7D06-1F81-2C43-8025-A8D0AD1B4645}" destId="{243722E7-789B-624E-BF4B-EAFDB357E8AF}" srcOrd="0" destOrd="0" parTransId="{AE5B7DBC-9327-644B-96A5-AE3B296C2976}" sibTransId="{29808DF4-5B22-A04A-90F3-F8AC021638BA}"/>
    <dgm:cxn modelId="{BCC72015-7E1A-FB43-8D98-D082779B9142}" type="presOf" srcId="{4DCFB343-4742-3943-ABB0-5F2FE00D6D8A}" destId="{F831AAE3-4DB9-D64C-8491-840533FFDFCA}" srcOrd="0" destOrd="0" presId="urn:microsoft.com/office/officeart/2005/8/layout/hProcess7"/>
    <dgm:cxn modelId="{EDCBF96A-A452-C841-B2D0-6035102C5C14}" srcId="{4DCFB343-4742-3943-ABB0-5F2FE00D6D8A}" destId="{F191EF76-3A6D-0F4A-A377-A1A11B62D813}" srcOrd="0" destOrd="0" parTransId="{3172B680-662C-6141-BF38-F60FB6E10281}" sibTransId="{573C2396-6197-0349-8E0B-DF9B16546AB7}"/>
    <dgm:cxn modelId="{F24C84D9-B5C8-CB4A-9EB5-EF64517B8BD2}" type="presOf" srcId="{2E6F7D06-1F81-2C43-8025-A8D0AD1B4645}" destId="{B6ED492F-EAD5-BD4A-83CC-84AF28A5C5A0}" srcOrd="1" destOrd="0" presId="urn:microsoft.com/office/officeart/2005/8/layout/hProcess7"/>
    <dgm:cxn modelId="{44ABA76D-0B62-BF49-9893-B0B56A6945AA}" type="presParOf" srcId="{F831AAE3-4DB9-D64C-8491-840533FFDFCA}" destId="{DB316074-46F3-B246-A013-8B70ADE092D2}" srcOrd="0" destOrd="0" presId="urn:microsoft.com/office/officeart/2005/8/layout/hProcess7"/>
    <dgm:cxn modelId="{63B67823-744E-6240-A8FB-A259CFA1828E}" type="presParOf" srcId="{DB316074-46F3-B246-A013-8B70ADE092D2}" destId="{AFDB0608-C84D-7541-A2BD-52E790D7C086}" srcOrd="0" destOrd="0" presId="urn:microsoft.com/office/officeart/2005/8/layout/hProcess7"/>
    <dgm:cxn modelId="{097A650E-B977-EB46-86F2-EF7C8F5055ED}" type="presParOf" srcId="{DB316074-46F3-B246-A013-8B70ADE092D2}" destId="{2D5313D2-4340-DD4E-A168-8A89E732EA98}" srcOrd="1" destOrd="0" presId="urn:microsoft.com/office/officeart/2005/8/layout/hProcess7"/>
    <dgm:cxn modelId="{76B9EE3E-F1AE-F343-8DCE-B437466CD991}" type="presParOf" srcId="{DB316074-46F3-B246-A013-8B70ADE092D2}" destId="{058F0D69-2D9F-B54F-AB48-67D8D9171AE6}" srcOrd="2" destOrd="0" presId="urn:microsoft.com/office/officeart/2005/8/layout/hProcess7"/>
    <dgm:cxn modelId="{21149739-446E-8241-A73C-57391355CBFA}" type="presParOf" srcId="{F831AAE3-4DB9-D64C-8491-840533FFDFCA}" destId="{0F0396D6-5523-5C44-BD53-8064B11DE655}" srcOrd="1" destOrd="0" presId="urn:microsoft.com/office/officeart/2005/8/layout/hProcess7"/>
    <dgm:cxn modelId="{52216B1B-E46B-2041-A13C-D079062C7CE7}" type="presParOf" srcId="{F831AAE3-4DB9-D64C-8491-840533FFDFCA}" destId="{2E1F0250-9495-9147-99FB-EA08D96B023D}" srcOrd="2" destOrd="0" presId="urn:microsoft.com/office/officeart/2005/8/layout/hProcess7"/>
    <dgm:cxn modelId="{A2A6FFCF-A885-194A-8A74-22DDA67B57A3}" type="presParOf" srcId="{2E1F0250-9495-9147-99FB-EA08D96B023D}" destId="{AA4DA4E1-BB02-BD44-9A6A-37A2CFB5AE4B}" srcOrd="0" destOrd="0" presId="urn:microsoft.com/office/officeart/2005/8/layout/hProcess7"/>
    <dgm:cxn modelId="{E8D9271D-9DA2-4344-A82E-92D0000C7E8A}" type="presParOf" srcId="{2E1F0250-9495-9147-99FB-EA08D96B023D}" destId="{9A2C33CA-6168-4A48-9380-7D08F36CFC6A}" srcOrd="1" destOrd="0" presId="urn:microsoft.com/office/officeart/2005/8/layout/hProcess7"/>
    <dgm:cxn modelId="{C37A94E6-EB40-304B-BFD7-E206261A108A}" type="presParOf" srcId="{2E1F0250-9495-9147-99FB-EA08D96B023D}" destId="{9397793B-6FF3-F042-9514-A098C070FE73}" srcOrd="2" destOrd="0" presId="urn:microsoft.com/office/officeart/2005/8/layout/hProcess7"/>
    <dgm:cxn modelId="{0FBB9D9C-97EE-4643-87FE-29E9280B9F32}" type="presParOf" srcId="{F831AAE3-4DB9-D64C-8491-840533FFDFCA}" destId="{B6E6A9C2-D211-FC44-8EE2-7371C8144F9E}" srcOrd="3" destOrd="0" presId="urn:microsoft.com/office/officeart/2005/8/layout/hProcess7"/>
    <dgm:cxn modelId="{512C726F-C422-1B46-AA41-5DE73886D443}" type="presParOf" srcId="{F831AAE3-4DB9-D64C-8491-840533FFDFCA}" destId="{C58243D1-8695-7344-B5DE-EED396F94973}" srcOrd="4" destOrd="0" presId="urn:microsoft.com/office/officeart/2005/8/layout/hProcess7"/>
    <dgm:cxn modelId="{167F1C07-33D1-DA48-9929-591D2BF5CE38}" type="presParOf" srcId="{C58243D1-8695-7344-B5DE-EED396F94973}" destId="{3DAB3329-9AD3-254B-988B-46F7AA36B59A}" srcOrd="0" destOrd="0" presId="urn:microsoft.com/office/officeart/2005/8/layout/hProcess7"/>
    <dgm:cxn modelId="{279699C0-B41E-3945-9DE4-7936F9895504}" type="presParOf" srcId="{C58243D1-8695-7344-B5DE-EED396F94973}" destId="{5EAD948A-B0E6-A74A-9683-A81ADBB96048}" srcOrd="1" destOrd="0" presId="urn:microsoft.com/office/officeart/2005/8/layout/hProcess7"/>
    <dgm:cxn modelId="{75BF560D-778E-3841-B716-CACAC4CB8798}" type="presParOf" srcId="{C58243D1-8695-7344-B5DE-EED396F94973}" destId="{1E492C5C-BF11-AD4E-A260-00E407B3A87B}" srcOrd="2" destOrd="0" presId="urn:microsoft.com/office/officeart/2005/8/layout/hProcess7"/>
    <dgm:cxn modelId="{F669BE22-80B7-154D-8844-1CC6B20A62B0}" type="presParOf" srcId="{F831AAE3-4DB9-D64C-8491-840533FFDFCA}" destId="{860CCF91-7868-2340-9C72-697027C37529}" srcOrd="5" destOrd="0" presId="urn:microsoft.com/office/officeart/2005/8/layout/hProcess7"/>
    <dgm:cxn modelId="{B59C40AE-1A75-9B47-BA6E-283161126CFF}" type="presParOf" srcId="{F831AAE3-4DB9-D64C-8491-840533FFDFCA}" destId="{AE051A6E-0C27-624F-B07A-B21F4E6FDF14}" srcOrd="6" destOrd="0" presId="urn:microsoft.com/office/officeart/2005/8/layout/hProcess7"/>
    <dgm:cxn modelId="{CAD5FE20-AE03-0C4F-9654-4073A241BBD4}" type="presParOf" srcId="{AE051A6E-0C27-624F-B07A-B21F4E6FDF14}" destId="{C56409BA-8CC8-5049-A4EC-5049265DD97E}" srcOrd="0" destOrd="0" presId="urn:microsoft.com/office/officeart/2005/8/layout/hProcess7"/>
    <dgm:cxn modelId="{22AFF8BA-6A98-9240-A844-09502EE59BF7}" type="presParOf" srcId="{AE051A6E-0C27-624F-B07A-B21F4E6FDF14}" destId="{9648C593-A72C-3542-B646-24CB9267146C}" srcOrd="1" destOrd="0" presId="urn:microsoft.com/office/officeart/2005/8/layout/hProcess7"/>
    <dgm:cxn modelId="{D7FB0A76-3DC8-7542-91DF-7A8AFAEFD795}" type="presParOf" srcId="{AE051A6E-0C27-624F-B07A-B21F4E6FDF14}" destId="{3A08481A-CD2F-6C47-A0EA-5DA71D315902}" srcOrd="2" destOrd="0" presId="urn:microsoft.com/office/officeart/2005/8/layout/hProcess7"/>
    <dgm:cxn modelId="{B3F485CE-6752-8A43-B0EE-C9D39D2133AC}" type="presParOf" srcId="{F831AAE3-4DB9-D64C-8491-840533FFDFCA}" destId="{0FC87F40-A84B-5F42-BCFE-76DAC4F42EF6}" srcOrd="7" destOrd="0" presId="urn:microsoft.com/office/officeart/2005/8/layout/hProcess7"/>
    <dgm:cxn modelId="{D5697D21-9985-9B47-9294-D1BC12F234CD}" type="presParOf" srcId="{F831AAE3-4DB9-D64C-8491-840533FFDFCA}" destId="{2E9A1628-2908-3646-AA30-9F4B14E54564}" srcOrd="8" destOrd="0" presId="urn:microsoft.com/office/officeart/2005/8/layout/hProcess7"/>
    <dgm:cxn modelId="{6395C43C-06C8-6A4E-8B09-9F21E2E20EF5}" type="presParOf" srcId="{2E9A1628-2908-3646-AA30-9F4B14E54564}" destId="{75350D00-22E6-7B46-9430-5430CB1A7944}" srcOrd="0" destOrd="0" presId="urn:microsoft.com/office/officeart/2005/8/layout/hProcess7"/>
    <dgm:cxn modelId="{B8792A15-09A6-3346-B723-852FDC5238BF}" type="presParOf" srcId="{2E9A1628-2908-3646-AA30-9F4B14E54564}" destId="{B6ED492F-EAD5-BD4A-83CC-84AF28A5C5A0}" srcOrd="1" destOrd="0" presId="urn:microsoft.com/office/officeart/2005/8/layout/hProcess7"/>
    <dgm:cxn modelId="{0C284F71-1CB1-2F4E-BB09-ABBE9B12DBE9}" type="presParOf" srcId="{2E9A1628-2908-3646-AA30-9F4B14E54564}" destId="{9E767D0E-36EC-5643-A4D0-E9ED40A3375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AF8645-F70E-AC40-942B-0473ACDEDD89}" type="doc">
      <dgm:prSet loTypeId="urn:microsoft.com/office/officeart/2005/8/layout/hProcess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AECA6-F5F5-B649-A2EE-645D741EED2B}">
      <dgm:prSet phldrT="[Text]" phldr="1"/>
      <dgm:spPr/>
      <dgm:t>
        <a:bodyPr/>
        <a:lstStyle/>
        <a:p>
          <a:endParaRPr lang="en-US"/>
        </a:p>
      </dgm:t>
    </dgm:pt>
    <dgm:pt modelId="{D88ED8B8-E664-A341-94FA-3EA92F9BBED5}" type="parTrans" cxnId="{0D0C2964-C5C7-EC45-8AED-19EFCCE7A752}">
      <dgm:prSet/>
      <dgm:spPr/>
      <dgm:t>
        <a:bodyPr/>
        <a:lstStyle/>
        <a:p>
          <a:endParaRPr lang="en-US"/>
        </a:p>
      </dgm:t>
    </dgm:pt>
    <dgm:pt modelId="{4D8BAC88-8945-5144-86D8-D5D81B3DC479}" type="sibTrans" cxnId="{0D0C2964-C5C7-EC45-8AED-19EFCCE7A752}">
      <dgm:prSet/>
      <dgm:spPr/>
      <dgm:t>
        <a:bodyPr/>
        <a:lstStyle/>
        <a:p>
          <a:endParaRPr lang="en-US"/>
        </a:p>
      </dgm:t>
    </dgm:pt>
    <dgm:pt modelId="{2B9335FF-9FBB-B54C-A4DE-DAAA144DDD0C}">
      <dgm:prSet phldrT="[Text]"/>
      <dgm:spPr/>
      <dgm:t>
        <a:bodyPr/>
        <a:lstStyle/>
        <a:p>
          <a:r>
            <a:rPr lang="en-US" dirty="0" smtClean="0"/>
            <a:t>Biochemical assays only :</a:t>
          </a:r>
        </a:p>
        <a:p>
          <a:r>
            <a:rPr lang="en-US" dirty="0" smtClean="0"/>
            <a:t>(11.5 to47.4%)</a:t>
          </a:r>
        </a:p>
        <a:p>
          <a:endParaRPr lang="en-US" dirty="0" smtClean="0"/>
        </a:p>
        <a:p>
          <a:endParaRPr lang="en-US" dirty="0"/>
        </a:p>
      </dgm:t>
    </dgm:pt>
    <dgm:pt modelId="{BC7E637E-32F4-AC40-AD98-14E55AF03AE5}" type="parTrans" cxnId="{6C86C1B9-0B5C-F84D-AB25-7C2A43D58865}">
      <dgm:prSet/>
      <dgm:spPr/>
      <dgm:t>
        <a:bodyPr/>
        <a:lstStyle/>
        <a:p>
          <a:endParaRPr lang="en-US"/>
        </a:p>
      </dgm:t>
    </dgm:pt>
    <dgm:pt modelId="{355C463E-C9E7-2145-9F81-26B49A07777E}" type="sibTrans" cxnId="{6C86C1B9-0B5C-F84D-AB25-7C2A43D58865}">
      <dgm:prSet/>
      <dgm:spPr/>
      <dgm:t>
        <a:bodyPr/>
        <a:lstStyle/>
        <a:p>
          <a:endParaRPr lang="en-US"/>
        </a:p>
      </dgm:t>
    </dgm:pt>
    <dgm:pt modelId="{86013D84-F2AD-2145-82BE-B8509DD2F603}">
      <dgm:prSet phldrT="[Text]" phldr="1"/>
      <dgm:spPr/>
      <dgm:t>
        <a:bodyPr/>
        <a:lstStyle/>
        <a:p>
          <a:endParaRPr lang="en-US"/>
        </a:p>
      </dgm:t>
    </dgm:pt>
    <dgm:pt modelId="{BB905F71-6B86-314D-A295-92381575606E}" type="parTrans" cxnId="{5034849A-1BBE-7645-94F5-02B2FD2C5A83}">
      <dgm:prSet/>
      <dgm:spPr/>
      <dgm:t>
        <a:bodyPr/>
        <a:lstStyle/>
        <a:p>
          <a:endParaRPr lang="en-US"/>
        </a:p>
      </dgm:t>
    </dgm:pt>
    <dgm:pt modelId="{B8E901A6-1D65-DF4C-9570-7002D48636EF}" type="sibTrans" cxnId="{5034849A-1BBE-7645-94F5-02B2FD2C5A83}">
      <dgm:prSet/>
      <dgm:spPr/>
      <dgm:t>
        <a:bodyPr/>
        <a:lstStyle/>
        <a:p>
          <a:endParaRPr lang="en-US"/>
        </a:p>
      </dgm:t>
    </dgm:pt>
    <dgm:pt modelId="{E28AC88B-148D-FA4C-B889-9C057ABF3D1E}">
      <dgm:prSet phldrT="[Text]"/>
      <dgm:spPr/>
      <dgm:t>
        <a:bodyPr/>
        <a:lstStyle/>
        <a:p>
          <a:r>
            <a:rPr lang="en-US" dirty="0" smtClean="0"/>
            <a:t>Clinical and biochemical endpoints:(</a:t>
          </a:r>
        </a:p>
        <a:p>
          <a:r>
            <a:rPr lang="en-US" dirty="0" smtClean="0"/>
            <a:t>5-20.8%)</a:t>
          </a:r>
          <a:endParaRPr lang="en-US" dirty="0"/>
        </a:p>
      </dgm:t>
    </dgm:pt>
    <dgm:pt modelId="{99B25488-C046-C349-98FB-86B8D6F0D6CC}" type="parTrans" cxnId="{F62F03E4-6F94-2C45-B924-926A4D14E94A}">
      <dgm:prSet/>
      <dgm:spPr/>
      <dgm:t>
        <a:bodyPr/>
        <a:lstStyle/>
        <a:p>
          <a:endParaRPr lang="en-US"/>
        </a:p>
      </dgm:t>
    </dgm:pt>
    <dgm:pt modelId="{D6BF329A-F602-114A-984A-7E4F5C4ADDAC}" type="sibTrans" cxnId="{F62F03E4-6F94-2C45-B924-926A4D14E94A}">
      <dgm:prSet/>
      <dgm:spPr/>
      <dgm:t>
        <a:bodyPr/>
        <a:lstStyle/>
        <a:p>
          <a:endParaRPr lang="en-US"/>
        </a:p>
      </dgm:t>
    </dgm:pt>
    <dgm:pt modelId="{77E68550-E6B4-F547-9D16-21E7867D00C6}">
      <dgm:prSet phldrT="[Text]" phldr="1"/>
      <dgm:spPr/>
      <dgm:t>
        <a:bodyPr/>
        <a:lstStyle/>
        <a:p>
          <a:endParaRPr lang="en-US"/>
        </a:p>
      </dgm:t>
    </dgm:pt>
    <dgm:pt modelId="{40C620C7-FEF7-164E-9D48-E1EF617A986B}" type="parTrans" cxnId="{B39837C2-1A13-3E48-A7B1-77D890E2A492}">
      <dgm:prSet/>
      <dgm:spPr/>
      <dgm:t>
        <a:bodyPr/>
        <a:lstStyle/>
        <a:p>
          <a:endParaRPr lang="en-US"/>
        </a:p>
      </dgm:t>
    </dgm:pt>
    <dgm:pt modelId="{916E972F-DDD4-0041-B360-324776F71F7A}" type="sibTrans" cxnId="{B39837C2-1A13-3E48-A7B1-77D890E2A492}">
      <dgm:prSet/>
      <dgm:spPr/>
      <dgm:t>
        <a:bodyPr/>
        <a:lstStyle/>
        <a:p>
          <a:endParaRPr lang="en-US"/>
        </a:p>
      </dgm:t>
    </dgm:pt>
    <dgm:pt modelId="{404ABD12-32E7-1C46-9EAD-371F106710F3}">
      <dgm:prSet phldrT="[Text]"/>
      <dgm:spPr/>
      <dgm:t>
        <a:bodyPr/>
        <a:lstStyle/>
        <a:p>
          <a:r>
            <a:rPr lang="en-US" dirty="0" err="1" smtClean="0"/>
            <a:t>oOveral</a:t>
          </a:r>
          <a:r>
            <a:rPr lang="en-US" dirty="0" smtClean="0"/>
            <a:t> recurrence rate:</a:t>
          </a:r>
        </a:p>
        <a:p>
          <a:r>
            <a:rPr lang="en-US" dirty="0" smtClean="0"/>
            <a:t>15.2%</a:t>
          </a:r>
          <a:endParaRPr lang="en-US" dirty="0"/>
        </a:p>
      </dgm:t>
    </dgm:pt>
    <dgm:pt modelId="{94B140B9-D830-D548-8CEF-D25916C7E6BA}" type="parTrans" cxnId="{67249021-6C3B-B448-9E22-221ADB71CA3A}">
      <dgm:prSet/>
      <dgm:spPr/>
      <dgm:t>
        <a:bodyPr/>
        <a:lstStyle/>
        <a:p>
          <a:endParaRPr lang="en-US"/>
        </a:p>
      </dgm:t>
    </dgm:pt>
    <dgm:pt modelId="{82D0B1DC-F808-5540-B2B5-B1C6F32199CB}" type="sibTrans" cxnId="{67249021-6C3B-B448-9E22-221ADB71CA3A}">
      <dgm:prSet/>
      <dgm:spPr/>
      <dgm:t>
        <a:bodyPr/>
        <a:lstStyle/>
        <a:p>
          <a:endParaRPr lang="en-US"/>
        </a:p>
      </dgm:t>
    </dgm:pt>
    <dgm:pt modelId="{C7C8DE1E-D24A-B94B-8130-BAD353933211}" type="pres">
      <dgm:prSet presAssocID="{7CAF8645-F70E-AC40-942B-0473ACDEDD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41DBE2-B88F-CC40-A215-676C7CAB1524}" type="pres">
      <dgm:prSet presAssocID="{589AECA6-F5F5-B649-A2EE-645D741EED2B}" presName="compositeNode" presStyleCnt="0">
        <dgm:presLayoutVars>
          <dgm:bulletEnabled val="1"/>
        </dgm:presLayoutVars>
      </dgm:prSet>
      <dgm:spPr/>
    </dgm:pt>
    <dgm:pt modelId="{B1464586-1B1F-2C49-A2DF-D665449DE860}" type="pres">
      <dgm:prSet presAssocID="{589AECA6-F5F5-B649-A2EE-645D741EED2B}" presName="bgRect" presStyleLbl="node1" presStyleIdx="0" presStyleCnt="3"/>
      <dgm:spPr/>
      <dgm:t>
        <a:bodyPr/>
        <a:lstStyle/>
        <a:p>
          <a:endParaRPr lang="en-US"/>
        </a:p>
      </dgm:t>
    </dgm:pt>
    <dgm:pt modelId="{2ADE0696-DB27-6C45-8891-B172BFAE965A}" type="pres">
      <dgm:prSet presAssocID="{589AECA6-F5F5-B649-A2EE-645D741EED2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2845E-F798-EE40-AC12-D78E55C2F201}" type="pres">
      <dgm:prSet presAssocID="{589AECA6-F5F5-B649-A2EE-645D741EED2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5DD7D-37CE-694F-B68F-21458C1981B1}" type="pres">
      <dgm:prSet presAssocID="{4D8BAC88-8945-5144-86D8-D5D81B3DC479}" presName="hSp" presStyleCnt="0"/>
      <dgm:spPr/>
    </dgm:pt>
    <dgm:pt modelId="{D5C9D4A0-1A17-4847-A2E0-3216BB5994C4}" type="pres">
      <dgm:prSet presAssocID="{4D8BAC88-8945-5144-86D8-D5D81B3DC479}" presName="vProcSp" presStyleCnt="0"/>
      <dgm:spPr/>
    </dgm:pt>
    <dgm:pt modelId="{C0D2D5D6-626C-D54E-9894-7545E35C9748}" type="pres">
      <dgm:prSet presAssocID="{4D8BAC88-8945-5144-86D8-D5D81B3DC479}" presName="vSp1" presStyleCnt="0"/>
      <dgm:spPr/>
    </dgm:pt>
    <dgm:pt modelId="{44C6A5F6-77E6-2B43-AE03-758067B23F6C}" type="pres">
      <dgm:prSet presAssocID="{4D8BAC88-8945-5144-86D8-D5D81B3DC479}" presName="simulatedConn" presStyleLbl="solidFgAcc1" presStyleIdx="0" presStyleCnt="2"/>
      <dgm:spPr/>
    </dgm:pt>
    <dgm:pt modelId="{703FD574-CD2E-F04A-AC1F-655A349DBCBA}" type="pres">
      <dgm:prSet presAssocID="{4D8BAC88-8945-5144-86D8-D5D81B3DC479}" presName="vSp2" presStyleCnt="0"/>
      <dgm:spPr/>
    </dgm:pt>
    <dgm:pt modelId="{3B200829-BB21-2C46-B730-D249062F9580}" type="pres">
      <dgm:prSet presAssocID="{4D8BAC88-8945-5144-86D8-D5D81B3DC479}" presName="sibTrans" presStyleCnt="0"/>
      <dgm:spPr/>
    </dgm:pt>
    <dgm:pt modelId="{11C875E4-89D0-AF46-BA29-8DDCA2432706}" type="pres">
      <dgm:prSet presAssocID="{86013D84-F2AD-2145-82BE-B8509DD2F603}" presName="compositeNode" presStyleCnt="0">
        <dgm:presLayoutVars>
          <dgm:bulletEnabled val="1"/>
        </dgm:presLayoutVars>
      </dgm:prSet>
      <dgm:spPr/>
    </dgm:pt>
    <dgm:pt modelId="{9E1FC508-9C2E-764C-B7C5-06E9ECEDC527}" type="pres">
      <dgm:prSet presAssocID="{86013D84-F2AD-2145-82BE-B8509DD2F603}" presName="bgRect" presStyleLbl="node1" presStyleIdx="1" presStyleCnt="3"/>
      <dgm:spPr/>
      <dgm:t>
        <a:bodyPr/>
        <a:lstStyle/>
        <a:p>
          <a:endParaRPr lang="en-US"/>
        </a:p>
      </dgm:t>
    </dgm:pt>
    <dgm:pt modelId="{1C0C1A19-6B09-F943-BAE2-33D358192232}" type="pres">
      <dgm:prSet presAssocID="{86013D84-F2AD-2145-82BE-B8509DD2F60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80FA0-D412-5145-A387-C8EFE952D964}" type="pres">
      <dgm:prSet presAssocID="{86013D84-F2AD-2145-82BE-B8509DD2F60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B77D6-7B05-9A42-BB1A-5F77BD705D83}" type="pres">
      <dgm:prSet presAssocID="{B8E901A6-1D65-DF4C-9570-7002D48636EF}" presName="hSp" presStyleCnt="0"/>
      <dgm:spPr/>
    </dgm:pt>
    <dgm:pt modelId="{9F6F7E2F-D127-0F45-B489-EE4D08F120EC}" type="pres">
      <dgm:prSet presAssocID="{B8E901A6-1D65-DF4C-9570-7002D48636EF}" presName="vProcSp" presStyleCnt="0"/>
      <dgm:spPr/>
    </dgm:pt>
    <dgm:pt modelId="{E45A9BE7-7B4B-4A45-92EC-98621C518EC2}" type="pres">
      <dgm:prSet presAssocID="{B8E901A6-1D65-DF4C-9570-7002D48636EF}" presName="vSp1" presStyleCnt="0"/>
      <dgm:spPr/>
    </dgm:pt>
    <dgm:pt modelId="{E5258F7B-DF4A-AD43-B685-B64045A7441C}" type="pres">
      <dgm:prSet presAssocID="{B8E901A6-1D65-DF4C-9570-7002D48636EF}" presName="simulatedConn" presStyleLbl="solidFgAcc1" presStyleIdx="1" presStyleCnt="2"/>
      <dgm:spPr/>
    </dgm:pt>
    <dgm:pt modelId="{F62FD678-F5B3-3443-9C6B-666DD0031D18}" type="pres">
      <dgm:prSet presAssocID="{B8E901A6-1D65-DF4C-9570-7002D48636EF}" presName="vSp2" presStyleCnt="0"/>
      <dgm:spPr/>
    </dgm:pt>
    <dgm:pt modelId="{0897E876-B5F3-0646-A9D2-2ED00523D6B2}" type="pres">
      <dgm:prSet presAssocID="{B8E901A6-1D65-DF4C-9570-7002D48636EF}" presName="sibTrans" presStyleCnt="0"/>
      <dgm:spPr/>
    </dgm:pt>
    <dgm:pt modelId="{040A8A77-9E44-C348-80B3-697C868B8199}" type="pres">
      <dgm:prSet presAssocID="{77E68550-E6B4-F547-9D16-21E7867D00C6}" presName="compositeNode" presStyleCnt="0">
        <dgm:presLayoutVars>
          <dgm:bulletEnabled val="1"/>
        </dgm:presLayoutVars>
      </dgm:prSet>
      <dgm:spPr/>
    </dgm:pt>
    <dgm:pt modelId="{1677F593-B918-0444-B709-D3A1DA80FDF3}" type="pres">
      <dgm:prSet presAssocID="{77E68550-E6B4-F547-9D16-21E7867D00C6}" presName="bgRect" presStyleLbl="node1" presStyleIdx="2" presStyleCnt="3"/>
      <dgm:spPr/>
      <dgm:t>
        <a:bodyPr/>
        <a:lstStyle/>
        <a:p>
          <a:endParaRPr lang="en-US"/>
        </a:p>
      </dgm:t>
    </dgm:pt>
    <dgm:pt modelId="{20B6B5B7-9668-4542-B4A6-418E9F5B3290}" type="pres">
      <dgm:prSet presAssocID="{77E68550-E6B4-F547-9D16-21E7867D00C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0472E-94EF-1A42-9649-CE1854652771}" type="pres">
      <dgm:prSet presAssocID="{77E68550-E6B4-F547-9D16-21E7867D00C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34037-79E1-7E45-9279-9FF4D6EA245E}" type="presOf" srcId="{589AECA6-F5F5-B649-A2EE-645D741EED2B}" destId="{2ADE0696-DB27-6C45-8891-B172BFAE965A}" srcOrd="1" destOrd="0" presId="urn:microsoft.com/office/officeart/2005/8/layout/hProcess7"/>
    <dgm:cxn modelId="{728C5105-A404-084D-9306-E34CA48822B0}" type="presOf" srcId="{E28AC88B-148D-FA4C-B889-9C057ABF3D1E}" destId="{7C180FA0-D412-5145-A387-C8EFE952D964}" srcOrd="0" destOrd="0" presId="urn:microsoft.com/office/officeart/2005/8/layout/hProcess7"/>
    <dgm:cxn modelId="{7555F704-7664-394A-8414-D1674CBB77B0}" type="presOf" srcId="{77E68550-E6B4-F547-9D16-21E7867D00C6}" destId="{1677F593-B918-0444-B709-D3A1DA80FDF3}" srcOrd="0" destOrd="0" presId="urn:microsoft.com/office/officeart/2005/8/layout/hProcess7"/>
    <dgm:cxn modelId="{5034849A-1BBE-7645-94F5-02B2FD2C5A83}" srcId="{7CAF8645-F70E-AC40-942B-0473ACDEDD89}" destId="{86013D84-F2AD-2145-82BE-B8509DD2F603}" srcOrd="1" destOrd="0" parTransId="{BB905F71-6B86-314D-A295-92381575606E}" sibTransId="{B8E901A6-1D65-DF4C-9570-7002D48636EF}"/>
    <dgm:cxn modelId="{E7232E56-C29C-CF47-B5DD-CC2095D8C05D}" type="presOf" srcId="{2B9335FF-9FBB-B54C-A4DE-DAAA144DDD0C}" destId="{97D2845E-F798-EE40-AC12-D78E55C2F201}" srcOrd="0" destOrd="0" presId="urn:microsoft.com/office/officeart/2005/8/layout/hProcess7"/>
    <dgm:cxn modelId="{6B4F7D59-EB67-B541-AFB2-A3027C7A8796}" type="presOf" srcId="{404ABD12-32E7-1C46-9EAD-371F106710F3}" destId="{8A70472E-94EF-1A42-9649-CE1854652771}" srcOrd="0" destOrd="0" presId="urn:microsoft.com/office/officeart/2005/8/layout/hProcess7"/>
    <dgm:cxn modelId="{67249021-6C3B-B448-9E22-221ADB71CA3A}" srcId="{77E68550-E6B4-F547-9D16-21E7867D00C6}" destId="{404ABD12-32E7-1C46-9EAD-371F106710F3}" srcOrd="0" destOrd="0" parTransId="{94B140B9-D830-D548-8CEF-D25916C7E6BA}" sibTransId="{82D0B1DC-F808-5540-B2B5-B1C6F32199CB}"/>
    <dgm:cxn modelId="{4395DE09-ECD5-7B4A-98B5-FBA1D200F3BD}" type="presOf" srcId="{86013D84-F2AD-2145-82BE-B8509DD2F603}" destId="{9E1FC508-9C2E-764C-B7C5-06E9ECEDC527}" srcOrd="0" destOrd="0" presId="urn:microsoft.com/office/officeart/2005/8/layout/hProcess7"/>
    <dgm:cxn modelId="{B39837C2-1A13-3E48-A7B1-77D890E2A492}" srcId="{7CAF8645-F70E-AC40-942B-0473ACDEDD89}" destId="{77E68550-E6B4-F547-9D16-21E7867D00C6}" srcOrd="2" destOrd="0" parTransId="{40C620C7-FEF7-164E-9D48-E1EF617A986B}" sibTransId="{916E972F-DDD4-0041-B360-324776F71F7A}"/>
    <dgm:cxn modelId="{0D0C2964-C5C7-EC45-8AED-19EFCCE7A752}" srcId="{7CAF8645-F70E-AC40-942B-0473ACDEDD89}" destId="{589AECA6-F5F5-B649-A2EE-645D741EED2B}" srcOrd="0" destOrd="0" parTransId="{D88ED8B8-E664-A341-94FA-3EA92F9BBED5}" sibTransId="{4D8BAC88-8945-5144-86D8-D5D81B3DC479}"/>
    <dgm:cxn modelId="{C3A58079-3539-8948-B962-135B2226D1F8}" type="presOf" srcId="{589AECA6-F5F5-B649-A2EE-645D741EED2B}" destId="{B1464586-1B1F-2C49-A2DF-D665449DE860}" srcOrd="0" destOrd="0" presId="urn:microsoft.com/office/officeart/2005/8/layout/hProcess7"/>
    <dgm:cxn modelId="{F62F03E4-6F94-2C45-B924-926A4D14E94A}" srcId="{86013D84-F2AD-2145-82BE-B8509DD2F603}" destId="{E28AC88B-148D-FA4C-B889-9C057ABF3D1E}" srcOrd="0" destOrd="0" parTransId="{99B25488-C046-C349-98FB-86B8D6F0D6CC}" sibTransId="{D6BF329A-F602-114A-984A-7E4F5C4ADDAC}"/>
    <dgm:cxn modelId="{74B60A68-81D3-AD4D-9B50-CF8EF54B13E9}" type="presOf" srcId="{7CAF8645-F70E-AC40-942B-0473ACDEDD89}" destId="{C7C8DE1E-D24A-B94B-8130-BAD353933211}" srcOrd="0" destOrd="0" presId="urn:microsoft.com/office/officeart/2005/8/layout/hProcess7"/>
    <dgm:cxn modelId="{B31EAE35-7E64-0349-BD52-C7201B1766E5}" type="presOf" srcId="{86013D84-F2AD-2145-82BE-B8509DD2F603}" destId="{1C0C1A19-6B09-F943-BAE2-33D358192232}" srcOrd="1" destOrd="0" presId="urn:microsoft.com/office/officeart/2005/8/layout/hProcess7"/>
    <dgm:cxn modelId="{24F9C81E-8547-304A-BB27-0D7184896005}" type="presOf" srcId="{77E68550-E6B4-F547-9D16-21E7867D00C6}" destId="{20B6B5B7-9668-4542-B4A6-418E9F5B3290}" srcOrd="1" destOrd="0" presId="urn:microsoft.com/office/officeart/2005/8/layout/hProcess7"/>
    <dgm:cxn modelId="{6C86C1B9-0B5C-F84D-AB25-7C2A43D58865}" srcId="{589AECA6-F5F5-B649-A2EE-645D741EED2B}" destId="{2B9335FF-9FBB-B54C-A4DE-DAAA144DDD0C}" srcOrd="0" destOrd="0" parTransId="{BC7E637E-32F4-AC40-AD98-14E55AF03AE5}" sibTransId="{355C463E-C9E7-2145-9F81-26B49A07777E}"/>
    <dgm:cxn modelId="{E8ACD4EE-014A-484A-BC13-F27E44E1C265}" type="presParOf" srcId="{C7C8DE1E-D24A-B94B-8130-BAD353933211}" destId="{5341DBE2-B88F-CC40-A215-676C7CAB1524}" srcOrd="0" destOrd="0" presId="urn:microsoft.com/office/officeart/2005/8/layout/hProcess7"/>
    <dgm:cxn modelId="{EEF0BC10-83A8-A54C-87ED-39B0442CD4A4}" type="presParOf" srcId="{5341DBE2-B88F-CC40-A215-676C7CAB1524}" destId="{B1464586-1B1F-2C49-A2DF-D665449DE860}" srcOrd="0" destOrd="0" presId="urn:microsoft.com/office/officeart/2005/8/layout/hProcess7"/>
    <dgm:cxn modelId="{317BDC8A-626C-6443-89B5-10B1775A4CA6}" type="presParOf" srcId="{5341DBE2-B88F-CC40-A215-676C7CAB1524}" destId="{2ADE0696-DB27-6C45-8891-B172BFAE965A}" srcOrd="1" destOrd="0" presId="urn:microsoft.com/office/officeart/2005/8/layout/hProcess7"/>
    <dgm:cxn modelId="{E24CE950-6361-8145-88CC-2670A7DDACE7}" type="presParOf" srcId="{5341DBE2-B88F-CC40-A215-676C7CAB1524}" destId="{97D2845E-F798-EE40-AC12-D78E55C2F201}" srcOrd="2" destOrd="0" presId="urn:microsoft.com/office/officeart/2005/8/layout/hProcess7"/>
    <dgm:cxn modelId="{CA121AE7-C2A4-A349-BDCD-6E3F1F87565C}" type="presParOf" srcId="{C7C8DE1E-D24A-B94B-8130-BAD353933211}" destId="{D245DD7D-37CE-694F-B68F-21458C1981B1}" srcOrd="1" destOrd="0" presId="urn:microsoft.com/office/officeart/2005/8/layout/hProcess7"/>
    <dgm:cxn modelId="{6FD67033-AEE7-8248-A550-F5242EE5D1FA}" type="presParOf" srcId="{C7C8DE1E-D24A-B94B-8130-BAD353933211}" destId="{D5C9D4A0-1A17-4847-A2E0-3216BB5994C4}" srcOrd="2" destOrd="0" presId="urn:microsoft.com/office/officeart/2005/8/layout/hProcess7"/>
    <dgm:cxn modelId="{04B941A5-9954-9A43-85A6-C1FDA99097C4}" type="presParOf" srcId="{D5C9D4A0-1A17-4847-A2E0-3216BB5994C4}" destId="{C0D2D5D6-626C-D54E-9894-7545E35C9748}" srcOrd="0" destOrd="0" presId="urn:microsoft.com/office/officeart/2005/8/layout/hProcess7"/>
    <dgm:cxn modelId="{A724339B-184D-F34B-A9CA-133DF697B323}" type="presParOf" srcId="{D5C9D4A0-1A17-4847-A2E0-3216BB5994C4}" destId="{44C6A5F6-77E6-2B43-AE03-758067B23F6C}" srcOrd="1" destOrd="0" presId="urn:microsoft.com/office/officeart/2005/8/layout/hProcess7"/>
    <dgm:cxn modelId="{34CFB632-2943-6540-B081-931E202C7786}" type="presParOf" srcId="{D5C9D4A0-1A17-4847-A2E0-3216BB5994C4}" destId="{703FD574-CD2E-F04A-AC1F-655A349DBCBA}" srcOrd="2" destOrd="0" presId="urn:microsoft.com/office/officeart/2005/8/layout/hProcess7"/>
    <dgm:cxn modelId="{3A3A823B-1454-9B4D-8C66-9EF3ADFD14F0}" type="presParOf" srcId="{C7C8DE1E-D24A-B94B-8130-BAD353933211}" destId="{3B200829-BB21-2C46-B730-D249062F9580}" srcOrd="3" destOrd="0" presId="urn:microsoft.com/office/officeart/2005/8/layout/hProcess7"/>
    <dgm:cxn modelId="{E22036CE-E6A0-2C4D-92BF-F30E41FAB6DC}" type="presParOf" srcId="{C7C8DE1E-D24A-B94B-8130-BAD353933211}" destId="{11C875E4-89D0-AF46-BA29-8DDCA2432706}" srcOrd="4" destOrd="0" presId="urn:microsoft.com/office/officeart/2005/8/layout/hProcess7"/>
    <dgm:cxn modelId="{47AEA49F-973D-7648-A1CE-B4FEE50A2CB6}" type="presParOf" srcId="{11C875E4-89D0-AF46-BA29-8DDCA2432706}" destId="{9E1FC508-9C2E-764C-B7C5-06E9ECEDC527}" srcOrd="0" destOrd="0" presId="urn:microsoft.com/office/officeart/2005/8/layout/hProcess7"/>
    <dgm:cxn modelId="{20122F00-29C6-8A43-B868-1AB33C0B531B}" type="presParOf" srcId="{11C875E4-89D0-AF46-BA29-8DDCA2432706}" destId="{1C0C1A19-6B09-F943-BAE2-33D358192232}" srcOrd="1" destOrd="0" presId="urn:microsoft.com/office/officeart/2005/8/layout/hProcess7"/>
    <dgm:cxn modelId="{89CE6B41-95D2-004A-9D4E-3C7ED4BC5713}" type="presParOf" srcId="{11C875E4-89D0-AF46-BA29-8DDCA2432706}" destId="{7C180FA0-D412-5145-A387-C8EFE952D964}" srcOrd="2" destOrd="0" presId="urn:microsoft.com/office/officeart/2005/8/layout/hProcess7"/>
    <dgm:cxn modelId="{9D3AD1EC-AFAA-F548-81D8-DB260E5E51FA}" type="presParOf" srcId="{C7C8DE1E-D24A-B94B-8130-BAD353933211}" destId="{F90B77D6-7B05-9A42-BB1A-5F77BD705D83}" srcOrd="5" destOrd="0" presId="urn:microsoft.com/office/officeart/2005/8/layout/hProcess7"/>
    <dgm:cxn modelId="{1897E2F3-147B-5F45-A725-17A9B440F506}" type="presParOf" srcId="{C7C8DE1E-D24A-B94B-8130-BAD353933211}" destId="{9F6F7E2F-D127-0F45-B489-EE4D08F120EC}" srcOrd="6" destOrd="0" presId="urn:microsoft.com/office/officeart/2005/8/layout/hProcess7"/>
    <dgm:cxn modelId="{4E1F100D-F9E3-8B4A-8BD4-85CB948BC4E1}" type="presParOf" srcId="{9F6F7E2F-D127-0F45-B489-EE4D08F120EC}" destId="{E45A9BE7-7B4B-4A45-92EC-98621C518EC2}" srcOrd="0" destOrd="0" presId="urn:microsoft.com/office/officeart/2005/8/layout/hProcess7"/>
    <dgm:cxn modelId="{8435AA09-C390-7240-ADC1-6E573C4C7A17}" type="presParOf" srcId="{9F6F7E2F-D127-0F45-B489-EE4D08F120EC}" destId="{E5258F7B-DF4A-AD43-B685-B64045A7441C}" srcOrd="1" destOrd="0" presId="urn:microsoft.com/office/officeart/2005/8/layout/hProcess7"/>
    <dgm:cxn modelId="{F9781CC4-4C2F-0C48-AEED-D36B8892DEA4}" type="presParOf" srcId="{9F6F7E2F-D127-0F45-B489-EE4D08F120EC}" destId="{F62FD678-F5B3-3443-9C6B-666DD0031D18}" srcOrd="2" destOrd="0" presId="urn:microsoft.com/office/officeart/2005/8/layout/hProcess7"/>
    <dgm:cxn modelId="{76A6D939-4068-044F-AB29-5FCFF177A376}" type="presParOf" srcId="{C7C8DE1E-D24A-B94B-8130-BAD353933211}" destId="{0897E876-B5F3-0646-A9D2-2ED00523D6B2}" srcOrd="7" destOrd="0" presId="urn:microsoft.com/office/officeart/2005/8/layout/hProcess7"/>
    <dgm:cxn modelId="{FC25B89A-7563-D546-95FF-177FF90968A2}" type="presParOf" srcId="{C7C8DE1E-D24A-B94B-8130-BAD353933211}" destId="{040A8A77-9E44-C348-80B3-697C868B8199}" srcOrd="8" destOrd="0" presId="urn:microsoft.com/office/officeart/2005/8/layout/hProcess7"/>
    <dgm:cxn modelId="{77825D08-8621-364B-8FD4-765902CB2312}" type="presParOf" srcId="{040A8A77-9E44-C348-80B3-697C868B8199}" destId="{1677F593-B918-0444-B709-D3A1DA80FDF3}" srcOrd="0" destOrd="0" presId="urn:microsoft.com/office/officeart/2005/8/layout/hProcess7"/>
    <dgm:cxn modelId="{0B0F611D-EC89-2B45-9698-66E2B242EDD4}" type="presParOf" srcId="{040A8A77-9E44-C348-80B3-697C868B8199}" destId="{20B6B5B7-9668-4542-B4A6-418E9F5B3290}" srcOrd="1" destOrd="0" presId="urn:microsoft.com/office/officeart/2005/8/layout/hProcess7"/>
    <dgm:cxn modelId="{29616A3E-714E-CD47-AD48-01C9A1DA7DA9}" type="presParOf" srcId="{040A8A77-9E44-C348-80B3-697C868B8199}" destId="{8A70472E-94EF-1A42-9649-CE185465277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C04F66-4612-0D47-A4E6-F96BF0024529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70587E-97BB-9742-B2E0-5C375F6E5E45}">
      <dgm:prSet phldrT="[Text]"/>
      <dgm:spPr/>
      <dgm:t>
        <a:bodyPr/>
        <a:lstStyle/>
        <a:p>
          <a:r>
            <a:rPr lang="en-US" dirty="0" err="1" smtClean="0"/>
            <a:t>Microadenoma</a:t>
          </a:r>
          <a:endParaRPr lang="en-US" dirty="0" smtClean="0"/>
        </a:p>
        <a:p>
          <a:r>
            <a:rPr lang="en-US" dirty="0" smtClean="0"/>
            <a:t>13.4%</a:t>
          </a:r>
        </a:p>
        <a:p>
          <a:r>
            <a:rPr lang="en-US" dirty="0" smtClean="0"/>
            <a:t>101/752p</a:t>
          </a:r>
        </a:p>
        <a:p>
          <a:r>
            <a:rPr lang="en-US" dirty="0" smtClean="0"/>
            <a:t>2-35%</a:t>
          </a:r>
          <a:endParaRPr lang="en-US" dirty="0"/>
        </a:p>
      </dgm:t>
    </dgm:pt>
    <dgm:pt modelId="{571B1116-D006-3E4D-9D29-79593C129C99}" type="parTrans" cxnId="{3A488300-0225-D841-A392-B3ACF9CCA61C}">
      <dgm:prSet/>
      <dgm:spPr/>
      <dgm:t>
        <a:bodyPr/>
        <a:lstStyle/>
        <a:p>
          <a:endParaRPr lang="en-US"/>
        </a:p>
      </dgm:t>
    </dgm:pt>
    <dgm:pt modelId="{96459482-EDAB-F14B-8489-DF28A4193C34}" type="sibTrans" cxnId="{3A488300-0225-D841-A392-B3ACF9CCA61C}">
      <dgm:prSet/>
      <dgm:spPr/>
      <dgm:t>
        <a:bodyPr/>
        <a:lstStyle/>
        <a:p>
          <a:endParaRPr lang="en-US"/>
        </a:p>
      </dgm:t>
    </dgm:pt>
    <dgm:pt modelId="{AAA849B2-E855-3B47-A352-1AD396EBF6E5}">
      <dgm:prSet phldrT="[Text]"/>
      <dgm:spPr/>
      <dgm:t>
        <a:bodyPr/>
        <a:lstStyle/>
        <a:p>
          <a:r>
            <a:rPr lang="en-US" dirty="0" err="1" smtClean="0"/>
            <a:t>Macroadenoma</a:t>
          </a:r>
          <a:endParaRPr lang="en-US" dirty="0" smtClean="0"/>
        </a:p>
        <a:p>
          <a:r>
            <a:rPr lang="en-US" dirty="0" smtClean="0"/>
            <a:t>17.6%</a:t>
          </a:r>
        </a:p>
        <a:p>
          <a:r>
            <a:rPr lang="en-US" dirty="0" smtClean="0"/>
            <a:t>19/108p</a:t>
          </a:r>
        </a:p>
        <a:p>
          <a:r>
            <a:rPr lang="en-US" dirty="0" smtClean="0"/>
            <a:t>0-80%</a:t>
          </a:r>
        </a:p>
        <a:p>
          <a:endParaRPr lang="en-US" dirty="0"/>
        </a:p>
      </dgm:t>
    </dgm:pt>
    <dgm:pt modelId="{D21DC0D1-8A1C-1D47-B828-1072D1BD8A08}" type="parTrans" cxnId="{B4C34F42-1ACA-E945-8F84-B6A6D0FA310B}">
      <dgm:prSet/>
      <dgm:spPr/>
      <dgm:t>
        <a:bodyPr/>
        <a:lstStyle/>
        <a:p>
          <a:endParaRPr lang="en-US"/>
        </a:p>
      </dgm:t>
    </dgm:pt>
    <dgm:pt modelId="{0557867F-5BB6-8240-9DAF-86044AD61107}" type="sibTrans" cxnId="{B4C34F42-1ACA-E945-8F84-B6A6D0FA310B}">
      <dgm:prSet/>
      <dgm:spPr/>
      <dgm:t>
        <a:bodyPr/>
        <a:lstStyle/>
        <a:p>
          <a:endParaRPr lang="en-US"/>
        </a:p>
      </dgm:t>
    </dgm:pt>
    <dgm:pt modelId="{4111B04F-DE46-B643-9E2F-53FD481B6F28}" type="pres">
      <dgm:prSet presAssocID="{8DC04F66-4612-0D47-A4E6-F96BF002452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6E7107-39C6-E840-A55A-48540F398ADF}" type="pres">
      <dgm:prSet presAssocID="{3F70587E-97BB-9742-B2E0-5C375F6E5E45}" presName="composite" presStyleCnt="0"/>
      <dgm:spPr/>
    </dgm:pt>
    <dgm:pt modelId="{70E07776-093E-1740-B423-B51D2614AF61}" type="pres">
      <dgm:prSet presAssocID="{3F70587E-97BB-9742-B2E0-5C375F6E5E45}" presName="LShape" presStyleLbl="alignNode1" presStyleIdx="0" presStyleCnt="3"/>
      <dgm:spPr/>
    </dgm:pt>
    <dgm:pt modelId="{8F081E82-4793-6C47-B2A8-B4E2FCC8848A}" type="pres">
      <dgm:prSet presAssocID="{3F70587E-97BB-9742-B2E0-5C375F6E5E45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C0CD5-D90F-F840-8B12-382C653CF484}" type="pres">
      <dgm:prSet presAssocID="{3F70587E-97BB-9742-B2E0-5C375F6E5E45}" presName="Triangle" presStyleLbl="alignNode1" presStyleIdx="1" presStyleCnt="3"/>
      <dgm:spPr/>
    </dgm:pt>
    <dgm:pt modelId="{8C65A57E-ECF2-FD4E-8487-0914BA1C9EDC}" type="pres">
      <dgm:prSet presAssocID="{96459482-EDAB-F14B-8489-DF28A4193C34}" presName="sibTrans" presStyleCnt="0"/>
      <dgm:spPr/>
    </dgm:pt>
    <dgm:pt modelId="{3F95C654-9C0E-3A46-BA97-7218A67E1B0F}" type="pres">
      <dgm:prSet presAssocID="{96459482-EDAB-F14B-8489-DF28A4193C34}" presName="space" presStyleCnt="0"/>
      <dgm:spPr/>
    </dgm:pt>
    <dgm:pt modelId="{7DA02DBC-2A7C-4B4C-9E5B-333F5371AD2B}" type="pres">
      <dgm:prSet presAssocID="{AAA849B2-E855-3B47-A352-1AD396EBF6E5}" presName="composite" presStyleCnt="0"/>
      <dgm:spPr/>
    </dgm:pt>
    <dgm:pt modelId="{7D6EF35C-8CEE-AC4C-BFE6-544268C1D35D}" type="pres">
      <dgm:prSet presAssocID="{AAA849B2-E855-3B47-A352-1AD396EBF6E5}" presName="LShape" presStyleLbl="alignNode1" presStyleIdx="2" presStyleCnt="3"/>
      <dgm:spPr/>
    </dgm:pt>
    <dgm:pt modelId="{4A52AC08-4178-8044-943F-3761E117AECB}" type="pres">
      <dgm:prSet presAssocID="{AAA849B2-E855-3B47-A352-1AD396EBF6E5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00E87-2713-D240-AAA7-7EDA7EC4406F}" type="presOf" srcId="{8DC04F66-4612-0D47-A4E6-F96BF0024529}" destId="{4111B04F-DE46-B643-9E2F-53FD481B6F28}" srcOrd="0" destOrd="0" presId="urn:microsoft.com/office/officeart/2009/3/layout/StepUpProcess"/>
    <dgm:cxn modelId="{481D0215-B678-A141-A8A7-1421EDB92BC4}" type="presOf" srcId="{3F70587E-97BB-9742-B2E0-5C375F6E5E45}" destId="{8F081E82-4793-6C47-B2A8-B4E2FCC8848A}" srcOrd="0" destOrd="0" presId="urn:microsoft.com/office/officeart/2009/3/layout/StepUpProcess"/>
    <dgm:cxn modelId="{3A488300-0225-D841-A392-B3ACF9CCA61C}" srcId="{8DC04F66-4612-0D47-A4E6-F96BF0024529}" destId="{3F70587E-97BB-9742-B2E0-5C375F6E5E45}" srcOrd="0" destOrd="0" parTransId="{571B1116-D006-3E4D-9D29-79593C129C99}" sibTransId="{96459482-EDAB-F14B-8489-DF28A4193C34}"/>
    <dgm:cxn modelId="{AF81777B-1423-E240-9BE2-3A5F938CE8D5}" type="presOf" srcId="{AAA849B2-E855-3B47-A352-1AD396EBF6E5}" destId="{4A52AC08-4178-8044-943F-3761E117AECB}" srcOrd="0" destOrd="0" presId="urn:microsoft.com/office/officeart/2009/3/layout/StepUpProcess"/>
    <dgm:cxn modelId="{B4C34F42-1ACA-E945-8F84-B6A6D0FA310B}" srcId="{8DC04F66-4612-0D47-A4E6-F96BF0024529}" destId="{AAA849B2-E855-3B47-A352-1AD396EBF6E5}" srcOrd="1" destOrd="0" parTransId="{D21DC0D1-8A1C-1D47-B828-1072D1BD8A08}" sibTransId="{0557867F-5BB6-8240-9DAF-86044AD61107}"/>
    <dgm:cxn modelId="{FAC1402F-D36A-D14B-A046-5230602DFCA1}" type="presParOf" srcId="{4111B04F-DE46-B643-9E2F-53FD481B6F28}" destId="{EA6E7107-39C6-E840-A55A-48540F398ADF}" srcOrd="0" destOrd="0" presId="urn:microsoft.com/office/officeart/2009/3/layout/StepUpProcess"/>
    <dgm:cxn modelId="{0637DE93-3B42-CE46-BEC4-9FBA27F09642}" type="presParOf" srcId="{EA6E7107-39C6-E840-A55A-48540F398ADF}" destId="{70E07776-093E-1740-B423-B51D2614AF61}" srcOrd="0" destOrd="0" presId="urn:microsoft.com/office/officeart/2009/3/layout/StepUpProcess"/>
    <dgm:cxn modelId="{0F211126-6105-C446-998E-5A04C7454BBB}" type="presParOf" srcId="{EA6E7107-39C6-E840-A55A-48540F398ADF}" destId="{8F081E82-4793-6C47-B2A8-B4E2FCC8848A}" srcOrd="1" destOrd="0" presId="urn:microsoft.com/office/officeart/2009/3/layout/StepUpProcess"/>
    <dgm:cxn modelId="{76DF3FEA-D2D5-EF48-A1AF-6F283AF1DCA8}" type="presParOf" srcId="{EA6E7107-39C6-E840-A55A-48540F398ADF}" destId="{730C0CD5-D90F-F840-8B12-382C653CF484}" srcOrd="2" destOrd="0" presId="urn:microsoft.com/office/officeart/2009/3/layout/StepUpProcess"/>
    <dgm:cxn modelId="{09B59D58-FBCC-B34E-8DCF-DDD1943B9210}" type="presParOf" srcId="{4111B04F-DE46-B643-9E2F-53FD481B6F28}" destId="{8C65A57E-ECF2-FD4E-8487-0914BA1C9EDC}" srcOrd="1" destOrd="0" presId="urn:microsoft.com/office/officeart/2009/3/layout/StepUpProcess"/>
    <dgm:cxn modelId="{51B20E87-DC2D-8B42-B2FB-5710270E4B2A}" type="presParOf" srcId="{8C65A57E-ECF2-FD4E-8487-0914BA1C9EDC}" destId="{3F95C654-9C0E-3A46-BA97-7218A67E1B0F}" srcOrd="0" destOrd="0" presId="urn:microsoft.com/office/officeart/2009/3/layout/StepUpProcess"/>
    <dgm:cxn modelId="{D6E425D6-5B7F-5446-A68F-D3F06AB074ED}" type="presParOf" srcId="{4111B04F-DE46-B643-9E2F-53FD481B6F28}" destId="{7DA02DBC-2A7C-4B4C-9E5B-333F5371AD2B}" srcOrd="2" destOrd="0" presId="urn:microsoft.com/office/officeart/2009/3/layout/StepUpProcess"/>
    <dgm:cxn modelId="{6B5A5FFF-CC8E-6E4B-A65D-64D451A56F8F}" type="presParOf" srcId="{7DA02DBC-2A7C-4B4C-9E5B-333F5371AD2B}" destId="{7D6EF35C-8CEE-AC4C-BFE6-544268C1D35D}" srcOrd="0" destOrd="0" presId="urn:microsoft.com/office/officeart/2009/3/layout/StepUpProcess"/>
    <dgm:cxn modelId="{A36752CE-F63C-5A44-A2DC-8305AE80EC28}" type="presParOf" srcId="{7DA02DBC-2A7C-4B4C-9E5B-333F5371AD2B}" destId="{4A52AC08-4178-8044-943F-3761E117AEC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678855-E4F5-C54F-915F-3E6B23A76A63}" type="doc">
      <dgm:prSet loTypeId="urn:microsoft.com/office/officeart/2008/layout/CircularPictureCallou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11766F-2B98-EE45-A68A-4AF4A3D889CB}">
      <dgm:prSet/>
      <dgm:spPr/>
      <dgm:t>
        <a:bodyPr/>
        <a:lstStyle/>
        <a:p>
          <a:pPr rtl="0"/>
          <a:r>
            <a:rPr lang="en-US" b="1" smtClean="0">
              <a:solidFill>
                <a:srgbClr val="FF0000"/>
              </a:solidFill>
            </a:rPr>
            <a:t>Experimental</a:t>
          </a:r>
          <a:r>
            <a:rPr lang="en-US" b="1" smtClean="0"/>
            <a:t> </a:t>
          </a:r>
          <a:r>
            <a:rPr lang="en-US" b="1" smtClean="0">
              <a:solidFill>
                <a:srgbClr val="FF0000"/>
              </a:solidFill>
            </a:rPr>
            <a:t>studies</a:t>
          </a:r>
          <a:r>
            <a:rPr lang="en-US" b="1" smtClean="0"/>
            <a:t> </a:t>
          </a:r>
          <a:r>
            <a:rPr lang="en-US" b="1" smtClean="0">
              <a:solidFill>
                <a:srgbClr val="FF0000"/>
              </a:solidFill>
            </a:rPr>
            <a:t>:</a:t>
          </a:r>
          <a:endParaRPr lang="en-US" dirty="0">
            <a:solidFill>
              <a:srgbClr val="FF0000"/>
            </a:solidFill>
          </a:endParaRPr>
        </a:p>
      </dgm:t>
    </dgm:pt>
    <dgm:pt modelId="{1AF06EFF-CEC4-C745-97F2-FA368ED01854}" type="parTrans" cxnId="{B0D63E75-C26E-5348-982F-9631BEE8685F}">
      <dgm:prSet/>
      <dgm:spPr/>
      <dgm:t>
        <a:bodyPr/>
        <a:lstStyle/>
        <a:p>
          <a:endParaRPr lang="en-US"/>
        </a:p>
      </dgm:t>
    </dgm:pt>
    <dgm:pt modelId="{131C10F5-93E1-B940-BF06-5683C79F9A74}" type="sibTrans" cxnId="{B0D63E75-C26E-5348-982F-9631BEE8685F}">
      <dgm:prSet/>
      <dgm:spPr/>
      <dgm:t>
        <a:bodyPr/>
        <a:lstStyle/>
        <a:p>
          <a:endParaRPr lang="en-US"/>
        </a:p>
      </dgm:t>
    </dgm:pt>
    <dgm:pt modelId="{7AF2A650-A06C-7245-A83D-E85889EFC875}">
      <dgm:prSet/>
      <dgm:spPr/>
      <dgm:t>
        <a:bodyPr/>
        <a:lstStyle/>
        <a:p>
          <a:pPr rtl="0"/>
          <a:r>
            <a:rPr lang="en-US" dirty="0" smtClean="0"/>
            <a:t>Inhibits ACTH release?</a:t>
          </a:r>
          <a:endParaRPr lang="en-US" dirty="0"/>
        </a:p>
      </dgm:t>
    </dgm:pt>
    <dgm:pt modelId="{8152F72A-1357-8D47-ACB8-FEA2252BEE99}" type="parTrans" cxnId="{145423C5-7D0A-A947-AD05-F13289986874}">
      <dgm:prSet/>
      <dgm:spPr/>
      <dgm:t>
        <a:bodyPr/>
        <a:lstStyle/>
        <a:p>
          <a:endParaRPr lang="en-US"/>
        </a:p>
      </dgm:t>
    </dgm:pt>
    <dgm:pt modelId="{E848E10D-7412-0F46-BED2-1F39B69306F7}" type="sibTrans" cxnId="{145423C5-7D0A-A947-AD05-F13289986874}">
      <dgm:prSet/>
      <dgm:spPr/>
      <dgm:t>
        <a:bodyPr/>
        <a:lstStyle/>
        <a:p>
          <a:endParaRPr lang="en-US"/>
        </a:p>
      </dgm:t>
    </dgm:pt>
    <dgm:pt modelId="{3B3DE65E-E4E6-9242-BD4F-0BDD62E7A276}">
      <dgm:prSet/>
      <dgm:spPr/>
      <dgm:t>
        <a:bodyPr/>
        <a:lstStyle/>
        <a:p>
          <a:pPr rtl="0"/>
          <a:r>
            <a:rPr lang="en-US" dirty="0" smtClean="0"/>
            <a:t>Inhibit pituitary </a:t>
          </a:r>
          <a:r>
            <a:rPr lang="en-US" dirty="0" err="1" smtClean="0"/>
            <a:t>corticotropic</a:t>
          </a:r>
          <a:r>
            <a:rPr lang="en-US" dirty="0" smtClean="0"/>
            <a:t> tumor cell growth</a:t>
          </a:r>
          <a:endParaRPr lang="en-US" dirty="0"/>
        </a:p>
      </dgm:t>
    </dgm:pt>
    <dgm:pt modelId="{5627480D-A652-8D49-B9E4-E66C56AAC702}" type="parTrans" cxnId="{349B0CB3-567C-8A42-A783-AA64E87D1CDB}">
      <dgm:prSet/>
      <dgm:spPr/>
      <dgm:t>
        <a:bodyPr/>
        <a:lstStyle/>
        <a:p>
          <a:endParaRPr lang="en-US"/>
        </a:p>
      </dgm:t>
    </dgm:pt>
    <dgm:pt modelId="{1E9FE92D-F9B3-9241-B855-3088A1241EED}" type="sibTrans" cxnId="{349B0CB3-567C-8A42-A783-AA64E87D1CDB}">
      <dgm:prSet/>
      <dgm:spPr/>
      <dgm:t>
        <a:bodyPr/>
        <a:lstStyle/>
        <a:p>
          <a:endParaRPr lang="en-US"/>
        </a:p>
      </dgm:t>
    </dgm:pt>
    <dgm:pt modelId="{13F779E7-2DCA-6248-AF80-EA05484558CC}">
      <dgm:prSet/>
      <dgm:spPr/>
      <dgm:t>
        <a:bodyPr/>
        <a:lstStyle/>
        <a:p>
          <a:pPr rtl="0"/>
          <a:r>
            <a:rPr lang="en-US" dirty="0" smtClean="0"/>
            <a:t>In part inducing apoptosis</a:t>
          </a:r>
          <a:endParaRPr lang="en-US" dirty="0"/>
        </a:p>
      </dgm:t>
    </dgm:pt>
    <dgm:pt modelId="{D493EA24-FBAE-6047-A7E4-F84E51ABCB81}" type="parTrans" cxnId="{61085A16-CC41-6745-9030-FEF8EEE6D896}">
      <dgm:prSet/>
      <dgm:spPr/>
      <dgm:t>
        <a:bodyPr/>
        <a:lstStyle/>
        <a:p>
          <a:endParaRPr lang="en-US"/>
        </a:p>
      </dgm:t>
    </dgm:pt>
    <dgm:pt modelId="{F1360BD6-BF84-3648-97AE-A0BDF6983F6B}" type="sibTrans" cxnId="{61085A16-CC41-6745-9030-FEF8EEE6D896}">
      <dgm:prSet/>
      <dgm:spPr/>
      <dgm:t>
        <a:bodyPr/>
        <a:lstStyle/>
        <a:p>
          <a:endParaRPr lang="en-US"/>
        </a:p>
      </dgm:t>
    </dgm:pt>
    <dgm:pt modelId="{E7F66B35-711E-AE49-AC47-D6D2A5B3BFB5}" type="pres">
      <dgm:prSet presAssocID="{55678855-E4F5-C54F-915F-3E6B23A76A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919AFA6-B588-5241-BD0E-A685550FF39D}" type="pres">
      <dgm:prSet presAssocID="{55678855-E4F5-C54F-915F-3E6B23A76A63}" presName="Name1" presStyleCnt="0"/>
      <dgm:spPr/>
    </dgm:pt>
    <dgm:pt modelId="{F7035FA5-21AB-534E-A6AE-757CAC44E353}" type="pres">
      <dgm:prSet presAssocID="{131C10F5-93E1-B940-BF06-5683C79F9A74}" presName="picture_1" presStyleCnt="0"/>
      <dgm:spPr/>
    </dgm:pt>
    <dgm:pt modelId="{F135E214-2B96-284E-B85F-3BF99173A2E3}" type="pres">
      <dgm:prSet presAssocID="{131C10F5-93E1-B940-BF06-5683C79F9A74}" presName="pictureRepeatNode" presStyleLbl="alignImgPlace1" presStyleIdx="0" presStyleCnt="4" custScaleY="93538" custLinFactNeighborX="-17" custLinFactNeighborY="17747"/>
      <dgm:spPr/>
      <dgm:t>
        <a:bodyPr/>
        <a:lstStyle/>
        <a:p>
          <a:endParaRPr lang="en-US"/>
        </a:p>
      </dgm:t>
    </dgm:pt>
    <dgm:pt modelId="{07B62A0C-1011-9445-9EC0-962633E1A9EB}" type="pres">
      <dgm:prSet presAssocID="{6B11766F-2B98-EE45-A68A-4AF4A3D889CB}" presName="text_1" presStyleLbl="node1" presStyleIdx="0" presStyleCnt="0" custScaleX="99345" custScaleY="103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C3799-57AC-FF40-9A47-EAB6CE097727}" type="pres">
      <dgm:prSet presAssocID="{E848E10D-7412-0F46-BED2-1F39B69306F7}" presName="picture_2" presStyleCnt="0"/>
      <dgm:spPr/>
    </dgm:pt>
    <dgm:pt modelId="{4317DE44-C47A-3B40-9E50-CDF24AB60723}" type="pres">
      <dgm:prSet presAssocID="{E848E10D-7412-0F46-BED2-1F39B69306F7}" presName="pictureRepeatNode" presStyleLbl="alignImgPlace1" presStyleIdx="1" presStyleCnt="4" custScaleX="133237" custLinFactNeighborX="64142" custLinFactNeighborY="-2682"/>
      <dgm:spPr/>
      <dgm:t>
        <a:bodyPr/>
        <a:lstStyle/>
        <a:p>
          <a:endParaRPr lang="en-US"/>
        </a:p>
      </dgm:t>
    </dgm:pt>
    <dgm:pt modelId="{1F6C3CC7-C9DF-0C40-9440-180177862F32}" type="pres">
      <dgm:prSet presAssocID="{7AF2A650-A06C-7245-A83D-E85889EFC875}" presName="line_2" presStyleLbl="parChTrans1D1" presStyleIdx="0" presStyleCnt="3"/>
      <dgm:spPr/>
    </dgm:pt>
    <dgm:pt modelId="{2902A944-0E11-BB4A-A4A3-D11EF5C7E418}" type="pres">
      <dgm:prSet presAssocID="{7AF2A650-A06C-7245-A83D-E85889EFC875}" presName="textparent_2" presStyleLbl="node1" presStyleIdx="0" presStyleCnt="0"/>
      <dgm:spPr/>
    </dgm:pt>
    <dgm:pt modelId="{1B16BC3E-E9EF-E143-92B2-F70818B5D164}" type="pres">
      <dgm:prSet presAssocID="{7AF2A650-A06C-7245-A83D-E85889EFC875}" presName="text_2" presStyleLbl="revTx" presStyleIdx="0" presStyleCnt="3" custScaleX="163682" custScaleY="46924" custLinFactNeighborX="-50517" custLinFactNeighborY="-8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5511A-3FF2-E64F-9198-CF260F1ADF5D}" type="pres">
      <dgm:prSet presAssocID="{1E9FE92D-F9B3-9241-B855-3088A1241EED}" presName="picture_3" presStyleCnt="0"/>
      <dgm:spPr/>
    </dgm:pt>
    <dgm:pt modelId="{75103C98-B311-9C45-B3CE-14C8D6B50436}" type="pres">
      <dgm:prSet presAssocID="{1E9FE92D-F9B3-9241-B855-3088A1241EED}" presName="pictureRepeatNode" presStyleLbl="alignImgPlace1" presStyleIdx="2" presStyleCnt="4" custScaleX="154100" custLinFactX="1602" custLinFactNeighborX="100000" custLinFactNeighborY="-2541"/>
      <dgm:spPr/>
      <dgm:t>
        <a:bodyPr/>
        <a:lstStyle/>
        <a:p>
          <a:endParaRPr lang="en-US"/>
        </a:p>
      </dgm:t>
    </dgm:pt>
    <dgm:pt modelId="{DCED6BB8-B551-1B4D-A1C4-08E1C04DEC17}" type="pres">
      <dgm:prSet presAssocID="{3B3DE65E-E4E6-9242-BD4F-0BDD62E7A276}" presName="line_3" presStyleLbl="parChTrans1D1" presStyleIdx="1" presStyleCnt="3"/>
      <dgm:spPr/>
    </dgm:pt>
    <dgm:pt modelId="{F5CA450C-9085-0341-9112-EF89D13A96B2}" type="pres">
      <dgm:prSet presAssocID="{3B3DE65E-E4E6-9242-BD4F-0BDD62E7A276}" presName="textparent_3" presStyleLbl="node1" presStyleIdx="0" presStyleCnt="0"/>
      <dgm:spPr/>
    </dgm:pt>
    <dgm:pt modelId="{ED268235-227B-9D46-9A51-99B6908870EB}" type="pres">
      <dgm:prSet presAssocID="{3B3DE65E-E4E6-9242-BD4F-0BDD62E7A276}" presName="text_3" presStyleLbl="revTx" presStyleIdx="1" presStyleCnt="3" custAng="0" custScaleY="82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AECFD-4B47-124C-BB4A-24EE7B8045C9}" type="pres">
      <dgm:prSet presAssocID="{F1360BD6-BF84-3648-97AE-A0BDF6983F6B}" presName="picture_4" presStyleCnt="0"/>
      <dgm:spPr/>
    </dgm:pt>
    <dgm:pt modelId="{125E8D3B-F716-EC44-8CFE-97A8DF548EF2}" type="pres">
      <dgm:prSet presAssocID="{F1360BD6-BF84-3648-97AE-A0BDF6983F6B}" presName="pictureRepeatNode" presStyleLbl="alignImgPlace1" presStyleIdx="3" presStyleCnt="4" custScaleX="116715" custLinFactNeighborX="97792" custLinFactNeighborY="5081"/>
      <dgm:spPr/>
      <dgm:t>
        <a:bodyPr/>
        <a:lstStyle/>
        <a:p>
          <a:endParaRPr lang="en-US"/>
        </a:p>
      </dgm:t>
    </dgm:pt>
    <dgm:pt modelId="{4B4D8E04-5757-7842-AD0A-3E9C0A62FDDB}" type="pres">
      <dgm:prSet presAssocID="{13F779E7-2DCA-6248-AF80-EA05484558CC}" presName="line_4" presStyleLbl="parChTrans1D1" presStyleIdx="2" presStyleCnt="3"/>
      <dgm:spPr/>
    </dgm:pt>
    <dgm:pt modelId="{DC22890F-2545-604B-A17B-81BF7F897448}" type="pres">
      <dgm:prSet presAssocID="{13F779E7-2DCA-6248-AF80-EA05484558CC}" presName="textparent_4" presStyleLbl="node1" presStyleIdx="0" presStyleCnt="0"/>
      <dgm:spPr/>
    </dgm:pt>
    <dgm:pt modelId="{688B6660-9804-2B45-A369-95556CDFD60B}" type="pres">
      <dgm:prSet presAssocID="{13F779E7-2DCA-6248-AF80-EA05484558CC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63E75-C26E-5348-982F-9631BEE8685F}" srcId="{55678855-E4F5-C54F-915F-3E6B23A76A63}" destId="{6B11766F-2B98-EE45-A68A-4AF4A3D889CB}" srcOrd="0" destOrd="0" parTransId="{1AF06EFF-CEC4-C745-97F2-FA368ED01854}" sibTransId="{131C10F5-93E1-B940-BF06-5683C79F9A74}"/>
    <dgm:cxn modelId="{61085A16-CC41-6745-9030-FEF8EEE6D896}" srcId="{55678855-E4F5-C54F-915F-3E6B23A76A63}" destId="{13F779E7-2DCA-6248-AF80-EA05484558CC}" srcOrd="3" destOrd="0" parTransId="{D493EA24-FBAE-6047-A7E4-F84E51ABCB81}" sibTransId="{F1360BD6-BF84-3648-97AE-A0BDF6983F6B}"/>
    <dgm:cxn modelId="{145423C5-7D0A-A947-AD05-F13289986874}" srcId="{55678855-E4F5-C54F-915F-3E6B23A76A63}" destId="{7AF2A650-A06C-7245-A83D-E85889EFC875}" srcOrd="1" destOrd="0" parTransId="{8152F72A-1357-8D47-ACB8-FEA2252BEE99}" sibTransId="{E848E10D-7412-0F46-BED2-1F39B69306F7}"/>
    <dgm:cxn modelId="{A419089C-E3C3-764C-B7E2-0FA81A37A954}" type="presOf" srcId="{13F779E7-2DCA-6248-AF80-EA05484558CC}" destId="{688B6660-9804-2B45-A369-95556CDFD60B}" srcOrd="0" destOrd="0" presId="urn:microsoft.com/office/officeart/2008/layout/CircularPictureCallout"/>
    <dgm:cxn modelId="{80F803DA-C7E3-F241-8177-D0403DEE8C5D}" type="presOf" srcId="{131C10F5-93E1-B940-BF06-5683C79F9A74}" destId="{F135E214-2B96-284E-B85F-3BF99173A2E3}" srcOrd="0" destOrd="0" presId="urn:microsoft.com/office/officeart/2008/layout/CircularPictureCallout"/>
    <dgm:cxn modelId="{1033CE82-5D13-B242-990C-66E2F3F1255E}" type="presOf" srcId="{E848E10D-7412-0F46-BED2-1F39B69306F7}" destId="{4317DE44-C47A-3B40-9E50-CDF24AB60723}" srcOrd="0" destOrd="0" presId="urn:microsoft.com/office/officeart/2008/layout/CircularPictureCallout"/>
    <dgm:cxn modelId="{349B0CB3-567C-8A42-A783-AA64E87D1CDB}" srcId="{55678855-E4F5-C54F-915F-3E6B23A76A63}" destId="{3B3DE65E-E4E6-9242-BD4F-0BDD62E7A276}" srcOrd="2" destOrd="0" parTransId="{5627480D-A652-8D49-B9E4-E66C56AAC702}" sibTransId="{1E9FE92D-F9B3-9241-B855-3088A1241EED}"/>
    <dgm:cxn modelId="{4DC77477-3525-A344-8CA8-552D2D20C9CB}" type="presOf" srcId="{1E9FE92D-F9B3-9241-B855-3088A1241EED}" destId="{75103C98-B311-9C45-B3CE-14C8D6B50436}" srcOrd="0" destOrd="0" presId="urn:microsoft.com/office/officeart/2008/layout/CircularPictureCallout"/>
    <dgm:cxn modelId="{6FFBE94A-9FEF-3E4B-9259-A0BB4BD52623}" type="presOf" srcId="{55678855-E4F5-C54F-915F-3E6B23A76A63}" destId="{E7F66B35-711E-AE49-AC47-D6D2A5B3BFB5}" srcOrd="0" destOrd="0" presId="urn:microsoft.com/office/officeart/2008/layout/CircularPictureCallout"/>
    <dgm:cxn modelId="{956C741C-5B04-704D-AF2D-01EB3AC59BD2}" type="presOf" srcId="{F1360BD6-BF84-3648-97AE-A0BDF6983F6B}" destId="{125E8D3B-F716-EC44-8CFE-97A8DF548EF2}" srcOrd="0" destOrd="0" presId="urn:microsoft.com/office/officeart/2008/layout/CircularPictureCallout"/>
    <dgm:cxn modelId="{741DEABD-D84F-1A43-9D6B-F2E6BDC456B0}" type="presOf" srcId="{7AF2A650-A06C-7245-A83D-E85889EFC875}" destId="{1B16BC3E-E9EF-E143-92B2-F70818B5D164}" srcOrd="0" destOrd="0" presId="urn:microsoft.com/office/officeart/2008/layout/CircularPictureCallout"/>
    <dgm:cxn modelId="{84048E40-B458-DA4E-9B58-2DA596ECF700}" type="presOf" srcId="{3B3DE65E-E4E6-9242-BD4F-0BDD62E7A276}" destId="{ED268235-227B-9D46-9A51-99B6908870EB}" srcOrd="0" destOrd="0" presId="urn:microsoft.com/office/officeart/2008/layout/CircularPictureCallout"/>
    <dgm:cxn modelId="{204F4F01-24D4-D944-BA3E-A0A38CA4F973}" type="presOf" srcId="{6B11766F-2B98-EE45-A68A-4AF4A3D889CB}" destId="{07B62A0C-1011-9445-9EC0-962633E1A9EB}" srcOrd="0" destOrd="0" presId="urn:microsoft.com/office/officeart/2008/layout/CircularPictureCallout"/>
    <dgm:cxn modelId="{13F2493E-0772-0848-852D-03BDF53DA27F}" type="presParOf" srcId="{E7F66B35-711E-AE49-AC47-D6D2A5B3BFB5}" destId="{5919AFA6-B588-5241-BD0E-A685550FF39D}" srcOrd="0" destOrd="0" presId="urn:microsoft.com/office/officeart/2008/layout/CircularPictureCallout"/>
    <dgm:cxn modelId="{585745D2-78F4-9D44-BF5C-3B68DF703FDE}" type="presParOf" srcId="{5919AFA6-B588-5241-BD0E-A685550FF39D}" destId="{F7035FA5-21AB-534E-A6AE-757CAC44E353}" srcOrd="0" destOrd="0" presId="urn:microsoft.com/office/officeart/2008/layout/CircularPictureCallout"/>
    <dgm:cxn modelId="{13D3FC63-1D4B-234E-BB86-8A17A3F89247}" type="presParOf" srcId="{F7035FA5-21AB-534E-A6AE-757CAC44E353}" destId="{F135E214-2B96-284E-B85F-3BF99173A2E3}" srcOrd="0" destOrd="0" presId="urn:microsoft.com/office/officeart/2008/layout/CircularPictureCallout"/>
    <dgm:cxn modelId="{845C2203-7B5D-5C46-8790-AD2EA9912A3F}" type="presParOf" srcId="{5919AFA6-B588-5241-BD0E-A685550FF39D}" destId="{07B62A0C-1011-9445-9EC0-962633E1A9EB}" srcOrd="1" destOrd="0" presId="urn:microsoft.com/office/officeart/2008/layout/CircularPictureCallout"/>
    <dgm:cxn modelId="{774E7FD6-8B0D-5B47-A298-90CAACA1B02A}" type="presParOf" srcId="{5919AFA6-B588-5241-BD0E-A685550FF39D}" destId="{BD7C3799-57AC-FF40-9A47-EAB6CE097727}" srcOrd="2" destOrd="0" presId="urn:microsoft.com/office/officeart/2008/layout/CircularPictureCallout"/>
    <dgm:cxn modelId="{0F51448F-AFAD-FA4D-9B43-F61AD9D378C1}" type="presParOf" srcId="{BD7C3799-57AC-FF40-9A47-EAB6CE097727}" destId="{4317DE44-C47A-3B40-9E50-CDF24AB60723}" srcOrd="0" destOrd="0" presId="urn:microsoft.com/office/officeart/2008/layout/CircularPictureCallout"/>
    <dgm:cxn modelId="{CEDD47DB-CAF6-4345-9303-6880BB866FE1}" type="presParOf" srcId="{5919AFA6-B588-5241-BD0E-A685550FF39D}" destId="{1F6C3CC7-C9DF-0C40-9440-180177862F32}" srcOrd="3" destOrd="0" presId="urn:microsoft.com/office/officeart/2008/layout/CircularPictureCallout"/>
    <dgm:cxn modelId="{FAD12705-A9EF-B148-856F-99C9CDC59806}" type="presParOf" srcId="{5919AFA6-B588-5241-BD0E-A685550FF39D}" destId="{2902A944-0E11-BB4A-A4A3-D11EF5C7E418}" srcOrd="4" destOrd="0" presId="urn:microsoft.com/office/officeart/2008/layout/CircularPictureCallout"/>
    <dgm:cxn modelId="{EAABCC9F-EFAD-034E-AC0C-6A56B0A3A70F}" type="presParOf" srcId="{2902A944-0E11-BB4A-A4A3-D11EF5C7E418}" destId="{1B16BC3E-E9EF-E143-92B2-F70818B5D164}" srcOrd="0" destOrd="0" presId="urn:microsoft.com/office/officeart/2008/layout/CircularPictureCallout"/>
    <dgm:cxn modelId="{38B6D08D-635B-C64B-9F9B-07FF5CC8B08D}" type="presParOf" srcId="{5919AFA6-B588-5241-BD0E-A685550FF39D}" destId="{8C25511A-3FF2-E64F-9198-CF260F1ADF5D}" srcOrd="5" destOrd="0" presId="urn:microsoft.com/office/officeart/2008/layout/CircularPictureCallout"/>
    <dgm:cxn modelId="{5958CA7E-D87B-F44F-A286-B473C76D9C65}" type="presParOf" srcId="{8C25511A-3FF2-E64F-9198-CF260F1ADF5D}" destId="{75103C98-B311-9C45-B3CE-14C8D6B50436}" srcOrd="0" destOrd="0" presId="urn:microsoft.com/office/officeart/2008/layout/CircularPictureCallout"/>
    <dgm:cxn modelId="{A25111F9-8745-DA47-BB84-68958AA264F8}" type="presParOf" srcId="{5919AFA6-B588-5241-BD0E-A685550FF39D}" destId="{DCED6BB8-B551-1B4D-A1C4-08E1C04DEC17}" srcOrd="6" destOrd="0" presId="urn:microsoft.com/office/officeart/2008/layout/CircularPictureCallout"/>
    <dgm:cxn modelId="{9C2FAD08-557E-034A-8C96-16037D8E0B0C}" type="presParOf" srcId="{5919AFA6-B588-5241-BD0E-A685550FF39D}" destId="{F5CA450C-9085-0341-9112-EF89D13A96B2}" srcOrd="7" destOrd="0" presId="urn:microsoft.com/office/officeart/2008/layout/CircularPictureCallout"/>
    <dgm:cxn modelId="{EAFAD4E7-1373-6E4D-958C-919C21F757FE}" type="presParOf" srcId="{F5CA450C-9085-0341-9112-EF89D13A96B2}" destId="{ED268235-227B-9D46-9A51-99B6908870EB}" srcOrd="0" destOrd="0" presId="urn:microsoft.com/office/officeart/2008/layout/CircularPictureCallout"/>
    <dgm:cxn modelId="{4E62A0EC-A56B-2D48-A711-89C2E293CCE8}" type="presParOf" srcId="{5919AFA6-B588-5241-BD0E-A685550FF39D}" destId="{E47AECFD-4B47-124C-BB4A-24EE7B8045C9}" srcOrd="8" destOrd="0" presId="urn:microsoft.com/office/officeart/2008/layout/CircularPictureCallout"/>
    <dgm:cxn modelId="{1CE271FD-B57E-2B42-9F37-37BE7DC22AC4}" type="presParOf" srcId="{E47AECFD-4B47-124C-BB4A-24EE7B8045C9}" destId="{125E8D3B-F716-EC44-8CFE-97A8DF548EF2}" srcOrd="0" destOrd="0" presId="urn:microsoft.com/office/officeart/2008/layout/CircularPictureCallout"/>
    <dgm:cxn modelId="{20A61FC5-892A-DD4D-8BEF-DFDE60941DDE}" type="presParOf" srcId="{5919AFA6-B588-5241-BD0E-A685550FF39D}" destId="{4B4D8E04-5757-7842-AD0A-3E9C0A62FDDB}" srcOrd="9" destOrd="0" presId="urn:microsoft.com/office/officeart/2008/layout/CircularPictureCallout"/>
    <dgm:cxn modelId="{8C702CAA-4961-8E40-8B2B-933E9C876682}" type="presParOf" srcId="{5919AFA6-B588-5241-BD0E-A685550FF39D}" destId="{DC22890F-2545-604B-A17B-81BF7F897448}" srcOrd="10" destOrd="0" presId="urn:microsoft.com/office/officeart/2008/layout/CircularPictureCallout"/>
    <dgm:cxn modelId="{C469F6B4-2F0B-B946-AADE-EE05FA35E401}" type="presParOf" srcId="{DC22890F-2545-604B-A17B-81BF7F897448}" destId="{688B6660-9804-2B45-A369-95556CDFD60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700C84-EB37-FF4B-B602-393D4F0E0392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F027B-A091-2D42-8B18-DEE34B70AB8B}">
      <dgm:prSet/>
      <dgm:spPr/>
      <dgm:t>
        <a:bodyPr/>
        <a:lstStyle/>
        <a:p>
          <a:pPr rtl="0"/>
          <a:r>
            <a:rPr lang="en-US" dirty="0" smtClean="0"/>
            <a:t>a strict follow-up of liver function(weekly) for 1 month after a dose change                        </a:t>
          </a:r>
          <a:endParaRPr lang="en-US" dirty="0"/>
        </a:p>
      </dgm:t>
    </dgm:pt>
    <dgm:pt modelId="{8C0E0B21-11CB-2C41-AB44-444396B30984}" type="parTrans" cxnId="{BF938573-E7B7-E043-B9B7-EAF4F24B5E50}">
      <dgm:prSet/>
      <dgm:spPr/>
      <dgm:t>
        <a:bodyPr/>
        <a:lstStyle/>
        <a:p>
          <a:endParaRPr lang="en-US"/>
        </a:p>
      </dgm:t>
    </dgm:pt>
    <dgm:pt modelId="{7D0F600E-A090-9B4A-96C1-546B6E8057DD}" type="sibTrans" cxnId="{BF938573-E7B7-E043-B9B7-EAF4F24B5E50}">
      <dgm:prSet/>
      <dgm:spPr/>
      <dgm:t>
        <a:bodyPr/>
        <a:lstStyle/>
        <a:p>
          <a:endParaRPr lang="en-US"/>
        </a:p>
      </dgm:t>
    </dgm:pt>
    <dgm:pt modelId="{C7563BD4-B5CF-4B49-90F2-EBF148566269}">
      <dgm:prSet/>
      <dgm:spPr/>
      <dgm:t>
        <a:bodyPr/>
        <a:lstStyle/>
        <a:p>
          <a:pPr rtl="0"/>
          <a:r>
            <a:rPr lang="en-US" dirty="0" smtClean="0"/>
            <a:t>the risk of hepatotoxicity.</a:t>
          </a:r>
          <a:endParaRPr lang="en-US" dirty="0"/>
        </a:p>
      </dgm:t>
    </dgm:pt>
    <dgm:pt modelId="{E7B94219-09B9-C741-BC51-BD2B655C9859}" type="parTrans" cxnId="{2C2D5E04-D893-2240-8BAB-07FC41768787}">
      <dgm:prSet/>
      <dgm:spPr/>
      <dgm:t>
        <a:bodyPr/>
        <a:lstStyle/>
        <a:p>
          <a:endParaRPr lang="en-US"/>
        </a:p>
      </dgm:t>
    </dgm:pt>
    <dgm:pt modelId="{BECF1A88-FB34-3A47-BA55-1821E90075D1}" type="sibTrans" cxnId="{2C2D5E04-D893-2240-8BAB-07FC41768787}">
      <dgm:prSet/>
      <dgm:spPr/>
      <dgm:t>
        <a:bodyPr/>
        <a:lstStyle/>
        <a:p>
          <a:endParaRPr lang="en-US"/>
        </a:p>
      </dgm:t>
    </dgm:pt>
    <dgm:pt modelId="{6345095B-DC1F-354D-912C-0153EB04A6E5}" type="pres">
      <dgm:prSet presAssocID="{7B700C84-EB37-FF4B-B602-393D4F0E03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D4E364-8F3F-AC44-84DB-79FC7A638A1E}" type="pres">
      <dgm:prSet presAssocID="{3ECF027B-A091-2D42-8B18-DEE34B70AB8B}" presName="upArrow" presStyleLbl="node1" presStyleIdx="0" presStyleCnt="2"/>
      <dgm:spPr/>
    </dgm:pt>
    <dgm:pt modelId="{6D85E472-18AC-664F-8CC7-8266B6852B43}" type="pres">
      <dgm:prSet presAssocID="{3ECF027B-A091-2D42-8B18-DEE34B70AB8B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A9AA8-BA1F-1D43-8567-8CD46930D04F}" type="pres">
      <dgm:prSet presAssocID="{C7563BD4-B5CF-4B49-90F2-EBF148566269}" presName="downArrow" presStyleLbl="node1" presStyleIdx="1" presStyleCnt="2"/>
      <dgm:spPr/>
    </dgm:pt>
    <dgm:pt modelId="{D740C1A4-577F-A847-ABFB-B7EAC53C5B67}" type="pres">
      <dgm:prSet presAssocID="{C7563BD4-B5CF-4B49-90F2-EBF14856626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54B4A3-1EFF-9342-9B76-8D1B7EABA4E0}" type="presOf" srcId="{7B700C84-EB37-FF4B-B602-393D4F0E0392}" destId="{6345095B-DC1F-354D-912C-0153EB04A6E5}" srcOrd="0" destOrd="0" presId="urn:microsoft.com/office/officeart/2005/8/layout/arrow4"/>
    <dgm:cxn modelId="{F4F52373-1F2B-DA4F-9407-8E6F7491EF5C}" type="presOf" srcId="{C7563BD4-B5CF-4B49-90F2-EBF148566269}" destId="{D740C1A4-577F-A847-ABFB-B7EAC53C5B67}" srcOrd="0" destOrd="0" presId="urn:microsoft.com/office/officeart/2005/8/layout/arrow4"/>
    <dgm:cxn modelId="{2C2D5E04-D893-2240-8BAB-07FC41768787}" srcId="{7B700C84-EB37-FF4B-B602-393D4F0E0392}" destId="{C7563BD4-B5CF-4B49-90F2-EBF148566269}" srcOrd="1" destOrd="0" parTransId="{E7B94219-09B9-C741-BC51-BD2B655C9859}" sibTransId="{BECF1A88-FB34-3A47-BA55-1821E90075D1}"/>
    <dgm:cxn modelId="{BF938573-E7B7-E043-B9B7-EAF4F24B5E50}" srcId="{7B700C84-EB37-FF4B-B602-393D4F0E0392}" destId="{3ECF027B-A091-2D42-8B18-DEE34B70AB8B}" srcOrd="0" destOrd="0" parTransId="{8C0E0B21-11CB-2C41-AB44-444396B30984}" sibTransId="{7D0F600E-A090-9B4A-96C1-546B6E8057DD}"/>
    <dgm:cxn modelId="{3BE637A9-CBC4-6B41-9A76-6333D9CE2B91}" type="presOf" srcId="{3ECF027B-A091-2D42-8B18-DEE34B70AB8B}" destId="{6D85E472-18AC-664F-8CC7-8266B6852B43}" srcOrd="0" destOrd="0" presId="urn:microsoft.com/office/officeart/2005/8/layout/arrow4"/>
    <dgm:cxn modelId="{5164625E-9FCB-9340-B535-C3C7D1A4F9E0}" type="presParOf" srcId="{6345095B-DC1F-354D-912C-0153EB04A6E5}" destId="{F0D4E364-8F3F-AC44-84DB-79FC7A638A1E}" srcOrd="0" destOrd="0" presId="urn:microsoft.com/office/officeart/2005/8/layout/arrow4"/>
    <dgm:cxn modelId="{ED67383A-4BC6-324B-AB0E-B285DC98288C}" type="presParOf" srcId="{6345095B-DC1F-354D-912C-0153EB04A6E5}" destId="{6D85E472-18AC-664F-8CC7-8266B6852B43}" srcOrd="1" destOrd="0" presId="urn:microsoft.com/office/officeart/2005/8/layout/arrow4"/>
    <dgm:cxn modelId="{5027E570-4F0A-DA45-B055-42FF7CBB7C15}" type="presParOf" srcId="{6345095B-DC1F-354D-912C-0153EB04A6E5}" destId="{8F3A9AA8-BA1F-1D43-8567-8CD46930D04F}" srcOrd="2" destOrd="0" presId="urn:microsoft.com/office/officeart/2005/8/layout/arrow4"/>
    <dgm:cxn modelId="{3AE26A75-29FA-A446-9632-AC5EAE88CD0D}" type="presParOf" srcId="{6345095B-DC1F-354D-912C-0153EB04A6E5}" destId="{D740C1A4-577F-A847-ABFB-B7EAC53C5B6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C4F39D-CA5E-704C-986F-90CB9A12B157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524D7-2371-714F-AD0F-DB0335567BD2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Imaging of clear cut residual tumor</a:t>
          </a:r>
          <a:endParaRPr lang="en-US" sz="2000" dirty="0">
            <a:solidFill>
              <a:schemeClr val="tx1"/>
            </a:solidFill>
          </a:endParaRPr>
        </a:p>
      </dgm:t>
    </dgm:pt>
    <dgm:pt modelId="{061C2222-F36F-A44F-ADBF-26137FDA7F53}" type="parTrans" cxnId="{690675DF-A4D6-2C41-888A-311D05B2D57B}">
      <dgm:prSet/>
      <dgm:spPr/>
      <dgm:t>
        <a:bodyPr/>
        <a:lstStyle/>
        <a:p>
          <a:endParaRPr lang="en-US"/>
        </a:p>
      </dgm:t>
    </dgm:pt>
    <dgm:pt modelId="{1B3ECE89-3A5F-9E49-BA77-9C0325D5478D}" type="sibTrans" cxnId="{690675DF-A4D6-2C41-888A-311D05B2D57B}">
      <dgm:prSet/>
      <dgm:spPr/>
      <dgm:t>
        <a:bodyPr/>
        <a:lstStyle/>
        <a:p>
          <a:endParaRPr lang="en-US"/>
        </a:p>
      </dgm:t>
    </dgm:pt>
    <dgm:pt modelId="{24D43BD8-578B-B44D-9066-A31E6973A0DB}">
      <dgm:prSet/>
      <dgm:spPr/>
      <dgm:t>
        <a:bodyPr/>
        <a:lstStyle/>
        <a:p>
          <a:pPr rtl="0"/>
          <a:r>
            <a:rPr lang="en-US" dirty="0" smtClean="0"/>
            <a:t>Better prognosis</a:t>
          </a:r>
          <a:endParaRPr lang="en-US" dirty="0"/>
        </a:p>
      </dgm:t>
    </dgm:pt>
    <dgm:pt modelId="{59CB3E46-DE05-5F48-8A3C-3CB3870D2770}" type="parTrans" cxnId="{AF0E59FF-86E6-6F45-BF73-21B5DC063AEE}">
      <dgm:prSet/>
      <dgm:spPr/>
      <dgm:t>
        <a:bodyPr/>
        <a:lstStyle/>
        <a:p>
          <a:endParaRPr lang="en-US"/>
        </a:p>
      </dgm:t>
    </dgm:pt>
    <dgm:pt modelId="{FD1C6526-7013-4749-A9EA-F2726EFCE567}" type="sibTrans" cxnId="{AF0E59FF-86E6-6F45-BF73-21B5DC063AEE}">
      <dgm:prSet/>
      <dgm:spPr/>
      <dgm:t>
        <a:bodyPr/>
        <a:lstStyle/>
        <a:p>
          <a:endParaRPr lang="en-US"/>
        </a:p>
      </dgm:t>
    </dgm:pt>
    <dgm:pt modelId="{918CE54F-3906-D54B-AEC5-28775A77F684}" type="pres">
      <dgm:prSet presAssocID="{E4C4F39D-CA5E-704C-986F-90CB9A12B15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F316C5-0C2B-774F-B6FE-C08116A740D0}" type="pres">
      <dgm:prSet presAssocID="{1D1524D7-2371-714F-AD0F-DB0335567BD2}" presName="Accent1" presStyleCnt="0"/>
      <dgm:spPr/>
    </dgm:pt>
    <dgm:pt modelId="{C97BF72F-53FE-074F-8F6B-85A773227C6D}" type="pres">
      <dgm:prSet presAssocID="{1D1524D7-2371-714F-AD0F-DB0335567BD2}" presName="Accent" presStyleLbl="node1" presStyleIdx="0" presStyleCnt="2"/>
      <dgm:spPr/>
    </dgm:pt>
    <dgm:pt modelId="{FFFCDE8C-2580-554E-B9D2-61E5B250BB3B}" type="pres">
      <dgm:prSet presAssocID="{1D1524D7-2371-714F-AD0F-DB0335567BD2}" presName="Parent1" presStyleLbl="revTx" presStyleIdx="0" presStyleCnt="2" custScaleX="100254" custScaleY="2037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57824-6643-8F46-B3D1-836762C196D1}" type="pres">
      <dgm:prSet presAssocID="{24D43BD8-578B-B44D-9066-A31E6973A0DB}" presName="Accent2" presStyleCnt="0"/>
      <dgm:spPr/>
    </dgm:pt>
    <dgm:pt modelId="{EA691A43-2F63-684F-8287-F1F18D9A9794}" type="pres">
      <dgm:prSet presAssocID="{24D43BD8-578B-B44D-9066-A31E6973A0DB}" presName="Accent" presStyleLbl="node1" presStyleIdx="1" presStyleCnt="2"/>
      <dgm:spPr/>
    </dgm:pt>
    <dgm:pt modelId="{C6952376-FADA-F94C-B71E-E31DAEDBF523}" type="pres">
      <dgm:prSet presAssocID="{24D43BD8-578B-B44D-9066-A31E6973A0DB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5D3C55-6C29-1D49-8CE4-5B9C51DC3429}" type="presOf" srcId="{24D43BD8-578B-B44D-9066-A31E6973A0DB}" destId="{C6952376-FADA-F94C-B71E-E31DAEDBF523}" srcOrd="0" destOrd="0" presId="urn:microsoft.com/office/officeart/2009/layout/CircleArrowProcess"/>
    <dgm:cxn modelId="{690675DF-A4D6-2C41-888A-311D05B2D57B}" srcId="{E4C4F39D-CA5E-704C-986F-90CB9A12B157}" destId="{1D1524D7-2371-714F-AD0F-DB0335567BD2}" srcOrd="0" destOrd="0" parTransId="{061C2222-F36F-A44F-ADBF-26137FDA7F53}" sibTransId="{1B3ECE89-3A5F-9E49-BA77-9C0325D5478D}"/>
    <dgm:cxn modelId="{AF0E59FF-86E6-6F45-BF73-21B5DC063AEE}" srcId="{E4C4F39D-CA5E-704C-986F-90CB9A12B157}" destId="{24D43BD8-578B-B44D-9066-A31E6973A0DB}" srcOrd="1" destOrd="0" parTransId="{59CB3E46-DE05-5F48-8A3C-3CB3870D2770}" sibTransId="{FD1C6526-7013-4749-A9EA-F2726EFCE567}"/>
    <dgm:cxn modelId="{9521F920-04B1-2D4B-95F3-1ED43E13F95E}" type="presOf" srcId="{E4C4F39D-CA5E-704C-986F-90CB9A12B157}" destId="{918CE54F-3906-D54B-AEC5-28775A77F684}" srcOrd="0" destOrd="0" presId="urn:microsoft.com/office/officeart/2009/layout/CircleArrowProcess"/>
    <dgm:cxn modelId="{F2ABA673-BF36-9440-BA94-21F2073D22A9}" type="presOf" srcId="{1D1524D7-2371-714F-AD0F-DB0335567BD2}" destId="{FFFCDE8C-2580-554E-B9D2-61E5B250BB3B}" srcOrd="0" destOrd="0" presId="urn:microsoft.com/office/officeart/2009/layout/CircleArrowProcess"/>
    <dgm:cxn modelId="{3806D577-6A25-3248-8090-82D0D485A7BC}" type="presParOf" srcId="{918CE54F-3906-D54B-AEC5-28775A77F684}" destId="{0AF316C5-0C2B-774F-B6FE-C08116A740D0}" srcOrd="0" destOrd="0" presId="urn:microsoft.com/office/officeart/2009/layout/CircleArrowProcess"/>
    <dgm:cxn modelId="{32D21405-7D78-1840-9CA4-D009E7D9B136}" type="presParOf" srcId="{0AF316C5-0C2B-774F-B6FE-C08116A740D0}" destId="{C97BF72F-53FE-074F-8F6B-85A773227C6D}" srcOrd="0" destOrd="0" presId="urn:microsoft.com/office/officeart/2009/layout/CircleArrowProcess"/>
    <dgm:cxn modelId="{ACFDAC32-0088-A644-97E5-8957910DCC6A}" type="presParOf" srcId="{918CE54F-3906-D54B-AEC5-28775A77F684}" destId="{FFFCDE8C-2580-554E-B9D2-61E5B250BB3B}" srcOrd="1" destOrd="0" presId="urn:microsoft.com/office/officeart/2009/layout/CircleArrowProcess"/>
    <dgm:cxn modelId="{1E4E998C-53E4-474F-9B87-8A8A4C9645E4}" type="presParOf" srcId="{918CE54F-3906-D54B-AEC5-28775A77F684}" destId="{2D357824-6643-8F46-B3D1-836762C196D1}" srcOrd="2" destOrd="0" presId="urn:microsoft.com/office/officeart/2009/layout/CircleArrowProcess"/>
    <dgm:cxn modelId="{F86E87DD-041A-9343-8AC8-DDF2180BC31C}" type="presParOf" srcId="{2D357824-6643-8F46-B3D1-836762C196D1}" destId="{EA691A43-2F63-684F-8287-F1F18D9A9794}" srcOrd="0" destOrd="0" presId="urn:microsoft.com/office/officeart/2009/layout/CircleArrowProcess"/>
    <dgm:cxn modelId="{6092689E-5EEB-7F41-B41D-EA0A287F638C}" type="presParOf" srcId="{918CE54F-3906-D54B-AEC5-28775A77F684}" destId="{C6952376-FADA-F94C-B71E-E31DAEDBF523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B83185-11B8-F84E-A7F3-8B571734D408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B76B26-1EE9-5F44-B187-41D7FE993185}">
      <dgm:prSet/>
      <dgm:spPr/>
      <dgm:t>
        <a:bodyPr/>
        <a:lstStyle/>
        <a:p>
          <a:pPr rtl="0"/>
          <a:r>
            <a:rPr lang="en-US" dirty="0" smtClean="0"/>
            <a:t>Patients with large and/or invasive tumors. </a:t>
          </a:r>
          <a:endParaRPr lang="en-US" dirty="0"/>
        </a:p>
      </dgm:t>
    </dgm:pt>
    <dgm:pt modelId="{F80B7A80-A9BE-9D46-86D4-CEDD2FE648DB}" type="parTrans" cxnId="{9279DC7F-993B-1F44-BD80-39DDD398136F}">
      <dgm:prSet/>
      <dgm:spPr/>
      <dgm:t>
        <a:bodyPr/>
        <a:lstStyle/>
        <a:p>
          <a:endParaRPr lang="en-US"/>
        </a:p>
      </dgm:t>
    </dgm:pt>
    <dgm:pt modelId="{BEDD1774-6458-244D-8133-3C88AE8D83DC}" type="sibTrans" cxnId="{9279DC7F-993B-1F44-BD80-39DDD398136F}">
      <dgm:prSet/>
      <dgm:spPr/>
      <dgm:t>
        <a:bodyPr/>
        <a:lstStyle/>
        <a:p>
          <a:endParaRPr lang="en-US"/>
        </a:p>
      </dgm:t>
    </dgm:pt>
    <dgm:pt modelId="{3B0F673A-F17B-1C44-8328-DB5C3BE65029}">
      <dgm:prSet/>
      <dgm:spPr/>
      <dgm:t>
        <a:bodyPr/>
        <a:lstStyle/>
        <a:p>
          <a:pPr rtl="0"/>
          <a:r>
            <a:rPr lang="en-US" dirty="0" smtClean="0"/>
            <a:t>Might not benefit from a second surgical procedure</a:t>
          </a:r>
          <a:endParaRPr lang="en-US" dirty="0"/>
        </a:p>
      </dgm:t>
    </dgm:pt>
    <dgm:pt modelId="{69343864-C658-A94B-B293-31659FE5C8B8}" type="parTrans" cxnId="{5FE50854-A743-CA4F-8162-ED7C315E46AD}">
      <dgm:prSet/>
      <dgm:spPr/>
      <dgm:t>
        <a:bodyPr/>
        <a:lstStyle/>
        <a:p>
          <a:endParaRPr lang="en-US"/>
        </a:p>
      </dgm:t>
    </dgm:pt>
    <dgm:pt modelId="{DDB8CCD6-B0A1-2144-B19E-0C1CE7BEB2A0}" type="sibTrans" cxnId="{5FE50854-A743-CA4F-8162-ED7C315E46AD}">
      <dgm:prSet/>
      <dgm:spPr/>
      <dgm:t>
        <a:bodyPr/>
        <a:lstStyle/>
        <a:p>
          <a:endParaRPr lang="en-US"/>
        </a:p>
      </dgm:t>
    </dgm:pt>
    <dgm:pt modelId="{292DF9CC-B8A5-CF44-A603-5F0AF5B3A9DA}" type="pres">
      <dgm:prSet presAssocID="{61B83185-11B8-F84E-A7F3-8B571734D4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F28474-CCC9-EF46-8E94-549A4A16AB9A}" type="pres">
      <dgm:prSet presAssocID="{12B76B26-1EE9-5F44-B187-41D7FE99318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3D37A-DE6F-2D4A-B53E-30210DD06526}" type="pres">
      <dgm:prSet presAssocID="{3B0F673A-F17B-1C44-8328-DB5C3BE65029}" presName="arrow" presStyleLbl="node1" presStyleIdx="1" presStyleCnt="2" custRadScaleRad="100031" custRadScaleInc="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9DC7F-993B-1F44-BD80-39DDD398136F}" srcId="{61B83185-11B8-F84E-A7F3-8B571734D408}" destId="{12B76B26-1EE9-5F44-B187-41D7FE993185}" srcOrd="0" destOrd="0" parTransId="{F80B7A80-A9BE-9D46-86D4-CEDD2FE648DB}" sibTransId="{BEDD1774-6458-244D-8133-3C88AE8D83DC}"/>
    <dgm:cxn modelId="{5FE50854-A743-CA4F-8162-ED7C315E46AD}" srcId="{61B83185-11B8-F84E-A7F3-8B571734D408}" destId="{3B0F673A-F17B-1C44-8328-DB5C3BE65029}" srcOrd="1" destOrd="0" parTransId="{69343864-C658-A94B-B293-31659FE5C8B8}" sibTransId="{DDB8CCD6-B0A1-2144-B19E-0C1CE7BEB2A0}"/>
    <dgm:cxn modelId="{9E711012-0650-9346-9B33-14C9B3BCDE83}" type="presOf" srcId="{61B83185-11B8-F84E-A7F3-8B571734D408}" destId="{292DF9CC-B8A5-CF44-A603-5F0AF5B3A9DA}" srcOrd="0" destOrd="0" presId="urn:microsoft.com/office/officeart/2005/8/layout/arrow1"/>
    <dgm:cxn modelId="{BF3A6730-D704-3D40-BD27-F67920429EE0}" type="presOf" srcId="{12B76B26-1EE9-5F44-B187-41D7FE993185}" destId="{E3F28474-CCC9-EF46-8E94-549A4A16AB9A}" srcOrd="0" destOrd="0" presId="urn:microsoft.com/office/officeart/2005/8/layout/arrow1"/>
    <dgm:cxn modelId="{ECA7EBCB-805C-0C42-9196-755E201A5315}" type="presOf" srcId="{3B0F673A-F17B-1C44-8328-DB5C3BE65029}" destId="{DF53D37A-DE6F-2D4A-B53E-30210DD06526}" srcOrd="0" destOrd="0" presId="urn:microsoft.com/office/officeart/2005/8/layout/arrow1"/>
    <dgm:cxn modelId="{4EB9E8E2-254F-F543-B134-C01E4F53B982}" type="presParOf" srcId="{292DF9CC-B8A5-CF44-A603-5F0AF5B3A9DA}" destId="{E3F28474-CCC9-EF46-8E94-549A4A16AB9A}" srcOrd="0" destOrd="0" presId="urn:microsoft.com/office/officeart/2005/8/layout/arrow1"/>
    <dgm:cxn modelId="{3B34F1B3-D61A-C140-9780-7645B5A4AC1B}" type="presParOf" srcId="{292DF9CC-B8A5-CF44-A603-5F0AF5B3A9DA}" destId="{DF53D37A-DE6F-2D4A-B53E-30210DD0652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5FCF-53BB-434A-A78B-F87A81776344}">
      <dsp:nvSpPr>
        <dsp:cNvPr id="0" name=""/>
        <dsp:cNvSpPr/>
      </dsp:nvSpPr>
      <dsp:spPr>
        <a:xfrm>
          <a:off x="2974726" y="1157"/>
          <a:ext cx="1364160" cy="136416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Whithin</a:t>
          </a:r>
          <a:r>
            <a:rPr lang="en-US" sz="1800" kern="1200" dirty="0" smtClean="0"/>
            <a:t> the gland</a:t>
          </a:r>
          <a:endParaRPr lang="en-US" sz="1800" kern="1200" dirty="0"/>
        </a:p>
      </dsp:txBody>
      <dsp:txXfrm>
        <a:off x="3174503" y="200934"/>
        <a:ext cx="964606" cy="964606"/>
      </dsp:txXfrm>
    </dsp:sp>
    <dsp:sp modelId="{7AC8C622-67BA-164F-B08C-8C11106684C9}">
      <dsp:nvSpPr>
        <dsp:cNvPr id="0" name=""/>
        <dsp:cNvSpPr/>
      </dsp:nvSpPr>
      <dsp:spPr>
        <a:xfrm rot="2160000">
          <a:off x="4295982" y="1049476"/>
          <a:ext cx="363510" cy="46040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06396" y="1109507"/>
        <a:ext cx="254457" cy="276242"/>
      </dsp:txXfrm>
    </dsp:sp>
    <dsp:sp modelId="{86D3852F-3F6D-3A4A-B71E-01D5F45653B3}">
      <dsp:nvSpPr>
        <dsp:cNvPr id="0" name=""/>
        <dsp:cNvSpPr/>
      </dsp:nvSpPr>
      <dsp:spPr>
        <a:xfrm>
          <a:off x="4633234" y="1206134"/>
          <a:ext cx="1364160" cy="136416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the cavernous sinus</a:t>
          </a:r>
          <a:endParaRPr lang="en-US" sz="1800" kern="1200" dirty="0"/>
        </a:p>
      </dsp:txBody>
      <dsp:txXfrm>
        <a:off x="4833011" y="1405911"/>
        <a:ext cx="964606" cy="964606"/>
      </dsp:txXfrm>
    </dsp:sp>
    <dsp:sp modelId="{995DF5F8-E310-5A40-B10A-65073EDBAC0C}">
      <dsp:nvSpPr>
        <dsp:cNvPr id="0" name=""/>
        <dsp:cNvSpPr/>
      </dsp:nvSpPr>
      <dsp:spPr>
        <a:xfrm rot="6480000">
          <a:off x="4819991" y="2623074"/>
          <a:ext cx="363510" cy="46040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891367" y="2663297"/>
        <a:ext cx="254457" cy="276242"/>
      </dsp:txXfrm>
    </dsp:sp>
    <dsp:sp modelId="{21B6F6D4-D451-5E48-B3BC-B369B58BFEEE}">
      <dsp:nvSpPr>
        <dsp:cNvPr id="0" name=""/>
        <dsp:cNvSpPr/>
      </dsp:nvSpPr>
      <dsp:spPr>
        <a:xfrm>
          <a:off x="3999740" y="3155827"/>
          <a:ext cx="1364160" cy="136416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the </a:t>
          </a:r>
          <a:r>
            <a:rPr lang="en-US" sz="1800" kern="1200" dirty="0" err="1" smtClean="0"/>
            <a:t>clivus</a:t>
          </a:r>
          <a:endParaRPr lang="en-US" sz="1800" kern="1200" dirty="0"/>
        </a:p>
      </dsp:txBody>
      <dsp:txXfrm>
        <a:off x="4199517" y="3355604"/>
        <a:ext cx="964606" cy="964606"/>
      </dsp:txXfrm>
    </dsp:sp>
    <dsp:sp modelId="{07FE2CE5-4893-E54F-A0D5-0F8A89484653}">
      <dsp:nvSpPr>
        <dsp:cNvPr id="0" name=""/>
        <dsp:cNvSpPr/>
      </dsp:nvSpPr>
      <dsp:spPr>
        <a:xfrm rot="10800000">
          <a:off x="3485339" y="3607705"/>
          <a:ext cx="363510" cy="46040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594392" y="3699786"/>
        <a:ext cx="254457" cy="276242"/>
      </dsp:txXfrm>
    </dsp:sp>
    <dsp:sp modelId="{39E66F8B-3C04-EF42-8CCC-60791374802D}">
      <dsp:nvSpPr>
        <dsp:cNvPr id="0" name=""/>
        <dsp:cNvSpPr/>
      </dsp:nvSpPr>
      <dsp:spPr>
        <a:xfrm>
          <a:off x="1949711" y="3155827"/>
          <a:ext cx="1364160" cy="136416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the </a:t>
          </a:r>
          <a:r>
            <a:rPr lang="en-US" sz="1800" kern="1200" dirty="0" err="1" smtClean="0"/>
            <a:t>dura</a:t>
          </a:r>
          <a:endParaRPr lang="en-US" sz="1800" kern="1200" dirty="0"/>
        </a:p>
      </dsp:txBody>
      <dsp:txXfrm>
        <a:off x="2149488" y="3355604"/>
        <a:ext cx="964606" cy="964606"/>
      </dsp:txXfrm>
    </dsp:sp>
    <dsp:sp modelId="{FDC2E367-8ED5-4F45-8467-F5C663ADA2DA}">
      <dsp:nvSpPr>
        <dsp:cNvPr id="0" name=""/>
        <dsp:cNvSpPr/>
      </dsp:nvSpPr>
      <dsp:spPr>
        <a:xfrm rot="15120000">
          <a:off x="2136469" y="2642643"/>
          <a:ext cx="363510" cy="46040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207845" y="2786582"/>
        <a:ext cx="254457" cy="276242"/>
      </dsp:txXfrm>
    </dsp:sp>
    <dsp:sp modelId="{A11EEB94-C0DE-F649-BB99-D4CCD042DAC0}">
      <dsp:nvSpPr>
        <dsp:cNvPr id="0" name=""/>
        <dsp:cNvSpPr/>
      </dsp:nvSpPr>
      <dsp:spPr>
        <a:xfrm>
          <a:off x="1316218" y="1206134"/>
          <a:ext cx="1364160" cy="136416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Ectopic </a:t>
          </a:r>
          <a:r>
            <a:rPr lang="en-US" sz="1600" kern="1200" dirty="0" err="1" smtClean="0"/>
            <a:t>parasellar</a:t>
          </a:r>
          <a:r>
            <a:rPr lang="en-US" sz="1600" kern="1200" dirty="0" smtClean="0"/>
            <a:t>(less commonly)</a:t>
          </a:r>
          <a:endParaRPr lang="en-US" sz="1600" kern="1200" dirty="0"/>
        </a:p>
      </dsp:txBody>
      <dsp:txXfrm>
        <a:off x="1515995" y="1405911"/>
        <a:ext cx="964606" cy="964606"/>
      </dsp:txXfrm>
    </dsp:sp>
    <dsp:sp modelId="{F461890E-A8C3-194C-AF30-28BD132E04AF}">
      <dsp:nvSpPr>
        <dsp:cNvPr id="0" name=""/>
        <dsp:cNvSpPr/>
      </dsp:nvSpPr>
      <dsp:spPr>
        <a:xfrm rot="19440000">
          <a:off x="2637473" y="1061570"/>
          <a:ext cx="363510" cy="46040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647887" y="1185701"/>
        <a:ext cx="254457" cy="2762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354F-60CD-6A4D-B08B-03C504199409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8980-7FF0-0B4F-BDAF-25DF883EA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8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0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variables of CRT and SRT treatment affecting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of hormone remission remain debatable.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88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90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The absence of hormone-suppressive medication at start associated with a higher likelihood of and</a:t>
            </a:r>
          </a:p>
          <a:p>
            <a:pPr marL="0" indent="0">
              <a:buNone/>
            </a:pPr>
            <a:r>
              <a:rPr lang="en-US" sz="1200" dirty="0" smtClean="0"/>
              <a:t>earlier remission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45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lack of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group that did not receive radiotherapy and a comparison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general population.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35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62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Without achievement of a suitable stereotactic radiosurgery dose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56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past, bilateral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adrenalectomy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widely used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primary therapy in CD, prior to the technical improvements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pituitary surgery.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6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 NELSON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60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04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 RATE KAMTAR </a:t>
            </a:r>
            <a:r>
              <a:rPr lang="en-US" baseline="0" dirty="0" smtClean="0"/>
              <a:t> BE KHOSUS DAR INVASIVE 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272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55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1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Debatable/IN MOST SERIES NO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6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 RATE KAMTAR </a:t>
            </a:r>
            <a:r>
              <a:rPr lang="en-US" baseline="0" dirty="0" smtClean="0"/>
              <a:t> BE KHOSUS DAR INVASIVE 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5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the physical properties of protons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Braggpeak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phenomenon), proton beams spare more normal surrounding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 to exposure than photon beam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51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31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Unchanged or decreased tumor mass on post treatment</a:t>
            </a:r>
            <a:r>
              <a:rPr lang="en-US" baseline="0" dirty="0" smtClean="0"/>
              <a:t> imaging.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8980-7FF0-0B4F-BDAF-25DF883EA19E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5B4185A-283B-1949-9652-C76C68A414A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A48D60A-4302-B947-B996-7B3455BD6A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5400" dirty="0" smtClean="0">
                <a:solidFill>
                  <a:srgbClr val="0000FF"/>
                </a:solidFill>
              </a:rPr>
              <a:t>IN THE NAME OF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ALLaH</a:t>
            </a:r>
            <a:r>
              <a:rPr lang="en-US" sz="5400" dirty="0" smtClean="0">
                <a:solidFill>
                  <a:srgbClr val="0000FF"/>
                </a:solidFill>
              </a:rPr>
              <a:t> THE COMPASSIONATE THE  MERCIFUL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16980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599"/>
            <a:ext cx="7313613" cy="5981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o </a:t>
            </a:r>
            <a:r>
              <a:rPr lang="en-US" sz="2800" dirty="0">
                <a:solidFill>
                  <a:srgbClr val="0000FF"/>
                </a:solidFill>
              </a:rPr>
              <a:t>agreement </a:t>
            </a:r>
            <a:r>
              <a:rPr lang="en-US" sz="2800" dirty="0"/>
              <a:t>on </a:t>
            </a:r>
            <a:r>
              <a:rPr lang="en-US" sz="2800" dirty="0" smtClean="0"/>
              <a:t>the definitions </a:t>
            </a:r>
            <a:r>
              <a:rPr lang="en-US" sz="2800" dirty="0"/>
              <a:t>of these </a:t>
            </a:r>
            <a:r>
              <a:rPr lang="en-US" sz="2800" dirty="0" smtClean="0"/>
              <a:t>outcomes</a:t>
            </a:r>
            <a:r>
              <a:rPr lang="en-US" sz="2800" dirty="0"/>
              <a:t>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rgbClr val="0000FF"/>
                </a:solidFill>
              </a:rPr>
              <a:t>comparative </a:t>
            </a:r>
            <a:r>
              <a:rPr lang="en-US" sz="2800" dirty="0" smtClean="0">
                <a:solidFill>
                  <a:srgbClr val="0000FF"/>
                </a:solidFill>
              </a:rPr>
              <a:t>evaluation </a:t>
            </a:r>
            <a:r>
              <a:rPr lang="en-US" sz="2800" dirty="0" smtClean="0"/>
              <a:t>of </a:t>
            </a:r>
            <a:r>
              <a:rPr lang="en-US" sz="2800" dirty="0"/>
              <a:t>treatment options and patient management </a:t>
            </a:r>
            <a:r>
              <a:rPr lang="en-US" sz="2800" dirty="0" smtClean="0"/>
              <a:t>strategies from </a:t>
            </a:r>
            <a:r>
              <a:rPr lang="en-US" sz="2800" dirty="0"/>
              <a:t>clinical studies is rather complicated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Remission </a:t>
            </a:r>
            <a:r>
              <a:rPr lang="en-US" sz="2800" dirty="0" smtClean="0"/>
              <a:t>can be </a:t>
            </a:r>
            <a:r>
              <a:rPr lang="en-US" sz="2800" dirty="0"/>
              <a:t>defined by 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C</a:t>
            </a:r>
            <a:r>
              <a:rPr lang="en-US" sz="2800" dirty="0" smtClean="0">
                <a:solidFill>
                  <a:srgbClr val="0000FF"/>
                </a:solidFill>
              </a:rPr>
              <a:t>linical </a:t>
            </a:r>
            <a:r>
              <a:rPr lang="en-US" sz="2800" dirty="0">
                <a:solidFill>
                  <a:srgbClr val="0000FF"/>
                </a:solidFill>
              </a:rPr>
              <a:t>and/or biochemical </a:t>
            </a:r>
            <a:r>
              <a:rPr lang="en-US" sz="2800" dirty="0" smtClean="0">
                <a:solidFill>
                  <a:srgbClr val="0000FF"/>
                </a:solidFill>
              </a:rPr>
              <a:t>outcomes:</a:t>
            </a: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Reversal </a:t>
            </a:r>
            <a:r>
              <a:rPr lang="en-US" sz="2800" dirty="0"/>
              <a:t>of clinical features and </a:t>
            </a:r>
            <a:r>
              <a:rPr lang="en-US" sz="2800" dirty="0" smtClean="0"/>
              <a:t>normalization of </a:t>
            </a:r>
            <a:r>
              <a:rPr lang="en-US" sz="2800" dirty="0"/>
              <a:t>biochemical changes.</a:t>
            </a:r>
          </a:p>
        </p:txBody>
      </p:sp>
      <p:sp>
        <p:nvSpPr>
          <p:cNvPr id="5" name="U-Turn Arrow 4"/>
          <p:cNvSpPr/>
          <p:nvPr/>
        </p:nvSpPr>
        <p:spPr>
          <a:xfrm>
            <a:off x="2519363" y="1954614"/>
            <a:ext cx="1646155" cy="627197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5547388" y="4194597"/>
            <a:ext cx="2055207" cy="300809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Studies in adrenal cell </a:t>
            </a:r>
            <a:r>
              <a:rPr lang="en-US" sz="2800" dirty="0" smtClean="0"/>
              <a:t>cultures :</a:t>
            </a:r>
            <a:r>
              <a:rPr lang="en-US" sz="2800" dirty="0" err="1"/>
              <a:t>E</a:t>
            </a:r>
            <a:r>
              <a:rPr lang="en-US" sz="2800" dirty="0" err="1" smtClean="0"/>
              <a:t>tomidate</a:t>
            </a:r>
            <a:r>
              <a:rPr lang="en-US" sz="2800" dirty="0" smtClean="0"/>
              <a:t> </a:t>
            </a:r>
            <a:r>
              <a:rPr lang="en-US" sz="2800" dirty="0"/>
              <a:t>is the </a:t>
            </a:r>
            <a:r>
              <a:rPr lang="en-US" sz="2800" dirty="0">
                <a:solidFill>
                  <a:srgbClr val="FF0000"/>
                </a:solidFill>
              </a:rPr>
              <a:t>most potent </a:t>
            </a:r>
            <a:r>
              <a:rPr lang="en-US" sz="2800" dirty="0" err="1">
                <a:solidFill>
                  <a:srgbClr val="FF0000"/>
                </a:solidFill>
              </a:rPr>
              <a:t>adrenostatic</a:t>
            </a:r>
            <a:r>
              <a:rPr lang="en-US" sz="2800" dirty="0">
                <a:solidFill>
                  <a:srgbClr val="FF0000"/>
                </a:solidFill>
              </a:rPr>
              <a:t> agent 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r>
              <a:rPr lang="en-US" sz="4000" dirty="0"/>
              <a:t>More recent studies </a:t>
            </a:r>
            <a:r>
              <a:rPr lang="en-US" sz="4000" dirty="0" smtClean="0"/>
              <a:t>:</a:t>
            </a:r>
          </a:p>
          <a:p>
            <a:pPr marL="0" indent="0">
              <a:buNone/>
            </a:pPr>
            <a:r>
              <a:rPr lang="en-US" sz="2800" dirty="0"/>
              <a:t>B</a:t>
            </a:r>
            <a:r>
              <a:rPr lang="en-US" sz="2800" dirty="0" smtClean="0"/>
              <a:t>locks aldosterone </a:t>
            </a:r>
            <a:r>
              <a:rPr lang="en-US" sz="2800" dirty="0"/>
              <a:t>synthase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nti proliferative effects </a:t>
            </a:r>
            <a:r>
              <a:rPr lang="en-US" sz="2800" dirty="0"/>
              <a:t>on adrenal cortical </a:t>
            </a:r>
            <a:r>
              <a:rPr lang="en-US" sz="2800" dirty="0" smtClean="0"/>
              <a:t>cells.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80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Etomidate</a:t>
            </a:r>
            <a:r>
              <a:rPr lang="en-US" dirty="0"/>
              <a:t> is the only </a:t>
            </a:r>
            <a:r>
              <a:rPr lang="en-US" dirty="0" smtClean="0"/>
              <a:t>drug used </a:t>
            </a:r>
            <a:r>
              <a:rPr lang="en-US" dirty="0"/>
              <a:t>for CS with parenteral administration. </a:t>
            </a:r>
            <a:r>
              <a:rPr lang="en-US" dirty="0" smtClean="0"/>
              <a:t> very rapid </a:t>
            </a:r>
            <a:r>
              <a:rPr lang="en-US" dirty="0"/>
              <a:t>onset of </a:t>
            </a:r>
            <a:r>
              <a:rPr lang="en-US" dirty="0" smtClean="0"/>
              <a:t>action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significant </a:t>
            </a:r>
            <a:r>
              <a:rPr lang="en-US" dirty="0" smtClean="0"/>
              <a:t>suppression of </a:t>
            </a:r>
            <a:r>
              <a:rPr lang="en-US" dirty="0"/>
              <a:t>cortisol within 6 hours, and a maximal </a:t>
            </a:r>
            <a:r>
              <a:rPr lang="en-US" dirty="0" smtClean="0"/>
              <a:t>suppression within </a:t>
            </a:r>
            <a:r>
              <a:rPr lang="en-US" dirty="0"/>
              <a:t>12 hours</a:t>
            </a:r>
            <a:r>
              <a:rPr lang="en-US" dirty="0" smtClean="0"/>
              <a:t>, </a:t>
            </a:r>
            <a:r>
              <a:rPr lang="en-US" dirty="0"/>
              <a:t>half life ranged between 3 </a:t>
            </a:r>
            <a:r>
              <a:rPr lang="en-US" dirty="0" smtClean="0"/>
              <a:t>and 5 </a:t>
            </a:r>
            <a:r>
              <a:rPr lang="en-US" dirty="0"/>
              <a:t>hours. Therefore, after a bolus of a </a:t>
            </a:r>
            <a:r>
              <a:rPr lang="en-US" dirty="0" err="1"/>
              <a:t>nonhypnotic</a:t>
            </a:r>
            <a:r>
              <a:rPr lang="en-US" dirty="0"/>
              <a:t> dose, </a:t>
            </a:r>
            <a:r>
              <a:rPr lang="en-US" dirty="0" smtClean="0"/>
              <a:t>a constant </a:t>
            </a:r>
            <a:r>
              <a:rPr lang="en-US" dirty="0"/>
              <a:t>infusion is required for the following 24 </a:t>
            </a:r>
            <a:r>
              <a:rPr lang="en-US" dirty="0" err="1"/>
              <a:t>hours</a:t>
            </a:r>
            <a:r>
              <a:rPr lang="en-US" dirty="0" err="1" smtClean="0"/>
              <a:t>,when</a:t>
            </a:r>
            <a:r>
              <a:rPr lang="en-US" dirty="0" smtClean="0"/>
              <a:t> </a:t>
            </a:r>
            <a:r>
              <a:rPr lang="en-US" dirty="0"/>
              <a:t>replacement treatment </a:t>
            </a:r>
            <a:r>
              <a:rPr lang="en-US" dirty="0" smtClean="0"/>
              <a:t>with </a:t>
            </a:r>
            <a:r>
              <a:rPr lang="en-US" dirty="0"/>
              <a:t>hydrocortisone start </a:t>
            </a:r>
            <a:r>
              <a:rPr lang="en-US" dirty="0" smtClean="0"/>
              <a:t>to be </a:t>
            </a:r>
            <a:r>
              <a:rPr lang="en-US" dirty="0"/>
              <a:t>required. </a:t>
            </a:r>
          </a:p>
          <a:p>
            <a:r>
              <a:rPr lang="en-US" dirty="0" err="1" smtClean="0"/>
              <a:t>Etomidate</a:t>
            </a:r>
            <a:r>
              <a:rPr lang="en-US" dirty="0" smtClean="0"/>
              <a:t> </a:t>
            </a:r>
            <a:r>
              <a:rPr lang="en-US" dirty="0"/>
              <a:t>can be particularly useful in </a:t>
            </a:r>
            <a:r>
              <a:rPr lang="en-US" dirty="0" smtClean="0"/>
              <a:t>patients with </a:t>
            </a:r>
            <a:r>
              <a:rPr lang="en-US" dirty="0"/>
              <a:t>acute and/or life threatening complications of CS</a:t>
            </a:r>
            <a:r>
              <a:rPr lang="en-US" dirty="0" smtClean="0"/>
              <a:t>, such </a:t>
            </a:r>
            <a:r>
              <a:rPr lang="en-US" dirty="0"/>
              <a:t>as serious psychosis and severe hypertension</a:t>
            </a:r>
          </a:p>
        </p:txBody>
      </p:sp>
    </p:spTree>
    <p:extLst>
      <p:ext uri="{BB962C8B-B14F-4D97-AF65-F5344CB8AC3E}">
        <p14:creationId xmlns:p14="http://schemas.microsoft.com/office/powerpoint/2010/main" val="1116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Recently, </a:t>
            </a:r>
            <a:r>
              <a:rPr lang="en-US" dirty="0" err="1" smtClean="0"/>
              <a:t>Sohand</a:t>
            </a:r>
            <a:r>
              <a:rPr lang="en-US" dirty="0" smtClean="0"/>
              <a:t> </a:t>
            </a:r>
            <a:r>
              <a:rPr lang="en-US" dirty="0"/>
              <a:t>coworkers described a protocol for </a:t>
            </a:r>
            <a:r>
              <a:rPr lang="en-US" dirty="0" err="1"/>
              <a:t>etomidate</a:t>
            </a:r>
            <a:r>
              <a:rPr lang="en-US" dirty="0"/>
              <a:t> </a:t>
            </a:r>
            <a:r>
              <a:rPr lang="en-US" dirty="0" smtClean="0"/>
              <a:t>infusion for </a:t>
            </a:r>
            <a:r>
              <a:rPr lang="en-US" dirty="0"/>
              <a:t>the emergency management of </a:t>
            </a:r>
            <a:r>
              <a:rPr lang="en-US" dirty="0" err="1"/>
              <a:t>hypercortisolism</a:t>
            </a:r>
            <a:r>
              <a:rPr lang="en-US" dirty="0" smtClean="0"/>
              <a:t>, suggesting </a:t>
            </a:r>
            <a:r>
              <a:rPr lang="en-US" dirty="0"/>
              <a:t>a starting dose of 2.5 mg/h, regardless of </a:t>
            </a:r>
            <a:r>
              <a:rPr lang="en-US" dirty="0" smtClean="0"/>
              <a:t>the patient’s </a:t>
            </a:r>
            <a:r>
              <a:rPr lang="en-US" dirty="0"/>
              <a:t>weight, with dose titration up to a maximum </a:t>
            </a:r>
            <a:r>
              <a:rPr lang="en-US" dirty="0" smtClean="0"/>
              <a:t>of 4 </a:t>
            </a:r>
            <a:r>
              <a:rPr lang="en-US" dirty="0"/>
              <a:t>mg/h according to circulating cortisol levels, which </a:t>
            </a:r>
            <a:r>
              <a:rPr lang="en-US" dirty="0" err="1" smtClean="0"/>
              <a:t>canbe</a:t>
            </a:r>
            <a:r>
              <a:rPr lang="en-US" dirty="0" smtClean="0"/>
              <a:t> </a:t>
            </a:r>
            <a:r>
              <a:rPr lang="en-US" dirty="0"/>
              <a:t>measured 4 hours after starting </a:t>
            </a:r>
            <a:r>
              <a:rPr lang="en-US" dirty="0" err="1"/>
              <a:t>etomidate</a:t>
            </a:r>
            <a:r>
              <a:rPr lang="en-US" dirty="0"/>
              <a:t> </a:t>
            </a:r>
            <a:r>
              <a:rPr lang="en-US" dirty="0" err="1" smtClean="0"/>
              <a:t>infusionand</a:t>
            </a:r>
            <a:r>
              <a:rPr lang="en-US" dirty="0"/>
              <a:t>/or after each dose </a:t>
            </a:r>
            <a:r>
              <a:rPr lang="en-US" dirty="0" smtClean="0"/>
              <a:t>titration.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3238"/>
            <a:ext cx="7313613" cy="6354762"/>
          </a:xfrm>
        </p:spPr>
        <p:txBody>
          <a:bodyPr>
            <a:no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dverse </a:t>
            </a:r>
            <a:r>
              <a:rPr lang="en-US" sz="2800" dirty="0" err="1" smtClean="0"/>
              <a:t>effectsdue</a:t>
            </a:r>
            <a:r>
              <a:rPr lang="en-US" sz="2800" dirty="0" smtClean="0"/>
              <a:t> </a:t>
            </a:r>
            <a:r>
              <a:rPr lang="en-US" sz="2800" dirty="0"/>
              <a:t>to </a:t>
            </a:r>
            <a:r>
              <a:rPr lang="en-US" sz="2800" dirty="0" err="1"/>
              <a:t>etomidate</a:t>
            </a:r>
            <a:r>
              <a:rPr lang="en-US" sz="2800" dirty="0"/>
              <a:t> treatment include myoclonus, </a:t>
            </a:r>
            <a:r>
              <a:rPr lang="en-US" sz="2800" dirty="0" err="1"/>
              <a:t>nausea</a:t>
            </a:r>
            <a:r>
              <a:rPr lang="en-US" sz="2800" dirty="0" err="1" smtClean="0"/>
              <a:t>,vomiting</a:t>
            </a:r>
            <a:r>
              <a:rPr lang="en-US" sz="2800" dirty="0" smtClean="0"/>
              <a:t> </a:t>
            </a:r>
            <a:r>
              <a:rPr lang="en-US" sz="2800" dirty="0"/>
              <a:t>and dystonic reactions in up to one-third of </a:t>
            </a:r>
            <a:r>
              <a:rPr lang="en-US" sz="2800" dirty="0" smtClean="0"/>
              <a:t>patients </a:t>
            </a:r>
            <a:r>
              <a:rPr lang="en-US" sz="2800" dirty="0" err="1" smtClean="0"/>
              <a:t>etomidate</a:t>
            </a:r>
            <a:r>
              <a:rPr lang="en-US" sz="2800" dirty="0" smtClean="0"/>
              <a:t> </a:t>
            </a:r>
            <a:r>
              <a:rPr lang="en-US" sz="2800" dirty="0"/>
              <a:t>might be considered an </a:t>
            </a:r>
            <a:r>
              <a:rPr lang="en-US" sz="2800" dirty="0" smtClean="0"/>
              <a:t>effective drug </a:t>
            </a:r>
            <a:r>
              <a:rPr lang="en-US" sz="2800" dirty="0"/>
              <a:t>able to rapidly control </a:t>
            </a:r>
            <a:r>
              <a:rPr lang="en-US" sz="2800" dirty="0" err="1"/>
              <a:t>hypercortisolism</a:t>
            </a:r>
            <a:r>
              <a:rPr lang="en-US" sz="2800" dirty="0" smtClean="0"/>
              <a:t>;,</a:t>
            </a:r>
            <a:endParaRPr lang="en-US" sz="2800" dirty="0"/>
          </a:p>
          <a:p>
            <a:r>
              <a:rPr lang="en-US" sz="2800" dirty="0"/>
              <a:t>it is indicated as an emergency drug for the acute</a:t>
            </a:r>
          </a:p>
          <a:p>
            <a:r>
              <a:rPr lang="en-US" sz="2800" dirty="0"/>
              <a:t>control of severe </a:t>
            </a:r>
            <a:r>
              <a:rPr lang="en-US" sz="2800" dirty="0" err="1"/>
              <a:t>hypercortisolism</a:t>
            </a:r>
            <a:r>
              <a:rPr lang="en-US" sz="2800" dirty="0"/>
              <a:t> and its associated severe</a:t>
            </a:r>
          </a:p>
          <a:p>
            <a:r>
              <a:rPr lang="en-US" sz="2800" dirty="0"/>
              <a:t>clinical conditions. </a:t>
            </a:r>
          </a:p>
        </p:txBody>
      </p:sp>
    </p:spTree>
    <p:extLst>
      <p:ext uri="{BB962C8B-B14F-4D97-AF65-F5344CB8AC3E}">
        <p14:creationId xmlns:p14="http://schemas.microsoft.com/office/powerpoint/2010/main" val="25647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/>
              <a:t>Mitotane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 err="1"/>
              <a:t>Mitotane</a:t>
            </a:r>
            <a:r>
              <a:rPr lang="en-US" sz="2800" dirty="0"/>
              <a:t>, </a:t>
            </a:r>
            <a:r>
              <a:rPr lang="en-US" sz="2800" dirty="0" smtClean="0"/>
              <a:t>(</a:t>
            </a:r>
            <a:r>
              <a:rPr lang="en-US" sz="2800" dirty="0" err="1" smtClean="0"/>
              <a:t>o</a:t>
            </a:r>
            <a:r>
              <a:rPr lang="en-US" sz="2800" dirty="0" err="1"/>
              <a:t>,</a:t>
            </a:r>
            <a:r>
              <a:rPr lang="en-US" sz="2800" dirty="0" err="1" smtClean="0"/>
              <a:t>p’DDD</a:t>
            </a:r>
            <a:r>
              <a:rPr lang="en-US" sz="2800" dirty="0" smtClean="0"/>
              <a:t>), </a:t>
            </a:r>
            <a:r>
              <a:rPr lang="en-US" sz="2800" dirty="0"/>
              <a:t>is a </a:t>
            </a:r>
            <a:r>
              <a:rPr lang="en-US" sz="2800" dirty="0" err="1"/>
              <a:t>diphenylmethane</a:t>
            </a:r>
            <a:r>
              <a:rPr lang="en-US" sz="2800" dirty="0"/>
              <a:t> derivative agent </a:t>
            </a:r>
            <a:r>
              <a:rPr lang="en-US" sz="2800" dirty="0" err="1" smtClean="0"/>
              <a:t>chemotherapic</a:t>
            </a:r>
            <a:r>
              <a:rPr lang="en-US" sz="2800" dirty="0" smtClean="0"/>
              <a:t> </a:t>
            </a:r>
            <a:r>
              <a:rPr lang="en-US" sz="2800" dirty="0"/>
              <a:t>drug, but it has been </a:t>
            </a:r>
            <a:r>
              <a:rPr lang="en-US" sz="2800" dirty="0" smtClean="0"/>
              <a:t>occasionally used </a:t>
            </a:r>
            <a:r>
              <a:rPr lang="en-US" sz="2800" dirty="0"/>
              <a:t>in the treatment of CD, and in general of CS, for </a:t>
            </a:r>
            <a:r>
              <a:rPr lang="en-US" sz="2800" dirty="0" smtClean="0"/>
              <a:t>its </a:t>
            </a:r>
            <a:r>
              <a:rPr lang="en-US" sz="2800" dirty="0" err="1" smtClean="0"/>
              <a:t>adrenostatic</a:t>
            </a:r>
            <a:r>
              <a:rPr lang="en-US" sz="2800" dirty="0" smtClean="0"/>
              <a:t> </a:t>
            </a:r>
            <a:r>
              <a:rPr lang="en-US" sz="2800" dirty="0"/>
              <a:t>and adrenolytic </a:t>
            </a:r>
            <a:r>
              <a:rPr lang="en-US" sz="2800" dirty="0" err="1" smtClean="0"/>
              <a:t>properties</a:t>
            </a:r>
            <a:r>
              <a:rPr lang="en-US" sz="2800" dirty="0" err="1"/>
              <a:t>it</a:t>
            </a:r>
            <a:r>
              <a:rPr lang="en-US" sz="2800" dirty="0"/>
              <a:t> is </a:t>
            </a:r>
            <a:r>
              <a:rPr lang="en-US" sz="2800" dirty="0" smtClean="0"/>
              <a:t>mostly used </a:t>
            </a:r>
            <a:r>
              <a:rPr lang="en-US" sz="2800" dirty="0"/>
              <a:t>in the treatment of adrenal carcinoma, for which the</a:t>
            </a:r>
          </a:p>
          <a:p>
            <a:pPr marL="0" indent="0">
              <a:buNone/>
            </a:pPr>
            <a:r>
              <a:rPr lang="en-US" sz="2800" dirty="0"/>
              <a:t>drug has the official indication.</a:t>
            </a:r>
          </a:p>
        </p:txBody>
      </p:sp>
    </p:spTree>
    <p:extLst>
      <p:ext uri="{BB962C8B-B14F-4D97-AF65-F5344CB8AC3E}">
        <p14:creationId xmlns:p14="http://schemas.microsoft.com/office/powerpoint/2010/main" val="64568903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O</a:t>
            </a:r>
            <a:r>
              <a:rPr lang="en-US" sz="2800" dirty="0" smtClean="0"/>
              <a:t>rally </a:t>
            </a:r>
            <a:r>
              <a:rPr lang="en-US" sz="2800" dirty="0"/>
              <a:t>at doses </a:t>
            </a:r>
            <a:r>
              <a:rPr lang="en-US" sz="2800" dirty="0" smtClean="0"/>
              <a:t>generally ranging </a:t>
            </a:r>
            <a:r>
              <a:rPr lang="en-US" sz="2800" dirty="0"/>
              <a:t>from 1 to 12 g/d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smtClean="0"/>
              <a:t>delayed efficacy </a:t>
            </a:r>
            <a:r>
              <a:rPr lang="en-US" sz="2800" dirty="0"/>
              <a:t>due to the its slow onset of action, as </a:t>
            </a:r>
            <a:r>
              <a:rPr lang="en-US" sz="2800" dirty="0" err="1" smtClean="0"/>
              <a:t>therapeuticlevels</a:t>
            </a:r>
            <a:r>
              <a:rPr lang="en-US" sz="2800" dirty="0" smtClean="0"/>
              <a:t> </a:t>
            </a:r>
            <a:r>
              <a:rPr lang="en-US" sz="2800" dirty="0"/>
              <a:t>are reached by up to three months, whereas its </a:t>
            </a:r>
            <a:r>
              <a:rPr lang="en-US" sz="2800" dirty="0" smtClean="0"/>
              <a:t>long half</a:t>
            </a:r>
            <a:r>
              <a:rPr lang="en-US" sz="2800" dirty="0"/>
              <a:t>-life (18–159 </a:t>
            </a:r>
            <a:r>
              <a:rPr lang="en-US" sz="2800" dirty="0" smtClean="0"/>
              <a:t>d)</a:t>
            </a:r>
          </a:p>
          <a:p>
            <a:pPr marL="0" indent="0">
              <a:buNone/>
            </a:pPr>
            <a:r>
              <a:rPr lang="en-US" sz="2800" dirty="0" smtClean="0"/>
              <a:t>Careful monitoring of drug level is mandatory.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72634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escape phenomenon has not </a:t>
            </a:r>
            <a:r>
              <a:rPr lang="en-US" sz="2800" dirty="0" smtClean="0"/>
              <a:t>been described </a:t>
            </a:r>
            <a:r>
              <a:rPr lang="en-US" sz="2800" dirty="0"/>
              <a:t>in patients treated with </a:t>
            </a:r>
            <a:r>
              <a:rPr lang="en-US" sz="2800" dirty="0" err="1"/>
              <a:t>mitotane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590411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PITUITARY-DIRECTED MEDICAL THERAPY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first category is </a:t>
            </a:r>
            <a:r>
              <a:rPr lang="en-US" sz="2800" dirty="0" err="1" smtClean="0">
                <a:solidFill>
                  <a:srgbClr val="FF0000"/>
                </a:solidFill>
              </a:rPr>
              <a:t>neuromodulatory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drugs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/>
              <a:t>which directly influence the </a:t>
            </a:r>
            <a:r>
              <a:rPr lang="en-US" sz="2800" dirty="0">
                <a:solidFill>
                  <a:srgbClr val="FF0000"/>
                </a:solidFill>
              </a:rPr>
              <a:t>HPA axis</a:t>
            </a:r>
            <a:r>
              <a:rPr lang="en-US" sz="2800" dirty="0" smtClean="0"/>
              <a:t>, and </a:t>
            </a:r>
            <a:r>
              <a:rPr lang="en-US" sz="2800" dirty="0"/>
              <a:t>include some historical agents, such as </a:t>
            </a:r>
            <a:r>
              <a:rPr lang="en-US" sz="2800" dirty="0">
                <a:solidFill>
                  <a:srgbClr val="FF0000"/>
                </a:solidFill>
              </a:rPr>
              <a:t>serotonin </a:t>
            </a:r>
            <a:r>
              <a:rPr lang="en-US" sz="2800" dirty="0" smtClean="0">
                <a:solidFill>
                  <a:srgbClr val="FF0000"/>
                </a:solidFill>
              </a:rPr>
              <a:t>antagonists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rgbClr val="0000FF"/>
                </a:solidFill>
              </a:rPr>
              <a:t>GABA receptor agonists</a:t>
            </a:r>
            <a:r>
              <a:rPr lang="en-US" sz="2800" dirty="0"/>
              <a:t>, as well as </a:t>
            </a:r>
            <a:r>
              <a:rPr lang="en-US" sz="2800" dirty="0" smtClean="0"/>
              <a:t>modern agents </a:t>
            </a:r>
            <a:r>
              <a:rPr lang="en-US" sz="2800" dirty="0"/>
              <a:t>such as </a:t>
            </a:r>
            <a:r>
              <a:rPr lang="en-US" sz="2800" dirty="0">
                <a:solidFill>
                  <a:srgbClr val="0000FF"/>
                </a:solidFill>
              </a:rPr>
              <a:t>dopamine agonists</a:t>
            </a:r>
            <a:r>
              <a:rPr lang="en-US" sz="2800" dirty="0"/>
              <a:t>, mainly represented </a:t>
            </a:r>
            <a:r>
              <a:rPr lang="en-US" sz="2800" dirty="0" smtClean="0"/>
              <a:t>by </a:t>
            </a:r>
            <a:r>
              <a:rPr lang="en-US" sz="2800" dirty="0" err="1" smtClean="0"/>
              <a:t>cabergoline</a:t>
            </a:r>
            <a:r>
              <a:rPr lang="en-US" sz="2800" dirty="0"/>
              <a:t>, and </a:t>
            </a:r>
            <a:r>
              <a:rPr lang="en-US" sz="2800" dirty="0" err="1"/>
              <a:t>somatostatin</a:t>
            </a:r>
            <a:r>
              <a:rPr lang="en-US" sz="2800" dirty="0"/>
              <a:t> analogues, mainly </a:t>
            </a:r>
            <a:r>
              <a:rPr lang="en-US" sz="2800" dirty="0" smtClean="0"/>
              <a:t>represented by </a:t>
            </a:r>
            <a:r>
              <a:rPr lang="en-US" sz="2800" dirty="0" err="1"/>
              <a:t>pasireotide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37476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second category is </a:t>
            </a:r>
            <a:r>
              <a:rPr lang="en-US" sz="2800" dirty="0">
                <a:solidFill>
                  <a:srgbClr val="FF0000"/>
                </a:solidFill>
              </a:rPr>
              <a:t>nuclear </a:t>
            </a:r>
            <a:r>
              <a:rPr lang="en-US" sz="2800" dirty="0" smtClean="0">
                <a:solidFill>
                  <a:srgbClr val="FF0000"/>
                </a:solidFill>
              </a:rPr>
              <a:t>receptor ligands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/>
              <a:t>which </a:t>
            </a:r>
            <a:r>
              <a:rPr lang="en-US" sz="2800" dirty="0">
                <a:solidFill>
                  <a:srgbClr val="0000FF"/>
                </a:solidFill>
              </a:rPr>
              <a:t>indirectly influence HPA axis</a:t>
            </a:r>
            <a:r>
              <a:rPr lang="en-US" sz="2800" dirty="0"/>
              <a:t>, </a:t>
            </a:r>
            <a:r>
              <a:rPr lang="en-US" sz="2800" dirty="0" smtClean="0"/>
              <a:t>since they </a:t>
            </a:r>
            <a:r>
              <a:rPr lang="en-US" sz="2800" dirty="0"/>
              <a:t>target different nuclear receptors involved in the </a:t>
            </a:r>
            <a:r>
              <a:rPr lang="en-US" sz="2800" dirty="0" smtClean="0"/>
              <a:t>regulation of </a:t>
            </a:r>
            <a:r>
              <a:rPr lang="en-US" sz="2800" dirty="0"/>
              <a:t>the HPA axis, such as the peroxisome proliferator</a:t>
            </a:r>
            <a:r>
              <a:rPr lang="en-US" sz="2800" dirty="0" smtClean="0"/>
              <a:t>-activated </a:t>
            </a:r>
            <a:r>
              <a:rPr lang="en-US" sz="2800" dirty="0"/>
              <a:t>receptor gamma (PPAR-gamma) </a:t>
            </a:r>
            <a:r>
              <a:rPr lang="en-US" sz="2800" dirty="0" smtClean="0"/>
              <a:t>agonists and </a:t>
            </a:r>
            <a:r>
              <a:rPr lang="en-US" sz="2800" dirty="0"/>
              <a:t>retinoic acid receptor </a:t>
            </a:r>
            <a:r>
              <a:rPr lang="en-US" sz="2800" dirty="0" smtClean="0"/>
              <a:t>agonists.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88775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NEUROMODULATORY DRUGS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Neuromodulatory</a:t>
            </a:r>
            <a:r>
              <a:rPr lang="en-US" sz="2800" dirty="0" smtClean="0"/>
              <a:t> </a:t>
            </a:r>
            <a:r>
              <a:rPr lang="en-US" sz="2800" dirty="0"/>
              <a:t>drugs include serotonin </a:t>
            </a:r>
            <a:r>
              <a:rPr lang="en-US" sz="2800" dirty="0" smtClean="0"/>
              <a:t>antagonists and </a:t>
            </a:r>
            <a:r>
              <a:rPr lang="en-US" sz="2800" dirty="0"/>
              <a:t>GABA agonists, as well as dopamine agonists </a:t>
            </a:r>
            <a:r>
              <a:rPr lang="en-US" sz="2800" dirty="0" smtClean="0"/>
              <a:t>and </a:t>
            </a:r>
            <a:r>
              <a:rPr lang="en-US" sz="2800" dirty="0" err="1" smtClean="0"/>
              <a:t>somatostati</a:t>
            </a:r>
            <a:r>
              <a:rPr lang="en-US" sz="2800" dirty="0" smtClean="0"/>
              <a:t> </a:t>
            </a:r>
            <a:r>
              <a:rPr lang="en-US" sz="2800" dirty="0" err="1" smtClean="0"/>
              <a:t>analogues</a:t>
            </a:r>
            <a:r>
              <a:rPr lang="en-US" sz="2800" dirty="0" err="1"/>
              <a:t>Serotonin</a:t>
            </a:r>
            <a:r>
              <a:rPr lang="en-US" sz="2800" dirty="0"/>
              <a:t> antagonists </a:t>
            </a:r>
            <a:r>
              <a:rPr lang="en-US" sz="2800" dirty="0" err="1" smtClean="0"/>
              <a:t>andGABA</a:t>
            </a:r>
            <a:r>
              <a:rPr lang="en-US" sz="2800" dirty="0"/>
              <a:t> </a:t>
            </a:r>
            <a:r>
              <a:rPr lang="en-US" sz="2800" dirty="0" smtClean="0"/>
              <a:t>agonists </a:t>
            </a:r>
            <a:r>
              <a:rPr lang="en-US" sz="2800" dirty="0"/>
              <a:t>have been evaluated in the </a:t>
            </a:r>
            <a:r>
              <a:rPr lang="en-US" sz="2800" dirty="0" smtClean="0"/>
              <a:t>past :no efficacy</a:t>
            </a:r>
          </a:p>
          <a:p>
            <a:r>
              <a:rPr lang="en-US" sz="2800" dirty="0" smtClean="0"/>
              <a:t>Conversely</a:t>
            </a:r>
            <a:r>
              <a:rPr lang="en-US" sz="2800" dirty="0"/>
              <a:t>, the dopamine agonist </a:t>
            </a:r>
            <a:r>
              <a:rPr lang="en-US" sz="2800" dirty="0" err="1"/>
              <a:t>cabergoline</a:t>
            </a:r>
            <a:r>
              <a:rPr lang="en-US" sz="2800" dirty="0"/>
              <a:t> and the </a:t>
            </a:r>
            <a:r>
              <a:rPr lang="en-US" sz="2800" dirty="0" err="1" smtClean="0"/>
              <a:t>somatostatin</a:t>
            </a:r>
            <a:r>
              <a:rPr lang="en-US" sz="2800" dirty="0"/>
              <a:t> </a:t>
            </a:r>
            <a:r>
              <a:rPr lang="en-US" sz="2800" dirty="0" smtClean="0"/>
              <a:t>analog </a:t>
            </a:r>
            <a:r>
              <a:rPr lang="en-US" sz="2800" dirty="0" err="1"/>
              <a:t>pasireotide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168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</a:t>
            </a:r>
            <a:r>
              <a:rPr lang="en-US" sz="2800" dirty="0" smtClean="0"/>
              <a:t>orning serum </a:t>
            </a:r>
            <a:r>
              <a:rPr lang="en-US" sz="2800" dirty="0"/>
              <a:t>cortisol and UFC tests may be recommended </a:t>
            </a:r>
            <a:r>
              <a:rPr lang="en-US" sz="2800" dirty="0" smtClean="0"/>
              <a:t>to assess </a:t>
            </a:r>
            <a:r>
              <a:rPr lang="en-US" sz="2800" dirty="0"/>
              <a:t>remission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</a:t>
            </a:r>
            <a:r>
              <a:rPr lang="en-US" sz="2800" dirty="0" smtClean="0">
                <a:solidFill>
                  <a:srgbClr val="0000FF"/>
                </a:solidFill>
              </a:rPr>
              <a:t>BUT</a:t>
            </a: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here </a:t>
            </a:r>
            <a:r>
              <a:rPr lang="en-US" sz="2800" dirty="0">
                <a:solidFill>
                  <a:srgbClr val="FF0000"/>
                </a:solidFill>
              </a:rPr>
              <a:t>is no general agreement </a:t>
            </a:r>
            <a:r>
              <a:rPr lang="en-US" sz="2800" dirty="0"/>
              <a:t>on </a:t>
            </a:r>
            <a:r>
              <a:rPr lang="en-US" sz="2800" dirty="0" smtClean="0"/>
              <a:t>their standard </a:t>
            </a:r>
            <a:r>
              <a:rPr lang="en-US" sz="2800" dirty="0"/>
              <a:t>use in providing markers </a:t>
            </a:r>
            <a:r>
              <a:rPr lang="en-US" sz="2800" dirty="0" smtClean="0"/>
              <a:t>of treatment </a:t>
            </a:r>
            <a:r>
              <a:rPr lang="en-US" sz="2800" dirty="0"/>
              <a:t>outcomes</a:t>
            </a:r>
            <a:r>
              <a:rPr lang="en-US" sz="2800" dirty="0" smtClean="0"/>
              <a:t>, further </a:t>
            </a:r>
            <a:r>
              <a:rPr lang="en-US" sz="2800" dirty="0"/>
              <a:t>complicating patient </a:t>
            </a:r>
            <a:r>
              <a:rPr lang="en-US" sz="2800" dirty="0" smtClean="0"/>
              <a:t>management.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31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62332"/>
            <a:ext cx="7313613" cy="5287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However, </a:t>
            </a:r>
            <a:r>
              <a:rPr lang="en-US" sz="2800" dirty="0" err="1"/>
              <a:t>cabergoline</a:t>
            </a:r>
            <a:r>
              <a:rPr lang="en-US" sz="2800" dirty="0"/>
              <a:t>, whose efficacy has been </a:t>
            </a:r>
            <a:r>
              <a:rPr lang="en-US" sz="2800" dirty="0" smtClean="0"/>
              <a:t>demonstrated by </a:t>
            </a:r>
            <a:r>
              <a:rPr lang="en-US" sz="2800" dirty="0"/>
              <a:t>single center or multicenter prospective </a:t>
            </a:r>
            <a:r>
              <a:rPr lang="en-US" sz="2800" dirty="0" err="1" smtClean="0"/>
              <a:t>studiesin</a:t>
            </a:r>
            <a:r>
              <a:rPr lang="en-US" sz="2800" dirty="0" smtClean="0"/>
              <a:t> </a:t>
            </a:r>
            <a:r>
              <a:rPr lang="en-US" sz="2800" dirty="0"/>
              <a:t>a small population of patients </a:t>
            </a:r>
            <a:r>
              <a:rPr lang="en-US" sz="2800" dirty="0" err="1"/>
              <a:t>withCD,is</a:t>
            </a:r>
            <a:r>
              <a:rPr lang="en-US" sz="2800" dirty="0"/>
              <a:t> currently </a:t>
            </a:r>
            <a:r>
              <a:rPr lang="en-US" sz="2800" dirty="0" smtClean="0"/>
              <a:t>used as </a:t>
            </a:r>
            <a:r>
              <a:rPr lang="en-US" sz="2800" dirty="0"/>
              <a:t>off-label treatment for CD, whereas </a:t>
            </a:r>
            <a:r>
              <a:rPr lang="en-US" sz="2800" dirty="0" err="1"/>
              <a:t>pasireotide</a:t>
            </a:r>
            <a:r>
              <a:rPr lang="en-US" sz="2800" dirty="0"/>
              <a:t>, </a:t>
            </a:r>
            <a:r>
              <a:rPr lang="en-US" sz="2800" dirty="0" smtClean="0"/>
              <a:t>whose efficacy </a:t>
            </a:r>
            <a:r>
              <a:rPr lang="en-US" sz="2800" dirty="0"/>
              <a:t>has been demonstrated by a worldwide multicenter</a:t>
            </a:r>
            <a:r>
              <a:rPr lang="en-US" sz="2800" dirty="0" smtClean="0"/>
              <a:t>, randomized </a:t>
            </a:r>
            <a:r>
              <a:rPr lang="en-US" sz="2800" dirty="0"/>
              <a:t>double-blind phase III study, has </a:t>
            </a:r>
            <a:r>
              <a:rPr lang="en-US" sz="2800" dirty="0" smtClean="0"/>
              <a:t>been approved </a:t>
            </a:r>
            <a:r>
              <a:rPr lang="en-US" sz="2800" dirty="0"/>
              <a:t>by the EMA in EU and FDA in US for the </a:t>
            </a:r>
            <a:r>
              <a:rPr lang="en-US" sz="2800" dirty="0" smtClean="0"/>
              <a:t>treatment of </a:t>
            </a:r>
            <a:r>
              <a:rPr lang="en-US" sz="2800" dirty="0"/>
              <a:t>patients </a:t>
            </a:r>
            <a:r>
              <a:rPr lang="en-US" sz="2800" dirty="0" err="1"/>
              <a:t>withCDwhen</a:t>
            </a:r>
            <a:r>
              <a:rPr lang="en-US" sz="2800" dirty="0"/>
              <a:t> surgery has failed or is </a:t>
            </a:r>
            <a:r>
              <a:rPr lang="en-US" sz="2800" dirty="0" smtClean="0"/>
              <a:t>not an </a:t>
            </a:r>
            <a:r>
              <a:rPr lang="en-US" sz="2800" dirty="0"/>
              <a:t>option, and it is currently used as an on-label </a:t>
            </a:r>
            <a:r>
              <a:rPr lang="en-US" sz="2800" dirty="0" smtClean="0"/>
              <a:t>treatment.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92221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GABA agonists.</a:t>
            </a:r>
            <a:br>
              <a:rPr lang="en-US" b="1" i="1" dirty="0"/>
            </a:br>
            <a:r>
              <a:rPr lang="en-US" dirty="0" err="1"/>
              <a:t>Valproic</a:t>
            </a:r>
            <a:r>
              <a:rPr lang="en-US" dirty="0"/>
              <a:t>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M</a:t>
            </a:r>
            <a:r>
              <a:rPr lang="en-US" sz="2800" dirty="0" smtClean="0"/>
              <a:t>ore </a:t>
            </a:r>
            <a:r>
              <a:rPr lang="en-US" sz="2800" dirty="0"/>
              <a:t>recent study, </a:t>
            </a:r>
            <a:r>
              <a:rPr lang="en-US" sz="2800" dirty="0" smtClean="0"/>
              <a:t>:</a:t>
            </a:r>
            <a:r>
              <a:rPr lang="en-US" sz="2800" dirty="0" err="1" smtClean="0"/>
              <a:t>valproic</a:t>
            </a:r>
            <a:r>
              <a:rPr lang="en-US" sz="2800" dirty="0"/>
              <a:t> </a:t>
            </a:r>
            <a:r>
              <a:rPr lang="en-US" sz="2800" dirty="0" smtClean="0"/>
              <a:t>acid was administered at the dose of 600 mg/d for 3 months </a:t>
            </a:r>
            <a:r>
              <a:rPr lang="en-US" sz="2800" dirty="0"/>
              <a:t>in 19 patients which CD, before or after an unsuccessful</a:t>
            </a:r>
          </a:p>
          <a:p>
            <a:pPr marL="0" indent="0">
              <a:buNone/>
            </a:pPr>
            <a:r>
              <a:rPr lang="en-US" sz="2800" dirty="0"/>
              <a:t>pituitary surgery: </a:t>
            </a:r>
            <a:r>
              <a:rPr lang="en-US" sz="2800" dirty="0" smtClean="0"/>
              <a:t>No </a:t>
            </a:r>
            <a:r>
              <a:rPr lang="en-US" sz="2800" dirty="0"/>
              <a:t>patients normalized their</a:t>
            </a:r>
          </a:p>
          <a:p>
            <a:pPr marL="0" indent="0">
              <a:buNone/>
            </a:pPr>
            <a:r>
              <a:rPr lang="en-US" sz="2800" dirty="0"/>
              <a:t>urinary cortisol levels during the period of </a:t>
            </a:r>
            <a:r>
              <a:rPr lang="en-US" sz="2800" dirty="0" smtClean="0"/>
              <a:t>treatment.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70474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Bromocriptine</a:t>
            </a:r>
            <a:r>
              <a:rPr lang="en-US" sz="2800" dirty="0"/>
              <a:t> was found to suppress ACTH </a:t>
            </a:r>
            <a:r>
              <a:rPr lang="en-US" sz="2800" dirty="0" smtClean="0"/>
              <a:t>secretion.</a:t>
            </a: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efficacy of </a:t>
            </a:r>
            <a:r>
              <a:rPr lang="en-US" sz="2800" dirty="0" err="1"/>
              <a:t>bromocriptine</a:t>
            </a:r>
            <a:r>
              <a:rPr lang="en-US" sz="2800" dirty="0"/>
              <a:t> in different </a:t>
            </a:r>
            <a:r>
              <a:rPr lang="en-US" sz="2800" dirty="0" smtClean="0"/>
              <a:t>studies varied </a:t>
            </a:r>
            <a:r>
              <a:rPr lang="en-US" sz="2800" dirty="0"/>
              <a:t>between 0 and 50%, with normalization of </a:t>
            </a:r>
            <a:r>
              <a:rPr lang="en-US" sz="2800" dirty="0" smtClean="0"/>
              <a:t>urinary and</a:t>
            </a:r>
            <a:r>
              <a:rPr lang="en-US" sz="2800" dirty="0"/>
              <a:t>/or plasma cortisol in up to 40% of patients </a:t>
            </a:r>
            <a:r>
              <a:rPr lang="en-US" sz="2800" dirty="0" smtClean="0"/>
              <a:t>in various </a:t>
            </a:r>
            <a:r>
              <a:rPr lang="en-US" sz="2800" dirty="0"/>
              <a:t>case reports and small study series after short-</a:t>
            </a:r>
            <a:r>
              <a:rPr lang="en-US" sz="2800" dirty="0" smtClean="0"/>
              <a:t>term treatment.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258228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Cabergoline</a:t>
            </a:r>
            <a:r>
              <a:rPr lang="en-US" sz="2800" dirty="0"/>
              <a:t> is administered orally from once a week </a:t>
            </a:r>
            <a:r>
              <a:rPr lang="en-US" sz="2800" dirty="0" smtClean="0"/>
              <a:t>to twice </a:t>
            </a:r>
            <a:r>
              <a:rPr lang="en-US" sz="2800" dirty="0"/>
              <a:t>a day, and it has been administered in patients </a:t>
            </a:r>
            <a:r>
              <a:rPr lang="en-US" sz="2800" dirty="0" smtClean="0"/>
              <a:t>with Cushing’s </a:t>
            </a:r>
            <a:r>
              <a:rPr lang="en-US" sz="2800" dirty="0"/>
              <a:t>disease at doses ranging from 0.5 to 7 mg/wk.</a:t>
            </a:r>
          </a:p>
        </p:txBody>
      </p:sp>
    </p:spTree>
    <p:extLst>
      <p:ext uri="{BB962C8B-B14F-4D97-AF65-F5344CB8AC3E}">
        <p14:creationId xmlns:p14="http://schemas.microsoft.com/office/powerpoint/2010/main" val="323251254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NUCLEAR RECEPTOR LIGANDS</a:t>
            </a:r>
          </a:p>
          <a:p>
            <a:r>
              <a:rPr lang="en-US" dirty="0"/>
              <a:t>The nuclear receptor ligands include the PPAR-</a:t>
            </a:r>
            <a:r>
              <a:rPr lang="en-US" dirty="0" smtClean="0"/>
              <a:t>gamma agonists </a:t>
            </a:r>
            <a:r>
              <a:rPr lang="en-US" dirty="0"/>
              <a:t>and the retinoic acid receptor agonists; this </a:t>
            </a:r>
            <a:r>
              <a:rPr lang="en-US" dirty="0" smtClean="0"/>
              <a:t>group of </a:t>
            </a:r>
            <a:r>
              <a:rPr lang="en-US" dirty="0"/>
              <a:t>drugs has been evaluated in few studies in a </a:t>
            </a:r>
            <a:r>
              <a:rPr lang="en-US" dirty="0" smtClean="0"/>
              <a:t>limited number </a:t>
            </a:r>
            <a:r>
              <a:rPr lang="en-US" dirty="0"/>
              <a:t>of patients with CD, but both categories of </a:t>
            </a:r>
            <a:r>
              <a:rPr lang="en-US" dirty="0" smtClean="0"/>
              <a:t>agents are </a:t>
            </a:r>
            <a:r>
              <a:rPr lang="en-US" dirty="0"/>
              <a:t>not used in the current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2195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AGENDA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1)Introduction</a:t>
            </a:r>
          </a:p>
          <a:p>
            <a:pPr marL="0" indent="0">
              <a:buNone/>
            </a:pPr>
            <a:r>
              <a:rPr lang="en-US" sz="2800" dirty="0" smtClean="0"/>
              <a:t>2)Outcome of Cushing’s disease after TSS</a:t>
            </a:r>
          </a:p>
          <a:p>
            <a:pPr marL="0" indent="0">
              <a:buNone/>
            </a:pPr>
            <a:r>
              <a:rPr lang="en-US" sz="2800" dirty="0" smtClean="0"/>
              <a:t>3)Medical Therapy in Cushing’s disease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4) Repeat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ituitary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urgery</a:t>
            </a:r>
          </a:p>
          <a:p>
            <a:pPr marL="0" indent="0">
              <a:buNone/>
            </a:pPr>
            <a:r>
              <a:rPr lang="en-US" sz="2800" dirty="0" smtClean="0"/>
              <a:t>5) Radiotherapy</a:t>
            </a:r>
          </a:p>
          <a:p>
            <a:pPr marL="0" indent="0">
              <a:buNone/>
            </a:pPr>
            <a:r>
              <a:rPr lang="en-US" sz="2800" dirty="0" smtClean="0"/>
              <a:t>6)</a:t>
            </a:r>
            <a:r>
              <a:rPr lang="en-US" sz="2800" dirty="0" err="1" smtClean="0"/>
              <a:t>Adrenalectomy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7</a:t>
            </a:r>
            <a:r>
              <a:rPr lang="en-US" sz="2800" dirty="0" smtClean="0"/>
              <a:t>)Endocrine Society </a:t>
            </a:r>
            <a:r>
              <a:rPr lang="en-US" sz="2800" dirty="0"/>
              <a:t>G</a:t>
            </a:r>
            <a:r>
              <a:rPr lang="en-US" sz="2800" dirty="0" smtClean="0"/>
              <a:t>uideline </a:t>
            </a:r>
          </a:p>
          <a:p>
            <a:pPr marL="0" indent="0">
              <a:buNone/>
            </a:pPr>
            <a:r>
              <a:rPr lang="en-US" sz="2800" dirty="0" smtClean="0"/>
              <a:t>6)Conclusion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69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7519"/>
            <a:ext cx="7313613" cy="120323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Repeat Pituitary Surgery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69808"/>
            <a:ext cx="7313613" cy="4621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preferred treatment </a:t>
            </a:r>
            <a:r>
              <a:rPr lang="en-US" sz="2800" dirty="0" smtClean="0"/>
              <a:t>option in cases of persistent</a:t>
            </a:r>
            <a:r>
              <a:rPr lang="en-US" sz="2800" dirty="0"/>
              <a:t> </a:t>
            </a:r>
            <a:r>
              <a:rPr lang="en-US" sz="2800" dirty="0" smtClean="0"/>
              <a:t>or recurrent CD, </a:t>
            </a:r>
            <a:r>
              <a:rPr lang="en-US" sz="2800" dirty="0" smtClean="0">
                <a:solidFill>
                  <a:srgbClr val="FF0000"/>
                </a:solidFill>
              </a:rPr>
              <a:t>especially</a:t>
            </a:r>
            <a:r>
              <a:rPr lang="en-US" sz="2800" dirty="0" smtClean="0"/>
              <a:t> when associated with </a:t>
            </a:r>
            <a:r>
              <a:rPr lang="en-US" sz="3600" dirty="0" smtClean="0">
                <a:solidFill>
                  <a:srgbClr val="0000FF"/>
                </a:solidFill>
              </a:rPr>
              <a:t>imaging evidence </a:t>
            </a:r>
            <a:r>
              <a:rPr lang="en-US" sz="3600" dirty="0">
                <a:solidFill>
                  <a:srgbClr val="0000FF"/>
                </a:solidFill>
              </a:rPr>
              <a:t>of a clear-cut residual </a:t>
            </a:r>
            <a:r>
              <a:rPr lang="en-US" sz="3600" dirty="0" smtClean="0">
                <a:solidFill>
                  <a:srgbClr val="0000FF"/>
                </a:solidFill>
              </a:rPr>
              <a:t>tumor.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0404"/>
            <a:ext cx="7313613" cy="1584734"/>
          </a:xfrm>
        </p:spPr>
        <p:txBody>
          <a:bodyPr/>
          <a:lstStyle/>
          <a:p>
            <a:r>
              <a:rPr lang="en-US" dirty="0" smtClean="0"/>
              <a:t>No specific studies ,No evidence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329432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7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  The </a:t>
            </a:r>
            <a:r>
              <a:rPr lang="en-US" sz="2800" dirty="0"/>
              <a:t>visualization </a:t>
            </a:r>
            <a:r>
              <a:rPr lang="en-US" sz="2800" dirty="0" smtClean="0"/>
              <a:t>of the </a:t>
            </a:r>
            <a:r>
              <a:rPr lang="en-US" sz="2800" dirty="0">
                <a:solidFill>
                  <a:srgbClr val="0000FF"/>
                </a:solidFill>
              </a:rPr>
              <a:t>residual pituitary </a:t>
            </a:r>
            <a:r>
              <a:rPr lang="en-US" sz="2800" dirty="0" smtClean="0">
                <a:solidFill>
                  <a:srgbClr val="0000FF"/>
                </a:solidFill>
              </a:rPr>
              <a:t>tumor</a:t>
            </a:r>
          </a:p>
          <a:p>
            <a:pPr>
              <a:buFont typeface="Arial"/>
              <a:buChar char="•"/>
            </a:pPr>
            <a:endParaRPr lang="en-US" sz="2800" dirty="0"/>
          </a:p>
          <a:p>
            <a:pPr>
              <a:buFont typeface="Arial"/>
              <a:buChar char="•"/>
            </a:pP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A </a:t>
            </a:r>
            <a:r>
              <a:rPr lang="en-US" sz="2800" dirty="0">
                <a:solidFill>
                  <a:srgbClr val="0000FF"/>
                </a:solidFill>
              </a:rPr>
              <a:t>positive predictive factor </a:t>
            </a:r>
            <a:r>
              <a:rPr lang="en-US" sz="2800" dirty="0"/>
              <a:t>for disease </a:t>
            </a:r>
            <a:r>
              <a:rPr lang="en-US" sz="2800" dirty="0" smtClean="0">
                <a:solidFill>
                  <a:srgbClr val="FF0000"/>
                </a:solidFill>
              </a:rPr>
              <a:t>cure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                     And /or 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A clear indication </a:t>
            </a:r>
            <a:r>
              <a:rPr lang="en-US" sz="2800" dirty="0"/>
              <a:t>for </a:t>
            </a:r>
            <a:r>
              <a:rPr lang="en-US" sz="2800" dirty="0">
                <a:solidFill>
                  <a:srgbClr val="FF0000"/>
                </a:solidFill>
              </a:rPr>
              <a:t>repeat </a:t>
            </a:r>
            <a:r>
              <a:rPr lang="en-US" sz="2800" dirty="0"/>
              <a:t>pituitary surgery</a:t>
            </a:r>
          </a:p>
        </p:txBody>
      </p:sp>
      <p:sp>
        <p:nvSpPr>
          <p:cNvPr id="4" name="Down Arrow 3"/>
          <p:cNvSpPr/>
          <p:nvPr/>
        </p:nvSpPr>
        <p:spPr>
          <a:xfrm>
            <a:off x="3625853" y="2339616"/>
            <a:ext cx="835450" cy="12366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detection</a:t>
            </a:r>
            <a:r>
              <a:rPr lang="en-US" sz="2800" dirty="0"/>
              <a:t> of the residual pituitary </a:t>
            </a:r>
            <a:r>
              <a:rPr lang="en-US" sz="2800" dirty="0" smtClean="0"/>
              <a:t>tumor</a:t>
            </a:r>
          </a:p>
          <a:p>
            <a:pPr marL="0" indent="0">
              <a:buNone/>
            </a:pPr>
            <a:r>
              <a:rPr lang="en-US" sz="2800" dirty="0" smtClean="0"/>
              <a:t> A </a:t>
            </a:r>
            <a:r>
              <a:rPr lang="en-US" sz="2800" dirty="0" smtClean="0">
                <a:solidFill>
                  <a:srgbClr val="FF0000"/>
                </a:solidFill>
              </a:rPr>
              <a:t>selective </a:t>
            </a:r>
            <a:r>
              <a:rPr lang="en-US" sz="2800" dirty="0" err="1">
                <a:solidFill>
                  <a:srgbClr val="FF0000"/>
                </a:solidFill>
              </a:rPr>
              <a:t>adenomectomy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a reliable </a:t>
            </a:r>
            <a:r>
              <a:rPr lang="en-US" sz="2800" dirty="0" smtClean="0"/>
              <a:t>option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    </a:t>
            </a:r>
            <a:r>
              <a:rPr lang="en-US" sz="2800" dirty="0" smtClean="0">
                <a:solidFill>
                  <a:srgbClr val="FF0000"/>
                </a:solidFill>
              </a:rPr>
              <a:t>No </a:t>
            </a:r>
            <a:r>
              <a:rPr lang="en-US" sz="2800" dirty="0" smtClean="0"/>
              <a:t>detection</a:t>
            </a:r>
            <a:r>
              <a:rPr lang="en-US" sz="2800" dirty="0"/>
              <a:t> </a:t>
            </a:r>
            <a:r>
              <a:rPr lang="en-US" sz="2800" dirty="0" smtClean="0"/>
              <a:t>after </a:t>
            </a:r>
            <a:r>
              <a:rPr lang="en-US" sz="2800" dirty="0"/>
              <a:t>initial </a:t>
            </a:r>
            <a:r>
              <a:rPr lang="en-US" sz="2800" dirty="0" smtClean="0"/>
              <a:t>surgery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Hemi or </a:t>
            </a:r>
            <a:r>
              <a:rPr lang="en-US" sz="2800" dirty="0" err="1" smtClean="0"/>
              <a:t>tatal-</a:t>
            </a:r>
            <a:r>
              <a:rPr lang="en-US" sz="2800" dirty="0" err="1" smtClean="0">
                <a:solidFill>
                  <a:srgbClr val="FF0000"/>
                </a:solidFill>
              </a:rPr>
              <a:t>hypophysectomy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7359145" y="1971963"/>
            <a:ext cx="868868" cy="80215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1052667" y="4044194"/>
            <a:ext cx="701778" cy="90242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728" y="1735138"/>
            <a:ext cx="7313613" cy="4565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Remission after TSS</a:t>
            </a:r>
            <a:r>
              <a:rPr lang="en-US" sz="2800" dirty="0" smtClean="0"/>
              <a:t>: A </a:t>
            </a:r>
            <a:r>
              <a:rPr lang="en-US" sz="2800" dirty="0"/>
              <a:t>variety of definitions </a:t>
            </a:r>
            <a:r>
              <a:rPr lang="en-US" sz="2800" dirty="0" smtClean="0"/>
              <a:t>are present: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1)  </a:t>
            </a:r>
            <a:r>
              <a:rPr lang="en-US" sz="2800" dirty="0" smtClean="0">
                <a:solidFill>
                  <a:srgbClr val="0000FF"/>
                </a:solidFill>
              </a:rPr>
              <a:t>Symptoms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err="1"/>
              <a:t>hypercortisolism</a:t>
            </a:r>
            <a:r>
              <a:rPr lang="en-US" sz="2800" dirty="0"/>
              <a:t> </a:t>
            </a:r>
            <a:r>
              <a:rPr lang="en-US" sz="2800" dirty="0" smtClean="0"/>
              <a:t>remitted.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2)  A </a:t>
            </a:r>
            <a:r>
              <a:rPr lang="en-US" sz="2800" dirty="0"/>
              <a:t>continuous need for </a:t>
            </a:r>
            <a:r>
              <a:rPr lang="en-US" sz="2800" dirty="0" smtClean="0"/>
              <a:t>corticosteroid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   replacement </a:t>
            </a:r>
            <a:r>
              <a:rPr lang="en-US" sz="2800" dirty="0"/>
              <a:t>for </a:t>
            </a:r>
            <a:r>
              <a:rPr lang="en-US" sz="2800" dirty="0">
                <a:solidFill>
                  <a:srgbClr val="0000FF"/>
                </a:solidFill>
              </a:rPr>
              <a:t>more than 6 months </a:t>
            </a:r>
            <a:r>
              <a:rPr lang="en-US" sz="2800" dirty="0"/>
              <a:t>after </a:t>
            </a:r>
            <a:r>
              <a:rPr lang="en-US" sz="2800" dirty="0" smtClean="0"/>
              <a:t>TSS.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3)  </a:t>
            </a:r>
            <a:r>
              <a:rPr lang="en-US" sz="2800" dirty="0" smtClean="0">
                <a:solidFill>
                  <a:srgbClr val="0000FF"/>
                </a:solidFill>
              </a:rPr>
              <a:t>No</a:t>
            </a:r>
            <a:r>
              <a:rPr lang="en-US" sz="2800" dirty="0" smtClean="0"/>
              <a:t> need </a:t>
            </a:r>
            <a:r>
              <a:rPr lang="en-US" sz="2800" dirty="0"/>
              <a:t>for </a:t>
            </a:r>
            <a:r>
              <a:rPr lang="en-US" sz="2800" dirty="0">
                <a:solidFill>
                  <a:srgbClr val="0000FF"/>
                </a:solidFill>
              </a:rPr>
              <a:t>additional </a:t>
            </a:r>
            <a:r>
              <a:rPr lang="en-US" sz="2800" dirty="0"/>
              <a:t>treatment because of </a:t>
            </a: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clinical remission </a:t>
            </a:r>
            <a:r>
              <a:rPr lang="en-US" sz="2800" dirty="0"/>
              <a:t>of the disease .</a:t>
            </a: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4)  Resolution of </a:t>
            </a:r>
            <a:r>
              <a:rPr lang="en-US" sz="2800" dirty="0" smtClean="0">
                <a:solidFill>
                  <a:srgbClr val="0000FF"/>
                </a:solidFill>
              </a:rPr>
              <a:t>symptoms </a:t>
            </a:r>
            <a:r>
              <a:rPr lang="en-US" sz="2800" dirty="0">
                <a:solidFill>
                  <a:srgbClr val="0000FF"/>
                </a:solidFill>
              </a:rPr>
              <a:t>and signs </a:t>
            </a:r>
            <a:r>
              <a:rPr lang="en-US" sz="2800" dirty="0" smtClean="0"/>
              <a:t>of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   </a:t>
            </a:r>
            <a:r>
              <a:rPr lang="en-US" sz="2800" dirty="0" err="1" smtClean="0"/>
              <a:t>hypercortisolism</a:t>
            </a:r>
            <a:r>
              <a:rPr lang="en-US" sz="2800" dirty="0" smtClean="0"/>
              <a:t>  or of clinical features.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92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37462"/>
            <a:ext cx="7313613" cy="4253738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Persistent disease:</a:t>
            </a:r>
          </a:p>
          <a:p>
            <a:pPr marL="0" indent="0">
              <a:lnSpc>
                <a:spcPct val="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The </a:t>
            </a:r>
            <a:r>
              <a:rPr lang="en-US" sz="2800" dirty="0" smtClean="0">
                <a:solidFill>
                  <a:srgbClr val="800000"/>
                </a:solidFill>
              </a:rPr>
              <a:t>timing between </a:t>
            </a:r>
            <a:r>
              <a:rPr lang="en-US" sz="2800" dirty="0">
                <a:solidFill>
                  <a:srgbClr val="800000"/>
                </a:solidFill>
              </a:rPr>
              <a:t>the first and second </a:t>
            </a:r>
            <a:r>
              <a:rPr lang="en-US" sz="2800" dirty="0" smtClean="0"/>
              <a:t>surgery: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Ranges </a:t>
            </a:r>
            <a:r>
              <a:rPr lang="en-US" sz="2800" dirty="0" smtClean="0">
                <a:solidFill>
                  <a:srgbClr val="0000FF"/>
                </a:solidFill>
              </a:rPr>
              <a:t>from 1 week to 38 months </a:t>
            </a:r>
            <a:r>
              <a:rPr lang="en-US" sz="2800" dirty="0" smtClean="0"/>
              <a:t>after the initial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surgery.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9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Repeat TSS </a:t>
            </a:r>
            <a:r>
              <a:rPr lang="en-US" sz="2800" dirty="0"/>
              <a:t>in the </a:t>
            </a:r>
            <a:r>
              <a:rPr lang="en-US" sz="3600" i="1" dirty="0">
                <a:solidFill>
                  <a:srgbClr val="0000FF"/>
                </a:solidFill>
              </a:rPr>
              <a:t>immediate</a:t>
            </a:r>
            <a:r>
              <a:rPr lang="en-US" sz="2800" dirty="0"/>
              <a:t> postoperative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period:</a:t>
            </a:r>
            <a:endParaRPr lang="en-US" sz="2800" dirty="0"/>
          </a:p>
          <a:p>
            <a:pPr marL="514350" indent="-514350">
              <a:lnSpc>
                <a:spcPct val="50000"/>
              </a:lnSpc>
              <a:buAutoNum type="arabicParenR"/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pituitary tumor is visualized at </a:t>
            </a:r>
            <a:r>
              <a:rPr lang="en-US" sz="2800" dirty="0" smtClean="0">
                <a:solidFill>
                  <a:srgbClr val="FF0000"/>
                </a:solidFill>
              </a:rPr>
              <a:t>preoperative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/>
              <a:t>imaging </a:t>
            </a:r>
            <a:r>
              <a:rPr lang="en-US" sz="2800" dirty="0">
                <a:solidFill>
                  <a:srgbClr val="FF0000"/>
                </a:solidFill>
              </a:rPr>
              <a:t>before the initial pituitary </a:t>
            </a:r>
            <a:r>
              <a:rPr lang="en-US" sz="2800" dirty="0" smtClean="0"/>
              <a:t>surgery. </a:t>
            </a:r>
            <a:endParaRPr lang="en-US" sz="2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                             </a:t>
            </a:r>
            <a:r>
              <a:rPr lang="en-US" sz="2800" dirty="0" smtClean="0">
                <a:solidFill>
                  <a:srgbClr val="0000FF"/>
                </a:solidFill>
              </a:rPr>
              <a:t>AND /OR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2</a:t>
            </a:r>
            <a:r>
              <a:rPr lang="en-US" sz="2800" dirty="0"/>
              <a:t>) </a:t>
            </a:r>
            <a:r>
              <a:rPr lang="en-US" sz="2800" dirty="0" smtClean="0"/>
              <a:t>A tumor </a:t>
            </a:r>
            <a:r>
              <a:rPr lang="en-US" sz="2800" dirty="0"/>
              <a:t>was found </a:t>
            </a:r>
            <a:r>
              <a:rPr lang="en-US" sz="2800" dirty="0" err="1" smtClean="0"/>
              <a:t>intraoperatively</a:t>
            </a:r>
            <a:r>
              <a:rPr lang="en-US" sz="2800" dirty="0" smtClean="0"/>
              <a:t>. </a:t>
            </a:r>
            <a:endParaRPr lang="en-US" sz="28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/>
              <a:t>3) </a:t>
            </a:r>
            <a:r>
              <a:rPr lang="en-US" sz="2800" dirty="0" err="1"/>
              <a:t>C</a:t>
            </a:r>
            <a:r>
              <a:rPr lang="en-US" sz="2800" dirty="0" err="1" smtClean="0"/>
              <a:t>orticotroph</a:t>
            </a:r>
            <a:r>
              <a:rPr lang="en-US" sz="2800" dirty="0" smtClean="0"/>
              <a:t> </a:t>
            </a:r>
            <a:r>
              <a:rPr lang="en-US" sz="2800" dirty="0"/>
              <a:t>lesion was documented in </a:t>
            </a:r>
            <a:r>
              <a:rPr lang="en-US" sz="2800" dirty="0" smtClean="0"/>
              <a:t>the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removed pituitary tissue after the initial </a:t>
            </a: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   pituitary surgery.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90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345"/>
            <a:ext cx="7313613" cy="1370347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71692"/>
            <a:ext cx="7313613" cy="3919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   1-No </a:t>
            </a:r>
            <a:r>
              <a:rPr lang="en-US" sz="2800" dirty="0"/>
              <a:t>tumor is detected during initial </a:t>
            </a:r>
            <a:r>
              <a:rPr lang="en-US" sz="2800" dirty="0" smtClean="0"/>
              <a:t>surgery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2-Preoperative imaging is equivocal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       </a:t>
            </a:r>
          </a:p>
          <a:p>
            <a:pPr marL="0" indent="0">
              <a:buNone/>
            </a:pPr>
            <a:r>
              <a:rPr lang="en-US" sz="2800" dirty="0" smtClean="0"/>
              <a:t>                    Before re exploration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       </a:t>
            </a:r>
            <a:r>
              <a:rPr lang="en-US" sz="2800" dirty="0" smtClean="0">
                <a:solidFill>
                  <a:srgbClr val="0000FF"/>
                </a:solidFill>
              </a:rPr>
              <a:t> Inferior </a:t>
            </a:r>
            <a:r>
              <a:rPr lang="en-US" sz="2800" dirty="0" err="1">
                <a:solidFill>
                  <a:srgbClr val="0000FF"/>
                </a:solidFill>
              </a:rPr>
              <a:t>petrosal</a:t>
            </a:r>
            <a:r>
              <a:rPr lang="en-US" sz="2800" dirty="0">
                <a:solidFill>
                  <a:srgbClr val="0000FF"/>
                </a:solidFill>
              </a:rPr>
              <a:t> sampling 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Right Bracket 5"/>
          <p:cNvSpPr/>
          <p:nvPr/>
        </p:nvSpPr>
        <p:spPr>
          <a:xfrm>
            <a:off x="7318542" y="2005385"/>
            <a:ext cx="200508" cy="985981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1102794" y="2005385"/>
            <a:ext cx="150381" cy="98598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rcular Arrow 7"/>
          <p:cNvSpPr/>
          <p:nvPr/>
        </p:nvSpPr>
        <p:spPr>
          <a:xfrm>
            <a:off x="3391927" y="3375731"/>
            <a:ext cx="935704" cy="12700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3609070" y="4762826"/>
            <a:ext cx="969270" cy="46785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1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Accuracy  of IPSS </a:t>
            </a:r>
            <a:r>
              <a:rPr lang="en-US" sz="2800" dirty="0" smtClean="0"/>
              <a:t>in </a:t>
            </a:r>
            <a:r>
              <a:rPr lang="en-US" sz="2800" dirty="0"/>
              <a:t>predicting tumor laterality during repeated </a:t>
            </a:r>
            <a:r>
              <a:rPr lang="en-US" sz="2800" dirty="0" smtClean="0"/>
              <a:t>TSS  :</a:t>
            </a:r>
            <a:r>
              <a:rPr lang="en-US" sz="3600" dirty="0" smtClean="0">
                <a:solidFill>
                  <a:srgbClr val="FF0000"/>
                </a:solidFill>
              </a:rPr>
              <a:t>50%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   Change of position in venous drainage of the gland during the initial surgery    </a:t>
            </a:r>
          </a:p>
          <a:p>
            <a:pPr marL="0" indent="0">
              <a:buNone/>
            </a:pPr>
            <a:r>
              <a:rPr lang="en-US" sz="2800" dirty="0" smtClean="0"/>
              <a:t>             </a:t>
            </a:r>
            <a:r>
              <a:rPr lang="en-US" sz="2800" dirty="0" smtClean="0">
                <a:solidFill>
                  <a:srgbClr val="0000FF"/>
                </a:solidFill>
              </a:rPr>
              <a:t> False positive results</a:t>
            </a:r>
          </a:p>
          <a:p>
            <a:pPr marL="0" indent="0">
              <a:buNone/>
            </a:pPr>
            <a:r>
              <a:rPr lang="en-US" sz="2800" dirty="0" smtClean="0"/>
              <a:t>   Impeding of drainage during the initial surgery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       </a:t>
            </a:r>
            <a:r>
              <a:rPr lang="en-US" sz="2800" dirty="0" smtClean="0">
                <a:solidFill>
                  <a:srgbClr val="0000FF"/>
                </a:solidFill>
              </a:rPr>
              <a:t> False-negative results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triped Right Arrow 3"/>
          <p:cNvSpPr/>
          <p:nvPr/>
        </p:nvSpPr>
        <p:spPr>
          <a:xfrm>
            <a:off x="5604700" y="3476001"/>
            <a:ext cx="2623313" cy="38436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5958" y="3158482"/>
            <a:ext cx="183799" cy="1671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609144" y="5330983"/>
            <a:ext cx="551397" cy="9525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5958" y="4879771"/>
            <a:ext cx="183799" cy="21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05569"/>
            <a:ext cx="7313613" cy="5147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Repeat </a:t>
            </a:r>
            <a:r>
              <a:rPr lang="en-US" sz="2800" dirty="0"/>
              <a:t>pituitary surgery </a:t>
            </a:r>
            <a:r>
              <a:rPr lang="en-US" sz="2800" dirty="0" smtClean="0"/>
              <a:t>after initial surgery </a:t>
            </a:r>
            <a:r>
              <a:rPr lang="en-US" sz="2800" dirty="0" smtClean="0">
                <a:solidFill>
                  <a:srgbClr val="FF0000"/>
                </a:solidFill>
              </a:rPr>
              <a:t>within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two </a:t>
            </a:r>
            <a:r>
              <a:rPr lang="en-US" sz="2800" dirty="0" smtClean="0">
                <a:solidFill>
                  <a:srgbClr val="FF0000"/>
                </a:solidFill>
              </a:rPr>
              <a:t>months</a:t>
            </a:r>
            <a:r>
              <a:rPr lang="en-US" sz="4000" dirty="0" smtClean="0"/>
              <a:t>:  </a:t>
            </a:r>
            <a:r>
              <a:rPr lang="en-US" sz="4000" i="1" dirty="0" err="1" smtClean="0">
                <a:solidFill>
                  <a:srgbClr val="0000FF"/>
                </a:solidFill>
              </a:rPr>
              <a:t>Eraly</a:t>
            </a:r>
            <a:r>
              <a:rPr lang="en-US" sz="4000" i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Reoperation</a:t>
            </a:r>
          </a:p>
          <a:p>
            <a:pPr marL="0" indent="0">
              <a:buNone/>
            </a:pPr>
            <a:r>
              <a:rPr lang="en-US" sz="2800" dirty="0" smtClean="0"/>
              <a:t>1-</a:t>
            </a:r>
            <a:r>
              <a:rPr lang="en-US" sz="2800" dirty="0" smtClean="0">
                <a:solidFill>
                  <a:srgbClr val="800000"/>
                </a:solidFill>
              </a:rPr>
              <a:t>Minimal</a:t>
            </a:r>
            <a:r>
              <a:rPr lang="en-US" sz="2800" dirty="0" smtClean="0"/>
              <a:t> </a:t>
            </a:r>
            <a:r>
              <a:rPr lang="en-US" sz="2800" dirty="0"/>
              <a:t>additional </a:t>
            </a:r>
            <a:r>
              <a:rPr lang="en-US" sz="2800" dirty="0">
                <a:solidFill>
                  <a:srgbClr val="800000"/>
                </a:solidFill>
              </a:rPr>
              <a:t>trauma</a:t>
            </a:r>
            <a:r>
              <a:rPr lang="en-US" sz="2800" dirty="0"/>
              <a:t> </a:t>
            </a:r>
            <a:r>
              <a:rPr lang="en-US" sz="2800" dirty="0" smtClean="0"/>
              <a:t>(before the formation </a:t>
            </a:r>
            <a:r>
              <a:rPr lang="en-US" sz="2800" dirty="0"/>
              <a:t>of scar </a:t>
            </a:r>
            <a:r>
              <a:rPr lang="en-US" sz="2800" dirty="0" smtClean="0"/>
              <a:t>tissue </a:t>
            </a:r>
            <a:r>
              <a:rPr lang="en-US" sz="2800" dirty="0"/>
              <a:t>and the </a:t>
            </a:r>
            <a:r>
              <a:rPr lang="en-US" sz="2800" dirty="0" smtClean="0"/>
              <a:t>modification of </a:t>
            </a:r>
            <a:r>
              <a:rPr lang="en-US" sz="2800" dirty="0"/>
              <a:t>surgical </a:t>
            </a:r>
            <a:r>
              <a:rPr lang="en-US" sz="2800" dirty="0" smtClean="0"/>
              <a:t>anatomy)</a:t>
            </a:r>
          </a:p>
          <a:p>
            <a:pPr marL="0" indent="0">
              <a:buNone/>
            </a:pPr>
            <a:r>
              <a:rPr lang="en-US" sz="2800" dirty="0" smtClean="0"/>
              <a:t>2-Recall particular </a:t>
            </a:r>
            <a:r>
              <a:rPr lang="en-US" sz="2800" dirty="0" smtClean="0">
                <a:solidFill>
                  <a:srgbClr val="0000FF"/>
                </a:solidFill>
              </a:rPr>
              <a:t>anatomical </a:t>
            </a:r>
            <a:r>
              <a:rPr lang="en-US" sz="2800" dirty="0">
                <a:solidFill>
                  <a:srgbClr val="0000FF"/>
                </a:solidFill>
              </a:rPr>
              <a:t>details </a:t>
            </a:r>
            <a:r>
              <a:rPr lang="en-US" sz="2800" dirty="0"/>
              <a:t>of the earlier </a:t>
            </a:r>
            <a:r>
              <a:rPr lang="en-US" sz="2800" dirty="0" smtClean="0"/>
              <a:t>operation by surgeon,(essential </a:t>
            </a:r>
            <a:r>
              <a:rPr lang="en-US" sz="2800" dirty="0"/>
              <a:t>for </a:t>
            </a:r>
            <a:r>
              <a:rPr lang="en-US" sz="2800" dirty="0" smtClean="0"/>
              <a:t>reoperation).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3-Relatively </a:t>
            </a:r>
            <a:r>
              <a:rPr lang="en-US" sz="2800" dirty="0">
                <a:solidFill>
                  <a:srgbClr val="FF0000"/>
                </a:solidFill>
              </a:rPr>
              <a:t>low </a:t>
            </a:r>
            <a:r>
              <a:rPr lang="en-US" sz="2800" dirty="0" smtClean="0">
                <a:solidFill>
                  <a:srgbClr val="FF0000"/>
                </a:solidFill>
              </a:rPr>
              <a:t>morbidity </a:t>
            </a:r>
            <a:r>
              <a:rPr lang="en-US" sz="2800" dirty="0" smtClean="0"/>
              <a:t>as </a:t>
            </a:r>
            <a:r>
              <a:rPr lang="en-US" sz="2800" dirty="0"/>
              <a:t>compared with delayed repeat </a:t>
            </a:r>
            <a:r>
              <a:rPr lang="en-US" sz="2800" dirty="0" smtClean="0"/>
              <a:t>surgery.                 </a:t>
            </a:r>
            <a:endParaRPr lang="en-US" sz="2800" dirty="0"/>
          </a:p>
        </p:txBody>
      </p:sp>
      <p:sp>
        <p:nvSpPr>
          <p:cNvPr id="4" name="Donut 3"/>
          <p:cNvSpPr/>
          <p:nvPr/>
        </p:nvSpPr>
        <p:spPr>
          <a:xfrm>
            <a:off x="448804" y="487461"/>
            <a:ext cx="7779209" cy="1768278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 of studies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281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17 </a:t>
            </a:r>
            <a:r>
              <a:rPr lang="en-US" sz="2800" dirty="0"/>
              <a:t>studies published </a:t>
            </a:r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FF0000"/>
                </a:solidFill>
              </a:rPr>
              <a:t>1987 </a:t>
            </a:r>
            <a:r>
              <a:rPr lang="en-US" sz="2800" dirty="0">
                <a:solidFill>
                  <a:srgbClr val="FF0000"/>
                </a:solidFill>
              </a:rPr>
              <a:t>and 2014</a:t>
            </a:r>
            <a:r>
              <a:rPr lang="en-US" sz="2800" dirty="0"/>
              <a:t>, including </a:t>
            </a:r>
            <a:r>
              <a:rPr lang="en-US" sz="2800" dirty="0">
                <a:solidFill>
                  <a:srgbClr val="FF0000"/>
                </a:solidFill>
              </a:rPr>
              <a:t>395 </a:t>
            </a:r>
            <a:r>
              <a:rPr lang="en-US" sz="2800" dirty="0"/>
              <a:t>patients with </a:t>
            </a:r>
            <a:r>
              <a:rPr lang="en-US" sz="2800" dirty="0" smtClean="0"/>
              <a:t>persistent or </a:t>
            </a:r>
            <a:r>
              <a:rPr lang="en-US" sz="2800" dirty="0"/>
              <a:t>recurrent CD.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00FF"/>
                </a:solidFill>
              </a:rPr>
              <a:t>remission </a:t>
            </a:r>
            <a:r>
              <a:rPr lang="en-US" sz="2800" dirty="0">
                <a:solidFill>
                  <a:srgbClr val="0000FF"/>
                </a:solidFill>
              </a:rPr>
              <a:t>rate after repeat TSS 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dirty="0"/>
              <a:t>30–87.5%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Mean</a:t>
            </a:r>
            <a:r>
              <a:rPr lang="en-US" sz="2800" dirty="0" smtClean="0"/>
              <a:t> R.R:  58.3%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Median</a:t>
            </a:r>
            <a:r>
              <a:rPr lang="en-US" sz="2800" dirty="0" smtClean="0"/>
              <a:t> R.R:  61.1%</a:t>
            </a:r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en-US" sz="2800" dirty="0" smtClean="0"/>
              <a:t>ean </a:t>
            </a:r>
            <a:r>
              <a:rPr lang="en-US" sz="2800" dirty="0">
                <a:solidFill>
                  <a:srgbClr val="0000FF"/>
                </a:solidFill>
              </a:rPr>
              <a:t>follow-up </a:t>
            </a:r>
            <a:r>
              <a:rPr lang="en-US" sz="2800" dirty="0"/>
              <a:t>period </a:t>
            </a:r>
            <a:r>
              <a:rPr lang="en-US" sz="2800" dirty="0" smtClean="0"/>
              <a:t>: 59.8 </a:t>
            </a:r>
            <a:r>
              <a:rPr lang="en-US" sz="2800" dirty="0"/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val="33178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514" y="1371600"/>
            <a:ext cx="7313613" cy="4728114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Early</a:t>
            </a:r>
            <a:r>
              <a:rPr lang="en-US" sz="2800" dirty="0" smtClean="0"/>
              <a:t> reoperation( within 60 days from the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initial surgery):</a:t>
            </a:r>
          </a:p>
          <a:p>
            <a:pPr marL="0" indent="0">
              <a:lnSpc>
                <a:spcPct val="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Sustained</a:t>
            </a:r>
            <a:r>
              <a:rPr lang="en-US" sz="2800" dirty="0" smtClean="0"/>
              <a:t> </a:t>
            </a:r>
            <a:r>
              <a:rPr lang="en-US" sz="2800" dirty="0"/>
              <a:t>remission </a:t>
            </a:r>
            <a:r>
              <a:rPr lang="en-US" sz="2800" dirty="0" smtClean="0"/>
              <a:t>: 66.7</a:t>
            </a:r>
            <a:r>
              <a:rPr lang="en-US" sz="2800" dirty="0"/>
              <a:t>–87.5% </a:t>
            </a:r>
            <a:r>
              <a:rPr lang="en-US" sz="2800" dirty="0" smtClean="0"/>
              <a:t>of patients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Mean </a:t>
            </a:r>
            <a:r>
              <a:rPr lang="en-US" sz="2800" dirty="0" smtClean="0"/>
              <a:t>Remission Rate : 76.8%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Median</a:t>
            </a:r>
            <a:r>
              <a:rPr lang="en-US" sz="2800" dirty="0" smtClean="0"/>
              <a:t> </a:t>
            </a:r>
            <a:r>
              <a:rPr lang="en-US" sz="2800" dirty="0"/>
              <a:t>remission </a:t>
            </a:r>
            <a:r>
              <a:rPr lang="en-US" sz="2800" dirty="0" smtClean="0"/>
              <a:t>Rate : 76%</a:t>
            </a:r>
          </a:p>
          <a:p>
            <a:pPr marL="0" indent="0">
              <a:lnSpc>
                <a:spcPct val="50000"/>
              </a:lnSpc>
              <a:buNone/>
            </a:pPr>
            <a:endParaRPr lang="en-US" sz="2800" dirty="0" smtClean="0"/>
          </a:p>
        </p:txBody>
      </p:sp>
      <p:sp>
        <p:nvSpPr>
          <p:cNvPr id="6" name="Left Bracket 5"/>
          <p:cNvSpPr/>
          <p:nvPr/>
        </p:nvSpPr>
        <p:spPr>
          <a:xfrm>
            <a:off x="1052667" y="3058213"/>
            <a:ext cx="116963" cy="17714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smtClean="0">
                <a:solidFill>
                  <a:srgbClr val="FF0000"/>
                </a:solidFill>
              </a:rPr>
              <a:t>Delayed</a:t>
            </a:r>
            <a:r>
              <a:rPr lang="en-US" sz="2800" dirty="0" smtClean="0"/>
              <a:t> reoperation</a:t>
            </a:r>
            <a:r>
              <a:rPr lang="en-US" sz="2800" dirty="0"/>
              <a:t>(</a:t>
            </a:r>
            <a:r>
              <a:rPr lang="en-US" sz="2800" dirty="0" smtClean="0"/>
              <a:t>reoperation at </a:t>
            </a:r>
            <a:r>
              <a:rPr lang="en-US" sz="2800" dirty="0"/>
              <a:t>least 60 days after the initial </a:t>
            </a:r>
            <a:r>
              <a:rPr lang="en-US" sz="2800" dirty="0" smtClean="0"/>
              <a:t>surgery):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Remission Rate range:  </a:t>
            </a:r>
            <a:r>
              <a:rPr lang="en-US" sz="2800" dirty="0" smtClean="0"/>
              <a:t>30 -71.4%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Mean. </a:t>
            </a:r>
            <a:r>
              <a:rPr lang="en-US" sz="2800" dirty="0" smtClean="0"/>
              <a:t>R.R</a:t>
            </a:r>
            <a:r>
              <a:rPr lang="en-US" sz="2800" dirty="0" smtClean="0">
                <a:solidFill>
                  <a:srgbClr val="000000"/>
                </a:solidFill>
              </a:rPr>
              <a:t> :  </a:t>
            </a:r>
            <a:r>
              <a:rPr lang="en-US" sz="2800" dirty="0" smtClean="0"/>
              <a:t>51.6%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Median </a:t>
            </a:r>
            <a:r>
              <a:rPr lang="en-US" sz="2800" dirty="0" smtClean="0">
                <a:solidFill>
                  <a:srgbClr val="000000"/>
                </a:solidFill>
              </a:rPr>
              <a:t>R. R :  </a:t>
            </a:r>
            <a:r>
              <a:rPr lang="en-US" sz="2800" dirty="0" smtClean="0"/>
              <a:t>48.1% </a:t>
            </a:r>
            <a:endParaRPr lang="en-US" sz="2800" dirty="0"/>
          </a:p>
        </p:txBody>
      </p:sp>
      <p:sp>
        <p:nvSpPr>
          <p:cNvPr id="4" name="Left Bracket 3"/>
          <p:cNvSpPr/>
          <p:nvPr/>
        </p:nvSpPr>
        <p:spPr>
          <a:xfrm>
            <a:off x="1052667" y="2974655"/>
            <a:ext cx="83545" cy="205552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599"/>
            <a:ext cx="7313613" cy="4761537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 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Delayed </a:t>
            </a:r>
            <a:r>
              <a:rPr lang="en-US" sz="2800" dirty="0">
                <a:solidFill>
                  <a:srgbClr val="FF0000"/>
                </a:solidFill>
              </a:rPr>
              <a:t>remission : </a:t>
            </a:r>
            <a:r>
              <a:rPr lang="en-US" sz="2800" dirty="0"/>
              <a:t>In about 5% of  </a:t>
            </a:r>
            <a:r>
              <a:rPr lang="en-US" sz="2800" dirty="0" smtClean="0"/>
              <a:t>patients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after the </a:t>
            </a:r>
            <a:r>
              <a:rPr lang="en-US" sz="2800" dirty="0"/>
              <a:t>initial operation.</a:t>
            </a:r>
          </a:p>
          <a:p>
            <a:pPr marL="0" indent="0">
              <a:lnSpc>
                <a:spcPct val="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endParaRPr lang="en-US" sz="2800" dirty="0"/>
          </a:p>
          <a:p>
            <a:pPr marL="0" indent="0">
              <a:lnSpc>
                <a:spcPct val="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Serial </a:t>
            </a:r>
            <a:r>
              <a:rPr lang="en-US" sz="2800" dirty="0">
                <a:solidFill>
                  <a:srgbClr val="FF0000"/>
                </a:solidFill>
              </a:rPr>
              <a:t>testing </a:t>
            </a:r>
            <a:r>
              <a:rPr lang="en-US" sz="2800" dirty="0"/>
              <a:t>over a period of  </a:t>
            </a:r>
            <a:r>
              <a:rPr lang="en-US" sz="2800" dirty="0" smtClean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–</a:t>
            </a:r>
            <a:r>
              <a:rPr lang="en-US" sz="2800" dirty="0" smtClean="0">
                <a:solidFill>
                  <a:srgbClr val="0000FF"/>
                </a:solidFill>
              </a:rPr>
              <a:t>2 months in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the patients with improve but not in </a:t>
            </a:r>
            <a:r>
              <a:rPr lang="en-US" sz="2800" dirty="0">
                <a:solidFill>
                  <a:srgbClr val="0000FF"/>
                </a:solidFill>
              </a:rPr>
              <a:t>a clear</a:t>
            </a:r>
            <a:r>
              <a:rPr lang="en-US" sz="2800" dirty="0" smtClean="0">
                <a:solidFill>
                  <a:srgbClr val="0000FF"/>
                </a:solidFill>
              </a:rPr>
              <a:t>- cut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remission </a:t>
            </a:r>
            <a:r>
              <a:rPr lang="en-US" sz="2800" dirty="0"/>
              <a:t>immediately after </a:t>
            </a:r>
            <a:r>
              <a:rPr lang="en-US" sz="2800" dirty="0" smtClean="0"/>
              <a:t>the first </a:t>
            </a:r>
            <a:r>
              <a:rPr lang="en-US" sz="2800" dirty="0"/>
              <a:t>surgery</a:t>
            </a:r>
            <a:r>
              <a:rPr lang="en-US" sz="2800" dirty="0" smtClean="0"/>
              <a:t>,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prior to </a:t>
            </a:r>
            <a:r>
              <a:rPr lang="en-US" sz="2800" dirty="0" smtClean="0"/>
              <a:t>considering additional therapy.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Notched Right Arrow 3"/>
          <p:cNvSpPr/>
          <p:nvPr/>
        </p:nvSpPr>
        <p:spPr>
          <a:xfrm>
            <a:off x="1389144" y="2690559"/>
            <a:ext cx="1453683" cy="1303501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2115986" y="457199"/>
            <a:ext cx="914400" cy="9144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169808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The remission rate associated with a second operation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46" y="1169808"/>
            <a:ext cx="7313613" cy="5899174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Lower</a:t>
            </a:r>
            <a:r>
              <a:rPr lang="en-US" sz="2800" dirty="0" smtClean="0"/>
              <a:t> </a:t>
            </a:r>
            <a:r>
              <a:rPr lang="en-US" sz="2800" dirty="0"/>
              <a:t>than </a:t>
            </a:r>
            <a:r>
              <a:rPr lang="en-US" sz="2800" dirty="0" smtClean="0"/>
              <a:t>that obtained </a:t>
            </a:r>
            <a:r>
              <a:rPr lang="en-US" sz="2800" dirty="0"/>
              <a:t>after the </a:t>
            </a:r>
            <a:r>
              <a:rPr lang="en-US" sz="2800" dirty="0" smtClean="0"/>
              <a:t>first operation: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1- </a:t>
            </a:r>
            <a:r>
              <a:rPr lang="en-US" sz="2800" dirty="0" smtClean="0">
                <a:solidFill>
                  <a:srgbClr val="0000FF"/>
                </a:solidFill>
              </a:rPr>
              <a:t>Size</a:t>
            </a:r>
            <a:r>
              <a:rPr lang="en-US" sz="2800" dirty="0" smtClean="0"/>
              <a:t> of the residual </a:t>
            </a:r>
            <a:r>
              <a:rPr lang="en-US" sz="2800" dirty="0"/>
              <a:t>pituitary </a:t>
            </a:r>
            <a:r>
              <a:rPr lang="en-US" sz="2800" dirty="0" smtClean="0"/>
              <a:t>tumor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2- </a:t>
            </a:r>
            <a:r>
              <a:rPr lang="en-US" sz="2800" dirty="0" smtClean="0">
                <a:solidFill>
                  <a:srgbClr val="0000FF"/>
                </a:solidFill>
              </a:rPr>
              <a:t>Location</a:t>
            </a:r>
            <a:r>
              <a:rPr lang="en-US" sz="2800" dirty="0" smtClean="0"/>
              <a:t> of the residual pituitary tumor </a:t>
            </a:r>
          </a:p>
          <a:p>
            <a:pPr marL="0" indent="0">
              <a:lnSpc>
                <a:spcPct val="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The extension in </a:t>
            </a:r>
            <a:r>
              <a:rPr lang="en-US" sz="2800" dirty="0"/>
              <a:t>the </a:t>
            </a:r>
            <a:r>
              <a:rPr lang="en-US" sz="2800" dirty="0" err="1">
                <a:solidFill>
                  <a:srgbClr val="0000FF"/>
                </a:solidFill>
              </a:rPr>
              <a:t>extrasellar</a:t>
            </a:r>
            <a:r>
              <a:rPr lang="en-US" sz="2800" dirty="0">
                <a:solidFill>
                  <a:srgbClr val="0000FF"/>
                </a:solidFill>
              </a:rPr>
              <a:t> region </a:t>
            </a:r>
            <a:r>
              <a:rPr lang="en-US" sz="2800" dirty="0"/>
              <a:t>and/or </a:t>
            </a:r>
            <a:r>
              <a:rPr lang="en-US" sz="2800" dirty="0" smtClean="0"/>
              <a:t>the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 </a:t>
            </a:r>
            <a:r>
              <a:rPr lang="en-US" sz="2800" dirty="0"/>
              <a:t>location of </a:t>
            </a:r>
            <a:r>
              <a:rPr lang="en-US" sz="2800" dirty="0" smtClean="0"/>
              <a:t>residual tumor </a:t>
            </a:r>
            <a:r>
              <a:rPr lang="en-US" sz="2800" dirty="0">
                <a:solidFill>
                  <a:srgbClr val="0000FF"/>
                </a:solidFill>
              </a:rPr>
              <a:t>within the cavernous 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sinus </a:t>
            </a:r>
            <a:r>
              <a:rPr lang="en-US" sz="2800" dirty="0">
                <a:solidFill>
                  <a:srgbClr val="0000FF"/>
                </a:solidFill>
              </a:rPr>
              <a:t>or skull base </a:t>
            </a:r>
            <a:r>
              <a:rPr lang="en-US" sz="2800" dirty="0" smtClean="0">
                <a:solidFill>
                  <a:srgbClr val="0000FF"/>
                </a:solidFill>
              </a:rPr>
              <a:t>bone</a:t>
            </a:r>
          </a:p>
          <a:p>
            <a:pPr marL="0" indent="0">
              <a:lnSpc>
                <a:spcPct val="50000"/>
              </a:lnSpc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             </a:t>
            </a:r>
            <a:r>
              <a:rPr lang="en-US" sz="3600" i="1" dirty="0" smtClean="0">
                <a:solidFill>
                  <a:srgbClr val="FF0000"/>
                </a:solidFill>
              </a:rPr>
              <a:t>Reduce  </a:t>
            </a:r>
            <a:r>
              <a:rPr lang="en-US" sz="3600" i="1" dirty="0">
                <a:solidFill>
                  <a:srgbClr val="FF0000"/>
                </a:solidFill>
              </a:rPr>
              <a:t>the </a:t>
            </a:r>
            <a:r>
              <a:rPr lang="en-US" sz="3600" i="1" dirty="0" smtClean="0">
                <a:solidFill>
                  <a:srgbClr val="FF0000"/>
                </a:solidFill>
              </a:rPr>
              <a:t>likelihood of achieving</a:t>
            </a:r>
          </a:p>
          <a:p>
            <a:pPr marL="0" indent="0">
              <a:lnSpc>
                <a:spcPct val="50000"/>
              </a:lnSpc>
              <a:buNone/>
            </a:pPr>
            <a:endParaRPr lang="en-US" sz="3600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3600" i="1" dirty="0" smtClean="0">
                <a:solidFill>
                  <a:srgbClr val="FF0000"/>
                </a:solidFill>
              </a:rPr>
              <a:t>                         REMISSION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4" name="Curved Down Arrow 3"/>
          <p:cNvSpPr/>
          <p:nvPr/>
        </p:nvSpPr>
        <p:spPr>
          <a:xfrm>
            <a:off x="4728647" y="4328289"/>
            <a:ext cx="1052667" cy="83557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814146" y="2022097"/>
            <a:ext cx="100254" cy="91913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50000"/>
              </a:lnSpc>
              <a:buNone/>
            </a:pPr>
            <a:r>
              <a:rPr lang="en-US" sz="2800" dirty="0" smtClean="0"/>
              <a:t>5) Clinical </a:t>
            </a:r>
            <a:r>
              <a:rPr lang="en-US" sz="2800" dirty="0"/>
              <a:t>evidence of </a:t>
            </a:r>
            <a:r>
              <a:rPr lang="en-US" sz="2800" dirty="0" err="1" smtClean="0"/>
              <a:t>eucortisolemia</a:t>
            </a:r>
            <a:r>
              <a:rPr lang="en-US" sz="2800" dirty="0" smtClean="0"/>
              <a:t>. </a:t>
            </a:r>
          </a:p>
          <a:p>
            <a:pPr marL="0" indent="0" algn="just">
              <a:lnSpc>
                <a:spcPct val="50000"/>
              </a:lnSpc>
              <a:buNone/>
            </a:pPr>
            <a:r>
              <a:rPr lang="en-US" sz="2800" dirty="0" smtClean="0"/>
              <a:t>6) Appearance </a:t>
            </a:r>
            <a:r>
              <a:rPr lang="en-US" sz="2800" dirty="0"/>
              <a:t>of clinical </a:t>
            </a:r>
            <a:r>
              <a:rPr lang="en-US" sz="2800" dirty="0" smtClean="0"/>
              <a:t> OR  laboratory signs  of </a:t>
            </a:r>
          </a:p>
          <a:p>
            <a:pPr marL="0" indent="0" algn="just">
              <a:lnSpc>
                <a:spcPct val="50000"/>
              </a:lnSpc>
              <a:buNone/>
            </a:pPr>
            <a:r>
              <a:rPr lang="en-US" sz="2800" dirty="0" smtClean="0"/>
              <a:t>    adrenal insufficiency.</a:t>
            </a:r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21789" y="36598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741337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3613" cy="1487326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The clinical variables that may predict the outcome </a:t>
            </a:r>
            <a:r>
              <a:rPr lang="en-US" sz="3600" dirty="0" smtClean="0">
                <a:solidFill>
                  <a:srgbClr val="FF0000"/>
                </a:solidFill>
              </a:rPr>
              <a:t>of repeat TSS: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7327"/>
            <a:ext cx="7313613" cy="5370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/>
              <a:t>P</a:t>
            </a:r>
            <a:r>
              <a:rPr lang="en-US" sz="4000" i="1" dirty="0" smtClean="0"/>
              <a:t>ositive </a:t>
            </a:r>
            <a:r>
              <a:rPr lang="en-US" sz="4000" i="1" dirty="0"/>
              <a:t>predictive factors for a good </a:t>
            </a:r>
            <a:r>
              <a:rPr lang="en-US" sz="4000" i="1" dirty="0" smtClean="0"/>
              <a:t>outcome??</a:t>
            </a:r>
            <a:endParaRPr lang="en-US" sz="4000" i="1" dirty="0"/>
          </a:p>
          <a:p>
            <a:pPr marL="0" indent="0">
              <a:buNone/>
            </a:pPr>
            <a:r>
              <a:rPr lang="en-US" sz="2800" dirty="0" smtClean="0"/>
              <a:t>1-</a:t>
            </a:r>
            <a:r>
              <a:rPr lang="en-US" sz="2800" dirty="0" smtClean="0">
                <a:solidFill>
                  <a:srgbClr val="0000FF"/>
                </a:solidFill>
              </a:rPr>
              <a:t>Surgical </a:t>
            </a:r>
            <a:r>
              <a:rPr lang="en-US" sz="2800" dirty="0">
                <a:solidFill>
                  <a:srgbClr val="0000FF"/>
                </a:solidFill>
              </a:rPr>
              <a:t>and pathological </a:t>
            </a:r>
            <a:r>
              <a:rPr lang="en-US" sz="2800" dirty="0" smtClean="0">
                <a:solidFill>
                  <a:srgbClr val="0000FF"/>
                </a:solidFill>
              </a:rPr>
              <a:t>identification </a:t>
            </a:r>
            <a:r>
              <a:rPr lang="en-US" sz="2800" dirty="0" smtClean="0"/>
              <a:t>of </a:t>
            </a:r>
            <a:r>
              <a:rPr lang="en-US" sz="2800" dirty="0"/>
              <a:t>a tumor during first and second surgery 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2-The </a:t>
            </a:r>
            <a:r>
              <a:rPr lang="en-US" sz="2800" dirty="0" smtClean="0">
                <a:solidFill>
                  <a:srgbClr val="0000FF"/>
                </a:solidFill>
              </a:rPr>
              <a:t>limited </a:t>
            </a:r>
            <a:r>
              <a:rPr lang="en-US" sz="2800" dirty="0">
                <a:solidFill>
                  <a:srgbClr val="0000FF"/>
                </a:solidFill>
              </a:rPr>
              <a:t>extent of the initial </a:t>
            </a:r>
            <a:r>
              <a:rPr lang="en-US" sz="2800" dirty="0"/>
              <a:t>pituitary </a:t>
            </a:r>
            <a:r>
              <a:rPr lang="en-US" sz="2800" dirty="0" smtClean="0"/>
              <a:t>surgery.</a:t>
            </a:r>
          </a:p>
          <a:p>
            <a:pPr marL="0" indent="0">
              <a:buNone/>
            </a:pPr>
            <a:r>
              <a:rPr lang="en-US" sz="2800" dirty="0" smtClean="0"/>
              <a:t>               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 BUT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No </a:t>
            </a:r>
            <a:r>
              <a:rPr lang="en-US" sz="2800" dirty="0">
                <a:solidFill>
                  <a:srgbClr val="FF0000"/>
                </a:solidFill>
              </a:rPr>
              <a:t>significant </a:t>
            </a:r>
            <a:r>
              <a:rPr lang="en-US" sz="2800" dirty="0"/>
              <a:t>correlation has </a:t>
            </a:r>
            <a:r>
              <a:rPr lang="en-US" sz="2800" dirty="0" smtClean="0"/>
              <a:t>been found among </a:t>
            </a:r>
            <a:r>
              <a:rPr lang="en-US" sz="2800" dirty="0" err="1" smtClean="0"/>
              <a:t>presurgical</a:t>
            </a:r>
            <a:r>
              <a:rPr lang="en-US" sz="2800" dirty="0"/>
              <a:t>, surgical and pathological </a:t>
            </a:r>
            <a:r>
              <a:rPr lang="en-US" sz="2800" dirty="0" smtClean="0">
                <a:solidFill>
                  <a:srgbClr val="800000"/>
                </a:solidFill>
              </a:rPr>
              <a:t>tumor identification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00FF"/>
                </a:solidFill>
              </a:rPr>
              <a:t>disease </a:t>
            </a:r>
            <a:r>
              <a:rPr lang="en-US" sz="2800" dirty="0" smtClean="0">
                <a:solidFill>
                  <a:srgbClr val="0000FF"/>
                </a:solidFill>
              </a:rPr>
              <a:t>remission.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1069376" y="4006758"/>
            <a:ext cx="5914986" cy="1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0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707314"/>
              </p:ext>
            </p:extLst>
          </p:nvPr>
        </p:nvGraphicFramePr>
        <p:xfrm>
          <a:off x="914400" y="1735137"/>
          <a:ext cx="7313614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{6E25E649-3F16-4E02-A733-19D2CDBF48F0}</a:tableStyleId>
              </a:tblPr>
              <a:tblGrid>
                <a:gridCol w="3647157"/>
                <a:gridCol w="3666457"/>
              </a:tblGrid>
              <a:tr h="6937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Median rate of hypopituitarism </a:t>
                      </a:r>
                      <a:r>
                        <a:rPr lang="en-US" sz="3200" dirty="0" smtClean="0"/>
                        <a:t>37%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Mean</a:t>
                      </a:r>
                      <a:r>
                        <a:rPr lang="en-US" sz="1800" baseline="0" dirty="0" smtClean="0"/>
                        <a:t> rate of hypopituitarism</a:t>
                      </a:r>
                    </a:p>
                    <a:p>
                      <a:r>
                        <a:rPr lang="en-US" sz="3200" baseline="0" dirty="0" smtClean="0"/>
                        <a:t>38%</a:t>
                      </a:r>
                      <a:endParaRPr lang="en-US" sz="3200" dirty="0"/>
                    </a:p>
                  </a:txBody>
                  <a:tcPr/>
                </a:tc>
              </a:tr>
              <a:tr h="1197486">
                <a:tc>
                  <a:txBody>
                    <a:bodyPr/>
                    <a:lstStyle/>
                    <a:p>
                      <a:r>
                        <a:rPr lang="en-US" sz="2400" u="none" strike="noStrike" kern="1200" baseline="0" dirty="0" smtClean="0"/>
                        <a:t>The general rate of hypopituitarism: between 9.1 and 78.6%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Repeat pituitary 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surgery is associated with a </a:t>
                      </a:r>
                      <a:r>
                        <a:rPr lang="en-US" sz="2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higher risk 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2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hypopituitarism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compared with initial pituitary surgery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575726" y="2891095"/>
            <a:ext cx="1035958" cy="200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998417"/>
              </p:ext>
            </p:extLst>
          </p:nvPr>
        </p:nvGraphicFramePr>
        <p:xfrm>
          <a:off x="175444" y="1371599"/>
          <a:ext cx="8922605" cy="32613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41520"/>
                <a:gridCol w="2502494"/>
                <a:gridCol w="1948957"/>
                <a:gridCol w="1829634"/>
              </a:tblGrid>
              <a:tr h="11182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Hypothyroidism</a:t>
                      </a:r>
                    </a:p>
                    <a:p>
                      <a:r>
                        <a:rPr lang="en-US" sz="2800" dirty="0" smtClean="0"/>
                        <a:t>11.8- 57.1%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Hypogonadism</a:t>
                      </a:r>
                      <a:endParaRPr lang="en-US" sz="2800" dirty="0" smtClean="0"/>
                    </a:p>
                    <a:p>
                      <a:r>
                        <a:rPr lang="en-US" sz="2800" dirty="0" smtClean="0"/>
                        <a:t>11.8%-21.4%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GH</a:t>
                      </a:r>
                      <a:r>
                        <a:rPr lang="en-US" sz="2800" baseline="0" dirty="0" smtClean="0"/>
                        <a:t> deficiency</a:t>
                      </a:r>
                    </a:p>
                    <a:p>
                      <a:r>
                        <a:rPr lang="en-US" sz="2800" baseline="0" dirty="0" smtClean="0"/>
                        <a:t>21-28.6%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Panhypopituitarism</a:t>
                      </a:r>
                      <a:endParaRPr lang="en-US" sz="2800" dirty="0" smtClean="0"/>
                    </a:p>
                    <a:p>
                      <a:r>
                        <a:rPr lang="en-US" sz="2800" dirty="0" smtClean="0"/>
                        <a:t>5.2%-83%</a:t>
                      </a:r>
                      <a:endParaRPr lang="en-US" sz="2800" dirty="0"/>
                    </a:p>
                  </a:txBody>
                  <a:tcPr/>
                </a:tc>
              </a:tr>
              <a:tr h="6132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30%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16.4%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24.8%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31.3%</a:t>
                      </a:r>
                      <a:endParaRPr lang="en-US" sz="2800" dirty="0"/>
                    </a:p>
                  </a:txBody>
                  <a:tcPr/>
                </a:tc>
              </a:tr>
              <a:tr h="6132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</a:t>
                      </a:r>
                      <a:r>
                        <a:rPr lang="en-US" sz="2800" baseline="0" dirty="0" smtClean="0"/>
                        <a:t> 21%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</a:t>
                      </a:r>
                      <a:r>
                        <a:rPr lang="en-US" sz="2800" baseline="0" dirty="0" smtClean="0"/>
                        <a:t> 16%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</a:t>
                      </a:r>
                      <a:r>
                        <a:rPr lang="en-US" sz="2800" baseline="0" dirty="0" smtClean="0"/>
                        <a:t> 24.8%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 5.5%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0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33692"/>
            <a:ext cx="7313613" cy="1086250"/>
          </a:xfrm>
        </p:spPr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52558"/>
            <a:ext cx="7313613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R</a:t>
            </a:r>
            <a:r>
              <a:rPr lang="en-US" sz="2800" dirty="0" smtClean="0"/>
              <a:t>epeat </a:t>
            </a:r>
            <a:r>
              <a:rPr lang="en-US" sz="2800" dirty="0"/>
              <a:t>pituitary surgery is considered </a:t>
            </a:r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FF0000"/>
                </a:solidFill>
              </a:rPr>
              <a:t>optional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second-line </a:t>
            </a:r>
            <a:r>
              <a:rPr lang="en-US" sz="2800" dirty="0"/>
              <a:t>treatment after the failure of </a:t>
            </a:r>
            <a:r>
              <a:rPr lang="en-US" sz="2800" dirty="0" smtClean="0"/>
              <a:t>initial surgery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especially in case </a:t>
            </a:r>
            <a:r>
              <a:rPr lang="en-US" sz="2800" dirty="0" smtClean="0">
                <a:solidFill>
                  <a:srgbClr val="FF0000"/>
                </a:solidFill>
              </a:rPr>
              <a:t>of: </a:t>
            </a:r>
          </a:p>
          <a:p>
            <a:pPr marL="0" indent="0">
              <a:buNone/>
            </a:pPr>
            <a:r>
              <a:rPr lang="en-US" sz="2800" dirty="0" smtClean="0"/>
              <a:t>1-</a:t>
            </a:r>
            <a:r>
              <a:rPr lang="en-US" sz="2800" dirty="0" smtClean="0">
                <a:solidFill>
                  <a:srgbClr val="0000FF"/>
                </a:solidFill>
              </a:rPr>
              <a:t>Well</a:t>
            </a:r>
            <a:r>
              <a:rPr lang="en-US" sz="2800" dirty="0">
                <a:solidFill>
                  <a:srgbClr val="0000FF"/>
                </a:solidFill>
              </a:rPr>
              <a:t>-defined small and </a:t>
            </a:r>
            <a:r>
              <a:rPr lang="en-US" sz="2800" dirty="0" smtClean="0">
                <a:solidFill>
                  <a:srgbClr val="0000FF"/>
                </a:solidFill>
              </a:rPr>
              <a:t>noninvasive </a:t>
            </a:r>
            <a:r>
              <a:rPr lang="en-US" sz="2800" dirty="0" smtClean="0"/>
              <a:t>residual tumors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and/or </a:t>
            </a:r>
          </a:p>
          <a:p>
            <a:pPr marL="0" indent="0">
              <a:buNone/>
            </a:pPr>
            <a:r>
              <a:rPr lang="en-US" sz="2800" dirty="0" smtClean="0"/>
              <a:t>2-Surgical </a:t>
            </a:r>
            <a:r>
              <a:rPr lang="en-US" sz="2800" dirty="0"/>
              <a:t>and </a:t>
            </a:r>
            <a:r>
              <a:rPr lang="en-US" sz="2800" dirty="0" smtClean="0"/>
              <a:t>pathological </a:t>
            </a:r>
            <a:r>
              <a:rPr lang="en-US" sz="2800" dirty="0" smtClean="0">
                <a:solidFill>
                  <a:srgbClr val="FF0000"/>
                </a:solidFill>
              </a:rPr>
              <a:t>tumor </a:t>
            </a:r>
            <a:r>
              <a:rPr lang="en-US" sz="2800" dirty="0">
                <a:solidFill>
                  <a:srgbClr val="FF0000"/>
                </a:solidFill>
              </a:rPr>
              <a:t>identification </a:t>
            </a:r>
            <a:r>
              <a:rPr lang="en-US" sz="2800" dirty="0"/>
              <a:t>at the time of the first attempt of </a:t>
            </a:r>
            <a:r>
              <a:rPr lang="en-US" sz="2800" dirty="0" smtClean="0"/>
              <a:t> a selective </a:t>
            </a:r>
            <a:r>
              <a:rPr lang="en-US" sz="2800" dirty="0" err="1" smtClean="0"/>
              <a:t>adenomectomy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          Lower </a:t>
            </a:r>
            <a:r>
              <a:rPr lang="en-US" sz="2800" i="1" dirty="0">
                <a:solidFill>
                  <a:srgbClr val="0000FF"/>
                </a:solidFill>
              </a:rPr>
              <a:t>success rate 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          Higher </a:t>
            </a:r>
            <a:r>
              <a:rPr lang="en-US" sz="2800" i="1" dirty="0">
                <a:solidFill>
                  <a:srgbClr val="0000FF"/>
                </a:solidFill>
              </a:rPr>
              <a:t>prevalence </a:t>
            </a:r>
            <a:r>
              <a:rPr lang="en-US" sz="2800" i="1" dirty="0" smtClean="0">
                <a:solidFill>
                  <a:srgbClr val="0000FF"/>
                </a:solidFill>
              </a:rPr>
              <a:t>of hypopituitarism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onut 3"/>
          <p:cNvSpPr/>
          <p:nvPr/>
        </p:nvSpPr>
        <p:spPr>
          <a:xfrm>
            <a:off x="914400" y="4746080"/>
            <a:ext cx="5229917" cy="2011651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102962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AGENDA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02962"/>
            <a:ext cx="7313613" cy="5431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1)Introduction</a:t>
            </a:r>
          </a:p>
          <a:p>
            <a:pPr marL="0" indent="0">
              <a:buNone/>
            </a:pPr>
            <a:r>
              <a:rPr lang="en-US" sz="2800" dirty="0" smtClean="0"/>
              <a:t>2)Outcome of Cushing’s disease after TSS</a:t>
            </a:r>
          </a:p>
          <a:p>
            <a:pPr marL="0" indent="0">
              <a:buNone/>
            </a:pPr>
            <a:r>
              <a:rPr lang="en-US" sz="2800" dirty="0" smtClean="0"/>
              <a:t>3)Medical Therapy in Cushing’s disease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4) Repeat </a:t>
            </a:r>
            <a:r>
              <a:rPr lang="en-US" sz="2800" dirty="0">
                <a:solidFill>
                  <a:srgbClr val="000000"/>
                </a:solidFill>
              </a:rPr>
              <a:t>P</a:t>
            </a:r>
            <a:r>
              <a:rPr lang="en-US" sz="2800" dirty="0" smtClean="0">
                <a:solidFill>
                  <a:srgbClr val="000000"/>
                </a:solidFill>
              </a:rPr>
              <a:t>ituitary </a:t>
            </a:r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en-US" sz="2800" dirty="0" smtClean="0">
                <a:solidFill>
                  <a:srgbClr val="000000"/>
                </a:solidFill>
              </a:rPr>
              <a:t>urgery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5) Radiotherapy</a:t>
            </a:r>
          </a:p>
          <a:p>
            <a:pPr marL="0" indent="0">
              <a:buNone/>
            </a:pPr>
            <a:r>
              <a:rPr lang="en-US" sz="2800" dirty="0" smtClean="0"/>
              <a:t>6)</a:t>
            </a:r>
            <a:r>
              <a:rPr lang="en-US" sz="2800" dirty="0" err="1" smtClean="0"/>
              <a:t>Adrenalectomy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7</a:t>
            </a:r>
            <a:r>
              <a:rPr lang="en-US" sz="2800" dirty="0" smtClean="0"/>
              <a:t>)Endocrine Society </a:t>
            </a:r>
            <a:r>
              <a:rPr lang="en-US" sz="2800" dirty="0"/>
              <a:t>G</a:t>
            </a:r>
            <a:r>
              <a:rPr lang="en-US" sz="2800" dirty="0" smtClean="0"/>
              <a:t>uideline </a:t>
            </a:r>
          </a:p>
          <a:p>
            <a:pPr marL="0" indent="0">
              <a:buNone/>
            </a:pPr>
            <a:r>
              <a:rPr lang="en-US" sz="2800" dirty="0"/>
              <a:t>8</a:t>
            </a:r>
            <a:r>
              <a:rPr lang="en-US" sz="2800" dirty="0" smtClean="0"/>
              <a:t>)Conclusion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97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Pituitary radiotherapy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econd</a:t>
            </a:r>
            <a:r>
              <a:rPr lang="en-US" sz="2800" dirty="0"/>
              <a:t>-line or third-line </a:t>
            </a:r>
            <a:r>
              <a:rPr lang="en-US" sz="2800" dirty="0" smtClean="0"/>
              <a:t>treatment in Cd patients: </a:t>
            </a:r>
          </a:p>
          <a:p>
            <a:pPr marL="0" indent="0">
              <a:buNone/>
            </a:pPr>
            <a:r>
              <a:rPr lang="en-US" sz="2800" dirty="0" smtClean="0"/>
              <a:t>1- After </a:t>
            </a:r>
            <a:r>
              <a:rPr lang="en-US" sz="2800" dirty="0"/>
              <a:t>failure of initial or repeat </a:t>
            </a:r>
            <a:r>
              <a:rPr lang="en-US" sz="2800" dirty="0" smtClean="0"/>
              <a:t>pituitary surgery 2- In </a:t>
            </a:r>
            <a:r>
              <a:rPr lang="en-US" sz="2800" dirty="0"/>
              <a:t>cases of aggressive and/</a:t>
            </a:r>
            <a:r>
              <a:rPr lang="en-US" sz="2800" dirty="0" smtClean="0"/>
              <a:t>or invasive </a:t>
            </a:r>
            <a:r>
              <a:rPr lang="en-US" sz="2800" dirty="0"/>
              <a:t>tumors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4400" y="2205924"/>
            <a:ext cx="6988957" cy="167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16637" y="3244334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:Disease Control </a:t>
            </a:r>
          </a:p>
        </p:txBody>
      </p:sp>
    </p:spTree>
    <p:extLst>
      <p:ext uri="{BB962C8B-B14F-4D97-AF65-F5344CB8AC3E}">
        <p14:creationId xmlns:p14="http://schemas.microsoft.com/office/powerpoint/2010/main" val="5882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Type of pituitary radiotherapy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916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C</a:t>
            </a:r>
            <a:r>
              <a:rPr lang="en-US" sz="2800" dirty="0" smtClean="0">
                <a:solidFill>
                  <a:srgbClr val="0000FF"/>
                </a:solidFill>
              </a:rPr>
              <a:t>onventional external radiotherapy </a:t>
            </a:r>
            <a:r>
              <a:rPr lang="en-US" sz="2800" dirty="0">
                <a:solidFill>
                  <a:srgbClr val="0000FF"/>
                </a:solidFill>
              </a:rPr>
              <a:t>(CRT)</a:t>
            </a:r>
            <a:r>
              <a:rPr lang="en-US" sz="2800" dirty="0" smtClean="0">
                <a:solidFill>
                  <a:srgbClr val="0000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 smtClean="0"/>
              <a:t>A technique </a:t>
            </a:r>
            <a:r>
              <a:rPr lang="en-US" sz="2800" dirty="0"/>
              <a:t>delivering </a:t>
            </a:r>
            <a:r>
              <a:rPr lang="en-US" sz="2800" dirty="0" smtClean="0"/>
              <a:t>ionizing radiation </a:t>
            </a:r>
            <a:r>
              <a:rPr lang="en-US" sz="2800" dirty="0"/>
              <a:t>to the </a:t>
            </a:r>
            <a:r>
              <a:rPr lang="en-US" sz="2800" dirty="0" smtClean="0"/>
              <a:t>    target </a:t>
            </a:r>
            <a:r>
              <a:rPr lang="en-US" sz="2800" dirty="0"/>
              <a:t>tumor in </a:t>
            </a:r>
            <a:r>
              <a:rPr lang="en-US" sz="2800" dirty="0">
                <a:solidFill>
                  <a:srgbClr val="FF0000"/>
                </a:solidFill>
              </a:rPr>
              <a:t>small daily doses </a:t>
            </a:r>
            <a:r>
              <a:rPr lang="en-US" sz="2800" dirty="0"/>
              <a:t>over </a:t>
            </a:r>
            <a:r>
              <a:rPr lang="en-US" sz="2800" dirty="0" smtClean="0"/>
              <a:t>a period </a:t>
            </a:r>
            <a:r>
              <a:rPr lang="en-US" sz="2800" dirty="0"/>
              <a:t>of 25–30 </a:t>
            </a:r>
            <a:r>
              <a:rPr lang="en-US" sz="2800" dirty="0" smtClean="0"/>
              <a:t>days.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Radiation </a:t>
            </a:r>
            <a:r>
              <a:rPr lang="en-US" sz="2800" dirty="0"/>
              <a:t>doses </a:t>
            </a:r>
            <a:r>
              <a:rPr lang="en-US" sz="2800" dirty="0" smtClean="0"/>
              <a:t>:range </a:t>
            </a:r>
            <a:r>
              <a:rPr lang="en-US" sz="2800" dirty="0"/>
              <a:t>from 45 to 50 </a:t>
            </a:r>
            <a:r>
              <a:rPr lang="en-US" sz="2800" dirty="0" err="1"/>
              <a:t>Gy</a:t>
            </a:r>
            <a:r>
              <a:rPr lang="en-US" sz="2800" dirty="0" smtClean="0"/>
              <a:t>, divided,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with a total dose of 1.8 to 2Gy per </a:t>
            </a:r>
            <a:r>
              <a:rPr lang="en-US" sz="2800" dirty="0" smtClean="0"/>
              <a:t>fraction.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68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800" dirty="0">
                <a:solidFill>
                  <a:srgbClr val="0000FF"/>
                </a:solidFill>
              </a:rPr>
              <a:t>Stereotactic radiotherapy (SRT),</a:t>
            </a:r>
          </a:p>
          <a:p>
            <a:pPr marL="0" indent="0">
              <a:buNone/>
            </a:pPr>
            <a:r>
              <a:rPr lang="en-US" sz="2800" dirty="0"/>
              <a:t> A technique delivering ionizing radiation to the target tumor by stereotactic methods, which gives the </a:t>
            </a:r>
            <a:r>
              <a:rPr lang="en-US" sz="2800" dirty="0">
                <a:solidFill>
                  <a:srgbClr val="FF0000"/>
                </a:solidFill>
              </a:rPr>
              <a:t>precise identification of the tumor position </a:t>
            </a:r>
            <a:r>
              <a:rPr lang="en-US" sz="2800" dirty="0"/>
              <a:t>with three spatial coordinates.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55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SRT :Delivery </a:t>
            </a:r>
            <a:r>
              <a:rPr lang="en-US" sz="2800" dirty="0"/>
              <a:t>of a high dose of </a:t>
            </a:r>
            <a:r>
              <a:rPr lang="en-US" sz="2800" dirty="0" smtClean="0"/>
              <a:t>radiation to </a:t>
            </a:r>
            <a:r>
              <a:rPr lang="en-US" sz="2800" dirty="0"/>
              <a:t>the tumor </a:t>
            </a:r>
            <a:r>
              <a:rPr lang="en-US" sz="2800" dirty="0" smtClean="0"/>
              <a:t>    preserving </a:t>
            </a:r>
            <a:r>
              <a:rPr lang="en-US" sz="2800" dirty="0"/>
              <a:t>the surrounding tissues </a:t>
            </a:r>
            <a:r>
              <a:rPr lang="en-US" sz="2800" dirty="0" smtClean="0"/>
              <a:t>and organs</a:t>
            </a:r>
            <a:r>
              <a:rPr lang="en-US" sz="2800" dirty="0"/>
              <a:t>. </a:t>
            </a:r>
            <a:r>
              <a:rPr lang="en-US" sz="2800" dirty="0" smtClean="0"/>
              <a:t>(Choice of radiation method at present).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a </a:t>
            </a:r>
            <a:r>
              <a:rPr lang="en-US" sz="2800" dirty="0"/>
              <a:t>single treatment [</a:t>
            </a:r>
            <a:r>
              <a:rPr lang="en-US" sz="2800" dirty="0" smtClean="0"/>
              <a:t>stereotactic radiosurgery </a:t>
            </a:r>
            <a:r>
              <a:rPr lang="en-US" sz="2800" dirty="0"/>
              <a:t>(SRS)]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b)a </a:t>
            </a:r>
            <a:r>
              <a:rPr lang="en-US" sz="2800" dirty="0"/>
              <a:t>fractionated </a:t>
            </a:r>
            <a:r>
              <a:rPr lang="en-US" sz="2800" dirty="0" smtClean="0"/>
              <a:t>treatment [</a:t>
            </a:r>
            <a:r>
              <a:rPr lang="en-US" sz="2800" dirty="0"/>
              <a:t>stereotactic conformal radiotherapy (SCRT)]. </a:t>
            </a:r>
          </a:p>
        </p:txBody>
      </p:sp>
      <p:sp>
        <p:nvSpPr>
          <p:cNvPr id="5" name="Bevel 4"/>
          <p:cNvSpPr/>
          <p:nvPr/>
        </p:nvSpPr>
        <p:spPr>
          <a:xfrm rot="10800000" flipV="1">
            <a:off x="797437" y="3392442"/>
            <a:ext cx="7139338" cy="2398757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SRT 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A single </a:t>
            </a:r>
            <a:r>
              <a:rPr lang="en-US" sz="2400" dirty="0"/>
              <a:t>treatment [</a:t>
            </a:r>
            <a:r>
              <a:rPr lang="en-US" sz="2400" dirty="0" smtClean="0"/>
              <a:t>stereotactic radiosurgery </a:t>
            </a:r>
            <a:r>
              <a:rPr lang="en-US" sz="2400" dirty="0"/>
              <a:t>(SRS)] </a:t>
            </a:r>
            <a:r>
              <a:rPr lang="en-US" sz="2400" dirty="0" smtClean="0"/>
              <a:t> </a:t>
            </a:r>
          </a:p>
          <a:p>
            <a:pPr marL="342900" indent="-342900">
              <a:buAutoNum type="alphaLcParenR"/>
            </a:pPr>
            <a:r>
              <a:rPr lang="en-US" sz="2400" dirty="0" smtClean="0"/>
              <a:t> A </a:t>
            </a:r>
            <a:r>
              <a:rPr lang="en-US" sz="2400" dirty="0"/>
              <a:t>fractionated </a:t>
            </a:r>
            <a:r>
              <a:rPr lang="en-US" sz="2400" dirty="0" smtClean="0"/>
              <a:t>treatment [</a:t>
            </a:r>
            <a:r>
              <a:rPr lang="en-US" sz="2400" dirty="0"/>
              <a:t>stereotactic conformal radiotherapy (SCRT)]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Plus 5"/>
          <p:cNvSpPr/>
          <p:nvPr/>
        </p:nvSpPr>
        <p:spPr>
          <a:xfrm flipV="1">
            <a:off x="1904826" y="2289483"/>
            <a:ext cx="334180" cy="48463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AGENDA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1)Introduction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2)Outcome of Cushing’s disease after TSS</a:t>
            </a:r>
          </a:p>
          <a:p>
            <a:pPr marL="0" indent="0">
              <a:buNone/>
            </a:pPr>
            <a:r>
              <a:rPr lang="en-US" sz="2800" dirty="0" smtClean="0"/>
              <a:t>3)Medical Therapy in Cushing’s disease</a:t>
            </a:r>
          </a:p>
          <a:p>
            <a:pPr marL="0" indent="0">
              <a:buNone/>
            </a:pPr>
            <a:r>
              <a:rPr lang="en-US" sz="2800" dirty="0"/>
              <a:t>4</a:t>
            </a:r>
            <a:r>
              <a:rPr lang="en-US" sz="2800" dirty="0" smtClean="0"/>
              <a:t>)Repeat Pituitary Surgery</a:t>
            </a:r>
          </a:p>
          <a:p>
            <a:pPr marL="0" indent="0">
              <a:buNone/>
            </a:pPr>
            <a:r>
              <a:rPr lang="en-US" sz="2800" dirty="0"/>
              <a:t>5</a:t>
            </a:r>
            <a:r>
              <a:rPr lang="en-US" sz="2800" dirty="0" smtClean="0"/>
              <a:t>)Radiotherapy</a:t>
            </a:r>
          </a:p>
          <a:p>
            <a:pPr marL="0" indent="0">
              <a:buNone/>
            </a:pPr>
            <a:r>
              <a:rPr lang="en-US" sz="2800" dirty="0"/>
              <a:t>6</a:t>
            </a:r>
            <a:r>
              <a:rPr lang="en-US" sz="2800" dirty="0" smtClean="0"/>
              <a:t>)</a:t>
            </a:r>
            <a:r>
              <a:rPr lang="en-US" sz="2800" dirty="0" err="1" smtClean="0"/>
              <a:t>Adrenalectomy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7</a:t>
            </a:r>
            <a:r>
              <a:rPr lang="en-US" sz="2800" dirty="0" smtClean="0"/>
              <a:t>)Endocrine Society Guideline</a:t>
            </a:r>
          </a:p>
          <a:p>
            <a:pPr marL="0" indent="0">
              <a:buNone/>
            </a:pPr>
            <a:r>
              <a:rPr lang="en-US" sz="2800" dirty="0" smtClean="0"/>
              <a:t> 8)Conclusion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0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SRS </a:t>
            </a:r>
            <a:r>
              <a:rPr lang="en-US" sz="2800" dirty="0" smtClean="0"/>
              <a:t> </a:t>
            </a:r>
            <a:r>
              <a:rPr lang="en-US" sz="2800" dirty="0"/>
              <a:t>is given as a single dose of 18–24 </a:t>
            </a:r>
            <a:r>
              <a:rPr lang="en-US" sz="2800" dirty="0" err="1" smtClean="0"/>
              <a:t>Gy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optic apparatus </a:t>
            </a:r>
            <a:r>
              <a:rPr lang="en-US" sz="2800" dirty="0"/>
              <a:t>can tolerate a maximal </a:t>
            </a:r>
            <a:r>
              <a:rPr lang="en-US" sz="2800" dirty="0" smtClean="0"/>
              <a:t>radiation dose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FF0000"/>
                </a:solidFill>
              </a:rPr>
              <a:t>8–12 </a:t>
            </a:r>
            <a:r>
              <a:rPr lang="en-US" sz="2800" dirty="0" err="1" smtClean="0">
                <a:solidFill>
                  <a:srgbClr val="FF0000"/>
                </a:solidFill>
              </a:rPr>
              <a:t>Gy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/>
              <a:t>          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SRS </a:t>
            </a:r>
            <a:r>
              <a:rPr lang="en-US" sz="2800" dirty="0"/>
              <a:t>is limited </a:t>
            </a:r>
            <a:r>
              <a:rPr lang="en-US" sz="2800" dirty="0" smtClean="0"/>
              <a:t>to tumors </a:t>
            </a:r>
            <a:r>
              <a:rPr lang="en-US" sz="2800" dirty="0"/>
              <a:t>smaller than 10 mm and </a:t>
            </a:r>
            <a:r>
              <a:rPr lang="en-US" sz="2800" dirty="0">
                <a:solidFill>
                  <a:srgbClr val="FF0000"/>
                </a:solidFill>
              </a:rPr>
              <a:t>3–5 mm away from </a:t>
            </a:r>
            <a:r>
              <a:rPr lang="en-US" sz="2800" dirty="0" smtClean="0">
                <a:solidFill>
                  <a:srgbClr val="FF0000"/>
                </a:solidFill>
              </a:rPr>
              <a:t>the optic</a:t>
            </a:r>
            <a:r>
              <a:rPr lang="en-US" sz="2800" dirty="0" smtClean="0"/>
              <a:t> apparatus.</a:t>
            </a:r>
            <a:endParaRPr lang="en-US" sz="2800" dirty="0"/>
          </a:p>
        </p:txBody>
      </p:sp>
      <p:sp>
        <p:nvSpPr>
          <p:cNvPr id="6" name="Lightning Bolt 5"/>
          <p:cNvSpPr/>
          <p:nvPr/>
        </p:nvSpPr>
        <p:spPr>
          <a:xfrm>
            <a:off x="4862319" y="3208617"/>
            <a:ext cx="2055207" cy="1654442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2823821" y="3459289"/>
            <a:ext cx="1871408" cy="1169808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/>
          <p:cNvSpPr/>
          <p:nvPr/>
        </p:nvSpPr>
        <p:spPr>
          <a:xfrm>
            <a:off x="1637482" y="3676540"/>
            <a:ext cx="935704" cy="952557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Efficacy of pituitary radiotherapy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1</a:t>
            </a:r>
            <a:r>
              <a:rPr lang="en-US" dirty="0"/>
              <a:t>) T</a:t>
            </a:r>
            <a:r>
              <a:rPr lang="en-US" dirty="0" smtClean="0"/>
              <a:t>he </a:t>
            </a:r>
            <a:r>
              <a:rPr lang="en-US" dirty="0"/>
              <a:t>control </a:t>
            </a:r>
            <a:r>
              <a:rPr lang="en-US" dirty="0" smtClean="0"/>
              <a:t>of                              2)The control of </a:t>
            </a:r>
            <a:endParaRPr lang="en-US" dirty="0"/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   hormone secretion                               tumor growth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H="1">
            <a:off x="2673441" y="1735138"/>
            <a:ext cx="1897766" cy="1423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0"/>
          </p:cNvCxnSpPr>
          <p:nvPr/>
        </p:nvCxnSpPr>
        <p:spPr>
          <a:xfrm>
            <a:off x="4571207" y="1735138"/>
            <a:ext cx="1928594" cy="1423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322904"/>
            <a:ext cx="7313613" cy="3275463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200" dirty="0"/>
              <a:t>The results on the </a:t>
            </a:r>
            <a:r>
              <a:rPr lang="en-US" sz="3200" dirty="0" smtClean="0"/>
              <a:t>outcome of </a:t>
            </a:r>
            <a:r>
              <a:rPr lang="en-US" sz="3200" dirty="0"/>
              <a:t>radiotherapy can be distinguished on the basis of </a:t>
            </a:r>
            <a:r>
              <a:rPr lang="en-US" sz="3200" dirty="0" smtClean="0"/>
              <a:t>the type </a:t>
            </a:r>
            <a:r>
              <a:rPr lang="en-US" sz="3200" dirty="0"/>
              <a:t>of </a:t>
            </a:r>
            <a:r>
              <a:rPr lang="en-US" sz="3200" dirty="0" smtClean="0"/>
              <a:t>radiotherapy.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1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0808"/>
            <a:ext cx="7313613" cy="1070792"/>
          </a:xfrm>
        </p:spPr>
        <p:txBody>
          <a:bodyPr/>
          <a:lstStyle/>
          <a:p>
            <a:r>
              <a:rPr lang="en-US" sz="3600" b="1" i="1" dirty="0">
                <a:solidFill>
                  <a:srgbClr val="0000FF"/>
                </a:solidFill>
              </a:rPr>
              <a:t>Conventional radiotherapy (CRT)</a:t>
            </a:r>
            <a:br>
              <a:rPr lang="en-US" sz="3600" b="1" i="1" dirty="0">
                <a:solidFill>
                  <a:srgbClr val="0000FF"/>
                </a:solidFill>
              </a:rPr>
            </a:b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110285"/>
              </p:ext>
            </p:extLst>
          </p:nvPr>
        </p:nvGraphicFramePr>
        <p:xfrm>
          <a:off x="914400" y="1153095"/>
          <a:ext cx="7313613" cy="576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3613"/>
              </a:tblGrid>
              <a:tr h="51230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15 studies </a:t>
                      </a:r>
                      <a:r>
                        <a:rPr lang="en-US" sz="2400" dirty="0" smtClean="0"/>
                        <a:t>published between from 1971 and 2007</a:t>
                      </a:r>
                      <a:endParaRPr lang="en-US" sz="2400" dirty="0"/>
                    </a:p>
                  </a:txBody>
                  <a:tcPr/>
                </a:tc>
              </a:tr>
              <a:tr h="577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325 patients                       </a:t>
                      </a:r>
                      <a:r>
                        <a:rPr lang="en-US" sz="2400" dirty="0" smtClean="0"/>
                        <a:t>with CD treated with CRT.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577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90"/>
                          </a:solidFill>
                        </a:rPr>
                        <a:t>Patient number per study</a:t>
                      </a:r>
                      <a:r>
                        <a:rPr lang="en-US" sz="2400" dirty="0" smtClean="0"/>
                        <a:t>               more than 10 patients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615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800000"/>
                          </a:solidFill>
                        </a:rPr>
                        <a:t>Follow-up </a:t>
                      </a:r>
                      <a:r>
                        <a:rPr lang="en-US" sz="2400" dirty="0" smtClean="0"/>
                        <a:t>                                       longer than 5 years.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795626">
                <a:tc>
                  <a:txBody>
                    <a:bodyPr/>
                    <a:lstStyle/>
                    <a:p>
                      <a:pPr marL="0" indent="0">
                        <a:lnSpc>
                          <a:spcPct val="50000"/>
                        </a:lnSpc>
                        <a:buNone/>
                      </a:pP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7 studies                           </a:t>
                      </a:r>
                      <a:r>
                        <a:rPr lang="en-US" sz="2400" dirty="0" smtClean="0"/>
                        <a:t>CRT outcome  was analyzed as a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marL="0" indent="0">
                        <a:lnSpc>
                          <a:spcPct val="50000"/>
                        </a:lnSpc>
                        <a:buNone/>
                      </a:pPr>
                      <a:endParaRPr lang="en-US" sz="2400" baseline="0" dirty="0" smtClean="0"/>
                    </a:p>
                    <a:p>
                      <a:pPr marL="0" indent="0">
                        <a:lnSpc>
                          <a:spcPct val="50000"/>
                        </a:lnSpc>
                        <a:buNone/>
                      </a:pPr>
                      <a:r>
                        <a:rPr lang="en-US" sz="2400" dirty="0" smtClean="0"/>
                        <a:t>                                           primary treatment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628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 studies                  </a:t>
                      </a:r>
                      <a:r>
                        <a:rPr lang="en-US" sz="2400" dirty="0" smtClean="0"/>
                        <a:t>as a 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secondary treatment </a:t>
                      </a:r>
                      <a:r>
                        <a:rPr lang="en-US" sz="2400" dirty="0" smtClean="0"/>
                        <a:t>after surgery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40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4studies</a:t>
                      </a:r>
                      <a:r>
                        <a:rPr lang="en-US" sz="2400" dirty="0" smtClean="0"/>
                        <a:t>            Either 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as first-line or second-line </a:t>
                      </a:r>
                      <a:r>
                        <a:rPr lang="en-US" sz="2400" dirty="0" smtClean="0"/>
                        <a:t>treatment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690149" y="1938539"/>
            <a:ext cx="135342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60795" y="2790828"/>
            <a:ext cx="818741" cy="16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06350" y="3659828"/>
            <a:ext cx="2573186" cy="16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06350" y="4445270"/>
            <a:ext cx="1537228" cy="16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88879" y="5564944"/>
            <a:ext cx="1152921" cy="16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88879" y="6383810"/>
            <a:ext cx="6516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77758"/>
              </p:ext>
            </p:extLst>
          </p:nvPr>
        </p:nvGraphicFramePr>
        <p:xfrm>
          <a:off x="613638" y="321335"/>
          <a:ext cx="7189465" cy="55303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15009"/>
                <a:gridCol w="3074456"/>
              </a:tblGrid>
              <a:tr h="90720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mean total radiotherapy dose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43.5Gy</a:t>
                      </a:r>
                      <a:endParaRPr lang="en-US" sz="2800" dirty="0"/>
                    </a:p>
                  </a:txBody>
                  <a:tcPr/>
                </a:tc>
              </a:tr>
              <a:tr h="90720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 total radiotherapy dose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45Gy</a:t>
                      </a:r>
                      <a:endParaRPr lang="en-US" sz="2800" dirty="0"/>
                    </a:p>
                  </a:txBody>
                  <a:tcPr/>
                </a:tc>
              </a:tr>
              <a:tr h="9333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Range</a:t>
                      </a:r>
                      <a:r>
                        <a:rPr lang="en-US" sz="2800" baseline="0" dirty="0" smtClean="0"/>
                        <a:t> of  total radiotherapy dose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20-45 </a:t>
                      </a:r>
                      <a:r>
                        <a:rPr lang="en-US" sz="2800" dirty="0" err="1" smtClean="0"/>
                        <a:t>Gy</a:t>
                      </a:r>
                      <a:endParaRPr lang="en-US" sz="2800" dirty="0"/>
                    </a:p>
                  </a:txBody>
                  <a:tcPr/>
                </a:tc>
              </a:tr>
              <a:tr h="132407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overall remission rate of CRT(normalization of cortisol secretion)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19,6%-100%</a:t>
                      </a:r>
                      <a:endParaRPr lang="en-US" sz="2800" dirty="0"/>
                    </a:p>
                  </a:txBody>
                  <a:tcPr/>
                </a:tc>
              </a:tr>
              <a:tr h="13240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rate of remission(pre surgery)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64.6%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661811" y="1371600"/>
            <a:ext cx="0" cy="448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154868"/>
              </p:ext>
            </p:extLst>
          </p:nvPr>
        </p:nvGraphicFramePr>
        <p:xfrm>
          <a:off x="914400" y="1735138"/>
          <a:ext cx="7313614" cy="47243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32734"/>
                <a:gridCol w="2780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</a:t>
                      </a:r>
                      <a:r>
                        <a:rPr lang="en-US" sz="2800" baseline="0" dirty="0" smtClean="0"/>
                        <a:t> rate  of remission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60.7%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Follow</a:t>
                      </a:r>
                      <a:r>
                        <a:rPr lang="en-US" sz="2800" baseline="0" dirty="0" smtClean="0"/>
                        <a:t> up 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1-300 months/mean :81.9 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u="none" strike="noStrike" kern="1200" baseline="0" dirty="0" smtClean="0"/>
                        <a:t>The time to remission (nonhomogeneous)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1-104 months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remission rates(after </a:t>
                      </a:r>
                      <a:r>
                        <a:rPr lang="en-US" sz="2800" dirty="0" err="1" smtClean="0"/>
                        <a:t>pit.surgery</a:t>
                      </a:r>
                      <a:r>
                        <a:rPr lang="en-US" sz="2800" dirty="0" smtClean="0"/>
                        <a:t>)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71.3%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</a:t>
                      </a:r>
                      <a:r>
                        <a:rPr lang="en-US" sz="2800" baseline="0" dirty="0" smtClean="0"/>
                        <a:t> remission rate(after </a:t>
                      </a:r>
                      <a:r>
                        <a:rPr lang="en-US" sz="2800" baseline="0" dirty="0" err="1" smtClean="0"/>
                        <a:t>pit.surgery</a:t>
                      </a:r>
                      <a:r>
                        <a:rPr lang="en-US" sz="28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80%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413716" y="1735138"/>
            <a:ext cx="66836" cy="472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919070"/>
              </p:ext>
            </p:extLst>
          </p:nvPr>
        </p:nvGraphicFramePr>
        <p:xfrm>
          <a:off x="888167" y="1735138"/>
          <a:ext cx="7313614" cy="33643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64120"/>
                <a:gridCol w="3549494"/>
              </a:tblGrid>
              <a:tr h="6211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CRT as primary therapy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after pituitary surgery        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Mean recurrence rates: 25.8%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recurrence rate </a:t>
                      </a:r>
                    </a:p>
                    <a:p>
                      <a:r>
                        <a:rPr lang="en-US" sz="2800" dirty="0" smtClean="0"/>
                        <a:t>0%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Median recurrence rate:18.7%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 recurrence rate</a:t>
                      </a:r>
                    </a:p>
                    <a:p>
                      <a:r>
                        <a:rPr lang="en-US" sz="2800" dirty="0" smtClean="0"/>
                        <a:t>0%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661811" y="1735138"/>
            <a:ext cx="50127" cy="3364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414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CRT 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More effective </a:t>
            </a:r>
            <a:r>
              <a:rPr lang="en-US" sz="2800" dirty="0" smtClean="0"/>
              <a:t>when </a:t>
            </a:r>
            <a:r>
              <a:rPr lang="en-US" sz="2800" dirty="0"/>
              <a:t>used as an </a:t>
            </a:r>
            <a:r>
              <a:rPr lang="en-US" sz="2800" dirty="0" smtClean="0">
                <a:solidFill>
                  <a:srgbClr val="FF0000"/>
                </a:solidFill>
              </a:rPr>
              <a:t>secondary treatment </a:t>
            </a:r>
            <a:r>
              <a:rPr lang="en-US" sz="2800" dirty="0"/>
              <a:t>for </a:t>
            </a:r>
            <a:r>
              <a:rPr lang="en-US" sz="2800" dirty="0" smtClean="0"/>
              <a:t>CD      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Higher rate </a:t>
            </a:r>
            <a:r>
              <a:rPr lang="en-US" sz="2800" dirty="0"/>
              <a:t>of disease </a:t>
            </a:r>
            <a:r>
              <a:rPr lang="en-US" sz="2800" dirty="0" smtClean="0"/>
              <a:t>remission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Lower risk </a:t>
            </a:r>
            <a:r>
              <a:rPr lang="en-US" sz="2800" dirty="0"/>
              <a:t>of disease </a:t>
            </a:r>
            <a:r>
              <a:rPr lang="en-US" sz="2800" dirty="0" smtClean="0"/>
              <a:t>recurrence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Less </a:t>
            </a:r>
            <a:r>
              <a:rPr lang="en-US" sz="2800" dirty="0">
                <a:solidFill>
                  <a:srgbClr val="FF0000"/>
                </a:solidFill>
              </a:rPr>
              <a:t>effective </a:t>
            </a:r>
            <a:r>
              <a:rPr lang="en-US" sz="2800" dirty="0" smtClean="0"/>
              <a:t>at </a:t>
            </a:r>
            <a:r>
              <a:rPr lang="en-US" sz="2800" dirty="0"/>
              <a:t>doses less than </a:t>
            </a:r>
            <a:r>
              <a:rPr lang="en-US" sz="2800" dirty="0" smtClean="0"/>
              <a:t>40 </a:t>
            </a:r>
            <a:r>
              <a:rPr lang="en-US" sz="2800" dirty="0" err="1" smtClean="0"/>
              <a:t>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81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T</a:t>
            </a:r>
            <a:r>
              <a:rPr lang="en-US" sz="3600" dirty="0" smtClean="0">
                <a:solidFill>
                  <a:srgbClr val="FF0000"/>
                </a:solidFill>
              </a:rPr>
              <a:t>he </a:t>
            </a:r>
            <a:r>
              <a:rPr lang="en-US" sz="3600" dirty="0">
                <a:solidFill>
                  <a:srgbClr val="FF0000"/>
                </a:solidFill>
              </a:rPr>
              <a:t>effect of </a:t>
            </a:r>
            <a:r>
              <a:rPr lang="en-US" sz="3600" dirty="0" smtClean="0">
                <a:solidFill>
                  <a:srgbClr val="FF0000"/>
                </a:solidFill>
              </a:rPr>
              <a:t>CRT on </a:t>
            </a:r>
            <a:r>
              <a:rPr lang="en-US" sz="3600" dirty="0">
                <a:solidFill>
                  <a:srgbClr val="FF0000"/>
                </a:solidFill>
              </a:rPr>
              <a:t>tumor mass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332179"/>
              </p:ext>
            </p:extLst>
          </p:nvPr>
        </p:nvGraphicFramePr>
        <p:xfrm>
          <a:off x="914400" y="1735138"/>
          <a:ext cx="7313614" cy="24079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17803"/>
                <a:gridCol w="20958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Tumor control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(follow-up period):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1–300 months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53 -100%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</a:t>
                      </a:r>
                      <a:r>
                        <a:rPr lang="en-US" sz="2800" baseline="0" dirty="0" smtClean="0"/>
                        <a:t> of tumor control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91%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ot</a:t>
                      </a:r>
                      <a:r>
                        <a:rPr lang="en-US" sz="2800" baseline="0" dirty="0" smtClean="0"/>
                        <a:t> tumor control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6132203" y="1735138"/>
            <a:ext cx="16709" cy="24079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65367" y="1735138"/>
            <a:ext cx="133672" cy="1289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7519"/>
            <a:ext cx="7313613" cy="334231"/>
          </a:xfrm>
        </p:spPr>
        <p:txBody>
          <a:bodyPr/>
          <a:lstStyle/>
          <a:p>
            <a:r>
              <a:rPr lang="en-US" sz="3200" b="1" i="1" dirty="0">
                <a:solidFill>
                  <a:srgbClr val="0000FF"/>
                </a:solidFill>
              </a:rPr>
              <a:t>Stereotactic radiotherapy (SRT</a:t>
            </a:r>
            <a:r>
              <a:rPr lang="en-US" sz="3200" b="1" i="1" dirty="0" smtClean="0">
                <a:solidFill>
                  <a:srgbClr val="0000FF"/>
                </a:solidFill>
              </a:rPr>
              <a:t>)</a:t>
            </a:r>
            <a:r>
              <a:rPr lang="en-US" sz="3200" b="1" i="1" dirty="0">
                <a:solidFill>
                  <a:srgbClr val="0000FF"/>
                </a:solidFill>
              </a:rPr>
              <a:t/>
            </a:r>
            <a:br>
              <a:rPr lang="en-US" sz="3200" b="1" i="1" dirty="0">
                <a:solidFill>
                  <a:srgbClr val="0000FF"/>
                </a:solidFill>
              </a:rPr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059628"/>
              </p:ext>
            </p:extLst>
          </p:nvPr>
        </p:nvGraphicFramePr>
        <p:xfrm>
          <a:off x="914399" y="832714"/>
          <a:ext cx="7313614" cy="57607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01348"/>
                <a:gridCol w="2012266"/>
              </a:tblGrid>
              <a:tr h="78166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36 studies </a:t>
                      </a:r>
                      <a:r>
                        <a:rPr lang="en-US" sz="2800" dirty="0" smtClean="0"/>
                        <a:t>published between1986 and 2014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113467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Real total</a:t>
                      </a:r>
                      <a:r>
                        <a:rPr lang="en-US" sz="2800" baseline="0" dirty="0" smtClean="0"/>
                        <a:t> patients number(</a:t>
                      </a:r>
                      <a:r>
                        <a:rPr lang="en-US" sz="2800" dirty="0" err="1" smtClean="0"/>
                        <a:t>SRTas</a:t>
                      </a:r>
                      <a:r>
                        <a:rPr lang="en-US" sz="2800" dirty="0" smtClean="0"/>
                        <a:t> a first-line treatment or secondary</a:t>
                      </a:r>
                    </a:p>
                    <a:p>
                      <a:r>
                        <a:rPr lang="en-US" sz="2800" dirty="0" smtClean="0"/>
                        <a:t>to an unsuccessful pituitary surgery)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852</a:t>
                      </a:r>
                      <a:endParaRPr lang="en-US" sz="2800" dirty="0"/>
                    </a:p>
                  </a:txBody>
                  <a:tcPr/>
                </a:tc>
              </a:tr>
              <a:tr h="7816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</a:t>
                      </a:r>
                      <a:r>
                        <a:rPr lang="en-US" sz="2800" dirty="0" err="1" smtClean="0"/>
                        <a:t>radiosurgical</a:t>
                      </a:r>
                      <a:r>
                        <a:rPr lang="en-US" sz="2800" dirty="0" smtClean="0"/>
                        <a:t> margin dose (dose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to the margin of the tumor)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14.7 to 45Gy </a:t>
                      </a:r>
                      <a:endParaRPr lang="en-US" sz="2800" dirty="0"/>
                    </a:p>
                  </a:txBody>
                  <a:tcPr/>
                </a:tc>
              </a:tr>
              <a:tr h="42865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</a:t>
                      </a:r>
                      <a:r>
                        <a:rPr lang="en-US" sz="2800" dirty="0" err="1" smtClean="0"/>
                        <a:t>radiosurgical</a:t>
                      </a:r>
                      <a:r>
                        <a:rPr lang="en-US" sz="2800" dirty="0" smtClean="0"/>
                        <a:t> margin dose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23.6Gy</a:t>
                      </a:r>
                      <a:endParaRPr lang="en-US" sz="2800" dirty="0"/>
                    </a:p>
                  </a:txBody>
                  <a:tcPr/>
                </a:tc>
              </a:tr>
              <a:tr h="7816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Remission rate (hormone normalization)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10-100%</a:t>
                      </a:r>
                      <a:endParaRPr lang="en-US" sz="2800" dirty="0"/>
                    </a:p>
                  </a:txBody>
                  <a:tcPr/>
                </a:tc>
              </a:tr>
              <a:tr h="42865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</a:t>
                      </a:r>
                      <a:r>
                        <a:rPr lang="en-US" sz="2800" baseline="0" dirty="0" smtClean="0"/>
                        <a:t> R.R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60.7%</a:t>
                      </a:r>
                      <a:endParaRPr lang="en-US" sz="2800" dirty="0"/>
                    </a:p>
                  </a:txBody>
                  <a:tcPr/>
                </a:tc>
              </a:tr>
              <a:tr h="42865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 R.R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57.2%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6232457" y="975491"/>
            <a:ext cx="2" cy="5617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2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THERAPY OF ENDOCRINE DISEASE</a:t>
            </a: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Outcomes in patients with Cushing’s </a:t>
            </a:r>
            <a:r>
              <a:rPr lang="en-US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disease undergoing </a:t>
            </a:r>
            <a:r>
              <a:rPr lang="en-US" b="1" dirty="0" err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transsphenoidal</a:t>
            </a:r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surgery: </a:t>
            </a:r>
            <a:r>
              <a:rPr lang="en-US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systematic review </a:t>
            </a:r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assessing criteria used to </a:t>
            </a:r>
            <a:r>
              <a:rPr lang="en-US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define remission </a:t>
            </a:r>
            <a:r>
              <a:rPr lang="en-US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</a:t>
            </a:r>
            <a:r>
              <a:rPr lang="en-US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recurrence</a:t>
            </a:r>
          </a:p>
          <a:p>
            <a:pPr marL="0" indent="0">
              <a:buNone/>
            </a:pPr>
            <a:r>
              <a:rPr lang="en-US" sz="1300" dirty="0"/>
              <a:t>Stephan </a:t>
            </a:r>
            <a:r>
              <a:rPr lang="en-US" sz="1300" dirty="0" err="1"/>
              <a:t>Petersenn</a:t>
            </a:r>
            <a:r>
              <a:rPr lang="en-US" sz="1300" dirty="0"/>
              <a:t>, Albert </a:t>
            </a:r>
            <a:r>
              <a:rPr lang="en-US" sz="1300" dirty="0" err="1" smtClean="0"/>
              <a:t>Beckers</a:t>
            </a:r>
            <a:r>
              <a:rPr lang="en-US" sz="1300" dirty="0" smtClean="0"/>
              <a:t>, </a:t>
            </a:r>
            <a:r>
              <a:rPr lang="en-US" sz="1300" dirty="0"/>
              <a:t>Diego </a:t>
            </a:r>
            <a:r>
              <a:rPr lang="en-US" sz="1300" dirty="0" err="1" smtClean="0"/>
              <a:t>Ferone</a:t>
            </a:r>
            <a:r>
              <a:rPr lang="en-US" sz="1300" dirty="0" smtClean="0"/>
              <a:t>, </a:t>
            </a:r>
            <a:r>
              <a:rPr lang="en-US" sz="1300" dirty="0" err="1"/>
              <a:t>Aart</a:t>
            </a:r>
            <a:r>
              <a:rPr lang="en-US" sz="1300" dirty="0"/>
              <a:t> van der </a:t>
            </a:r>
            <a:r>
              <a:rPr lang="en-US" sz="1300" dirty="0" err="1" smtClean="0"/>
              <a:t>Lely,Jens</a:t>
            </a:r>
            <a:r>
              <a:rPr lang="en-US" sz="1300" dirty="0" smtClean="0"/>
              <a:t> </a:t>
            </a:r>
            <a:r>
              <a:rPr lang="en-US" sz="1300" dirty="0" err="1" smtClean="0"/>
              <a:t>Bollerslev</a:t>
            </a:r>
            <a:r>
              <a:rPr lang="en-US" sz="1300" dirty="0" smtClean="0"/>
              <a:t>, </a:t>
            </a:r>
            <a:r>
              <a:rPr lang="en-US" sz="1300" dirty="0"/>
              <a:t>Marco </a:t>
            </a:r>
            <a:r>
              <a:rPr lang="en-US" sz="1300" dirty="0" err="1" smtClean="0"/>
              <a:t>Boscaro</a:t>
            </a:r>
            <a:r>
              <a:rPr lang="en-US" sz="1300" dirty="0" smtClean="0"/>
              <a:t>, </a:t>
            </a:r>
            <a:r>
              <a:rPr lang="en-US" sz="1300" dirty="0"/>
              <a:t>Thierry </a:t>
            </a:r>
            <a:r>
              <a:rPr lang="en-US" sz="1300" dirty="0" smtClean="0"/>
              <a:t>Brue,, </a:t>
            </a:r>
            <a:r>
              <a:rPr lang="en-US" sz="1300" dirty="0"/>
              <a:t>Paolo </a:t>
            </a:r>
            <a:r>
              <a:rPr lang="en-US" sz="1300" dirty="0" err="1" smtClean="0"/>
              <a:t>Bruzzi,Felipe</a:t>
            </a:r>
            <a:r>
              <a:rPr lang="en-US" sz="1300" dirty="0" smtClean="0"/>
              <a:t> </a:t>
            </a:r>
            <a:r>
              <a:rPr lang="en-US" sz="1300" dirty="0"/>
              <a:t>F </a:t>
            </a:r>
            <a:r>
              <a:rPr lang="en-US" sz="1300" dirty="0" err="1" smtClean="0"/>
              <a:t>Casanueva</a:t>
            </a:r>
            <a:r>
              <a:rPr lang="en-US" sz="1300" dirty="0" smtClean="0"/>
              <a:t>, </a:t>
            </a:r>
            <a:r>
              <a:rPr lang="en-US" sz="1300" dirty="0"/>
              <a:t>Philippe </a:t>
            </a:r>
            <a:r>
              <a:rPr lang="en-US" sz="1300" dirty="0" smtClean="0"/>
              <a:t>Chanson,, </a:t>
            </a:r>
            <a:r>
              <a:rPr lang="en-US" sz="1300" dirty="0" err="1"/>
              <a:t>Annamaria</a:t>
            </a:r>
            <a:r>
              <a:rPr lang="en-US" sz="1300" dirty="0"/>
              <a:t> </a:t>
            </a:r>
            <a:r>
              <a:rPr lang="en-US" sz="1300" dirty="0" err="1" smtClean="0"/>
              <a:t>Colao,Martin</a:t>
            </a:r>
            <a:r>
              <a:rPr lang="en-US" sz="1300" dirty="0" smtClean="0"/>
              <a:t> </a:t>
            </a:r>
            <a:r>
              <a:rPr lang="en-US" sz="1300" dirty="0" err="1" smtClean="0"/>
              <a:t>Reincke</a:t>
            </a:r>
            <a:r>
              <a:rPr lang="en-US" sz="1300" dirty="0" smtClean="0"/>
              <a:t>, </a:t>
            </a:r>
            <a:r>
              <a:rPr lang="en-US" sz="1300" dirty="0" err="1"/>
              <a:t>Gu</a:t>
            </a:r>
            <a:r>
              <a:rPr lang="en-US" sz="1300" dirty="0"/>
              <a:t>¨ </a:t>
            </a:r>
            <a:r>
              <a:rPr lang="en-US" sz="1300" dirty="0" err="1"/>
              <a:t>nter</a:t>
            </a:r>
            <a:r>
              <a:rPr lang="en-US" sz="1300" dirty="0"/>
              <a:t> </a:t>
            </a:r>
            <a:r>
              <a:rPr lang="en-US" sz="1300" dirty="0" err="1" smtClean="0"/>
              <a:t>Stalla</a:t>
            </a:r>
            <a:r>
              <a:rPr lang="en-US" sz="1300" dirty="0" smtClean="0"/>
              <a:t>, </a:t>
            </a:r>
            <a:r>
              <a:rPr lang="en-US" sz="1300" dirty="0"/>
              <a:t>and </a:t>
            </a:r>
            <a:r>
              <a:rPr lang="en-US" sz="1300" dirty="0" err="1"/>
              <a:t>Stelios</a:t>
            </a:r>
            <a:r>
              <a:rPr lang="en-US" sz="1300" dirty="0"/>
              <a:t> </a:t>
            </a:r>
            <a:r>
              <a:rPr lang="en-US" sz="1300" dirty="0" err="1" smtClean="0"/>
              <a:t>Tsagarakis</a:t>
            </a:r>
            <a:endParaRPr lang="en-US" sz="1300" b="1" dirty="0" smtClea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dirty="0"/>
              <a:t>European Journal of </a:t>
            </a:r>
            <a:r>
              <a:rPr lang="en-US" dirty="0" smtClean="0"/>
              <a:t>Endocrinology2015</a:t>
            </a:r>
            <a:endParaRPr lang="en-US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8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dirty="0">
              <a:solidFill>
                <a:srgbClr val="0000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105324"/>
              </p:ext>
            </p:extLst>
          </p:nvPr>
        </p:nvGraphicFramePr>
        <p:xfrm>
          <a:off x="914400" y="1735137"/>
          <a:ext cx="7313614" cy="40712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6807"/>
                <a:gridCol w="3656807"/>
              </a:tblGrid>
              <a:tr h="10466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follow-up </a:t>
                      </a:r>
                      <a:r>
                        <a:rPr lang="en-US" sz="2800" baseline="0" dirty="0" smtClean="0"/>
                        <a:t> 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2–264 </a:t>
                      </a:r>
                      <a:r>
                        <a:rPr lang="en-US" sz="2800" baseline="0" dirty="0" smtClean="0"/>
                        <a:t> months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6063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Remission occurs after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1-166 months</a:t>
                      </a:r>
                      <a:endParaRPr lang="en-US" sz="2800" dirty="0"/>
                    </a:p>
                  </a:txBody>
                  <a:tcPr/>
                </a:tc>
              </a:tr>
              <a:tr h="1046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Mean time to hormone normalization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16 months</a:t>
                      </a:r>
                      <a:endParaRPr lang="en-US" sz="2800" dirty="0"/>
                    </a:p>
                  </a:txBody>
                  <a:tcPr/>
                </a:tc>
              </a:tr>
              <a:tr h="10466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 time to hormone normalization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24.5 months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>
            <a:stCxn id="5" idx="0"/>
          </p:cNvCxnSpPr>
          <p:nvPr/>
        </p:nvCxnSpPr>
        <p:spPr>
          <a:xfrm flipH="1">
            <a:off x="4549673" y="1735137"/>
            <a:ext cx="21534" cy="4071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2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Recurrence</a:t>
            </a:r>
            <a:r>
              <a:rPr lang="en-US" sz="2800" dirty="0"/>
              <a:t> </a:t>
            </a:r>
            <a:r>
              <a:rPr lang="en-US" sz="2800" dirty="0" smtClean="0"/>
              <a:t>rate                                   0 </a:t>
            </a:r>
            <a:r>
              <a:rPr lang="en-US" sz="2800" dirty="0"/>
              <a:t>to 100</a:t>
            </a:r>
            <a:r>
              <a:rPr lang="en-US" sz="2800" dirty="0" smtClean="0"/>
              <a:t>% </a:t>
            </a:r>
          </a:p>
          <a:p>
            <a:pPr marL="0" indent="0">
              <a:buNone/>
            </a:pPr>
            <a:r>
              <a:rPr lang="en-US" sz="2800" dirty="0" smtClean="0"/>
              <a:t>Mean R.R                                            12.2%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Median R.R                                         0</a:t>
            </a:r>
            <a:r>
              <a:rPr lang="en-US" sz="2800" dirty="0"/>
              <a:t>%,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59779" y="1838270"/>
            <a:ext cx="2222297" cy="3008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59779" y="2623713"/>
            <a:ext cx="2339260" cy="3676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909906" y="3308885"/>
            <a:ext cx="2255715" cy="3342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>
                <a:solidFill>
                  <a:srgbClr val="FF0000"/>
                </a:solidFill>
              </a:rPr>
              <a:t>treatment response </a:t>
            </a:r>
            <a:r>
              <a:rPr lang="en-US" sz="3600" dirty="0" smtClean="0">
                <a:solidFill>
                  <a:srgbClr val="FF0000"/>
                </a:solidFill>
              </a:rPr>
              <a:t>to SRS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/>
              <a:t>in terms of hormone normalization</a:t>
            </a:r>
            <a:r>
              <a:rPr lang="en-US" sz="3600" dirty="0" smtClean="0"/>
              <a:t>,  </a:t>
            </a:r>
            <a:r>
              <a:rPr lang="en-US" sz="3600" dirty="0" smtClean="0">
                <a:solidFill>
                  <a:srgbClr val="FF0000"/>
                </a:solidFill>
              </a:rPr>
              <a:t>equivalent </a:t>
            </a:r>
            <a:r>
              <a:rPr lang="en-US" sz="3600" dirty="0">
                <a:solidFill>
                  <a:srgbClr val="FF0000"/>
                </a:solidFill>
              </a:rPr>
              <a:t>across the different modalities </a:t>
            </a:r>
            <a:r>
              <a:rPr lang="en-US" sz="3600" dirty="0"/>
              <a:t>(GK, LINAC </a:t>
            </a:r>
            <a:r>
              <a:rPr lang="en-US" sz="3600" dirty="0" smtClean="0"/>
              <a:t>or proton </a:t>
            </a:r>
            <a:r>
              <a:rPr lang="en-US" sz="3600" dirty="0"/>
              <a:t>beam SRS</a:t>
            </a:r>
            <a:r>
              <a:rPr lang="en-US" sz="3600" dirty="0" smtClean="0"/>
              <a:t>)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2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861091"/>
              </p:ext>
            </p:extLst>
          </p:nvPr>
        </p:nvGraphicFramePr>
        <p:xfrm>
          <a:off x="580220" y="317518"/>
          <a:ext cx="7313614" cy="54954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6807"/>
                <a:gridCol w="3656807"/>
              </a:tblGrid>
              <a:tr h="49897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follow-up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48.6 months</a:t>
                      </a:r>
                      <a:endParaRPr lang="en-US" sz="2800" dirty="0"/>
                    </a:p>
                  </a:txBody>
                  <a:tcPr/>
                </a:tc>
              </a:tr>
              <a:tr h="7510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Tumor control after SRT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33.3 to 100% </a:t>
                      </a:r>
                      <a:endParaRPr lang="en-US" sz="2800" dirty="0"/>
                    </a:p>
                  </a:txBody>
                  <a:tcPr/>
                </a:tc>
              </a:tr>
              <a:tr h="7955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tumor control rate and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86.2%</a:t>
                      </a:r>
                      <a:endParaRPr lang="en-US" sz="2800" dirty="0"/>
                    </a:p>
                  </a:txBody>
                  <a:tcPr/>
                </a:tc>
              </a:tr>
              <a:tr h="7969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 tumor control rate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93%</a:t>
                      </a:r>
                      <a:endParaRPr lang="en-US" sz="2800" dirty="0"/>
                    </a:p>
                  </a:txBody>
                  <a:tcPr/>
                </a:tc>
              </a:tr>
              <a:tr h="21426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Tumor control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Reduction or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stability</a:t>
                      </a:r>
                      <a:r>
                        <a:rPr lang="en-US" sz="2800" dirty="0" smtClean="0"/>
                        <a:t> of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tumor volume </a:t>
                      </a:r>
                      <a:r>
                        <a:rPr lang="en-US" sz="2800" dirty="0" smtClean="0"/>
                        <a:t>on post radio-surgical imaging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843070" y="1203231"/>
            <a:ext cx="3675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43070" y="2105655"/>
            <a:ext cx="3675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76488" y="3024790"/>
            <a:ext cx="3675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24583" y="4010771"/>
            <a:ext cx="10860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9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  Most of the  pituitary tumors </a:t>
            </a:r>
            <a:r>
              <a:rPr lang="en-US" sz="2800" dirty="0"/>
              <a:t>associated with CD are slow-growing lesions.</a:t>
            </a:r>
          </a:p>
          <a:p>
            <a:pPr marL="0" indent="0">
              <a:buNone/>
            </a:pPr>
            <a:r>
              <a:rPr lang="en-US" sz="2800" dirty="0" smtClean="0"/>
              <a:t>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Long</a:t>
            </a:r>
            <a:r>
              <a:rPr lang="en-US" sz="2800" dirty="0">
                <a:solidFill>
                  <a:srgbClr val="FF0000"/>
                </a:solidFill>
              </a:rPr>
              <a:t>-term </a:t>
            </a:r>
            <a:r>
              <a:rPr lang="en-US" sz="2800" dirty="0" smtClean="0">
                <a:solidFill>
                  <a:srgbClr val="FF0000"/>
                </a:solidFill>
              </a:rPr>
              <a:t>imaging follow</a:t>
            </a:r>
            <a:r>
              <a:rPr lang="en-US" sz="2800" dirty="0">
                <a:solidFill>
                  <a:srgbClr val="FF0000"/>
                </a:solidFill>
              </a:rPr>
              <a:t>-up.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Differentiate </a:t>
            </a:r>
            <a:r>
              <a:rPr lang="en-US" sz="2800" dirty="0"/>
              <a:t>between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natural </a:t>
            </a:r>
            <a:r>
              <a:rPr lang="en-US" sz="2800" dirty="0">
                <a:solidFill>
                  <a:srgbClr val="FF0000"/>
                </a:solidFill>
              </a:rPr>
              <a:t>history </a:t>
            </a:r>
            <a:r>
              <a:rPr lang="en-US" sz="2800" dirty="0"/>
              <a:t>of a </a:t>
            </a:r>
            <a:r>
              <a:rPr lang="en-US" sz="2800" dirty="0" smtClean="0"/>
              <a:t>  </a:t>
            </a:r>
            <a:r>
              <a:rPr lang="en-US" sz="2800" dirty="0" err="1" smtClean="0"/>
              <a:t>corticotroph</a:t>
            </a:r>
            <a:r>
              <a:rPr lang="en-US" sz="2800" dirty="0" smtClean="0"/>
              <a:t> </a:t>
            </a:r>
            <a:r>
              <a:rPr lang="en-US" sz="2800" dirty="0"/>
              <a:t>pituitary tumor and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true </a:t>
            </a:r>
            <a:r>
              <a:rPr lang="en-US" sz="2800" dirty="0">
                <a:solidFill>
                  <a:srgbClr val="FF0000"/>
                </a:solidFill>
              </a:rPr>
              <a:t>effect </a:t>
            </a:r>
            <a:r>
              <a:rPr lang="en-US" sz="2800" dirty="0"/>
              <a:t>of radiotherapy.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4043578" y="2632068"/>
            <a:ext cx="3057747" cy="284096"/>
          </a:xfrm>
          <a:prstGeom prst="downArrowCallout">
            <a:avLst>
              <a:gd name="adj1" fmla="val 38236"/>
              <a:gd name="adj2" fmla="val 42644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3258255" y="3559559"/>
            <a:ext cx="4093705" cy="484635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Predictive factors for the outcome of radiotherapy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smtClean="0">
                <a:solidFill>
                  <a:srgbClr val="FF0000"/>
                </a:solidFill>
              </a:rPr>
              <a:t>CRT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No correlation </a:t>
            </a:r>
            <a:r>
              <a:rPr lang="en-US" sz="2800" dirty="0" smtClean="0"/>
              <a:t>has been found between :</a:t>
            </a:r>
          </a:p>
          <a:p>
            <a:pPr marL="0" indent="0">
              <a:buNone/>
            </a:pPr>
            <a:r>
              <a:rPr lang="en-US" sz="2800" dirty="0" smtClean="0"/>
              <a:t>1-</a:t>
            </a:r>
            <a:r>
              <a:rPr lang="en-US" sz="2800" dirty="0" smtClean="0">
                <a:solidFill>
                  <a:srgbClr val="FF6600"/>
                </a:solidFill>
              </a:rPr>
              <a:t>Outcome of  </a:t>
            </a:r>
            <a:r>
              <a:rPr lang="en-US" sz="2800" dirty="0">
                <a:solidFill>
                  <a:srgbClr val="FF6600"/>
                </a:solidFill>
              </a:rPr>
              <a:t>radiotherapy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6600"/>
                </a:solidFill>
              </a:rPr>
              <a:t>cortisol </a:t>
            </a:r>
            <a:r>
              <a:rPr lang="en-US" sz="2800" dirty="0"/>
              <a:t>levels prior to </a:t>
            </a:r>
            <a:r>
              <a:rPr lang="en-US" sz="2800" dirty="0" smtClean="0"/>
              <a:t>irradiation,</a:t>
            </a:r>
          </a:p>
          <a:p>
            <a:pPr marL="0" indent="0">
              <a:buNone/>
            </a:pPr>
            <a:r>
              <a:rPr lang="en-US" sz="2800" dirty="0"/>
              <a:t>2</a:t>
            </a:r>
            <a:r>
              <a:rPr lang="en-US" sz="2800" dirty="0" smtClean="0"/>
              <a:t>-The </a:t>
            </a:r>
            <a:r>
              <a:rPr lang="en-US" sz="2800" dirty="0" smtClean="0">
                <a:solidFill>
                  <a:srgbClr val="FF6600"/>
                </a:solidFill>
              </a:rPr>
              <a:t>interval </a:t>
            </a:r>
            <a:r>
              <a:rPr lang="en-US" sz="2800" dirty="0">
                <a:solidFill>
                  <a:srgbClr val="FF6600"/>
                </a:solidFill>
              </a:rPr>
              <a:t>between surgery </a:t>
            </a:r>
            <a:r>
              <a:rPr lang="en-US" sz="2800" dirty="0"/>
              <a:t>and radiotherapy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/>
              <a:t>3- </a:t>
            </a:r>
            <a:r>
              <a:rPr lang="en-US" sz="2800" dirty="0" smtClean="0">
                <a:solidFill>
                  <a:srgbClr val="FF6600"/>
                </a:solidFill>
              </a:rPr>
              <a:t>Tumor size </a:t>
            </a:r>
            <a:r>
              <a:rPr lang="en-US" sz="2800" dirty="0" smtClean="0"/>
              <a:t>and </a:t>
            </a:r>
            <a:r>
              <a:rPr lang="en-US" sz="2800" dirty="0"/>
              <a:t>the radiation dose.</a:t>
            </a:r>
          </a:p>
        </p:txBody>
      </p:sp>
    </p:spTree>
    <p:extLst>
      <p:ext uri="{BB962C8B-B14F-4D97-AF65-F5344CB8AC3E}">
        <p14:creationId xmlns:p14="http://schemas.microsoft.com/office/powerpoint/2010/main" val="13368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SRT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199179"/>
              </p:ext>
            </p:extLst>
          </p:nvPr>
        </p:nvGraphicFramePr>
        <p:xfrm>
          <a:off x="897691" y="584905"/>
          <a:ext cx="7313613" cy="512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56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3692"/>
            <a:ext cx="7313613" cy="1102963"/>
          </a:xfrm>
        </p:spPr>
        <p:txBody>
          <a:bodyPr/>
          <a:lstStyle/>
          <a:p>
            <a:pPr marL="0" indent="0"/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Factors </a:t>
            </a:r>
            <a:r>
              <a:rPr lang="en-US" sz="3200" dirty="0">
                <a:solidFill>
                  <a:srgbClr val="FF0000"/>
                </a:solidFill>
              </a:rPr>
              <a:t>unfavorably affecting the outcome of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SRT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1-Postsurgical </a:t>
            </a:r>
            <a:r>
              <a:rPr lang="en-US" sz="2800" dirty="0"/>
              <a:t>tumor </a:t>
            </a:r>
            <a:r>
              <a:rPr lang="en-US" sz="2800" dirty="0" smtClean="0">
                <a:solidFill>
                  <a:srgbClr val="0000FF"/>
                </a:solidFill>
              </a:rPr>
              <a:t>remnant greater </a:t>
            </a:r>
            <a:r>
              <a:rPr lang="en-US" sz="2800" dirty="0">
                <a:solidFill>
                  <a:srgbClr val="0000FF"/>
                </a:solidFill>
              </a:rPr>
              <a:t>than 10 </a:t>
            </a:r>
            <a:r>
              <a:rPr lang="en-US" sz="2800" dirty="0" smtClean="0">
                <a:solidFill>
                  <a:srgbClr val="0000FF"/>
                </a:solidFill>
              </a:rPr>
              <a:t>mm</a:t>
            </a:r>
            <a:r>
              <a:rPr lang="en-US" sz="2800" dirty="0" smtClean="0"/>
              <a:t> 2-Tumors </a:t>
            </a:r>
            <a:r>
              <a:rPr lang="en-US" sz="2800" dirty="0"/>
              <a:t>with </a:t>
            </a:r>
            <a:r>
              <a:rPr lang="en-US" sz="2800" dirty="0">
                <a:solidFill>
                  <a:srgbClr val="0000FF"/>
                </a:solidFill>
              </a:rPr>
              <a:t>distance from </a:t>
            </a:r>
            <a:r>
              <a:rPr lang="en-US" sz="2800" dirty="0" smtClean="0">
                <a:solidFill>
                  <a:srgbClr val="0000FF"/>
                </a:solidFill>
              </a:rPr>
              <a:t>the optic </a:t>
            </a:r>
            <a:r>
              <a:rPr lang="en-US" sz="2800" dirty="0">
                <a:solidFill>
                  <a:srgbClr val="0000FF"/>
                </a:solidFill>
              </a:rPr>
              <a:t>chiasm</a:t>
            </a:r>
            <a:r>
              <a:rPr lang="en-US" sz="2800" dirty="0"/>
              <a:t> less than 5 mm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(potentially undertreated)</a:t>
            </a: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ndirectly </a:t>
            </a:r>
            <a:r>
              <a:rPr lang="en-US" sz="2800" dirty="0"/>
              <a:t>associated with a worse </a:t>
            </a:r>
            <a:r>
              <a:rPr lang="en-US" sz="2800" dirty="0" smtClean="0"/>
              <a:t>prognosis???</a:t>
            </a:r>
          </a:p>
          <a:p>
            <a:pPr marL="0" indent="0">
              <a:buNone/>
            </a:pPr>
            <a:r>
              <a:rPr lang="en-US" sz="2800" dirty="0" smtClean="0"/>
              <a:t>May be????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4400" y="5247425"/>
            <a:ext cx="51509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199039" y="3693251"/>
            <a:ext cx="1520519" cy="16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4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247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Correlation </a:t>
            </a:r>
            <a:r>
              <a:rPr lang="en-US" sz="2800" dirty="0" smtClean="0"/>
              <a:t>between: </a:t>
            </a:r>
          </a:p>
          <a:p>
            <a:pPr marL="0" indent="0">
              <a:buNone/>
            </a:pPr>
            <a:r>
              <a:rPr lang="en-US" sz="2800" dirty="0" smtClean="0"/>
              <a:t>Change </a:t>
            </a:r>
            <a:r>
              <a:rPr lang="en-US" sz="2800" dirty="0"/>
              <a:t>in </a:t>
            </a:r>
            <a:r>
              <a:rPr lang="en-US" sz="3600" dirty="0">
                <a:solidFill>
                  <a:srgbClr val="FF0000"/>
                </a:solidFill>
              </a:rPr>
              <a:t>tumor volume </a:t>
            </a:r>
            <a:r>
              <a:rPr lang="en-US" sz="3600" dirty="0" smtClean="0">
                <a:solidFill>
                  <a:srgbClr val="FF0000"/>
                </a:solidFill>
              </a:rPr>
              <a:t>&amp;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                     </a:t>
            </a:r>
            <a:r>
              <a:rPr lang="en-US" sz="3600" dirty="0" smtClean="0">
                <a:solidFill>
                  <a:srgbClr val="0000FF"/>
                </a:solidFill>
              </a:rPr>
              <a:t>   Hormone response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                            </a:t>
            </a:r>
            <a:endParaRPr lang="en-US" sz="2800" dirty="0"/>
          </a:p>
        </p:txBody>
      </p:sp>
      <p:sp>
        <p:nvSpPr>
          <p:cNvPr id="7" name="&quot;No&quot; Symbol 6"/>
          <p:cNvSpPr/>
          <p:nvPr/>
        </p:nvSpPr>
        <p:spPr>
          <a:xfrm>
            <a:off x="1570646" y="3242038"/>
            <a:ext cx="1787863" cy="1788136"/>
          </a:xfrm>
          <a:prstGeom prst="noSmoking">
            <a:avLst>
              <a:gd name="adj" fmla="val 47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020392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80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247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Subjects and </a:t>
            </a:r>
            <a:r>
              <a:rPr lang="en-US" sz="2800" dirty="0" err="1" smtClean="0">
                <a:solidFill>
                  <a:srgbClr val="FF0000"/>
                </a:solidFill>
              </a:rPr>
              <a:t>Methods</a:t>
            </a:r>
            <a:r>
              <a:rPr lang="en-US" sz="2800" dirty="0" err="1" smtClean="0"/>
              <a:t>:Initial</a:t>
            </a:r>
            <a:r>
              <a:rPr lang="en-US" sz="2800" dirty="0" smtClean="0"/>
              <a:t> PubMed  search to identify published articles(491 Articles) </a:t>
            </a:r>
            <a:r>
              <a:rPr lang="en-US" sz="2800" dirty="0"/>
              <a:t>reporting studies of TSS in </a:t>
            </a:r>
            <a:r>
              <a:rPr lang="en-US" sz="2800" dirty="0" smtClean="0"/>
              <a:t>patients with </a:t>
            </a:r>
            <a:r>
              <a:rPr lang="en-US" sz="2800" dirty="0"/>
              <a:t>Cushing’s </a:t>
            </a:r>
            <a:r>
              <a:rPr lang="en-US" sz="2800" dirty="0" smtClean="0"/>
              <a:t>disease from 1980 till November 2012.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Inclusion criteria</a:t>
            </a:r>
            <a:r>
              <a:rPr lang="en-US" sz="2800" dirty="0" smtClean="0"/>
              <a:t>: Those </a:t>
            </a:r>
            <a:r>
              <a:rPr lang="en-US" sz="2800" dirty="0"/>
              <a:t>conducted in </a:t>
            </a:r>
            <a:r>
              <a:rPr lang="en-US" sz="2800" dirty="0" smtClean="0">
                <a:solidFill>
                  <a:srgbClr val="0000FF"/>
                </a:solidFill>
              </a:rPr>
              <a:t>at least </a:t>
            </a:r>
            <a:r>
              <a:rPr lang="en-US" sz="2800" dirty="0">
                <a:solidFill>
                  <a:srgbClr val="0000FF"/>
                </a:solidFill>
              </a:rPr>
              <a:t>40 adult </a:t>
            </a:r>
            <a:r>
              <a:rPr lang="en-US" sz="2800" dirty="0"/>
              <a:t>patients that reported the results of </a:t>
            </a:r>
            <a:r>
              <a:rPr lang="en-US" sz="2800" dirty="0" smtClean="0"/>
              <a:t>initial TSS </a:t>
            </a:r>
            <a:r>
              <a:rPr lang="en-US" sz="2800" dirty="0"/>
              <a:t>(regardless of the technique used, i.e., </a:t>
            </a:r>
            <a:r>
              <a:rPr lang="en-US" sz="2800" dirty="0" smtClean="0"/>
              <a:t>microscopy or </a:t>
            </a:r>
            <a:r>
              <a:rPr lang="en-US" sz="2800" dirty="0"/>
              <a:t>endoscopy) and were published in English</a:t>
            </a:r>
            <a:r>
              <a:rPr lang="en-US" sz="2800" dirty="0" smtClean="0"/>
              <a:t>.(</a:t>
            </a:r>
            <a:r>
              <a:rPr lang="en-US" sz="2800" dirty="0" smtClean="0">
                <a:solidFill>
                  <a:srgbClr val="FF0000"/>
                </a:solidFill>
              </a:rPr>
              <a:t>43 Articles</a:t>
            </a:r>
            <a:r>
              <a:rPr lang="en-US" sz="2800" dirty="0" smtClean="0"/>
              <a:t>)</a:t>
            </a:r>
            <a:r>
              <a:rPr lang="en-US" sz="2800" dirty="0" smtClean="0">
                <a:solidFill>
                  <a:srgbClr val="0000FF"/>
                </a:solidFill>
              </a:rPr>
              <a:t>(total of 6400 patients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04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83827"/>
            <a:ext cx="7313613" cy="1555427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Main factors that can unfavorably affect the outcome of stereotactic radiotherapy in Cushing’s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err="1">
                <a:solidFill>
                  <a:srgbClr val="FF0000"/>
                </a:solidFill>
              </a:rPr>
              <a:t>diseas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80" b="-78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711938" y="6517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3962"/>
            <a:ext cx="7313613" cy="88571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Safety </a:t>
            </a:r>
            <a:r>
              <a:rPr lang="en-US" b="1" dirty="0">
                <a:solidFill>
                  <a:srgbClr val="FF0000"/>
                </a:solidFill>
              </a:rPr>
              <a:t>of radiotherapy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adverse effects and complications of pituitary </a:t>
            </a:r>
            <a:r>
              <a:rPr lang="en-US" sz="2800" dirty="0" smtClean="0"/>
              <a:t>radiotherapy: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1-Hypopituitarism</a:t>
            </a:r>
          </a:p>
          <a:p>
            <a:pPr marL="0" indent="0">
              <a:buNone/>
            </a:pPr>
            <a:r>
              <a:rPr lang="en-US" sz="2800" dirty="0" smtClean="0"/>
              <a:t>2-Neurocognitive</a:t>
            </a:r>
          </a:p>
          <a:p>
            <a:pPr marL="0" indent="0">
              <a:buNone/>
            </a:pPr>
            <a:r>
              <a:rPr lang="en-US" sz="2800" dirty="0" smtClean="0"/>
              <a:t>3- Cerebrovascular</a:t>
            </a:r>
          </a:p>
          <a:p>
            <a:pPr marL="0" indent="0">
              <a:buNone/>
            </a:pPr>
            <a:r>
              <a:rPr lang="en-US" sz="2800" dirty="0" smtClean="0"/>
              <a:t>4- Neoplastic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95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3962"/>
            <a:ext cx="7313613" cy="919135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Hypopituitarism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6789"/>
            <a:ext cx="7313613" cy="5431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CRT                 Hypothalamic-pituitary</a:t>
            </a:r>
            <a:r>
              <a:rPr lang="en-US" sz="2800" dirty="0"/>
              <a:t> </a:t>
            </a:r>
            <a:r>
              <a:rPr lang="en-US" sz="2800" dirty="0" smtClean="0"/>
              <a:t>damage </a:t>
            </a:r>
          </a:p>
          <a:p>
            <a:pPr marL="0" indent="0">
              <a:buNone/>
            </a:pPr>
            <a:r>
              <a:rPr lang="en-US" sz="2800" dirty="0" smtClean="0"/>
              <a:t>SRT                  Direct </a:t>
            </a:r>
            <a:r>
              <a:rPr lang="en-US" sz="2800" dirty="0"/>
              <a:t>damage </a:t>
            </a:r>
            <a:r>
              <a:rPr lang="en-US" sz="2800" dirty="0" smtClean="0"/>
              <a:t>to the </a:t>
            </a:r>
            <a:r>
              <a:rPr lang="en-US" sz="2800" dirty="0"/>
              <a:t>pituitary gland and/or pituitary stalk 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True incidence???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(3P Effect):</a:t>
            </a:r>
          </a:p>
          <a:p>
            <a:pPr marL="0" indent="0">
              <a:buNone/>
            </a:pPr>
            <a:r>
              <a:rPr lang="en-US" sz="2800" dirty="0" smtClean="0"/>
              <a:t>Persistent </a:t>
            </a:r>
            <a:r>
              <a:rPr lang="en-US" sz="2800" dirty="0" err="1"/>
              <a:t>hypercortisolism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/>
              <a:t>Pituitary mass effects</a:t>
            </a:r>
          </a:p>
          <a:p>
            <a:pPr marL="0" indent="0">
              <a:buNone/>
            </a:pPr>
            <a:r>
              <a:rPr lang="en-US" sz="2800" dirty="0"/>
              <a:t>P</a:t>
            </a:r>
            <a:r>
              <a:rPr lang="en-US" sz="2800" dirty="0" smtClean="0"/>
              <a:t>rior </a:t>
            </a:r>
            <a:r>
              <a:rPr lang="en-US" sz="2800" dirty="0"/>
              <a:t>pituitary surgery beyond radiation </a:t>
            </a:r>
            <a:r>
              <a:rPr lang="en-US" sz="2800" dirty="0" smtClean="0"/>
              <a:t>therapy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04318" y="1654442"/>
            <a:ext cx="14202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04318" y="2339618"/>
            <a:ext cx="14202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1-Most </a:t>
            </a:r>
            <a:r>
              <a:rPr lang="en-US" dirty="0"/>
              <a:t>published reports include </a:t>
            </a:r>
            <a:r>
              <a:rPr lang="en-US" dirty="0" smtClean="0"/>
              <a:t>an average </a:t>
            </a:r>
            <a:r>
              <a:rPr lang="en-US" dirty="0"/>
              <a:t>period of follow-up of less than 10 years. </a:t>
            </a:r>
            <a:endParaRPr lang="en-US" dirty="0" smtClean="0"/>
          </a:p>
          <a:p>
            <a:r>
              <a:rPr lang="en-US" dirty="0" smtClean="0"/>
              <a:t>2-Time</a:t>
            </a:r>
            <a:r>
              <a:rPr lang="en-US" dirty="0"/>
              <a:t>-</a:t>
            </a:r>
            <a:r>
              <a:rPr lang="en-US" dirty="0" smtClean="0"/>
              <a:t>dependent</a:t>
            </a:r>
          </a:p>
          <a:p>
            <a:r>
              <a:rPr lang="en-US" dirty="0" err="1" smtClean="0"/>
              <a:t>CRT:</a:t>
            </a:r>
            <a:r>
              <a:rPr lang="en-US" dirty="0" err="1"/>
              <a:t>D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/>
              <a:t>of fractionated </a:t>
            </a:r>
            <a:r>
              <a:rPr lang="en-US" dirty="0" smtClean="0"/>
              <a:t>radiation less than  </a:t>
            </a:r>
            <a:r>
              <a:rPr lang="en-US" dirty="0"/>
              <a:t>12 </a:t>
            </a:r>
            <a:r>
              <a:rPr lang="en-US" dirty="0" err="1"/>
              <a:t>Gy</a:t>
            </a:r>
            <a:r>
              <a:rPr lang="en-US" dirty="0"/>
              <a:t> did not incur </a:t>
            </a:r>
            <a:r>
              <a:rPr lang="en-US" dirty="0" smtClean="0"/>
              <a:t>detectable adrenal insufficiency.</a:t>
            </a:r>
          </a:p>
          <a:p>
            <a:r>
              <a:rPr lang="en-US" dirty="0" smtClean="0"/>
              <a:t>Doses  more than 20 </a:t>
            </a:r>
            <a:r>
              <a:rPr lang="en-US" dirty="0" err="1"/>
              <a:t>Gy</a:t>
            </a:r>
            <a:r>
              <a:rPr lang="en-US" dirty="0"/>
              <a:t> </a:t>
            </a:r>
            <a:r>
              <a:rPr lang="en-US" dirty="0" smtClean="0"/>
              <a:t>            detectable </a:t>
            </a:r>
            <a:r>
              <a:rPr lang="en-US" dirty="0"/>
              <a:t>deficiency </a:t>
            </a:r>
            <a:r>
              <a:rPr lang="en-US" dirty="0" smtClean="0"/>
              <a:t>in </a:t>
            </a:r>
            <a:r>
              <a:rPr lang="en-US" sz="3200" dirty="0" smtClean="0">
                <a:solidFill>
                  <a:srgbClr val="FF0000"/>
                </a:solidFill>
              </a:rPr>
              <a:t>thyroid </a:t>
            </a:r>
            <a:r>
              <a:rPr lang="en-US" sz="3200" dirty="0">
                <a:solidFill>
                  <a:srgbClr val="FF0000"/>
                </a:solidFill>
              </a:rPr>
              <a:t>and gonadal </a:t>
            </a:r>
            <a:r>
              <a:rPr lang="en-US" dirty="0"/>
              <a:t>function 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611684" y="4428558"/>
            <a:ext cx="668360" cy="3342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426858"/>
              </p:ext>
            </p:extLst>
          </p:nvPr>
        </p:nvGraphicFramePr>
        <p:xfrm>
          <a:off x="885577" y="1580766"/>
          <a:ext cx="7349622" cy="505967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92181"/>
                <a:gridCol w="38574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Rate of new onset hypopituitarism</a:t>
                      </a:r>
                    </a:p>
                    <a:p>
                      <a:r>
                        <a:rPr lang="en-US" sz="2800" dirty="0" smtClean="0"/>
                        <a:t>range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0 -100%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47.3%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54.9%</a:t>
                      </a:r>
                      <a:endParaRPr lang="en-US" sz="2800" dirty="0"/>
                    </a:p>
                  </a:txBody>
                  <a:tcPr/>
                </a:tc>
              </a:tr>
              <a:tr h="42594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Follow-up period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1-300 months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F/U at least 5 years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Range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0-100%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56.5%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Median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66.6%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0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Studies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a mean or median follow-up of at least of 5 </a:t>
            </a:r>
            <a:r>
              <a:rPr lang="en-US" sz="2800" dirty="0" smtClean="0"/>
              <a:t>years:</a:t>
            </a:r>
          </a:p>
          <a:p>
            <a:pPr marL="0" indent="0">
              <a:buNone/>
            </a:pPr>
            <a:r>
              <a:rPr lang="en-US" sz="2800" dirty="0" smtClean="0"/>
              <a:t>Mean                               50%</a:t>
            </a:r>
          </a:p>
          <a:p>
            <a:pPr marL="0" indent="0">
              <a:buNone/>
            </a:pPr>
            <a:r>
              <a:rPr lang="en-US" sz="2800" dirty="0" smtClean="0"/>
              <a:t>Median </a:t>
            </a:r>
            <a:r>
              <a:rPr lang="en-US" sz="2800" dirty="0"/>
              <a:t>rate of hypopituitarism </a:t>
            </a:r>
            <a:r>
              <a:rPr lang="en-US" sz="2800" dirty="0" smtClean="0"/>
              <a:t>                  41.3%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21789" y="3175193"/>
            <a:ext cx="23893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647642" y="3826944"/>
            <a:ext cx="1336720" cy="16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6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general for radiotherapy, sensitivity of </a:t>
            </a:r>
            <a:r>
              <a:rPr lang="en-US" sz="2800" dirty="0" smtClean="0"/>
              <a:t>individual hormonal </a:t>
            </a:r>
            <a:r>
              <a:rPr lang="en-US" sz="2800" dirty="0"/>
              <a:t>axes to CRT and SRT varies among patients</a:t>
            </a:r>
            <a:r>
              <a:rPr lang="en-US" sz="2800" dirty="0" smtClean="0"/>
              <a:t>, with </a:t>
            </a:r>
            <a:r>
              <a:rPr lang="en-US" sz="2800" dirty="0"/>
              <a:t>the exception of the GH-IGF-I axis, which is </a:t>
            </a:r>
            <a:r>
              <a:rPr lang="en-US" sz="2800" dirty="0" smtClean="0"/>
              <a:t>consistently the </a:t>
            </a:r>
            <a:r>
              <a:rPr lang="en-US" sz="2800" dirty="0"/>
              <a:t>most </a:t>
            </a:r>
            <a:r>
              <a:rPr lang="en-US" sz="2800" dirty="0" smtClean="0"/>
              <a:t>sensitive.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43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With the high rate </a:t>
            </a:r>
            <a:r>
              <a:rPr lang="en-US" sz="2800" dirty="0" smtClean="0"/>
              <a:t>of pituitary </a:t>
            </a:r>
            <a:r>
              <a:rPr lang="en-US" sz="2800" dirty="0"/>
              <a:t>dysfunction after radiotherapy, all </a:t>
            </a:r>
            <a:r>
              <a:rPr lang="en-US" sz="2800" dirty="0" smtClean="0"/>
              <a:t>patients should </a:t>
            </a:r>
            <a:r>
              <a:rPr lang="en-US" sz="2800" dirty="0"/>
              <a:t>be counseled on the importance of a </a:t>
            </a:r>
            <a:r>
              <a:rPr lang="en-US" sz="2800" dirty="0" smtClean="0"/>
              <a:t>neuroendocrine evaluation </a:t>
            </a:r>
            <a:r>
              <a:rPr lang="en-US" sz="2800" dirty="0"/>
              <a:t>and surveillance.</a:t>
            </a:r>
          </a:p>
        </p:txBody>
      </p:sp>
    </p:spTree>
    <p:extLst>
      <p:ext uri="{BB962C8B-B14F-4D97-AF65-F5344CB8AC3E}">
        <p14:creationId xmlns:p14="http://schemas.microsoft.com/office/powerpoint/2010/main" val="33528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Neurocognitive complications.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Multiple cranial </a:t>
            </a:r>
            <a:r>
              <a:rPr lang="en-US" sz="2800" dirty="0" smtClean="0"/>
              <a:t>nerves: II </a:t>
            </a:r>
            <a:r>
              <a:rPr lang="en-US" sz="2800" dirty="0"/>
              <a:t>(optic), III (</a:t>
            </a:r>
            <a:r>
              <a:rPr lang="en-US" sz="2800" dirty="0" err="1"/>
              <a:t>oculomotor</a:t>
            </a:r>
            <a:r>
              <a:rPr lang="en-US" sz="2800" dirty="0"/>
              <a:t>)</a:t>
            </a:r>
            <a:r>
              <a:rPr lang="en-US" sz="2800" dirty="0" smtClean="0"/>
              <a:t>,IV </a:t>
            </a:r>
            <a:r>
              <a:rPr lang="en-US" sz="2800" dirty="0"/>
              <a:t>(trochlear),V(trigeminal) and VI (</a:t>
            </a:r>
            <a:r>
              <a:rPr lang="en-US" sz="2800" dirty="0" err="1"/>
              <a:t>abducens</a:t>
            </a:r>
            <a:r>
              <a:rPr lang="en-US" sz="2800" dirty="0"/>
              <a:t>),</a:t>
            </a:r>
          </a:p>
          <a:p>
            <a:pPr marL="0" indent="0">
              <a:buNone/>
            </a:pPr>
            <a:r>
              <a:rPr lang="en-US" sz="2800" dirty="0" smtClean="0"/>
              <a:t>(location </a:t>
            </a:r>
            <a:r>
              <a:rPr lang="en-US" sz="2800" dirty="0"/>
              <a:t>in the </a:t>
            </a:r>
            <a:r>
              <a:rPr lang="en-US" sz="2800" dirty="0" err="1"/>
              <a:t>parasellar</a:t>
            </a:r>
            <a:r>
              <a:rPr lang="en-US" sz="2800" dirty="0"/>
              <a:t> and </a:t>
            </a:r>
            <a:r>
              <a:rPr lang="en-US" sz="2800" dirty="0" err="1" smtClean="0"/>
              <a:t>suprasellar</a:t>
            </a:r>
            <a:r>
              <a:rPr lang="en-US" sz="2800" dirty="0"/>
              <a:t> </a:t>
            </a:r>
            <a:r>
              <a:rPr lang="en-US" sz="2800" dirty="0" smtClean="0"/>
              <a:t>regions) </a:t>
            </a:r>
            <a:r>
              <a:rPr lang="en-US" sz="2800" dirty="0"/>
              <a:t>are at risk of </a:t>
            </a:r>
            <a:r>
              <a:rPr lang="en-US" sz="2800" dirty="0" smtClean="0"/>
              <a:t>injury.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54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Damage </a:t>
            </a:r>
            <a:r>
              <a:rPr lang="en-US" sz="2800" dirty="0"/>
              <a:t>of small vessels </a:t>
            </a:r>
            <a:r>
              <a:rPr lang="en-US" sz="2800" dirty="0" smtClean="0"/>
              <a:t>and protective </a:t>
            </a:r>
            <a:r>
              <a:rPr lang="en-US" sz="2800" dirty="0"/>
              <a:t>Schwann cells or oligodendroglia.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Optic nerve( </a:t>
            </a:r>
            <a:r>
              <a:rPr lang="en-US" sz="2800" dirty="0">
                <a:solidFill>
                  <a:srgbClr val="FF0000"/>
                </a:solidFill>
              </a:rPr>
              <a:t>being a sensory </a:t>
            </a:r>
            <a:r>
              <a:rPr lang="en-US" sz="2800" dirty="0" smtClean="0">
                <a:solidFill>
                  <a:srgbClr val="FF0000"/>
                </a:solidFill>
              </a:rPr>
              <a:t>nerve) </a:t>
            </a:r>
            <a:r>
              <a:rPr lang="en-US" sz="2800" dirty="0" smtClean="0"/>
              <a:t>:The least amount of tolerance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Nerves </a:t>
            </a:r>
            <a:r>
              <a:rPr lang="en-US" sz="2800" dirty="0">
                <a:solidFill>
                  <a:srgbClr val="FF0000"/>
                </a:solidFill>
              </a:rPr>
              <a:t>in the </a:t>
            </a:r>
            <a:r>
              <a:rPr lang="en-US" sz="2800" dirty="0" err="1" smtClean="0">
                <a:solidFill>
                  <a:srgbClr val="FF0000"/>
                </a:solidFill>
              </a:rPr>
              <a:t>parasellar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region</a:t>
            </a:r>
            <a:r>
              <a:rPr lang="en-US" sz="2800" dirty="0">
                <a:solidFill>
                  <a:srgbClr val="FF0000"/>
                </a:solidFill>
              </a:rPr>
              <a:t>, the facial nerves and the lower cranial </a:t>
            </a:r>
            <a:r>
              <a:rPr lang="en-US" sz="2800" dirty="0" smtClean="0">
                <a:solidFill>
                  <a:srgbClr val="FF0000"/>
                </a:solidFill>
              </a:rPr>
              <a:t>nerves</a:t>
            </a:r>
            <a:r>
              <a:rPr lang="en-US" sz="2800" dirty="0" smtClean="0"/>
              <a:t> : The most amount of tolerance.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23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674" r="-22839"/>
          <a:stretch/>
        </p:blipFill>
        <p:spPr>
          <a:xfrm>
            <a:off x="1588540" y="972154"/>
            <a:ext cx="7313613" cy="4819046"/>
          </a:xfrm>
        </p:spPr>
      </p:pic>
      <p:sp>
        <p:nvSpPr>
          <p:cNvPr id="3" name="Right Arrow 2"/>
          <p:cNvSpPr/>
          <p:nvPr/>
        </p:nvSpPr>
        <p:spPr>
          <a:xfrm>
            <a:off x="3625853" y="3918857"/>
            <a:ext cx="768614" cy="2840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otal </a:t>
            </a:r>
            <a:r>
              <a:rPr lang="en-US" dirty="0"/>
              <a:t>dose </a:t>
            </a:r>
            <a:r>
              <a:rPr lang="en-US" dirty="0" smtClean="0"/>
              <a:t>: Between </a:t>
            </a:r>
            <a:r>
              <a:rPr lang="en-US" dirty="0"/>
              <a:t>45–50 </a:t>
            </a:r>
            <a:r>
              <a:rPr lang="en-US" dirty="0" err="1" smtClean="0"/>
              <a:t>Gy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risk of a deterioration in vision :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elow </a:t>
            </a:r>
            <a:r>
              <a:rPr lang="en-US" dirty="0"/>
              <a:t>1%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stimated </a:t>
            </a:r>
            <a:r>
              <a:rPr lang="en-US" dirty="0"/>
              <a:t>incidence of </a:t>
            </a:r>
            <a:r>
              <a:rPr lang="en-US" dirty="0">
                <a:solidFill>
                  <a:srgbClr val="FF0000"/>
                </a:solidFill>
              </a:rPr>
              <a:t>0.8–1.3</a:t>
            </a:r>
            <a:r>
              <a:rPr lang="en-US" dirty="0" smtClean="0">
                <a:solidFill>
                  <a:srgbClr val="FF0000"/>
                </a:solidFill>
              </a:rPr>
              <a:t>% </a:t>
            </a:r>
            <a:r>
              <a:rPr lang="en-US" dirty="0">
                <a:solidFill>
                  <a:srgbClr val="FF0000"/>
                </a:solidFill>
              </a:rPr>
              <a:t>at 10 </a:t>
            </a:r>
            <a:r>
              <a:rPr lang="en-US" dirty="0" smtClean="0">
                <a:solidFill>
                  <a:srgbClr val="FF0000"/>
                </a:solidFill>
              </a:rPr>
              <a:t>years 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1.5%                                             </a:t>
            </a:r>
            <a:r>
              <a:rPr lang="tr-TR" dirty="0" smtClean="0"/>
              <a:t>at </a:t>
            </a:r>
            <a:r>
              <a:rPr lang="tr-TR" dirty="0" smtClean="0">
                <a:solidFill>
                  <a:srgbClr val="FF0000"/>
                </a:solidFill>
              </a:rPr>
              <a:t>20 </a:t>
            </a:r>
            <a:r>
              <a:rPr lang="tr-TR" dirty="0" err="1" smtClean="0">
                <a:solidFill>
                  <a:srgbClr val="FF0000"/>
                </a:solidFill>
              </a:rPr>
              <a:t>years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249900" y="1838270"/>
            <a:ext cx="601524" cy="8522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249900" y="3208616"/>
            <a:ext cx="751905" cy="12366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138752" y="5322627"/>
            <a:ext cx="2573186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Incidence of optic neuropathy : </a:t>
            </a:r>
            <a:r>
              <a:rPr lang="en-US" sz="2800" dirty="0" smtClean="0">
                <a:solidFill>
                  <a:srgbClr val="FF0000"/>
                </a:solidFill>
              </a:rPr>
              <a:t>1.7</a:t>
            </a:r>
            <a:r>
              <a:rPr lang="en-US" sz="2800" dirty="0">
                <a:solidFill>
                  <a:srgbClr val="FF0000"/>
                </a:solidFill>
              </a:rPr>
              <a:t>%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 smtClean="0"/>
              <a:t>If </a:t>
            </a:r>
            <a:r>
              <a:rPr lang="en-US" sz="2800" dirty="0"/>
              <a:t>the dose to the </a:t>
            </a:r>
            <a:r>
              <a:rPr lang="en-US" sz="2800" dirty="0" smtClean="0"/>
              <a:t>optic chiasm </a:t>
            </a:r>
            <a:r>
              <a:rPr lang="en-US" sz="2800" dirty="0"/>
              <a:t>is less than 8 </a:t>
            </a:r>
            <a:r>
              <a:rPr lang="en-US" sz="2800" dirty="0" err="1" smtClean="0"/>
              <a:t>Gy</a:t>
            </a:r>
            <a:r>
              <a:rPr lang="en-US" sz="2800" dirty="0" smtClean="0"/>
              <a:t>:  </a:t>
            </a:r>
            <a:r>
              <a:rPr lang="en-US" sz="2800" dirty="0" smtClean="0">
                <a:solidFill>
                  <a:srgbClr val="FF0000"/>
                </a:solidFill>
              </a:rPr>
              <a:t>1.7%</a:t>
            </a:r>
          </a:p>
          <a:p>
            <a:pPr marL="0" indent="0">
              <a:buNone/>
            </a:pPr>
            <a:r>
              <a:rPr lang="en-US" sz="2800" dirty="0" smtClean="0"/>
              <a:t>If </a:t>
            </a:r>
            <a:r>
              <a:rPr lang="en-US" sz="2800" dirty="0"/>
              <a:t>it is between 8 and 10 </a:t>
            </a:r>
            <a:r>
              <a:rPr lang="en-US" sz="2800" dirty="0" err="1" smtClean="0"/>
              <a:t>Gy</a:t>
            </a:r>
            <a:r>
              <a:rPr lang="en-US" sz="2800" dirty="0" smtClean="0"/>
              <a:t>:   </a:t>
            </a:r>
            <a:r>
              <a:rPr lang="en-US" sz="2800" dirty="0" smtClean="0">
                <a:solidFill>
                  <a:srgbClr val="FF0000"/>
                </a:solidFill>
              </a:rPr>
              <a:t>1.8%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f </a:t>
            </a:r>
            <a:r>
              <a:rPr lang="en-US" sz="2800" dirty="0"/>
              <a:t>greater than 12 </a:t>
            </a:r>
            <a:r>
              <a:rPr lang="en-US" sz="2800" dirty="0" err="1" smtClean="0"/>
              <a:t>Gy</a:t>
            </a:r>
            <a:r>
              <a:rPr lang="en-US" sz="2800" dirty="0" smtClean="0">
                <a:solidFill>
                  <a:srgbClr val="FF0000"/>
                </a:solidFill>
              </a:rPr>
              <a:t>:   6.9%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emporal </a:t>
            </a:r>
            <a:r>
              <a:rPr lang="en-US" sz="2800" dirty="0">
                <a:solidFill>
                  <a:srgbClr val="FF0000"/>
                </a:solidFill>
              </a:rPr>
              <a:t>lobe </a:t>
            </a:r>
            <a:r>
              <a:rPr lang="en-US" sz="2800" dirty="0" smtClean="0">
                <a:solidFill>
                  <a:srgbClr val="FF0000"/>
                </a:solidFill>
              </a:rPr>
              <a:t>necrosis</a:t>
            </a:r>
          </a:p>
          <a:p>
            <a:pPr marL="0" indent="0">
              <a:buNone/>
            </a:pPr>
            <a:r>
              <a:rPr lang="en-US" sz="2800" dirty="0" smtClean="0"/>
              <a:t> Rare complication         </a:t>
            </a:r>
          </a:p>
          <a:p>
            <a:pPr marL="0" indent="0">
              <a:buNone/>
            </a:pPr>
            <a:r>
              <a:rPr lang="en-US" sz="2800" dirty="0" smtClean="0"/>
              <a:t> Long</a:t>
            </a:r>
            <a:r>
              <a:rPr lang="en-US" sz="2800" dirty="0"/>
              <a:t>-term risk </a:t>
            </a:r>
            <a:r>
              <a:rPr lang="en-US" sz="2800" dirty="0" smtClean="0"/>
              <a:t>:0.2% 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Cognitive impairment</a:t>
            </a:r>
          </a:p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adults is not </a:t>
            </a:r>
            <a:r>
              <a:rPr lang="en-US" sz="2800" dirty="0" smtClean="0"/>
              <a:t>clear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r>
              <a:rPr lang="en-US" sz="2800" dirty="0"/>
              <a:t>large areas of normal brain to radiation</a:t>
            </a:r>
            <a:r>
              <a:rPr lang="en-US" sz="2800" dirty="0" smtClean="0"/>
              <a:t>, particularly </a:t>
            </a:r>
            <a:r>
              <a:rPr lang="en-US" sz="2800" dirty="0"/>
              <a:t>in </a:t>
            </a:r>
            <a:r>
              <a:rPr lang="en-US" sz="2800" dirty="0" smtClean="0"/>
              <a:t>children.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81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>
                <a:solidFill>
                  <a:srgbClr val="FF0000"/>
                </a:solidFill>
              </a:rPr>
              <a:t>Cerebrovascular complications</a:t>
            </a:r>
            <a:r>
              <a:rPr lang="en-US" sz="4800" b="1" i="1" dirty="0"/>
              <a:t/>
            </a:r>
            <a:br>
              <a:rPr lang="en-US" sz="4800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No reliable data. 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ctuarial </a:t>
            </a:r>
            <a:r>
              <a:rPr lang="en-US" sz="2800" dirty="0"/>
              <a:t>incidence of </a:t>
            </a:r>
            <a:r>
              <a:rPr lang="en-US" sz="2800" dirty="0">
                <a:solidFill>
                  <a:srgbClr val="FF0000"/>
                </a:solidFill>
              </a:rPr>
              <a:t>4%</a:t>
            </a:r>
            <a:r>
              <a:rPr lang="en-US" sz="2800" dirty="0"/>
              <a:t> at 5 years,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11%</a:t>
            </a:r>
            <a:r>
              <a:rPr lang="en-US" sz="2800" dirty="0" smtClean="0"/>
              <a:t> after </a:t>
            </a:r>
            <a:r>
              <a:rPr lang="en-US" sz="2800" dirty="0"/>
              <a:t>10 years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21</a:t>
            </a:r>
            <a:r>
              <a:rPr lang="en-US" sz="2800" dirty="0">
                <a:solidFill>
                  <a:srgbClr val="FF0000"/>
                </a:solidFill>
              </a:rPr>
              <a:t>%</a:t>
            </a:r>
            <a:r>
              <a:rPr lang="en-US" sz="2800" dirty="0"/>
              <a:t> after 20 </a:t>
            </a:r>
            <a:r>
              <a:rPr lang="en-US" sz="2800" dirty="0" smtClean="0"/>
              <a:t>years. </a:t>
            </a: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00FF"/>
                </a:solidFill>
              </a:rPr>
              <a:t>relative risk </a:t>
            </a:r>
            <a:r>
              <a:rPr lang="en-US" sz="2800" dirty="0">
                <a:solidFill>
                  <a:srgbClr val="0000FF"/>
                </a:solidFill>
              </a:rPr>
              <a:t>of developing cerebrovascular accident in </a:t>
            </a:r>
            <a:r>
              <a:rPr lang="en-US" sz="2800" dirty="0" smtClean="0">
                <a:solidFill>
                  <a:srgbClr val="0000FF"/>
                </a:solidFill>
              </a:rPr>
              <a:t>comparison to </a:t>
            </a:r>
            <a:r>
              <a:rPr lang="en-US" sz="2800" dirty="0">
                <a:solidFill>
                  <a:srgbClr val="0000FF"/>
                </a:solidFill>
              </a:rPr>
              <a:t>the general population </a:t>
            </a:r>
            <a:r>
              <a:rPr lang="en-US" sz="2800" dirty="0" smtClean="0">
                <a:solidFill>
                  <a:srgbClr val="0000FF"/>
                </a:solidFill>
              </a:rPr>
              <a:t>4.1 </a:t>
            </a:r>
            <a:r>
              <a:rPr lang="en-US" sz="2800" dirty="0"/>
              <a:t>and was higher in </a:t>
            </a:r>
            <a:r>
              <a:rPr lang="en-US" sz="2800" dirty="0" smtClean="0"/>
              <a:t>patients undergoing </a:t>
            </a:r>
            <a:r>
              <a:rPr lang="en-US" sz="2800" dirty="0"/>
              <a:t>a </a:t>
            </a:r>
            <a:r>
              <a:rPr lang="en-US" sz="2800" dirty="0" err="1"/>
              <a:t>debulking</a:t>
            </a:r>
            <a:r>
              <a:rPr lang="en-US" sz="2800" dirty="0"/>
              <a:t> </a:t>
            </a:r>
            <a:r>
              <a:rPr lang="en-US" sz="2800" dirty="0" smtClean="0"/>
              <a:t>surgery.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33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78544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Neoplastic complications.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85443"/>
            <a:ext cx="7313613" cy="6072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Radiation-induced neoplasms </a:t>
            </a:r>
            <a:r>
              <a:rPr lang="en-US" sz="2800" dirty="0" smtClean="0">
                <a:solidFill>
                  <a:srgbClr val="0000FF"/>
                </a:solidFill>
              </a:rPr>
              <a:t>:</a:t>
            </a:r>
          </a:p>
          <a:p>
            <a:pPr marL="514350" indent="-514350">
              <a:lnSpc>
                <a:spcPct val="50000"/>
              </a:lnSpc>
              <a:buAutoNum type="arabicParenR"/>
            </a:pPr>
            <a:r>
              <a:rPr lang="en-US" sz="2800" dirty="0" smtClean="0"/>
              <a:t>The </a:t>
            </a:r>
            <a:r>
              <a:rPr lang="en-US" sz="2800" dirty="0"/>
              <a:t>tumor must be </a:t>
            </a:r>
            <a:r>
              <a:rPr lang="en-US" sz="2800" dirty="0" smtClean="0">
                <a:solidFill>
                  <a:srgbClr val="0000FF"/>
                </a:solidFill>
              </a:rPr>
              <a:t>within the </a:t>
            </a:r>
            <a:r>
              <a:rPr lang="en-US" sz="2800" dirty="0">
                <a:solidFill>
                  <a:srgbClr val="0000FF"/>
                </a:solidFill>
              </a:rPr>
              <a:t>previous field </a:t>
            </a:r>
            <a:r>
              <a:rPr lang="en-US" sz="2800" dirty="0" smtClean="0"/>
              <a:t>of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irradiation.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2</a:t>
            </a:r>
            <a:r>
              <a:rPr lang="en-US" sz="2800" dirty="0"/>
              <a:t>) </a:t>
            </a:r>
            <a:r>
              <a:rPr lang="en-US" sz="2800" dirty="0" smtClean="0"/>
              <a:t>A </a:t>
            </a:r>
            <a:r>
              <a:rPr lang="en-US" sz="2800" dirty="0">
                <a:solidFill>
                  <a:srgbClr val="FF0000"/>
                </a:solidFill>
              </a:rPr>
              <a:t>sufficient </a:t>
            </a:r>
            <a:r>
              <a:rPr lang="en-US" sz="2800" dirty="0" smtClean="0">
                <a:solidFill>
                  <a:srgbClr val="FF0000"/>
                </a:solidFill>
              </a:rPr>
              <a:t>interval </a:t>
            </a:r>
            <a:r>
              <a:rPr lang="en-US" sz="2800" dirty="0" smtClean="0"/>
              <a:t>must </a:t>
            </a:r>
            <a:r>
              <a:rPr lang="en-US" sz="2800" dirty="0"/>
              <a:t>be registered </a:t>
            </a:r>
            <a:r>
              <a:rPr lang="en-US" sz="2800" dirty="0" smtClean="0"/>
              <a:t>between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/>
              <a:t>the irradiation and the </a:t>
            </a:r>
            <a:r>
              <a:rPr lang="en-US" sz="2800" dirty="0" smtClean="0"/>
              <a:t>development of </a:t>
            </a:r>
            <a:r>
              <a:rPr lang="en-US" sz="2800" dirty="0"/>
              <a:t>the </a:t>
            </a:r>
            <a:r>
              <a:rPr lang="en-US" sz="2800" dirty="0" smtClean="0"/>
              <a:t>new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/>
              <a:t>tumor (</a:t>
            </a:r>
            <a:r>
              <a:rPr lang="en-US" sz="2800" dirty="0">
                <a:solidFill>
                  <a:srgbClr val="FF0000"/>
                </a:solidFill>
              </a:rPr>
              <a:t>typically 3 years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3</a:t>
            </a:r>
            <a:r>
              <a:rPr lang="en-US" sz="2800" dirty="0"/>
              <a:t>)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8000"/>
                </a:solidFill>
              </a:rPr>
              <a:t>histological characteristics</a:t>
            </a:r>
            <a:r>
              <a:rPr lang="en-US" sz="2800" dirty="0" smtClean="0"/>
              <a:t> </a:t>
            </a:r>
            <a:r>
              <a:rPr lang="en-US" sz="2800" dirty="0"/>
              <a:t>of the </a:t>
            </a:r>
            <a:r>
              <a:rPr lang="en-US" sz="2800" dirty="0" smtClean="0"/>
              <a:t>new tumor </a:t>
            </a:r>
            <a:r>
              <a:rPr lang="en-US" sz="2800" dirty="0"/>
              <a:t>must </a:t>
            </a:r>
            <a:r>
              <a:rPr lang="en-US" sz="2800" dirty="0">
                <a:solidFill>
                  <a:srgbClr val="008000"/>
                </a:solidFill>
              </a:rPr>
              <a:t>differ </a:t>
            </a:r>
            <a:r>
              <a:rPr lang="en-US" sz="2800" dirty="0" smtClean="0"/>
              <a:t>from that </a:t>
            </a:r>
            <a:r>
              <a:rPr lang="en-US" sz="2800" dirty="0"/>
              <a:t>of the </a:t>
            </a:r>
            <a:r>
              <a:rPr lang="en-US" sz="2800" dirty="0">
                <a:solidFill>
                  <a:srgbClr val="008000"/>
                </a:solidFill>
              </a:rPr>
              <a:t>original </a:t>
            </a:r>
            <a:r>
              <a:rPr lang="en-US" sz="2800" dirty="0" smtClean="0"/>
              <a:t>lesion.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4) </a:t>
            </a:r>
            <a:r>
              <a:rPr lang="en-US" sz="2800" dirty="0" smtClean="0"/>
              <a:t>The </a:t>
            </a:r>
            <a:r>
              <a:rPr lang="en-US" sz="2800" dirty="0"/>
              <a:t>patient </a:t>
            </a:r>
            <a:r>
              <a:rPr lang="en-US" sz="2800" dirty="0">
                <a:solidFill>
                  <a:srgbClr val="FF6600"/>
                </a:solidFill>
              </a:rPr>
              <a:t>must not have </a:t>
            </a:r>
            <a:r>
              <a:rPr lang="en-US" sz="2800" dirty="0" smtClean="0">
                <a:solidFill>
                  <a:srgbClr val="FF6600"/>
                </a:solidFill>
              </a:rPr>
              <a:t>a disease </a:t>
            </a:r>
            <a:r>
              <a:rPr lang="en-US" sz="2800" dirty="0"/>
              <a:t>associated with the development of new tumors</a:t>
            </a:r>
            <a:r>
              <a:rPr lang="en-US" sz="2800" dirty="0" smtClean="0"/>
              <a:t>, such </a:t>
            </a:r>
            <a:r>
              <a:rPr lang="en-US" sz="2800" dirty="0"/>
              <a:t>as neurofibromatosis, Li–</a:t>
            </a:r>
            <a:r>
              <a:rPr lang="en-US" sz="2800" dirty="0" err="1"/>
              <a:t>Fraumeni</a:t>
            </a:r>
            <a:r>
              <a:rPr lang="en-US" sz="2800" dirty="0"/>
              <a:t> syndrome, or </a:t>
            </a:r>
            <a:r>
              <a:rPr lang="en-US" sz="2800" dirty="0" smtClean="0"/>
              <a:t>tuberous sclerosis.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63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It seems </a:t>
            </a:r>
            <a:r>
              <a:rPr lang="en-US" sz="2800" dirty="0"/>
              <a:t>that a </a:t>
            </a:r>
            <a:r>
              <a:rPr lang="en-US" sz="2800" dirty="0">
                <a:solidFill>
                  <a:srgbClr val="FF0000"/>
                </a:solidFill>
              </a:rPr>
              <a:t>strong relationship </a:t>
            </a:r>
            <a:r>
              <a:rPr lang="en-US" sz="2800" dirty="0"/>
              <a:t>exists between </a:t>
            </a:r>
            <a:r>
              <a:rPr lang="en-US" sz="3600" i="1" dirty="0" smtClean="0">
                <a:solidFill>
                  <a:srgbClr val="FF0000"/>
                </a:solidFill>
              </a:rPr>
              <a:t>radiation dose </a:t>
            </a:r>
            <a:r>
              <a:rPr lang="en-US" sz="2800" dirty="0"/>
              <a:t>and the development of secondary </a:t>
            </a:r>
            <a:r>
              <a:rPr lang="en-US" sz="2800" dirty="0">
                <a:solidFill>
                  <a:srgbClr val="FF0000"/>
                </a:solidFill>
              </a:rPr>
              <a:t>brain tumors </a:t>
            </a:r>
            <a:r>
              <a:rPr lang="en-US" sz="2800" dirty="0" smtClean="0"/>
              <a:t>since the </a:t>
            </a:r>
            <a:r>
              <a:rPr lang="en-US" sz="2800" dirty="0"/>
              <a:t>risk of a second tumor would seem to be </a:t>
            </a:r>
            <a:r>
              <a:rPr lang="en-US" sz="2800" dirty="0" smtClean="0"/>
              <a:t>associated with </a:t>
            </a:r>
            <a:r>
              <a:rPr lang="en-US" sz="2800" dirty="0"/>
              <a:t>higher radiation </a:t>
            </a:r>
            <a:r>
              <a:rPr lang="en-US" sz="2800" dirty="0" smtClean="0"/>
              <a:t>doses.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96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here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FF6600"/>
                </a:solidFill>
              </a:rPr>
              <a:t>no threshold dose of radiation </a:t>
            </a:r>
            <a:r>
              <a:rPr lang="en-US" sz="2800" dirty="0"/>
              <a:t>at which </a:t>
            </a:r>
            <a:r>
              <a:rPr lang="en-US" sz="2800" dirty="0" smtClean="0"/>
              <a:t>tumor development </a:t>
            </a:r>
            <a:r>
              <a:rPr lang="en-US" sz="2800" dirty="0"/>
              <a:t>is expected to occur </a:t>
            </a:r>
            <a:r>
              <a:rPr lang="en-US" sz="2800" dirty="0" smtClean="0"/>
              <a:t>and </a:t>
            </a:r>
            <a:r>
              <a:rPr lang="en-US" sz="2800" dirty="0"/>
              <a:t>the </a:t>
            </a:r>
            <a:r>
              <a:rPr lang="en-US" sz="2800" dirty="0" smtClean="0"/>
              <a:t>minimum carcinogenic </a:t>
            </a:r>
            <a:r>
              <a:rPr lang="en-US" sz="2800" dirty="0"/>
              <a:t>dose for brain tissue is not </a:t>
            </a:r>
            <a:r>
              <a:rPr lang="en-US" sz="2800" dirty="0" smtClean="0"/>
              <a:t>known.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93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323740"/>
              </p:ext>
            </p:extLst>
          </p:nvPr>
        </p:nvGraphicFramePr>
        <p:xfrm>
          <a:off x="983825" y="503238"/>
          <a:ext cx="7313614" cy="681517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627859"/>
                <a:gridCol w="3685755"/>
              </a:tblGrid>
              <a:tr h="9005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 studies from 1990 to 2012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3664 patients with pituitary </a:t>
                      </a:r>
                      <a:r>
                        <a:rPr lang="en-US" sz="2400" dirty="0" err="1" smtClean="0"/>
                        <a:t>tumors+CRT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4679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Median dose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42.5 </a:t>
                      </a:r>
                      <a:r>
                        <a:rPr lang="en-US" sz="2400" dirty="0" err="1" smtClean="0"/>
                        <a:t>Gy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497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Secondary brain tumors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52 (1.42%) </a:t>
                      </a:r>
                      <a:endParaRPr lang="en-US" sz="2400" dirty="0"/>
                    </a:p>
                  </a:txBody>
                  <a:tcPr/>
                </a:tc>
              </a:tr>
              <a:tr h="4712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Meningioma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51.9% were </a:t>
                      </a:r>
                      <a:endParaRPr lang="en-US" sz="2400" dirty="0"/>
                    </a:p>
                  </a:txBody>
                  <a:tcPr/>
                </a:tc>
              </a:tr>
              <a:tr h="471283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Astrocytomas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15.3% </a:t>
                      </a:r>
                      <a:endParaRPr lang="en-US" sz="2400" dirty="0"/>
                    </a:p>
                  </a:txBody>
                  <a:tcPr/>
                </a:tc>
              </a:tr>
              <a:tr h="68697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 latency period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19.6 years for meningioma</a:t>
                      </a:r>
                      <a:endParaRPr lang="en-US" sz="2400" dirty="0"/>
                    </a:p>
                  </a:txBody>
                  <a:tcPr/>
                </a:tc>
              </a:tr>
              <a:tr h="471283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Glioma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11Years </a:t>
                      </a:r>
                      <a:endParaRPr lang="en-US" sz="2400" dirty="0"/>
                    </a:p>
                  </a:txBody>
                  <a:tcPr/>
                </a:tc>
              </a:tr>
              <a:tr h="4712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Astrocytoma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 years </a:t>
                      </a:r>
                      <a:endParaRPr lang="en-US" sz="2400" dirty="0"/>
                    </a:p>
                  </a:txBody>
                  <a:tcPr/>
                </a:tc>
              </a:tr>
              <a:tr h="12253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Actuarial risk of secondary brain tumor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1.3–2.7% </a:t>
                      </a:r>
                      <a:endParaRPr lang="en-US" sz="2400" dirty="0"/>
                    </a:p>
                  </a:txBody>
                  <a:tcPr/>
                </a:tc>
              </a:tr>
              <a:tr h="47128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5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To date, </a:t>
            </a:r>
            <a:r>
              <a:rPr lang="en-US" sz="2800" dirty="0">
                <a:solidFill>
                  <a:srgbClr val="FF0000"/>
                </a:solidFill>
              </a:rPr>
              <a:t>no case of secondary </a:t>
            </a:r>
            <a:r>
              <a:rPr lang="en-US" sz="2800" dirty="0" smtClean="0">
                <a:solidFill>
                  <a:srgbClr val="FF0000"/>
                </a:solidFill>
              </a:rPr>
              <a:t>brain tumor </a:t>
            </a:r>
            <a:r>
              <a:rPr lang="en-US" sz="2800" dirty="0">
                <a:solidFill>
                  <a:srgbClr val="FF0000"/>
                </a:solidFill>
              </a:rPr>
              <a:t>after SRT in a patient with CD </a:t>
            </a:r>
            <a:r>
              <a:rPr lang="en-US" sz="2800" dirty="0"/>
              <a:t>has been reported.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No study </a:t>
            </a:r>
            <a:r>
              <a:rPr lang="en-US" sz="2800" dirty="0"/>
              <a:t>has estimated the risk of a secondary brain </a:t>
            </a:r>
            <a:r>
              <a:rPr lang="en-US" sz="2800" dirty="0" smtClean="0"/>
              <a:t>tumor after </a:t>
            </a:r>
            <a:r>
              <a:rPr lang="en-US" sz="2800" dirty="0"/>
              <a:t>SCRT.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67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The risk of SRS-associated secondary brain tumors </a:t>
            </a:r>
            <a:r>
              <a:rPr lang="en-US" sz="2800" dirty="0" smtClean="0">
                <a:solidFill>
                  <a:srgbClr val="FF0000"/>
                </a:solidFill>
              </a:rPr>
              <a:t>lower </a:t>
            </a:r>
            <a:r>
              <a:rPr lang="en-US" sz="2800" dirty="0">
                <a:solidFill>
                  <a:srgbClr val="FF0000"/>
                </a:solidFill>
              </a:rPr>
              <a:t>than for CRT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1-High</a:t>
            </a:r>
            <a:r>
              <a:rPr lang="en-US" sz="2800" dirty="0"/>
              <a:t>-dose radiation administrated </a:t>
            </a:r>
            <a:r>
              <a:rPr lang="en-US" sz="2800" dirty="0" smtClean="0"/>
              <a:t>via SRS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0000FF"/>
                </a:solidFill>
              </a:rPr>
              <a:t>cytotoxic</a:t>
            </a:r>
            <a:r>
              <a:rPr lang="en-US" sz="2800" dirty="0"/>
              <a:t> rather than mutagenic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 smtClean="0"/>
              <a:t>2-</a:t>
            </a:r>
            <a:r>
              <a:rPr lang="en-US" sz="2800" dirty="0" smtClean="0">
                <a:solidFill>
                  <a:srgbClr val="800000"/>
                </a:solidFill>
              </a:rPr>
              <a:t>Radiation volume </a:t>
            </a:r>
            <a:r>
              <a:rPr lang="en-US" sz="2800" dirty="0" smtClean="0"/>
              <a:t>in </a:t>
            </a:r>
            <a:r>
              <a:rPr lang="en-US" sz="2800" dirty="0"/>
              <a:t>SRS is much </a:t>
            </a:r>
            <a:r>
              <a:rPr lang="en-US" sz="2800" dirty="0">
                <a:solidFill>
                  <a:srgbClr val="800000"/>
                </a:solidFill>
              </a:rPr>
              <a:t>smaller </a:t>
            </a:r>
          </a:p>
          <a:p>
            <a:pPr marL="0" indent="0">
              <a:buNone/>
            </a:pPr>
            <a:r>
              <a:rPr lang="en-US" sz="2800" dirty="0" smtClean="0"/>
              <a:t>3-A </a:t>
            </a:r>
            <a:r>
              <a:rPr lang="en-US" sz="2800" dirty="0"/>
              <a:t>minimum carcinogenic radiation dose</a:t>
            </a:r>
          </a:p>
          <a:p>
            <a:pPr marL="0" indent="0">
              <a:buNone/>
            </a:pPr>
            <a:r>
              <a:rPr lang="en-US" sz="2800" dirty="0"/>
              <a:t>for the brain could not be determined precisely. </a:t>
            </a:r>
          </a:p>
        </p:txBody>
      </p:sp>
    </p:spTree>
    <p:extLst>
      <p:ext uri="{BB962C8B-B14F-4D97-AF65-F5344CB8AC3E}">
        <p14:creationId xmlns:p14="http://schemas.microsoft.com/office/powerpoint/2010/main" val="16713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916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Exclusion criteria</a:t>
            </a:r>
            <a:r>
              <a:rPr lang="en-US" sz="2800" dirty="0" smtClean="0"/>
              <a:t>: Studies identified </a:t>
            </a:r>
            <a:r>
              <a:rPr lang="en-US" sz="2800" dirty="0"/>
              <a:t>in </a:t>
            </a:r>
            <a:r>
              <a:rPr lang="en-US" sz="2800" dirty="0" smtClean="0"/>
              <a:t>the initial </a:t>
            </a:r>
            <a:r>
              <a:rPr lang="en-US" sz="2800" dirty="0"/>
              <a:t>search as conducted in </a:t>
            </a:r>
            <a:r>
              <a:rPr lang="en-US" sz="2800" dirty="0" smtClean="0"/>
              <a:t>patients undergoing </a:t>
            </a:r>
            <a:r>
              <a:rPr lang="en-US" sz="2800" dirty="0">
                <a:solidFill>
                  <a:srgbClr val="0000FF"/>
                </a:solidFill>
              </a:rPr>
              <a:t>repeat TSS </a:t>
            </a:r>
            <a:r>
              <a:rPr lang="en-US" sz="2800" dirty="0"/>
              <a:t>(i.e. after failure of initial </a:t>
            </a:r>
            <a:r>
              <a:rPr lang="en-US" sz="2800" dirty="0" smtClean="0"/>
              <a:t>surgery).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For the quantitative </a:t>
            </a:r>
            <a:r>
              <a:rPr lang="en-US" sz="2800" dirty="0" smtClean="0">
                <a:solidFill>
                  <a:srgbClr val="FF0000"/>
                </a:solidFill>
              </a:rPr>
              <a:t>synthesis</a:t>
            </a:r>
            <a:r>
              <a:rPr lang="en-US" sz="2800" dirty="0" smtClean="0"/>
              <a:t>: </a:t>
            </a:r>
            <a:r>
              <a:rPr lang="en-US" sz="2800" dirty="0"/>
              <a:t>D</a:t>
            </a:r>
            <a:r>
              <a:rPr lang="en-US" sz="2800" dirty="0" smtClean="0"/>
              <a:t>ata </a:t>
            </a:r>
            <a:r>
              <a:rPr lang="en-US" sz="2800" dirty="0"/>
              <a:t>were extracted </a:t>
            </a:r>
            <a:r>
              <a:rPr lang="en-US" sz="2800" dirty="0" smtClean="0"/>
              <a:t>from the </a:t>
            </a:r>
            <a:r>
              <a:rPr lang="en-US" sz="2800" dirty="0"/>
              <a:t>studies using </a:t>
            </a:r>
            <a:r>
              <a:rPr lang="en-US" sz="2800" dirty="0" smtClean="0"/>
              <a:t>only microscopic </a:t>
            </a:r>
            <a:r>
              <a:rPr lang="en-US" sz="2800" dirty="0"/>
              <a:t>TSS; data </a:t>
            </a:r>
            <a:r>
              <a:rPr lang="en-US" sz="2800" dirty="0" smtClean="0"/>
              <a:t>extraction was </a:t>
            </a:r>
            <a:r>
              <a:rPr lang="en-US" sz="2800" dirty="0"/>
              <a:t>performed </a:t>
            </a:r>
            <a:r>
              <a:rPr lang="en-US" sz="2800" dirty="0" smtClean="0"/>
              <a:t>independently.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uration </a:t>
            </a:r>
            <a:r>
              <a:rPr lang="en-US" sz="2800" dirty="0">
                <a:solidFill>
                  <a:srgbClr val="FF0000"/>
                </a:solidFill>
              </a:rPr>
              <a:t>of follow up </a:t>
            </a:r>
            <a:r>
              <a:rPr lang="en-US" sz="2800" dirty="0"/>
              <a:t>for </a:t>
            </a:r>
            <a:r>
              <a:rPr lang="en-US" sz="2800" dirty="0" smtClean="0"/>
              <a:t>identification of </a:t>
            </a:r>
            <a:r>
              <a:rPr lang="en-US" sz="2800" dirty="0"/>
              <a:t>remission </a:t>
            </a:r>
            <a:r>
              <a:rPr lang="en-US" sz="2800" dirty="0" smtClean="0"/>
              <a:t>rates:   from </a:t>
            </a:r>
            <a:r>
              <a:rPr lang="en-US" sz="2800" dirty="0"/>
              <a:t>13 to 96 months</a:t>
            </a:r>
          </a:p>
        </p:txBody>
      </p:sp>
    </p:spTree>
    <p:extLst>
      <p:ext uri="{BB962C8B-B14F-4D97-AF65-F5344CB8AC3E}">
        <p14:creationId xmlns:p14="http://schemas.microsoft.com/office/powerpoint/2010/main" val="34228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Summary and General considerations on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radiotherapy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88" y="1615031"/>
            <a:ext cx="8228013" cy="4056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Disease control:     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Conventional</a:t>
            </a:r>
            <a:r>
              <a:rPr lang="en-US" sz="2800" dirty="0" smtClean="0"/>
              <a:t>                                              73%</a:t>
            </a:r>
          </a:p>
          <a:p>
            <a:pPr marL="0" indent="0">
              <a:buNone/>
            </a:pPr>
            <a:r>
              <a:rPr lang="en-US" sz="2800" dirty="0" smtClean="0"/>
              <a:t>Different </a:t>
            </a:r>
            <a:r>
              <a:rPr lang="en-US" sz="2800" dirty="0"/>
              <a:t>types of </a:t>
            </a:r>
            <a:r>
              <a:rPr lang="en-US" sz="2800" dirty="0">
                <a:solidFill>
                  <a:srgbClr val="FF0000"/>
                </a:solidFill>
              </a:rPr>
              <a:t>stereotactic </a:t>
            </a:r>
            <a:r>
              <a:rPr lang="en-US" sz="2800" dirty="0" smtClean="0">
                <a:solidFill>
                  <a:srgbClr val="FF0000"/>
                </a:solidFill>
              </a:rPr>
              <a:t>radiotherapy                </a:t>
            </a:r>
            <a:r>
              <a:rPr lang="en-US" sz="2800" dirty="0" smtClean="0"/>
              <a:t>66%</a:t>
            </a:r>
          </a:p>
          <a:p>
            <a:pPr marL="0" indent="0">
              <a:buNone/>
            </a:pPr>
            <a:r>
              <a:rPr lang="en-US" sz="2800" dirty="0"/>
              <a:t>D</a:t>
            </a:r>
            <a:r>
              <a:rPr lang="en-US" sz="2800" dirty="0" smtClean="0"/>
              <a:t>isease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recurrence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   </a:t>
            </a:r>
            <a:r>
              <a:rPr lang="en-US" sz="2800" dirty="0" smtClean="0"/>
              <a:t>around </a:t>
            </a:r>
            <a:r>
              <a:rPr lang="en-US" sz="2800" dirty="0"/>
              <a:t>8</a:t>
            </a:r>
            <a:r>
              <a:rPr lang="en-US" sz="2800" dirty="0" smtClean="0"/>
              <a:t>% 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3909906" y="2418437"/>
            <a:ext cx="1386847" cy="3509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7496284" y="1989923"/>
            <a:ext cx="914400" cy="9144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666891" y="3108346"/>
            <a:ext cx="1286593" cy="2506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58509" y="3852011"/>
            <a:ext cx="2239006" cy="2840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3961"/>
            <a:ext cx="7313613" cy="133692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Radiotherapy as secondary treatment???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R</a:t>
            </a:r>
            <a:r>
              <a:rPr lang="en-US" sz="2800" dirty="0" smtClean="0"/>
              <a:t>adiotherapy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              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hird</a:t>
            </a:r>
            <a:r>
              <a:rPr lang="en-US" sz="2800" dirty="0">
                <a:solidFill>
                  <a:srgbClr val="FF0000"/>
                </a:solidFill>
              </a:rPr>
              <a:t>-line treatment </a:t>
            </a:r>
            <a:r>
              <a:rPr lang="en-US" sz="2800" dirty="0"/>
              <a:t>after </a:t>
            </a:r>
            <a:r>
              <a:rPr lang="en-US" sz="2800" dirty="0">
                <a:solidFill>
                  <a:srgbClr val="0000FF"/>
                </a:solidFill>
              </a:rPr>
              <a:t>unsuccessful </a:t>
            </a:r>
            <a:r>
              <a:rPr lang="en-US" sz="2800" dirty="0" smtClean="0">
                <a:solidFill>
                  <a:srgbClr val="0000FF"/>
                </a:solidFill>
              </a:rPr>
              <a:t>surgery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rgbClr val="0000FF"/>
                </a:solidFill>
              </a:rPr>
              <a:t>lack of effectiveness </a:t>
            </a:r>
            <a:r>
              <a:rPr lang="en-US" sz="2800" dirty="0"/>
              <a:t>of, or presence of intolerance to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medical </a:t>
            </a:r>
            <a:r>
              <a:rPr lang="en-US" sz="2800" dirty="0">
                <a:solidFill>
                  <a:srgbClr val="0000FF"/>
                </a:solidFill>
              </a:rPr>
              <a:t>therapy</a:t>
            </a:r>
            <a:r>
              <a:rPr lang="en-US" sz="2800" dirty="0"/>
              <a:t>, which is presently often considered </a:t>
            </a:r>
            <a:r>
              <a:rPr lang="en-US" sz="2800" dirty="0" smtClean="0"/>
              <a:t>before radiotherapy.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urved Down Arrow 3"/>
          <p:cNvSpPr/>
          <p:nvPr/>
        </p:nvSpPr>
        <p:spPr>
          <a:xfrm>
            <a:off x="2681794" y="2013741"/>
            <a:ext cx="1821281" cy="1144741"/>
          </a:xfrm>
          <a:prstGeom prst="curvedDownArrow">
            <a:avLst>
              <a:gd name="adj1" fmla="val 25000"/>
              <a:gd name="adj2" fmla="val 3357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But…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</a:t>
            </a:r>
            <a:r>
              <a:rPr lang="en-US" sz="2800" dirty="0" smtClean="0"/>
              <a:t>adiotherapy </a:t>
            </a:r>
            <a:r>
              <a:rPr lang="en-US" sz="2800" dirty="0"/>
              <a:t>can be considered a </a:t>
            </a:r>
            <a:r>
              <a:rPr lang="en-US" sz="2800" dirty="0" smtClean="0"/>
              <a:t>reasonable </a:t>
            </a:r>
            <a:r>
              <a:rPr lang="en-US" sz="2800" dirty="0" smtClean="0">
                <a:solidFill>
                  <a:srgbClr val="FF0000"/>
                </a:solidFill>
              </a:rPr>
              <a:t>treatment </a:t>
            </a:r>
            <a:r>
              <a:rPr lang="en-US" sz="2800" dirty="0">
                <a:solidFill>
                  <a:srgbClr val="FF0000"/>
                </a:solidFill>
              </a:rPr>
              <a:t>option </a:t>
            </a:r>
            <a:r>
              <a:rPr lang="en-US" sz="2800" dirty="0"/>
              <a:t>when performed in </a:t>
            </a:r>
            <a:r>
              <a:rPr lang="en-US" sz="2800" dirty="0" smtClean="0"/>
              <a:t> conjunction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with </a:t>
            </a:r>
            <a:r>
              <a:rPr lang="en-US" sz="2800" dirty="0">
                <a:solidFill>
                  <a:srgbClr val="3366FF"/>
                </a:solidFill>
              </a:rPr>
              <a:t>medical </a:t>
            </a:r>
            <a:r>
              <a:rPr lang="en-US" sz="2800" dirty="0"/>
              <a:t>therapy, or even </a:t>
            </a:r>
            <a:r>
              <a:rPr lang="en-US" sz="2800" dirty="0" err="1">
                <a:solidFill>
                  <a:srgbClr val="3366FF"/>
                </a:solidFill>
              </a:rPr>
              <a:t>adrenalectomy</a:t>
            </a:r>
            <a:r>
              <a:rPr lang="en-US" sz="2800" dirty="0">
                <a:solidFill>
                  <a:srgbClr val="3366FF"/>
                </a:solidFill>
              </a:rPr>
              <a:t>, </a:t>
            </a:r>
            <a:r>
              <a:rPr lang="en-US" sz="2800" dirty="0"/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achieve a </a:t>
            </a:r>
            <a:r>
              <a:rPr lang="en-US" sz="2800" dirty="0">
                <a:solidFill>
                  <a:srgbClr val="FF0000"/>
                </a:solidFill>
              </a:rPr>
              <a:t>relatively rapid lowering </a:t>
            </a:r>
            <a:r>
              <a:rPr lang="en-US" sz="2800" dirty="0"/>
              <a:t>of cortisol </a:t>
            </a:r>
            <a:r>
              <a:rPr lang="en-US" sz="2800" dirty="0" smtClean="0"/>
              <a:t>levels.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19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0405"/>
            <a:ext cx="7313613" cy="6851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5577"/>
            <a:ext cx="7313613" cy="6022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solidFill>
                  <a:srgbClr val="3366FF"/>
                </a:solidFill>
              </a:rPr>
              <a:t>The </a:t>
            </a:r>
            <a:r>
              <a:rPr lang="en-US" sz="4000" i="1" dirty="0">
                <a:solidFill>
                  <a:srgbClr val="3366FF"/>
                </a:solidFill>
              </a:rPr>
              <a:t>most common type of radiotherapy used </a:t>
            </a:r>
            <a:r>
              <a:rPr lang="en-US" sz="4000" i="1" dirty="0" smtClean="0">
                <a:solidFill>
                  <a:srgbClr val="3366FF"/>
                </a:solidFill>
              </a:rPr>
              <a:t>for persistent </a:t>
            </a:r>
            <a:r>
              <a:rPr lang="en-US" sz="4000" i="1" dirty="0">
                <a:solidFill>
                  <a:srgbClr val="3366FF"/>
                </a:solidFill>
              </a:rPr>
              <a:t>or recurrent </a:t>
            </a:r>
            <a:r>
              <a:rPr lang="en-US" sz="4000" i="1" dirty="0" smtClean="0">
                <a:solidFill>
                  <a:srgbClr val="3366FF"/>
                </a:solidFill>
              </a:rPr>
              <a:t>CD.</a:t>
            </a:r>
          </a:p>
          <a:p>
            <a:pPr marL="0" indent="0">
              <a:buNone/>
            </a:pPr>
            <a:endParaRPr lang="en-US" sz="4000" i="1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Best choice </a:t>
            </a:r>
            <a:r>
              <a:rPr lang="en-US" sz="2800" dirty="0"/>
              <a:t>in case of </a:t>
            </a:r>
            <a:r>
              <a:rPr lang="en-US" sz="2800" dirty="0">
                <a:solidFill>
                  <a:srgbClr val="FF0000"/>
                </a:solidFill>
              </a:rPr>
              <a:t>small</a:t>
            </a:r>
            <a:r>
              <a:rPr lang="en-US" sz="2800" dirty="0"/>
              <a:t> </a:t>
            </a:r>
            <a:r>
              <a:rPr lang="en-US" sz="2800" dirty="0" smtClean="0"/>
              <a:t>postsurgical</a:t>
            </a:r>
          </a:p>
          <a:p>
            <a:pPr marL="0" indent="0">
              <a:buNone/>
            </a:pPr>
            <a:r>
              <a:rPr lang="en-US" sz="2800" dirty="0" smtClean="0"/>
              <a:t>   remnants </a:t>
            </a:r>
            <a:r>
              <a:rPr lang="en-US" sz="2800" dirty="0"/>
              <a:t>with a </a:t>
            </a:r>
            <a:r>
              <a:rPr lang="en-US" sz="2800" dirty="0" smtClean="0"/>
              <a:t>good target </a:t>
            </a:r>
            <a:r>
              <a:rPr lang="en-US" sz="2800" dirty="0"/>
              <a:t>definition </a:t>
            </a:r>
            <a:r>
              <a:rPr lang="en-US" sz="2800" dirty="0" smtClean="0"/>
              <a:t>and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sufficient distance </a:t>
            </a:r>
            <a:r>
              <a:rPr lang="en-US" sz="2800" dirty="0"/>
              <a:t>from the optic chiasm.</a:t>
            </a:r>
          </a:p>
          <a:p>
            <a:pPr marL="0" indent="0">
              <a:buNone/>
            </a:pP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</a:t>
            </a:r>
            <a:endParaRPr lang="en-US" sz="2800" dirty="0"/>
          </a:p>
        </p:txBody>
      </p:sp>
      <p:sp>
        <p:nvSpPr>
          <p:cNvPr id="4" name="Donut 3"/>
          <p:cNvSpPr/>
          <p:nvPr/>
        </p:nvSpPr>
        <p:spPr>
          <a:xfrm flipV="1">
            <a:off x="730601" y="2306194"/>
            <a:ext cx="7156047" cy="3526136"/>
          </a:xfrm>
          <a:prstGeom prst="donut">
            <a:avLst>
              <a:gd name="adj" fmla="val 34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33691"/>
            <a:ext cx="7313613" cy="11029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SCRT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85443"/>
            <a:ext cx="7313613" cy="6072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An alternative </a:t>
            </a:r>
            <a:r>
              <a:rPr lang="en-US" sz="2800" dirty="0"/>
              <a:t>treatment </a:t>
            </a:r>
            <a:r>
              <a:rPr lang="en-US" sz="2800" dirty="0" smtClean="0"/>
              <a:t>modality(Fractionated</a:t>
            </a:r>
            <a:r>
              <a:rPr lang="en-US" sz="2800" dirty="0"/>
              <a:t> </a:t>
            </a:r>
            <a:r>
              <a:rPr lang="en-US" sz="2800" dirty="0" smtClean="0"/>
              <a:t>radiation therapy): </a:t>
            </a:r>
          </a:p>
          <a:p>
            <a:pPr marL="0" indent="0">
              <a:buNone/>
            </a:pPr>
            <a:r>
              <a:rPr lang="en-US" sz="2800" dirty="0" smtClean="0"/>
              <a:t>1)In </a:t>
            </a:r>
            <a:r>
              <a:rPr lang="en-US" sz="2800" dirty="0"/>
              <a:t>cases </a:t>
            </a:r>
            <a:r>
              <a:rPr lang="en-US" sz="2800" dirty="0" smtClean="0"/>
              <a:t>with </a:t>
            </a:r>
            <a:r>
              <a:rPr lang="en-US" sz="2800" dirty="0" smtClean="0">
                <a:solidFill>
                  <a:srgbClr val="FF0000"/>
                </a:solidFill>
              </a:rPr>
              <a:t>large </a:t>
            </a:r>
            <a:r>
              <a:rPr lang="en-US" sz="2800" dirty="0">
                <a:solidFill>
                  <a:srgbClr val="FF0000"/>
                </a:solidFill>
              </a:rPr>
              <a:t>tumors </a:t>
            </a:r>
            <a:r>
              <a:rPr lang="en-US" sz="2800" dirty="0"/>
              <a:t>close to the optic </a:t>
            </a:r>
            <a:r>
              <a:rPr lang="en-US" sz="2800" dirty="0" err="1"/>
              <a:t>chiams</a:t>
            </a:r>
            <a:r>
              <a:rPr lang="en-US" sz="2800" dirty="0"/>
              <a:t> </a:t>
            </a:r>
            <a:r>
              <a:rPr lang="en-US" sz="2800" dirty="0" smtClean="0"/>
              <a:t>2) </a:t>
            </a:r>
            <a:r>
              <a:rPr lang="en-US" sz="2800" dirty="0"/>
              <a:t>D</a:t>
            </a:r>
            <a:r>
              <a:rPr lang="en-US" sz="2800" dirty="0" smtClean="0"/>
              <a:t>ifferent neural and </a:t>
            </a:r>
            <a:r>
              <a:rPr lang="en-US" sz="2800" dirty="0"/>
              <a:t>vascular </a:t>
            </a:r>
            <a:r>
              <a:rPr lang="en-US" sz="2800" dirty="0">
                <a:solidFill>
                  <a:srgbClr val="FF0000"/>
                </a:solidFill>
              </a:rPr>
              <a:t>surrounding </a:t>
            </a:r>
            <a:r>
              <a:rPr lang="en-US" sz="2800" dirty="0" smtClean="0">
                <a:solidFill>
                  <a:srgbClr val="FF0000"/>
                </a:solidFill>
              </a:rPr>
              <a:t>structures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3366FF"/>
                </a:solidFill>
              </a:rPr>
              <a:t>How about occult </a:t>
            </a:r>
            <a:r>
              <a:rPr lang="en-US" sz="2800" i="1" dirty="0">
                <a:solidFill>
                  <a:srgbClr val="3366FF"/>
                </a:solidFill>
              </a:rPr>
              <a:t>tumors, namely those patients in whom no </a:t>
            </a:r>
            <a:r>
              <a:rPr lang="en-US" sz="2800" i="1" dirty="0" smtClean="0">
                <a:solidFill>
                  <a:srgbClr val="3366FF"/>
                </a:solidFill>
              </a:rPr>
              <a:t>abnormality appears </a:t>
            </a:r>
            <a:r>
              <a:rPr lang="en-US" sz="2800" i="1" dirty="0">
                <a:solidFill>
                  <a:srgbClr val="3366FF"/>
                </a:solidFill>
              </a:rPr>
              <a:t>on pituitary </a:t>
            </a:r>
            <a:r>
              <a:rPr lang="en-US" sz="2800" i="1" dirty="0" smtClean="0">
                <a:solidFill>
                  <a:srgbClr val="3366FF"/>
                </a:solidFill>
              </a:rPr>
              <a:t>imaging??</a:t>
            </a:r>
            <a:endParaRPr lang="en-US" sz="2800" i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No study </a:t>
            </a:r>
            <a:r>
              <a:rPr lang="en-US" sz="2800" dirty="0"/>
              <a:t>is </a:t>
            </a:r>
            <a:r>
              <a:rPr lang="en-US" sz="2800" dirty="0" smtClean="0"/>
              <a:t>available on </a:t>
            </a:r>
            <a:r>
              <a:rPr lang="en-US" sz="2800" dirty="0"/>
              <a:t>the utility of SRT in the treatment of </a:t>
            </a:r>
            <a:r>
              <a:rPr lang="en-US" sz="2800" dirty="0" smtClean="0"/>
              <a:t>these patients.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182330" y="3175193"/>
            <a:ext cx="1286593" cy="417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979282" y="3175193"/>
            <a:ext cx="1436974" cy="417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09906" y="3175193"/>
            <a:ext cx="1069376" cy="417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1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0808"/>
            <a:ext cx="7313613" cy="143433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Radiotherapy as the first line treatment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1) In selected patients </a:t>
            </a:r>
            <a:r>
              <a:rPr lang="en-US" sz="2800" dirty="0">
                <a:solidFill>
                  <a:srgbClr val="008000"/>
                </a:solidFill>
              </a:rPr>
              <a:t>without a clear indication </a:t>
            </a:r>
            <a:r>
              <a:rPr lang="en-US" sz="2800" dirty="0"/>
              <a:t>for pituitary </a:t>
            </a:r>
            <a:r>
              <a:rPr lang="en-US" sz="2800" dirty="0" smtClean="0"/>
              <a:t>surgery</a:t>
            </a:r>
            <a:r>
              <a:rPr lang="en-US" sz="2800" dirty="0"/>
              <a:t> </a:t>
            </a:r>
            <a:r>
              <a:rPr lang="en-US" sz="2800" dirty="0" smtClean="0"/>
              <a:t>(location </a:t>
            </a:r>
            <a:r>
              <a:rPr lang="en-US" sz="2800" dirty="0"/>
              <a:t>such as the cavernous </a:t>
            </a:r>
            <a:r>
              <a:rPr lang="en-US" sz="2800" dirty="0" smtClean="0"/>
              <a:t>sinus).</a:t>
            </a:r>
          </a:p>
          <a:p>
            <a:pPr marL="0" indent="0">
              <a:buNone/>
            </a:pPr>
            <a:r>
              <a:rPr lang="en-US" sz="2800" dirty="0" smtClean="0"/>
              <a:t>2) In patients with </a:t>
            </a:r>
            <a:r>
              <a:rPr lang="en-US" sz="2800" dirty="0">
                <a:solidFill>
                  <a:srgbClr val="008000"/>
                </a:solidFill>
              </a:rPr>
              <a:t>uncontrolled disease and severe </a:t>
            </a:r>
            <a:r>
              <a:rPr lang="en-US" sz="2800" dirty="0"/>
              <a:t>comorbidities </a:t>
            </a:r>
            <a:r>
              <a:rPr lang="en-US" sz="2800" dirty="0" smtClean="0"/>
              <a:t>and clinical </a:t>
            </a:r>
            <a:r>
              <a:rPr lang="en-US" sz="2800" dirty="0"/>
              <a:t>complications, with evident contraindications </a:t>
            </a:r>
            <a:r>
              <a:rPr lang="en-US" sz="2800" dirty="0" smtClean="0"/>
              <a:t>for surgery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6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SRT does not appear to be more efficacious </a:t>
            </a:r>
            <a:r>
              <a:rPr lang="en-US" sz="2800" dirty="0" smtClean="0"/>
              <a:t>than CRT.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With </a:t>
            </a:r>
            <a:r>
              <a:rPr lang="en-US" sz="2800" dirty="0"/>
              <a:t>no clear difference in the time of decline </a:t>
            </a:r>
            <a:r>
              <a:rPr lang="en-US" sz="2800" dirty="0" smtClean="0"/>
              <a:t>of cortisol </a:t>
            </a:r>
            <a:r>
              <a:rPr lang="en-US" sz="2800" dirty="0"/>
              <a:t>levels compared to CRT.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t </a:t>
            </a:r>
            <a:r>
              <a:rPr lang="en-US" sz="2800" dirty="0"/>
              <a:t>remains a good modality of </a:t>
            </a:r>
            <a:r>
              <a:rPr lang="en-US" sz="2800" dirty="0" smtClean="0"/>
              <a:t>radiotherapy for </a:t>
            </a:r>
            <a:r>
              <a:rPr lang="en-US" sz="2800" dirty="0"/>
              <a:t>adjunctive therapy in CD.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04826" y="2456598"/>
            <a:ext cx="12698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781314" y="3609694"/>
            <a:ext cx="14202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929155" y="4746079"/>
            <a:ext cx="1704318" cy="16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 prospective studies comparing the outcome of the different radiation delivery methods used in </a:t>
            </a:r>
            <a:r>
              <a:rPr lang="en-US" sz="2800" dirty="0" smtClean="0"/>
              <a:t>SRT.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11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main limitations 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1)The </a:t>
            </a:r>
            <a:r>
              <a:rPr lang="en-US" sz="2800" dirty="0"/>
              <a:t>time elapsing between the </a:t>
            </a:r>
            <a:r>
              <a:rPr lang="en-US" sz="2800" dirty="0" smtClean="0"/>
              <a:t>administration and </a:t>
            </a:r>
            <a:r>
              <a:rPr lang="en-US" sz="2800" dirty="0"/>
              <a:t>complete efficacy of the treatment,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2)The</a:t>
            </a:r>
            <a:r>
              <a:rPr lang="en-US" sz="2800" dirty="0"/>
              <a:t> </a:t>
            </a:r>
            <a:r>
              <a:rPr lang="en-US" sz="2800" dirty="0" smtClean="0"/>
              <a:t>adverse </a:t>
            </a:r>
            <a:r>
              <a:rPr lang="en-US" sz="2800" dirty="0"/>
              <a:t>events, </a:t>
            </a:r>
            <a:r>
              <a:rPr lang="en-US" sz="2800" dirty="0" smtClean="0"/>
              <a:t>the </a:t>
            </a:r>
            <a:r>
              <a:rPr lang="en-US" sz="2800" dirty="0"/>
              <a:t>most common is the </a:t>
            </a:r>
            <a:r>
              <a:rPr lang="en-US" sz="2800" dirty="0" smtClean="0"/>
              <a:t>hypopituitarism that </a:t>
            </a:r>
            <a:r>
              <a:rPr lang="en-US" sz="2800" dirty="0"/>
              <a:t>occur in a great majority of patients </a:t>
            </a:r>
            <a:r>
              <a:rPr lang="en-US" sz="2800" dirty="0" smtClean="0"/>
              <a:t>and develop </a:t>
            </a:r>
            <a:r>
              <a:rPr lang="en-US" sz="2800" dirty="0"/>
              <a:t>along time after radiotherapy.</a:t>
            </a:r>
          </a:p>
        </p:txBody>
      </p:sp>
    </p:spTree>
    <p:extLst>
      <p:ext uri="{BB962C8B-B14F-4D97-AF65-F5344CB8AC3E}">
        <p14:creationId xmlns:p14="http://schemas.microsoft.com/office/powerpoint/2010/main" val="23436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AGENDA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363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1)Introduction</a:t>
            </a:r>
          </a:p>
          <a:p>
            <a:pPr marL="0" indent="0">
              <a:buNone/>
            </a:pPr>
            <a:r>
              <a:rPr lang="en-US" sz="2800" dirty="0" smtClean="0"/>
              <a:t>2)Outcome of Cushing’s disease after TSS</a:t>
            </a:r>
          </a:p>
          <a:p>
            <a:pPr marL="0" indent="0">
              <a:buNone/>
            </a:pPr>
            <a:r>
              <a:rPr lang="en-US" sz="2800" dirty="0" smtClean="0"/>
              <a:t>3)Medical Therapy in Cushing’s disease</a:t>
            </a:r>
          </a:p>
          <a:p>
            <a:pPr marL="0" indent="0">
              <a:buNone/>
            </a:pPr>
            <a:r>
              <a:rPr lang="en-US" sz="2800" dirty="0" smtClean="0"/>
              <a:t>4) Repeat </a:t>
            </a:r>
            <a:r>
              <a:rPr lang="en-US" sz="2800" dirty="0"/>
              <a:t>P</a:t>
            </a:r>
            <a:r>
              <a:rPr lang="en-US" sz="2800" dirty="0" smtClean="0"/>
              <a:t>ituitary </a:t>
            </a:r>
            <a:r>
              <a:rPr lang="en-US" sz="2800" dirty="0"/>
              <a:t>S</a:t>
            </a:r>
            <a:r>
              <a:rPr lang="en-US" sz="2800" dirty="0" smtClean="0"/>
              <a:t>urgery</a:t>
            </a:r>
          </a:p>
          <a:p>
            <a:pPr marL="0" indent="0">
              <a:buNone/>
            </a:pPr>
            <a:r>
              <a:rPr lang="en-US" sz="2800" dirty="0" smtClean="0"/>
              <a:t>5) Radiotherapy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6)Adrenal Surgery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5)Endocrine Society </a:t>
            </a:r>
            <a:r>
              <a:rPr lang="en-US" sz="2800" dirty="0"/>
              <a:t>G</a:t>
            </a:r>
            <a:r>
              <a:rPr lang="en-US" sz="2800" dirty="0" smtClean="0"/>
              <a:t>uideline </a:t>
            </a:r>
          </a:p>
          <a:p>
            <a:pPr marL="0" indent="0">
              <a:buNone/>
            </a:pPr>
            <a:r>
              <a:rPr lang="en-US" sz="2800" dirty="0" smtClean="0"/>
              <a:t>6)Conclusion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1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iochemical Definitions</a:t>
            </a:r>
            <a:r>
              <a:rPr lang="en-US" sz="2800" dirty="0" smtClean="0"/>
              <a:t>: </a:t>
            </a:r>
            <a:r>
              <a:rPr lang="en-US" sz="2800" dirty="0"/>
              <a:t>S</a:t>
            </a:r>
            <a:r>
              <a:rPr lang="en-US" sz="2800" dirty="0" smtClean="0"/>
              <a:t>erum </a:t>
            </a:r>
            <a:r>
              <a:rPr lang="en-US" sz="2800" dirty="0"/>
              <a:t>cortisol level (morning </a:t>
            </a:r>
            <a:r>
              <a:rPr lang="en-US" sz="2800" dirty="0" smtClean="0"/>
              <a:t>and midnight </a:t>
            </a:r>
            <a:r>
              <a:rPr lang="en-US" sz="2800" dirty="0"/>
              <a:t>assessments), UFC, and response to low-</a:t>
            </a:r>
            <a:r>
              <a:rPr lang="en-US" sz="2800" dirty="0" smtClean="0"/>
              <a:t>dose dexamethasone </a:t>
            </a:r>
            <a:r>
              <a:rPr lang="en-US" sz="2800" dirty="0"/>
              <a:t>suppression test (LDDST)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END </a:t>
            </a:r>
            <a:r>
              <a:rPr lang="en-US" sz="2800" dirty="0" err="1" smtClean="0">
                <a:solidFill>
                  <a:srgbClr val="FF0000"/>
                </a:solidFill>
              </a:rPr>
              <a:t>POINT</a:t>
            </a:r>
            <a:r>
              <a:rPr lang="en-US" sz="2800" dirty="0" err="1" smtClean="0"/>
              <a:t>:Reporting</a:t>
            </a:r>
            <a:r>
              <a:rPr lang="en-US" sz="2800" dirty="0" smtClean="0"/>
              <a:t> the ranges </a:t>
            </a:r>
            <a:r>
              <a:rPr lang="en-US" sz="2800" dirty="0"/>
              <a:t>of the remission and recurrence </a:t>
            </a:r>
            <a:r>
              <a:rPr lang="en-US" sz="2800" dirty="0" smtClean="0"/>
              <a:t>rates, </a:t>
            </a:r>
            <a:r>
              <a:rPr lang="en-US" sz="2800" dirty="0" err="1" smtClean="0"/>
              <a:t>overal</a:t>
            </a:r>
            <a:r>
              <a:rPr lang="en-US" sz="2800" dirty="0" smtClean="0"/>
              <a:t> remission and recurrence rate.</a:t>
            </a:r>
          </a:p>
        </p:txBody>
      </p:sp>
    </p:spTree>
    <p:extLst>
      <p:ext uri="{BB962C8B-B14F-4D97-AF65-F5344CB8AC3E}">
        <p14:creationId xmlns:p14="http://schemas.microsoft.com/office/powerpoint/2010/main" val="29953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Adrenal Surgery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n </a:t>
            </a:r>
            <a:r>
              <a:rPr lang="en-US" sz="2800" dirty="0" smtClean="0">
                <a:solidFill>
                  <a:srgbClr val="008000"/>
                </a:solidFill>
              </a:rPr>
              <a:t>alternative or adjuvant treatment of pituitary radiotherapy</a:t>
            </a:r>
            <a:r>
              <a:rPr lang="en-US" sz="2800" dirty="0" smtClean="0"/>
              <a:t> in patients </a:t>
            </a:r>
            <a:r>
              <a:rPr lang="en-US" sz="2800" dirty="0"/>
              <a:t>with CD unsuccessfully treated </a:t>
            </a:r>
            <a:r>
              <a:rPr lang="en-US" sz="2800" dirty="0" smtClean="0"/>
              <a:t>by pituitary surgery:</a:t>
            </a:r>
          </a:p>
          <a:p>
            <a:pPr marL="0" indent="0">
              <a:buNone/>
            </a:pPr>
            <a:r>
              <a:rPr lang="en-US" sz="2800" dirty="0" smtClean="0"/>
              <a:t>1)</a:t>
            </a:r>
            <a:r>
              <a:rPr lang="en-US" sz="2800" dirty="0" smtClean="0">
                <a:solidFill>
                  <a:srgbClr val="FF0000"/>
                </a:solidFill>
              </a:rPr>
              <a:t>Refractory </a:t>
            </a:r>
            <a:r>
              <a:rPr lang="en-US" sz="2800" dirty="0"/>
              <a:t>to a </a:t>
            </a:r>
            <a:r>
              <a:rPr lang="en-US" sz="2800" dirty="0" smtClean="0"/>
              <a:t>number of </a:t>
            </a:r>
            <a:r>
              <a:rPr lang="en-US" sz="2800" dirty="0"/>
              <a:t>previous </a:t>
            </a:r>
            <a:r>
              <a:rPr lang="en-US" sz="2800" dirty="0" smtClean="0"/>
              <a:t>treatments</a:t>
            </a: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2)Those </a:t>
            </a:r>
            <a:r>
              <a:rPr lang="en-US" sz="2800" dirty="0"/>
              <a:t>who require </a:t>
            </a:r>
            <a:r>
              <a:rPr lang="en-US" sz="2800" dirty="0">
                <a:solidFill>
                  <a:srgbClr val="FF0000"/>
                </a:solidFill>
              </a:rPr>
              <a:t>an </a:t>
            </a:r>
            <a:r>
              <a:rPr lang="en-US" sz="2800" dirty="0" smtClean="0">
                <a:solidFill>
                  <a:srgbClr val="FF0000"/>
                </a:solidFill>
              </a:rPr>
              <a:t>immediate reversal </a:t>
            </a:r>
            <a:r>
              <a:rPr lang="en-US" sz="2800" dirty="0"/>
              <a:t>of </a:t>
            </a:r>
            <a:r>
              <a:rPr lang="en-US" sz="2800" dirty="0" err="1"/>
              <a:t>hypercortisolism</a:t>
            </a:r>
            <a:r>
              <a:rPr lang="en-US" sz="2800" dirty="0"/>
              <a:t> because of the </a:t>
            </a:r>
            <a:r>
              <a:rPr lang="en-US" sz="2800" dirty="0" smtClean="0"/>
              <a:t>presence of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severe </a:t>
            </a:r>
            <a:r>
              <a:rPr lang="en-US" sz="2800" dirty="0"/>
              <a:t>disease 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05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Bilateral </a:t>
            </a:r>
            <a:r>
              <a:rPr lang="en-US" b="1" dirty="0" err="1">
                <a:solidFill>
                  <a:srgbClr val="FF0000"/>
                </a:solidFill>
              </a:rPr>
              <a:t>adrenalectomy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3)To </a:t>
            </a:r>
            <a:r>
              <a:rPr lang="en-US" sz="2800" dirty="0"/>
              <a:t>avoid </a:t>
            </a:r>
            <a:r>
              <a:rPr lang="en-US" sz="2800" dirty="0" smtClean="0"/>
              <a:t>the risk </a:t>
            </a:r>
            <a:r>
              <a:rPr lang="en-US" sz="2800" dirty="0"/>
              <a:t>of hypopituitarism that is associated with </a:t>
            </a:r>
            <a:r>
              <a:rPr lang="en-US" sz="2800" dirty="0" smtClean="0"/>
              <a:t>radiation therapy(</a:t>
            </a:r>
            <a:r>
              <a:rPr lang="en-US" sz="3600" dirty="0" smtClean="0">
                <a:solidFill>
                  <a:srgbClr val="FF0000"/>
                </a:solidFill>
              </a:rPr>
              <a:t>at </a:t>
            </a:r>
            <a:r>
              <a:rPr lang="en-US" sz="3600" dirty="0">
                <a:solidFill>
                  <a:srgbClr val="FF0000"/>
                </a:solidFill>
              </a:rPr>
              <a:t>a reproductive age wishing </a:t>
            </a:r>
            <a:r>
              <a:rPr lang="en-US" sz="3600" dirty="0" smtClean="0">
                <a:solidFill>
                  <a:srgbClr val="FF0000"/>
                </a:solidFill>
              </a:rPr>
              <a:t>to preserve </a:t>
            </a:r>
            <a:r>
              <a:rPr lang="en-US" sz="3600" dirty="0">
                <a:solidFill>
                  <a:srgbClr val="FF0000"/>
                </a:solidFill>
              </a:rPr>
              <a:t>their </a:t>
            </a:r>
            <a:r>
              <a:rPr lang="en-US" sz="3600" dirty="0" smtClean="0">
                <a:solidFill>
                  <a:srgbClr val="FF0000"/>
                </a:solidFill>
              </a:rPr>
              <a:t>fertility),</a:t>
            </a:r>
            <a:r>
              <a:rPr lang="en-US" sz="2800" dirty="0" smtClean="0"/>
              <a:t> </a:t>
            </a:r>
            <a:r>
              <a:rPr lang="en-US" sz="2800" dirty="0"/>
              <a:t>which can be invalidated either </a:t>
            </a:r>
            <a:r>
              <a:rPr lang="en-US" sz="2800" dirty="0" smtClean="0"/>
              <a:t>by pituitary </a:t>
            </a:r>
            <a:r>
              <a:rPr lang="en-US" sz="2800" dirty="0"/>
              <a:t>surgery or </a:t>
            </a:r>
            <a:r>
              <a:rPr lang="en-US" sz="2800" dirty="0" smtClean="0"/>
              <a:t>radiotherapy.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88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075937"/>
              </p:ext>
            </p:extLst>
          </p:nvPr>
        </p:nvGraphicFramePr>
        <p:xfrm>
          <a:off x="914400" y="233960"/>
          <a:ext cx="7313614" cy="62949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56807"/>
                <a:gridCol w="3656807"/>
              </a:tblGrid>
              <a:tr h="66846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studies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Published :1972 -2014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5961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CD patients treated by</a:t>
                      </a:r>
                    </a:p>
                    <a:p>
                      <a:r>
                        <a:rPr lang="en-US" sz="2400" dirty="0" smtClean="0"/>
                        <a:t>bilateral </a:t>
                      </a:r>
                      <a:r>
                        <a:rPr lang="en-US" sz="2400" dirty="0" err="1" smtClean="0"/>
                        <a:t>adrenalectomy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702</a:t>
                      </a:r>
                      <a:endParaRPr lang="en-US" sz="2400" dirty="0"/>
                    </a:p>
                  </a:txBody>
                  <a:tcPr/>
                </a:tc>
              </a:tr>
              <a:tr h="4597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 follow-up period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71.8 months </a:t>
                      </a:r>
                      <a:endParaRPr lang="en-US" sz="2400" dirty="0"/>
                    </a:p>
                  </a:txBody>
                  <a:tcPr/>
                </a:tc>
              </a:tr>
              <a:tr h="53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Range of follow-up period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0.8–612</a:t>
                      </a:r>
                      <a:r>
                        <a:rPr lang="en-US" sz="2400" baseline="0" dirty="0" smtClean="0"/>
                        <a:t> months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520706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Laparoscopic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adrenalectomy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 studies</a:t>
                      </a:r>
                      <a:endParaRPr lang="en-US" sz="2400" dirty="0"/>
                    </a:p>
                  </a:txBody>
                  <a:tcPr/>
                </a:tc>
              </a:tr>
              <a:tr h="576258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adrenalectomy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 studies</a:t>
                      </a:r>
                      <a:endParaRPr lang="en-US" sz="2400" dirty="0"/>
                    </a:p>
                  </a:txBody>
                  <a:tcPr/>
                </a:tc>
              </a:tr>
              <a:tr h="4479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Both</a:t>
                      </a:r>
                      <a:r>
                        <a:rPr lang="en-US" sz="2400" baseline="0" dirty="0" smtClean="0"/>
                        <a:t> treatment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 studies</a:t>
                      </a:r>
                      <a:endParaRPr lang="en-US" sz="2400" dirty="0"/>
                    </a:p>
                  </a:txBody>
                  <a:tcPr/>
                </a:tc>
              </a:tr>
              <a:tr h="754799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Effective in controlling hormone excess and clinical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78.9%–100%</a:t>
                      </a:r>
                      <a:endParaRPr lang="en-US" sz="2400" dirty="0"/>
                    </a:p>
                  </a:txBody>
                  <a:tcPr/>
                </a:tc>
              </a:tr>
              <a:tr h="416474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persistent  OR recurrence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0-12%</a:t>
                      </a:r>
                      <a:endParaRPr lang="en-US" sz="2400" dirty="0"/>
                    </a:p>
                  </a:txBody>
                  <a:tcPr/>
                </a:tc>
              </a:tr>
              <a:tr h="596198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Cinical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symptoms or signs of 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hypercortisolism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</a:t>
                      </a:r>
                      <a:r>
                        <a:rPr lang="en-US" sz="2400" baseline="0" dirty="0" smtClean="0"/>
                        <a:t> than 1%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5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Relapse after </a:t>
            </a:r>
            <a:r>
              <a:rPr lang="en-US" dirty="0" err="1" smtClean="0"/>
              <a:t>adrenalectomy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82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1)Presence </a:t>
            </a:r>
            <a:r>
              <a:rPr lang="en-US" sz="2800" dirty="0"/>
              <a:t>of </a:t>
            </a:r>
            <a:r>
              <a:rPr lang="en-US" sz="3600" dirty="0">
                <a:solidFill>
                  <a:srgbClr val="FF0000"/>
                </a:solidFill>
              </a:rPr>
              <a:t>adrenal rests</a:t>
            </a:r>
            <a:r>
              <a:rPr lang="en-US" sz="2800" dirty="0"/>
              <a:t>, that have </a:t>
            </a:r>
            <a:r>
              <a:rPr lang="en-US" sz="2800" dirty="0" smtClean="0"/>
              <a:t>escaped the </a:t>
            </a:r>
            <a:r>
              <a:rPr lang="en-US" sz="2800" dirty="0"/>
              <a:t>surgeon’s knife</a:t>
            </a:r>
            <a:r>
              <a:rPr lang="en-US" sz="2800" dirty="0" smtClean="0"/>
              <a:t>,( technical </a:t>
            </a:r>
            <a:r>
              <a:rPr lang="en-US" sz="2800" dirty="0"/>
              <a:t>difficulties such as intra-operative bleeding </a:t>
            </a:r>
            <a:r>
              <a:rPr lang="en-US" sz="2800" dirty="0" smtClean="0"/>
              <a:t>and poor </a:t>
            </a:r>
            <a:r>
              <a:rPr lang="en-US" sz="2800" dirty="0"/>
              <a:t>visualization due to scar </a:t>
            </a:r>
            <a:r>
              <a:rPr lang="en-US" sz="2800" dirty="0" smtClean="0"/>
              <a:t>tissue).</a:t>
            </a:r>
          </a:p>
          <a:p>
            <a:pPr marL="0" indent="0">
              <a:buNone/>
            </a:pPr>
            <a:r>
              <a:rPr lang="en-US" sz="2800" dirty="0" smtClean="0"/>
              <a:t>2)</a:t>
            </a:r>
            <a:r>
              <a:rPr lang="en-US" sz="2800" dirty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Adrenal accessory glands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FF0000"/>
                </a:solidFill>
              </a:rPr>
              <a:t>adrenal rest tumors</a:t>
            </a:r>
            <a:r>
              <a:rPr lang="en-US" sz="2800" dirty="0"/>
              <a:t> located in </a:t>
            </a:r>
            <a:r>
              <a:rPr lang="en-US" sz="2800" dirty="0" smtClean="0"/>
              <a:t>retroperitoneal tissue</a:t>
            </a:r>
            <a:r>
              <a:rPr lang="en-US" sz="2800" dirty="0"/>
              <a:t>, kidney, mediastinum, or genital </a:t>
            </a:r>
            <a:r>
              <a:rPr lang="en-US" sz="2800" dirty="0" smtClean="0"/>
              <a:t>organs.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39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167916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Bilateral </a:t>
            </a:r>
            <a:r>
              <a:rPr lang="en-US" sz="3200" dirty="0" err="1">
                <a:solidFill>
                  <a:srgbClr val="FF0000"/>
                </a:solidFill>
              </a:rPr>
              <a:t>adrenalectomy</a:t>
            </a:r>
            <a:r>
              <a:rPr lang="en-US" sz="3200" dirty="0">
                <a:solidFill>
                  <a:srgbClr val="FF0000"/>
                </a:solidFill>
              </a:rPr>
              <a:t>, in the studies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involving only patients with CD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54524"/>
              </p:ext>
            </p:extLst>
          </p:nvPr>
        </p:nvGraphicFramePr>
        <p:xfrm>
          <a:off x="761010" y="2911642"/>
          <a:ext cx="7313614" cy="326135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72209"/>
                <a:gridCol w="15414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Mortality rate, ranging between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 and 11.1%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746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Perioperative </a:t>
                      </a:r>
                      <a:r>
                        <a:rPr lang="en-US" sz="2800" smtClean="0"/>
                        <a:t>complications ranging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0 </a:t>
                      </a:r>
                      <a:r>
                        <a:rPr lang="en-US" sz="2800" dirty="0" smtClean="0"/>
                        <a:t>and 50%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Prevalence of Nelson’s syndrome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 to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34.6%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8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00538"/>
            <a:ext cx="7313613" cy="1270078"/>
          </a:xfrm>
        </p:spPr>
        <p:txBody>
          <a:bodyPr/>
          <a:lstStyle/>
          <a:p>
            <a:r>
              <a:rPr lang="en-US" dirty="0" smtClean="0"/>
              <a:t>Nelson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2154"/>
            <a:ext cx="7313613" cy="49890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ime </a:t>
            </a:r>
            <a:r>
              <a:rPr lang="en-US" sz="2800" dirty="0"/>
              <a:t>interval between the bilateral </a:t>
            </a:r>
            <a:r>
              <a:rPr lang="en-US" sz="2800" dirty="0" err="1" smtClean="0"/>
              <a:t>adrenalectomy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a diagnosis of NS </a:t>
            </a:r>
            <a:r>
              <a:rPr lang="en-US" sz="2800" dirty="0" smtClean="0"/>
              <a:t>:0.5</a:t>
            </a:r>
            <a:r>
              <a:rPr lang="en-US" sz="2800" dirty="0"/>
              <a:t>–24 years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No </a:t>
            </a:r>
            <a:r>
              <a:rPr lang="en-US" sz="2800" dirty="0">
                <a:solidFill>
                  <a:srgbClr val="FF0000"/>
                </a:solidFill>
              </a:rPr>
              <a:t>consensus on the use of </a:t>
            </a:r>
            <a:r>
              <a:rPr lang="en-US" sz="2800" dirty="0" err="1" smtClean="0">
                <a:solidFill>
                  <a:srgbClr val="FF0000"/>
                </a:solidFill>
              </a:rPr>
              <a:t>neoadjuvant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pituitary </a:t>
            </a:r>
            <a:r>
              <a:rPr lang="en-US" sz="2800" dirty="0">
                <a:solidFill>
                  <a:srgbClr val="FF0000"/>
                </a:solidFill>
              </a:rPr>
              <a:t>radiotherapy after bilateral </a:t>
            </a:r>
            <a:r>
              <a:rPr lang="en-US" sz="2800" dirty="0" err="1">
                <a:solidFill>
                  <a:srgbClr val="FF0000"/>
                </a:solidFill>
              </a:rPr>
              <a:t>adrenalectomy</a:t>
            </a:r>
            <a:r>
              <a:rPr lang="en-US" sz="2800" dirty="0">
                <a:solidFill>
                  <a:srgbClr val="FF0000"/>
                </a:solidFill>
              </a:rPr>
              <a:t> in </a:t>
            </a:r>
            <a:r>
              <a:rPr lang="en-US" sz="2800" dirty="0" smtClean="0">
                <a:solidFill>
                  <a:srgbClr val="FF0000"/>
                </a:solidFill>
              </a:rPr>
              <a:t>patients with </a:t>
            </a:r>
            <a:r>
              <a:rPr lang="en-US" sz="2800" dirty="0">
                <a:solidFill>
                  <a:srgbClr val="FF0000"/>
                </a:solidFill>
              </a:rPr>
              <a:t>CD.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May be </a:t>
            </a:r>
            <a:r>
              <a:rPr lang="en-US" sz="2800" dirty="0" smtClean="0">
                <a:solidFill>
                  <a:srgbClr val="3366FF"/>
                </a:solidFill>
              </a:rPr>
              <a:t>lack </a:t>
            </a:r>
            <a:r>
              <a:rPr lang="en-US" sz="2800" dirty="0">
                <a:solidFill>
                  <a:srgbClr val="3366FF"/>
                </a:solidFill>
              </a:rPr>
              <a:t>of </a:t>
            </a:r>
            <a:r>
              <a:rPr lang="en-US" sz="2800" dirty="0" smtClean="0">
                <a:solidFill>
                  <a:srgbClr val="3366FF"/>
                </a:solidFill>
              </a:rPr>
              <a:t>prophylactic pituitary </a:t>
            </a:r>
            <a:r>
              <a:rPr lang="en-US" sz="2800" dirty="0">
                <a:solidFill>
                  <a:srgbClr val="3366FF"/>
                </a:solidFill>
              </a:rPr>
              <a:t>radiotherapy is not a risk factor </a:t>
            </a:r>
            <a:r>
              <a:rPr lang="en-US" sz="2800" dirty="0"/>
              <a:t>for </a:t>
            </a:r>
            <a:r>
              <a:rPr lang="en-US" sz="2800" dirty="0" smtClean="0"/>
              <a:t>the subsequent </a:t>
            </a:r>
            <a:r>
              <a:rPr lang="en-US" sz="2800" dirty="0"/>
              <a:t>development of </a:t>
            </a:r>
            <a:r>
              <a:rPr lang="en-US" sz="2800" dirty="0" err="1"/>
              <a:t>corticotroph</a:t>
            </a:r>
            <a:r>
              <a:rPr lang="en-US" sz="2800" dirty="0"/>
              <a:t> tumor </a:t>
            </a:r>
            <a:r>
              <a:rPr lang="en-US" sz="2800" dirty="0" smtClean="0"/>
              <a:t>progression????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15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Although </a:t>
            </a:r>
            <a:r>
              <a:rPr lang="en-US" sz="2800" dirty="0" err="1" smtClean="0">
                <a:solidFill>
                  <a:srgbClr val="3366FF"/>
                </a:solidFill>
              </a:rPr>
              <a:t>neoadjuvant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3366FF"/>
                </a:solidFill>
              </a:rPr>
              <a:t>pituitary </a:t>
            </a:r>
            <a:r>
              <a:rPr lang="en-US" sz="2800" dirty="0">
                <a:solidFill>
                  <a:srgbClr val="3366FF"/>
                </a:solidFill>
              </a:rPr>
              <a:t>radiotherapy may reduce the occurrence of </a:t>
            </a:r>
            <a:r>
              <a:rPr lang="en-US" sz="2800" dirty="0" err="1" smtClean="0">
                <a:solidFill>
                  <a:srgbClr val="3366FF"/>
                </a:solidFill>
              </a:rPr>
              <a:t>corticotroph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3366FF"/>
                </a:solidFill>
              </a:rPr>
              <a:t>tumor </a:t>
            </a:r>
            <a:r>
              <a:rPr lang="en-US" sz="2800" dirty="0">
                <a:solidFill>
                  <a:srgbClr val="3366FF"/>
                </a:solidFill>
              </a:rPr>
              <a:t>progression </a:t>
            </a:r>
            <a:r>
              <a:rPr lang="en-US" sz="2800" dirty="0"/>
              <a:t>in those patients with </a:t>
            </a:r>
            <a:r>
              <a:rPr lang="en-US" sz="2800" dirty="0" smtClean="0"/>
              <a:t>residual pituitary tumor ,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>
                <a:solidFill>
                  <a:srgbClr val="FF0000"/>
                </a:solidFill>
              </a:rPr>
              <a:t>potential benefits </a:t>
            </a:r>
            <a:r>
              <a:rPr lang="en-US" sz="2800" dirty="0" smtClean="0">
                <a:solidFill>
                  <a:srgbClr val="FF0000"/>
                </a:solidFill>
              </a:rPr>
              <a:t>need </a:t>
            </a:r>
            <a:r>
              <a:rPr lang="en-US" sz="2800" dirty="0">
                <a:solidFill>
                  <a:srgbClr val="FF0000"/>
                </a:solidFill>
              </a:rPr>
              <a:t>to be weighed carefully </a:t>
            </a:r>
            <a:r>
              <a:rPr lang="en-US" sz="2800" dirty="0"/>
              <a:t>against the </a:t>
            </a:r>
            <a:r>
              <a:rPr lang="en-US" sz="2800" dirty="0" smtClean="0"/>
              <a:t>high probability </a:t>
            </a:r>
            <a:r>
              <a:rPr lang="en-US" sz="2800" dirty="0"/>
              <a:t>of the development of adverse </a:t>
            </a:r>
            <a:r>
              <a:rPr lang="en-US" sz="2800" dirty="0" smtClean="0"/>
              <a:t>consequences.</a:t>
            </a:r>
            <a:endParaRPr lang="en-US" sz="2800" dirty="0"/>
          </a:p>
        </p:txBody>
      </p:sp>
      <p:sp>
        <p:nvSpPr>
          <p:cNvPr id="4" name="Multidocument 3"/>
          <p:cNvSpPr/>
          <p:nvPr/>
        </p:nvSpPr>
        <p:spPr>
          <a:xfrm>
            <a:off x="2873948" y="2857674"/>
            <a:ext cx="5079536" cy="1336924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95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Laparoscopic  </a:t>
            </a:r>
            <a:r>
              <a:rPr lang="en-US" sz="2800" dirty="0" err="1" smtClean="0"/>
              <a:t>adrenalectomy</a:t>
            </a:r>
            <a:r>
              <a:rPr lang="en-US" sz="2800" dirty="0" smtClean="0"/>
              <a:t> </a:t>
            </a:r>
            <a:r>
              <a:rPr lang="en-US" sz="2800" dirty="0"/>
              <a:t>has been associated with a rate of </a:t>
            </a:r>
            <a:r>
              <a:rPr lang="en-US" sz="2800" dirty="0" smtClean="0">
                <a:solidFill>
                  <a:srgbClr val="FF0000"/>
                </a:solidFill>
              </a:rPr>
              <a:t>perioperative complications 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R</a:t>
            </a:r>
            <a:r>
              <a:rPr lang="en-US" sz="2800" dirty="0" smtClean="0">
                <a:solidFill>
                  <a:srgbClr val="0000FF"/>
                </a:solidFill>
              </a:rPr>
              <a:t>anging </a:t>
            </a:r>
            <a:r>
              <a:rPr lang="en-US" sz="2800" dirty="0">
                <a:solidFill>
                  <a:srgbClr val="0000FF"/>
                </a:solidFill>
              </a:rPr>
              <a:t>from 0 to 50%</a:t>
            </a:r>
            <a:r>
              <a:rPr lang="en-US" sz="2800" dirty="0"/>
              <a:t> (mean</a:t>
            </a:r>
            <a:r>
              <a:rPr lang="en-US" sz="2800" dirty="0" smtClean="0"/>
              <a:t>:20.3</a:t>
            </a:r>
            <a:r>
              <a:rPr lang="en-US" sz="2800" dirty="0"/>
              <a:t>%; median: 13.3%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Due </a:t>
            </a:r>
            <a:r>
              <a:rPr lang="en-US" sz="2800" dirty="0"/>
              <a:t>to injury of the </a:t>
            </a:r>
            <a:r>
              <a:rPr lang="en-US" sz="2800" dirty="0" smtClean="0"/>
              <a:t>peritoneal and retroperitoneal </a:t>
            </a:r>
            <a:r>
              <a:rPr lang="en-US" sz="2800" dirty="0"/>
              <a:t>organs, including injury to </a:t>
            </a:r>
            <a:r>
              <a:rPr lang="en-US" sz="2800" dirty="0" smtClean="0"/>
              <a:t>the liver</a:t>
            </a:r>
            <a:r>
              <a:rPr lang="en-US" sz="2800" dirty="0"/>
              <a:t>, spleen</a:t>
            </a:r>
            <a:r>
              <a:rPr lang="en-US" sz="2800" dirty="0" smtClean="0"/>
              <a:t>, pancreas </a:t>
            </a:r>
            <a:r>
              <a:rPr lang="en-US" sz="2800" dirty="0"/>
              <a:t>and </a:t>
            </a:r>
            <a:r>
              <a:rPr lang="en-US" sz="2800" dirty="0" smtClean="0"/>
              <a:t>colon.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70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7385"/>
            <a:ext cx="7313613" cy="81886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Unilateral </a:t>
            </a:r>
            <a:r>
              <a:rPr lang="en-US" b="1" dirty="0" err="1">
                <a:solidFill>
                  <a:srgbClr val="FF0000"/>
                </a:solidFill>
              </a:rPr>
              <a:t>adrenalectomy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86250"/>
            <a:ext cx="7313613" cy="5771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1)Followed </a:t>
            </a:r>
            <a:r>
              <a:rPr lang="en-US" sz="2800" dirty="0"/>
              <a:t>by conventional </a:t>
            </a:r>
            <a:r>
              <a:rPr lang="en-US" sz="2800" dirty="0">
                <a:solidFill>
                  <a:srgbClr val="0000FF"/>
                </a:solidFill>
              </a:rPr>
              <a:t>radiotherapy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2)As </a:t>
            </a:r>
            <a:r>
              <a:rPr lang="en-US" sz="2800" dirty="0"/>
              <a:t>an </a:t>
            </a:r>
            <a:r>
              <a:rPr lang="en-US" sz="2800" dirty="0">
                <a:solidFill>
                  <a:srgbClr val="0000FF"/>
                </a:solidFill>
              </a:rPr>
              <a:t>alternative</a:t>
            </a:r>
            <a:r>
              <a:rPr lang="en-US" sz="2800" dirty="0"/>
              <a:t> </a:t>
            </a:r>
            <a:r>
              <a:rPr lang="en-US" sz="2800" dirty="0" smtClean="0"/>
              <a:t>to either bilateral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 err="1" smtClean="0"/>
              <a:t>adrenalectomy</a:t>
            </a:r>
            <a:r>
              <a:rPr lang="en-US" sz="2800" dirty="0" smtClean="0"/>
              <a:t> </a:t>
            </a:r>
            <a:r>
              <a:rPr lang="en-US" sz="2800" dirty="0"/>
              <a:t>or pituitary radiotherapy </a:t>
            </a:r>
            <a:r>
              <a:rPr lang="en-US" sz="2800" dirty="0" smtClean="0"/>
              <a:t>as single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treatments.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4000" i="1" dirty="0" smtClean="0">
                <a:solidFill>
                  <a:srgbClr val="FF0000"/>
                </a:solidFill>
              </a:rPr>
              <a:t>The </a:t>
            </a:r>
            <a:r>
              <a:rPr lang="en-US" sz="4000" i="1" dirty="0">
                <a:solidFill>
                  <a:srgbClr val="FF0000"/>
                </a:solidFill>
              </a:rPr>
              <a:t>concept behind this </a:t>
            </a:r>
            <a:r>
              <a:rPr lang="en-US" sz="4000" i="1" dirty="0" smtClean="0">
                <a:solidFill>
                  <a:srgbClr val="FF0000"/>
                </a:solidFill>
              </a:rPr>
              <a:t>approach:</a:t>
            </a:r>
          </a:p>
          <a:p>
            <a:pPr marL="0" indent="0">
              <a:lnSpc>
                <a:spcPct val="50000"/>
              </a:lnSpc>
              <a:buNone/>
            </a:pPr>
            <a:endParaRPr lang="en-US" sz="4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To correct </a:t>
            </a:r>
            <a:r>
              <a:rPr lang="en-US" sz="2800" dirty="0" err="1"/>
              <a:t>hypercortisolism</a:t>
            </a:r>
            <a:r>
              <a:rPr lang="en-US" sz="2800" dirty="0"/>
              <a:t> while </a:t>
            </a:r>
            <a:r>
              <a:rPr lang="en-US" sz="2800" dirty="0">
                <a:solidFill>
                  <a:srgbClr val="0000FF"/>
                </a:solidFill>
              </a:rPr>
              <a:t>avoiding</a:t>
            </a:r>
            <a:r>
              <a:rPr lang="en-US" sz="2800" dirty="0"/>
              <a:t> an acute </a:t>
            </a:r>
            <a:r>
              <a:rPr lang="en-US" sz="2800" dirty="0" smtClean="0"/>
              <a:t>adrenal</a:t>
            </a:r>
            <a:r>
              <a:rPr lang="en-US" sz="2800" dirty="0" smtClean="0">
                <a:solidFill>
                  <a:srgbClr val="0000FF"/>
                </a:solidFill>
              </a:rPr>
              <a:t> insufficiency </a:t>
            </a:r>
            <a:r>
              <a:rPr lang="en-US" sz="2800" dirty="0"/>
              <a:t>and, </a:t>
            </a:r>
            <a:r>
              <a:rPr lang="en-US" sz="2800" dirty="0">
                <a:solidFill>
                  <a:srgbClr val="0000FF"/>
                </a:solidFill>
              </a:rPr>
              <a:t>especially </a:t>
            </a:r>
            <a:r>
              <a:rPr lang="en-US" sz="2800" dirty="0" err="1">
                <a:solidFill>
                  <a:srgbClr val="0000FF"/>
                </a:solidFill>
              </a:rPr>
              <a:t>corticotroph</a:t>
            </a:r>
            <a:r>
              <a:rPr lang="en-US" sz="2800" dirty="0">
                <a:solidFill>
                  <a:srgbClr val="0000FF"/>
                </a:solidFill>
              </a:rPr>
              <a:t> tumor </a:t>
            </a:r>
            <a:r>
              <a:rPr lang="en-US" sz="2800" dirty="0" err="1" smtClean="0">
                <a:solidFill>
                  <a:srgbClr val="0000FF"/>
                </a:solidFill>
              </a:rPr>
              <a:t>progression</a:t>
            </a:r>
            <a:r>
              <a:rPr lang="en-US" sz="2800" dirty="0" err="1" smtClean="0"/>
              <a:t>_the</a:t>
            </a:r>
            <a:r>
              <a:rPr lang="en-US" sz="2800" dirty="0" smtClean="0"/>
              <a:t> main consequences of bilateral </a:t>
            </a:r>
            <a:r>
              <a:rPr lang="en-US" sz="2800" dirty="0" err="1" smtClean="0"/>
              <a:t>adrenalectomy</a:t>
            </a:r>
            <a:r>
              <a:rPr lang="en-US" sz="2800" dirty="0"/>
              <a:t>_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rame 3"/>
          <p:cNvSpPr/>
          <p:nvPr/>
        </p:nvSpPr>
        <p:spPr>
          <a:xfrm>
            <a:off x="517979" y="3910501"/>
            <a:ext cx="7535759" cy="280753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0403"/>
            <a:ext cx="7313613" cy="1219943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Unilateral </a:t>
            </a:r>
            <a:r>
              <a:rPr lang="en-US" sz="3600" dirty="0" err="1" smtClean="0">
                <a:solidFill>
                  <a:srgbClr val="FF0000"/>
                </a:solidFill>
              </a:rPr>
              <a:t>adrenalectomy</a:t>
            </a:r>
            <a:r>
              <a:rPr lang="en-US" sz="3600" dirty="0" smtClean="0">
                <a:solidFill>
                  <a:srgbClr val="FF0000"/>
                </a:solidFill>
              </a:rPr>
              <a:t> combined with Radiotherapy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0346"/>
            <a:ext cx="7313613" cy="5314272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2800" dirty="0" smtClean="0"/>
              <a:t>Experience </a:t>
            </a:r>
            <a:r>
              <a:rPr lang="en-US" sz="2800" dirty="0"/>
              <a:t>with this type of combination therapy is very limited</a:t>
            </a:r>
            <a:r>
              <a:rPr lang="en-US" sz="2800" dirty="0" smtClean="0"/>
              <a:t>.( Few </a:t>
            </a:r>
            <a:r>
              <a:rPr lang="en-US" sz="2800" dirty="0"/>
              <a:t>studies </a:t>
            </a:r>
            <a:r>
              <a:rPr lang="en-US" sz="2800" dirty="0" smtClean="0"/>
              <a:t>reported in literature).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Average </a:t>
            </a:r>
            <a:r>
              <a:rPr lang="en-US" sz="2800" dirty="0" smtClean="0">
                <a:solidFill>
                  <a:srgbClr val="0000FF"/>
                </a:solidFill>
              </a:rPr>
              <a:t>remission</a:t>
            </a:r>
            <a:r>
              <a:rPr lang="en-US" sz="2800" dirty="0" smtClean="0"/>
              <a:t>                64%</a:t>
            </a:r>
          </a:p>
          <a:p>
            <a:pPr marL="457200" indent="-457200">
              <a:buAutoNum type="arabicParenR"/>
            </a:pPr>
            <a:r>
              <a:rPr lang="en-US" sz="2800" dirty="0" smtClean="0">
                <a:solidFill>
                  <a:srgbClr val="0000FF"/>
                </a:solidFill>
              </a:rPr>
              <a:t>Recurrence</a:t>
            </a:r>
            <a:r>
              <a:rPr lang="en-US" sz="2800" dirty="0" smtClean="0"/>
              <a:t> </a:t>
            </a:r>
            <a:r>
              <a:rPr lang="en-US" sz="2800" dirty="0"/>
              <a:t>rate </a:t>
            </a:r>
            <a:r>
              <a:rPr lang="en-US" sz="2800" dirty="0" smtClean="0"/>
              <a:t>                   20%</a:t>
            </a:r>
          </a:p>
          <a:p>
            <a:pPr marL="457200" indent="-457200">
              <a:buAutoNum type="arabicParenR"/>
            </a:pPr>
            <a:r>
              <a:rPr lang="en-US" sz="2800" dirty="0"/>
              <a:t>L</a:t>
            </a:r>
            <a:r>
              <a:rPr lang="en-US" sz="2800" dirty="0" smtClean="0"/>
              <a:t>ow </a:t>
            </a:r>
            <a:r>
              <a:rPr lang="en-US" sz="2800" dirty="0"/>
              <a:t>incidence of </a:t>
            </a:r>
            <a:r>
              <a:rPr lang="en-US" sz="2800" dirty="0" err="1"/>
              <a:t>corticotroph</a:t>
            </a:r>
            <a:r>
              <a:rPr lang="en-US" sz="2800" dirty="0"/>
              <a:t> tumor </a:t>
            </a:r>
            <a:r>
              <a:rPr lang="en-US" sz="2800" dirty="0" smtClean="0"/>
              <a:t>progression and </a:t>
            </a:r>
            <a:r>
              <a:rPr lang="en-US" sz="2800" dirty="0"/>
              <a:t>pituitary </a:t>
            </a:r>
            <a:r>
              <a:rPr lang="en-US" sz="2800" dirty="0" smtClean="0"/>
              <a:t>dysfunction.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No real </a:t>
            </a:r>
            <a:r>
              <a:rPr lang="en-US" sz="2800" dirty="0">
                <a:solidFill>
                  <a:srgbClr val="0000FF"/>
                </a:solidFill>
              </a:rPr>
              <a:t>advantage </a:t>
            </a:r>
            <a:r>
              <a:rPr lang="en-US" sz="2800" dirty="0"/>
              <a:t>when compared to </a:t>
            </a:r>
            <a:r>
              <a:rPr lang="en-US" sz="2800" dirty="0" smtClean="0"/>
              <a:t>bilateral </a:t>
            </a:r>
            <a:r>
              <a:rPr lang="en-US" sz="2800" dirty="0" err="1" smtClean="0"/>
              <a:t>adrenalectomy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FF0000"/>
                </a:solidFill>
              </a:rPr>
              <a:t>Presently, this approach is not </a:t>
            </a:r>
            <a:r>
              <a:rPr lang="en-US" sz="2800" dirty="0" smtClean="0">
                <a:solidFill>
                  <a:srgbClr val="FF0000"/>
                </a:solidFill>
              </a:rPr>
              <a:t>used.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en-US" sz="2800" dirty="0" smtClean="0"/>
          </a:p>
          <a:p>
            <a:pPr marL="457200" indent="-457200">
              <a:buAutoNum type="arabicParenR"/>
            </a:pPr>
            <a:endParaRPr lang="en-US" sz="2800" dirty="0" smtClean="0"/>
          </a:p>
          <a:p>
            <a:pPr marL="457200" indent="-457200">
              <a:buAutoNum type="arabicParenR"/>
            </a:pP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4193959" y="3074925"/>
            <a:ext cx="969122" cy="3175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93959" y="3743386"/>
            <a:ext cx="969122" cy="2673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How to manage persistent or relapsing Cushing’s disease?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August 2015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50000"/>
              </a:lnSpc>
              <a:buNone/>
            </a:pPr>
            <a:r>
              <a:rPr lang="en-US" sz="2800" dirty="0" err="1" smtClean="0"/>
              <a:t>Farahnaz</a:t>
            </a:r>
            <a:r>
              <a:rPr lang="en-US" sz="2800" dirty="0" smtClean="0"/>
              <a:t> </a:t>
            </a:r>
            <a:r>
              <a:rPr lang="en-US" sz="2800" dirty="0" err="1" smtClean="0"/>
              <a:t>Salehinia,MD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algn="just">
              <a:lnSpc>
                <a:spcPct val="50000"/>
              </a:lnSpc>
              <a:buNone/>
            </a:pPr>
            <a:r>
              <a:rPr lang="en-US" sz="2800" dirty="0" smtClean="0"/>
              <a:t>Fellow of Endocrinology</a:t>
            </a:r>
          </a:p>
          <a:p>
            <a:pPr marL="0" indent="0" algn="just">
              <a:lnSpc>
                <a:spcPct val="50000"/>
              </a:lnSpc>
              <a:buNone/>
            </a:pPr>
            <a:r>
              <a:rPr lang="en-US" sz="2800" dirty="0" smtClean="0"/>
              <a:t>Endocrine Research Center</a:t>
            </a:r>
          </a:p>
          <a:p>
            <a:pPr marL="0" indent="0" algn="just">
              <a:lnSpc>
                <a:spcPct val="50000"/>
              </a:lnSpc>
              <a:buNone/>
            </a:pPr>
            <a:r>
              <a:rPr lang="en-US" sz="2800" dirty="0" err="1" smtClean="0"/>
              <a:t>Shahid</a:t>
            </a:r>
            <a:r>
              <a:rPr lang="en-US" sz="2800" dirty="0" smtClean="0"/>
              <a:t> </a:t>
            </a:r>
            <a:r>
              <a:rPr lang="en-US" sz="2800" dirty="0" err="1" smtClean="0"/>
              <a:t>Beheshti</a:t>
            </a:r>
            <a:r>
              <a:rPr lang="en-US" sz="2800" dirty="0" smtClean="0"/>
              <a:t> Medical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15427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Clinical</a:t>
            </a:r>
            <a:r>
              <a:rPr lang="en-US" sz="2800" dirty="0" smtClean="0"/>
              <a:t> evaluation </a:t>
            </a:r>
            <a:r>
              <a:rPr lang="en-US" sz="2800" dirty="0"/>
              <a:t>was </a:t>
            </a:r>
            <a:r>
              <a:rPr lang="en-US" sz="2800" dirty="0">
                <a:solidFill>
                  <a:srgbClr val="FF0000"/>
                </a:solidFill>
              </a:rPr>
              <a:t>always combined </a:t>
            </a:r>
            <a:r>
              <a:rPr lang="en-US" sz="2800" dirty="0"/>
              <a:t>with serum cortisol</a:t>
            </a:r>
            <a:r>
              <a:rPr lang="en-US" sz="2800" dirty="0" smtClean="0"/>
              <a:t>, UFC</a:t>
            </a:r>
            <a:r>
              <a:rPr lang="en-US" sz="2800" dirty="0"/>
              <a:t>, and/or LDDST biochemical </a:t>
            </a:r>
            <a:r>
              <a:rPr lang="en-US" sz="2800" dirty="0" smtClean="0"/>
              <a:t>tests.</a:t>
            </a:r>
          </a:p>
          <a:p>
            <a:pPr marL="0" indent="0">
              <a:buNone/>
            </a:pPr>
            <a:r>
              <a:rPr lang="en-US" sz="2800" dirty="0"/>
              <a:t>W</a:t>
            </a:r>
            <a:r>
              <a:rPr lang="en-US" sz="2800" dirty="0" smtClean="0"/>
              <a:t>hen </a:t>
            </a:r>
            <a:r>
              <a:rPr lang="en-US" sz="2800" dirty="0"/>
              <a:t>remission was defined using biochemical </a:t>
            </a:r>
            <a:r>
              <a:rPr lang="en-US" sz="2800" dirty="0" smtClean="0"/>
              <a:t>tests including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morning </a:t>
            </a:r>
            <a:r>
              <a:rPr lang="en-US" sz="2800" dirty="0"/>
              <a:t>cortisol levels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the cut-off :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50 </a:t>
            </a:r>
            <a:r>
              <a:rPr lang="en-US" sz="2800" dirty="0" err="1">
                <a:solidFill>
                  <a:srgbClr val="FF0000"/>
                </a:solidFill>
              </a:rPr>
              <a:t>nmol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 smtClean="0">
                <a:solidFill>
                  <a:srgbClr val="FF0000"/>
                </a:solidFill>
              </a:rPr>
              <a:t>l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73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514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1)A </a:t>
            </a:r>
            <a:r>
              <a:rPr lang="en-US" sz="2800" dirty="0"/>
              <a:t>second-line or third-line treatment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after </a:t>
            </a:r>
            <a:r>
              <a:rPr lang="en-US" sz="2800" dirty="0">
                <a:solidFill>
                  <a:srgbClr val="FF0000"/>
                </a:solidFill>
              </a:rPr>
              <a:t>failure of surgery and/or radiotherapy</a:t>
            </a:r>
            <a:r>
              <a:rPr lang="en-US" sz="2800" dirty="0"/>
              <a:t>, especially </a:t>
            </a:r>
            <a:r>
              <a:rPr lang="en-US" sz="2800" dirty="0" smtClean="0"/>
              <a:t>in case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0000FF"/>
                </a:solidFill>
              </a:rPr>
              <a:t>ineffectiveness of, or intolerance</a:t>
            </a:r>
            <a:r>
              <a:rPr lang="en-US" sz="2800" dirty="0"/>
              <a:t> to, medical </a:t>
            </a:r>
            <a:r>
              <a:rPr lang="en-US" sz="2800" dirty="0" smtClean="0"/>
              <a:t>therapy.</a:t>
            </a:r>
          </a:p>
          <a:p>
            <a:pPr marL="0" indent="0">
              <a:buNone/>
            </a:pPr>
            <a:r>
              <a:rPr lang="en-US" sz="2800" dirty="0" smtClean="0"/>
              <a:t>2)Bilateral </a:t>
            </a:r>
            <a:r>
              <a:rPr lang="en-US" sz="2800" dirty="0" err="1"/>
              <a:t>adrenalectomy</a:t>
            </a:r>
            <a:r>
              <a:rPr lang="en-US" sz="2800" dirty="0"/>
              <a:t> is associated with </a:t>
            </a:r>
            <a:r>
              <a:rPr lang="en-US" sz="2800" dirty="0" smtClean="0">
                <a:solidFill>
                  <a:srgbClr val="FF0000"/>
                </a:solidFill>
              </a:rPr>
              <a:t>definitive disease </a:t>
            </a:r>
            <a:r>
              <a:rPr lang="en-US" sz="2800" dirty="0">
                <a:solidFill>
                  <a:srgbClr val="FF0000"/>
                </a:solidFill>
              </a:rPr>
              <a:t>cure </a:t>
            </a:r>
            <a:r>
              <a:rPr lang="en-US" sz="2800" dirty="0"/>
              <a:t>in the </a:t>
            </a:r>
            <a:r>
              <a:rPr lang="en-US" sz="2800" dirty="0">
                <a:solidFill>
                  <a:srgbClr val="FF0000"/>
                </a:solidFill>
              </a:rPr>
              <a:t>vast majority </a:t>
            </a:r>
            <a:r>
              <a:rPr lang="en-US" sz="2800" dirty="0"/>
              <a:t>of patients with CD, </a:t>
            </a:r>
            <a:r>
              <a:rPr lang="en-US" sz="2800" dirty="0" smtClean="0"/>
              <a:t>an </a:t>
            </a:r>
            <a:r>
              <a:rPr lang="en-US" sz="2800" dirty="0"/>
              <a:t>average of </a:t>
            </a:r>
            <a:r>
              <a:rPr lang="en-US" sz="2800" dirty="0">
                <a:solidFill>
                  <a:srgbClr val="FF0000"/>
                </a:solidFill>
              </a:rPr>
              <a:t>around 96% </a:t>
            </a:r>
            <a:r>
              <a:rPr lang="en-US" sz="2800" dirty="0"/>
              <a:t>of cases, </a:t>
            </a:r>
            <a:r>
              <a:rPr lang="en-US" sz="2800" dirty="0" smtClean="0"/>
              <a:t>and with </a:t>
            </a:r>
            <a:r>
              <a:rPr lang="en-US" sz="2800" dirty="0"/>
              <a:t>a disease </a:t>
            </a:r>
            <a:r>
              <a:rPr lang="en-US" sz="2800" dirty="0">
                <a:solidFill>
                  <a:srgbClr val="FF0000"/>
                </a:solidFill>
              </a:rPr>
              <a:t>recurrence in a negligible </a:t>
            </a:r>
            <a:r>
              <a:rPr lang="en-US" sz="2800" dirty="0"/>
              <a:t>percentage of </a:t>
            </a:r>
            <a:r>
              <a:rPr lang="en-US" sz="2800" dirty="0" smtClean="0"/>
              <a:t>patients.</a:t>
            </a:r>
            <a:r>
              <a:rPr lang="en-US" sz="2800" dirty="0" smtClean="0">
                <a:solidFill>
                  <a:srgbClr val="FF0000"/>
                </a:solidFill>
              </a:rPr>
              <a:t>(2-4%)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3962"/>
            <a:ext cx="7313613" cy="752019"/>
          </a:xfrm>
        </p:spPr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5981"/>
            <a:ext cx="7313613" cy="6066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3)</a:t>
            </a:r>
            <a:r>
              <a:rPr lang="en-US" sz="2800" dirty="0"/>
              <a:t> </a:t>
            </a:r>
            <a:r>
              <a:rPr lang="en-US" sz="2800" dirty="0" smtClean="0"/>
              <a:t>LBA is </a:t>
            </a:r>
            <a:r>
              <a:rPr lang="en-US" sz="2800" dirty="0"/>
              <a:t>associated with reduced recovery time</a:t>
            </a:r>
            <a:r>
              <a:rPr lang="en-US" sz="2800" dirty="0" smtClean="0"/>
              <a:t>, hospitalization </a:t>
            </a:r>
            <a:r>
              <a:rPr lang="en-US" sz="2800" dirty="0"/>
              <a:t>time and perioperative </a:t>
            </a:r>
            <a:r>
              <a:rPr lang="en-US" sz="2800" dirty="0" smtClean="0"/>
              <a:t>complications compared </a:t>
            </a:r>
            <a:r>
              <a:rPr lang="en-US" sz="2800" dirty="0"/>
              <a:t>to OBA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4) The </a:t>
            </a:r>
            <a:r>
              <a:rPr lang="en-US" sz="2800" dirty="0"/>
              <a:t>major advantage of bilateral </a:t>
            </a:r>
            <a:r>
              <a:rPr lang="en-US" sz="2800" dirty="0" err="1"/>
              <a:t>adrenalectomy</a:t>
            </a:r>
            <a:r>
              <a:rPr lang="en-US" sz="2800" dirty="0"/>
              <a:t> 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Rapid </a:t>
            </a:r>
            <a:r>
              <a:rPr lang="en-US" sz="2800" dirty="0">
                <a:solidFill>
                  <a:srgbClr val="FF0000"/>
                </a:solidFill>
              </a:rPr>
              <a:t>and definitive control </a:t>
            </a:r>
            <a:r>
              <a:rPr lang="en-US" sz="2800" dirty="0"/>
              <a:t>of the </a:t>
            </a:r>
            <a:r>
              <a:rPr lang="en-US" sz="2800" dirty="0" smtClean="0"/>
              <a:t>clinical syndrome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Rapid </a:t>
            </a:r>
            <a:r>
              <a:rPr lang="en-US" sz="2800" dirty="0">
                <a:solidFill>
                  <a:srgbClr val="FF0000"/>
                </a:solidFill>
              </a:rPr>
              <a:t>improvement or </a:t>
            </a:r>
            <a:r>
              <a:rPr lang="en-US" sz="2800" dirty="0" smtClean="0">
                <a:solidFill>
                  <a:srgbClr val="FF0000"/>
                </a:solidFill>
              </a:rPr>
              <a:t>reversal of </a:t>
            </a:r>
            <a:r>
              <a:rPr lang="en-US" sz="2800" dirty="0">
                <a:solidFill>
                  <a:srgbClr val="FF0000"/>
                </a:solidFill>
              </a:rPr>
              <a:t>the comorbidities </a:t>
            </a:r>
            <a:r>
              <a:rPr lang="en-US" sz="2800" dirty="0"/>
              <a:t>and clinical complications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                       </a:t>
            </a:r>
            <a:r>
              <a:rPr lang="en-US" sz="3600" i="1" dirty="0" smtClean="0">
                <a:solidFill>
                  <a:srgbClr val="0000FF"/>
                </a:solidFill>
              </a:rPr>
              <a:t>Lesser mortality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urved Left Arrow 3"/>
          <p:cNvSpPr/>
          <p:nvPr/>
        </p:nvSpPr>
        <p:spPr>
          <a:xfrm>
            <a:off x="5129663" y="3643117"/>
            <a:ext cx="2630498" cy="1002693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6573822" y="4988395"/>
            <a:ext cx="1654191" cy="134528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102962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AGENDA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02962"/>
            <a:ext cx="7313613" cy="5431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1)Introduction</a:t>
            </a:r>
          </a:p>
          <a:p>
            <a:pPr marL="0" indent="0">
              <a:buNone/>
            </a:pPr>
            <a:r>
              <a:rPr lang="en-US" sz="2800" dirty="0" smtClean="0"/>
              <a:t>2)Outcome of Cushing’s disease after TSS</a:t>
            </a:r>
          </a:p>
          <a:p>
            <a:pPr marL="0" indent="0">
              <a:buNone/>
            </a:pPr>
            <a:r>
              <a:rPr lang="en-US" sz="2800" dirty="0" smtClean="0"/>
              <a:t>3)Medical Therapy in Cushing’s disease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4) Repeat </a:t>
            </a:r>
            <a:r>
              <a:rPr lang="en-US" sz="2800" dirty="0">
                <a:solidFill>
                  <a:srgbClr val="000000"/>
                </a:solidFill>
              </a:rPr>
              <a:t>P</a:t>
            </a:r>
            <a:r>
              <a:rPr lang="en-US" sz="2800" dirty="0" smtClean="0">
                <a:solidFill>
                  <a:srgbClr val="000000"/>
                </a:solidFill>
              </a:rPr>
              <a:t>ituitary </a:t>
            </a:r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en-US" sz="2800" dirty="0" smtClean="0">
                <a:solidFill>
                  <a:srgbClr val="000000"/>
                </a:solidFill>
              </a:rPr>
              <a:t>urgery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5) Radiotherapy</a:t>
            </a:r>
          </a:p>
          <a:p>
            <a:pPr marL="0" indent="0">
              <a:buNone/>
            </a:pPr>
            <a:r>
              <a:rPr lang="en-US" sz="2800" dirty="0" smtClean="0"/>
              <a:t>6)</a:t>
            </a:r>
            <a:r>
              <a:rPr lang="en-US" sz="2800" dirty="0" err="1" smtClean="0"/>
              <a:t>Adrenalectomy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 smtClean="0">
                <a:solidFill>
                  <a:srgbClr val="FF0000"/>
                </a:solidFill>
              </a:rPr>
              <a:t>)Endocrine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ociety Guideline </a:t>
            </a:r>
          </a:p>
          <a:p>
            <a:pPr marL="0" indent="0">
              <a:buNone/>
            </a:pPr>
            <a:r>
              <a:rPr lang="en-US" sz="2800" dirty="0"/>
              <a:t>8</a:t>
            </a:r>
            <a:r>
              <a:rPr lang="en-US" sz="2800" dirty="0" smtClean="0"/>
              <a:t>)Conclusion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97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472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Treatment of Cushing’s Syndrome: An Endocrine</a:t>
            </a:r>
            <a:br>
              <a:rPr lang="en-US" b="1" dirty="0"/>
            </a:br>
            <a:r>
              <a:rPr lang="en-US" b="1" dirty="0"/>
              <a:t>Society Clinical Practice Guideline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4143"/>
            <a:ext cx="8229600" cy="382202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Lynnette </a:t>
            </a:r>
            <a:r>
              <a:rPr lang="en-US" dirty="0"/>
              <a:t>K. </a:t>
            </a:r>
            <a:r>
              <a:rPr lang="en-US" dirty="0" err="1"/>
              <a:t>Nieman</a:t>
            </a:r>
            <a:r>
              <a:rPr lang="en-US" dirty="0"/>
              <a:t> (chair), Beverly M. K. Biller, James W. </a:t>
            </a:r>
            <a:r>
              <a:rPr lang="en-US" dirty="0" err="1"/>
              <a:t>Findling</a:t>
            </a:r>
            <a:r>
              <a:rPr lang="en-US" dirty="0" err="1" smtClean="0"/>
              <a:t>,M</a:t>
            </a:r>
            <a:r>
              <a:rPr lang="en-US" dirty="0"/>
              <a:t>. Hassan </a:t>
            </a:r>
            <a:r>
              <a:rPr lang="en-US" dirty="0" err="1"/>
              <a:t>Murad</a:t>
            </a:r>
            <a:r>
              <a:rPr lang="en-US" dirty="0"/>
              <a:t>, John Newell-Price, Martin O. Savage, and Antoine </a:t>
            </a:r>
            <a:r>
              <a:rPr lang="en-US" dirty="0" err="1" smtClean="0"/>
              <a:t>Tabarin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Program </a:t>
            </a:r>
            <a:r>
              <a:rPr lang="en-US" dirty="0"/>
              <a:t>in Reproductive and Adult Endocrinology (L.K.N.), The </a:t>
            </a:r>
            <a:r>
              <a:rPr lang="en-US" i="1" dirty="0"/>
              <a:t>Eunice Kennedy Shriver </a:t>
            </a:r>
            <a:r>
              <a:rPr lang="en-US" dirty="0"/>
              <a:t>National </a:t>
            </a:r>
            <a:r>
              <a:rPr lang="en-US" dirty="0" err="1" smtClean="0"/>
              <a:t>Instituteof</a:t>
            </a:r>
            <a:r>
              <a:rPr lang="en-US" dirty="0" smtClean="0"/>
              <a:t> </a:t>
            </a:r>
            <a:r>
              <a:rPr lang="en-US" dirty="0"/>
              <a:t>Child Health and Human Development, National Institutes of Health, Bethesda, Maryland 20892</a:t>
            </a:r>
            <a:r>
              <a:rPr lang="en-US" dirty="0" smtClean="0"/>
              <a:t>;Neuroendocrine </a:t>
            </a:r>
            <a:r>
              <a:rPr lang="en-US" dirty="0"/>
              <a:t>Unit (B.M.K.B.), Massachusetts General Hospital, Boston, Massachusetts 02114</a:t>
            </a:r>
            <a:r>
              <a:rPr lang="en-US" dirty="0" smtClean="0"/>
              <a:t>;Medical </a:t>
            </a:r>
            <a:r>
              <a:rPr lang="en-US" dirty="0"/>
              <a:t>College of Wisconsin (J.W.F.), Milwaukee, Wisconsin 53226; Mayo Clinic (M.H.M.), Division </a:t>
            </a:r>
            <a:r>
              <a:rPr lang="en-US" dirty="0" err="1" smtClean="0"/>
              <a:t>ofPreventive</a:t>
            </a:r>
            <a:r>
              <a:rPr lang="en-US" dirty="0" smtClean="0"/>
              <a:t> </a:t>
            </a:r>
            <a:r>
              <a:rPr lang="en-US" dirty="0"/>
              <a:t>Medicine, Rochester, Minnesota 55905; Department of Human Metabolism (J.N.-P.), </a:t>
            </a:r>
            <a:r>
              <a:rPr lang="en-US" dirty="0" err="1" smtClean="0"/>
              <a:t>Schoolof</a:t>
            </a:r>
            <a:r>
              <a:rPr lang="en-US" dirty="0" smtClean="0"/>
              <a:t> </a:t>
            </a:r>
            <a:r>
              <a:rPr lang="en-US" dirty="0"/>
              <a:t>Medicine and Biomedical Science, University of Sheffield, Sheffield S10 2RX, United Kingdom; </a:t>
            </a:r>
            <a:r>
              <a:rPr lang="en-US" dirty="0" err="1" smtClean="0"/>
              <a:t>WilliamHarvey</a:t>
            </a:r>
            <a:r>
              <a:rPr lang="en-US" dirty="0" smtClean="0"/>
              <a:t> </a:t>
            </a:r>
            <a:r>
              <a:rPr lang="en-US" dirty="0"/>
              <a:t>Research Institute (M.O.S.), </a:t>
            </a:r>
            <a:r>
              <a:rPr lang="en-US" dirty="0" err="1"/>
              <a:t>Barts</a:t>
            </a:r>
            <a:r>
              <a:rPr lang="en-US" dirty="0"/>
              <a:t> and the London School of Medicine and Dentistry, </a:t>
            </a:r>
            <a:r>
              <a:rPr lang="en-US" dirty="0" smtClean="0"/>
              <a:t>LondonEC1M </a:t>
            </a:r>
            <a:r>
              <a:rPr lang="en-US" dirty="0"/>
              <a:t>6BQ, United Kingdom; and Department of Endocrinology (A.T.), Centre </a:t>
            </a:r>
            <a:r>
              <a:rPr lang="en-US" dirty="0" err="1"/>
              <a:t>Hospitalier</a:t>
            </a:r>
            <a:r>
              <a:rPr lang="en-US" dirty="0"/>
              <a:t> </a:t>
            </a:r>
            <a:r>
              <a:rPr lang="en-US" dirty="0" err="1" smtClean="0"/>
              <a:t>Universitairede</a:t>
            </a:r>
            <a:r>
              <a:rPr lang="en-US" dirty="0" smtClean="0"/>
              <a:t> </a:t>
            </a:r>
            <a:r>
              <a:rPr lang="en-US" dirty="0"/>
              <a:t>Bordeaux and </a:t>
            </a:r>
            <a:r>
              <a:rPr lang="en-US" dirty="0" err="1"/>
              <a:t>Inserm</a:t>
            </a:r>
            <a:r>
              <a:rPr lang="en-US" dirty="0"/>
              <a:t> 862, University of Bordeaux, 33077 Bordeaux, France</a:t>
            </a:r>
          </a:p>
          <a:p>
            <a:pPr marL="0" indent="0">
              <a:buNone/>
            </a:pPr>
            <a:r>
              <a:rPr lang="en-US" dirty="0"/>
              <a:t>patient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6700" dirty="0" smtClean="0"/>
              <a:t> </a:t>
            </a:r>
            <a:r>
              <a:rPr lang="en-US" sz="6700" b="1" dirty="0"/>
              <a:t>(</a:t>
            </a:r>
            <a:r>
              <a:rPr lang="en-US" sz="6700" b="1" i="1" dirty="0"/>
              <a:t>J </a:t>
            </a:r>
            <a:r>
              <a:rPr lang="en-US" sz="6700" b="1" i="1" dirty="0" err="1"/>
              <a:t>Clin</a:t>
            </a:r>
            <a:r>
              <a:rPr lang="en-US" sz="6700" b="1" i="1" dirty="0"/>
              <a:t> </a:t>
            </a:r>
            <a:r>
              <a:rPr lang="en-US" sz="6700" b="1" i="1" dirty="0" err="1" smtClean="0"/>
              <a:t>EndocrinolMetab</a:t>
            </a:r>
            <a:r>
              <a:rPr lang="en-US" sz="6700" b="1" i="1" dirty="0" smtClean="0"/>
              <a:t> </a:t>
            </a:r>
            <a:r>
              <a:rPr lang="en-US" sz="6700" b="1" dirty="0"/>
              <a:t>100: 2807–2831, 2015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39344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916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Patients </a:t>
            </a:r>
            <a:r>
              <a:rPr lang="en-US" sz="2800" dirty="0"/>
              <a:t>with active CS continue to have an </a:t>
            </a:r>
            <a:r>
              <a:rPr lang="en-US" sz="2800" dirty="0">
                <a:solidFill>
                  <a:srgbClr val="FF0000"/>
                </a:solidFill>
              </a:rPr>
              <a:t>increased </a:t>
            </a:r>
            <a:r>
              <a:rPr lang="en-US" sz="2800" dirty="0" smtClean="0">
                <a:solidFill>
                  <a:srgbClr val="FF0000"/>
                </a:solidFill>
              </a:rPr>
              <a:t>standardized mortality </a:t>
            </a:r>
            <a:r>
              <a:rPr lang="en-US" sz="2800" dirty="0">
                <a:solidFill>
                  <a:srgbClr val="FF0000"/>
                </a:solidFill>
              </a:rPr>
              <a:t>rate that is 1.7 to </a:t>
            </a:r>
            <a:r>
              <a:rPr lang="en-US" sz="2800" dirty="0" smtClean="0">
                <a:solidFill>
                  <a:srgbClr val="FF0000"/>
                </a:solidFill>
              </a:rPr>
              <a:t>4.8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fold </a:t>
            </a:r>
            <a:r>
              <a:rPr lang="en-US" sz="2800" dirty="0"/>
              <a:t>greater </a:t>
            </a:r>
            <a:r>
              <a:rPr lang="en-US" sz="2800" dirty="0" smtClean="0"/>
              <a:t>than the general population.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66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As </a:t>
            </a:r>
            <a:r>
              <a:rPr lang="en-US" sz="2800" dirty="0"/>
              <a:t>expected, </a:t>
            </a:r>
            <a:r>
              <a:rPr lang="en-US" sz="2800" dirty="0" smtClean="0"/>
              <a:t>patients with </a:t>
            </a:r>
            <a:r>
              <a:rPr lang="en-US" sz="2800" dirty="0"/>
              <a:t>persistent or recurrent </a:t>
            </a:r>
            <a:r>
              <a:rPr lang="en-US" sz="2800" dirty="0" err="1"/>
              <a:t>hypercortisolism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Line Callout 3 (Border and Accent Bar) 3"/>
          <p:cNvSpPr/>
          <p:nvPr/>
        </p:nvSpPr>
        <p:spPr>
          <a:xfrm>
            <a:off x="3609144" y="2673847"/>
            <a:ext cx="2422805" cy="1771424"/>
          </a:xfrm>
          <a:prstGeom prst="accentBorderCallout3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3 (Border and Accent Bar) 4"/>
          <p:cNvSpPr/>
          <p:nvPr/>
        </p:nvSpPr>
        <p:spPr>
          <a:xfrm>
            <a:off x="3761544" y="2826247"/>
            <a:ext cx="2422805" cy="1771424"/>
          </a:xfrm>
          <a:prstGeom prst="accentBorderCallout3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3 (Border and Accent Bar) 5"/>
          <p:cNvSpPr/>
          <p:nvPr/>
        </p:nvSpPr>
        <p:spPr>
          <a:xfrm>
            <a:off x="3212166" y="2826247"/>
            <a:ext cx="3605106" cy="2086946"/>
          </a:xfrm>
          <a:prstGeom prst="accentBorderCallout3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sz="2800" dirty="0" smtClean="0"/>
              <a:t>Higher </a:t>
            </a:r>
            <a:r>
              <a:rPr lang="en-US" sz="2800" dirty="0"/>
              <a:t>than expected mortality (Hazard Ratio, 2.8–16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564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85712"/>
            <a:ext cx="7313613" cy="4905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trong recommendations       “</a:t>
            </a:r>
            <a:r>
              <a:rPr lang="en-US" sz="2800" dirty="0"/>
              <a:t>we recommend” and the </a:t>
            </a:r>
            <a:r>
              <a:rPr lang="en-US" sz="2800" dirty="0" smtClean="0"/>
              <a:t>number 1</a:t>
            </a:r>
          </a:p>
          <a:p>
            <a:pPr marL="0" indent="0">
              <a:buNone/>
            </a:pPr>
            <a:r>
              <a:rPr lang="en-US" sz="2800" dirty="0"/>
              <a:t>W</a:t>
            </a:r>
            <a:r>
              <a:rPr lang="en-US" sz="2800" dirty="0" smtClean="0"/>
              <a:t>eak </a:t>
            </a:r>
            <a:r>
              <a:rPr lang="en-US" sz="2800" dirty="0"/>
              <a:t>recommendations </a:t>
            </a:r>
            <a:r>
              <a:rPr lang="en-US" sz="2800" dirty="0" smtClean="0"/>
              <a:t>         “</a:t>
            </a:r>
            <a:r>
              <a:rPr lang="en-US" sz="2800" dirty="0"/>
              <a:t>we suggest</a:t>
            </a:r>
            <a:r>
              <a:rPr lang="en-US" sz="2800" dirty="0" smtClean="0"/>
              <a:t>” and </a:t>
            </a:r>
            <a:r>
              <a:rPr lang="en-US" sz="2800" dirty="0"/>
              <a:t>the number 2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QEEE                        Very </a:t>
            </a:r>
            <a:r>
              <a:rPr lang="en-US" sz="2800" dirty="0"/>
              <a:t>low </a:t>
            </a:r>
            <a:r>
              <a:rPr lang="en-US" sz="2800" dirty="0" smtClean="0"/>
              <a:t>quality evidence;</a:t>
            </a:r>
          </a:p>
          <a:p>
            <a:pPr marL="0" indent="0">
              <a:buNone/>
            </a:pPr>
            <a:r>
              <a:rPr lang="en-US" sz="2800" dirty="0" smtClean="0"/>
              <a:t>QQEE,                         Low </a:t>
            </a:r>
            <a:r>
              <a:rPr lang="en-US" sz="2800" dirty="0"/>
              <a:t>quality;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QQQE</a:t>
            </a:r>
            <a:r>
              <a:rPr lang="en-US" sz="2800" dirty="0"/>
              <a:t>, </a:t>
            </a:r>
            <a:r>
              <a:rPr lang="en-US" sz="2800" dirty="0" smtClean="0"/>
              <a:t>                         Moderate </a:t>
            </a:r>
            <a:r>
              <a:rPr lang="en-US" sz="2800" dirty="0"/>
              <a:t>quality;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QQQQ</a:t>
            </a:r>
            <a:r>
              <a:rPr lang="en-US" sz="2800" dirty="0" smtClean="0"/>
              <a:t>,                        High </a:t>
            </a:r>
            <a:r>
              <a:rPr lang="en-US" sz="2800" dirty="0"/>
              <a:t>quality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61557" y="1203231"/>
            <a:ext cx="5513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678520" y="2289481"/>
            <a:ext cx="55139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55207" y="3425867"/>
            <a:ext cx="1837990" cy="16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05588" y="4127751"/>
            <a:ext cx="1687609" cy="16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05588" y="4846348"/>
            <a:ext cx="1687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06096" y="5531521"/>
            <a:ext cx="1604064" cy="16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0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828836"/>
            <a:ext cx="6972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quality of the evidence for </a:t>
            </a:r>
            <a:r>
              <a:rPr lang="en-US" sz="2800" dirty="0" smtClean="0">
                <a:solidFill>
                  <a:srgbClr val="FF0000"/>
                </a:solidFill>
              </a:rPr>
              <a:t>recurrence </a:t>
            </a:r>
            <a:r>
              <a:rPr lang="en-US" sz="2800" dirty="0" smtClean="0"/>
              <a:t>and</a:t>
            </a:r>
          </a:p>
          <a:p>
            <a:r>
              <a:rPr lang="en-US" sz="2800" dirty="0" smtClean="0"/>
              <a:t>remission outcomes </a:t>
            </a:r>
            <a:r>
              <a:rPr lang="en-US" sz="2800" dirty="0" smtClean="0">
                <a:solidFill>
                  <a:srgbClr val="FF0000"/>
                </a:solidFill>
              </a:rPr>
              <a:t>was low </a:t>
            </a:r>
            <a:r>
              <a:rPr lang="en-US" sz="2800" dirty="0" smtClean="0"/>
              <a:t>due to high risk of:     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Bias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Heterogeneity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Imprecision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4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7385"/>
            <a:ext cx="7313613" cy="919135"/>
          </a:xfrm>
        </p:spPr>
        <p:txBody>
          <a:bodyPr/>
          <a:lstStyle/>
          <a:p>
            <a:r>
              <a:rPr lang="en-US" sz="4800" b="1" i="1" dirty="0">
                <a:solidFill>
                  <a:srgbClr val="FF0000"/>
                </a:solidFill>
              </a:rPr>
              <a:t>Postoperative initial remission</a:t>
            </a:r>
            <a:br>
              <a:rPr lang="en-US" sz="4800" b="1" i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36116"/>
            <a:ext cx="7313613" cy="6901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Evidence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o </a:t>
            </a:r>
            <a:r>
              <a:rPr lang="en-US" sz="2800" dirty="0">
                <a:solidFill>
                  <a:srgbClr val="0000FF"/>
                </a:solidFill>
              </a:rPr>
              <a:t>consensus </a:t>
            </a:r>
            <a:r>
              <a:rPr lang="en-US" sz="2800" dirty="0"/>
              <a:t>on the </a:t>
            </a:r>
            <a:r>
              <a:rPr lang="en-US" sz="3200" i="1" dirty="0">
                <a:solidFill>
                  <a:srgbClr val="0000FF"/>
                </a:solidFill>
              </a:rPr>
              <a:t>criteria for remission </a:t>
            </a:r>
            <a:r>
              <a:rPr lang="en-US" sz="2800" dirty="0" smtClean="0"/>
              <a:t>after resecting </a:t>
            </a:r>
            <a:r>
              <a:rPr lang="en-US" sz="2800" dirty="0"/>
              <a:t>an ACTH-producing tumor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In CD :The </a:t>
            </a:r>
            <a:r>
              <a:rPr lang="en-US" sz="2800" dirty="0"/>
              <a:t>term </a:t>
            </a:r>
            <a:r>
              <a:rPr lang="en-US" sz="2800" dirty="0">
                <a:solidFill>
                  <a:srgbClr val="FF0000"/>
                </a:solidFill>
              </a:rPr>
              <a:t>“remission” </a:t>
            </a:r>
            <a:r>
              <a:rPr lang="en-US" sz="2800" dirty="0" smtClean="0"/>
              <a:t>is preferable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008000"/>
                </a:solidFill>
              </a:rPr>
              <a:t>“cure.</a:t>
            </a:r>
            <a:r>
              <a:rPr lang="en-US" sz="2800" dirty="0" smtClean="0">
                <a:solidFill>
                  <a:srgbClr val="008000"/>
                </a:solidFill>
              </a:rPr>
              <a:t>”</a:t>
            </a:r>
          </a:p>
          <a:p>
            <a:pPr marL="0" indent="0">
              <a:buNone/>
            </a:pP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63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5283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Morning serum </a:t>
            </a:r>
            <a:r>
              <a:rPr lang="en-US" sz="2800" dirty="0"/>
              <a:t>cortisol </a:t>
            </a:r>
            <a:r>
              <a:rPr lang="en-US" sz="2800" dirty="0" smtClean="0"/>
              <a:t>values: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5g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 err="1">
                <a:solidFill>
                  <a:srgbClr val="FF0000"/>
                </a:solidFill>
              </a:rPr>
              <a:t>dL</a:t>
            </a:r>
            <a:r>
              <a:rPr lang="en-US" sz="2800" dirty="0">
                <a:solidFill>
                  <a:srgbClr val="FF0000"/>
                </a:solidFill>
              </a:rPr>
              <a:t> (138 </a:t>
            </a:r>
            <a:r>
              <a:rPr lang="en-US" sz="2800" dirty="0" err="1" smtClean="0">
                <a:solidFill>
                  <a:srgbClr val="FF0000"/>
                </a:solidFill>
              </a:rPr>
              <a:t>nmol</a:t>
            </a:r>
            <a:r>
              <a:rPr lang="en-US" sz="2800" dirty="0" smtClean="0">
                <a:solidFill>
                  <a:srgbClr val="FF0000"/>
                </a:solidFill>
              </a:rPr>
              <a:t>/L)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or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UFC 28</a:t>
            </a:r>
            <a:r>
              <a:rPr lang="en-US" sz="2800" dirty="0">
                <a:solidFill>
                  <a:srgbClr val="FF0000"/>
                </a:solidFill>
              </a:rPr>
              <a:t>–56 </a:t>
            </a:r>
            <a:r>
              <a:rPr lang="en-US" sz="2800" dirty="0" err="1">
                <a:solidFill>
                  <a:srgbClr val="FF0000"/>
                </a:solidFill>
              </a:rPr>
              <a:t>nmol</a:t>
            </a:r>
            <a:r>
              <a:rPr lang="en-US" sz="2800" dirty="0">
                <a:solidFill>
                  <a:srgbClr val="FF0000"/>
                </a:solidFill>
              </a:rPr>
              <a:t>/d (10–20 g/d) </a:t>
            </a:r>
            <a:r>
              <a:rPr lang="en-US" sz="2800" dirty="0" smtClean="0">
                <a:solidFill>
                  <a:srgbClr val="0000FF"/>
                </a:solidFill>
              </a:rPr>
              <a:t>within </a:t>
            </a:r>
            <a:r>
              <a:rPr lang="en-US" sz="2800" dirty="0">
                <a:solidFill>
                  <a:srgbClr val="0000FF"/>
                </a:solidFill>
              </a:rPr>
              <a:t>7 days </a:t>
            </a:r>
            <a:r>
              <a:rPr lang="en-US" sz="2800" dirty="0"/>
              <a:t>of </a:t>
            </a:r>
            <a:r>
              <a:rPr lang="en-US" sz="2800" dirty="0" smtClean="0"/>
              <a:t>selective tumor </a:t>
            </a:r>
            <a:r>
              <a:rPr lang="en-US" sz="2800" dirty="0"/>
              <a:t>resection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Pediatrics:post</a:t>
            </a:r>
            <a:r>
              <a:rPr lang="en-US" sz="2800" dirty="0" err="1"/>
              <a:t>-TSS</a:t>
            </a:r>
            <a:r>
              <a:rPr lang="en-US" sz="2800" dirty="0"/>
              <a:t> serum cortisol of  1 g/</a:t>
            </a:r>
            <a:r>
              <a:rPr lang="en-US" sz="2800" dirty="0" err="1"/>
              <a:t>dL</a:t>
            </a:r>
            <a:r>
              <a:rPr lang="en-US" sz="2800" dirty="0"/>
              <a:t> [28 </a:t>
            </a:r>
            <a:r>
              <a:rPr lang="en-US" sz="2800" dirty="0" err="1"/>
              <a:t>nmol</a:t>
            </a:r>
            <a:r>
              <a:rPr lang="en-US" sz="2800" dirty="0"/>
              <a:t>/L</a:t>
            </a:r>
            <a:r>
              <a:rPr lang="en-US" sz="2800" dirty="0" smtClean="0"/>
              <a:t>]or  </a:t>
            </a:r>
            <a:r>
              <a:rPr lang="en-US" sz="2800" dirty="0"/>
              <a:t>1.8 g/</a:t>
            </a:r>
            <a:r>
              <a:rPr lang="en-US" sz="2800" dirty="0" err="1"/>
              <a:t>dL</a:t>
            </a:r>
            <a:r>
              <a:rPr lang="en-US" sz="2800" dirty="0"/>
              <a:t> [50 </a:t>
            </a:r>
            <a:r>
              <a:rPr lang="en-US" sz="2800" dirty="0" err="1"/>
              <a:t>nmol</a:t>
            </a:r>
            <a:r>
              <a:rPr lang="en-US" sz="2800" dirty="0"/>
              <a:t>/</a:t>
            </a:r>
            <a:r>
              <a:rPr lang="en-US" sz="2800" dirty="0" smtClean="0"/>
              <a:t>L]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98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262111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7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/>
              <a:t>Adults:Remission</a:t>
            </a:r>
            <a:r>
              <a:rPr lang="en-US" sz="2800" dirty="0" smtClean="0"/>
              <a:t> </a:t>
            </a:r>
            <a:r>
              <a:rPr lang="en-US" sz="2800" dirty="0"/>
              <a:t>rate of </a:t>
            </a:r>
            <a:r>
              <a:rPr lang="en-US" sz="2800" dirty="0" smtClean="0"/>
              <a:t>73</a:t>
            </a:r>
            <a:r>
              <a:rPr lang="en-US" sz="2800" dirty="0"/>
              <a:t>–76% for </a:t>
            </a:r>
            <a:r>
              <a:rPr lang="en-US" sz="2800" dirty="0" smtClean="0"/>
              <a:t>selectively resected </a:t>
            </a:r>
            <a:r>
              <a:rPr lang="en-US" sz="2800" dirty="0" err="1">
                <a:solidFill>
                  <a:srgbClr val="FF0000"/>
                </a:solidFill>
              </a:rPr>
              <a:t>microadenomas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for </a:t>
            </a:r>
            <a:r>
              <a:rPr lang="en-US" sz="2800" dirty="0" err="1">
                <a:solidFill>
                  <a:srgbClr val="FF0000"/>
                </a:solidFill>
              </a:rPr>
              <a:t>macroadenomas</a:t>
            </a:r>
            <a:r>
              <a:rPr lang="en-US" sz="2800" dirty="0"/>
              <a:t> </a:t>
            </a:r>
            <a:r>
              <a:rPr lang="en-US" sz="2800" dirty="0" smtClean="0"/>
              <a:t>                 (</a:t>
            </a:r>
            <a:r>
              <a:rPr lang="en-US" sz="2800" dirty="0"/>
              <a:t>43%</a:t>
            </a:r>
            <a:r>
              <a:rPr lang="en-US" sz="2800" dirty="0" smtClean="0"/>
              <a:t>)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Pediatrics: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100 </a:t>
            </a:r>
            <a:r>
              <a:rPr lang="en-US" sz="2800" dirty="0"/>
              <a:t>and 69%, respectively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26615" y="3208617"/>
            <a:ext cx="13868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8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Technical aspects </a:t>
            </a:r>
          </a:p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urgeon experience</a:t>
            </a:r>
          </a:p>
          <a:p>
            <a:pPr marL="0" indent="0">
              <a:buNone/>
            </a:pPr>
            <a:r>
              <a:rPr lang="en-US" sz="2800" dirty="0" smtClean="0"/>
              <a:t>Tumor size </a:t>
            </a:r>
          </a:p>
          <a:p>
            <a:pPr marL="0" indent="0">
              <a:buNone/>
            </a:pPr>
            <a:r>
              <a:rPr lang="en-US" sz="2800" dirty="0"/>
              <a:t>L</a:t>
            </a:r>
            <a:r>
              <a:rPr lang="en-US" sz="2800" dirty="0" smtClean="0"/>
              <a:t>ack </a:t>
            </a:r>
            <a:r>
              <a:rPr lang="en-US" sz="2800" dirty="0"/>
              <a:t>of </a:t>
            </a:r>
            <a:r>
              <a:rPr lang="en-US" sz="2800" dirty="0" err="1"/>
              <a:t>dural</a:t>
            </a:r>
            <a:r>
              <a:rPr lang="en-US" sz="2800" dirty="0"/>
              <a:t> invasion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uccessful </a:t>
            </a:r>
            <a:r>
              <a:rPr lang="en-US" sz="2800" dirty="0"/>
              <a:t>outcome in patients of any </a:t>
            </a:r>
            <a:r>
              <a:rPr lang="en-US" sz="2800" dirty="0" smtClean="0"/>
              <a:t>age.</a:t>
            </a:r>
            <a:endParaRPr lang="en-US" sz="2800" dirty="0"/>
          </a:p>
        </p:txBody>
      </p:sp>
      <p:sp>
        <p:nvSpPr>
          <p:cNvPr id="4" name="Right Brace 3"/>
          <p:cNvSpPr/>
          <p:nvPr/>
        </p:nvSpPr>
        <p:spPr>
          <a:xfrm>
            <a:off x="4010160" y="1905116"/>
            <a:ext cx="768614" cy="2523443"/>
          </a:xfrm>
          <a:prstGeom prst="rightBrace">
            <a:avLst>
              <a:gd name="adj1" fmla="val 10507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299" y="902423"/>
            <a:ext cx="7313613" cy="53309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Eucortisolemic</a:t>
            </a:r>
            <a:r>
              <a:rPr lang="en-US" sz="2800" dirty="0" smtClean="0"/>
              <a:t>   after </a:t>
            </a:r>
            <a:r>
              <a:rPr lang="en-US" sz="2800" dirty="0"/>
              <a:t>resection, </a:t>
            </a:r>
            <a:r>
              <a:rPr lang="en-US" sz="2800" dirty="0" smtClean="0"/>
              <a:t>especially with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moderate </a:t>
            </a:r>
            <a:r>
              <a:rPr lang="en-US" sz="2800" dirty="0"/>
              <a:t>preoperative </a:t>
            </a:r>
            <a:r>
              <a:rPr lang="en-US" sz="2800" dirty="0" err="1" smtClean="0"/>
              <a:t>hypercortisolism</a:t>
            </a:r>
            <a:r>
              <a:rPr lang="en-US" sz="2800" dirty="0" smtClean="0"/>
              <a:t>: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       Residual </a:t>
            </a:r>
            <a:r>
              <a:rPr lang="en-US" sz="2800" dirty="0"/>
              <a:t>tumors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  More </a:t>
            </a:r>
            <a:r>
              <a:rPr lang="en-US" sz="2800" dirty="0">
                <a:solidFill>
                  <a:srgbClr val="FF0000"/>
                </a:solidFill>
              </a:rPr>
              <a:t>prone </a:t>
            </a:r>
            <a:r>
              <a:rPr lang="en-US" sz="2800" dirty="0"/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recurrence</a:t>
            </a:r>
          </a:p>
          <a:p>
            <a:pPr marL="0" indent="0">
              <a:buNone/>
            </a:pPr>
            <a:r>
              <a:rPr lang="en-US" sz="2800" dirty="0" smtClean="0"/>
              <a:t>In comparison with the  </a:t>
            </a:r>
            <a:r>
              <a:rPr lang="en-US" sz="2800" dirty="0"/>
              <a:t>patients with prolonged postoperative </a:t>
            </a:r>
            <a:r>
              <a:rPr lang="en-US" sz="2800" dirty="0" smtClean="0"/>
              <a:t>  </a:t>
            </a:r>
            <a:r>
              <a:rPr lang="en-US" sz="2800" dirty="0" err="1" smtClean="0"/>
              <a:t>hypocortisolism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Donut 3"/>
          <p:cNvSpPr/>
          <p:nvPr/>
        </p:nvSpPr>
        <p:spPr>
          <a:xfrm>
            <a:off x="914400" y="1371600"/>
            <a:ext cx="2640023" cy="1435939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386847" y="3609692"/>
            <a:ext cx="5246626" cy="1520751"/>
          </a:xfrm>
          <a:prstGeom prst="frame">
            <a:avLst>
              <a:gd name="adj1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91673" y="6032867"/>
            <a:ext cx="2055207" cy="167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548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After bilateral </a:t>
            </a:r>
            <a:r>
              <a:rPr lang="en-US" sz="2800" dirty="0" err="1" smtClean="0">
                <a:solidFill>
                  <a:srgbClr val="FF0000"/>
                </a:solidFill>
              </a:rPr>
              <a:t>adrenalectom</a:t>
            </a:r>
            <a:r>
              <a:rPr lang="en-US" sz="2800" dirty="0" err="1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en-US" sz="2800" dirty="0" smtClean="0"/>
              <a:t>1-</a:t>
            </a:r>
            <a:r>
              <a:rPr lang="en-US" sz="2800" dirty="0"/>
              <a:t>U</a:t>
            </a:r>
            <a:r>
              <a:rPr lang="en-US" sz="2800" dirty="0" smtClean="0"/>
              <a:t>ndetectable serum </a:t>
            </a:r>
            <a:r>
              <a:rPr lang="en-US" sz="2800" dirty="0"/>
              <a:t>cortisol </a:t>
            </a:r>
            <a:r>
              <a:rPr lang="en-US" sz="2800" dirty="0" smtClean="0"/>
              <a:t>values </a:t>
            </a:r>
          </a:p>
          <a:p>
            <a:pPr marL="0" indent="0">
              <a:buNone/>
            </a:pPr>
            <a:r>
              <a:rPr lang="en-US" sz="2800" dirty="0" smtClean="0"/>
              <a:t>2-Morning </a:t>
            </a:r>
            <a:r>
              <a:rPr lang="en-US" sz="2800" dirty="0"/>
              <a:t>plasma </a:t>
            </a:r>
            <a:r>
              <a:rPr lang="en-US" sz="2800" dirty="0" smtClean="0"/>
              <a:t>ACTH levels </a:t>
            </a:r>
            <a:r>
              <a:rPr lang="en-US" sz="2800" dirty="0"/>
              <a:t>are often between 200 and 500 </a:t>
            </a:r>
            <a:r>
              <a:rPr lang="en-US" sz="2800" dirty="0" err="1"/>
              <a:t>pg</a:t>
            </a:r>
            <a:r>
              <a:rPr lang="en-US" sz="2800" dirty="0"/>
              <a:t>/</a:t>
            </a:r>
            <a:r>
              <a:rPr lang="en-US" sz="2800" dirty="0" err="1"/>
              <a:t>mL</a:t>
            </a:r>
            <a:r>
              <a:rPr lang="en-US" sz="2800" dirty="0" err="1" smtClean="0"/>
              <a:t>.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After adrenal </a:t>
            </a:r>
            <a:r>
              <a:rPr lang="en-US" sz="2800" dirty="0" err="1" smtClean="0">
                <a:solidFill>
                  <a:srgbClr val="FF0000"/>
                </a:solidFill>
              </a:rPr>
              <a:t>adenectomy</a:t>
            </a:r>
            <a:r>
              <a:rPr lang="en-US" sz="2800" dirty="0" smtClean="0">
                <a:solidFill>
                  <a:srgbClr val="FF000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en-US" sz="2800" dirty="0" smtClean="0"/>
              <a:t>Morning</a:t>
            </a:r>
            <a:r>
              <a:rPr lang="en-US" sz="2800" dirty="0"/>
              <a:t> </a:t>
            </a:r>
            <a:r>
              <a:rPr lang="en-US" sz="2800" dirty="0" smtClean="0"/>
              <a:t>cortisol </a:t>
            </a:r>
            <a:r>
              <a:rPr lang="en-US" sz="2800" dirty="0"/>
              <a:t>values are </a:t>
            </a:r>
            <a:r>
              <a:rPr lang="en-US" sz="2800" dirty="0" smtClean="0"/>
              <a:t>1.8g</a:t>
            </a:r>
            <a:r>
              <a:rPr lang="en-US" sz="2800" dirty="0"/>
              <a:t>/</a:t>
            </a:r>
            <a:r>
              <a:rPr lang="en-US" sz="2800" dirty="0" err="1"/>
              <a:t>dL</a:t>
            </a:r>
            <a:r>
              <a:rPr lang="en-US" sz="2800" dirty="0"/>
              <a:t> (50 </a:t>
            </a:r>
            <a:r>
              <a:rPr lang="en-US" sz="2800" dirty="0" err="1"/>
              <a:t>nmol</a:t>
            </a:r>
            <a:r>
              <a:rPr lang="en-US" sz="2800" dirty="0"/>
              <a:t>/L)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962573" y="4996752"/>
            <a:ext cx="3007620" cy="2506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</a:p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163081" y="1955251"/>
            <a:ext cx="2673440" cy="1504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7922"/>
            <a:ext cx="7313613" cy="108625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Remission </a:t>
            </a:r>
            <a:r>
              <a:rPr lang="en-US" sz="3600" b="1" dirty="0">
                <a:solidFill>
                  <a:srgbClr val="FF0000"/>
                </a:solidFill>
              </a:rPr>
              <a:t>and recurrence after surgical tumor resection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310" y="1744144"/>
            <a:ext cx="7313613" cy="447255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suggest </a:t>
            </a:r>
            <a:r>
              <a:rPr lang="en-US" sz="2800" dirty="0">
                <a:solidFill>
                  <a:srgbClr val="FF0000"/>
                </a:solidFill>
              </a:rPr>
              <a:t>an individualized management </a:t>
            </a:r>
            <a:r>
              <a:rPr lang="en-US" sz="2800" dirty="0" smtClean="0"/>
              <a:t>approach based </a:t>
            </a:r>
            <a:r>
              <a:rPr lang="en-US" sz="2800" dirty="0"/>
              <a:t>on whether the </a:t>
            </a:r>
            <a:r>
              <a:rPr lang="en-US" sz="2800" dirty="0">
                <a:solidFill>
                  <a:srgbClr val="0000FF"/>
                </a:solidFill>
              </a:rPr>
              <a:t>postoperative serum </a:t>
            </a:r>
            <a:r>
              <a:rPr lang="en-US" sz="2800" dirty="0" smtClean="0">
                <a:solidFill>
                  <a:srgbClr val="0000FF"/>
                </a:solidFill>
              </a:rPr>
              <a:t>cortisol values</a:t>
            </a:r>
            <a:r>
              <a:rPr lang="en-US" sz="2800" dirty="0" smtClean="0"/>
              <a:t> </a:t>
            </a:r>
            <a:r>
              <a:rPr lang="en-US" sz="2800" dirty="0"/>
              <a:t>categorize the patient’s condition </a:t>
            </a:r>
            <a:r>
              <a:rPr lang="en-US" sz="2800" dirty="0" smtClean="0"/>
              <a:t>as: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dirty="0" err="1"/>
              <a:t>hypocortisolism</a:t>
            </a:r>
            <a:r>
              <a:rPr lang="en-US" sz="2800" dirty="0" smtClean="0"/>
              <a:t>, 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dirty="0" err="1" smtClean="0"/>
              <a:t>hypercortisolism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/>
              <a:t>   or </a:t>
            </a:r>
            <a:r>
              <a:rPr lang="en-US" sz="2800" dirty="0" err="1"/>
              <a:t>eucortisolism</a:t>
            </a:r>
            <a:r>
              <a:rPr lang="en-US" sz="2800" dirty="0"/>
              <a:t>. (Ungraded </a:t>
            </a:r>
            <a:r>
              <a:rPr lang="en-US" sz="2800" dirty="0" smtClean="0"/>
              <a:t>best practice statement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98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3238"/>
            <a:ext cx="7313613" cy="588057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recommend additional treatments in </a:t>
            </a:r>
            <a:r>
              <a:rPr lang="en-US" sz="2800" dirty="0" smtClean="0"/>
              <a:t>patients with: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P</a:t>
            </a:r>
            <a:r>
              <a:rPr lang="en-US" sz="3600" i="1" dirty="0" smtClean="0">
                <a:solidFill>
                  <a:srgbClr val="FF0000"/>
                </a:solidFill>
              </a:rPr>
              <a:t>ersistent </a:t>
            </a:r>
            <a:r>
              <a:rPr lang="en-US" sz="3600" i="1" dirty="0">
                <a:solidFill>
                  <a:srgbClr val="FF0000"/>
                </a:solidFill>
              </a:rPr>
              <a:t>overt </a:t>
            </a:r>
            <a:r>
              <a:rPr lang="en-US" sz="3600" i="1" dirty="0" err="1">
                <a:solidFill>
                  <a:srgbClr val="FF0000"/>
                </a:solidFill>
              </a:rPr>
              <a:t>hypercortisolism</a:t>
            </a:r>
            <a:r>
              <a:rPr lang="en-US" sz="3600" i="1" dirty="0">
                <a:solidFill>
                  <a:srgbClr val="FF0000"/>
                </a:solidFill>
              </a:rPr>
              <a:t>. (1QQQQ)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recommend measuring late-night salivary </a:t>
            </a:r>
            <a:r>
              <a:rPr lang="en-US" sz="2800" dirty="0" smtClean="0"/>
              <a:t>or serum </a:t>
            </a:r>
            <a:r>
              <a:rPr lang="en-US" sz="2800" dirty="0"/>
              <a:t>cortisol in patients with </a:t>
            </a:r>
            <a:r>
              <a:rPr lang="en-US" sz="2800" dirty="0" err="1">
                <a:solidFill>
                  <a:srgbClr val="0000FF"/>
                </a:solidFill>
              </a:rPr>
              <a:t>eucortisolism</a:t>
            </a:r>
            <a:r>
              <a:rPr lang="en-US" sz="2800" dirty="0">
                <a:solidFill>
                  <a:srgbClr val="0000FF"/>
                </a:solidFill>
              </a:rPr>
              <a:t> after </a:t>
            </a:r>
            <a:r>
              <a:rPr lang="en-US" sz="2800" dirty="0" err="1">
                <a:solidFill>
                  <a:srgbClr val="0000FF"/>
                </a:solidFill>
              </a:rPr>
              <a:t>TSS</a:t>
            </a:r>
            <a:r>
              <a:rPr lang="en-US" sz="2800" dirty="0" err="1" smtClean="0">
                <a:solidFill>
                  <a:srgbClr val="0000FF"/>
                </a:solidFill>
              </a:rPr>
              <a:t>,</a:t>
            </a:r>
            <a:r>
              <a:rPr lang="en-US" sz="2800" dirty="0" err="1" smtClean="0"/>
              <a:t>including</a:t>
            </a:r>
            <a:r>
              <a:rPr lang="en-US" sz="2800" dirty="0" smtClean="0"/>
              <a:t> </a:t>
            </a:r>
            <a:r>
              <a:rPr lang="en-US" sz="2800" dirty="0"/>
              <a:t>those cases where </a:t>
            </a:r>
            <a:r>
              <a:rPr lang="en-US" sz="2800" dirty="0" err="1"/>
              <a:t>eucortisolism</a:t>
            </a:r>
            <a:r>
              <a:rPr lang="en-US" sz="2800" dirty="0"/>
              <a:t> was </a:t>
            </a:r>
            <a:r>
              <a:rPr lang="en-US" sz="2800" dirty="0" smtClean="0"/>
              <a:t>established by </a:t>
            </a:r>
            <a:r>
              <a:rPr lang="en-US" sz="2800" dirty="0"/>
              <a:t>medical treatment before surgery. </a:t>
            </a:r>
            <a:r>
              <a:rPr lang="en-US" sz="4400" dirty="0">
                <a:solidFill>
                  <a:srgbClr val="FF0000"/>
                </a:solidFill>
              </a:rPr>
              <a:t>(1QQEE</a:t>
            </a:r>
            <a:r>
              <a:rPr lang="en-US" sz="4400" dirty="0" smtClean="0">
                <a:solidFill>
                  <a:srgbClr val="FF0000"/>
                </a:solidFill>
              </a:rPr>
              <a:t>)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Optimal adjunctive management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recommend providing </a:t>
            </a:r>
            <a:r>
              <a:rPr lang="en-US" sz="4000" i="1" dirty="0">
                <a:solidFill>
                  <a:srgbClr val="FF0000"/>
                </a:solidFill>
              </a:rPr>
              <a:t>education</a:t>
            </a:r>
            <a:r>
              <a:rPr lang="en-US" sz="2800" dirty="0"/>
              <a:t> to </a:t>
            </a:r>
            <a:r>
              <a:rPr lang="en-US" sz="2800" dirty="0" smtClean="0"/>
              <a:t>patients and </a:t>
            </a:r>
            <a:r>
              <a:rPr lang="en-US" sz="2800" dirty="0"/>
              <a:t>their family/caretaker(s) about their disease, </a:t>
            </a:r>
            <a:r>
              <a:rPr lang="en-US" sz="2800" dirty="0" smtClean="0"/>
              <a:t>treatment  options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FF0000"/>
                </a:solidFill>
              </a:rPr>
              <a:t>what to expect </a:t>
            </a:r>
            <a:r>
              <a:rPr lang="en-US" sz="2800" dirty="0"/>
              <a:t>after remission. (</a:t>
            </a:r>
            <a:r>
              <a:rPr lang="en-US" sz="2800" dirty="0" smtClean="0"/>
              <a:t>Ungraded best </a:t>
            </a:r>
            <a:r>
              <a:rPr lang="en-US" sz="2800" dirty="0"/>
              <a:t>practice recommendation)</a:t>
            </a:r>
          </a:p>
        </p:txBody>
      </p:sp>
    </p:spTree>
    <p:extLst>
      <p:ext uri="{BB962C8B-B14F-4D97-AF65-F5344CB8AC3E}">
        <p14:creationId xmlns:p14="http://schemas.microsoft.com/office/powerpoint/2010/main" val="41841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Second-line therapeutic options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313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patients with ACTH-dependent CS who </a:t>
            </a:r>
            <a:r>
              <a:rPr lang="en-US" sz="2800" dirty="0" smtClean="0"/>
              <a:t>underwent a </a:t>
            </a:r>
            <a:r>
              <a:rPr lang="en-US" sz="2800" dirty="0" err="1">
                <a:solidFill>
                  <a:srgbClr val="008000"/>
                </a:solidFill>
              </a:rPr>
              <a:t>noncurative</a:t>
            </a:r>
            <a:r>
              <a:rPr lang="en-US" sz="2800" dirty="0">
                <a:solidFill>
                  <a:srgbClr val="008000"/>
                </a:solidFill>
              </a:rPr>
              <a:t> surgery </a:t>
            </a:r>
            <a:r>
              <a:rPr lang="en-US" sz="2800" dirty="0"/>
              <a:t>or for whom </a:t>
            </a:r>
            <a:r>
              <a:rPr lang="en-US" sz="2800" dirty="0">
                <a:solidFill>
                  <a:srgbClr val="008000"/>
                </a:solidFill>
              </a:rPr>
              <a:t>surgery was </a:t>
            </a:r>
            <a:r>
              <a:rPr lang="en-US" sz="2800" dirty="0" smtClean="0">
                <a:solidFill>
                  <a:srgbClr val="008000"/>
                </a:solidFill>
              </a:rPr>
              <a:t>not possible</a:t>
            </a:r>
            <a:r>
              <a:rPr lang="en-US" sz="2800" dirty="0"/>
              <a:t>, </a:t>
            </a:r>
            <a:endParaRPr lang="en-US" sz="2800" dirty="0" smtClean="0"/>
          </a:p>
          <a:p>
            <a:pPr>
              <a:buFont typeface="Wingdings" charset="2"/>
              <a:buChar char="v"/>
            </a:pPr>
            <a:r>
              <a:rPr lang="en-US" sz="3600" i="1" dirty="0" smtClean="0">
                <a:solidFill>
                  <a:srgbClr val="FF0000"/>
                </a:solidFill>
              </a:rPr>
              <a:t>we </a:t>
            </a:r>
            <a:r>
              <a:rPr lang="en-US" sz="3600" i="1" dirty="0">
                <a:solidFill>
                  <a:srgbClr val="FF0000"/>
                </a:solidFill>
              </a:rPr>
              <a:t>suggest a shared decision-making </a:t>
            </a:r>
            <a:r>
              <a:rPr lang="en-US" sz="3600" i="1" dirty="0" smtClean="0">
                <a:solidFill>
                  <a:srgbClr val="FF0000"/>
                </a:solidFill>
              </a:rPr>
              <a:t>approach because </a:t>
            </a:r>
            <a:r>
              <a:rPr lang="en-US" sz="3600" i="1" dirty="0">
                <a:solidFill>
                  <a:srgbClr val="FF0000"/>
                </a:solidFill>
              </a:rPr>
              <a:t>there are several available second-line therapies</a:t>
            </a:r>
            <a:endParaRPr lang="en-US" sz="2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( </a:t>
            </a:r>
            <a:r>
              <a:rPr lang="en-US" sz="2800" dirty="0"/>
              <a:t>repeat </a:t>
            </a:r>
            <a:r>
              <a:rPr lang="en-US" sz="2800" dirty="0" err="1"/>
              <a:t>transsphenoidal</a:t>
            </a:r>
            <a:r>
              <a:rPr lang="en-US" sz="2800" dirty="0"/>
              <a:t> surgery, radiotherapy, </a:t>
            </a:r>
            <a:r>
              <a:rPr lang="en-US" sz="2800" dirty="0" smtClean="0"/>
              <a:t>medical therapy</a:t>
            </a:r>
            <a:r>
              <a:rPr lang="en-US" sz="2800" dirty="0"/>
              <a:t>, and bilateral </a:t>
            </a:r>
            <a:r>
              <a:rPr lang="en-US" sz="2800" dirty="0" err="1"/>
              <a:t>adrenalectomy</a:t>
            </a:r>
            <a:r>
              <a:rPr lang="en-US" sz="2800" dirty="0"/>
              <a:t>). (2QQEE)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75218" y="2790829"/>
            <a:ext cx="23559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5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7250"/>
            <a:ext cx="7313613" cy="1154350"/>
          </a:xfrm>
        </p:spPr>
        <p:txBody>
          <a:bodyPr/>
          <a:lstStyle/>
          <a:p>
            <a:r>
              <a:rPr lang="en-US" sz="4800" b="1" i="1" dirty="0">
                <a:solidFill>
                  <a:srgbClr val="FF0000"/>
                </a:solidFill>
              </a:rPr>
              <a:t>Evidence</a:t>
            </a:r>
            <a:br>
              <a:rPr lang="en-US" sz="4800" b="1" i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When </a:t>
            </a:r>
            <a:r>
              <a:rPr lang="en-US" sz="2800" dirty="0"/>
              <a:t>surgery is not possible or is </a:t>
            </a:r>
            <a:r>
              <a:rPr lang="en-US" sz="2800" dirty="0" smtClean="0"/>
              <a:t>non curative</a:t>
            </a:r>
            <a:r>
              <a:rPr lang="en-US" sz="2800" dirty="0"/>
              <a:t>,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00FF"/>
                </a:solidFill>
              </a:rPr>
              <a:t>choice </a:t>
            </a:r>
            <a:r>
              <a:rPr lang="en-US" sz="2800" dirty="0">
                <a:solidFill>
                  <a:srgbClr val="0000FF"/>
                </a:solidFill>
              </a:rPr>
              <a:t>of second-line therapy </a:t>
            </a:r>
            <a:r>
              <a:rPr lang="en-US" sz="2800" dirty="0"/>
              <a:t>must take into account 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1-Patient</a:t>
            </a:r>
            <a:r>
              <a:rPr lang="en-US" sz="2800" dirty="0"/>
              <a:t> </a:t>
            </a:r>
            <a:r>
              <a:rPr lang="en-US" sz="2800" dirty="0" smtClean="0"/>
              <a:t>preferences;</a:t>
            </a:r>
          </a:p>
          <a:p>
            <a:pPr marL="0" indent="0">
              <a:buNone/>
            </a:pPr>
            <a:r>
              <a:rPr lang="en-US" sz="2800" dirty="0" smtClean="0"/>
              <a:t>2-Treatment </a:t>
            </a:r>
            <a:r>
              <a:rPr lang="en-US" sz="2800" dirty="0"/>
              <a:t>goals;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3-Biochemical </a:t>
            </a:r>
            <a:r>
              <a:rPr lang="en-US" sz="2800" dirty="0"/>
              <a:t>control;</a:t>
            </a:r>
          </a:p>
          <a:p>
            <a:pPr marL="0" indent="0">
              <a:buNone/>
            </a:pPr>
            <a:r>
              <a:rPr lang="en-US" sz="2800" dirty="0" smtClean="0"/>
              <a:t>4- </a:t>
            </a:r>
            <a:r>
              <a:rPr lang="en-US" sz="2800" dirty="0"/>
              <a:t>S</a:t>
            </a:r>
            <a:r>
              <a:rPr lang="en-US" sz="2800" dirty="0" smtClean="0"/>
              <a:t>ize </a:t>
            </a:r>
            <a:r>
              <a:rPr lang="en-US" sz="2800" dirty="0"/>
              <a:t>and location of residual tumors; </a:t>
            </a:r>
          </a:p>
        </p:txBody>
      </p:sp>
    </p:spTree>
    <p:extLst>
      <p:ext uri="{BB962C8B-B14F-4D97-AF65-F5344CB8AC3E}">
        <p14:creationId xmlns:p14="http://schemas.microsoft.com/office/powerpoint/2010/main" val="23948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36385"/>
            <a:ext cx="7313613" cy="5314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5</a:t>
            </a:r>
            <a:r>
              <a:rPr lang="en-US" sz="2800" dirty="0" smtClean="0"/>
              <a:t>-The </a:t>
            </a:r>
            <a:r>
              <a:rPr lang="en-US" sz="2800" dirty="0"/>
              <a:t>urgency to treat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 smtClean="0"/>
              <a:t> 6-Other </a:t>
            </a:r>
            <a:r>
              <a:rPr lang="en-US" sz="2800" dirty="0"/>
              <a:t>medications (drug-drug interactions);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7-The patient’s personal </a:t>
            </a:r>
            <a:r>
              <a:rPr lang="en-US" sz="2800" dirty="0"/>
              <a:t>history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 smtClean="0"/>
              <a:t>8- The </a:t>
            </a:r>
            <a:r>
              <a:rPr lang="en-US" sz="2800" dirty="0"/>
              <a:t>method of delivery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/>
              <a:t> 9-Side effects</a:t>
            </a:r>
            <a:r>
              <a:rPr lang="en-US" sz="2800" dirty="0"/>
              <a:t> </a:t>
            </a:r>
            <a:r>
              <a:rPr lang="en-US" sz="2800" dirty="0" smtClean="0"/>
              <a:t>AND cost </a:t>
            </a:r>
            <a:r>
              <a:rPr lang="en-US" sz="2800" dirty="0"/>
              <a:t>of medication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 smtClean="0"/>
              <a:t>10- Gender;</a:t>
            </a:r>
          </a:p>
          <a:p>
            <a:pPr marL="0" indent="0">
              <a:buNone/>
            </a:pPr>
            <a:r>
              <a:rPr lang="en-US" sz="2800" dirty="0" smtClean="0"/>
              <a:t>11- Age</a:t>
            </a:r>
            <a:r>
              <a:rPr lang="en-US" sz="2800" dirty="0"/>
              <a:t>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12-Availability of </a:t>
            </a:r>
            <a:r>
              <a:rPr lang="en-US" sz="2800" dirty="0"/>
              <a:t>medical therapies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40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231900"/>
          </a:xfrm>
        </p:spPr>
        <p:txBody>
          <a:bodyPr/>
          <a:lstStyle/>
          <a:p>
            <a:r>
              <a:rPr lang="en-US" dirty="0" smtClean="0"/>
              <a:t> Calculation of Remission Rate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180282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5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69270"/>
            <a:ext cx="7313613" cy="4821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  In </a:t>
            </a:r>
            <a:r>
              <a:rPr lang="en-US" sz="2800" dirty="0"/>
              <a:t>patients with </a:t>
            </a:r>
            <a:r>
              <a:rPr lang="en-US" sz="2800" dirty="0">
                <a:solidFill>
                  <a:srgbClr val="FF0000"/>
                </a:solidFill>
              </a:rPr>
              <a:t>very </a:t>
            </a:r>
            <a:r>
              <a:rPr lang="en-US" sz="2800" dirty="0" smtClean="0">
                <a:solidFill>
                  <a:srgbClr val="FF0000"/>
                </a:solidFill>
              </a:rPr>
              <a:t>severe </a:t>
            </a:r>
            <a:r>
              <a:rPr lang="en-US" sz="2800" dirty="0">
                <a:solidFill>
                  <a:srgbClr val="FF0000"/>
                </a:solidFill>
              </a:rPr>
              <a:t>ACTH-dependent </a:t>
            </a:r>
            <a:r>
              <a:rPr lang="en-US" sz="2800" dirty="0"/>
              <a:t>disease who cannot be promptly </a:t>
            </a:r>
            <a:r>
              <a:rPr lang="en-US" sz="2800" dirty="0" smtClean="0"/>
              <a:t>controlled by </a:t>
            </a:r>
            <a:r>
              <a:rPr lang="en-US" sz="2800" dirty="0">
                <a:solidFill>
                  <a:srgbClr val="0000FF"/>
                </a:solidFill>
              </a:rPr>
              <a:t>medical </a:t>
            </a:r>
            <a:r>
              <a:rPr lang="en-US" sz="2800" dirty="0" smtClean="0">
                <a:solidFill>
                  <a:srgbClr val="0000FF"/>
                </a:solidFill>
              </a:rPr>
              <a:t>therapy</a:t>
            </a:r>
          </a:p>
          <a:p>
            <a:pPr>
              <a:buFont typeface="Wingdings" charset="2"/>
              <a:buChar char="v"/>
            </a:pPr>
            <a:endParaRPr lang="en-US" sz="2800" dirty="0"/>
          </a:p>
          <a:p>
            <a:pPr>
              <a:buFont typeface="Wingdings" charset="2"/>
              <a:buChar char="v"/>
            </a:pPr>
            <a:r>
              <a:rPr lang="en-US" sz="2800" dirty="0"/>
              <a:t>We </a:t>
            </a:r>
            <a:r>
              <a:rPr lang="en-US" sz="3200" i="1" dirty="0">
                <a:solidFill>
                  <a:srgbClr val="FF0000"/>
                </a:solidFill>
              </a:rPr>
              <a:t>suggest bilateral </a:t>
            </a:r>
            <a:r>
              <a:rPr lang="en-US" sz="3200" i="1" dirty="0" err="1">
                <a:solidFill>
                  <a:srgbClr val="FF0000"/>
                </a:solidFill>
              </a:rPr>
              <a:t>adrenalectomy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for occult or metastatic ectopic ACTH secretion (EAS) or as a </a:t>
            </a:r>
            <a:r>
              <a:rPr lang="en-US" sz="2800" dirty="0">
                <a:solidFill>
                  <a:srgbClr val="0000FF"/>
                </a:solidFill>
              </a:rPr>
              <a:t>life-preserving emergency </a:t>
            </a:r>
            <a:r>
              <a:rPr lang="en-US" sz="2800" dirty="0" smtClean="0"/>
              <a:t>treatment. </a:t>
            </a:r>
          </a:p>
          <a:p>
            <a:pPr>
              <a:buFont typeface="Wingdings" charset="2"/>
              <a:buChar char="v"/>
            </a:pPr>
            <a:endParaRPr lang="en-US" sz="2800" dirty="0"/>
          </a:p>
          <a:p>
            <a:pPr>
              <a:buFont typeface="Wingdings" charset="2"/>
              <a:buChar char="v"/>
            </a:pPr>
            <a:endParaRPr lang="en-US" sz="2800" dirty="0" smtClean="0"/>
          </a:p>
          <a:p>
            <a:pPr>
              <a:buFont typeface="Wingdings" charset="2"/>
              <a:buChar char="v"/>
            </a:pPr>
            <a:endParaRPr lang="en-US" sz="2800" dirty="0"/>
          </a:p>
          <a:p>
            <a:pPr>
              <a:buFont typeface="Wingdings" charset="2"/>
              <a:buChar char="v"/>
            </a:pPr>
            <a:endParaRPr lang="en-US" sz="2800" dirty="0" smtClean="0"/>
          </a:p>
          <a:p>
            <a:pPr>
              <a:buFont typeface="Wingdings" charset="2"/>
              <a:buChar char="v"/>
            </a:pPr>
            <a:endParaRPr lang="en-US" sz="2800" dirty="0"/>
          </a:p>
          <a:p>
            <a:pPr>
              <a:buFont typeface="Wingdings" charset="2"/>
              <a:buChar char="v"/>
            </a:pPr>
            <a:r>
              <a:rPr lang="en-US" sz="2800" dirty="0" smtClean="0"/>
              <a:t> </a:t>
            </a:r>
            <a:r>
              <a:rPr lang="en-US" sz="2800" dirty="0"/>
              <a:t>(2QQQE)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3859779" y="1938539"/>
            <a:ext cx="484632" cy="121615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8826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3200" i="1" dirty="0">
                <a:solidFill>
                  <a:srgbClr val="FF0000"/>
                </a:solidFill>
              </a:rPr>
              <a:t>recommend </a:t>
            </a:r>
            <a:r>
              <a:rPr lang="en-US" sz="2800" dirty="0"/>
              <a:t>regularly evaluating for </a:t>
            </a:r>
            <a:r>
              <a:rPr lang="en-US" sz="2800" dirty="0" err="1" smtClean="0"/>
              <a:t>corticotrope</a:t>
            </a:r>
            <a:r>
              <a:rPr lang="en-US" sz="2800" dirty="0"/>
              <a:t> </a:t>
            </a:r>
            <a:r>
              <a:rPr lang="en-US" sz="2800" dirty="0" smtClean="0"/>
              <a:t>tumor </a:t>
            </a:r>
            <a:r>
              <a:rPr lang="en-US" sz="2800" dirty="0"/>
              <a:t>progression using pituitary </a:t>
            </a:r>
            <a:r>
              <a:rPr lang="en-US" sz="2800" dirty="0">
                <a:solidFill>
                  <a:srgbClr val="FF0000"/>
                </a:solidFill>
              </a:rPr>
              <a:t>MRIs and </a:t>
            </a:r>
            <a:r>
              <a:rPr lang="en-US" sz="2800" dirty="0" smtClean="0">
                <a:solidFill>
                  <a:srgbClr val="FF0000"/>
                </a:solidFill>
              </a:rPr>
              <a:t>ACTH levels </a:t>
            </a:r>
            <a:r>
              <a:rPr lang="en-US" sz="2800" dirty="0"/>
              <a:t>in patients </a:t>
            </a:r>
            <a:r>
              <a:rPr lang="en-US" sz="2800" dirty="0" smtClean="0"/>
              <a:t>with:</a:t>
            </a:r>
          </a:p>
          <a:p>
            <a:pPr marL="0" indent="0">
              <a:buNone/>
            </a:pPr>
            <a:r>
              <a:rPr lang="en-US" sz="2800" dirty="0" smtClean="0"/>
              <a:t>a-  </a:t>
            </a:r>
            <a:r>
              <a:rPr lang="en-US" sz="2800" dirty="0"/>
              <a:t>K</a:t>
            </a:r>
            <a:r>
              <a:rPr lang="en-US" sz="2800" dirty="0" smtClean="0"/>
              <a:t>nown </a:t>
            </a:r>
            <a:r>
              <a:rPr lang="en-US" sz="2800" dirty="0">
                <a:solidFill>
                  <a:srgbClr val="0000FF"/>
                </a:solidFill>
              </a:rPr>
              <a:t>CD </a:t>
            </a:r>
            <a:r>
              <a:rPr lang="en-US" sz="2800" dirty="0"/>
              <a:t>who undergo </a:t>
            </a:r>
            <a:r>
              <a:rPr lang="en-US" sz="2800" dirty="0" smtClean="0">
                <a:solidFill>
                  <a:srgbClr val="FF0000"/>
                </a:solidFill>
              </a:rPr>
              <a:t>bilateral </a:t>
            </a:r>
            <a:r>
              <a:rPr lang="en-US" sz="2800" dirty="0" err="1" smtClean="0">
                <a:solidFill>
                  <a:srgbClr val="FF0000"/>
                </a:solidFill>
              </a:rPr>
              <a:t>adrenalectomy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/>
              <a:t>b</a:t>
            </a:r>
            <a:r>
              <a:rPr lang="en-US" sz="2800" dirty="0" smtClean="0"/>
              <a:t>- Who </a:t>
            </a:r>
            <a:r>
              <a:rPr lang="en-US" sz="2800" dirty="0"/>
              <a:t>undergo this </a:t>
            </a:r>
            <a:r>
              <a:rPr lang="en-US" sz="2800" dirty="0" smtClean="0"/>
              <a:t>procedure for </a:t>
            </a:r>
            <a:r>
              <a:rPr lang="en-US" sz="2800" dirty="0">
                <a:solidFill>
                  <a:srgbClr val="0000FF"/>
                </a:solidFill>
              </a:rPr>
              <a:t>presumed occult EAS </a:t>
            </a:r>
            <a:r>
              <a:rPr lang="en-US" sz="2800" dirty="0"/>
              <a:t>(because some of the </a:t>
            </a:r>
            <a:r>
              <a:rPr lang="en-US" sz="2800" dirty="0" smtClean="0"/>
              <a:t>latter have </a:t>
            </a:r>
            <a:r>
              <a:rPr lang="en-US" sz="2800" dirty="0"/>
              <a:t>a pituitary and not ectopic tumor). </a:t>
            </a:r>
            <a:r>
              <a:rPr lang="en-US" sz="2800" dirty="0" smtClean="0"/>
              <a:t> </a:t>
            </a:r>
            <a:r>
              <a:rPr lang="en-US" sz="4000" i="1" dirty="0" smtClean="0">
                <a:solidFill>
                  <a:srgbClr val="FF0000"/>
                </a:solidFill>
              </a:rPr>
              <a:t>(</a:t>
            </a:r>
            <a:r>
              <a:rPr lang="en-US" sz="4000" i="1" dirty="0">
                <a:solidFill>
                  <a:srgbClr val="FF0000"/>
                </a:solidFill>
              </a:rPr>
              <a:t>1QQQE)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83092" y="3425867"/>
            <a:ext cx="584815" cy="200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35759" y="4528829"/>
            <a:ext cx="467852" cy="183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4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253366"/>
          </a:xfrm>
        </p:spPr>
        <p:txBody>
          <a:bodyPr/>
          <a:lstStyle/>
          <a:p>
            <a:r>
              <a:rPr lang="en-US" sz="4800" b="1" i="1" dirty="0">
                <a:solidFill>
                  <a:srgbClr val="FF0000"/>
                </a:solidFill>
              </a:rPr>
              <a:t>Repeat </a:t>
            </a:r>
            <a:r>
              <a:rPr lang="en-US" sz="4800" b="1" i="1" dirty="0" err="1">
                <a:solidFill>
                  <a:srgbClr val="FF0000"/>
                </a:solidFill>
              </a:rPr>
              <a:t>transsphenoidal</a:t>
            </a:r>
            <a:r>
              <a:rPr lang="en-US" sz="4800" b="1" i="1" dirty="0">
                <a:solidFill>
                  <a:srgbClr val="FF0000"/>
                </a:solidFill>
              </a:rPr>
              <a:t> surgery</a:t>
            </a:r>
            <a:br>
              <a:rPr lang="en-US" sz="4800" b="1" i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suggest </a:t>
            </a:r>
            <a:r>
              <a:rPr lang="en-US" sz="2800" dirty="0">
                <a:solidFill>
                  <a:srgbClr val="0000FF"/>
                </a:solidFill>
              </a:rPr>
              <a:t>repeat </a:t>
            </a:r>
            <a:r>
              <a:rPr lang="en-US" sz="2800" dirty="0" err="1">
                <a:solidFill>
                  <a:srgbClr val="0000FF"/>
                </a:solidFill>
              </a:rPr>
              <a:t>transsphenoidal</a:t>
            </a:r>
            <a:r>
              <a:rPr lang="en-US" sz="2800" dirty="0">
                <a:solidFill>
                  <a:srgbClr val="0000FF"/>
                </a:solidFill>
              </a:rPr>
              <a:t> surgery</a:t>
            </a:r>
            <a:r>
              <a:rPr lang="en-US" sz="2800" dirty="0"/>
              <a:t>, </a:t>
            </a:r>
            <a:r>
              <a:rPr lang="en-US" sz="2800" dirty="0" smtClean="0"/>
              <a:t>particularly: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1-In </a:t>
            </a:r>
            <a:r>
              <a:rPr lang="en-US" sz="2800" dirty="0"/>
              <a:t>patients with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evidence of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incomplete resection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or</a:t>
            </a:r>
          </a:p>
          <a:p>
            <a:pPr marL="0" indent="0">
              <a:buNone/>
            </a:pPr>
            <a:r>
              <a:rPr lang="en-US" sz="2800" dirty="0" smtClean="0"/>
              <a:t>2- A pituitary </a:t>
            </a:r>
            <a:r>
              <a:rPr lang="en-US" sz="2800" dirty="0"/>
              <a:t>lesion on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imaging</a:t>
            </a:r>
            <a:r>
              <a:rPr lang="en-US" sz="2800" dirty="0"/>
              <a:t>. </a:t>
            </a:r>
            <a:r>
              <a:rPr lang="en-US" sz="4000" i="1" dirty="0">
                <a:solidFill>
                  <a:srgbClr val="FF0000"/>
                </a:solidFill>
              </a:rPr>
              <a:t>(2QQEE)</a:t>
            </a:r>
          </a:p>
        </p:txBody>
      </p:sp>
    </p:spTree>
    <p:extLst>
      <p:ext uri="{BB962C8B-B14F-4D97-AF65-F5344CB8AC3E}">
        <p14:creationId xmlns:p14="http://schemas.microsoft.com/office/powerpoint/2010/main" val="12308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suggest </a:t>
            </a:r>
            <a:r>
              <a:rPr lang="en-US" sz="2800" dirty="0">
                <a:solidFill>
                  <a:srgbClr val="FF0000"/>
                </a:solidFill>
              </a:rPr>
              <a:t>RT/radiosurgery </a:t>
            </a:r>
            <a:r>
              <a:rPr lang="en-US" sz="2800" dirty="0"/>
              <a:t>in patients who have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   failed </a:t>
            </a:r>
            <a:r>
              <a:rPr lang="en-US" sz="2800" dirty="0">
                <a:solidFill>
                  <a:srgbClr val="0000FF"/>
                </a:solidFill>
              </a:rPr>
              <a:t>TSS </a:t>
            </a:r>
            <a:r>
              <a:rPr lang="en-US" sz="2800" dirty="0"/>
              <a:t>or have </a:t>
            </a:r>
            <a:r>
              <a:rPr lang="en-US" sz="2800" dirty="0">
                <a:solidFill>
                  <a:srgbClr val="0000FF"/>
                </a:solidFill>
              </a:rPr>
              <a:t>recurrent CD. </a:t>
            </a:r>
            <a:r>
              <a:rPr lang="en-US" sz="4000" i="1" dirty="0">
                <a:solidFill>
                  <a:srgbClr val="FF0000"/>
                </a:solidFill>
              </a:rPr>
              <a:t>(2QQEE)</a:t>
            </a:r>
          </a:p>
        </p:txBody>
      </p:sp>
    </p:spTree>
    <p:extLst>
      <p:ext uri="{BB962C8B-B14F-4D97-AF65-F5344CB8AC3E}">
        <p14:creationId xmlns:p14="http://schemas.microsoft.com/office/powerpoint/2010/main" val="26800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052828"/>
          </a:xfrm>
        </p:spPr>
        <p:txBody>
          <a:bodyPr/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/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>Medical </a:t>
            </a:r>
            <a:r>
              <a:rPr lang="en-US" sz="4800" b="1" i="1" dirty="0">
                <a:solidFill>
                  <a:srgbClr val="FF0000"/>
                </a:solidFill>
              </a:rPr>
              <a:t>treatment</a:t>
            </a:r>
            <a:br>
              <a:rPr lang="en-US" sz="4800" b="1" i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52827"/>
            <a:ext cx="7313613" cy="580517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>
                <a:solidFill>
                  <a:srgbClr val="FF0000"/>
                </a:solidFill>
              </a:rPr>
              <a:t>recommend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00FF"/>
                </a:solidFill>
              </a:rPr>
              <a:t>steroidogenesis</a:t>
            </a:r>
            <a:r>
              <a:rPr lang="en-US" sz="2800" dirty="0">
                <a:solidFill>
                  <a:srgbClr val="0000FF"/>
                </a:solidFill>
              </a:rPr>
              <a:t> inhibitors </a:t>
            </a:r>
            <a:r>
              <a:rPr lang="en-US" sz="2800" dirty="0" smtClean="0"/>
              <a:t>under the </a:t>
            </a:r>
            <a:r>
              <a:rPr lang="en-US" sz="2800" dirty="0"/>
              <a:t>following conditions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1- </a:t>
            </a:r>
            <a:r>
              <a:rPr lang="en-US" sz="2800" dirty="0"/>
              <a:t>A</a:t>
            </a:r>
            <a:r>
              <a:rPr lang="en-US" sz="2800" dirty="0" smtClean="0"/>
              <a:t>s </a:t>
            </a:r>
            <a:r>
              <a:rPr lang="en-US" sz="2800" dirty="0"/>
              <a:t>second-line treatment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after TSS </a:t>
            </a:r>
            <a:r>
              <a:rPr lang="en-US" sz="2800" dirty="0"/>
              <a:t>in patients with </a:t>
            </a:r>
            <a:r>
              <a:rPr lang="en-US" sz="2800" dirty="0" smtClean="0"/>
              <a:t>CD.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 </a:t>
            </a:r>
            <a:r>
              <a:rPr lang="en-US" sz="2800" dirty="0">
                <a:solidFill>
                  <a:srgbClr val="0000FF"/>
                </a:solidFill>
              </a:rPr>
              <a:t>pituitary-directed medical </a:t>
            </a:r>
            <a:r>
              <a:rPr lang="en-US" sz="2800" dirty="0" smtClean="0"/>
              <a:t>treatments in </a:t>
            </a:r>
            <a:r>
              <a:rPr lang="en-US" sz="2800" dirty="0"/>
              <a:t>patients with CD who </a:t>
            </a:r>
            <a:r>
              <a:rPr lang="en-US" sz="2800" dirty="0" smtClean="0"/>
              <a:t>are: </a:t>
            </a:r>
          </a:p>
          <a:p>
            <a:pPr marL="0" indent="0">
              <a:buNone/>
            </a:pPr>
            <a:r>
              <a:rPr lang="en-US" sz="2800" dirty="0" smtClean="0"/>
              <a:t>1-Not surgical candidates</a:t>
            </a:r>
          </a:p>
          <a:p>
            <a:pPr marL="0" indent="0">
              <a:buNone/>
            </a:pPr>
            <a:r>
              <a:rPr lang="en-US" sz="2800" dirty="0" smtClean="0"/>
              <a:t>or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2-Who </a:t>
            </a:r>
            <a:r>
              <a:rPr lang="en-US" sz="2800" dirty="0"/>
              <a:t>have persistent disease after TSS. </a:t>
            </a:r>
            <a:r>
              <a:rPr lang="en-US" sz="3600" i="1" dirty="0">
                <a:solidFill>
                  <a:srgbClr val="FF0000"/>
                </a:solidFill>
              </a:rPr>
              <a:t>(2QQQE</a:t>
            </a:r>
            <a:r>
              <a:rPr lang="en-US" sz="3600" i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\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90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administering a </a:t>
            </a:r>
            <a:r>
              <a:rPr lang="en-US" sz="2800" dirty="0">
                <a:solidFill>
                  <a:srgbClr val="FF0000"/>
                </a:solidFill>
              </a:rPr>
              <a:t>glucocorticoid </a:t>
            </a:r>
            <a:r>
              <a:rPr lang="en-US" sz="2800" dirty="0" smtClean="0">
                <a:solidFill>
                  <a:srgbClr val="FF0000"/>
                </a:solidFill>
              </a:rPr>
              <a:t>antagonist: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patients with diabetes or glucose </a:t>
            </a:r>
            <a:r>
              <a:rPr lang="en-US" sz="2800" dirty="0" smtClean="0"/>
              <a:t>intolerance</a:t>
            </a:r>
          </a:p>
          <a:p>
            <a:pPr marL="0" indent="0">
              <a:buNone/>
            </a:pPr>
            <a:r>
              <a:rPr lang="en-US" sz="2800" dirty="0" smtClean="0"/>
              <a:t> 1-who are </a:t>
            </a:r>
            <a:r>
              <a:rPr lang="en-US" sz="2800" dirty="0">
                <a:solidFill>
                  <a:srgbClr val="0000FF"/>
                </a:solidFill>
              </a:rPr>
              <a:t>not surgical </a:t>
            </a:r>
            <a:r>
              <a:rPr lang="en-US" sz="2800" dirty="0" smtClean="0">
                <a:solidFill>
                  <a:srgbClr val="0000FF"/>
                </a:solidFill>
              </a:rPr>
              <a:t>candidates</a:t>
            </a:r>
          </a:p>
          <a:p>
            <a:pPr marL="0" indent="0">
              <a:buNone/>
            </a:pPr>
            <a:r>
              <a:rPr lang="en-US" sz="2800" dirty="0" smtClean="0"/>
              <a:t> or</a:t>
            </a:r>
          </a:p>
          <a:p>
            <a:pPr marL="0" indent="0">
              <a:buNone/>
            </a:pPr>
            <a:r>
              <a:rPr lang="en-US" sz="2800" dirty="0" smtClean="0"/>
              <a:t> 2- who </a:t>
            </a:r>
            <a:r>
              <a:rPr lang="en-US" sz="2800" dirty="0"/>
              <a:t>have persistent </a:t>
            </a:r>
            <a:r>
              <a:rPr lang="en-US" sz="2800" dirty="0" smtClean="0"/>
              <a:t>disease after </a:t>
            </a:r>
            <a:r>
              <a:rPr lang="en-US" sz="2800" dirty="0"/>
              <a:t>TSS. </a:t>
            </a:r>
            <a:r>
              <a:rPr lang="en-US" sz="3600" i="1" dirty="0">
                <a:solidFill>
                  <a:srgbClr val="FF0000"/>
                </a:solidFill>
              </a:rPr>
              <a:t>(2QQQE)</a:t>
            </a:r>
          </a:p>
        </p:txBody>
      </p:sp>
    </p:spTree>
    <p:extLst>
      <p:ext uri="{BB962C8B-B14F-4D97-AF65-F5344CB8AC3E}">
        <p14:creationId xmlns:p14="http://schemas.microsoft.com/office/powerpoint/2010/main" val="24499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dirty="0"/>
              <a:t>We </a:t>
            </a:r>
            <a:r>
              <a:rPr lang="en-US" sz="2800" dirty="0" smtClean="0"/>
              <a:t>recommend </a:t>
            </a:r>
            <a:r>
              <a:rPr lang="en-US" sz="2800" dirty="0">
                <a:solidFill>
                  <a:srgbClr val="FF0000"/>
                </a:solidFill>
              </a:rPr>
              <a:t>testing for recurrence throughout life</a:t>
            </a:r>
            <a:r>
              <a:rPr lang="en-US" sz="2800" dirty="0"/>
              <a:t>, </a:t>
            </a:r>
            <a:r>
              <a:rPr lang="en-US" sz="2800" dirty="0" smtClean="0"/>
              <a:t>except in patients: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who underwent resection of an </a:t>
            </a:r>
            <a:r>
              <a:rPr lang="en-US" sz="2800" dirty="0">
                <a:solidFill>
                  <a:srgbClr val="0000FF"/>
                </a:solidFill>
              </a:rPr>
              <a:t>adrenal </a:t>
            </a:r>
            <a:r>
              <a:rPr lang="en-US" sz="2800" dirty="0" smtClean="0">
                <a:solidFill>
                  <a:srgbClr val="0000FF"/>
                </a:solidFill>
              </a:rPr>
              <a:t>adenoma</a:t>
            </a:r>
            <a:r>
              <a:rPr lang="en-US" sz="2800" dirty="0" smtClean="0"/>
              <a:t> with </a:t>
            </a:r>
            <a:r>
              <a:rPr lang="en-US" sz="2800" dirty="0"/>
              <a:t>a computerized tomography (CT) density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0000FF"/>
                </a:solidFill>
              </a:rPr>
              <a:t>less than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10 </a:t>
            </a:r>
            <a:r>
              <a:rPr lang="en-US" sz="2800" dirty="0">
                <a:solidFill>
                  <a:srgbClr val="0000FF"/>
                </a:solidFill>
              </a:rPr>
              <a:t>Hounsfield </a:t>
            </a:r>
            <a:r>
              <a:rPr lang="en-US" sz="2800" dirty="0" smtClean="0"/>
              <a:t>units.</a:t>
            </a:r>
            <a:r>
              <a:rPr lang="en-US" sz="2800" i="1" dirty="0" smtClean="0">
                <a:solidFill>
                  <a:srgbClr val="FF0000"/>
                </a:solidFill>
              </a:rPr>
              <a:t>. </a:t>
            </a:r>
            <a:r>
              <a:rPr lang="en-US" sz="2800" i="1" dirty="0">
                <a:solidFill>
                  <a:srgbClr val="FF0000"/>
                </a:solidFill>
              </a:rPr>
              <a:t>(1QQQE)</a:t>
            </a:r>
          </a:p>
        </p:txBody>
      </p:sp>
      <p:sp>
        <p:nvSpPr>
          <p:cNvPr id="4" name="Down Arrow 3"/>
          <p:cNvSpPr/>
          <p:nvPr/>
        </p:nvSpPr>
        <p:spPr>
          <a:xfrm>
            <a:off x="2706858" y="2657135"/>
            <a:ext cx="651651" cy="1052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Typical practice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Postoperative</a:t>
            </a:r>
            <a:r>
              <a:rPr lang="en-US" sz="2800" dirty="0"/>
              <a:t> </a:t>
            </a:r>
            <a:r>
              <a:rPr lang="en-US" sz="2800" dirty="0" smtClean="0"/>
              <a:t>scan </a:t>
            </a:r>
            <a:r>
              <a:rPr lang="en-US" sz="2800" dirty="0">
                <a:solidFill>
                  <a:srgbClr val="FF0000"/>
                </a:solidFill>
              </a:rPr>
              <a:t>1–3 months after surgery </a:t>
            </a:r>
            <a:r>
              <a:rPr lang="en-US" sz="2800" dirty="0"/>
              <a:t>to serve as a </a:t>
            </a:r>
            <a:r>
              <a:rPr lang="en-US" sz="2800" dirty="0">
                <a:solidFill>
                  <a:srgbClr val="0000FF"/>
                </a:solidFill>
              </a:rPr>
              <a:t>new </a:t>
            </a:r>
            <a:r>
              <a:rPr lang="en-US" sz="2800" dirty="0" smtClean="0">
                <a:solidFill>
                  <a:srgbClr val="0000FF"/>
                </a:solidFill>
              </a:rPr>
              <a:t>baseline </a:t>
            </a:r>
            <a:r>
              <a:rPr lang="en-US" sz="2800" dirty="0" smtClean="0"/>
              <a:t>in </a:t>
            </a:r>
            <a:r>
              <a:rPr lang="en-US" sz="2800" dirty="0"/>
              <a:t>case of future recurrence.</a:t>
            </a:r>
          </a:p>
        </p:txBody>
      </p:sp>
    </p:spTree>
    <p:extLst>
      <p:ext uri="{BB962C8B-B14F-4D97-AF65-F5344CB8AC3E}">
        <p14:creationId xmlns:p14="http://schemas.microsoft.com/office/powerpoint/2010/main" val="26379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recommend additional treatments in </a:t>
            </a:r>
            <a:r>
              <a:rPr lang="en-US" sz="2800" dirty="0" smtClean="0"/>
              <a:t>patients with </a:t>
            </a:r>
            <a:r>
              <a:rPr lang="en-US" sz="2800" dirty="0"/>
              <a:t>persistent overt </a:t>
            </a:r>
            <a:r>
              <a:rPr lang="en-US" sz="2800" dirty="0" err="1"/>
              <a:t>hypercortisolism</a:t>
            </a:r>
            <a:r>
              <a:rPr lang="en-US" sz="2800" dirty="0"/>
              <a:t>. </a:t>
            </a:r>
            <a:r>
              <a:rPr lang="en-US" sz="3600" i="1" dirty="0">
                <a:solidFill>
                  <a:srgbClr val="FF0000"/>
                </a:solidFill>
              </a:rPr>
              <a:t>(1QQQQ</a:t>
            </a:r>
            <a:r>
              <a:rPr lang="en-US" sz="3600" i="1" dirty="0" smtClean="0">
                <a:solidFill>
                  <a:srgbClr val="FF000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recommend using tests to screen for </a:t>
            </a:r>
            <a:r>
              <a:rPr lang="en-US" sz="2800" dirty="0" err="1" smtClean="0"/>
              <a:t>hypercortisolism</a:t>
            </a:r>
            <a:r>
              <a:rPr lang="en-US" sz="2800" dirty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assess for recurrence in patients with </a:t>
            </a:r>
            <a:r>
              <a:rPr lang="en-US" sz="2800" dirty="0" smtClean="0"/>
              <a:t>ACTH dependent</a:t>
            </a:r>
            <a:r>
              <a:rPr lang="en-US" sz="2800" dirty="0"/>
              <a:t> </a:t>
            </a:r>
            <a:r>
              <a:rPr lang="en-US" sz="2800" dirty="0" smtClean="0"/>
              <a:t>CS</a:t>
            </a:r>
            <a:r>
              <a:rPr lang="en-US" sz="2800" dirty="0"/>
              <a:t>. </a:t>
            </a:r>
            <a:r>
              <a:rPr lang="en-US" sz="3600" i="1" dirty="0">
                <a:solidFill>
                  <a:srgbClr val="FF0000"/>
                </a:solidFill>
              </a:rPr>
              <a:t>(1QQQE)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98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</a:t>
            </a:r>
            <a:r>
              <a:rPr lang="en-US" sz="2800" dirty="0" smtClean="0"/>
              <a:t>one study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after initial remission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/>
              <a:t>23% of </a:t>
            </a:r>
            <a:r>
              <a:rPr lang="en-US" sz="2800" dirty="0"/>
              <a:t>adults with </a:t>
            </a:r>
            <a:r>
              <a:rPr lang="en-US" sz="2800" dirty="0" err="1"/>
              <a:t>microadenomas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33</a:t>
            </a:r>
            <a:r>
              <a:rPr lang="en-US" sz="2800" dirty="0"/>
              <a:t>% with </a:t>
            </a:r>
            <a:r>
              <a:rPr lang="en-US" sz="2800" dirty="0" err="1" smtClean="0"/>
              <a:t>macroadenomas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Recurrence rates vary from </a:t>
            </a:r>
            <a:r>
              <a:rPr lang="en-US" sz="2800" dirty="0">
                <a:solidFill>
                  <a:srgbClr val="FF0000"/>
                </a:solidFill>
              </a:rPr>
              <a:t>15–66% </a:t>
            </a:r>
            <a:r>
              <a:rPr lang="en-US" sz="2800" dirty="0"/>
              <a:t>within </a:t>
            </a:r>
            <a:r>
              <a:rPr lang="en-US" sz="2800" dirty="0">
                <a:solidFill>
                  <a:srgbClr val="FF0000"/>
                </a:solidFill>
              </a:rPr>
              <a:t>5–10 </a:t>
            </a:r>
            <a:r>
              <a:rPr lang="en-US" sz="2800" dirty="0"/>
              <a:t>years </a:t>
            </a:r>
            <a:r>
              <a:rPr lang="en-US" sz="2800" dirty="0" smtClean="0"/>
              <a:t>of </a:t>
            </a:r>
            <a:r>
              <a:rPr lang="en-US" sz="4400" i="1" dirty="0" smtClean="0">
                <a:solidFill>
                  <a:srgbClr val="0000FF"/>
                </a:solidFill>
              </a:rPr>
              <a:t>initially </a:t>
            </a:r>
            <a:r>
              <a:rPr lang="en-US" sz="4400" i="1" dirty="0">
                <a:solidFill>
                  <a:srgbClr val="0000FF"/>
                </a:solidFill>
              </a:rPr>
              <a:t>successful </a:t>
            </a:r>
            <a:r>
              <a:rPr lang="en-US" sz="4400" i="1" dirty="0" smtClean="0">
                <a:solidFill>
                  <a:srgbClr val="0000FF"/>
                </a:solidFill>
              </a:rPr>
              <a:t>surgery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Line Callout 2 3"/>
          <p:cNvSpPr/>
          <p:nvPr/>
        </p:nvSpPr>
        <p:spPr>
          <a:xfrm>
            <a:off x="6399547" y="2356328"/>
            <a:ext cx="1828466" cy="1119674"/>
          </a:xfrm>
          <a:prstGeom prst="borderCallout2">
            <a:avLst>
              <a:gd name="adj1" fmla="val 840"/>
              <a:gd name="adj2" fmla="val -13816"/>
              <a:gd name="adj3" fmla="val 94869"/>
              <a:gd name="adj4" fmla="val -12098"/>
              <a:gd name="adj5" fmla="val 95554"/>
              <a:gd name="adj6" fmla="val -480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E</a:t>
            </a:r>
            <a:r>
              <a:rPr lang="en-US" sz="2800" dirty="0" smtClean="0"/>
              <a:t>arly </a:t>
            </a:r>
            <a:r>
              <a:rPr lang="en-US" sz="2800" dirty="0"/>
              <a:t>remission </a:t>
            </a:r>
            <a:r>
              <a:rPr lang="en-US" sz="2800" dirty="0" smtClean="0"/>
              <a:t>(less than6 </a:t>
            </a:r>
            <a:r>
              <a:rPr lang="en-US" sz="2800" dirty="0"/>
              <a:t>months)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L</a:t>
            </a:r>
            <a:r>
              <a:rPr lang="en-US" sz="2800" dirty="0" smtClean="0"/>
              <a:t>ate </a:t>
            </a:r>
            <a:r>
              <a:rPr lang="en-US" sz="2800" dirty="0"/>
              <a:t>remission </a:t>
            </a:r>
            <a:r>
              <a:rPr lang="en-US" sz="2800" dirty="0" smtClean="0"/>
              <a:t>(more than6 </a:t>
            </a:r>
            <a:r>
              <a:rPr lang="en-US" sz="2800" dirty="0"/>
              <a:t>months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Similar rate of remission was reported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75.6%</a:t>
            </a:r>
          </a:p>
          <a:p>
            <a:pPr marL="0" indent="0">
              <a:buNone/>
            </a:pPr>
            <a:r>
              <a:rPr lang="en-US" sz="2800" dirty="0" smtClean="0"/>
              <a:t>                         &amp;</a:t>
            </a:r>
            <a:r>
              <a:rPr lang="en-US" sz="2800" dirty="0" smtClean="0">
                <a:solidFill>
                  <a:srgbClr val="FF0000"/>
                </a:solidFill>
              </a:rPr>
              <a:t>  72.3</a:t>
            </a:r>
            <a:r>
              <a:rPr lang="en-US" sz="2800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4" name="Double Brace 3"/>
          <p:cNvSpPr/>
          <p:nvPr/>
        </p:nvSpPr>
        <p:spPr>
          <a:xfrm>
            <a:off x="914400" y="1801984"/>
            <a:ext cx="6069962" cy="1086250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2780533" y="3015066"/>
            <a:ext cx="1105825" cy="85215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rved Left Arrow 6"/>
          <p:cNvSpPr/>
          <p:nvPr/>
        </p:nvSpPr>
        <p:spPr>
          <a:xfrm>
            <a:off x="6984362" y="1988674"/>
            <a:ext cx="1243651" cy="290780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-21304" y="2726402"/>
            <a:ext cx="1119503" cy="290296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702" y="1735137"/>
            <a:ext cx="7313613" cy="4982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Clinicians should evaluate patients for </a:t>
            </a:r>
            <a:r>
              <a:rPr lang="en-US" sz="2800" dirty="0">
                <a:solidFill>
                  <a:srgbClr val="FF0000"/>
                </a:solidFill>
              </a:rPr>
              <a:t>possible CD </a:t>
            </a:r>
            <a:r>
              <a:rPr lang="en-US" sz="2800" dirty="0" smtClean="0">
                <a:solidFill>
                  <a:srgbClr val="FF0000"/>
                </a:solidFill>
              </a:rPr>
              <a:t>recurrence: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1.When the HPA axis recovers   </a:t>
            </a:r>
            <a:r>
              <a:rPr lang="en-US" sz="2800" dirty="0" smtClean="0">
                <a:solidFill>
                  <a:srgbClr val="800000"/>
                </a:solidFill>
              </a:rPr>
              <a:t>If clinic is positive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2-Then annually                        </a:t>
            </a:r>
            <a:r>
              <a:rPr lang="en-US" sz="2800" dirty="0" smtClean="0">
                <a:solidFill>
                  <a:srgbClr val="800000"/>
                </a:solidFill>
              </a:rPr>
              <a:t>Sooner</a:t>
            </a:r>
          </a:p>
          <a:p>
            <a:pPr>
              <a:buFontTx/>
              <a:buChar char="-"/>
            </a:pPr>
            <a:endParaRPr lang="en-US" sz="2800" dirty="0">
              <a:solidFill>
                <a:srgbClr val="800000"/>
              </a:solidFill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</a:rPr>
              <a:t>Early </a:t>
            </a:r>
            <a:r>
              <a:rPr lang="en-US" sz="2800" dirty="0">
                <a:solidFill>
                  <a:srgbClr val="FF0000"/>
                </a:solidFill>
              </a:rPr>
              <a:t>recovery </a:t>
            </a:r>
            <a:r>
              <a:rPr lang="en-US" sz="2800" dirty="0"/>
              <a:t>(within 6 </a:t>
            </a:r>
            <a:r>
              <a:rPr lang="en-US" sz="2800" dirty="0" err="1"/>
              <a:t>mo</a:t>
            </a:r>
            <a:r>
              <a:rPr lang="en-US" sz="2800" dirty="0"/>
              <a:t>) of HPA axis function may indicate an </a:t>
            </a:r>
            <a:r>
              <a:rPr lang="en-US" sz="2800" dirty="0">
                <a:solidFill>
                  <a:srgbClr val="FF0000"/>
                </a:solidFill>
              </a:rPr>
              <a:t>increased risk of recurrence.</a:t>
            </a:r>
          </a:p>
          <a:p>
            <a:pPr>
              <a:buFontTx/>
              <a:buChar char="-"/>
            </a:pPr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917324" y="4595675"/>
            <a:ext cx="7504012" cy="1804846"/>
          </a:xfrm>
          <a:prstGeom prst="frame">
            <a:avLst>
              <a:gd name="adj1" fmla="val 21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Quad Arrow 6"/>
          <p:cNvSpPr/>
          <p:nvPr/>
        </p:nvSpPr>
        <p:spPr>
          <a:xfrm>
            <a:off x="1449088" y="2707270"/>
            <a:ext cx="7506936" cy="1654442"/>
          </a:xfrm>
          <a:prstGeom prst="quadArrow">
            <a:avLst>
              <a:gd name="adj1" fmla="val 0"/>
              <a:gd name="adj2" fmla="val 0"/>
              <a:gd name="adj3" fmla="val 2048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</a:t>
            </a:r>
            <a:r>
              <a:rPr lang="en-US" sz="2800" dirty="0" smtClean="0"/>
              <a:t>levated </a:t>
            </a:r>
            <a:r>
              <a:rPr lang="en-US" sz="2800" dirty="0">
                <a:solidFill>
                  <a:srgbClr val="FF0000"/>
                </a:solidFill>
              </a:rPr>
              <a:t>late-night serum/salivary </a:t>
            </a:r>
            <a:r>
              <a:rPr lang="en-US" sz="2800" dirty="0" smtClean="0">
                <a:solidFill>
                  <a:srgbClr val="FF0000"/>
                </a:solidFill>
              </a:rPr>
              <a:t>cortisol </a:t>
            </a:r>
            <a:r>
              <a:rPr lang="en-US" sz="2800" dirty="0" smtClean="0"/>
              <a:t>is </a:t>
            </a:r>
            <a:r>
              <a:rPr lang="en-US" sz="2800" dirty="0"/>
              <a:t>one of the </a:t>
            </a:r>
            <a:r>
              <a:rPr lang="en-US" sz="2800" dirty="0">
                <a:solidFill>
                  <a:srgbClr val="008000"/>
                </a:solidFill>
              </a:rPr>
              <a:t>earliest</a:t>
            </a:r>
            <a:r>
              <a:rPr lang="en-US" sz="2800" dirty="0"/>
              <a:t> biochemically detectable signs </a:t>
            </a:r>
            <a:r>
              <a:rPr lang="en-US" sz="2800" dirty="0" smtClean="0"/>
              <a:t>of recurrence </a:t>
            </a:r>
            <a:r>
              <a:rPr lang="en-US" sz="2800" dirty="0"/>
              <a:t>and </a:t>
            </a:r>
            <a:r>
              <a:rPr lang="en-US" sz="3600" i="1" dirty="0">
                <a:solidFill>
                  <a:srgbClr val="FF0000"/>
                </a:solidFill>
              </a:rPr>
              <a:t>almost always </a:t>
            </a:r>
            <a:r>
              <a:rPr lang="en-US" sz="2800" dirty="0"/>
              <a:t>precedes elevated urine </a:t>
            </a:r>
            <a:r>
              <a:rPr lang="en-US" sz="2800" dirty="0" smtClean="0"/>
              <a:t>cortisol.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68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Although many such patients evolve to </a:t>
            </a:r>
            <a:r>
              <a:rPr lang="en-US" sz="2800" dirty="0" smtClean="0"/>
              <a:t>significant </a:t>
            </a:r>
            <a:r>
              <a:rPr lang="en-US" sz="3600" dirty="0" err="1" smtClean="0"/>
              <a:t>hypercortisolism</a:t>
            </a:r>
            <a:r>
              <a:rPr lang="en-US" sz="3600" i="1" dirty="0" smtClean="0">
                <a:solidFill>
                  <a:srgbClr val="FF0000"/>
                </a:solidFill>
              </a:rPr>
              <a:t> BUT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Vertical Scroll 4"/>
          <p:cNvSpPr/>
          <p:nvPr/>
        </p:nvSpPr>
        <p:spPr>
          <a:xfrm>
            <a:off x="2038498" y="2891097"/>
            <a:ext cx="5747896" cy="3743386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It is uncertain whether there is any benefit to treating patients with a mild early recurrence if they are asymptomatic</a:t>
            </a:r>
          </a:p>
        </p:txBody>
      </p:sp>
    </p:spTree>
    <p:extLst>
      <p:ext uri="{BB962C8B-B14F-4D97-AF65-F5344CB8AC3E}">
        <p14:creationId xmlns:p14="http://schemas.microsoft.com/office/powerpoint/2010/main" val="22817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1067647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After unsuccessful </a:t>
            </a:r>
            <a:r>
              <a:rPr lang="en-US" sz="3600" dirty="0" err="1">
                <a:solidFill>
                  <a:srgbClr val="FF0000"/>
                </a:solidFill>
              </a:rPr>
              <a:t>transsphenoidal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surgery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1-If </a:t>
            </a:r>
            <a:r>
              <a:rPr lang="en-US" sz="2800" dirty="0" smtClean="0">
                <a:solidFill>
                  <a:srgbClr val="0000FF"/>
                </a:solidFill>
              </a:rPr>
              <a:t>cortisol levels </a:t>
            </a:r>
            <a:r>
              <a:rPr lang="en-US" sz="2800" dirty="0">
                <a:solidFill>
                  <a:srgbClr val="0000FF"/>
                </a:solidFill>
              </a:rPr>
              <a:t>remain consistently elevated</a:t>
            </a:r>
            <a:r>
              <a:rPr lang="en-US" sz="2800" dirty="0"/>
              <a:t>, the </a:t>
            </a:r>
            <a:r>
              <a:rPr lang="en-US" sz="2800" dirty="0">
                <a:solidFill>
                  <a:srgbClr val="FF0000"/>
                </a:solidFill>
              </a:rPr>
              <a:t>prompt titration </a:t>
            </a:r>
            <a:r>
              <a:rPr lang="en-US" sz="2800" dirty="0" smtClean="0">
                <a:solidFill>
                  <a:srgbClr val="FF0000"/>
                </a:solidFill>
              </a:rPr>
              <a:t>of medical </a:t>
            </a:r>
            <a:r>
              <a:rPr lang="en-US" sz="2800" dirty="0">
                <a:solidFill>
                  <a:srgbClr val="FF0000"/>
                </a:solidFill>
              </a:rPr>
              <a:t>therapies </a:t>
            </a:r>
            <a:r>
              <a:rPr lang="en-US" sz="2800" dirty="0"/>
              <a:t>(or bilateral </a:t>
            </a:r>
            <a:r>
              <a:rPr lang="en-US" sz="2800" dirty="0" err="1"/>
              <a:t>adrenalectomy</a:t>
            </a:r>
            <a:r>
              <a:rPr lang="en-US" sz="2800" dirty="0"/>
              <a:t>) is needed.</a:t>
            </a:r>
          </a:p>
          <a:p>
            <a:pPr marL="0" indent="0">
              <a:buNone/>
            </a:pPr>
            <a:r>
              <a:rPr lang="en-US" sz="2800" dirty="0" smtClean="0"/>
              <a:t>2-Even </a:t>
            </a:r>
            <a:r>
              <a:rPr lang="en-US" sz="2800" dirty="0">
                <a:solidFill>
                  <a:srgbClr val="0000FF"/>
                </a:solidFill>
              </a:rPr>
              <a:t>if cortisol levels are normal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careful observation</a:t>
            </a:r>
            <a:r>
              <a:rPr lang="en-US" sz="2800" dirty="0"/>
              <a:t> </a:t>
            </a:r>
            <a:r>
              <a:rPr lang="en-US" sz="2800" dirty="0" smtClean="0"/>
              <a:t>is needed </a:t>
            </a:r>
            <a:r>
              <a:rPr lang="en-US" sz="2800" dirty="0"/>
              <a:t>because cortisol levels may fall over </a:t>
            </a:r>
            <a:r>
              <a:rPr lang="en-US" sz="2800" dirty="0" smtClean="0"/>
              <a:t>subsequent weeks.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28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 </a:t>
            </a:r>
            <a:r>
              <a:rPr lang="en-US" sz="2800" dirty="0"/>
              <a:t>bilateral </a:t>
            </a:r>
            <a:r>
              <a:rPr lang="en-US" sz="2800" dirty="0" err="1"/>
              <a:t>adrenalectomy</a:t>
            </a:r>
            <a:r>
              <a:rPr lang="en-US" sz="2800" dirty="0"/>
              <a:t> for occult </a:t>
            </a:r>
            <a:r>
              <a:rPr lang="en-US" sz="2800" dirty="0" smtClean="0"/>
              <a:t>or metastatic </a:t>
            </a:r>
            <a:r>
              <a:rPr lang="en-US" sz="2800" dirty="0"/>
              <a:t>EAS or as a life-preserving emergency </a:t>
            </a:r>
            <a:r>
              <a:rPr lang="en-US" sz="2800" dirty="0" smtClean="0"/>
              <a:t>treat</a:t>
            </a:r>
            <a:r>
              <a:rPr lang="en-US" sz="2800" dirty="0"/>
              <a:t>ment in patients with </a:t>
            </a:r>
            <a:r>
              <a:rPr lang="en-US" sz="2800" dirty="0">
                <a:solidFill>
                  <a:srgbClr val="0000FF"/>
                </a:solidFill>
              </a:rPr>
              <a:t>very severe ACTH-dependent </a:t>
            </a:r>
            <a:r>
              <a:rPr lang="en-US" sz="2800" dirty="0" smtClean="0">
                <a:solidFill>
                  <a:srgbClr val="0000FF"/>
                </a:solidFill>
              </a:rPr>
              <a:t>disease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who </a:t>
            </a:r>
            <a:r>
              <a:rPr lang="en-US" sz="2800" dirty="0"/>
              <a:t>cannot be promptly controlled by </a:t>
            </a:r>
            <a:r>
              <a:rPr lang="en-US" sz="2800" dirty="0">
                <a:solidFill>
                  <a:srgbClr val="0000FF"/>
                </a:solidFill>
              </a:rPr>
              <a:t>medical</a:t>
            </a:r>
            <a:r>
              <a:rPr lang="en-US" sz="2800" dirty="0"/>
              <a:t> therapy</a:t>
            </a:r>
            <a:r>
              <a:rPr lang="en-US" sz="2800" dirty="0" smtClean="0"/>
              <a:t>.</a:t>
            </a:r>
            <a:r>
              <a:rPr lang="en-US" sz="4000" i="1" dirty="0" smtClean="0">
                <a:solidFill>
                  <a:srgbClr val="FF0000"/>
                </a:solidFill>
              </a:rPr>
              <a:t>(</a:t>
            </a:r>
            <a:r>
              <a:rPr lang="en-US" sz="4000" i="1" dirty="0">
                <a:solidFill>
                  <a:srgbClr val="FF0000"/>
                </a:solidFill>
              </a:rPr>
              <a:t>2QQQE)</a:t>
            </a:r>
          </a:p>
        </p:txBody>
      </p:sp>
    </p:spTree>
    <p:extLst>
      <p:ext uri="{BB962C8B-B14F-4D97-AF65-F5344CB8AC3E}">
        <p14:creationId xmlns:p14="http://schemas.microsoft.com/office/powerpoint/2010/main" val="37749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recommend </a:t>
            </a:r>
            <a:r>
              <a:rPr lang="en-US" sz="2800" dirty="0"/>
              <a:t>regularly evaluating for </a:t>
            </a:r>
            <a:r>
              <a:rPr lang="en-US" sz="2800" dirty="0" err="1" smtClean="0"/>
              <a:t>corticotrope</a:t>
            </a:r>
            <a:r>
              <a:rPr lang="en-US" sz="2800" dirty="0"/>
              <a:t> </a:t>
            </a:r>
            <a:r>
              <a:rPr lang="en-US" sz="2800" dirty="0" smtClean="0"/>
              <a:t>tumor </a:t>
            </a:r>
            <a:r>
              <a:rPr lang="en-US" sz="2800" dirty="0"/>
              <a:t>progression using pituitary MRIs and </a:t>
            </a:r>
            <a:r>
              <a:rPr lang="en-US" sz="2800" dirty="0" smtClean="0"/>
              <a:t>ACTH levels </a:t>
            </a:r>
            <a:r>
              <a:rPr lang="en-US" sz="2800" dirty="0"/>
              <a:t>in patients with known CD who undergo </a:t>
            </a:r>
            <a:r>
              <a:rPr lang="en-US" sz="2800" dirty="0" smtClean="0"/>
              <a:t>bilateral </a:t>
            </a:r>
            <a:r>
              <a:rPr lang="en-US" sz="2800" dirty="0" err="1" smtClean="0"/>
              <a:t>adrenalectomy</a:t>
            </a:r>
            <a:r>
              <a:rPr lang="en-US" sz="2800" dirty="0" smtClean="0"/>
              <a:t> </a:t>
            </a:r>
            <a:r>
              <a:rPr lang="en-US" sz="2800" dirty="0"/>
              <a:t>and in patients who undergo this </a:t>
            </a:r>
            <a:r>
              <a:rPr lang="en-US" sz="2800" dirty="0" smtClean="0"/>
              <a:t>procedure for </a:t>
            </a:r>
            <a:r>
              <a:rPr lang="en-US" sz="2800" dirty="0"/>
              <a:t>presumed occult EAS (because some of the </a:t>
            </a:r>
            <a:r>
              <a:rPr lang="en-US" sz="2800" dirty="0" smtClean="0"/>
              <a:t>latter have </a:t>
            </a:r>
            <a:r>
              <a:rPr lang="en-US" sz="2800" dirty="0"/>
              <a:t>a pituitary and not ectopic tumor). </a:t>
            </a:r>
            <a:r>
              <a:rPr lang="en-US" sz="4000" i="1" dirty="0">
                <a:solidFill>
                  <a:srgbClr val="FF0000"/>
                </a:solidFill>
              </a:rPr>
              <a:t>(1QQQE)</a:t>
            </a:r>
          </a:p>
        </p:txBody>
      </p:sp>
    </p:spTree>
    <p:extLst>
      <p:ext uri="{BB962C8B-B14F-4D97-AF65-F5344CB8AC3E}">
        <p14:creationId xmlns:p14="http://schemas.microsoft.com/office/powerpoint/2010/main" val="15561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Medical therapy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May </a:t>
            </a:r>
            <a:r>
              <a:rPr lang="en-US" sz="2800" dirty="0"/>
              <a:t>be an </a:t>
            </a:r>
            <a:r>
              <a:rPr lang="en-US" sz="2800" dirty="0">
                <a:solidFill>
                  <a:srgbClr val="FF0000"/>
                </a:solidFill>
              </a:rPr>
              <a:t>initial approach </a:t>
            </a:r>
            <a:r>
              <a:rPr lang="en-US" sz="2800" dirty="0"/>
              <a:t>in any </a:t>
            </a:r>
            <a:r>
              <a:rPr lang="en-US" sz="2800" dirty="0" smtClean="0"/>
              <a:t>patient with </a:t>
            </a:r>
            <a:r>
              <a:rPr lang="en-US" sz="2800" dirty="0"/>
              <a:t>ACTH-dependent </a:t>
            </a:r>
            <a:r>
              <a:rPr lang="en-US" sz="2800" dirty="0" smtClean="0"/>
              <a:t>CS: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who </a:t>
            </a:r>
            <a:r>
              <a:rPr lang="en-US" sz="2800" dirty="0"/>
              <a:t>has failed surgery,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who </a:t>
            </a:r>
            <a:r>
              <a:rPr lang="en-US" sz="2800" dirty="0"/>
              <a:t>has persistent or metastatic disease</a:t>
            </a:r>
            <a:r>
              <a:rPr lang="en-US" sz="2800" dirty="0" smtClean="0"/>
              <a:t>,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or </a:t>
            </a:r>
            <a:r>
              <a:rPr lang="en-US" sz="2800" dirty="0"/>
              <a:t>who has </a:t>
            </a:r>
            <a:r>
              <a:rPr lang="en-US" sz="2800" dirty="0" smtClean="0"/>
              <a:t>an occult </a:t>
            </a:r>
            <a:r>
              <a:rPr lang="en-US" sz="2800" dirty="0"/>
              <a:t>tumor</a:t>
            </a:r>
            <a:r>
              <a:rPr lang="en-US" sz="2800" dirty="0" smtClean="0"/>
              <a:t>.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It </a:t>
            </a:r>
            <a:r>
              <a:rPr lang="en-US" sz="2800" dirty="0"/>
              <a:t>is also useful in severely ill patients</a:t>
            </a:r>
          </a:p>
        </p:txBody>
      </p:sp>
    </p:spTree>
    <p:extLst>
      <p:ext uri="{BB962C8B-B14F-4D97-AF65-F5344CB8AC3E}">
        <p14:creationId xmlns:p14="http://schemas.microsoft.com/office/powerpoint/2010/main" val="32073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7519"/>
            <a:ext cx="7313613" cy="1054081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Repeat </a:t>
            </a:r>
            <a:r>
              <a:rPr lang="en-US" b="1" i="1" dirty="0" err="1">
                <a:solidFill>
                  <a:srgbClr val="FF0000"/>
                </a:solidFill>
              </a:rPr>
              <a:t>transsphenoidal</a:t>
            </a:r>
            <a:r>
              <a:rPr lang="en-US" b="1" i="1" dirty="0">
                <a:solidFill>
                  <a:srgbClr val="FF0000"/>
                </a:solidFill>
              </a:rPr>
              <a:t> surgery</a:t>
            </a:r>
            <a:br>
              <a:rPr lang="en-US" b="1" i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suggest repeat </a:t>
            </a:r>
            <a:r>
              <a:rPr lang="en-US" sz="2800" dirty="0" err="1"/>
              <a:t>transsphenoidal</a:t>
            </a:r>
            <a:r>
              <a:rPr lang="en-US" sz="2800" dirty="0"/>
              <a:t> surgery, particularly</a:t>
            </a:r>
          </a:p>
          <a:p>
            <a:pPr>
              <a:buFont typeface="Wingdings" charset="2"/>
              <a:buChar char="ü"/>
            </a:pPr>
            <a:r>
              <a:rPr lang="en-US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patients with evidence of </a:t>
            </a:r>
            <a:r>
              <a:rPr lang="en-US" sz="2800" dirty="0" smtClean="0"/>
              <a:t>incomplete resection</a:t>
            </a:r>
            <a:r>
              <a:rPr lang="en-US" sz="2800" dirty="0"/>
              <a:t>, or</a:t>
            </a:r>
          </a:p>
          <a:p>
            <a:pPr>
              <a:buFont typeface="Wingdings" charset="2"/>
              <a:buChar char="ü"/>
            </a:pPr>
            <a:r>
              <a:rPr lang="en-US" sz="2800" dirty="0"/>
              <a:t>a pituitary lesion on imaging. </a:t>
            </a:r>
            <a:r>
              <a:rPr lang="en-US" sz="3600" i="1" dirty="0">
                <a:solidFill>
                  <a:srgbClr val="FF0000"/>
                </a:solidFill>
              </a:rPr>
              <a:t>(2QQEE)</a:t>
            </a:r>
          </a:p>
        </p:txBody>
      </p:sp>
    </p:spTree>
    <p:extLst>
      <p:ext uri="{BB962C8B-B14F-4D97-AF65-F5344CB8AC3E}">
        <p14:creationId xmlns:p14="http://schemas.microsoft.com/office/powerpoint/2010/main" val="93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947484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5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RT/radiosurgery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58182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suggest RT/radiosurgery in patients who </a:t>
            </a:r>
            <a:r>
              <a:rPr lang="en-US" sz="2800" dirty="0" smtClean="0"/>
              <a:t>have </a:t>
            </a:r>
            <a:r>
              <a:rPr lang="en-US" sz="2800" dirty="0" smtClean="0">
                <a:solidFill>
                  <a:srgbClr val="0000FF"/>
                </a:solidFill>
              </a:rPr>
              <a:t>failed </a:t>
            </a:r>
            <a:r>
              <a:rPr lang="en-US" sz="2800" dirty="0">
                <a:solidFill>
                  <a:srgbClr val="0000FF"/>
                </a:solidFill>
              </a:rPr>
              <a:t>TSS </a:t>
            </a:r>
            <a:r>
              <a:rPr lang="en-US" sz="2800" dirty="0"/>
              <a:t>or have </a:t>
            </a:r>
            <a:r>
              <a:rPr lang="en-US" sz="2800" dirty="0">
                <a:solidFill>
                  <a:srgbClr val="0000FF"/>
                </a:solidFill>
              </a:rPr>
              <a:t>recurrent CD. </a:t>
            </a:r>
            <a:r>
              <a:rPr lang="en-US" sz="4000" i="1" dirty="0">
                <a:solidFill>
                  <a:srgbClr val="FF0000"/>
                </a:solidFill>
              </a:rPr>
              <a:t>(2QQEE</a:t>
            </a:r>
            <a:r>
              <a:rPr lang="en-US" sz="4000" i="1" dirty="0" smtClean="0">
                <a:solidFill>
                  <a:srgbClr val="FF0000"/>
                </a:solidFill>
              </a:rPr>
              <a:t>)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endParaRPr lang="en-US" sz="4000" i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recommend measuring </a:t>
            </a:r>
            <a:r>
              <a:rPr lang="en-US" sz="2800" dirty="0">
                <a:solidFill>
                  <a:srgbClr val="FF6600"/>
                </a:solidFill>
              </a:rPr>
              <a:t>serum cortisol </a:t>
            </a:r>
            <a:r>
              <a:rPr lang="en-US" sz="2800" dirty="0"/>
              <a:t>or </a:t>
            </a:r>
            <a:r>
              <a:rPr lang="en-US" sz="2800" dirty="0" smtClean="0">
                <a:solidFill>
                  <a:srgbClr val="000090"/>
                </a:solidFill>
              </a:rPr>
              <a:t>UFC off</a:t>
            </a:r>
            <a:r>
              <a:rPr lang="en-US" sz="2800" dirty="0">
                <a:solidFill>
                  <a:srgbClr val="000090"/>
                </a:solidFill>
              </a:rPr>
              <a:t>-medication at 6- to 12-month </a:t>
            </a:r>
            <a:r>
              <a:rPr lang="en-US" sz="2800" dirty="0"/>
              <a:t>intervals to assess </a:t>
            </a:r>
            <a:r>
              <a:rPr lang="en-US" sz="2800" dirty="0" smtClean="0"/>
              <a:t>the effect </a:t>
            </a:r>
            <a:r>
              <a:rPr lang="en-US" sz="2800" dirty="0"/>
              <a:t>of </a:t>
            </a:r>
            <a:r>
              <a:rPr lang="en-US" sz="2800" dirty="0" smtClean="0"/>
              <a:t>RT.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 It  is most </a:t>
            </a:r>
            <a:r>
              <a:rPr lang="en-US" sz="2800" dirty="0">
                <a:solidFill>
                  <a:srgbClr val="0000FF"/>
                </a:solidFill>
              </a:rPr>
              <a:t>often used as a second-line </a:t>
            </a:r>
            <a:r>
              <a:rPr lang="en-US" sz="2800" dirty="0" smtClean="0">
                <a:solidFill>
                  <a:srgbClr val="0000FF"/>
                </a:solidFill>
              </a:rPr>
              <a:t>treatment when surgery fails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8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Remission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Microadenoma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200" dirty="0" smtClean="0"/>
              <a:t>A significant higher remission rate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82.2%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;1203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/1463 patients; range 46.5–94.0%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 marL="0" indent="0"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pituitary RT </a:t>
            </a:r>
            <a:r>
              <a:rPr lang="en-US" sz="2800" dirty="0" smtClean="0"/>
              <a:t>is planned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One </a:t>
            </a:r>
            <a:r>
              <a:rPr lang="en-US" sz="2800" dirty="0"/>
              <a:t>should first demonstrate that </a:t>
            </a:r>
            <a:r>
              <a:rPr lang="en-US" sz="2800" dirty="0">
                <a:solidFill>
                  <a:srgbClr val="FF0000"/>
                </a:solidFill>
              </a:rPr>
              <a:t>adequate </a:t>
            </a:r>
            <a:r>
              <a:rPr lang="en-US" sz="2800" dirty="0" err="1" smtClean="0">
                <a:solidFill>
                  <a:srgbClr val="FF0000"/>
                </a:solidFill>
              </a:rPr>
              <a:t>biochemicalcontrol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is possible by medical means to </a:t>
            </a:r>
            <a:r>
              <a:rPr lang="en-US" sz="2800" dirty="0" smtClean="0"/>
              <a:t>ensure control </a:t>
            </a:r>
            <a:r>
              <a:rPr lang="en-US" sz="2800" dirty="0"/>
              <a:t>while waiting for radiation effects to </a:t>
            </a:r>
            <a:r>
              <a:rPr lang="en-US" sz="2800" dirty="0" smtClean="0"/>
              <a:t>occur.</a:t>
            </a:r>
            <a:endParaRPr lang="en-US" sz="2800" dirty="0"/>
          </a:p>
        </p:txBody>
      </p:sp>
      <p:sp>
        <p:nvSpPr>
          <p:cNvPr id="4" name="U-Turn Arrow 3"/>
          <p:cNvSpPr/>
          <p:nvPr/>
        </p:nvSpPr>
        <p:spPr>
          <a:xfrm>
            <a:off x="1971662" y="2306192"/>
            <a:ext cx="3759525" cy="752020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Conventional 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emission </a:t>
            </a:r>
            <a:r>
              <a:rPr lang="en-US" sz="2800" dirty="0">
                <a:solidFill>
                  <a:srgbClr val="FF0000"/>
                </a:solidFill>
              </a:rPr>
              <a:t>in up to 83% </a:t>
            </a:r>
            <a:r>
              <a:rPr lang="en-US" sz="2800" dirty="0" smtClean="0">
                <a:solidFill>
                  <a:srgbClr val="FF0000"/>
                </a:solidFill>
              </a:rPr>
              <a:t>of adult </a:t>
            </a:r>
            <a:r>
              <a:rPr lang="en-US" sz="2800" dirty="0">
                <a:solidFill>
                  <a:srgbClr val="FF0000"/>
                </a:solidFill>
              </a:rPr>
              <a:t>patients</a:t>
            </a:r>
            <a:r>
              <a:rPr lang="en-US" sz="2800" dirty="0"/>
              <a:t>, </a:t>
            </a:r>
            <a:r>
              <a:rPr lang="en-US" sz="3600" i="1" dirty="0">
                <a:solidFill>
                  <a:srgbClr val="0000FF"/>
                </a:solidFill>
              </a:rPr>
              <a:t>from 6–60 months after treatment, </a:t>
            </a:r>
            <a:r>
              <a:rPr lang="en-US" sz="3600" i="1" dirty="0" smtClean="0">
                <a:solidFill>
                  <a:srgbClr val="0000FF"/>
                </a:solidFill>
              </a:rPr>
              <a:t>but often </a:t>
            </a:r>
            <a:r>
              <a:rPr lang="en-US" sz="3600" i="1" dirty="0">
                <a:solidFill>
                  <a:srgbClr val="0000FF"/>
                </a:solidFill>
              </a:rPr>
              <a:t>within 2 years. </a:t>
            </a:r>
            <a:endParaRPr lang="en-US" sz="3600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Using single-dose stereotactic </a:t>
            </a:r>
            <a:r>
              <a:rPr lang="en-US" sz="2800" dirty="0" smtClean="0"/>
              <a:t>radiation is </a:t>
            </a:r>
            <a:r>
              <a:rPr lang="en-US" sz="2800" dirty="0"/>
              <a:t>often termed “</a:t>
            </a:r>
            <a:r>
              <a:rPr lang="en-US" sz="2800" dirty="0">
                <a:solidFill>
                  <a:srgbClr val="0000FF"/>
                </a:solidFill>
              </a:rPr>
              <a:t>radiosurgery”; 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Gamma </a:t>
            </a:r>
            <a:r>
              <a:rPr lang="en-US" sz="2800" dirty="0"/>
              <a:t>knife, linear accelerator, and proton beam </a:t>
            </a:r>
            <a:r>
              <a:rPr lang="en-US" sz="2800" dirty="0" smtClean="0"/>
              <a:t>are administered </a:t>
            </a:r>
            <a:r>
              <a:rPr lang="en-US" sz="2800" dirty="0"/>
              <a:t>in this way; there are no direct </a:t>
            </a:r>
            <a:r>
              <a:rPr lang="en-US" sz="2800" dirty="0" smtClean="0"/>
              <a:t>comparisons of </a:t>
            </a:r>
            <a:r>
              <a:rPr lang="en-US" sz="2800" dirty="0"/>
              <a:t>effectiveness and safety, but for CD, results appear to </a:t>
            </a:r>
            <a:r>
              <a:rPr lang="en-US" sz="2800" dirty="0" smtClean="0"/>
              <a:t>be similar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2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Radiosurgery increases </a:t>
            </a:r>
            <a:r>
              <a:rPr lang="en-US" sz="2800" dirty="0">
                <a:solidFill>
                  <a:srgbClr val="FF6600"/>
                </a:solidFill>
              </a:rPr>
              <a:t>patient convenience </a:t>
            </a:r>
            <a:r>
              <a:rPr lang="en-US" sz="2800" dirty="0"/>
              <a:t>by </a:t>
            </a:r>
            <a:r>
              <a:rPr lang="en-US" sz="2800" dirty="0" smtClean="0"/>
              <a:t>allowing a </a:t>
            </a:r>
            <a:r>
              <a:rPr lang="en-US" sz="2800" dirty="0"/>
              <a:t>single treatment day, rather than 6 weeks of </a:t>
            </a:r>
            <a:r>
              <a:rPr lang="en-US" sz="2800" dirty="0" smtClean="0"/>
              <a:t>therapy.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It </a:t>
            </a:r>
            <a:r>
              <a:rPr lang="en-US" sz="2800" dirty="0">
                <a:solidFill>
                  <a:srgbClr val="FF6600"/>
                </a:solidFill>
              </a:rPr>
              <a:t>may provide more rapid biochemical control </a:t>
            </a:r>
            <a:r>
              <a:rPr lang="en-US" sz="2800" dirty="0" smtClean="0"/>
              <a:t>of cortisol </a:t>
            </a:r>
            <a:r>
              <a:rPr lang="en-US" sz="2800" dirty="0"/>
              <a:t>excess than conventional radiation and confer </a:t>
            </a:r>
            <a:r>
              <a:rPr lang="en-US" sz="2800" dirty="0" smtClean="0">
                <a:solidFill>
                  <a:srgbClr val="FF6600"/>
                </a:solidFill>
              </a:rPr>
              <a:t>less risk </a:t>
            </a:r>
            <a:r>
              <a:rPr lang="en-US" sz="2800" dirty="0">
                <a:solidFill>
                  <a:srgbClr val="FF6600"/>
                </a:solidFill>
              </a:rPr>
              <a:t>of radiation damage to surrounding brain structures</a:t>
            </a:r>
            <a:r>
              <a:rPr lang="en-US" sz="2800" dirty="0" smtClean="0">
                <a:solidFill>
                  <a:srgbClr val="FF6600"/>
                </a:solidFill>
              </a:rPr>
              <a:t>, </a:t>
            </a:r>
            <a:r>
              <a:rPr lang="en-US" sz="2800" dirty="0" smtClean="0"/>
              <a:t>but </a:t>
            </a:r>
            <a:r>
              <a:rPr lang="en-US" sz="2800" dirty="0"/>
              <a:t>these anecdotal findings have not been </a:t>
            </a:r>
            <a:r>
              <a:rPr lang="en-US" sz="2800" dirty="0" smtClean="0"/>
              <a:t>definitively established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6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Recommendation of </a:t>
            </a:r>
            <a:r>
              <a:rPr lang="en-US" sz="3200" dirty="0" err="1" smtClean="0">
                <a:solidFill>
                  <a:srgbClr val="FF0000"/>
                </a:solidFill>
              </a:rPr>
              <a:t>radiosurgery;When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1- When there </a:t>
            </a:r>
            <a:r>
              <a:rPr lang="en-US" sz="2800" dirty="0"/>
              <a:t>is a clear target on MRI, bearing in mind that </a:t>
            </a:r>
            <a:r>
              <a:rPr lang="en-US" sz="2800" dirty="0" smtClean="0"/>
              <a:t>this may </a:t>
            </a:r>
            <a:r>
              <a:rPr lang="en-US" sz="2800" dirty="0"/>
              <a:t>not be an ACTH-secreting </a:t>
            </a:r>
            <a:r>
              <a:rPr lang="en-US" sz="2800" dirty="0" smtClean="0"/>
              <a:t>tumor</a:t>
            </a: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2- In </a:t>
            </a:r>
            <a:r>
              <a:rPr lang="en-US" sz="2800" dirty="0"/>
              <a:t>all patients with </a:t>
            </a:r>
            <a:r>
              <a:rPr lang="en-US" sz="2800" dirty="0" smtClean="0"/>
              <a:t>adequate clearance </a:t>
            </a:r>
            <a:r>
              <a:rPr lang="en-US" sz="2800" dirty="0"/>
              <a:t>of the </a:t>
            </a:r>
            <a:r>
              <a:rPr lang="en-US" sz="2800" dirty="0" err="1"/>
              <a:t>neurovisual</a:t>
            </a:r>
            <a:r>
              <a:rPr lang="en-US" sz="2800" dirty="0"/>
              <a:t> apparatus, targeting </a:t>
            </a:r>
            <a:r>
              <a:rPr lang="en-US" sz="2800" dirty="0" smtClean="0"/>
              <a:t>the whole </a:t>
            </a:r>
            <a:r>
              <a:rPr lang="en-US" sz="2800" dirty="0" err="1"/>
              <a:t>sella</a:t>
            </a:r>
            <a:r>
              <a:rPr lang="en-US" sz="2800" dirty="0"/>
              <a:t> and a few millimeters beyond if no lesion </a:t>
            </a:r>
            <a:r>
              <a:rPr lang="en-US" sz="2800" dirty="0" smtClean="0"/>
              <a:t>is visible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9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Reports of radiation effectiveness in 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Among publications </a:t>
            </a:r>
            <a:r>
              <a:rPr lang="en-US" sz="2800" dirty="0"/>
              <a:t>over the last 15 </a:t>
            </a:r>
            <a:r>
              <a:rPr lang="en-US" sz="2800" dirty="0" smtClean="0"/>
              <a:t>years with </a:t>
            </a:r>
            <a:r>
              <a:rPr lang="en-US" sz="2800" dirty="0"/>
              <a:t>at least 20 subjects, </a:t>
            </a:r>
            <a:r>
              <a:rPr lang="en-US" sz="2800" dirty="0">
                <a:solidFill>
                  <a:srgbClr val="FF0000"/>
                </a:solidFill>
              </a:rPr>
              <a:t>cortisol excess was </a:t>
            </a:r>
            <a:r>
              <a:rPr lang="en-US" sz="2800" dirty="0" smtClean="0">
                <a:solidFill>
                  <a:srgbClr val="FF0000"/>
                </a:solidFill>
              </a:rPr>
              <a:t>biochemically controlled </a:t>
            </a:r>
            <a:r>
              <a:rPr lang="en-US" sz="2800" dirty="0">
                <a:solidFill>
                  <a:srgbClr val="FF0000"/>
                </a:solidFill>
              </a:rPr>
              <a:t>in 28–86%of </a:t>
            </a:r>
            <a:r>
              <a:rPr lang="en-US" sz="2800" dirty="0" smtClean="0">
                <a:solidFill>
                  <a:srgbClr val="FF0000"/>
                </a:solidFill>
              </a:rPr>
              <a:t>patients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Tumor </a:t>
            </a:r>
            <a:r>
              <a:rPr lang="en-US" sz="2800" dirty="0">
                <a:solidFill>
                  <a:srgbClr val="0000FF"/>
                </a:solidFill>
              </a:rPr>
              <a:t>size was better </a:t>
            </a:r>
            <a:r>
              <a:rPr lang="en-US" sz="2800" dirty="0" smtClean="0">
                <a:solidFill>
                  <a:srgbClr val="0000FF"/>
                </a:solidFill>
              </a:rPr>
              <a:t>controlled (</a:t>
            </a:r>
            <a:r>
              <a:rPr lang="en-US" sz="2800" dirty="0">
                <a:solidFill>
                  <a:srgbClr val="0000FF"/>
                </a:solidFill>
              </a:rPr>
              <a:t>83–100% success rate) than cortisol (102–104)</a:t>
            </a:r>
            <a:r>
              <a:rPr lang="en-US" sz="2800" dirty="0" smtClean="0">
                <a:solidFill>
                  <a:srgbClr val="0000FF"/>
                </a:solidFill>
              </a:rPr>
              <a:t>;</a:t>
            </a:r>
            <a:r>
              <a:rPr lang="en-US" sz="2800" dirty="0" smtClean="0"/>
              <a:t> this </a:t>
            </a:r>
            <a:r>
              <a:rPr lang="en-US" sz="2800" dirty="0"/>
              <a:t>treatment option is particularly valuable for </a:t>
            </a:r>
            <a:r>
              <a:rPr lang="en-US" sz="2800" dirty="0" smtClean="0"/>
              <a:t>large tumors.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65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5484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It has </a:t>
            </a:r>
            <a:r>
              <a:rPr lang="en-US" sz="2800" dirty="0"/>
              <a:t>been suggested that recurrence may be more </a:t>
            </a:r>
            <a:r>
              <a:rPr lang="en-US" sz="2800" dirty="0" smtClean="0"/>
              <a:t>frequent after </a:t>
            </a:r>
            <a:r>
              <a:rPr lang="en-US" sz="2800" dirty="0"/>
              <a:t>radiosurgery than after conventional RT, but </a:t>
            </a:r>
            <a:r>
              <a:rPr lang="en-US" sz="2800" dirty="0" smtClean="0"/>
              <a:t>this point </a:t>
            </a:r>
            <a:r>
              <a:rPr lang="en-US" sz="2800" dirty="0"/>
              <a:t>is not firmly established.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26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548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 normal diurnal rhythm is not necessarily </a:t>
            </a:r>
            <a:r>
              <a:rPr lang="en-US" sz="2800" dirty="0" smtClean="0"/>
              <a:t>achieved after </a:t>
            </a:r>
            <a:r>
              <a:rPr lang="en-US" sz="2800" dirty="0"/>
              <a:t>RT, </a:t>
            </a:r>
            <a:r>
              <a:rPr lang="en-US" sz="3600" i="1" dirty="0">
                <a:solidFill>
                  <a:srgbClr val="FF0000"/>
                </a:solidFill>
              </a:rPr>
              <a:t>so increased late-night cortisol levels should </a:t>
            </a:r>
            <a:r>
              <a:rPr lang="en-US" sz="3600" i="1" dirty="0" smtClean="0">
                <a:solidFill>
                  <a:srgbClr val="FF0000"/>
                </a:solidFill>
              </a:rPr>
              <a:t>not be </a:t>
            </a:r>
            <a:r>
              <a:rPr lang="en-US" sz="3600" i="1" dirty="0">
                <a:solidFill>
                  <a:srgbClr val="FF0000"/>
                </a:solidFill>
              </a:rPr>
              <a:t>a criterion for remission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The </a:t>
            </a:r>
            <a:r>
              <a:rPr lang="en-US" sz="2800" dirty="0"/>
              <a:t>increased nocturnal </a:t>
            </a:r>
            <a:r>
              <a:rPr lang="en-US" sz="2800" dirty="0" smtClean="0"/>
              <a:t>value may </a:t>
            </a:r>
            <a:r>
              <a:rPr lang="en-US" sz="2800" dirty="0"/>
              <a:t>represent the persistence </a:t>
            </a:r>
            <a:r>
              <a:rPr lang="en-US" sz="3200" dirty="0"/>
              <a:t>of</a:t>
            </a:r>
            <a:r>
              <a:rPr lang="en-US" sz="3200" dirty="0">
                <a:solidFill>
                  <a:srgbClr val="FF0000"/>
                </a:solidFill>
              </a:rPr>
              <a:t> mild residual </a:t>
            </a:r>
            <a:r>
              <a:rPr lang="en-US" sz="3200" dirty="0" err="1" smtClean="0">
                <a:solidFill>
                  <a:srgbClr val="FF0000"/>
                </a:solidFill>
              </a:rPr>
              <a:t>hypercortisolism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 </a:t>
            </a:r>
            <a:r>
              <a:rPr lang="en-US" sz="2800" dirty="0"/>
              <a:t>patients with normalized UFC, but this </a:t>
            </a:r>
            <a:r>
              <a:rPr lang="en-US" sz="2800" dirty="0" smtClean="0"/>
              <a:t>possibility has </a:t>
            </a:r>
            <a:r>
              <a:rPr lang="en-US" sz="2800" dirty="0"/>
              <a:t>not been investigated.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91673" y="3325597"/>
            <a:ext cx="397674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Clinicians use medications to normalize cortisol </a:t>
            </a:r>
            <a:r>
              <a:rPr lang="en-US" sz="2800" dirty="0" smtClean="0"/>
              <a:t>until radiation </a:t>
            </a:r>
            <a:r>
              <a:rPr lang="en-US" sz="2800" dirty="0"/>
              <a:t>takes effect</a:t>
            </a:r>
            <a:r>
              <a:rPr lang="en-US" sz="2800" dirty="0" smtClean="0"/>
              <a:t>.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recommend assessing </a:t>
            </a:r>
            <a:r>
              <a:rPr lang="en-US" sz="2800" dirty="0" smtClean="0"/>
              <a:t>serum cortisol or UFC off</a:t>
            </a:r>
            <a:r>
              <a:rPr lang="en-US" sz="2800" dirty="0"/>
              <a:t>-medication at 6- to 12-month </a:t>
            </a:r>
            <a:r>
              <a:rPr lang="en-US" sz="2800" dirty="0" smtClean="0"/>
              <a:t>intervals and </a:t>
            </a:r>
            <a:r>
              <a:rPr lang="en-US" sz="2800" dirty="0"/>
              <a:t>if patients develop </a:t>
            </a:r>
            <a:r>
              <a:rPr lang="en-US" sz="2800" dirty="0">
                <a:solidFill>
                  <a:srgbClr val="FF6600"/>
                </a:solidFill>
              </a:rPr>
              <a:t>new adrenal insufficiency </a:t>
            </a:r>
            <a:r>
              <a:rPr lang="en-US" sz="2800" dirty="0" smtClean="0">
                <a:solidFill>
                  <a:srgbClr val="FF6600"/>
                </a:solidFill>
              </a:rPr>
              <a:t>symptoms while </a:t>
            </a:r>
            <a:r>
              <a:rPr lang="en-US" sz="2800" dirty="0">
                <a:solidFill>
                  <a:srgbClr val="FF6600"/>
                </a:solidFill>
              </a:rPr>
              <a:t>on stable medical therapy.</a:t>
            </a:r>
          </a:p>
        </p:txBody>
      </p:sp>
    </p:spTree>
    <p:extLst>
      <p:ext uri="{BB962C8B-B14F-4D97-AF65-F5344CB8AC3E}">
        <p14:creationId xmlns:p14="http://schemas.microsoft.com/office/powerpoint/2010/main" val="15936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565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All patients </a:t>
            </a:r>
            <a:r>
              <a:rPr lang="en-US" sz="2800" dirty="0" smtClean="0"/>
              <a:t>should undergo </a:t>
            </a:r>
            <a:r>
              <a:rPr lang="en-US" sz="2800" dirty="0"/>
              <a:t>a careful assessment of anterior pituitary </a:t>
            </a:r>
            <a:r>
              <a:rPr lang="en-US" sz="2800" dirty="0" smtClean="0"/>
              <a:t>function post</a:t>
            </a:r>
            <a:r>
              <a:rPr lang="en-US" sz="2800" dirty="0"/>
              <a:t>-therapy </a:t>
            </a:r>
            <a:r>
              <a:rPr lang="en-US" sz="2800" dirty="0">
                <a:solidFill>
                  <a:srgbClr val="FF0000"/>
                </a:solidFill>
              </a:rPr>
              <a:t>annually (at least) or sooner if hormone </a:t>
            </a:r>
            <a:r>
              <a:rPr lang="en-US" sz="2800" dirty="0" smtClean="0">
                <a:solidFill>
                  <a:srgbClr val="FF0000"/>
                </a:solidFill>
              </a:rPr>
              <a:t>deficiency symptoms </a:t>
            </a:r>
            <a:r>
              <a:rPr lang="en-US" sz="2800" dirty="0">
                <a:solidFill>
                  <a:srgbClr val="FF0000"/>
                </a:solidFill>
              </a:rPr>
              <a:t>develop</a:t>
            </a:r>
            <a:r>
              <a:rPr lang="en-US" sz="2800" dirty="0"/>
              <a:t>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648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Remission 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Macroadenoma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60.1%; 187/311 patients; range 17.0– 91.7%; P!0.01).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51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Patients should consider the cost, accessibility, and </a:t>
            </a:r>
            <a:r>
              <a:rPr lang="en-US" sz="2800" dirty="0" smtClean="0"/>
              <a:t>convenience of </a:t>
            </a:r>
            <a:r>
              <a:rPr lang="en-US" sz="2800" dirty="0"/>
              <a:t>radiosurgery </a:t>
            </a:r>
            <a:r>
              <a:rPr lang="en-US" sz="2800" dirty="0" err="1"/>
              <a:t>vs</a:t>
            </a:r>
            <a:r>
              <a:rPr lang="en-US" sz="2800" dirty="0"/>
              <a:t> RT when choosing </a:t>
            </a:r>
            <a:r>
              <a:rPr lang="en-US" sz="2800" dirty="0" smtClean="0"/>
              <a:t>between the </a:t>
            </a:r>
            <a:r>
              <a:rPr lang="en-US" sz="2800" dirty="0"/>
              <a:t>two.</a:t>
            </a:r>
          </a:p>
        </p:txBody>
      </p:sp>
    </p:spTree>
    <p:extLst>
      <p:ext uri="{BB962C8B-B14F-4D97-AF65-F5344CB8AC3E}">
        <p14:creationId xmlns:p14="http://schemas.microsoft.com/office/powerpoint/2010/main" val="5221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371600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Medical treatment</a:t>
            </a:r>
            <a:br>
              <a:rPr lang="en-US" b="1" i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02962"/>
            <a:ext cx="7313613" cy="549809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recommend </a:t>
            </a:r>
            <a:r>
              <a:rPr lang="en-US" sz="2800" dirty="0" err="1"/>
              <a:t>steroidogenesis</a:t>
            </a:r>
            <a:r>
              <a:rPr lang="en-US" sz="2800" dirty="0"/>
              <a:t> inhibitors </a:t>
            </a:r>
            <a:r>
              <a:rPr lang="en-US" sz="2800" dirty="0" smtClean="0"/>
              <a:t>under the </a:t>
            </a:r>
            <a:r>
              <a:rPr lang="en-US" sz="2800" dirty="0"/>
              <a:t>following conditions: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1- As </a:t>
            </a:r>
            <a:r>
              <a:rPr lang="en-US" sz="2800" dirty="0"/>
              <a:t>second-line treatment </a:t>
            </a:r>
            <a:r>
              <a:rPr lang="en-US" sz="2800" dirty="0" smtClean="0"/>
              <a:t>after TSS </a:t>
            </a:r>
            <a:r>
              <a:rPr lang="en-US" sz="2800" dirty="0"/>
              <a:t>in patients with CD, either with or without </a:t>
            </a:r>
            <a:r>
              <a:rPr lang="en-US" sz="2800" dirty="0" smtClean="0"/>
              <a:t>RT/radiosurgery;</a:t>
            </a:r>
          </a:p>
          <a:p>
            <a:pPr marL="0" indent="0">
              <a:buNone/>
            </a:pPr>
            <a:r>
              <a:rPr lang="en-US" sz="2800" dirty="0" smtClean="0"/>
              <a:t>2- As </a:t>
            </a:r>
            <a:r>
              <a:rPr lang="en-US" sz="2800" dirty="0"/>
              <a:t>primary treatment of EAS in patients </a:t>
            </a:r>
            <a:r>
              <a:rPr lang="en-US" sz="2800" dirty="0" smtClean="0"/>
              <a:t>with occult </a:t>
            </a:r>
            <a:r>
              <a:rPr lang="en-US" sz="2800" dirty="0"/>
              <a:t>or metastatic EAS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 smtClean="0"/>
              <a:t>3- As </a:t>
            </a:r>
            <a:r>
              <a:rPr lang="en-US" sz="2800" dirty="0"/>
              <a:t>adjunctive treatment </a:t>
            </a:r>
            <a:r>
              <a:rPr lang="en-US" sz="2800" dirty="0" smtClean="0"/>
              <a:t>to reduce </a:t>
            </a:r>
            <a:r>
              <a:rPr lang="en-US" sz="2800" dirty="0"/>
              <a:t>cortisol levels in ACC. </a:t>
            </a:r>
            <a:r>
              <a:rPr lang="en-US" sz="4000" i="1" dirty="0">
                <a:solidFill>
                  <a:srgbClr val="FF0000"/>
                </a:solidFill>
              </a:rPr>
              <a:t>(1QQQE)</a:t>
            </a:r>
          </a:p>
        </p:txBody>
      </p:sp>
    </p:spTree>
    <p:extLst>
      <p:ext uri="{BB962C8B-B14F-4D97-AF65-F5344CB8AC3E}">
        <p14:creationId xmlns:p14="http://schemas.microsoft.com/office/powerpoint/2010/main" val="7687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suggest </a:t>
            </a:r>
            <a:r>
              <a:rPr lang="en-US" sz="2800" dirty="0">
                <a:solidFill>
                  <a:srgbClr val="FF0000"/>
                </a:solidFill>
              </a:rPr>
              <a:t>pituitary-directed medical </a:t>
            </a:r>
            <a:r>
              <a:rPr lang="en-US" sz="2800" dirty="0" smtClean="0">
                <a:solidFill>
                  <a:srgbClr val="FF0000"/>
                </a:solidFill>
              </a:rPr>
              <a:t>treatments </a:t>
            </a:r>
            <a:r>
              <a:rPr lang="en-US" sz="2800" dirty="0" smtClean="0"/>
              <a:t>in </a:t>
            </a:r>
            <a:r>
              <a:rPr lang="en-US" sz="2800" dirty="0"/>
              <a:t>patients with CD </a:t>
            </a:r>
            <a:endParaRPr lang="en-US" sz="2800" dirty="0" smtClean="0"/>
          </a:p>
          <a:p>
            <a:pPr>
              <a:buFont typeface="Wingdings" charset="2"/>
              <a:buChar char="v"/>
            </a:pPr>
            <a:r>
              <a:rPr lang="en-US" sz="2800" dirty="0" smtClean="0"/>
              <a:t>who </a:t>
            </a:r>
            <a:r>
              <a:rPr lang="en-US" sz="2800" dirty="0"/>
              <a:t>are not surgical candidates or</a:t>
            </a:r>
          </a:p>
          <a:p>
            <a:pPr>
              <a:buFont typeface="Wingdings" charset="2"/>
              <a:buChar char="v"/>
            </a:pPr>
            <a:r>
              <a:rPr lang="en-US" sz="2800" dirty="0"/>
              <a:t>who have persistent disease after TSS. (2QQQE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87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suggest administering a glucocorticoid </a:t>
            </a:r>
            <a:r>
              <a:rPr lang="en-US" sz="2800" dirty="0" smtClean="0"/>
              <a:t>antagonist in </a:t>
            </a:r>
            <a:r>
              <a:rPr lang="en-US" sz="2800" dirty="0"/>
              <a:t>patients with diabetes or glucose </a:t>
            </a:r>
            <a:r>
              <a:rPr lang="en-US" sz="2800" dirty="0" smtClean="0"/>
              <a:t>intolerance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 who are </a:t>
            </a:r>
            <a:r>
              <a:rPr lang="en-US" sz="2800" dirty="0"/>
              <a:t>not surgical </a:t>
            </a:r>
            <a:r>
              <a:rPr lang="en-US" sz="2800" dirty="0" smtClean="0"/>
              <a:t>candidates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 </a:t>
            </a:r>
            <a:r>
              <a:rPr lang="en-US" sz="2800" dirty="0"/>
              <a:t>or who have persistent </a:t>
            </a:r>
            <a:r>
              <a:rPr lang="en-US" sz="2800" dirty="0" smtClean="0"/>
              <a:t>disease after </a:t>
            </a:r>
            <a:r>
              <a:rPr lang="en-US" sz="2800" dirty="0"/>
              <a:t>TSS. </a:t>
            </a:r>
            <a:r>
              <a:rPr lang="en-US" sz="4000" i="1" dirty="0">
                <a:solidFill>
                  <a:srgbClr val="FF0000"/>
                </a:solidFill>
              </a:rPr>
              <a:t>(2QQQE)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87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7251"/>
            <a:ext cx="7313613" cy="785442"/>
          </a:xfrm>
        </p:spPr>
        <p:txBody>
          <a:bodyPr/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/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>Values</a:t>
            </a:r>
            <a:r>
              <a:rPr lang="en-US" sz="4800" b="1" i="1" dirty="0">
                <a:solidFill>
                  <a:srgbClr val="FF0000"/>
                </a:solidFill>
              </a:rPr>
              <a:t/>
            </a:r>
            <a:br>
              <a:rPr lang="en-US" sz="4800" b="1" i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943"/>
            <a:ext cx="7313613" cy="5638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choice of medical therapy should be guided </a:t>
            </a:r>
            <a:r>
              <a:rPr lang="en-US" sz="2800" dirty="0" smtClean="0"/>
              <a:t>by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 efficacy</a:t>
            </a:r>
            <a:r>
              <a:rPr lang="en-US" sz="2800" dirty="0"/>
              <a:t>,</a:t>
            </a:r>
          </a:p>
          <a:p>
            <a:pPr>
              <a:buFont typeface="Wingdings" charset="2"/>
              <a:buChar char="ü"/>
            </a:pPr>
            <a:r>
              <a:rPr lang="en-US" sz="2800" dirty="0"/>
              <a:t>individual patient factors, </a:t>
            </a:r>
            <a:endParaRPr lang="en-US" sz="2800" dirty="0" smtClean="0"/>
          </a:p>
          <a:p>
            <a:pPr>
              <a:buFont typeface="Wingdings" charset="2"/>
              <a:buChar char="ü"/>
            </a:pPr>
            <a:r>
              <a:rPr lang="en-US" sz="2800" dirty="0" smtClean="0"/>
              <a:t>cost.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The goal </a:t>
            </a:r>
            <a:r>
              <a:rPr lang="en-US" sz="2800" dirty="0" smtClean="0">
                <a:solidFill>
                  <a:srgbClr val="FF0000"/>
                </a:solidFill>
              </a:rPr>
              <a:t>is clinical </a:t>
            </a:r>
            <a:r>
              <a:rPr lang="en-US" sz="2800" dirty="0">
                <a:solidFill>
                  <a:srgbClr val="FF0000"/>
                </a:solidFill>
              </a:rPr>
              <a:t>normalization </a:t>
            </a:r>
            <a:r>
              <a:rPr lang="en-US" sz="2800" dirty="0"/>
              <a:t>using cortisol levels as a proxy </a:t>
            </a:r>
            <a:r>
              <a:rPr lang="en-US" sz="2800" dirty="0" smtClean="0"/>
              <a:t>endpoint (</a:t>
            </a:r>
            <a:r>
              <a:rPr lang="en-US" sz="2800" dirty="0"/>
              <a:t>except for mifepristone, see below). </a:t>
            </a:r>
          </a:p>
        </p:txBody>
      </p:sp>
    </p:spTree>
    <p:extLst>
      <p:ext uri="{BB962C8B-B14F-4D97-AF65-F5344CB8AC3E}">
        <p14:creationId xmlns:p14="http://schemas.microsoft.com/office/powerpoint/2010/main" val="28781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there is evidence of </a:t>
            </a:r>
            <a:r>
              <a:rPr lang="en-US" sz="2800" dirty="0">
                <a:solidFill>
                  <a:srgbClr val="FF0000"/>
                </a:solidFill>
              </a:rPr>
              <a:t>significant </a:t>
            </a:r>
            <a:r>
              <a:rPr lang="en-US" sz="2800" dirty="0" err="1">
                <a:solidFill>
                  <a:srgbClr val="FF0000"/>
                </a:solidFill>
              </a:rPr>
              <a:t>cyclicity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lock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replace </a:t>
            </a:r>
            <a:r>
              <a:rPr lang="en-US" sz="2800" dirty="0" smtClean="0"/>
              <a:t>maybe preferable</a:t>
            </a:r>
            <a:r>
              <a:rPr lang="en-US" sz="2800" dirty="0"/>
              <a:t>, but it carries additional risk if higher </a:t>
            </a:r>
            <a:r>
              <a:rPr lang="en-US" sz="2800" dirty="0" smtClean="0"/>
              <a:t>doses and </a:t>
            </a:r>
            <a:r>
              <a:rPr lang="en-US" sz="2800" dirty="0"/>
              <a:t>multiple medications are </a:t>
            </a:r>
            <a:r>
              <a:rPr lang="en-US" sz="2800" dirty="0" smtClean="0"/>
              <a:t>needed.</a:t>
            </a:r>
            <a:endParaRPr lang="en-US" sz="2800" dirty="0"/>
          </a:p>
        </p:txBody>
      </p:sp>
      <p:sp>
        <p:nvSpPr>
          <p:cNvPr id="4" name="Curved Left Arrow 3"/>
          <p:cNvSpPr/>
          <p:nvPr/>
        </p:nvSpPr>
        <p:spPr>
          <a:xfrm>
            <a:off x="6884108" y="2022097"/>
            <a:ext cx="1152921" cy="197196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0808"/>
            <a:ext cx="7313613" cy="752019"/>
          </a:xfrm>
        </p:spPr>
        <p:txBody>
          <a:bodyPr/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/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>Remarks</a:t>
            </a:r>
            <a:r>
              <a:rPr lang="en-US" sz="4800" b="1" i="1" dirty="0">
                <a:solidFill>
                  <a:srgbClr val="FF0000"/>
                </a:solidFill>
              </a:rPr>
              <a:t/>
            </a:r>
            <a:br>
              <a:rPr lang="en-US" sz="4800" b="1" i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6520"/>
            <a:ext cx="7313613" cy="4604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dirty="0" err="1" smtClean="0">
                <a:solidFill>
                  <a:srgbClr val="FF0000"/>
                </a:solidFill>
              </a:rPr>
              <a:t>Hypoadrenalism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may </a:t>
            </a:r>
            <a:r>
              <a:rPr lang="en-US" sz="3600" i="1" dirty="0" smtClean="0">
                <a:solidFill>
                  <a:srgbClr val="FF0000"/>
                </a:solidFill>
              </a:rPr>
              <a:t>occur. When???</a:t>
            </a:r>
          </a:p>
          <a:p>
            <a:pPr marL="0" indent="0">
              <a:buNone/>
            </a:pPr>
            <a:r>
              <a:rPr lang="en-US" sz="2800" dirty="0" smtClean="0"/>
              <a:t>1- </a:t>
            </a:r>
            <a:r>
              <a:rPr lang="en-US" sz="2800" dirty="0"/>
              <a:t>T</a:t>
            </a:r>
            <a:r>
              <a:rPr lang="en-US" sz="2800" dirty="0" smtClean="0"/>
              <a:t>reating </a:t>
            </a:r>
            <a:r>
              <a:rPr lang="en-US" sz="2800" dirty="0"/>
              <a:t>with </a:t>
            </a:r>
            <a:r>
              <a:rPr lang="en-US" sz="2800" dirty="0" smtClean="0"/>
              <a:t>mifepristone or </a:t>
            </a:r>
            <a:r>
              <a:rPr lang="en-US" sz="2800" dirty="0"/>
              <a:t>any of the </a:t>
            </a:r>
            <a:r>
              <a:rPr lang="en-US" sz="2800" dirty="0" err="1"/>
              <a:t>steroidogenesis</a:t>
            </a:r>
            <a:r>
              <a:rPr lang="en-US" sz="2800" dirty="0"/>
              <a:t> </a:t>
            </a:r>
            <a:r>
              <a:rPr lang="en-US" sz="2800" dirty="0" smtClean="0"/>
              <a:t>inhibitors   </a:t>
            </a:r>
          </a:p>
          <a:p>
            <a:pPr marL="0" indent="0">
              <a:buNone/>
            </a:pPr>
            <a:r>
              <a:rPr lang="en-US" sz="2800" dirty="0" smtClean="0"/>
              <a:t>2-Due to over treatment</a:t>
            </a:r>
          </a:p>
          <a:p>
            <a:pPr marL="0" indent="0">
              <a:buNone/>
            </a:pPr>
            <a:r>
              <a:rPr lang="en-US" sz="2800" dirty="0" smtClean="0"/>
              <a:t>3- </a:t>
            </a: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inability to mount a cortisol </a:t>
            </a:r>
            <a:r>
              <a:rPr lang="en-US" sz="2800" dirty="0" smtClean="0"/>
              <a:t>response to inter current infection </a:t>
            </a:r>
          </a:p>
          <a:p>
            <a:pPr marL="0" indent="0">
              <a:buNone/>
            </a:pPr>
            <a:r>
              <a:rPr lang="en-US" sz="2800" dirty="0" smtClean="0"/>
              <a:t>4- Cyclical </a:t>
            </a:r>
            <a:r>
              <a:rPr lang="en-US" sz="2800" dirty="0"/>
              <a:t>or variable </a:t>
            </a:r>
            <a:r>
              <a:rPr lang="en-US" sz="2800" dirty="0" err="1"/>
              <a:t>hypercortisolism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47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>
                <a:solidFill>
                  <a:srgbClr val="FF0000"/>
                </a:solidFill>
              </a:rPr>
              <a:t>Medical pituitary-directed treatments</a:t>
            </a:r>
            <a:br>
              <a:rPr lang="en-US" sz="3200" b="1" i="1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Cabergoline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</a:rPr>
              <a:t>pasireotide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             Act </a:t>
            </a:r>
            <a:r>
              <a:rPr lang="en-US" sz="2800" dirty="0"/>
              <a:t>directly on </a:t>
            </a:r>
            <a:r>
              <a:rPr lang="en-US" sz="2800" dirty="0" err="1" smtClean="0"/>
              <a:t>corticotroph</a:t>
            </a:r>
            <a:r>
              <a:rPr lang="en-US" sz="2800" dirty="0"/>
              <a:t> </a:t>
            </a:r>
            <a:r>
              <a:rPr lang="en-US" sz="2800" dirty="0" smtClean="0"/>
              <a:t>tumors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         To </a:t>
            </a:r>
            <a:r>
              <a:rPr lang="en-US" sz="2800" dirty="0"/>
              <a:t>inhibit ACTH </a:t>
            </a:r>
            <a:r>
              <a:rPr lang="en-US" sz="2800" dirty="0" smtClean="0"/>
              <a:t>production</a:t>
            </a:r>
            <a:endParaRPr lang="en-US" sz="2800" dirty="0"/>
          </a:p>
        </p:txBody>
      </p:sp>
      <p:sp>
        <p:nvSpPr>
          <p:cNvPr id="4" name="Curved Left Arrow 3"/>
          <p:cNvSpPr/>
          <p:nvPr/>
        </p:nvSpPr>
        <p:spPr>
          <a:xfrm>
            <a:off x="6274229" y="1687865"/>
            <a:ext cx="1721027" cy="158759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914400" y="3485006"/>
            <a:ext cx="1169630" cy="207223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N</a:t>
            </a:r>
            <a:r>
              <a:rPr lang="en-US" sz="2800" dirty="0" smtClean="0"/>
              <a:t>ot </a:t>
            </a:r>
            <a:r>
              <a:rPr lang="en-US" sz="2800" dirty="0"/>
              <a:t>effective in adrenal causes of CS,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the treatment of ectopic ACTH </a:t>
            </a:r>
            <a:r>
              <a:rPr lang="en-US" sz="2800" dirty="0" smtClean="0"/>
              <a:t>production??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Cabergoline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D</a:t>
            </a:r>
            <a:r>
              <a:rPr lang="en-US" sz="2800" dirty="0" smtClean="0"/>
              <a:t>opamine agonist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81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698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err="1">
                <a:solidFill>
                  <a:srgbClr val="FF0000"/>
                </a:solidFill>
              </a:rPr>
              <a:t>Pasireotide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err="1"/>
              <a:t>Pasireotide</a:t>
            </a:r>
            <a:r>
              <a:rPr lang="en-US" sz="2800" dirty="0"/>
              <a:t> is </a:t>
            </a:r>
            <a:r>
              <a:rPr lang="en-US" sz="3200" i="1" dirty="0">
                <a:solidFill>
                  <a:srgbClr val="FF0000"/>
                </a:solidFill>
              </a:rPr>
              <a:t>a </a:t>
            </a:r>
            <a:r>
              <a:rPr lang="en-US" sz="3200" i="1" dirty="0" err="1">
                <a:solidFill>
                  <a:srgbClr val="FF0000"/>
                </a:solidFill>
              </a:rPr>
              <a:t>somatostatin</a:t>
            </a:r>
            <a:r>
              <a:rPr lang="en-US" sz="3200" i="1" dirty="0">
                <a:solidFill>
                  <a:srgbClr val="FF0000"/>
                </a:solidFill>
              </a:rPr>
              <a:t> receptor (SST) </a:t>
            </a:r>
            <a:r>
              <a:rPr lang="en-US" sz="3200" i="1" dirty="0" smtClean="0">
                <a:solidFill>
                  <a:srgbClr val="FF0000"/>
                </a:solidFill>
              </a:rPr>
              <a:t>agonist </a:t>
            </a:r>
            <a:r>
              <a:rPr lang="en-US" sz="2800" dirty="0" smtClean="0"/>
              <a:t>that </a:t>
            </a:r>
            <a:r>
              <a:rPr lang="en-US" sz="2800" dirty="0"/>
              <a:t>binds to four of the five SST subtypes with </a:t>
            </a:r>
            <a:r>
              <a:rPr lang="en-US" sz="2800" dirty="0" smtClean="0"/>
              <a:t>substantially higher </a:t>
            </a:r>
            <a:r>
              <a:rPr lang="en-US" sz="2800" dirty="0"/>
              <a:t>affinity for SST1 and SST5 than </a:t>
            </a:r>
            <a:r>
              <a:rPr lang="en-US" sz="2800" dirty="0" err="1"/>
              <a:t>octreotide</a:t>
            </a:r>
            <a:r>
              <a:rPr lang="en-US" sz="2800" dirty="0"/>
              <a:t> </a:t>
            </a:r>
            <a:r>
              <a:rPr lang="en-US" sz="2800" dirty="0" smtClean="0"/>
              <a:t>or </a:t>
            </a:r>
            <a:r>
              <a:rPr lang="en-US" sz="2800" dirty="0" err="1" smtClean="0"/>
              <a:t>lanreotide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r>
              <a:rPr lang="en-US" sz="2800" dirty="0" err="1" smtClean="0"/>
              <a:t>Corticotroph</a:t>
            </a:r>
            <a:r>
              <a:rPr lang="en-US" sz="2800" dirty="0" smtClean="0"/>
              <a:t> </a:t>
            </a:r>
            <a:r>
              <a:rPr lang="en-US" sz="2800" dirty="0"/>
              <a:t>tumors have a </a:t>
            </a:r>
            <a:r>
              <a:rPr lang="en-US" sz="2800" dirty="0" smtClean="0"/>
              <a:t>high expression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FF0000"/>
                </a:solidFill>
              </a:rPr>
              <a:t>SST5</a:t>
            </a:r>
            <a:r>
              <a:rPr lang="en-US" sz="2800" dirty="0"/>
              <a:t>, and </a:t>
            </a:r>
            <a:r>
              <a:rPr lang="en-US" sz="2800" dirty="0" err="1"/>
              <a:t>pasireotide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decreased ACTH </a:t>
            </a:r>
            <a:r>
              <a:rPr lang="en-US" sz="2800" dirty="0" smtClean="0">
                <a:solidFill>
                  <a:srgbClr val="FF0000"/>
                </a:solidFill>
              </a:rPr>
              <a:t>secretion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rgbClr val="FF0000"/>
                </a:solidFill>
              </a:rPr>
              <a:t>cell proliferation </a:t>
            </a:r>
            <a:r>
              <a:rPr lang="en-US" sz="2800" dirty="0"/>
              <a:t>in cultured </a:t>
            </a:r>
            <a:r>
              <a:rPr lang="en-US" sz="2800" dirty="0" smtClean="0"/>
              <a:t>human </a:t>
            </a:r>
            <a:r>
              <a:rPr lang="en-US" sz="2800" dirty="0" err="1" smtClean="0"/>
              <a:t>corticotroph</a:t>
            </a:r>
            <a:r>
              <a:rPr lang="en-US" sz="2800" dirty="0"/>
              <a:t> </a:t>
            </a:r>
            <a:r>
              <a:rPr lang="en-US" sz="2800" dirty="0" smtClean="0"/>
              <a:t>tumors.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46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slight </a:t>
            </a:r>
            <a:r>
              <a:rPr lang="en-US" sz="2800" dirty="0"/>
              <a:t>upward trend in remission rates 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With </a:t>
            </a:r>
            <a:r>
              <a:rPr lang="en-US" sz="2800" dirty="0" smtClean="0">
                <a:solidFill>
                  <a:srgbClr val="FF0000"/>
                </a:solidFill>
              </a:rPr>
              <a:t>increasing </a:t>
            </a:r>
            <a:r>
              <a:rPr lang="en-US" sz="2800" dirty="0">
                <a:solidFill>
                  <a:srgbClr val="FF0000"/>
                </a:solidFill>
              </a:rPr>
              <a:t>surgical </a:t>
            </a:r>
            <a:r>
              <a:rPr lang="en-US" sz="2800" dirty="0" smtClean="0">
                <a:solidFill>
                  <a:srgbClr val="FF0000"/>
                </a:solidFill>
              </a:rPr>
              <a:t>experience 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patient numbers</a:t>
            </a:r>
            <a:r>
              <a:rPr lang="en-US" sz="2800" dirty="0">
                <a:solidFill>
                  <a:srgbClr val="0000FF"/>
                </a:solidFill>
              </a:rPr>
              <a:t>/year</a:t>
            </a:r>
            <a:r>
              <a:rPr lang="en-US" sz="2800" dirty="0"/>
              <a:t>) (</a:t>
            </a:r>
            <a:r>
              <a:rPr lang="en-US" sz="2800" dirty="0" smtClean="0"/>
              <a:t>r=0.37</a:t>
            </a:r>
            <a:r>
              <a:rPr lang="en-US" sz="2800" dirty="0"/>
              <a:t>; </a:t>
            </a:r>
            <a:r>
              <a:rPr lang="en-US" sz="2800" dirty="0" smtClean="0"/>
              <a:t>P=NS) </a:t>
            </a:r>
          </a:p>
          <a:p>
            <a:pPr marL="0" indent="0">
              <a:buNone/>
            </a:pP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Up-Down Arrow 4"/>
          <p:cNvSpPr/>
          <p:nvPr/>
        </p:nvSpPr>
        <p:spPr>
          <a:xfrm>
            <a:off x="3809652" y="2406462"/>
            <a:ext cx="467852" cy="90242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 phase 3 trial administered </a:t>
            </a:r>
            <a:r>
              <a:rPr lang="en-US" sz="2800" dirty="0" err="1"/>
              <a:t>pasireotide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600 or 900 </a:t>
            </a:r>
            <a:r>
              <a:rPr lang="en-US" sz="2800" dirty="0" smtClean="0">
                <a:solidFill>
                  <a:srgbClr val="FF0000"/>
                </a:solidFill>
              </a:rPr>
              <a:t>g </a:t>
            </a:r>
            <a:r>
              <a:rPr lang="en-US" sz="2800" dirty="0" err="1" smtClean="0">
                <a:solidFill>
                  <a:srgbClr val="FF0000"/>
                </a:solidFill>
              </a:rPr>
              <a:t>sc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twice daily</a:t>
            </a:r>
            <a:r>
              <a:rPr lang="en-US" sz="2800" dirty="0"/>
              <a:t> in 162 CD patients who had failed (or </a:t>
            </a:r>
            <a:r>
              <a:rPr lang="en-US" sz="2800" dirty="0" smtClean="0"/>
              <a:t>were not </a:t>
            </a:r>
            <a:r>
              <a:rPr lang="en-US" sz="2800" dirty="0"/>
              <a:t>candidates for) surgery and had a </a:t>
            </a:r>
            <a:r>
              <a:rPr lang="en-US" sz="2800" dirty="0">
                <a:solidFill>
                  <a:srgbClr val="FF0000"/>
                </a:solidFill>
              </a:rPr>
              <a:t>mean baseline </a:t>
            </a:r>
            <a:r>
              <a:rPr lang="en-US" sz="2800" dirty="0" smtClean="0">
                <a:solidFill>
                  <a:srgbClr val="FF0000"/>
                </a:solidFill>
              </a:rPr>
              <a:t>UFC level </a:t>
            </a:r>
            <a:r>
              <a:rPr lang="en-US" sz="2800" dirty="0">
                <a:solidFill>
                  <a:srgbClr val="FF0000"/>
                </a:solidFill>
              </a:rPr>
              <a:t>at least 1.5-fold above </a:t>
            </a:r>
            <a:r>
              <a:rPr lang="en-US" sz="2800" dirty="0" smtClean="0"/>
              <a:t>normal.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After 6 </a:t>
            </a:r>
            <a:r>
              <a:rPr lang="en-US" sz="2800" dirty="0" smtClean="0"/>
              <a:t>months                      20</a:t>
            </a:r>
            <a:r>
              <a:rPr lang="en-US" sz="2800" dirty="0"/>
              <a:t>% of the subjects attained a normal UFC.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341800" y="4395136"/>
            <a:ext cx="1587355" cy="1336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About 90</a:t>
            </a:r>
            <a:r>
              <a:rPr lang="en-US" sz="2800" dirty="0"/>
              <a:t>%of patients who </a:t>
            </a:r>
            <a:r>
              <a:rPr lang="en-US" sz="2800" dirty="0">
                <a:solidFill>
                  <a:srgbClr val="FF0000"/>
                </a:solidFill>
              </a:rPr>
              <a:t>were not controlled by </a:t>
            </a:r>
            <a:r>
              <a:rPr lang="en-US" sz="2800" dirty="0" smtClean="0">
                <a:solidFill>
                  <a:srgbClr val="FF0000"/>
                </a:solidFill>
              </a:rPr>
              <a:t>month 1 </a:t>
            </a:r>
            <a:r>
              <a:rPr lang="en-US" sz="2800" dirty="0">
                <a:solidFill>
                  <a:srgbClr val="FF0000"/>
                </a:solidFill>
              </a:rPr>
              <a:t>or 2 remained uncontrolled at 6 and/or 12 months</a:t>
            </a:r>
            <a:r>
              <a:rPr lang="en-US" sz="2800" dirty="0"/>
              <a:t>; thus</a:t>
            </a:r>
            <a:r>
              <a:rPr lang="en-US" sz="2800" dirty="0" smtClean="0"/>
              <a:t>, </a:t>
            </a:r>
            <a:r>
              <a:rPr lang="en-US" sz="3600" i="1" dirty="0" smtClean="0">
                <a:solidFill>
                  <a:srgbClr val="0000FF"/>
                </a:solidFill>
              </a:rPr>
              <a:t>a </a:t>
            </a:r>
            <a:r>
              <a:rPr lang="en-US" sz="3600" i="1" dirty="0">
                <a:solidFill>
                  <a:srgbClr val="0000FF"/>
                </a:solidFill>
              </a:rPr>
              <a:t>brief trial </a:t>
            </a:r>
            <a:r>
              <a:rPr lang="en-US" sz="2800" dirty="0"/>
              <a:t>may predict the chance of biochemical control.</a:t>
            </a:r>
          </a:p>
          <a:p>
            <a:pPr marL="0" indent="0">
              <a:buNone/>
            </a:pPr>
            <a:r>
              <a:rPr lang="en-US" sz="2800" dirty="0"/>
              <a:t>Mean </a:t>
            </a:r>
            <a:r>
              <a:rPr lang="en-US" sz="2800" dirty="0">
                <a:solidFill>
                  <a:srgbClr val="0000FF"/>
                </a:solidFill>
              </a:rPr>
              <a:t>tumor volume decreased by 44% </a:t>
            </a:r>
            <a:r>
              <a:rPr lang="en-US" sz="2800" dirty="0"/>
              <a:t>in 75 </a:t>
            </a:r>
            <a:r>
              <a:rPr lang="en-US" sz="2800" dirty="0" smtClean="0"/>
              <a:t>patients with </a:t>
            </a:r>
            <a:r>
              <a:rPr lang="en-US" sz="2800" dirty="0"/>
              <a:t>a lesion on MRI at the 900-g </a:t>
            </a:r>
            <a:r>
              <a:rPr lang="en-US" sz="2800" dirty="0" smtClean="0"/>
              <a:t>dose.</a:t>
            </a:r>
            <a:endParaRPr lang="en-US" sz="2800" dirty="0"/>
          </a:p>
        </p:txBody>
      </p:sp>
      <p:sp>
        <p:nvSpPr>
          <p:cNvPr id="4" name="Left Bracket 3"/>
          <p:cNvSpPr/>
          <p:nvPr/>
        </p:nvSpPr>
        <p:spPr>
          <a:xfrm>
            <a:off x="969122" y="1735138"/>
            <a:ext cx="133672" cy="179099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ket 4"/>
          <p:cNvSpPr/>
          <p:nvPr/>
        </p:nvSpPr>
        <p:spPr>
          <a:xfrm>
            <a:off x="7903357" y="1871693"/>
            <a:ext cx="167090" cy="1654443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Pasireotide</a:t>
            </a:r>
            <a:r>
              <a:rPr lang="en-US" sz="2800" dirty="0"/>
              <a:t> was approved in 2012 in </a:t>
            </a:r>
            <a:r>
              <a:rPr lang="en-US" sz="2800" dirty="0" smtClean="0"/>
              <a:t>the European </a:t>
            </a:r>
            <a:r>
              <a:rPr lang="en-US" sz="2800" dirty="0"/>
              <a:t>Union and the United States for the treatment </a:t>
            </a:r>
            <a:r>
              <a:rPr lang="en-US" sz="2800" dirty="0" smtClean="0"/>
              <a:t>of CD when surgery </a:t>
            </a:r>
            <a:r>
              <a:rPr lang="en-US" sz="2800" dirty="0"/>
              <a:t>is not successful or cannot be performed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Clinicians </a:t>
            </a:r>
            <a:r>
              <a:rPr lang="en-US" sz="2800" dirty="0"/>
              <a:t>should </a:t>
            </a:r>
            <a:r>
              <a:rPr lang="en-US" sz="2800" dirty="0">
                <a:solidFill>
                  <a:srgbClr val="FF0000"/>
                </a:solidFill>
              </a:rPr>
              <a:t>correct hypokalemia and 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hypomagnesemia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before </a:t>
            </a:r>
            <a:r>
              <a:rPr lang="en-US" sz="2800" dirty="0"/>
              <a:t>initiating </a:t>
            </a:r>
            <a:r>
              <a:rPr lang="en-US" sz="2800" dirty="0" err="1"/>
              <a:t>pasireotide</a:t>
            </a:r>
            <a:endParaRPr lang="en-US" sz="2800" dirty="0"/>
          </a:p>
        </p:txBody>
      </p:sp>
      <p:sp>
        <p:nvSpPr>
          <p:cNvPr id="4" name="32-Point Star 3"/>
          <p:cNvSpPr/>
          <p:nvPr/>
        </p:nvSpPr>
        <p:spPr>
          <a:xfrm>
            <a:off x="914400" y="3626405"/>
            <a:ext cx="914400" cy="914400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>
                <a:solidFill>
                  <a:srgbClr val="FF0000"/>
                </a:solidFill>
              </a:rPr>
              <a:t>Targeted therapies for ectopic ACTH syndrome</a:t>
            </a:r>
            <a:br>
              <a:rPr lang="en-US" sz="3200" b="1" i="1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1"/>
            <a:ext cx="7313613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ACTH</a:t>
            </a:r>
            <a:r>
              <a:rPr lang="en-US" sz="2800" dirty="0"/>
              <a:t>-secreting tumors may express functional </a:t>
            </a:r>
            <a:r>
              <a:rPr lang="en-US" sz="2800" dirty="0" smtClean="0"/>
              <a:t>SST2 and </a:t>
            </a:r>
            <a:r>
              <a:rPr lang="en-US" sz="2800" dirty="0"/>
              <a:t>Dopamine 2 </a:t>
            </a:r>
            <a:r>
              <a:rPr lang="en-US" sz="2800" dirty="0" smtClean="0"/>
              <a:t>receptors.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3600" i="1" dirty="0" smtClean="0"/>
              <a:t>CASE REPORTS: </a:t>
            </a:r>
            <a:r>
              <a:rPr lang="en-US" sz="3600" i="1" dirty="0" err="1">
                <a:solidFill>
                  <a:srgbClr val="FF0000"/>
                </a:solidFill>
              </a:rPr>
              <a:t>O</a:t>
            </a:r>
            <a:r>
              <a:rPr lang="en-US" sz="3600" i="1" dirty="0" err="1" smtClean="0">
                <a:solidFill>
                  <a:srgbClr val="FF0000"/>
                </a:solidFill>
              </a:rPr>
              <a:t>ctreotide</a:t>
            </a:r>
            <a:r>
              <a:rPr lang="en-US" sz="3600" i="1" dirty="0">
                <a:solidFill>
                  <a:srgbClr val="FF0000"/>
                </a:solidFill>
              </a:rPr>
              <a:t>, a potent SST2 agonist</a:t>
            </a:r>
            <a:r>
              <a:rPr lang="en-US" sz="2800" dirty="0"/>
              <a:t>, may </a:t>
            </a:r>
            <a:r>
              <a:rPr lang="en-US" sz="2800" dirty="0" smtClean="0"/>
              <a:t>control ACTH </a:t>
            </a:r>
            <a:r>
              <a:rPr lang="en-US" sz="2800" dirty="0"/>
              <a:t>and cortisol secretion for a short- to midterm </a:t>
            </a:r>
            <a:r>
              <a:rPr lang="en-US" sz="2800" dirty="0" smtClean="0"/>
              <a:t>period in </a:t>
            </a:r>
            <a:r>
              <a:rPr lang="en-US" sz="2800" dirty="0"/>
              <a:t>patients with </a:t>
            </a:r>
            <a:r>
              <a:rPr lang="en-US" sz="3600" i="1" dirty="0">
                <a:solidFill>
                  <a:srgbClr val="FF0000"/>
                </a:solidFill>
              </a:rPr>
              <a:t>recurrent</a:t>
            </a:r>
            <a:r>
              <a:rPr lang="en-US" sz="2800" dirty="0"/>
              <a:t> or </a:t>
            </a:r>
            <a:r>
              <a:rPr lang="en-US" sz="3600" i="1" dirty="0" err="1">
                <a:solidFill>
                  <a:srgbClr val="FF0000"/>
                </a:solidFill>
              </a:rPr>
              <a:t>unresectable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</a:rPr>
              <a:t>ectopic </a:t>
            </a:r>
            <a:r>
              <a:rPr lang="en-US" sz="2800" dirty="0" smtClean="0"/>
              <a:t>ACTH</a:t>
            </a:r>
            <a:r>
              <a:rPr lang="en-US" sz="2800" dirty="0"/>
              <a:t>-secreting </a:t>
            </a:r>
            <a:r>
              <a:rPr lang="en-US" sz="2800" dirty="0" smtClean="0"/>
              <a:t>tumors.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26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Studies have occasionally reported hormonal </a:t>
            </a:r>
            <a:r>
              <a:rPr lang="en-US" sz="2800" dirty="0" smtClean="0"/>
              <a:t>control with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6600"/>
                </a:solidFill>
              </a:rPr>
              <a:t>dopamine-2 agonist receptor </a:t>
            </a:r>
            <a:r>
              <a:rPr lang="en-US" sz="2800" dirty="0" err="1">
                <a:solidFill>
                  <a:srgbClr val="FF6600"/>
                </a:solidFill>
              </a:rPr>
              <a:t>cabergoline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/>
              <a:t>given alone </a:t>
            </a:r>
            <a:r>
              <a:rPr lang="en-US" sz="2800" dirty="0"/>
              <a:t>or in combination with an SST2 </a:t>
            </a:r>
            <a:r>
              <a:rPr lang="en-US" sz="2800" dirty="0" smtClean="0"/>
              <a:t>agonist. </a:t>
            </a:r>
          </a:p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three reports, the </a:t>
            </a:r>
            <a:r>
              <a:rPr lang="en-US" sz="2800" dirty="0">
                <a:solidFill>
                  <a:srgbClr val="0000FF"/>
                </a:solidFill>
              </a:rPr>
              <a:t>tyrosine kinase inhibitors </a:t>
            </a:r>
            <a:r>
              <a:rPr lang="en-US" sz="2800" dirty="0" err="1" smtClean="0">
                <a:solidFill>
                  <a:srgbClr val="0000FF"/>
                </a:solidFill>
              </a:rPr>
              <a:t>vandetanib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and </a:t>
            </a:r>
            <a:r>
              <a:rPr lang="en-US" sz="2800" dirty="0" err="1">
                <a:solidFill>
                  <a:srgbClr val="0000FF"/>
                </a:solidFill>
              </a:rPr>
              <a:t>sorafenib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rapidly and fully controlled </a:t>
            </a:r>
            <a:r>
              <a:rPr lang="en-US" sz="2800" dirty="0" err="1" smtClean="0"/>
              <a:t>hypercortisolism</a:t>
            </a:r>
            <a:r>
              <a:rPr lang="en-US" sz="2800" dirty="0"/>
              <a:t> </a:t>
            </a:r>
            <a:r>
              <a:rPr lang="en-US" sz="2800" dirty="0" smtClean="0"/>
              <a:t>caused </a:t>
            </a:r>
            <a:r>
              <a:rPr lang="en-US" sz="2800" dirty="0"/>
              <a:t>by ACTH secretion from metastatic </a:t>
            </a:r>
            <a:r>
              <a:rPr lang="en-US" sz="2800" dirty="0" smtClean="0"/>
              <a:t>medullary thyroid carcinomas. </a:t>
            </a:r>
          </a:p>
        </p:txBody>
      </p:sp>
    </p:spTree>
    <p:extLst>
      <p:ext uri="{BB962C8B-B14F-4D97-AF65-F5344CB8AC3E}">
        <p14:creationId xmlns:p14="http://schemas.microsoft.com/office/powerpoint/2010/main" val="19930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Approach </a:t>
            </a:r>
            <a:r>
              <a:rPr lang="en-US" sz="3200" b="1" dirty="0">
                <a:solidFill>
                  <a:srgbClr val="FF0000"/>
                </a:solidFill>
              </a:rPr>
              <a:t>for long-term follow-up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recommend </a:t>
            </a:r>
            <a:r>
              <a:rPr lang="en-US" sz="2800" dirty="0">
                <a:solidFill>
                  <a:srgbClr val="0000FF"/>
                </a:solidFill>
              </a:rPr>
              <a:t>treating the specific </a:t>
            </a:r>
            <a:r>
              <a:rPr lang="en-US" sz="2800" dirty="0" smtClean="0">
                <a:solidFill>
                  <a:srgbClr val="0000FF"/>
                </a:solidFill>
              </a:rPr>
              <a:t>comorbidities associated </a:t>
            </a:r>
            <a:r>
              <a:rPr lang="en-US" sz="2800" dirty="0">
                <a:solidFill>
                  <a:srgbClr val="0000FF"/>
                </a:solidFill>
              </a:rPr>
              <a:t>with CS </a:t>
            </a:r>
            <a:r>
              <a:rPr lang="en-US" sz="2800" dirty="0"/>
              <a:t>(</a:t>
            </a:r>
            <a:r>
              <a:rPr lang="en-US" sz="2800" dirty="0" err="1"/>
              <a:t>eg</a:t>
            </a:r>
            <a:r>
              <a:rPr lang="en-US" sz="2800" dirty="0"/>
              <a:t>, cardiovascular risk factors, </a:t>
            </a:r>
            <a:r>
              <a:rPr lang="en-US" sz="2800" dirty="0" smtClean="0"/>
              <a:t>osteoporosis and </a:t>
            </a:r>
            <a:r>
              <a:rPr lang="en-US" sz="2800" dirty="0"/>
              <a:t>psychiatric symptoms) in all patients with </a:t>
            </a:r>
            <a:r>
              <a:rPr lang="en-US" sz="2800" dirty="0" smtClean="0"/>
              <a:t>CS throughout </a:t>
            </a:r>
            <a:r>
              <a:rPr lang="en-US" sz="2800" dirty="0"/>
              <a:t>their lives until resolution. </a:t>
            </a:r>
            <a:endParaRPr lang="en-US" sz="2800" dirty="0" smtClean="0"/>
          </a:p>
          <a:p>
            <a:pPr>
              <a:buFont typeface="Wingdings" charset="2"/>
              <a:buChar char="v"/>
            </a:pPr>
            <a:r>
              <a:rPr lang="en-US" sz="2800" dirty="0" smtClean="0"/>
              <a:t>We </a:t>
            </a:r>
            <a:r>
              <a:rPr lang="en-US" sz="2800" dirty="0"/>
              <a:t>also </a:t>
            </a:r>
            <a:r>
              <a:rPr lang="en-US" sz="2800" dirty="0" smtClean="0"/>
              <a:t>recommend </a:t>
            </a:r>
            <a:r>
              <a:rPr lang="en-US" sz="2800" dirty="0" smtClean="0">
                <a:solidFill>
                  <a:srgbClr val="0000FF"/>
                </a:solidFill>
              </a:rPr>
              <a:t>testing </a:t>
            </a:r>
            <a:r>
              <a:rPr lang="en-US" sz="2800" dirty="0">
                <a:solidFill>
                  <a:srgbClr val="0000FF"/>
                </a:solidFill>
              </a:rPr>
              <a:t>for recurrence throughout life</a:t>
            </a:r>
            <a:r>
              <a:rPr lang="en-US" sz="2800" dirty="0"/>
              <a:t>, except in </a:t>
            </a:r>
            <a:r>
              <a:rPr lang="en-US" sz="2800" dirty="0" smtClean="0"/>
              <a:t>patients who </a:t>
            </a:r>
            <a:r>
              <a:rPr lang="en-US" sz="2800" dirty="0"/>
              <a:t>underwent resection of an adrenal </a:t>
            </a:r>
            <a:r>
              <a:rPr lang="en-US" sz="2800" dirty="0" smtClean="0"/>
              <a:t>adenoma with </a:t>
            </a:r>
            <a:r>
              <a:rPr lang="en-US" sz="2800" dirty="0"/>
              <a:t>a computerized tomography (CT) density of  </a:t>
            </a:r>
            <a:r>
              <a:rPr lang="en-US" sz="2800" dirty="0" smtClean="0"/>
              <a:t>10 Hounsfield </a:t>
            </a:r>
            <a:r>
              <a:rPr lang="en-US" sz="2800" dirty="0"/>
              <a:t>units</a:t>
            </a:r>
            <a:r>
              <a:rPr lang="en-US" sz="4400" i="1" dirty="0">
                <a:solidFill>
                  <a:srgbClr val="FF0000"/>
                </a:solidFill>
              </a:rPr>
              <a:t>. (1QQQE)</a:t>
            </a:r>
          </a:p>
        </p:txBody>
      </p:sp>
    </p:spTree>
    <p:extLst>
      <p:ext uri="{BB962C8B-B14F-4D97-AF65-F5344CB8AC3E}">
        <p14:creationId xmlns:p14="http://schemas.microsoft.com/office/powerpoint/2010/main" val="17512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In </a:t>
            </a:r>
            <a:r>
              <a:rPr lang="en-US" sz="2800" dirty="0"/>
              <a:t>patients with adrenal adenoma, we suggest follow</a:t>
            </a:r>
            <a:r>
              <a:rPr lang="en-US" sz="2800" dirty="0" smtClean="0"/>
              <a:t>- up </a:t>
            </a:r>
            <a:r>
              <a:rPr lang="en-US" sz="2800" dirty="0"/>
              <a:t>tests for the </a:t>
            </a:r>
            <a:r>
              <a:rPr lang="en-US" sz="2800" dirty="0">
                <a:solidFill>
                  <a:srgbClr val="0000FF"/>
                </a:solidFill>
              </a:rPr>
              <a:t>specific comorbidities associated </a:t>
            </a:r>
            <a:r>
              <a:rPr lang="en-US" sz="2800" dirty="0" smtClean="0">
                <a:solidFill>
                  <a:srgbClr val="0000FF"/>
                </a:solidFill>
              </a:rPr>
              <a:t>with CS</a:t>
            </a:r>
            <a:r>
              <a:rPr lang="en-US" sz="2800" dirty="0" smtClean="0"/>
              <a:t> </a:t>
            </a:r>
            <a:r>
              <a:rPr lang="en-US" sz="2800" dirty="0"/>
              <a:t>if the adenoma density on CT was  </a:t>
            </a:r>
            <a:r>
              <a:rPr lang="en-US" sz="2800" dirty="0">
                <a:solidFill>
                  <a:srgbClr val="0000FF"/>
                </a:solidFill>
              </a:rPr>
              <a:t>10 </a:t>
            </a:r>
            <a:r>
              <a:rPr lang="en-US" sz="2800" dirty="0" smtClean="0">
                <a:solidFill>
                  <a:srgbClr val="0000FF"/>
                </a:solidFill>
              </a:rPr>
              <a:t>Hounsfield units</a:t>
            </a:r>
            <a:r>
              <a:rPr lang="en-US" sz="2800" dirty="0"/>
              <a:t>.</a:t>
            </a:r>
            <a:r>
              <a:rPr lang="en-US" sz="3600" i="1" dirty="0">
                <a:solidFill>
                  <a:srgbClr val="FF0000"/>
                </a:solidFill>
              </a:rPr>
              <a:t> (2QQEE) </a:t>
            </a:r>
            <a:endParaRPr lang="en-US" sz="3600" i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800" dirty="0" smtClean="0"/>
              <a:t>For </a:t>
            </a:r>
            <a:r>
              <a:rPr lang="en-US" sz="2800" dirty="0"/>
              <a:t>those with higher Hounsfield </a:t>
            </a:r>
            <a:r>
              <a:rPr lang="en-US" sz="2800" dirty="0" smtClean="0"/>
              <a:t>unit values </a:t>
            </a:r>
            <a:r>
              <a:rPr lang="en-US" sz="2800" dirty="0"/>
              <a:t>or pathology consistent with possible carcinoma</a:t>
            </a:r>
            <a:r>
              <a:rPr lang="en-US" sz="2800" dirty="0" smtClean="0"/>
              <a:t>, we </a:t>
            </a:r>
            <a:r>
              <a:rPr lang="en-US" sz="2800" dirty="0"/>
              <a:t>suggest evaluating for malignancy using imaging</a:t>
            </a:r>
            <a:r>
              <a:rPr lang="en-US" sz="2800" dirty="0" smtClean="0"/>
              <a:t>.</a:t>
            </a:r>
            <a:r>
              <a:rPr lang="en-US" sz="3600" i="1" dirty="0" smtClean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2QEEE)</a:t>
            </a:r>
          </a:p>
        </p:txBody>
      </p:sp>
    </p:spTree>
    <p:extLst>
      <p:ext uri="{BB962C8B-B14F-4D97-AF65-F5344CB8AC3E}">
        <p14:creationId xmlns:p14="http://schemas.microsoft.com/office/powerpoint/2010/main" val="10434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dirty="0" smtClean="0">
                <a:solidFill>
                  <a:srgbClr val="FF6600"/>
                </a:solidFill>
              </a:rPr>
              <a:t>onclusion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risk of surgery must be balanced </a:t>
            </a:r>
            <a:r>
              <a:rPr lang="en-US" sz="2800" dirty="0" smtClean="0"/>
              <a:t>against the </a:t>
            </a:r>
            <a:r>
              <a:rPr lang="en-US" sz="2800" dirty="0"/>
              <a:t>likelihood of medical control. </a:t>
            </a:r>
            <a:endParaRPr lang="en-US" sz="2800" dirty="0" smtClean="0"/>
          </a:p>
          <a:p>
            <a:pPr marL="0" indent="0">
              <a:buNone/>
            </a:pPr>
            <a:r>
              <a:rPr lang="en-US" sz="3600" i="1" dirty="0" smtClean="0">
                <a:solidFill>
                  <a:srgbClr val="FF0000"/>
                </a:solidFill>
              </a:rPr>
              <a:t>If </a:t>
            </a:r>
            <a:r>
              <a:rPr lang="en-US" sz="3600" i="1" dirty="0">
                <a:solidFill>
                  <a:srgbClr val="FF0000"/>
                </a:solidFill>
              </a:rPr>
              <a:t>aggressive </a:t>
            </a:r>
            <a:r>
              <a:rPr lang="en-US" sz="3600" i="1" dirty="0" smtClean="0">
                <a:solidFill>
                  <a:srgbClr val="FF0000"/>
                </a:solidFill>
              </a:rPr>
              <a:t>medical management </a:t>
            </a:r>
            <a:r>
              <a:rPr lang="en-US" sz="3600" i="1" dirty="0">
                <a:solidFill>
                  <a:srgbClr val="FF0000"/>
                </a:solidFill>
              </a:rPr>
              <a:t>does not control </a:t>
            </a:r>
            <a:r>
              <a:rPr lang="en-US" sz="3600" i="1" dirty="0" err="1">
                <a:solidFill>
                  <a:srgbClr val="FF0000"/>
                </a:solidFill>
              </a:rPr>
              <a:t>hypercortisolism</a:t>
            </a:r>
            <a:r>
              <a:rPr lang="en-US" sz="2800" dirty="0"/>
              <a:t>, </a:t>
            </a:r>
            <a:r>
              <a:rPr lang="en-US" sz="2800" dirty="0" smtClean="0"/>
              <a:t>clinicians should </a:t>
            </a:r>
            <a:r>
              <a:rPr lang="en-US" sz="2800" dirty="0"/>
              <a:t>consider bilateral </a:t>
            </a:r>
            <a:r>
              <a:rPr lang="en-US" sz="2800" dirty="0" err="1"/>
              <a:t>adrenalectomy</a:t>
            </a:r>
            <a:r>
              <a:rPr lang="en-US" sz="2800" dirty="0"/>
              <a:t> even in high-surgical</a:t>
            </a:r>
            <a:r>
              <a:rPr lang="en-US" sz="2800" dirty="0" smtClean="0"/>
              <a:t>- risk patients.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59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0404"/>
            <a:ext cx="7313613" cy="752018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Conclusion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02422"/>
            <a:ext cx="7313613" cy="630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Steroidogenesis</a:t>
            </a:r>
            <a:r>
              <a:rPr lang="en-US" sz="2800" dirty="0"/>
              <a:t> inhibitors such as ketoconazole </a:t>
            </a:r>
            <a:r>
              <a:rPr lang="en-US" sz="2800" dirty="0" smtClean="0"/>
              <a:t>and </a:t>
            </a:r>
            <a:r>
              <a:rPr lang="en-US" sz="2800" dirty="0" err="1" smtClean="0"/>
              <a:t>metyrapone</a:t>
            </a:r>
            <a:r>
              <a:rPr lang="en-US" sz="2800" dirty="0" smtClean="0"/>
              <a:t> </a:t>
            </a:r>
            <a:r>
              <a:rPr lang="en-US" sz="2800" dirty="0"/>
              <a:t>can rapidly lower cortisol levels but </a:t>
            </a:r>
            <a:r>
              <a:rPr lang="en-US" sz="2800" dirty="0" smtClean="0">
                <a:solidFill>
                  <a:srgbClr val="FF0000"/>
                </a:solidFill>
              </a:rPr>
              <a:t>often must </a:t>
            </a:r>
            <a:r>
              <a:rPr lang="en-US" sz="2800" dirty="0">
                <a:solidFill>
                  <a:srgbClr val="FF0000"/>
                </a:solidFill>
              </a:rPr>
              <a:t>be used together in severe </a:t>
            </a:r>
            <a:r>
              <a:rPr lang="en-US" sz="2800" dirty="0" err="1" smtClean="0">
                <a:solidFill>
                  <a:srgbClr val="FF0000"/>
                </a:solidFill>
              </a:rPr>
              <a:t>hypercortisolism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800" dirty="0" smtClean="0"/>
              <a:t>In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critically </a:t>
            </a:r>
            <a:r>
              <a:rPr lang="en-US" sz="2800" dirty="0">
                <a:solidFill>
                  <a:srgbClr val="0000FF"/>
                </a:solidFill>
              </a:rPr>
              <a:t>ill </a:t>
            </a:r>
            <a:r>
              <a:rPr lang="en-US" sz="2800" dirty="0"/>
              <a:t>patients, a high-dose regimen </a:t>
            </a:r>
            <a:r>
              <a:rPr lang="en-US" sz="2800" dirty="0" smtClean="0"/>
              <a:t>combining </a:t>
            </a:r>
            <a:r>
              <a:rPr lang="en-US" sz="2800" dirty="0" err="1" smtClean="0">
                <a:solidFill>
                  <a:srgbClr val="FF0000"/>
                </a:solidFill>
              </a:rPr>
              <a:t>mitotane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(3.0 –5.0 g/d), </a:t>
            </a:r>
            <a:r>
              <a:rPr lang="en-US" sz="2800" dirty="0" err="1">
                <a:solidFill>
                  <a:srgbClr val="FF0000"/>
                </a:solidFill>
              </a:rPr>
              <a:t>metyrapone</a:t>
            </a:r>
            <a:r>
              <a:rPr lang="en-US" sz="2800" dirty="0">
                <a:solidFill>
                  <a:srgbClr val="FF0000"/>
                </a:solidFill>
              </a:rPr>
              <a:t> (3.0–4.5 g/d), </a:t>
            </a:r>
            <a:r>
              <a:rPr lang="en-US" sz="2800" dirty="0" smtClean="0">
                <a:solidFill>
                  <a:srgbClr val="FF0000"/>
                </a:solidFill>
              </a:rPr>
              <a:t>and ketoconazole </a:t>
            </a:r>
            <a:r>
              <a:rPr lang="en-US" sz="2800" dirty="0">
                <a:solidFill>
                  <a:srgbClr val="FF0000"/>
                </a:solidFill>
              </a:rPr>
              <a:t>(400–1200 mg/d) </a:t>
            </a:r>
            <a:r>
              <a:rPr lang="en-US" sz="2800" dirty="0"/>
              <a:t>decreased UFC to </a:t>
            </a:r>
            <a:r>
              <a:rPr lang="en-US" sz="2800" dirty="0" smtClean="0"/>
              <a:t>near normal </a:t>
            </a:r>
            <a:r>
              <a:rPr lang="en-US" sz="2800" dirty="0"/>
              <a:t>levels within 24–48 hours with dramatic </a:t>
            </a:r>
            <a:r>
              <a:rPr lang="en-US" sz="2800" dirty="0" smtClean="0"/>
              <a:t>improvement in </a:t>
            </a:r>
            <a:r>
              <a:rPr lang="en-US" sz="2800" dirty="0"/>
              <a:t>clinical condition and acceptable side </a:t>
            </a:r>
            <a:r>
              <a:rPr lang="en-US" sz="2800" dirty="0" smtClean="0"/>
              <a:t>effects.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36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Conclusion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more than 50% of patients, UFC remained low to normal, and </a:t>
            </a:r>
            <a:r>
              <a:rPr lang="en-US" sz="2800" dirty="0" err="1"/>
              <a:t>metyrapone</a:t>
            </a:r>
            <a:r>
              <a:rPr lang="en-US" sz="2800" dirty="0"/>
              <a:t> and ketoconazole could be discontinued after several months, </a:t>
            </a:r>
            <a:r>
              <a:rPr lang="en-US" sz="2800" dirty="0" smtClean="0"/>
              <a:t>whereas UFC remained controlled </a:t>
            </a:r>
            <a:r>
              <a:rPr lang="en-US" sz="2800" dirty="0"/>
              <a:t>by </a:t>
            </a:r>
            <a:r>
              <a:rPr lang="en-US" sz="2800" dirty="0" err="1"/>
              <a:t>mitotane</a:t>
            </a:r>
            <a:r>
              <a:rPr lang="en-US" sz="2800" dirty="0"/>
              <a:t> </a:t>
            </a:r>
            <a:r>
              <a:rPr lang="en-US" sz="2800" dirty="0" err="1"/>
              <a:t>monotherapy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9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151" r="-6151"/>
          <a:stretch>
            <a:fillRect/>
          </a:stretch>
        </p:blipFill>
        <p:spPr>
          <a:xfrm>
            <a:off x="880982" y="685800"/>
            <a:ext cx="7313613" cy="5105400"/>
          </a:xfrm>
        </p:spPr>
      </p:pic>
      <p:sp>
        <p:nvSpPr>
          <p:cNvPr id="3" name="Right Arrow 2"/>
          <p:cNvSpPr/>
          <p:nvPr/>
        </p:nvSpPr>
        <p:spPr>
          <a:xfrm>
            <a:off x="1604064" y="1704578"/>
            <a:ext cx="1052667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84108" y="1704578"/>
            <a:ext cx="5012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Notched Right Arrow 9"/>
          <p:cNvSpPr/>
          <p:nvPr/>
        </p:nvSpPr>
        <p:spPr>
          <a:xfrm>
            <a:off x="1604064" y="2774116"/>
            <a:ext cx="45719" cy="116981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884108" y="2891097"/>
            <a:ext cx="501270" cy="11698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Conclusion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832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rapid onset of action of mifepristone is </a:t>
            </a:r>
            <a:r>
              <a:rPr lang="en-US" sz="2800" dirty="0" smtClean="0"/>
              <a:t>compatible with </a:t>
            </a:r>
            <a:r>
              <a:rPr lang="en-US" sz="2800" dirty="0"/>
              <a:t>its use in life-threatening </a:t>
            </a:r>
            <a:r>
              <a:rPr lang="en-US" sz="2800" dirty="0" err="1"/>
              <a:t>hypercortisolism</a:t>
            </a:r>
            <a:r>
              <a:rPr lang="en-US" sz="2800" dirty="0"/>
              <a:t> </a:t>
            </a:r>
            <a:r>
              <a:rPr lang="en-US" sz="2800" dirty="0" smtClean="0"/>
              <a:t>but</a:t>
            </a:r>
            <a:r>
              <a:rPr lang="en-US" sz="2800" dirty="0"/>
              <a:t> </a:t>
            </a:r>
            <a:r>
              <a:rPr lang="en-US" sz="2800" dirty="0" smtClean="0"/>
              <a:t>data </a:t>
            </a:r>
            <a:r>
              <a:rPr lang="en-US" sz="2800" dirty="0"/>
              <a:t>are lacking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Of note, it can ameliorate acute </a:t>
            </a:r>
            <a:r>
              <a:rPr lang="en-US" sz="2800" dirty="0" smtClean="0"/>
              <a:t>steroid psychosis </a:t>
            </a:r>
            <a:r>
              <a:rPr lang="en-US" sz="2800" dirty="0"/>
              <a:t>within </a:t>
            </a:r>
            <a:r>
              <a:rPr lang="en-US" sz="2800" dirty="0" smtClean="0"/>
              <a:t>days.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E</a:t>
            </a:r>
            <a:r>
              <a:rPr lang="en-US" sz="2800" dirty="0" err="1" smtClean="0"/>
              <a:t>tomidate</a:t>
            </a:r>
            <a:r>
              <a:rPr lang="en-US" sz="2800" dirty="0" smtClean="0"/>
              <a:t> </a:t>
            </a:r>
            <a:r>
              <a:rPr lang="en-US" sz="2800" dirty="0"/>
              <a:t>may be helpful in </a:t>
            </a:r>
            <a:r>
              <a:rPr lang="en-US" sz="2800" dirty="0" smtClean="0"/>
              <a:t>patients with </a:t>
            </a:r>
            <a:r>
              <a:rPr lang="en-US" sz="2800" dirty="0"/>
              <a:t>life-threatening </a:t>
            </a:r>
            <a:r>
              <a:rPr lang="en-US" sz="2800" dirty="0" err="1"/>
              <a:t>hypercortisolemia</a:t>
            </a:r>
            <a:r>
              <a:rPr lang="en-US" sz="2800" dirty="0"/>
              <a:t> who </a:t>
            </a:r>
            <a:r>
              <a:rPr lang="en-US" sz="2800" dirty="0" smtClean="0"/>
              <a:t>cannot take </a:t>
            </a:r>
            <a:r>
              <a:rPr lang="en-US" sz="2800" dirty="0"/>
              <a:t>oral medications.</a:t>
            </a:r>
          </a:p>
          <a:p>
            <a:pPr marL="0" indent="0">
              <a:buNone/>
            </a:pPr>
            <a:r>
              <a:rPr lang="en-US" sz="2800" b="1" dirty="0"/>
              <a:t>Future Directions and Recommended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38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7519"/>
            <a:ext cx="7313613" cy="120323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69808"/>
            <a:ext cx="7313613" cy="4621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1-The </a:t>
            </a:r>
            <a:r>
              <a:rPr lang="en-US" sz="2800" dirty="0"/>
              <a:t>preferred treatment </a:t>
            </a:r>
            <a:r>
              <a:rPr lang="en-US" sz="2800" dirty="0" smtClean="0"/>
              <a:t>option in cases of persistent</a:t>
            </a:r>
            <a:r>
              <a:rPr lang="en-US" sz="2800" dirty="0"/>
              <a:t> </a:t>
            </a:r>
            <a:r>
              <a:rPr lang="en-US" sz="2800" dirty="0" smtClean="0"/>
              <a:t>or recurrent CD, </a:t>
            </a:r>
            <a:r>
              <a:rPr lang="en-US" sz="2800" dirty="0" smtClean="0">
                <a:solidFill>
                  <a:srgbClr val="FF0000"/>
                </a:solidFill>
              </a:rPr>
              <a:t>especially</a:t>
            </a:r>
            <a:r>
              <a:rPr lang="en-US" sz="2800" dirty="0" smtClean="0"/>
              <a:t> when associated with </a:t>
            </a:r>
            <a:r>
              <a:rPr lang="en-US" sz="3600" dirty="0" smtClean="0">
                <a:solidFill>
                  <a:srgbClr val="0000FF"/>
                </a:solidFill>
              </a:rPr>
              <a:t>imaging evidence </a:t>
            </a:r>
            <a:r>
              <a:rPr lang="en-US" sz="3600" dirty="0">
                <a:solidFill>
                  <a:srgbClr val="0000FF"/>
                </a:solidFill>
              </a:rPr>
              <a:t>of a clear-cut residual </a:t>
            </a:r>
            <a:r>
              <a:rPr lang="en-US" sz="3600" dirty="0" smtClean="0">
                <a:solidFill>
                  <a:srgbClr val="0000FF"/>
                </a:solidFill>
              </a:rPr>
              <a:t>tumor.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2-Immediate,Early or Delayed</a:t>
            </a:r>
          </a:p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rgbClr val="0000FF"/>
                </a:solidFill>
              </a:rPr>
              <a:t>remission rate after repeat TSS </a:t>
            </a:r>
            <a:r>
              <a:rPr lang="en-US" sz="3600" dirty="0"/>
              <a:t>: 30–87.5%,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33692"/>
            <a:ext cx="7313613" cy="108625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Conclusion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52558"/>
            <a:ext cx="7313613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R</a:t>
            </a:r>
            <a:r>
              <a:rPr lang="en-US" sz="2800" dirty="0" smtClean="0"/>
              <a:t>epeat </a:t>
            </a:r>
            <a:r>
              <a:rPr lang="en-US" sz="2800" dirty="0"/>
              <a:t>pituitary surgery is considered </a:t>
            </a:r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FF0000"/>
                </a:solidFill>
              </a:rPr>
              <a:t>optional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second-line </a:t>
            </a:r>
            <a:r>
              <a:rPr lang="en-US" sz="2800" dirty="0"/>
              <a:t>treatment after the failure of </a:t>
            </a:r>
            <a:r>
              <a:rPr lang="en-US" sz="2800" dirty="0" smtClean="0"/>
              <a:t>initial surgery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especially in case </a:t>
            </a:r>
            <a:r>
              <a:rPr lang="en-US" sz="2800" dirty="0" smtClean="0">
                <a:solidFill>
                  <a:srgbClr val="FF0000"/>
                </a:solidFill>
              </a:rPr>
              <a:t>of: </a:t>
            </a:r>
          </a:p>
          <a:p>
            <a:pPr marL="0" indent="0">
              <a:buNone/>
            </a:pPr>
            <a:r>
              <a:rPr lang="en-US" sz="2800" dirty="0" smtClean="0"/>
              <a:t>1-</a:t>
            </a:r>
            <a:r>
              <a:rPr lang="en-US" sz="2800" dirty="0" smtClean="0">
                <a:solidFill>
                  <a:srgbClr val="0000FF"/>
                </a:solidFill>
              </a:rPr>
              <a:t>Well</a:t>
            </a:r>
            <a:r>
              <a:rPr lang="en-US" sz="2800" dirty="0">
                <a:solidFill>
                  <a:srgbClr val="0000FF"/>
                </a:solidFill>
              </a:rPr>
              <a:t>-defined small and </a:t>
            </a:r>
            <a:r>
              <a:rPr lang="en-US" sz="2800" dirty="0" smtClean="0">
                <a:solidFill>
                  <a:srgbClr val="0000FF"/>
                </a:solidFill>
              </a:rPr>
              <a:t>noninvasive </a:t>
            </a:r>
            <a:r>
              <a:rPr lang="en-US" sz="2800" dirty="0" smtClean="0"/>
              <a:t>residual tumors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and/or </a:t>
            </a:r>
          </a:p>
          <a:p>
            <a:pPr marL="0" indent="0">
              <a:buNone/>
            </a:pPr>
            <a:r>
              <a:rPr lang="en-US" sz="2800" dirty="0" smtClean="0"/>
              <a:t>2-Surgical </a:t>
            </a:r>
            <a:r>
              <a:rPr lang="en-US" sz="2800" dirty="0"/>
              <a:t>and </a:t>
            </a:r>
            <a:r>
              <a:rPr lang="en-US" sz="2800" dirty="0" smtClean="0"/>
              <a:t>pathological </a:t>
            </a:r>
            <a:r>
              <a:rPr lang="en-US" sz="2800" dirty="0" smtClean="0">
                <a:solidFill>
                  <a:srgbClr val="FF0000"/>
                </a:solidFill>
              </a:rPr>
              <a:t>tumor </a:t>
            </a:r>
            <a:r>
              <a:rPr lang="en-US" sz="2800" dirty="0">
                <a:solidFill>
                  <a:srgbClr val="FF0000"/>
                </a:solidFill>
              </a:rPr>
              <a:t>identification </a:t>
            </a:r>
            <a:r>
              <a:rPr lang="en-US" sz="2800" dirty="0"/>
              <a:t>at the time of the first attempt of </a:t>
            </a:r>
            <a:r>
              <a:rPr lang="en-US" sz="2800" dirty="0" smtClean="0"/>
              <a:t> a selective </a:t>
            </a:r>
            <a:r>
              <a:rPr lang="en-US" sz="2800" dirty="0" err="1" smtClean="0"/>
              <a:t>adenomectomy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  3-Lower </a:t>
            </a:r>
            <a:r>
              <a:rPr lang="en-US" sz="2800" i="1" dirty="0">
                <a:solidFill>
                  <a:srgbClr val="0000FF"/>
                </a:solidFill>
              </a:rPr>
              <a:t>success rate 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  4-Higher </a:t>
            </a:r>
            <a:r>
              <a:rPr lang="en-US" sz="2800" i="1" dirty="0">
                <a:solidFill>
                  <a:srgbClr val="0000FF"/>
                </a:solidFill>
              </a:rPr>
              <a:t>prevalence </a:t>
            </a:r>
            <a:r>
              <a:rPr lang="en-US" sz="2800" i="1" dirty="0" smtClean="0">
                <a:solidFill>
                  <a:srgbClr val="0000FF"/>
                </a:solidFill>
              </a:rPr>
              <a:t>of hypopituitarism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12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econd</a:t>
            </a:r>
            <a:r>
              <a:rPr lang="en-US" sz="2800" dirty="0"/>
              <a:t>-line or third-line </a:t>
            </a:r>
            <a:r>
              <a:rPr lang="en-US" sz="2800" dirty="0" smtClean="0"/>
              <a:t>treatment in Cd patients: </a:t>
            </a:r>
          </a:p>
          <a:p>
            <a:pPr marL="0" indent="0">
              <a:buNone/>
            </a:pPr>
            <a:r>
              <a:rPr lang="en-US" sz="2800" dirty="0" smtClean="0"/>
              <a:t>1- After </a:t>
            </a:r>
            <a:r>
              <a:rPr lang="en-US" sz="2800" dirty="0"/>
              <a:t>failure of initial or repeat </a:t>
            </a:r>
            <a:r>
              <a:rPr lang="en-US" sz="2800" dirty="0" smtClean="0"/>
              <a:t>pituitary surgery 2- In </a:t>
            </a:r>
            <a:r>
              <a:rPr lang="en-US" sz="2800" dirty="0"/>
              <a:t>cases of aggressive and/</a:t>
            </a:r>
            <a:r>
              <a:rPr lang="en-US" sz="2800" dirty="0" smtClean="0"/>
              <a:t>or invasive tumors</a:t>
            </a:r>
          </a:p>
          <a:p>
            <a:pPr marL="0" indent="0">
              <a:buNone/>
            </a:pPr>
            <a:r>
              <a:rPr lang="en-US" sz="2800" dirty="0" smtClean="0"/>
              <a:t>Radiotherapy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914400" y="2205924"/>
            <a:ext cx="6988957" cy="167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16637" y="3244334"/>
            <a:ext cx="24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Curved Left Arrow 5"/>
          <p:cNvSpPr/>
          <p:nvPr/>
        </p:nvSpPr>
        <p:spPr>
          <a:xfrm>
            <a:off x="7903357" y="2573578"/>
            <a:ext cx="324656" cy="67075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i="1" dirty="0" smtClean="0">
                <a:solidFill>
                  <a:srgbClr val="0000FF"/>
                </a:solidFill>
              </a:rPr>
              <a:t>Thanks for your kind attention</a:t>
            </a:r>
            <a:endParaRPr lang="en-US" sz="8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16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No change in remission rate was observed by decade of publication date (</a:t>
            </a:r>
            <a:r>
              <a:rPr lang="en-US" sz="2800" dirty="0" smtClean="0"/>
              <a:t>r=0.2</a:t>
            </a:r>
            <a:r>
              <a:rPr lang="en-US" sz="2800" dirty="0"/>
              <a:t>; </a:t>
            </a:r>
            <a:r>
              <a:rPr lang="en-US" sz="2800" dirty="0" smtClean="0"/>
              <a:t>P=NS)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4000" dirty="0">
                <a:solidFill>
                  <a:srgbClr val="FF0000"/>
                </a:solidFill>
              </a:rPr>
              <a:t>Persistence rate</a:t>
            </a:r>
            <a:r>
              <a:rPr lang="en-US" sz="2800" dirty="0"/>
              <a:t>: </a:t>
            </a:r>
            <a:r>
              <a:rPr lang="en-US" sz="3600" dirty="0" smtClean="0">
                <a:solidFill>
                  <a:srgbClr val="0000FF"/>
                </a:solidFill>
              </a:rPr>
              <a:t>3.4 </a:t>
            </a:r>
            <a:r>
              <a:rPr lang="en-US" sz="3600" dirty="0">
                <a:solidFill>
                  <a:srgbClr val="0000FF"/>
                </a:solidFill>
              </a:rPr>
              <a:t>to 35.0%,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                               </a:t>
            </a:r>
            <a:r>
              <a:rPr lang="en-US" sz="3600" dirty="0" smtClean="0">
                <a:solidFill>
                  <a:srgbClr val="0000FF"/>
                </a:solidFill>
              </a:rPr>
              <a:t>Mean </a:t>
            </a:r>
            <a:r>
              <a:rPr lang="en-US" sz="3600" dirty="0">
                <a:solidFill>
                  <a:srgbClr val="0000FF"/>
                </a:solidFill>
              </a:rPr>
              <a:t>rate :</a:t>
            </a:r>
            <a:r>
              <a:rPr lang="en-US" sz="3600" dirty="0" smtClean="0">
                <a:solidFill>
                  <a:srgbClr val="0000FF"/>
                </a:solidFill>
              </a:rPr>
              <a:t>21.9% </a:t>
            </a:r>
            <a:endParaRPr lang="en-US" sz="36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18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Recurrence rates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6654"/>
            <a:ext cx="7313613" cy="5621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C</a:t>
            </a:r>
            <a:r>
              <a:rPr lang="en-US" sz="2800" dirty="0" smtClean="0"/>
              <a:t>linical evaluation + </a:t>
            </a:r>
            <a:r>
              <a:rPr lang="en-US" sz="2800" dirty="0"/>
              <a:t>serum cortisol, UFC, and/or </a:t>
            </a:r>
            <a:r>
              <a:rPr lang="en-US" sz="2800" dirty="0" smtClean="0"/>
              <a:t>LDDST biochemical </a:t>
            </a:r>
            <a:r>
              <a:rPr lang="en-US" sz="2800" dirty="0"/>
              <a:t>tests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The most frequently used </a:t>
            </a:r>
            <a:r>
              <a:rPr lang="en-US" sz="2800" dirty="0" smtClean="0"/>
              <a:t>biochemical Test 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dirty="0"/>
              <a:t>24-h UFC level.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Serum </a:t>
            </a:r>
            <a:r>
              <a:rPr lang="en-US" sz="2800" dirty="0"/>
              <a:t>cortisol test </a:t>
            </a:r>
            <a:r>
              <a:rPr lang="en-US" sz="2800" dirty="0" smtClean="0"/>
              <a:t>:Mostly </a:t>
            </a:r>
            <a:r>
              <a:rPr lang="en-US" sz="2800" dirty="0"/>
              <a:t>performed in the </a:t>
            </a:r>
            <a:r>
              <a:rPr lang="en-US" sz="2800" dirty="0" smtClean="0"/>
              <a:t>morning.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31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AGENDA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1)Introduction</a:t>
            </a:r>
          </a:p>
          <a:p>
            <a:pPr marL="0" indent="0">
              <a:buNone/>
            </a:pPr>
            <a:r>
              <a:rPr lang="en-US" sz="2800" dirty="0" smtClean="0"/>
              <a:t>2)Outcome of Cushing’s disease after TSS</a:t>
            </a:r>
          </a:p>
          <a:p>
            <a:pPr marL="0" indent="0">
              <a:buNone/>
            </a:pPr>
            <a:r>
              <a:rPr lang="en-US" sz="2800" dirty="0" smtClean="0"/>
              <a:t>3)Medical Therapy in Cushing’s disease</a:t>
            </a:r>
          </a:p>
          <a:p>
            <a:pPr marL="0" indent="0">
              <a:buNone/>
            </a:pPr>
            <a:r>
              <a:rPr lang="en-US" sz="2800" dirty="0"/>
              <a:t>4</a:t>
            </a:r>
            <a:r>
              <a:rPr lang="en-US" sz="2800" dirty="0" smtClean="0"/>
              <a:t>)Repeat Pituitary Surgery</a:t>
            </a:r>
          </a:p>
          <a:p>
            <a:pPr marL="0" indent="0">
              <a:buNone/>
            </a:pPr>
            <a:r>
              <a:rPr lang="en-US" sz="2800" dirty="0"/>
              <a:t>5</a:t>
            </a:r>
            <a:r>
              <a:rPr lang="en-US" sz="2800" dirty="0" smtClean="0"/>
              <a:t>)Radiotherapy</a:t>
            </a:r>
          </a:p>
          <a:p>
            <a:pPr marL="0" indent="0">
              <a:buNone/>
            </a:pPr>
            <a:r>
              <a:rPr lang="en-US" sz="2800" dirty="0"/>
              <a:t>6</a:t>
            </a:r>
            <a:r>
              <a:rPr lang="en-US" sz="2800" dirty="0" smtClean="0"/>
              <a:t>)</a:t>
            </a:r>
            <a:r>
              <a:rPr lang="en-US" sz="2800" dirty="0" err="1" smtClean="0"/>
              <a:t>Adrenalectomy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7</a:t>
            </a:r>
            <a:r>
              <a:rPr lang="en-US" sz="2800" dirty="0" smtClean="0"/>
              <a:t>)Endocrine Society Guideline</a:t>
            </a:r>
          </a:p>
          <a:p>
            <a:pPr marL="0" indent="0">
              <a:buNone/>
            </a:pPr>
            <a:r>
              <a:rPr lang="en-US" sz="2800" dirty="0" smtClean="0"/>
              <a:t> 8)Conclusion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5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6331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7287"/>
            <a:ext cx="7313613" cy="5230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2800" dirty="0"/>
              <a:t>M</a:t>
            </a:r>
            <a:r>
              <a:rPr lang="en-US" sz="2800" dirty="0" smtClean="0"/>
              <a:t>ean </a:t>
            </a:r>
            <a:r>
              <a:rPr lang="en-US" sz="2800" dirty="0">
                <a:solidFill>
                  <a:srgbClr val="FF0000"/>
                </a:solidFill>
              </a:rPr>
              <a:t>time </a:t>
            </a:r>
            <a:r>
              <a:rPr lang="en-US" sz="2800" dirty="0" smtClean="0"/>
              <a:t>to recurrence (23 studies) :</a:t>
            </a:r>
            <a:r>
              <a:rPr lang="en-US" sz="2800" dirty="0" smtClean="0">
                <a:solidFill>
                  <a:srgbClr val="FF0000"/>
                </a:solidFill>
              </a:rPr>
              <a:t>50.8</a:t>
            </a:r>
          </a:p>
          <a:p>
            <a:pPr marL="0" indent="0">
              <a:buNone/>
            </a:pPr>
            <a:r>
              <a:rPr lang="en-US" sz="2800" dirty="0" smtClean="0"/>
              <a:t>    months </a:t>
            </a:r>
            <a:r>
              <a:rPr lang="en-US" sz="2800" dirty="0"/>
              <a:t>(range 3–158 months) </a:t>
            </a:r>
          </a:p>
        </p:txBody>
      </p:sp>
    </p:spTree>
    <p:extLst>
      <p:ext uri="{BB962C8B-B14F-4D97-AF65-F5344CB8AC3E}">
        <p14:creationId xmlns:p14="http://schemas.microsoft.com/office/powerpoint/2010/main" val="12112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Calculation of Recurrence Rate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919947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4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467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 </a:t>
            </a:r>
            <a:r>
              <a:rPr lang="en-US" sz="2800" dirty="0"/>
              <a:t>combination of UFC +</a:t>
            </a:r>
            <a:r>
              <a:rPr lang="en-US" sz="2800" dirty="0" smtClean="0"/>
              <a:t> LDDST  or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S</a:t>
            </a:r>
            <a:r>
              <a:rPr lang="en-US" sz="2800" dirty="0" smtClean="0"/>
              <a:t>erum cortisol                             </a:t>
            </a:r>
            <a:r>
              <a:rPr lang="en-US" sz="2800" dirty="0" smtClean="0">
                <a:solidFill>
                  <a:srgbClr val="0000FF"/>
                </a:solidFill>
              </a:rPr>
              <a:t> lower </a:t>
            </a:r>
            <a:r>
              <a:rPr lang="en-US" sz="2800" dirty="0" smtClean="0"/>
              <a:t>recurrence    rates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    compared </a:t>
            </a:r>
            <a:r>
              <a:rPr lang="en-US" sz="2800" dirty="0">
                <a:solidFill>
                  <a:srgbClr val="FF0000"/>
                </a:solidFill>
              </a:rPr>
              <a:t>with </a:t>
            </a:r>
            <a:r>
              <a:rPr lang="en-US" sz="2800" dirty="0" smtClean="0">
                <a:solidFill>
                  <a:srgbClr val="FF0000"/>
                </a:solidFill>
              </a:rPr>
              <a:t>UFC alone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Notched Right Arrow 4"/>
          <p:cNvSpPr/>
          <p:nvPr/>
        </p:nvSpPr>
        <p:spPr>
          <a:xfrm>
            <a:off x="3809652" y="2498376"/>
            <a:ext cx="1236466" cy="41778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914400" y="718596"/>
            <a:ext cx="7313613" cy="553152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6165621" y="1520751"/>
            <a:ext cx="501270" cy="183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66383" y="2139078"/>
            <a:ext cx="200508" cy="116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llate 13"/>
          <p:cNvSpPr/>
          <p:nvPr/>
        </p:nvSpPr>
        <p:spPr>
          <a:xfrm>
            <a:off x="1119503" y="2139078"/>
            <a:ext cx="50127" cy="116980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llate 14"/>
          <p:cNvSpPr/>
          <p:nvPr/>
        </p:nvSpPr>
        <p:spPr>
          <a:xfrm>
            <a:off x="1169630" y="3659828"/>
            <a:ext cx="45719" cy="100269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66383" y="3492713"/>
            <a:ext cx="200508" cy="167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3827"/>
            <a:ext cx="7313613" cy="118777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effect of tumor size on recurrence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116"/>
            <a:ext cx="7313613" cy="38860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 smtClean="0">
                <a:solidFill>
                  <a:srgbClr val="0000FF"/>
                </a:solidFill>
              </a:rPr>
              <a:t>lightly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0000FF"/>
                </a:solidFill>
              </a:rPr>
              <a:t>better</a:t>
            </a:r>
            <a:r>
              <a:rPr lang="en-US" sz="2800" dirty="0"/>
              <a:t> outcomes  </a:t>
            </a:r>
            <a:r>
              <a:rPr lang="en-US" sz="2800" dirty="0" smtClean="0"/>
              <a:t>in </a:t>
            </a:r>
            <a:r>
              <a:rPr lang="en-US" sz="2800" dirty="0" err="1" smtClean="0">
                <a:solidFill>
                  <a:srgbClr val="0000FF"/>
                </a:solidFill>
              </a:rPr>
              <a:t>microadenomas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/>
              <a:t>than with </a:t>
            </a:r>
            <a:r>
              <a:rPr lang="en-US" sz="2800" dirty="0" err="1"/>
              <a:t>macroadenomas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 slightly higher </a:t>
            </a:r>
            <a:r>
              <a:rPr lang="en-US" sz="2800" dirty="0"/>
              <a:t>but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not </a:t>
            </a:r>
            <a:r>
              <a:rPr lang="en-US" sz="3600" i="1" dirty="0" smtClean="0">
                <a:solidFill>
                  <a:srgbClr val="FF0000"/>
                </a:solidFill>
              </a:rPr>
              <a:t>statistically significant </a:t>
            </a:r>
            <a:r>
              <a:rPr lang="en-US" sz="2800" dirty="0"/>
              <a:t>recurrence rate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07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Recurrence rate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574411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1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115"/>
            <a:ext cx="7313613" cy="769510"/>
          </a:xfrm>
        </p:spPr>
        <p:txBody>
          <a:bodyPr/>
          <a:lstStyle/>
          <a:p>
            <a:r>
              <a:rPr lang="en-US" sz="2800" dirty="0" smtClean="0"/>
              <a:t>Recurrence </a:t>
            </a:r>
            <a:r>
              <a:rPr lang="en-US" sz="2800" dirty="0"/>
              <a:t>rates did not vary with length of follow-up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7" r="-107"/>
          <a:stretch>
            <a:fillRect/>
          </a:stretch>
        </p:blipFill>
        <p:spPr>
          <a:xfrm>
            <a:off x="914400" y="936625"/>
            <a:ext cx="7313613" cy="5046663"/>
          </a:xfrm>
        </p:spPr>
      </p:pic>
    </p:spTree>
    <p:extLst>
      <p:ext uri="{BB962C8B-B14F-4D97-AF65-F5344CB8AC3E}">
        <p14:creationId xmlns:p14="http://schemas.microsoft.com/office/powerpoint/2010/main" val="38185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Surgical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highest recurrence rate (13.6%</a:t>
            </a:r>
            <a:r>
              <a:rPr lang="en-US" sz="2800" dirty="0" smtClean="0"/>
              <a:t>)  : When 10 </a:t>
            </a:r>
            <a:r>
              <a:rPr lang="en-US" sz="2800" dirty="0"/>
              <a:t>or fewer patients were operated per year of </a:t>
            </a:r>
            <a:r>
              <a:rPr lang="en-US" sz="2800" dirty="0" smtClean="0"/>
              <a:t>study duration </a:t>
            </a:r>
            <a:r>
              <a:rPr lang="en-US" sz="2800" dirty="0"/>
              <a:t>(in 18 studies), </a:t>
            </a:r>
            <a:endParaRPr lang="en-US" sz="2800" dirty="0" smtClean="0"/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lowest rate (6.7%) </a:t>
            </a:r>
            <a:r>
              <a:rPr lang="en-US" sz="2800" dirty="0" smtClean="0"/>
              <a:t>:When </a:t>
            </a:r>
            <a:r>
              <a:rPr lang="en-US" sz="2800" dirty="0"/>
              <a:t>31–40 patients were operated per year of </a:t>
            </a:r>
            <a:r>
              <a:rPr lang="en-US" sz="2800" dirty="0" smtClean="0"/>
              <a:t>study duration </a:t>
            </a:r>
            <a:r>
              <a:rPr lang="en-US" sz="2800" dirty="0"/>
              <a:t>(</a:t>
            </a:r>
            <a:r>
              <a:rPr lang="en-US" sz="2800" dirty="0" smtClean="0"/>
              <a:t>r=0.3</a:t>
            </a:r>
            <a:r>
              <a:rPr lang="en-US" sz="2800" dirty="0"/>
              <a:t>; </a:t>
            </a:r>
            <a:r>
              <a:rPr lang="en-US" sz="2800" dirty="0" smtClean="0"/>
              <a:t>P=NS</a:t>
            </a:r>
            <a:r>
              <a:rPr lang="en-US" sz="2800" dirty="0"/>
              <a:t>; </a:t>
            </a:r>
            <a:r>
              <a:rPr lang="en-US" sz="2800" dirty="0" smtClean="0"/>
              <a:t>(only two </a:t>
            </a:r>
            <a:r>
              <a:rPr lang="en-US" sz="2800" dirty="0"/>
              <a:t>studies 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15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274" r="-5007"/>
          <a:stretch/>
        </p:blipFill>
        <p:spPr>
          <a:xfrm>
            <a:off x="914400" y="1086249"/>
            <a:ext cx="7313613" cy="4963329"/>
          </a:xfrm>
        </p:spPr>
      </p:pic>
    </p:spTree>
    <p:extLst>
      <p:ext uri="{BB962C8B-B14F-4D97-AF65-F5344CB8AC3E}">
        <p14:creationId xmlns:p14="http://schemas.microsoft.com/office/powerpoint/2010/main" val="23743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 contrast to remission, a </a:t>
            </a:r>
            <a:r>
              <a:rPr lang="en-US" sz="2800" dirty="0" smtClean="0"/>
              <a:t>trend toward </a:t>
            </a:r>
            <a:r>
              <a:rPr lang="en-US" sz="2800" dirty="0"/>
              <a:t>an increase in recurrence rate could be noted </a:t>
            </a:r>
            <a:r>
              <a:rPr lang="en-US" sz="2800" dirty="0" smtClean="0"/>
              <a:t>over time</a:t>
            </a:r>
            <a:r>
              <a:rPr lang="en-US" sz="2800" dirty="0"/>
              <a:t>, with the </a:t>
            </a:r>
            <a:r>
              <a:rPr lang="en-US" sz="2800" dirty="0">
                <a:solidFill>
                  <a:srgbClr val="FF0000"/>
                </a:solidFill>
              </a:rPr>
              <a:t>upper limit of recurrence rate </a:t>
            </a:r>
            <a:r>
              <a:rPr lang="en-US" sz="2800" dirty="0" smtClean="0"/>
              <a:t>ranges increasing </a:t>
            </a:r>
            <a:r>
              <a:rPr lang="en-US" sz="2800" dirty="0"/>
              <a:t>steadily by decade of study </a:t>
            </a:r>
            <a:r>
              <a:rPr lang="en-US" sz="2800" dirty="0" smtClean="0"/>
              <a:t>publication           poorer </a:t>
            </a:r>
            <a:r>
              <a:rPr lang="en-US" sz="2800" dirty="0"/>
              <a:t>outcomes or better reporting of </a:t>
            </a:r>
            <a:r>
              <a:rPr lang="en-US" sz="2800" dirty="0" smtClean="0"/>
              <a:t>recurrence rates </a:t>
            </a:r>
            <a:r>
              <a:rPr lang="en-US" sz="2800" dirty="0"/>
              <a:t>(</a:t>
            </a:r>
            <a:r>
              <a:rPr lang="en-US" sz="2800" dirty="0" smtClean="0"/>
              <a:t>r=0.8</a:t>
            </a:r>
            <a:r>
              <a:rPr lang="en-US" sz="2800" dirty="0"/>
              <a:t>; </a:t>
            </a:r>
            <a:r>
              <a:rPr lang="en-US" sz="2800" dirty="0" smtClean="0"/>
              <a:t>P=NS</a:t>
            </a:r>
            <a:r>
              <a:rPr lang="en-US" sz="2800" dirty="0"/>
              <a:t>; </a:t>
            </a:r>
            <a:r>
              <a:rPr lang="en-US" sz="2800" dirty="0" smtClean="0"/>
              <a:t>)</a:t>
            </a:r>
            <a:r>
              <a:rPr lang="en-US" sz="2800" dirty="0"/>
              <a:t>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58255" y="3765767"/>
            <a:ext cx="735196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800" dirty="0">
              <a:solidFill>
                <a:srgbClr val="FF6600"/>
              </a:solidFill>
              <a:cs typeface="Goudy Old Style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6600"/>
                </a:solidFill>
                <a:cs typeface="Goudy Old Style"/>
              </a:rPr>
              <a:t>Persistent CD</a:t>
            </a:r>
            <a:r>
              <a:rPr lang="en-US" sz="2800" dirty="0" smtClean="0">
                <a:cs typeface="Goudy Old Style"/>
              </a:rPr>
              <a:t>:  Sustained elevation in post surgical cortisol levels and/or a need for therapy </a:t>
            </a:r>
            <a:r>
              <a:rPr lang="en-US" sz="2800" dirty="0" err="1" smtClean="0">
                <a:solidFill>
                  <a:srgbClr val="0000FF"/>
                </a:solidFill>
                <a:cs typeface="Goudy Old Style"/>
              </a:rPr>
              <a:t>whithin</a:t>
            </a:r>
            <a:r>
              <a:rPr lang="en-US" sz="2800" dirty="0" smtClean="0">
                <a:solidFill>
                  <a:srgbClr val="0000FF"/>
                </a:solidFill>
                <a:cs typeface="Goudy Old Style"/>
              </a:rPr>
              <a:t> 6 months</a:t>
            </a:r>
            <a:r>
              <a:rPr lang="en-US" sz="2800" dirty="0" smtClean="0">
                <a:cs typeface="Goudy Old Style"/>
              </a:rPr>
              <a:t> from the initial surgery caused by a </a:t>
            </a:r>
            <a:r>
              <a:rPr lang="en-US" sz="2800" dirty="0" smtClean="0">
                <a:solidFill>
                  <a:srgbClr val="0000FF"/>
                </a:solidFill>
                <a:cs typeface="Goudy Old Style"/>
              </a:rPr>
              <a:t>residual tumor</a:t>
            </a:r>
            <a:r>
              <a:rPr lang="en-US" sz="2800" dirty="0" smtClean="0">
                <a:cs typeface="Goudy Old Style"/>
              </a:rPr>
              <a:t> hidden </a:t>
            </a:r>
          </a:p>
          <a:p>
            <a:pPr marL="0" indent="0" algn="just">
              <a:buNone/>
            </a:pPr>
            <a:r>
              <a:rPr lang="en-US" sz="2800" dirty="0" smtClean="0">
                <a:cs typeface="Goudy Old Style"/>
              </a:rPr>
              <a:t>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10160" y="4111040"/>
            <a:ext cx="868868" cy="10862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Rate Range of Recurrence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1980</a:t>
            </a:r>
            <a:r>
              <a:rPr lang="en-US" dirty="0"/>
              <a:t>–</a:t>
            </a:r>
            <a:r>
              <a:rPr lang="en-US" dirty="0" smtClean="0"/>
              <a:t>1990                                             2.2</a:t>
            </a:r>
            <a:r>
              <a:rPr lang="en-US" dirty="0"/>
              <a:t>–9.3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1991</a:t>
            </a:r>
            <a:r>
              <a:rPr lang="en-US" dirty="0"/>
              <a:t>–2000 </a:t>
            </a:r>
            <a:r>
              <a:rPr lang="en-US" dirty="0" smtClean="0"/>
              <a:t>                                            0.0</a:t>
            </a:r>
            <a:r>
              <a:rPr lang="en-US" dirty="0"/>
              <a:t>–17.0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r>
              <a:rPr lang="en-US" dirty="0" smtClean="0"/>
              <a:t> 2001</a:t>
            </a:r>
            <a:r>
              <a:rPr lang="en-US" dirty="0"/>
              <a:t>–2010 </a:t>
            </a:r>
            <a:r>
              <a:rPr lang="en-US" dirty="0" smtClean="0"/>
              <a:t>                                           2.3</a:t>
            </a:r>
            <a:r>
              <a:rPr lang="en-US" dirty="0"/>
              <a:t>–</a:t>
            </a:r>
            <a:r>
              <a:rPr lang="en-US" dirty="0" smtClean="0"/>
              <a:t>24.4</a:t>
            </a:r>
          </a:p>
          <a:p>
            <a:pPr marL="0" indent="0">
              <a:buNone/>
            </a:pPr>
            <a:r>
              <a:rPr lang="en-US" dirty="0" smtClean="0"/>
              <a:t>2011 </a:t>
            </a:r>
            <a:r>
              <a:rPr lang="en-US" dirty="0"/>
              <a:t>to 19th October </a:t>
            </a:r>
            <a:r>
              <a:rPr lang="en-US" dirty="0" smtClean="0"/>
              <a:t>2012                   6.7</a:t>
            </a:r>
            <a:r>
              <a:rPr lang="en-US" dirty="0"/>
              <a:t>–47.4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>
            <a:off x="2740275" y="1895330"/>
            <a:ext cx="2723567" cy="32038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990910" y="2519029"/>
            <a:ext cx="2472932" cy="2128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74201" y="2991366"/>
            <a:ext cx="2489641" cy="2673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310922" y="3768453"/>
            <a:ext cx="1169630" cy="2172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safety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Fewer </a:t>
            </a:r>
            <a:r>
              <a:rPr lang="en-US" sz="2800" dirty="0"/>
              <a:t>complications reported </a:t>
            </a:r>
            <a:r>
              <a:rPr lang="en-US" sz="2800" dirty="0" smtClean="0"/>
              <a:t>with increasing </a:t>
            </a:r>
            <a:r>
              <a:rPr lang="en-US" sz="2800" dirty="0"/>
              <a:t>surgical </a:t>
            </a:r>
            <a:r>
              <a:rPr lang="en-US" sz="2800" dirty="0" smtClean="0"/>
              <a:t>experience.  </a:t>
            </a:r>
          </a:p>
          <a:p>
            <a:pPr marL="0" indent="0">
              <a:buNone/>
            </a:pPr>
            <a:r>
              <a:rPr lang="en-US" sz="2800" dirty="0" smtClean="0"/>
              <a:t>Overall, the </a:t>
            </a:r>
            <a:r>
              <a:rPr lang="en-US" sz="2800" dirty="0" smtClean="0">
                <a:solidFill>
                  <a:srgbClr val="FF0000"/>
                </a:solidFill>
              </a:rPr>
              <a:t>mortality rate was relatively low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1.7%</a:t>
            </a:r>
            <a:r>
              <a:rPr lang="en-US" sz="2800" dirty="0" smtClean="0"/>
              <a:t>; range 0.0–18.1%);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There was no correlation of death  with remission rate or the center’s surgical experience.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Key  messages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R</a:t>
            </a:r>
            <a:r>
              <a:rPr lang="en-US" sz="2800" dirty="0" smtClean="0"/>
              <a:t>emission </a:t>
            </a:r>
            <a:r>
              <a:rPr lang="en-US" sz="2800" dirty="0"/>
              <a:t>rates were higher </a:t>
            </a:r>
            <a:r>
              <a:rPr lang="en-US" sz="2800" dirty="0" smtClean="0"/>
              <a:t>in patients </a:t>
            </a:r>
            <a:r>
              <a:rPr lang="en-US" sz="2800" dirty="0"/>
              <a:t>with </a:t>
            </a:r>
            <a:r>
              <a:rPr lang="en-US" sz="2800" dirty="0" err="1"/>
              <a:t>microadenomas</a:t>
            </a:r>
            <a:r>
              <a:rPr lang="en-US" sz="2800" dirty="0"/>
              <a:t> </a:t>
            </a:r>
            <a:r>
              <a:rPr lang="en-US" sz="2800" dirty="0" err="1"/>
              <a:t>vs</a:t>
            </a:r>
            <a:r>
              <a:rPr lang="en-US" sz="2800" dirty="0"/>
              <a:t> </a:t>
            </a:r>
            <a:r>
              <a:rPr lang="en-US" sz="2800" dirty="0" err="1"/>
              <a:t>macroadenomas</a:t>
            </a:r>
            <a:r>
              <a:rPr lang="en-US" sz="2800" dirty="0"/>
              <a:t> </a:t>
            </a:r>
            <a:r>
              <a:rPr lang="en-US" sz="2800" dirty="0" smtClean="0"/>
              <a:t>and recurrence </a:t>
            </a:r>
            <a:r>
              <a:rPr lang="en-US" sz="2800" dirty="0"/>
              <a:t>outcomes were worse in patients with </a:t>
            </a:r>
            <a:r>
              <a:rPr lang="en-US" sz="2800" dirty="0" err="1" smtClean="0"/>
              <a:t>macroadenomas</a:t>
            </a:r>
            <a:r>
              <a:rPr lang="en-US" sz="2800" dirty="0"/>
              <a:t> </a:t>
            </a:r>
            <a:r>
              <a:rPr lang="en-US" sz="2800" dirty="0" smtClean="0"/>
              <a:t>compared </a:t>
            </a:r>
            <a:r>
              <a:rPr lang="en-US" sz="2800" dirty="0"/>
              <a:t>with </a:t>
            </a:r>
            <a:r>
              <a:rPr lang="en-US" sz="2800" dirty="0" err="1" smtClean="0"/>
              <a:t>microadenomas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dirty="0" smtClean="0">
                <a:solidFill>
                  <a:srgbClr val="0000FF"/>
                </a:solidFill>
              </a:rPr>
              <a:t>uration</a:t>
            </a:r>
            <a:r>
              <a:rPr lang="en-US" sz="2800" dirty="0" smtClean="0"/>
              <a:t> </a:t>
            </a:r>
            <a:r>
              <a:rPr lang="en-US" sz="2800" dirty="0"/>
              <a:t>of follow-up </a:t>
            </a:r>
            <a:r>
              <a:rPr lang="en-US" sz="2800" dirty="0">
                <a:solidFill>
                  <a:srgbClr val="FF0000"/>
                </a:solidFill>
              </a:rPr>
              <a:t>had no influence </a:t>
            </a:r>
            <a:r>
              <a:rPr lang="en-US" sz="2800" dirty="0" smtClean="0"/>
              <a:t>on recurrence </a:t>
            </a:r>
            <a:r>
              <a:rPr lang="en-US" sz="2800" dirty="0"/>
              <a:t>rates ,</a:t>
            </a:r>
            <a:r>
              <a:rPr lang="en-US" sz="2800" dirty="0" smtClean="0"/>
              <a:t> </a:t>
            </a:r>
            <a:r>
              <a:rPr lang="en-US" sz="2800" dirty="0"/>
              <a:t>while it has </a:t>
            </a:r>
            <a:r>
              <a:rPr lang="en-US" sz="2800" dirty="0" smtClean="0"/>
              <a:t>been previously </a:t>
            </a:r>
            <a:r>
              <a:rPr lang="en-US" sz="2800" dirty="0"/>
              <a:t>reported that the risk for recurrence </a:t>
            </a:r>
            <a:r>
              <a:rPr lang="en-US" sz="2800" dirty="0" smtClean="0"/>
              <a:t>increased with </a:t>
            </a:r>
            <a:r>
              <a:rPr lang="en-US" sz="2800" dirty="0"/>
              <a:t>long-term follow-up 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78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Key 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9954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Certain types </a:t>
            </a:r>
            <a:r>
              <a:rPr lang="en-US" sz="2800" dirty="0"/>
              <a:t>of tumor may be </a:t>
            </a:r>
            <a:r>
              <a:rPr lang="en-US" sz="2800" dirty="0" smtClean="0"/>
              <a:t>more aggressive </a:t>
            </a:r>
            <a:r>
              <a:rPr lang="en-US" sz="2800" dirty="0"/>
              <a:t>than others </a:t>
            </a:r>
            <a:r>
              <a:rPr lang="en-US" sz="2800" dirty="0" smtClean="0"/>
              <a:t>and may </a:t>
            </a:r>
            <a:r>
              <a:rPr lang="en-US" sz="2800" dirty="0"/>
              <a:t>recur early during the follow-up period. Conversely</a:t>
            </a:r>
            <a:r>
              <a:rPr lang="en-US" sz="2800" dirty="0" smtClean="0"/>
              <a:t>, less </a:t>
            </a:r>
            <a:r>
              <a:rPr lang="en-US" sz="2800" dirty="0"/>
              <a:t>aggressive tumors would recur later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factors </a:t>
            </a:r>
            <a:r>
              <a:rPr lang="en-US" sz="2800" dirty="0" smtClean="0"/>
              <a:t>that may </a:t>
            </a:r>
            <a:r>
              <a:rPr lang="en-US" sz="2800" dirty="0"/>
              <a:t>trigger early or late recurrence are so far unknown.</a:t>
            </a:r>
          </a:p>
          <a:p>
            <a:pPr marL="0" indent="0">
              <a:buNone/>
            </a:pPr>
            <a:r>
              <a:rPr lang="en-US" sz="2800" dirty="0"/>
              <a:t>Improved outcomes could be suggested with </a:t>
            </a:r>
            <a:r>
              <a:rPr lang="en-US" sz="2800" dirty="0" smtClean="0"/>
              <a:t>improved surgical experience BUT it does </a:t>
            </a:r>
            <a:r>
              <a:rPr lang="en-US" sz="2800" dirty="0"/>
              <a:t>not have a significant influence on remission </a:t>
            </a:r>
            <a:r>
              <a:rPr lang="en-US" sz="2800" dirty="0" smtClean="0"/>
              <a:t>rates(</a:t>
            </a:r>
            <a:r>
              <a:rPr lang="en-US" sz="2800" dirty="0"/>
              <a:t>publication-to-publication </a:t>
            </a:r>
            <a:r>
              <a:rPr lang="en-US" sz="2800" dirty="0" smtClean="0"/>
              <a:t>differences)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05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Key 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Endoscopic TSS</a:t>
            </a:r>
            <a:r>
              <a:rPr lang="en-US" sz="2800" dirty="0" smtClean="0"/>
              <a:t>: SIMILAR OUT COME WITH MICROSCOPIC TSS;  77%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Tumor size </a:t>
            </a:r>
            <a:r>
              <a:rPr lang="en-US" sz="2800" dirty="0" smtClean="0"/>
              <a:t>: </a:t>
            </a:r>
            <a:r>
              <a:rPr lang="en-US" sz="2800" dirty="0"/>
              <a:t>A</a:t>
            </a:r>
            <a:r>
              <a:rPr lang="en-US" sz="2800" dirty="0" smtClean="0"/>
              <a:t>n </a:t>
            </a:r>
            <a:r>
              <a:rPr lang="en-US" sz="2800" dirty="0"/>
              <a:t>important predictor of outcome </a:t>
            </a:r>
            <a:r>
              <a:rPr lang="en-US" sz="2800" dirty="0" smtClean="0"/>
              <a:t>: </a:t>
            </a:r>
            <a:r>
              <a:rPr lang="en-US" sz="2800" dirty="0"/>
              <a:t>only 14% of patients in remission </a:t>
            </a:r>
            <a:r>
              <a:rPr lang="en-US" sz="2800" dirty="0" smtClean="0"/>
              <a:t>had </a:t>
            </a:r>
            <a:r>
              <a:rPr lang="en-US" sz="2800" dirty="0" err="1" smtClean="0"/>
              <a:t>macroadenomas</a:t>
            </a:r>
            <a:r>
              <a:rPr lang="en-US" sz="2800" dirty="0"/>
              <a:t>, while </a:t>
            </a:r>
            <a:r>
              <a:rPr lang="en-US" sz="2800" dirty="0" err="1"/>
              <a:t>macroadenomas</a:t>
            </a:r>
            <a:r>
              <a:rPr lang="en-US" sz="2800" dirty="0"/>
              <a:t> were </a:t>
            </a:r>
            <a:r>
              <a:rPr lang="en-US" sz="2800" dirty="0" smtClean="0"/>
              <a:t>confirmed in </a:t>
            </a:r>
            <a:r>
              <a:rPr lang="en-US" sz="2800" dirty="0"/>
              <a:t>25% of patients with unsuccessful </a:t>
            </a:r>
            <a:r>
              <a:rPr lang="en-US" sz="2800" dirty="0" smtClean="0"/>
              <a:t>initial endoscopic</a:t>
            </a:r>
            <a:r>
              <a:rPr lang="en-US" sz="2800" dirty="0"/>
              <a:t> </a:t>
            </a:r>
            <a:r>
              <a:rPr lang="en-US" sz="2800" dirty="0" smtClean="0"/>
              <a:t>surgery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78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Key 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6115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00FF"/>
                </a:solidFill>
              </a:rPr>
              <a:t>type </a:t>
            </a:r>
            <a:r>
              <a:rPr lang="en-US" sz="2800" dirty="0" smtClean="0">
                <a:solidFill>
                  <a:srgbClr val="0000FF"/>
                </a:solidFill>
              </a:rPr>
              <a:t>of biochemical </a:t>
            </a:r>
            <a:r>
              <a:rPr lang="en-US" sz="2800" dirty="0">
                <a:solidFill>
                  <a:srgbClr val="0000FF"/>
                </a:solidFill>
              </a:rPr>
              <a:t>assay </a:t>
            </a:r>
            <a:r>
              <a:rPr lang="en-US" sz="2800" dirty="0"/>
              <a:t>used seemed to influence </a:t>
            </a:r>
            <a:r>
              <a:rPr lang="en-US" sz="2800" dirty="0" smtClean="0"/>
              <a:t>recurrence rates</a:t>
            </a:r>
            <a:r>
              <a:rPr lang="en-US" sz="2800" dirty="0"/>
              <a:t>, while remission rates did not differ </a:t>
            </a:r>
            <a:r>
              <a:rPr lang="en-US" sz="2800" dirty="0" smtClean="0"/>
              <a:t>markedly(</a:t>
            </a:r>
            <a:r>
              <a:rPr lang="en-US" sz="2800" dirty="0"/>
              <a:t>variability in the cut-</a:t>
            </a:r>
            <a:r>
              <a:rPr lang="en-US" sz="2800" dirty="0" smtClean="0"/>
              <a:t>off thresholds </a:t>
            </a:r>
            <a:r>
              <a:rPr lang="en-US" sz="2800" dirty="0"/>
              <a:t>used for each biochemical </a:t>
            </a:r>
            <a:r>
              <a:rPr lang="en-US" sz="2800" dirty="0" smtClean="0"/>
              <a:t>assay</a:t>
            </a:r>
            <a:r>
              <a:rPr lang="en-US" sz="2800" dirty="0"/>
              <a:t>).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Need </a:t>
            </a:r>
            <a:r>
              <a:rPr lang="en-US" sz="2800" dirty="0">
                <a:solidFill>
                  <a:srgbClr val="0000FF"/>
                </a:solidFill>
              </a:rPr>
              <a:t>for standardization of definitions </a:t>
            </a:r>
            <a:r>
              <a:rPr lang="en-US" sz="2800" dirty="0"/>
              <a:t>of remission </a:t>
            </a:r>
            <a:r>
              <a:rPr lang="en-US" sz="2800" dirty="0" smtClean="0"/>
              <a:t>and recurrence </a:t>
            </a:r>
            <a:r>
              <a:rPr lang="en-US" sz="2800" dirty="0"/>
              <a:t>and the methods of determining these outcomes.</a:t>
            </a:r>
          </a:p>
          <a:p>
            <a:pPr marL="0" indent="0">
              <a:buNone/>
            </a:pPr>
            <a:r>
              <a:rPr lang="en-US" sz="2800" dirty="0"/>
              <a:t>With </a:t>
            </a:r>
            <a:r>
              <a:rPr lang="en-US" sz="2800" dirty="0">
                <a:solidFill>
                  <a:srgbClr val="0000FF"/>
                </a:solidFill>
              </a:rPr>
              <a:t>standardized </a:t>
            </a:r>
            <a:r>
              <a:rPr lang="en-US" sz="2800" dirty="0" smtClean="0">
                <a:solidFill>
                  <a:srgbClr val="0000FF"/>
                </a:solidFill>
              </a:rPr>
              <a:t>and optimized methodology, </a:t>
            </a:r>
            <a:r>
              <a:rPr lang="en-US" sz="2800" dirty="0" smtClean="0"/>
              <a:t>clinical </a:t>
            </a:r>
            <a:r>
              <a:rPr lang="en-US" sz="2800" dirty="0"/>
              <a:t>trial results can be confidently compared to </a:t>
            </a:r>
            <a:r>
              <a:rPr lang="en-US" sz="2800" dirty="0" smtClean="0"/>
              <a:t>inform clinical </a:t>
            </a:r>
            <a:r>
              <a:rPr lang="en-US" sz="2800" dirty="0"/>
              <a:t>practice and maximize patient </a:t>
            </a:r>
            <a:r>
              <a:rPr lang="en-US" sz="2800" dirty="0" smtClean="0"/>
              <a:t>outcomes.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4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AGENDA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1)Introduction</a:t>
            </a:r>
          </a:p>
          <a:p>
            <a:pPr marL="0" indent="0">
              <a:buNone/>
            </a:pPr>
            <a:r>
              <a:rPr lang="en-US" sz="2800" dirty="0" smtClean="0"/>
              <a:t>2)Outcome of Cushing’s disease after TSS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3)Medical Therapy in Cushing’s disease</a:t>
            </a:r>
          </a:p>
          <a:p>
            <a:pPr marL="0" indent="0">
              <a:buNone/>
            </a:pPr>
            <a:r>
              <a:rPr lang="en-US" sz="2800" dirty="0" smtClean="0"/>
              <a:t>4)Other second line treatments of Cushing’s disease</a:t>
            </a:r>
          </a:p>
          <a:p>
            <a:pPr marL="0" indent="0">
              <a:buNone/>
            </a:pPr>
            <a:r>
              <a:rPr lang="en-US" sz="2800" dirty="0" smtClean="0"/>
              <a:t>5)Conclusion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39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THE TREATMENT OF CUSHING’S </a:t>
            </a:r>
            <a:r>
              <a:rPr lang="en-US" b="1" dirty="0" smtClean="0"/>
              <a:t>DISEASE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ROSARIO PIVONELLO, MONICA DE LEO, ALESSIA COZZOLINO and ANNAMARIA </a:t>
            </a:r>
            <a:r>
              <a:rPr lang="en-US" sz="2000" dirty="0" smtClean="0"/>
              <a:t>COLAO DIPARTIMENTO </a:t>
            </a:r>
            <a:r>
              <a:rPr lang="en-US" sz="2000" dirty="0"/>
              <a:t>DI MEDICINA CLINICA E CHIRURGIA, SEZIONE DI ENDOCRINOLOGIA, UNIVERSITA’ FEDERICO II</a:t>
            </a:r>
            <a:r>
              <a:rPr lang="en-US" sz="2000" dirty="0" smtClean="0"/>
              <a:t>, NAPLES</a:t>
            </a:r>
            <a:r>
              <a:rPr lang="en-US" sz="2000" dirty="0"/>
              <a:t>, </a:t>
            </a:r>
            <a:r>
              <a:rPr lang="en-US" sz="2000" dirty="0" smtClean="0"/>
              <a:t>ITALY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Copyright © 2015 by the Endocrine Society</a:t>
            </a:r>
          </a:p>
          <a:p>
            <a:r>
              <a:rPr lang="en-US" sz="2000" dirty="0"/>
              <a:t>Received May 2, 2013. Accepted May 13, 2015.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261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02" y="0"/>
            <a:ext cx="8229600" cy="710315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68" y="867114"/>
            <a:ext cx="8229600" cy="5633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1) Before surgery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as </a:t>
            </a:r>
            <a:r>
              <a:rPr lang="en-US" sz="2800" dirty="0"/>
              <a:t>preoperative treatment, </a:t>
            </a:r>
          </a:p>
          <a:p>
            <a:pPr marL="0" indent="0">
              <a:buNone/>
            </a:pPr>
            <a:r>
              <a:rPr lang="en-US" sz="2800" dirty="0" smtClean="0"/>
              <a:t>1a) In severe </a:t>
            </a:r>
            <a:r>
              <a:rPr lang="en-US" sz="2800" dirty="0"/>
              <a:t>disease,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2a)To </a:t>
            </a:r>
            <a:r>
              <a:rPr lang="en-US" sz="2800" dirty="0"/>
              <a:t>control cortisol excess </a:t>
            </a:r>
            <a:r>
              <a:rPr lang="en-US" sz="2800" dirty="0" smtClean="0"/>
              <a:t>          and </a:t>
            </a:r>
          </a:p>
          <a:p>
            <a:pPr marL="0" indent="0">
              <a:buNone/>
            </a:pPr>
            <a:r>
              <a:rPr lang="en-US" sz="2800" dirty="0" smtClean="0"/>
              <a:t>3a) Improve </a:t>
            </a:r>
            <a:r>
              <a:rPr lang="en-US" sz="2800" dirty="0"/>
              <a:t>the clinical </a:t>
            </a:r>
            <a:r>
              <a:rPr lang="en-US" sz="2800" dirty="0" smtClean="0"/>
              <a:t>picture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2) A</a:t>
            </a:r>
            <a:r>
              <a:rPr lang="en-US" sz="2800" dirty="0" smtClean="0">
                <a:solidFill>
                  <a:srgbClr val="FF0000"/>
                </a:solidFill>
              </a:rPr>
              <a:t>fter </a:t>
            </a:r>
            <a:r>
              <a:rPr lang="en-US" sz="2800" dirty="0">
                <a:solidFill>
                  <a:srgbClr val="FF0000"/>
                </a:solidFill>
              </a:rPr>
              <a:t>surgery</a:t>
            </a:r>
            <a:r>
              <a:rPr lang="en-US" sz="2800" dirty="0"/>
              <a:t>, as </a:t>
            </a:r>
            <a:r>
              <a:rPr lang="en-US" sz="28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adjuvant treatment </a:t>
            </a:r>
            <a:r>
              <a:rPr lang="en-US" sz="2800" dirty="0"/>
              <a:t>in </a:t>
            </a:r>
            <a:r>
              <a:rPr lang="en-US" sz="2800" dirty="0" smtClean="0"/>
              <a:t> surgical </a:t>
            </a:r>
            <a:r>
              <a:rPr lang="en-US" sz="2800" dirty="0"/>
              <a:t>failure or partial success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D</a:t>
            </a:r>
            <a:r>
              <a:rPr lang="en-US" sz="2800" dirty="0" smtClean="0"/>
              <a:t>ue </a:t>
            </a:r>
            <a:r>
              <a:rPr lang="en-US" sz="2800" dirty="0"/>
              <a:t>to </a:t>
            </a:r>
            <a:r>
              <a:rPr lang="en-US" sz="2800" dirty="0" smtClean="0"/>
              <a:t> </a:t>
            </a:r>
            <a:r>
              <a:rPr lang="en-US" sz="2800" dirty="0"/>
              <a:t>an </a:t>
            </a:r>
            <a:r>
              <a:rPr lang="en-US" sz="28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uncomplete</a:t>
            </a:r>
            <a:r>
              <a:rPr lang="en-US" sz="28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removal </a:t>
            </a:r>
            <a:r>
              <a:rPr lang="en-US" sz="2800" dirty="0"/>
              <a:t>of the pituitary tumor, while </a:t>
            </a:r>
            <a:r>
              <a:rPr lang="en-US" sz="28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awaiting for </a:t>
            </a:r>
            <a:r>
              <a:rPr lang="en-US" sz="28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decision </a:t>
            </a:r>
            <a:r>
              <a:rPr lang="en-US" sz="2800" dirty="0"/>
              <a:t>of a </a:t>
            </a:r>
            <a:r>
              <a:rPr lang="en-US" sz="2800" dirty="0" smtClean="0"/>
              <a:t>definitive therapeutic approach       repeat </a:t>
            </a:r>
            <a:r>
              <a:rPr lang="en-US" sz="2800" dirty="0"/>
              <a:t>pituitary surgery, pituitary radiotherapy or </a:t>
            </a:r>
            <a:r>
              <a:rPr lang="en-US" sz="2800" dirty="0" smtClean="0"/>
              <a:t>adrenal surgery.   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846594" y="4044095"/>
            <a:ext cx="5016854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3706171" y="5738847"/>
            <a:ext cx="489204" cy="2195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4213" y="-333215"/>
            <a:ext cx="653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           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    </a:t>
            </a:r>
            <a:r>
              <a:rPr lang="en-US" sz="3600" dirty="0" smtClean="0">
                <a:solidFill>
                  <a:srgbClr val="0000FF"/>
                </a:solidFill>
              </a:rPr>
              <a:t>Medical Therapy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600200"/>
            <a:ext cx="933665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1" y="2828836"/>
            <a:ext cx="94636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3) B</a:t>
            </a:r>
            <a:r>
              <a:rPr lang="en-US" sz="3200" dirty="0" smtClean="0">
                <a:solidFill>
                  <a:srgbClr val="FF0000"/>
                </a:solidFill>
              </a:rPr>
              <a:t>efore</a:t>
            </a:r>
            <a:r>
              <a:rPr lang="en-US" sz="3200" dirty="0">
                <a:solidFill>
                  <a:srgbClr val="FF0000"/>
                </a:solidFill>
              </a:rPr>
              <a:t>, during and after pituitary </a:t>
            </a:r>
            <a:r>
              <a:rPr lang="en-US" sz="3200" dirty="0" err="1">
                <a:solidFill>
                  <a:srgbClr val="FF0000"/>
                </a:solidFill>
              </a:rPr>
              <a:t>radiotherapy</a:t>
            </a:r>
            <a:r>
              <a:rPr lang="en-US" sz="3200" dirty="0" err="1"/>
              <a:t>,as</a:t>
            </a:r>
            <a:r>
              <a:rPr lang="en-US" sz="3200" dirty="0"/>
              <a:t> a </a:t>
            </a:r>
            <a:r>
              <a:rPr lang="en-US" sz="32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bridging treatment </a:t>
            </a:r>
            <a:r>
              <a:rPr lang="en-US" sz="3200" dirty="0"/>
              <a:t>while awaiting for the complete effectiveness of radiotherapy; and for surgery or refuse </a:t>
            </a:r>
            <a:r>
              <a:rPr lang="en-US" sz="3200" dirty="0" smtClean="0"/>
              <a:t>surgery.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39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2395"/>
          </a:xfrm>
        </p:spPr>
        <p:txBody>
          <a:bodyPr/>
          <a:lstStyle/>
          <a:p>
            <a:r>
              <a:rPr lang="en-US" sz="3600" dirty="0" smtClean="0">
                <a:latin typeface="Bangla Sangam MN"/>
                <a:cs typeface="Bangla Sangam MN"/>
              </a:rPr>
              <a:t>.</a:t>
            </a:r>
            <a:r>
              <a:rPr lang="en-US" sz="3600" dirty="0">
                <a:latin typeface="Bangla Sangam MN"/>
                <a:cs typeface="Bangla Sangam MN"/>
              </a:rPr>
              <a:t/>
            </a:r>
            <a:br>
              <a:rPr lang="en-US" sz="3600" dirty="0">
                <a:latin typeface="Bangla Sangam MN"/>
                <a:cs typeface="Bangla Sangam MN"/>
              </a:rPr>
            </a:br>
            <a:r>
              <a:rPr lang="en-US" sz="3600" dirty="0" smtClean="0">
                <a:latin typeface="Goudy Old Style"/>
                <a:cs typeface="Goudy Old Style"/>
              </a:rPr>
              <a:t>Introduction</a:t>
            </a:r>
            <a:endParaRPr lang="en-US" sz="3600" dirty="0">
              <a:latin typeface="Goudy Old Style"/>
              <a:cs typeface="Goudy Old Style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850197"/>
              </p:ext>
            </p:extLst>
          </p:nvPr>
        </p:nvGraphicFramePr>
        <p:xfrm>
          <a:off x="914400" y="1060901"/>
          <a:ext cx="7313613" cy="452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0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1750"/>
            <a:ext cx="8229600" cy="67411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1" y="1859340"/>
            <a:ext cx="75973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4) </a:t>
            </a:r>
            <a:r>
              <a:rPr lang="en-US" sz="2800" dirty="0" smtClean="0">
                <a:solidFill>
                  <a:srgbClr val="FF6600"/>
                </a:solidFill>
              </a:rPr>
              <a:t>  First</a:t>
            </a:r>
            <a:r>
              <a:rPr lang="en-US" sz="2800" dirty="0">
                <a:solidFill>
                  <a:srgbClr val="FF6600"/>
                </a:solidFill>
              </a:rPr>
              <a:t>-line </a:t>
            </a:r>
            <a:r>
              <a:rPr lang="en-US" sz="2800" dirty="0" smtClean="0">
                <a:solidFill>
                  <a:srgbClr val="FF6600"/>
                </a:solidFill>
              </a:rPr>
              <a:t>treatment</a:t>
            </a:r>
            <a:r>
              <a:rPr lang="en-US" sz="2800" dirty="0">
                <a:solidFill>
                  <a:srgbClr val="FF6600"/>
                </a:solidFill>
              </a:rPr>
              <a:t>:</a:t>
            </a:r>
            <a:r>
              <a:rPr lang="en-US" sz="2800" dirty="0" smtClean="0">
                <a:solidFill>
                  <a:srgbClr val="FF6600"/>
                </a:solidFill>
              </a:rPr>
              <a:t> </a:t>
            </a:r>
          </a:p>
          <a:p>
            <a:r>
              <a:rPr lang="en-US" sz="2800" dirty="0" smtClean="0"/>
              <a:t>4a)  without </a:t>
            </a:r>
            <a:r>
              <a:rPr lang="en-US" sz="2800" dirty="0"/>
              <a:t>a clear indication for </a:t>
            </a:r>
            <a:r>
              <a:rPr lang="en-US" sz="2800" dirty="0" smtClean="0"/>
              <a:t>surgery</a:t>
            </a:r>
          </a:p>
          <a:p>
            <a:r>
              <a:rPr lang="en-US" sz="2800" dirty="0" smtClean="0"/>
              <a:t>4b)  a </a:t>
            </a:r>
            <a:r>
              <a:rPr lang="en-US" sz="2800" dirty="0"/>
              <a:t>pituitary tumor that is nonvisible </a:t>
            </a:r>
            <a:endParaRPr lang="en-US" sz="2800" dirty="0" smtClean="0"/>
          </a:p>
          <a:p>
            <a:r>
              <a:rPr lang="en-US" sz="2800" dirty="0" smtClean="0"/>
              <a:t>4c)  with an </a:t>
            </a:r>
            <a:r>
              <a:rPr lang="en-US" sz="2800" dirty="0" err="1"/>
              <a:t>extrasellar</a:t>
            </a:r>
            <a:r>
              <a:rPr lang="en-US" sz="2800" dirty="0"/>
              <a:t> </a:t>
            </a:r>
            <a:r>
              <a:rPr lang="en-US" sz="2800" dirty="0" smtClean="0"/>
              <a:t>expansion</a:t>
            </a:r>
          </a:p>
          <a:p>
            <a:r>
              <a:rPr lang="en-US" sz="2800" dirty="0" smtClean="0"/>
              <a:t>4d)  </a:t>
            </a:r>
            <a:r>
              <a:rPr lang="en-US" sz="2800" dirty="0"/>
              <a:t>with an unfavorable </a:t>
            </a:r>
            <a:r>
              <a:rPr lang="en-US" sz="2800" dirty="0" smtClean="0"/>
              <a:t>location</a:t>
            </a:r>
            <a:endParaRPr lang="en-US" sz="2800" dirty="0"/>
          </a:p>
          <a:p>
            <a:r>
              <a:rPr lang="en-US" sz="2800" dirty="0" smtClean="0"/>
              <a:t>4e)  </a:t>
            </a:r>
            <a:r>
              <a:rPr lang="en-US" sz="2800" dirty="0"/>
              <a:t>invasive of the surrounding </a:t>
            </a:r>
            <a:r>
              <a:rPr lang="en-US" sz="2800" dirty="0" smtClean="0"/>
              <a:t>tissue </a:t>
            </a:r>
            <a:endParaRPr lang="en-US" sz="2800" dirty="0"/>
          </a:p>
          <a:p>
            <a:r>
              <a:rPr lang="en-US" sz="2800" dirty="0" smtClean="0"/>
              <a:t>4f</a:t>
            </a:r>
            <a:r>
              <a:rPr lang="en-US" sz="2800" dirty="0"/>
              <a:t> </a:t>
            </a:r>
            <a:r>
              <a:rPr lang="en-US" sz="2800" dirty="0" smtClean="0"/>
              <a:t>)  lack </a:t>
            </a:r>
            <a:r>
              <a:rPr lang="en-US" sz="2800" dirty="0"/>
              <a:t>of availability of a neurosurgeon expert </a:t>
            </a:r>
            <a:r>
              <a:rPr lang="en-US" sz="2800" dirty="0" smtClean="0"/>
              <a:t>   in pituitary tumors</a:t>
            </a:r>
          </a:p>
          <a:p>
            <a:r>
              <a:rPr lang="en-US" sz="2800" dirty="0" smtClean="0"/>
              <a:t>4g)  </a:t>
            </a:r>
            <a:r>
              <a:rPr lang="en-US" sz="2800" dirty="0"/>
              <a:t>patients who display contraindications</a:t>
            </a:r>
          </a:p>
        </p:txBody>
      </p:sp>
    </p:spTree>
    <p:extLst>
      <p:ext uri="{BB962C8B-B14F-4D97-AF65-F5344CB8AC3E}">
        <p14:creationId xmlns:p14="http://schemas.microsoft.com/office/powerpoint/2010/main" val="12542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3406" b="23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24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566301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Drug Classification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354"/>
            <a:ext cx="8229600" cy="4918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adrenal-directed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drugs</a:t>
            </a:r>
            <a:r>
              <a:rPr lang="en-US" sz="2800" dirty="0"/>
              <a:t>:</a:t>
            </a:r>
            <a:r>
              <a:rPr lang="en-US" sz="2800" dirty="0" smtClean="0"/>
              <a:t> Block </a:t>
            </a:r>
            <a:r>
              <a:rPr lang="en-US" sz="2800" dirty="0"/>
              <a:t>cortisol </a:t>
            </a:r>
            <a:r>
              <a:rPr lang="en-US" sz="2800" dirty="0" smtClean="0"/>
              <a:t>production through </a:t>
            </a:r>
            <a:r>
              <a:rPr lang="en-US" sz="2800" dirty="0"/>
              <a:t>the inhibition of enzymes involved in </a:t>
            </a:r>
            <a:r>
              <a:rPr lang="en-US" sz="2800" dirty="0" err="1" smtClean="0"/>
              <a:t>steroidogenesis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2) pituitary-directed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drugs</a:t>
            </a:r>
            <a:r>
              <a:rPr lang="en-US" sz="2800" dirty="0" smtClean="0"/>
              <a:t>: </a:t>
            </a:r>
            <a:r>
              <a:rPr lang="en-US" sz="2800" dirty="0"/>
              <a:t>I</a:t>
            </a:r>
            <a:r>
              <a:rPr lang="en-US" sz="2800" dirty="0" smtClean="0"/>
              <a:t>nhibit </a:t>
            </a:r>
            <a:r>
              <a:rPr lang="en-US" sz="2800" dirty="0" err="1" smtClean="0"/>
              <a:t>tumoral</a:t>
            </a:r>
            <a:r>
              <a:rPr lang="en-US" sz="2800" dirty="0"/>
              <a:t> </a:t>
            </a:r>
            <a:r>
              <a:rPr lang="en-US" sz="2800" dirty="0" smtClean="0"/>
              <a:t>ACTH secretion                       cortisol production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glucocorticoid receptor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antagonists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dirty="0" smtClean="0"/>
              <a:t> </a:t>
            </a:r>
            <a:r>
              <a:rPr lang="en-US" sz="2800" dirty="0"/>
              <a:t>peripherally block the </a:t>
            </a:r>
            <a:r>
              <a:rPr lang="en-US" sz="2800" dirty="0" smtClean="0"/>
              <a:t>  activation </a:t>
            </a:r>
            <a:r>
              <a:rPr lang="en-US" sz="2800" dirty="0"/>
              <a:t>of the </a:t>
            </a:r>
            <a:r>
              <a:rPr lang="en-US" sz="2800" dirty="0" smtClean="0"/>
              <a:t>glucocorticoid receptor</a:t>
            </a:r>
            <a:r>
              <a:rPr lang="en-US" sz="2800" dirty="0"/>
              <a:t>, without influencing pituitary and </a:t>
            </a:r>
            <a:r>
              <a:rPr lang="en-US" sz="2800" dirty="0" smtClean="0"/>
              <a:t>adrenal hormone </a:t>
            </a:r>
            <a:r>
              <a:rPr lang="en-US" sz="2800" dirty="0"/>
              <a:t>production</a:t>
            </a:r>
            <a:r>
              <a:rPr lang="en-US" sz="2800" dirty="0" smtClean="0"/>
              <a:t>.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3196809" y="3346583"/>
            <a:ext cx="1395312" cy="203839"/>
          </a:xfrm>
          <a:prstGeom prst="bentConnector3">
            <a:avLst>
              <a:gd name="adj1" fmla="val -2078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most </a:t>
            </a:r>
            <a:r>
              <a:rPr lang="en-US" sz="28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physiological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dirty="0"/>
              <a:t>approach to </a:t>
            </a:r>
            <a:r>
              <a:rPr lang="en-US" sz="2800" dirty="0" smtClean="0"/>
              <a:t>the disease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</a:t>
            </a:r>
            <a:r>
              <a:rPr lang="en-US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Pituitary directed drugs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most </a:t>
            </a:r>
            <a:r>
              <a:rPr lang="en-US" sz="28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comymonly</a:t>
            </a:r>
            <a:r>
              <a:rPr lang="en-US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/>
              <a:t>used </a:t>
            </a:r>
            <a:r>
              <a:rPr lang="en-US" sz="2800" dirty="0" smtClean="0"/>
              <a:t>drugs in </a:t>
            </a:r>
            <a:r>
              <a:rPr lang="en-US" sz="2800" dirty="0"/>
              <a:t>clinical </a:t>
            </a:r>
            <a:r>
              <a:rPr lang="en-US" sz="2800" dirty="0" smtClean="0"/>
              <a:t>practice</a:t>
            </a: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Adrenal directed drugs</a:t>
            </a: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21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ADRENAL-DIRECTED THERAPY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41" y="1003514"/>
            <a:ext cx="8042276" cy="4940087"/>
          </a:xfrm>
        </p:spPr>
        <p:txBody>
          <a:bodyPr numCol="2" spcCol="274320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1)</a:t>
            </a:r>
            <a:r>
              <a:rPr lang="en-US" sz="2800" dirty="0" err="1" smtClean="0">
                <a:solidFill>
                  <a:srgbClr val="FF6600"/>
                </a:solidFill>
              </a:rPr>
              <a:t>Adrenostatic</a:t>
            </a:r>
            <a:r>
              <a:rPr lang="en-US" sz="2800" dirty="0" smtClean="0">
                <a:solidFill>
                  <a:srgbClr val="FF6600"/>
                </a:solidFill>
              </a:rPr>
              <a:t> drugs </a:t>
            </a:r>
            <a:r>
              <a:rPr lang="en-US" sz="2800" dirty="0" smtClean="0"/>
              <a:t>(</a:t>
            </a:r>
            <a:r>
              <a:rPr lang="en-US" sz="2800" dirty="0" err="1" smtClean="0"/>
              <a:t>steroidogenesis</a:t>
            </a:r>
            <a:r>
              <a:rPr lang="en-US" sz="2800" dirty="0" smtClean="0"/>
              <a:t> inhibitors):Inhibit one or more enzymes     responsible for the adrenal </a:t>
            </a:r>
            <a:r>
              <a:rPr lang="en-US" sz="2800" dirty="0" err="1" smtClean="0"/>
              <a:t>steroidogenesis</a:t>
            </a: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2)Adrenolytic drugs :</a:t>
            </a:r>
            <a:r>
              <a:rPr lang="en-US" sz="2800" dirty="0" smtClean="0"/>
              <a:t>  </a:t>
            </a:r>
            <a:r>
              <a:rPr lang="en-US" sz="2800" dirty="0" err="1" smtClean="0"/>
              <a:t>steroidogenesis</a:t>
            </a:r>
            <a:r>
              <a:rPr lang="en-US" sz="2800" dirty="0" smtClean="0"/>
              <a:t> inhibition + induce cell death at the level of adrenal gland.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73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ighly </a:t>
            </a:r>
            <a:r>
              <a:rPr lang="en-US" sz="2800" dirty="0">
                <a:solidFill>
                  <a:srgbClr val="FF0000"/>
                </a:solidFill>
              </a:rPr>
              <a:t>effective</a:t>
            </a:r>
            <a:r>
              <a:rPr lang="en-US" sz="2800" dirty="0"/>
              <a:t> in controlling </a:t>
            </a:r>
            <a:r>
              <a:rPr lang="en-US" sz="2800" dirty="0" smtClean="0"/>
              <a:t>cortisol excess.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Do </a:t>
            </a:r>
            <a:r>
              <a:rPr lang="en-US" sz="2800" dirty="0">
                <a:solidFill>
                  <a:srgbClr val="FF0000"/>
                </a:solidFill>
              </a:rPr>
              <a:t>not treat the underlying </a:t>
            </a:r>
            <a:r>
              <a:rPr lang="en-US" sz="2800" dirty="0" err="1" smtClean="0">
                <a:solidFill>
                  <a:srgbClr val="FF0000"/>
                </a:solidFill>
              </a:rPr>
              <a:t>corticotroph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pituitary </a:t>
            </a:r>
            <a:r>
              <a:rPr lang="en-US" sz="2800" dirty="0"/>
              <a:t>tumor or restore normal HPA </a:t>
            </a:r>
            <a:r>
              <a:rPr lang="en-US" sz="2800" dirty="0" smtClean="0"/>
              <a:t>axis function.</a:t>
            </a:r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ose</a:t>
            </a:r>
            <a:r>
              <a:rPr lang="en-US" sz="2800" dirty="0"/>
              <a:t>-</a:t>
            </a:r>
            <a:r>
              <a:rPr lang="en-US" sz="2800" dirty="0" smtClean="0"/>
              <a:t>dependent manner and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 “</a:t>
            </a:r>
            <a:r>
              <a:rPr lang="en-US" sz="2800" dirty="0" err="1">
                <a:solidFill>
                  <a:srgbClr val="FF0000"/>
                </a:solidFill>
              </a:rPr>
              <a:t>escape</a:t>
            </a:r>
            <a:r>
              <a:rPr lang="en-US" sz="2800" dirty="0" err="1" smtClean="0">
                <a:solidFill>
                  <a:srgbClr val="FF0000"/>
                </a:solidFill>
              </a:rPr>
              <a:t>”phenomenon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8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The usage: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81578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To  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Preoperative preparation </a:t>
            </a:r>
            <a:r>
              <a:rPr lang="en-US" sz="2800" dirty="0"/>
              <a:t>of </a:t>
            </a:r>
            <a:r>
              <a:rPr lang="en-US" sz="2800" dirty="0" smtClean="0"/>
              <a:t>patients who </a:t>
            </a:r>
            <a:r>
              <a:rPr lang="en-US" sz="2800" dirty="0"/>
              <a:t>need to rapidly correct </a:t>
            </a:r>
            <a:r>
              <a:rPr lang="en-US" sz="2800" dirty="0" smtClean="0">
                <a:solidFill>
                  <a:srgbClr val="FF6600"/>
                </a:solidFill>
              </a:rPr>
              <a:t>severe complications </a:t>
            </a:r>
            <a:r>
              <a:rPr lang="en-US" sz="2800" dirty="0"/>
              <a:t>of the </a:t>
            </a:r>
            <a:r>
              <a:rPr lang="en-US" sz="2800" dirty="0" smtClean="0"/>
              <a:t>disease.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To control </a:t>
            </a:r>
            <a:r>
              <a:rPr lang="en-US" sz="2800" dirty="0"/>
              <a:t>of cortisol excess during </a:t>
            </a:r>
            <a:r>
              <a:rPr lang="en-US" sz="2800" dirty="0" smtClean="0"/>
              <a:t>the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period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between irradiation </a:t>
            </a:r>
            <a:r>
              <a:rPr lang="en-US" sz="2800" dirty="0"/>
              <a:t>and </a:t>
            </a:r>
            <a:r>
              <a:rPr lang="en-US" sz="2800" dirty="0" smtClean="0"/>
              <a:t>the complete </a:t>
            </a:r>
            <a:r>
              <a:rPr lang="en-US" sz="2800" dirty="0"/>
              <a:t>response to pituitary radiotherapy.(need </a:t>
            </a:r>
            <a:r>
              <a:rPr lang="en-US" sz="2800" dirty="0" smtClean="0"/>
              <a:t>to  be </a:t>
            </a:r>
            <a:r>
              <a:rPr lang="en-US" sz="2800" dirty="0"/>
              <a:t>interpreted </a:t>
            </a:r>
            <a:r>
              <a:rPr lang="en-US" sz="2800" dirty="0">
                <a:solidFill>
                  <a:srgbClr val="FF0000"/>
                </a:solidFill>
              </a:rPr>
              <a:t>with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caution</a:t>
            </a:r>
            <a:r>
              <a:rPr lang="en-US" sz="2800" dirty="0" smtClean="0"/>
              <a:t>!!!)</a:t>
            </a:r>
          </a:p>
          <a:p>
            <a:pPr>
              <a:buFont typeface="Arial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To </a:t>
            </a: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rapid 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control </a:t>
            </a:r>
            <a:r>
              <a:rPr lang="en-US" sz="2800" dirty="0" smtClean="0"/>
              <a:t>of </a:t>
            </a:r>
            <a:r>
              <a:rPr lang="en-US" sz="2800" dirty="0"/>
              <a:t>the clinical </a:t>
            </a:r>
            <a:r>
              <a:rPr lang="en-US" sz="2800" dirty="0" smtClean="0"/>
              <a:t>syndrome.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6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pproval </a:t>
            </a:r>
            <a:r>
              <a:rPr lang="en-US" dirty="0"/>
              <a:t>in the European </a:t>
            </a:r>
            <a:r>
              <a:rPr lang="en-US" dirty="0" smtClean="0"/>
              <a:t>Union (</a:t>
            </a:r>
            <a:r>
              <a:rPr lang="en-US" dirty="0"/>
              <a:t>EU) </a:t>
            </a:r>
            <a:r>
              <a:rPr lang="en-US" dirty="0" smtClean="0"/>
              <a:t>:  </a:t>
            </a:r>
            <a:r>
              <a:rPr lang="en-US" sz="2800" dirty="0">
                <a:solidFill>
                  <a:srgbClr val="FF0000"/>
                </a:solidFill>
              </a:rPr>
              <a:t>ketoconazole</a:t>
            </a:r>
            <a:r>
              <a:rPr lang="en-US" sz="2800" dirty="0"/>
              <a:t> </a:t>
            </a:r>
            <a:r>
              <a:rPr lang="en-US" dirty="0" smtClean="0"/>
              <a:t>and </a:t>
            </a:r>
            <a:r>
              <a:rPr lang="en-US" sz="2800" dirty="0" err="1" smtClean="0">
                <a:solidFill>
                  <a:srgbClr val="FF0000"/>
                </a:solidFill>
              </a:rPr>
              <a:t>metyrapone</a:t>
            </a:r>
            <a:r>
              <a:rPr lang="en-US" sz="2800" dirty="0" smtClean="0"/>
              <a:t>,</a:t>
            </a:r>
            <a:r>
              <a:rPr lang="en-US" dirty="0" smtClean="0"/>
              <a:t> in </a:t>
            </a:r>
            <a:r>
              <a:rPr lang="en-US" dirty="0"/>
              <a:t>the treatment of </a:t>
            </a:r>
            <a:r>
              <a:rPr lang="en-US" dirty="0" smtClean="0"/>
              <a:t>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45993"/>
            <a:ext cx="8229600" cy="1286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623" t="2415" r="7702" b="-1"/>
          <a:stretch/>
        </p:blipFill>
        <p:spPr>
          <a:xfrm>
            <a:off x="1034726" y="736600"/>
            <a:ext cx="6278887" cy="5054600"/>
          </a:xfrm>
        </p:spPr>
      </p:pic>
    </p:spTree>
    <p:extLst>
      <p:ext uri="{BB962C8B-B14F-4D97-AF65-F5344CB8AC3E}">
        <p14:creationId xmlns:p14="http://schemas.microsoft.com/office/powerpoint/2010/main" val="24997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KETOCONAZOLE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/>
              <a:buChar char="•"/>
            </a:pPr>
            <a:r>
              <a:rPr lang="en-US" sz="2800" dirty="0" smtClean="0"/>
              <a:t>An </a:t>
            </a:r>
            <a:r>
              <a:rPr lang="en-US" sz="2800" dirty="0"/>
              <a:t>imidazole derivative used as an antifungal agent, 200 to 1200 mg/d</a:t>
            </a:r>
          </a:p>
          <a:p>
            <a:pPr algn="ctr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Rapid action</a:t>
            </a:r>
          </a:p>
          <a:p>
            <a:pPr algn="ctr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Relatively short half-life (mean half-life around </a:t>
            </a:r>
            <a:r>
              <a:rPr lang="en-US" sz="2800" dirty="0"/>
              <a:t>3.3 hours) </a:t>
            </a:r>
          </a:p>
          <a:p>
            <a:pPr marL="0" indent="0" algn="ctr">
              <a:buNone/>
            </a:pP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6600"/>
                </a:solidFill>
              </a:rPr>
              <a:t>Recrrent</a:t>
            </a:r>
            <a:r>
              <a:rPr lang="en-US" sz="2800" dirty="0" smtClean="0">
                <a:solidFill>
                  <a:srgbClr val="FF6600"/>
                </a:solidFill>
              </a:rPr>
              <a:t> CD</a:t>
            </a:r>
            <a:r>
              <a:rPr lang="en-US" sz="2800" dirty="0" smtClean="0"/>
              <a:t>: Reappearance of clinical and hormonal features of </a:t>
            </a:r>
            <a:r>
              <a:rPr lang="en-US" sz="2800" dirty="0" err="1" smtClean="0"/>
              <a:t>hypercortisolism</a:t>
            </a:r>
            <a:r>
              <a:rPr lang="en-US" sz="2800" dirty="0" smtClean="0"/>
              <a:t> that occur </a:t>
            </a:r>
            <a:r>
              <a:rPr lang="en-US" sz="2800" dirty="0" smtClean="0">
                <a:solidFill>
                  <a:srgbClr val="0000FF"/>
                </a:solidFill>
              </a:rPr>
              <a:t>more than 6 months</a:t>
            </a:r>
            <a:r>
              <a:rPr lang="en-US" sz="2800" dirty="0" smtClean="0"/>
              <a:t> after an initial post treatment remission.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Possible treatments </a:t>
            </a:r>
            <a:r>
              <a:rPr lang="en-US" sz="2800" dirty="0" smtClean="0"/>
              <a:t>: </a:t>
            </a:r>
            <a:r>
              <a:rPr lang="en-US" sz="2800" dirty="0" err="1" smtClean="0"/>
              <a:t>Reapeat</a:t>
            </a:r>
            <a:r>
              <a:rPr lang="en-US" sz="2800" dirty="0" smtClean="0"/>
              <a:t> pituitary surgery, Pituitary radiotherapy , Adrenal surgery for bilateral or less commonly </a:t>
            </a:r>
            <a:r>
              <a:rPr lang="en-US" sz="2800" dirty="0" err="1" smtClean="0"/>
              <a:t>monolateral</a:t>
            </a:r>
            <a:r>
              <a:rPr lang="en-US" sz="2800" dirty="0" smtClean="0"/>
              <a:t> </a:t>
            </a:r>
            <a:r>
              <a:rPr lang="en-US" sz="2800" dirty="0" err="1" smtClean="0"/>
              <a:t>adrenalectomy</a:t>
            </a:r>
            <a:r>
              <a:rPr lang="en-US" sz="2800" dirty="0" smtClean="0"/>
              <a:t>  and /or medical therapy.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734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295" y="1735138"/>
            <a:ext cx="7313613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Normalization </a:t>
            </a:r>
            <a:r>
              <a:rPr lang="en-US" sz="2800" dirty="0"/>
              <a:t>of cortisol </a:t>
            </a:r>
            <a:r>
              <a:rPr lang="en-US" sz="2800" dirty="0" smtClean="0"/>
              <a:t>                  </a:t>
            </a:r>
            <a:r>
              <a:rPr lang="en-US" sz="2800" dirty="0"/>
              <a:t>between ketoconazole doses of 600–800 mg/</a:t>
            </a:r>
            <a:r>
              <a:rPr lang="en-US" sz="2800" dirty="0" smtClean="0"/>
              <a:t>d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WITH</a:t>
            </a:r>
            <a:r>
              <a:rPr lang="en-US" sz="2800" dirty="0" smtClean="0"/>
              <a:t> </a:t>
            </a:r>
            <a:r>
              <a:rPr lang="en-US" sz="2800" dirty="0"/>
              <a:t>a negative </a:t>
            </a:r>
            <a:r>
              <a:rPr lang="en-US" sz="2800" dirty="0" smtClean="0"/>
              <a:t>impact mainly </a:t>
            </a:r>
            <a:r>
              <a:rPr lang="en-US" sz="2800" dirty="0"/>
              <a:t>on testicular </a:t>
            </a:r>
            <a:r>
              <a:rPr lang="en-US" sz="2800" dirty="0" smtClean="0"/>
              <a:t>function.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21102" y="1600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U-Turn Arrow 6"/>
          <p:cNvSpPr/>
          <p:nvPr/>
        </p:nvSpPr>
        <p:spPr>
          <a:xfrm>
            <a:off x="4544731" y="2258756"/>
            <a:ext cx="1207181" cy="658556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dist"/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dist"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possible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but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debated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direct effect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 ketoconazole on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pituitary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corticotroph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tumor cells has been hypothesized.</a:t>
            </a:r>
          </a:p>
          <a:p>
            <a:pPr algn="di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47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986148"/>
              </p:ext>
            </p:extLst>
          </p:nvPr>
        </p:nvGraphicFramePr>
        <p:xfrm>
          <a:off x="425845" y="16158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3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Ketoconazole treatment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Controlled cortisol </a:t>
            </a:r>
            <a:r>
              <a:rPr lang="en-US" sz="2800" dirty="0"/>
              <a:t>secretion in </a:t>
            </a:r>
            <a:r>
              <a:rPr lang="en-US" sz="2800" dirty="0">
                <a:solidFill>
                  <a:srgbClr val="FF0000"/>
                </a:solidFill>
              </a:rPr>
              <a:t>44.7</a:t>
            </a:r>
            <a:r>
              <a:rPr lang="en-US" sz="2800" dirty="0" smtClean="0">
                <a:solidFill>
                  <a:srgbClr val="FF0000"/>
                </a:solidFill>
              </a:rPr>
              <a:t>% to </a:t>
            </a:r>
            <a:r>
              <a:rPr lang="en-US" sz="2800" dirty="0">
                <a:solidFill>
                  <a:srgbClr val="FF0000"/>
                </a:solidFill>
              </a:rPr>
              <a:t>92.9% 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 smtClean="0"/>
              <a:t>of </a:t>
            </a:r>
            <a:r>
              <a:rPr lang="en-US" sz="2800" dirty="0"/>
              <a:t>patients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ean </a:t>
            </a:r>
            <a:r>
              <a:rPr lang="en-US" sz="2800" dirty="0"/>
              <a:t>response rate  </a:t>
            </a:r>
            <a:r>
              <a:rPr lang="en-US" sz="2800" dirty="0" smtClean="0"/>
              <a:t>               64.3</a:t>
            </a:r>
            <a:r>
              <a:rPr lang="en-US" sz="2800" dirty="0"/>
              <a:t>%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edian R .R                                50</a:t>
            </a:r>
            <a:r>
              <a:rPr lang="en-US" sz="2800" dirty="0"/>
              <a:t>%,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22239" y="2073048"/>
            <a:ext cx="1363957" cy="7526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29161" y="4241413"/>
            <a:ext cx="1175826" cy="4547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53117" y="5138472"/>
            <a:ext cx="2210552" cy="2195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386"/>
            <a:ext cx="8229600" cy="16711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</a:t>
            </a:r>
            <a:r>
              <a:rPr lang="en-US" dirty="0">
                <a:solidFill>
                  <a:srgbClr val="FF0000"/>
                </a:solidFill>
              </a:rPr>
              <a:t>most recent </a:t>
            </a:r>
            <a:r>
              <a:rPr lang="en-US" dirty="0" smtClean="0">
                <a:solidFill>
                  <a:srgbClr val="FF0000"/>
                </a:solidFill>
              </a:rPr>
              <a:t>paper: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Castinetti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coworkers (JCEM 2014)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8540"/>
            <a:ext cx="8042276" cy="6452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Design: </a:t>
            </a:r>
            <a:r>
              <a:rPr lang="en-US" sz="2800" dirty="0" smtClean="0"/>
              <a:t>the </a:t>
            </a:r>
            <a:r>
              <a:rPr lang="en-US" sz="2800" dirty="0"/>
              <a:t>largest retrospective </a:t>
            </a:r>
            <a:r>
              <a:rPr lang="en-US" sz="2800" dirty="0" smtClean="0"/>
              <a:t>multicenter study.</a:t>
            </a:r>
          </a:p>
          <a:p>
            <a:pPr marL="0" indent="0">
              <a:buNone/>
            </a:pPr>
            <a:r>
              <a:rPr lang="en-US" sz="2800" dirty="0" smtClean="0"/>
              <a:t>French Retrospective Study on Ketoconazole Outcome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FReSKO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Subjects and method:</a:t>
            </a:r>
            <a:r>
              <a:rPr lang="en-US" sz="2800" dirty="0" smtClean="0"/>
              <a:t>200 patients followed in 14        French   centers.</a:t>
            </a:r>
          </a:p>
          <a:p>
            <a:pPr marL="0" indent="0">
              <a:buNone/>
            </a:pPr>
            <a:r>
              <a:rPr lang="en-US" sz="2800" dirty="0" smtClean="0"/>
              <a:t>All were treated with </a:t>
            </a:r>
            <a:r>
              <a:rPr lang="en-US" sz="2800" dirty="0" err="1" smtClean="0"/>
              <a:t>Ketconazole</a:t>
            </a:r>
            <a:r>
              <a:rPr lang="en-US" sz="2800" dirty="0" smtClean="0"/>
              <a:t> as a single treatment for active Cd between 1995 and 2012.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48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0674"/>
            <a:ext cx="7313613" cy="952558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Characteristic of the population before Ketoconazole use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4309"/>
            <a:ext cx="7313613" cy="441184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800" dirty="0"/>
              <a:t>M</a:t>
            </a:r>
            <a:r>
              <a:rPr lang="en-US" sz="2800" dirty="0" smtClean="0"/>
              <a:t>ean age at </a:t>
            </a:r>
            <a:r>
              <a:rPr lang="en-US" sz="2800" dirty="0"/>
              <a:t>diagnosis</a:t>
            </a:r>
            <a:r>
              <a:rPr lang="en-US" sz="2800" dirty="0" smtClean="0"/>
              <a:t>: 41.9</a:t>
            </a:r>
            <a:r>
              <a:rPr lang="en-US" sz="2800" dirty="0"/>
              <a:t>+-</a:t>
            </a:r>
            <a:r>
              <a:rPr lang="en-US" sz="2800" dirty="0" smtClean="0"/>
              <a:t>15.8y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err="1" smtClean="0"/>
              <a:t>Microadenoma</a:t>
            </a:r>
            <a:r>
              <a:rPr lang="en-US" sz="2800" dirty="0"/>
              <a:t>:</a:t>
            </a:r>
            <a:r>
              <a:rPr lang="en-US" sz="2800" dirty="0" smtClean="0"/>
              <a:t> 106(53.4% 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err="1" smtClean="0"/>
              <a:t>Macroadenoma</a:t>
            </a:r>
            <a:r>
              <a:rPr lang="en-US" sz="2800" dirty="0" smtClean="0"/>
              <a:t>: 36(18.2%)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Lack of obvious adenoma: 58(29.4%)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TSS: 72%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Radiotherapy: 23.6%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Second surgery: 8%</a:t>
            </a:r>
          </a:p>
          <a:p>
            <a:pPr marL="0" indent="0">
              <a:lnSpc>
                <a:spcPct val="5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1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68999"/>
            <a:ext cx="7313613" cy="5447965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r>
              <a:rPr lang="en-US" sz="28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ollow</a:t>
            </a:r>
            <a:r>
              <a:rPr lang="en-US" sz="28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-up</a:t>
            </a:r>
            <a:r>
              <a:rPr lang="en-US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800" dirty="0"/>
              <a:t>F</a:t>
            </a:r>
            <a:r>
              <a:rPr lang="en-US" sz="2800" dirty="0" smtClean="0"/>
              <a:t>rom </a:t>
            </a:r>
            <a:r>
              <a:rPr lang="en-US" sz="2800" dirty="0"/>
              <a:t>0.03 to 135 months (mean: </a:t>
            </a:r>
            <a:r>
              <a:rPr lang="en-US" sz="2800" dirty="0" smtClean="0"/>
              <a:t>14.4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/>
              <a:t>months)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Primary Aim: </a:t>
            </a:r>
            <a:r>
              <a:rPr lang="en-US" sz="2800" dirty="0" smtClean="0">
                <a:solidFill>
                  <a:srgbClr val="000000"/>
                </a:solidFill>
              </a:rPr>
              <a:t>Clarifying efficacy and tolerance to better determine the </a:t>
            </a:r>
            <a:r>
              <a:rPr lang="en-US" sz="2800" dirty="0" smtClean="0">
                <a:solidFill>
                  <a:srgbClr val="FF0000"/>
                </a:solidFill>
              </a:rPr>
              <a:t>benefit /risk balance.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E</a:t>
            </a:r>
            <a:r>
              <a:rPr lang="en-US" sz="2800" dirty="0" smtClean="0">
                <a:solidFill>
                  <a:srgbClr val="0000FF"/>
                </a:solidFill>
              </a:rPr>
              <a:t>fficacy </a:t>
            </a:r>
            <a:r>
              <a:rPr lang="en-US" sz="2800" dirty="0">
                <a:solidFill>
                  <a:srgbClr val="0000FF"/>
                </a:solidFill>
              </a:rPr>
              <a:t>analysis </a:t>
            </a:r>
            <a:r>
              <a:rPr lang="en-US" sz="2800" dirty="0"/>
              <a:t>was performed in 197 patients, who had available urinary cortisol levels during the study.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50 Patients: as pre surgical </a:t>
            </a:r>
            <a:r>
              <a:rPr lang="en-US" sz="2800" dirty="0"/>
              <a:t>treatment, </a:t>
            </a: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32 Patients: </a:t>
            </a:r>
            <a:r>
              <a:rPr lang="en-US" sz="2800" dirty="0"/>
              <a:t>as primary </a:t>
            </a:r>
            <a:r>
              <a:rPr lang="en-US" sz="2800" dirty="0" smtClean="0"/>
              <a:t>treatment,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128 </a:t>
            </a:r>
            <a:r>
              <a:rPr lang="en-US" sz="2800" dirty="0"/>
              <a:t>patients 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as secondary treatment </a:t>
            </a:r>
            <a:r>
              <a:rPr lang="en-US" sz="2800" dirty="0"/>
              <a:t>(</a:t>
            </a:r>
            <a:r>
              <a:rPr lang="en-US" sz="2800" dirty="0" smtClean="0"/>
              <a:t>after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/>
              <a:t>unsuccessful surgery or following Radiotherapy) </a:t>
            </a:r>
          </a:p>
          <a:p>
            <a:pPr marL="0" indent="0">
              <a:lnSpc>
                <a:spcPct val="50000"/>
              </a:lnSpc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71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87597"/>
            <a:ext cx="7313613" cy="4402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Ketoconazole </a:t>
            </a:r>
            <a:r>
              <a:rPr lang="en-US" sz="2800" dirty="0">
                <a:solidFill>
                  <a:srgbClr val="0000FF"/>
                </a:solidFill>
              </a:rPr>
              <a:t>dose </a:t>
            </a:r>
            <a:r>
              <a:rPr lang="en-US" sz="2800" dirty="0" smtClean="0">
                <a:solidFill>
                  <a:srgbClr val="0000FF"/>
                </a:solidFill>
              </a:rPr>
              <a:t>ranging </a:t>
            </a:r>
            <a:r>
              <a:rPr lang="en-US" sz="2800" dirty="0" smtClean="0"/>
              <a:t>:from </a:t>
            </a:r>
            <a:r>
              <a:rPr lang="en-US" sz="2800" dirty="0"/>
              <a:t>200 to 1200 mg/d (mean: 767.2 mg/d; median</a:t>
            </a:r>
            <a:r>
              <a:rPr lang="en-US" sz="2800" dirty="0" smtClean="0"/>
              <a:t>:600 </a:t>
            </a:r>
            <a:r>
              <a:rPr lang="en-US" sz="2800" dirty="0"/>
              <a:t>mg/d)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At the last follow-</a:t>
            </a:r>
            <a:r>
              <a:rPr lang="en-US" sz="4000" dirty="0" smtClean="0">
                <a:solidFill>
                  <a:srgbClr val="FF0000"/>
                </a:solidFill>
              </a:rPr>
              <a:t>up:</a:t>
            </a:r>
          </a:p>
          <a:p>
            <a:pPr marL="0" indent="0">
              <a:buNone/>
            </a:pPr>
            <a:r>
              <a:rPr lang="en-US" sz="2800" dirty="0" smtClean="0"/>
              <a:t> 78 </a:t>
            </a:r>
            <a:r>
              <a:rPr lang="en-US" sz="2800" dirty="0"/>
              <a:t>of 197 </a:t>
            </a:r>
            <a:r>
              <a:rPr lang="en-US" sz="2800" dirty="0" smtClean="0"/>
              <a:t>(49.3%</a:t>
            </a:r>
            <a:r>
              <a:rPr lang="en-US" sz="2800" dirty="0"/>
              <a:t>) </a:t>
            </a:r>
            <a:r>
              <a:rPr lang="en-US" sz="2800" dirty="0" smtClean="0"/>
              <a:t>:  </a:t>
            </a:r>
            <a:r>
              <a:rPr lang="en-US" sz="2800" dirty="0"/>
              <a:t>N</a:t>
            </a:r>
            <a:r>
              <a:rPr lang="en-US" sz="2800" dirty="0" smtClean="0"/>
              <a:t>ormal </a:t>
            </a:r>
            <a:r>
              <a:rPr lang="en-US" sz="2800" dirty="0"/>
              <a:t>urinary </a:t>
            </a:r>
            <a:r>
              <a:rPr lang="en-US" sz="2800" dirty="0" smtClean="0"/>
              <a:t>cortisol levels,</a:t>
            </a:r>
          </a:p>
          <a:p>
            <a:pPr marL="0" indent="0">
              <a:buNone/>
            </a:pPr>
            <a:r>
              <a:rPr lang="en-US" sz="2800" dirty="0" smtClean="0"/>
              <a:t>37 (23.4%</a:t>
            </a:r>
            <a:r>
              <a:rPr lang="en-US" sz="2800" dirty="0"/>
              <a:t>) :</a:t>
            </a:r>
            <a:r>
              <a:rPr lang="en-US" sz="2800" dirty="0" smtClean="0"/>
              <a:t>at </a:t>
            </a:r>
            <a:r>
              <a:rPr lang="en-US" sz="2800" dirty="0"/>
              <a:t>least a 50% decrease </a:t>
            </a:r>
          </a:p>
          <a:p>
            <a:pPr marL="0" indent="0">
              <a:buNone/>
            </a:pPr>
            <a:r>
              <a:rPr lang="en-US" sz="2800" dirty="0" smtClean="0"/>
              <a:t> 43 </a:t>
            </a:r>
            <a:r>
              <a:rPr lang="en-US" sz="2800" dirty="0"/>
              <a:t>(</a:t>
            </a:r>
            <a:r>
              <a:rPr lang="en-US" sz="2800" dirty="0" smtClean="0"/>
              <a:t>27.2%</a:t>
            </a:r>
            <a:r>
              <a:rPr lang="en-US" sz="2800" dirty="0"/>
              <a:t>) :</a:t>
            </a:r>
            <a:r>
              <a:rPr lang="en-US" sz="2800" dirty="0" smtClean="0"/>
              <a:t> unchanged levels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42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317" r="-16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40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Clinical signs </a:t>
            </a:r>
            <a:r>
              <a:rPr lang="en-US" sz="2800" dirty="0" smtClean="0"/>
              <a:t>were improved in 74 of 134(55.2%)</a:t>
            </a:r>
          </a:p>
          <a:p>
            <a:pPr marL="0" indent="0">
              <a:buNone/>
            </a:pPr>
            <a:r>
              <a:rPr lang="en-US" sz="2800" dirty="0" smtClean="0"/>
              <a:t>Hypertension in 36 of 90 (40%)</a:t>
            </a:r>
          </a:p>
          <a:p>
            <a:pPr marL="0" indent="0">
              <a:buNone/>
            </a:pPr>
            <a:r>
              <a:rPr lang="en-US" sz="2800" dirty="0" smtClean="0"/>
              <a:t>Hypokalemia in 10 of 26(38.4%)</a:t>
            </a:r>
          </a:p>
          <a:p>
            <a:pPr marL="0" indent="0">
              <a:buNone/>
            </a:pPr>
            <a:r>
              <a:rPr lang="en-US" sz="2800" dirty="0" smtClean="0"/>
              <a:t>AND </a:t>
            </a:r>
          </a:p>
          <a:p>
            <a:pPr marL="0" indent="0">
              <a:buNone/>
            </a:pPr>
            <a:r>
              <a:rPr lang="en-US" sz="2800" dirty="0" smtClean="0"/>
              <a:t>Diabetes in 23 of 39(59%)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15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6216" r="-31922"/>
          <a:stretch/>
        </p:blipFill>
        <p:spPr>
          <a:xfrm>
            <a:off x="-501685" y="274638"/>
            <a:ext cx="9645685" cy="5851525"/>
          </a:xfrm>
        </p:spPr>
      </p:pic>
    </p:spTree>
    <p:extLst>
      <p:ext uri="{BB962C8B-B14F-4D97-AF65-F5344CB8AC3E}">
        <p14:creationId xmlns:p14="http://schemas.microsoft.com/office/powerpoint/2010/main" val="10235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SURPRISINGLY: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Gender </a:t>
            </a:r>
            <a:r>
              <a:rPr lang="en-US" sz="2800" dirty="0" smtClean="0"/>
              <a:t>is a predictive factor of control of </a:t>
            </a:r>
            <a:r>
              <a:rPr lang="en-US" sz="2800" dirty="0" err="1" smtClean="0"/>
              <a:t>hypercrtisolism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Proportion of </a:t>
            </a:r>
            <a:r>
              <a:rPr lang="en-US" sz="2800" dirty="0" smtClean="0">
                <a:solidFill>
                  <a:srgbClr val="0000FF"/>
                </a:solidFill>
              </a:rPr>
              <a:t>males </a:t>
            </a:r>
            <a:r>
              <a:rPr lang="en-US" sz="2800" dirty="0" smtClean="0"/>
              <a:t>was higher in the </a:t>
            </a:r>
            <a:r>
              <a:rPr lang="en-US" sz="2800" dirty="0" smtClean="0">
                <a:solidFill>
                  <a:srgbClr val="0000FF"/>
                </a:solidFill>
              </a:rPr>
              <a:t>uncontrolled</a:t>
            </a:r>
            <a:r>
              <a:rPr lang="en-US" sz="2800" dirty="0" smtClean="0"/>
              <a:t> than in the controlled group.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76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22096"/>
            <a:ext cx="7313613" cy="4835903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51  Patients </a:t>
            </a:r>
            <a:r>
              <a:rPr lang="en-US" sz="2800" dirty="0"/>
              <a:t>(21.5%) 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Stopped</a:t>
            </a:r>
            <a:r>
              <a:rPr lang="en-US" sz="2800" dirty="0" smtClean="0"/>
              <a:t> </a:t>
            </a:r>
            <a:r>
              <a:rPr lang="en-US" sz="2800" dirty="0"/>
              <a:t>treatment </a:t>
            </a:r>
            <a:r>
              <a:rPr lang="en-US" sz="2800" dirty="0" smtClean="0"/>
              <a:t>because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of </a:t>
            </a:r>
            <a:r>
              <a:rPr lang="en-US" sz="2800" dirty="0"/>
              <a:t>intolerance.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 Frequency of adverse effects</a:t>
            </a:r>
            <a:r>
              <a:rPr lang="en-US" sz="2800" dirty="0" smtClean="0"/>
              <a:t>:   0.6</a:t>
            </a:r>
            <a:r>
              <a:rPr lang="en-US" sz="2800" dirty="0"/>
              <a:t>–18.4</a:t>
            </a:r>
            <a:r>
              <a:rPr lang="en-US" sz="2800" dirty="0" smtClean="0"/>
              <a:t>%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n </a:t>
            </a:r>
            <a:r>
              <a:rPr lang="en-US" sz="2800" dirty="0">
                <a:solidFill>
                  <a:srgbClr val="FF0000"/>
                </a:solidFill>
              </a:rPr>
              <a:t>increase in liver </a:t>
            </a:r>
            <a:r>
              <a:rPr lang="en-US" sz="2800" dirty="0" smtClean="0">
                <a:solidFill>
                  <a:srgbClr val="FF0000"/>
                </a:solidFill>
              </a:rPr>
              <a:t>enzymes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dirty="0"/>
              <a:t>in 35 of 190 </a:t>
            </a:r>
            <a:r>
              <a:rPr lang="en-US" sz="2800" dirty="0" smtClean="0"/>
              <a:t>patients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/>
              <a:t>(18.4%), among whom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Up </a:t>
            </a:r>
            <a:r>
              <a:rPr lang="en-US" sz="2800" dirty="0"/>
              <a:t>to 5-fold normal values </a:t>
            </a:r>
            <a:r>
              <a:rPr lang="en-US" sz="2800" dirty="0" smtClean="0"/>
              <a:t>: in </a:t>
            </a:r>
            <a:r>
              <a:rPr lang="en-US" sz="2800" dirty="0"/>
              <a:t>30 </a:t>
            </a: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patients(</a:t>
            </a:r>
            <a:r>
              <a:rPr lang="en-US" sz="2800" dirty="0"/>
              <a:t>85.7%</a:t>
            </a:r>
            <a:r>
              <a:rPr lang="en-US" sz="2800" dirty="0" smtClean="0"/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 5</a:t>
            </a:r>
            <a:r>
              <a:rPr lang="en-US" sz="2800" dirty="0"/>
              <a:t>–10-fold in 4 patients (11.4%) </a:t>
            </a:r>
            <a:r>
              <a:rPr lang="en-US" sz="2800" dirty="0" smtClean="0"/>
              <a:t>and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40</a:t>
            </a:r>
            <a:r>
              <a:rPr lang="en-US" sz="2800" dirty="0"/>
              <a:t>-</a:t>
            </a:r>
            <a:r>
              <a:rPr lang="en-US" sz="2800" dirty="0" smtClean="0"/>
              <a:t>fold higher </a:t>
            </a:r>
            <a:r>
              <a:rPr lang="en-US" sz="2800" dirty="0"/>
              <a:t>than normal values in 1 patient </a:t>
            </a: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 (</a:t>
            </a:r>
            <a:r>
              <a:rPr lang="en-US" sz="2800" dirty="0"/>
              <a:t>2.9%). </a:t>
            </a:r>
          </a:p>
        </p:txBody>
      </p:sp>
      <p:sp>
        <p:nvSpPr>
          <p:cNvPr id="4" name="U-Turn Arrow 3"/>
          <p:cNvSpPr/>
          <p:nvPr/>
        </p:nvSpPr>
        <p:spPr>
          <a:xfrm>
            <a:off x="4478013" y="3810232"/>
            <a:ext cx="1487100" cy="518058"/>
          </a:xfrm>
          <a:prstGeom prst="uturnArrow">
            <a:avLst>
              <a:gd name="adj1" fmla="val 25000"/>
              <a:gd name="adj2" fmla="val 25000"/>
              <a:gd name="adj3" fmla="val 37905"/>
              <a:gd name="adj4" fmla="val 43750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1830"/>
            <a:ext cx="7313613" cy="5086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 smtClean="0">
                <a:solidFill>
                  <a:srgbClr val="0000FF"/>
                </a:solidFill>
              </a:rPr>
              <a:t>elevation of </a:t>
            </a:r>
            <a:r>
              <a:rPr lang="en-US" sz="2800" dirty="0">
                <a:solidFill>
                  <a:srgbClr val="0000FF"/>
                </a:solidFill>
              </a:rPr>
              <a:t>liver enzyme levels </a:t>
            </a:r>
            <a:r>
              <a:rPr lang="en-US" sz="2800" dirty="0"/>
              <a:t>generally </a:t>
            </a:r>
            <a:r>
              <a:rPr lang="en-US" sz="2800" dirty="0">
                <a:solidFill>
                  <a:srgbClr val="0000FF"/>
                </a:solidFill>
              </a:rPr>
              <a:t>normalized </a:t>
            </a:r>
            <a:r>
              <a:rPr lang="en-US" sz="2800" dirty="0" smtClean="0">
                <a:solidFill>
                  <a:srgbClr val="0000FF"/>
                </a:solidFill>
              </a:rPr>
              <a:t>within 1</a:t>
            </a:r>
            <a:r>
              <a:rPr lang="en-US" sz="2800" dirty="0">
                <a:solidFill>
                  <a:srgbClr val="0000FF"/>
                </a:solidFill>
              </a:rPr>
              <a:t>–3 months </a:t>
            </a:r>
            <a:r>
              <a:rPr lang="en-US" sz="2800" dirty="0"/>
              <a:t>after ketoconazole withdrawal and </a:t>
            </a:r>
            <a:r>
              <a:rPr lang="en-US" sz="2800" dirty="0" smtClean="0"/>
              <a:t>occurred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at </a:t>
            </a:r>
            <a:r>
              <a:rPr lang="en-US" sz="2800" dirty="0"/>
              <a:t>the beginning of treatment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or </a:t>
            </a:r>
          </a:p>
          <a:p>
            <a:pPr marL="0" indent="0">
              <a:buNone/>
            </a:pPr>
            <a:r>
              <a:rPr lang="en-US" sz="2800" dirty="0" smtClean="0"/>
              <a:t>2.     after </a:t>
            </a:r>
            <a:r>
              <a:rPr lang="en-US" sz="2800" dirty="0"/>
              <a:t>a dose change,  </a:t>
            </a:r>
            <a:r>
              <a:rPr lang="en-US" sz="2800" dirty="0" smtClean="0"/>
              <a:t>                   </a:t>
            </a:r>
            <a:endParaRPr lang="en-US" sz="2800" dirty="0"/>
          </a:p>
        </p:txBody>
      </p:sp>
      <p:sp>
        <p:nvSpPr>
          <p:cNvPr id="4" name="Curved Right Arrow 3"/>
          <p:cNvSpPr/>
          <p:nvPr/>
        </p:nvSpPr>
        <p:spPr>
          <a:xfrm>
            <a:off x="0" y="3402540"/>
            <a:ext cx="914400" cy="205406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321780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7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No fatal hepatitis </a:t>
            </a:r>
            <a:r>
              <a:rPr lang="en-US" sz="2800" dirty="0"/>
              <a:t>was observed.</a:t>
            </a:r>
          </a:p>
          <a:p>
            <a:pPr marL="0" lvl="0" indent="0">
              <a:buNone/>
            </a:pPr>
            <a:r>
              <a:rPr lang="en-US" sz="2800" dirty="0" smtClean="0"/>
              <a:t>Gastro</a:t>
            </a:r>
            <a:r>
              <a:rPr lang="en-US" sz="2800" dirty="0"/>
              <a:t>-intestinal complaints (13.1%)</a:t>
            </a:r>
            <a:r>
              <a:rPr lang="en-US" sz="2800" dirty="0" smtClean="0"/>
              <a:t>,</a:t>
            </a:r>
          </a:p>
          <a:p>
            <a:pPr marL="0" lv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drenal </a:t>
            </a:r>
            <a:r>
              <a:rPr lang="en-US" sz="2800" dirty="0"/>
              <a:t>insufficiency (5.3%)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/>
              <a:t> p</a:t>
            </a:r>
            <a:r>
              <a:rPr lang="en-US" sz="2800" dirty="0" smtClean="0"/>
              <a:t>ruritus</a:t>
            </a:r>
            <a:r>
              <a:rPr lang="en-US" sz="2800" dirty="0"/>
              <a:t>(3.7%)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1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Ketoconazole is a </a:t>
            </a:r>
            <a:r>
              <a:rPr lang="en-US" sz="2800" dirty="0" smtClean="0">
                <a:solidFill>
                  <a:srgbClr val="FF0000"/>
                </a:solidFill>
              </a:rPr>
              <a:t>highly effective </a:t>
            </a:r>
            <a:r>
              <a:rPr lang="en-US" sz="2800" dirty="0" smtClean="0"/>
              <a:t>drug to reduce </a:t>
            </a:r>
            <a:r>
              <a:rPr lang="en-US" sz="2800" dirty="0" err="1" smtClean="0"/>
              <a:t>hypercortisolemia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No</a:t>
            </a:r>
            <a:r>
              <a:rPr lang="en-US" sz="3600" dirty="0" smtClean="0"/>
              <a:t> </a:t>
            </a:r>
            <a:r>
              <a:rPr lang="en-US" sz="2800" dirty="0" err="1" smtClean="0"/>
              <a:t>indentification</a:t>
            </a:r>
            <a:r>
              <a:rPr lang="en-US" sz="2800" dirty="0" smtClean="0"/>
              <a:t> of any other </a:t>
            </a:r>
            <a:r>
              <a:rPr lang="en-US" sz="3200" dirty="0" smtClean="0">
                <a:solidFill>
                  <a:srgbClr val="0000FF"/>
                </a:solidFill>
              </a:rPr>
              <a:t>predictive </a:t>
            </a:r>
            <a:r>
              <a:rPr lang="en-US" sz="2800" dirty="0" smtClean="0"/>
              <a:t>factor of control  of </a:t>
            </a:r>
            <a:r>
              <a:rPr lang="en-US" sz="2800" dirty="0" err="1" smtClean="0"/>
              <a:t>hypercortisolism</a:t>
            </a:r>
            <a:r>
              <a:rPr lang="en-US" sz="2800" dirty="0" smtClean="0"/>
              <a:t> including </a:t>
            </a:r>
            <a:r>
              <a:rPr lang="en-US" sz="4000" dirty="0" smtClean="0">
                <a:solidFill>
                  <a:srgbClr val="0000FF"/>
                </a:solidFill>
              </a:rPr>
              <a:t>initial UFC </a:t>
            </a:r>
            <a:r>
              <a:rPr lang="en-US" sz="2800" dirty="0" smtClean="0"/>
              <a:t>,other than male sex.</a:t>
            </a:r>
          </a:p>
          <a:p>
            <a:pPr marL="0" indent="0">
              <a:buNone/>
            </a:pPr>
            <a:r>
              <a:rPr lang="en-US" sz="2800" dirty="0" smtClean="0"/>
              <a:t>Hepatotoxicity: Relatively frequent but often  moderate.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25725" lvl="7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Generally</a:t>
            </a:r>
            <a:endParaRPr lang="en-US" sz="28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CS, as well as in CD, control of </a:t>
            </a:r>
            <a:r>
              <a:rPr lang="en-US" sz="2800" dirty="0">
                <a:solidFill>
                  <a:srgbClr val="FF0000"/>
                </a:solidFill>
              </a:rPr>
              <a:t>cortisol </a:t>
            </a:r>
            <a:r>
              <a:rPr lang="en-US" sz="2800" dirty="0" smtClean="0">
                <a:solidFill>
                  <a:srgbClr val="FF0000"/>
                </a:solidFill>
              </a:rPr>
              <a:t>secretion </a:t>
            </a:r>
            <a:r>
              <a:rPr lang="en-US" sz="2800" dirty="0" smtClean="0"/>
              <a:t>was </a:t>
            </a:r>
            <a:r>
              <a:rPr lang="en-US" sz="2800" dirty="0">
                <a:solidFill>
                  <a:srgbClr val="FF0000"/>
                </a:solidFill>
              </a:rPr>
              <a:t>almost always </a:t>
            </a:r>
            <a:r>
              <a:rPr lang="en-US" sz="2800" dirty="0"/>
              <a:t>associated with improvement of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clinical picture: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  Control of </a:t>
            </a:r>
            <a:r>
              <a:rPr lang="en-US" sz="2800" dirty="0"/>
              <a:t>BP and glucose tolerance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urved Down Arrow 3"/>
          <p:cNvSpPr/>
          <p:nvPr/>
        </p:nvSpPr>
        <p:spPr>
          <a:xfrm>
            <a:off x="3049306" y="3845499"/>
            <a:ext cx="2210551" cy="87023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1"/>
            <a:ext cx="7313613" cy="5095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In </a:t>
            </a:r>
            <a:r>
              <a:rPr lang="en-US" sz="2800" dirty="0"/>
              <a:t>July 2013, the Food </a:t>
            </a:r>
            <a:r>
              <a:rPr lang="en-US" sz="2800" dirty="0" smtClean="0"/>
              <a:t>and Drug Administration </a:t>
            </a:r>
            <a:r>
              <a:rPr lang="en-US" sz="2800" dirty="0">
                <a:solidFill>
                  <a:srgbClr val="FF0000"/>
                </a:solidFill>
              </a:rPr>
              <a:t>(FDA) </a:t>
            </a:r>
            <a:r>
              <a:rPr lang="en-US" sz="2800" dirty="0"/>
              <a:t>and European Medicines </a:t>
            </a:r>
            <a:r>
              <a:rPr lang="en-US" sz="2800" dirty="0" smtClean="0"/>
              <a:t>Agency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>
                <a:solidFill>
                  <a:srgbClr val="FF0000"/>
                </a:solidFill>
              </a:rPr>
              <a:t>EMA) </a:t>
            </a:r>
            <a:r>
              <a:rPr lang="en-US" sz="2800" dirty="0"/>
              <a:t>have given</a:t>
            </a:r>
            <a:r>
              <a:rPr lang="en-US" sz="3600" dirty="0">
                <a:solidFill>
                  <a:srgbClr val="FF0000"/>
                </a:solidFill>
              </a:rPr>
              <a:t> strong warnings </a:t>
            </a:r>
            <a:r>
              <a:rPr lang="en-US" sz="2800" dirty="0"/>
              <a:t>about the use of </a:t>
            </a:r>
            <a:r>
              <a:rPr lang="en-US" sz="3200" dirty="0" smtClean="0">
                <a:solidFill>
                  <a:srgbClr val="3366FF"/>
                </a:solidFill>
              </a:rPr>
              <a:t>ketoconazole </a:t>
            </a:r>
            <a:r>
              <a:rPr lang="en-US" sz="2800" dirty="0" smtClean="0"/>
              <a:t>as </a:t>
            </a:r>
            <a:r>
              <a:rPr lang="en-US" sz="2800" dirty="0"/>
              <a:t>an antifungal agent, due to its potential </a:t>
            </a:r>
            <a:r>
              <a:rPr lang="en-US" sz="2800" dirty="0" smtClean="0"/>
              <a:t>hepatotoxicity.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F</a:t>
            </a:r>
            <a:r>
              <a:rPr lang="en-US" sz="2800" dirty="0" smtClean="0"/>
              <a:t>atal hepatitis:  </a:t>
            </a:r>
            <a:r>
              <a:rPr lang="en-US" sz="2800" dirty="0"/>
              <a:t>very </a:t>
            </a:r>
            <a:r>
              <a:rPr lang="en-US" sz="2800" dirty="0" smtClean="0"/>
              <a:t>rare</a:t>
            </a:r>
          </a:p>
          <a:p>
            <a:pPr marL="0" indent="0">
              <a:buNone/>
            </a:pPr>
            <a:r>
              <a:rPr lang="en-US" sz="2800" dirty="0" smtClean="0"/>
              <a:t> An </a:t>
            </a:r>
            <a:r>
              <a:rPr lang="en-US" sz="2800" dirty="0"/>
              <a:t>increase in </a:t>
            </a:r>
            <a:r>
              <a:rPr lang="en-US" sz="2800" dirty="0" smtClean="0"/>
              <a:t>liver enzymes: ranging from</a:t>
            </a:r>
          </a:p>
          <a:p>
            <a:pPr marL="0" indent="0">
              <a:buNone/>
            </a:pPr>
            <a:r>
              <a:rPr lang="en-US" sz="2800" dirty="0" smtClean="0"/>
              <a:t> 2.6 to 18.7</a:t>
            </a:r>
            <a:r>
              <a:rPr lang="en-US" sz="2800" dirty="0"/>
              <a:t>%of cases in the </a:t>
            </a:r>
            <a:r>
              <a:rPr lang="en-US" sz="2800" dirty="0" smtClean="0"/>
              <a:t>studies.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79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The other </a:t>
            </a:r>
            <a:r>
              <a:rPr lang="en-US" sz="2800" dirty="0">
                <a:solidFill>
                  <a:srgbClr val="3366FF"/>
                </a:solidFill>
              </a:rPr>
              <a:t>limitation of ketoconazole </a:t>
            </a:r>
            <a:r>
              <a:rPr lang="en-US" sz="2800" dirty="0" smtClean="0"/>
              <a:t>: The </a:t>
            </a:r>
            <a:r>
              <a:rPr lang="en-US" sz="2800" dirty="0"/>
              <a:t>impairment of its intestinal </a:t>
            </a:r>
            <a:r>
              <a:rPr lang="en-US" sz="2800" dirty="0" smtClean="0"/>
              <a:t>absorption when </a:t>
            </a:r>
            <a:r>
              <a:rPr lang="en-US" sz="3200" dirty="0">
                <a:solidFill>
                  <a:srgbClr val="800000"/>
                </a:solidFill>
              </a:rPr>
              <a:t>administered </a:t>
            </a:r>
            <a:r>
              <a:rPr lang="en-US" sz="3200" dirty="0" smtClean="0">
                <a:solidFill>
                  <a:srgbClr val="800000"/>
                </a:solidFill>
              </a:rPr>
              <a:t>concomitantly with </a:t>
            </a:r>
            <a:r>
              <a:rPr lang="en-US" sz="3200" dirty="0">
                <a:solidFill>
                  <a:srgbClr val="800000"/>
                </a:solidFill>
              </a:rPr>
              <a:t>proton-pump </a:t>
            </a:r>
            <a:r>
              <a:rPr lang="en-US" sz="3200" dirty="0" smtClean="0">
                <a:solidFill>
                  <a:srgbClr val="800000"/>
                </a:solidFill>
              </a:rPr>
              <a:t>inhibitors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 GASTRIC  ACIDITY is  CRUCIAL)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Teratogenity</a:t>
            </a:r>
            <a:r>
              <a:rPr lang="en-US" sz="3600" dirty="0" smtClean="0">
                <a:solidFill>
                  <a:srgbClr val="FF0000"/>
                </a:solidFill>
              </a:rPr>
              <a:t>??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8000"/>
                </a:solidFill>
              </a:rPr>
              <a:t>Safety in Children and older age??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078" y="1750818"/>
            <a:ext cx="7313613" cy="4056062"/>
          </a:xfrm>
        </p:spPr>
        <p:txBody>
          <a:bodyPr>
            <a:normAutofit/>
          </a:bodyPr>
          <a:lstStyle/>
          <a:p>
            <a:pPr algn="just"/>
            <a:endParaRPr lang="en-US" sz="2800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en-US" sz="280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just">
              <a:buNone/>
            </a:pPr>
            <a:r>
              <a:rPr lang="en-US" sz="280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MULTIMODAL </a:t>
            </a:r>
            <a:r>
              <a:rPr lang="en-US" sz="2800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approach using a combination of these treatments my be an appropriate strategy </a:t>
            </a:r>
            <a:r>
              <a:rPr lang="en-US" sz="280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a consistent number of patients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achieve the best outcome</a:t>
            </a:r>
            <a:r>
              <a:rPr lang="en-US" sz="280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280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7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summary, ketoconazole induce normalization of cortisol secretion at the end of the treatment period, </a:t>
            </a:r>
            <a:r>
              <a:rPr lang="en-US" sz="2800" dirty="0">
                <a:solidFill>
                  <a:srgbClr val="FF0000"/>
                </a:solidFill>
              </a:rPr>
              <a:t>in an average of 65% </a:t>
            </a:r>
            <a:r>
              <a:rPr lang="en-US" sz="2800" dirty="0"/>
              <a:t>of patients, with a consequent improvement in clinical picture, but it is affected an </a:t>
            </a:r>
            <a:r>
              <a:rPr lang="en-US" sz="2800" dirty="0">
                <a:solidFill>
                  <a:srgbClr val="FF0000"/>
                </a:solidFill>
              </a:rPr>
              <a:t>escape from the response </a:t>
            </a:r>
            <a:r>
              <a:rPr lang="en-US" sz="2800" dirty="0"/>
              <a:t>in up to 23% patients with initial response to treatment.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9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Therefore, it can be a good temporary </a:t>
            </a:r>
            <a:r>
              <a:rPr lang="en-US" sz="2800" dirty="0" smtClean="0"/>
              <a:t>option for </a:t>
            </a:r>
            <a:r>
              <a:rPr lang="en-US" sz="2800" dirty="0"/>
              <a:t>controlling cortisol excess, but it might be </a:t>
            </a:r>
            <a:r>
              <a:rPr lang="en-US" sz="2800" dirty="0" smtClean="0"/>
              <a:t>considered a </a:t>
            </a:r>
            <a:r>
              <a:rPr lang="en-US" sz="2800" dirty="0"/>
              <a:t>valuable alternative as chronic treatment for </a:t>
            </a:r>
            <a:r>
              <a:rPr lang="en-US" sz="2800" dirty="0" smtClean="0"/>
              <a:t>selected patients </a:t>
            </a:r>
            <a:r>
              <a:rPr lang="en-US" sz="2800" dirty="0"/>
              <a:t>with CD and, in general, for </a:t>
            </a:r>
            <a:r>
              <a:rPr lang="en-US" sz="2800" dirty="0" smtClean="0"/>
              <a:t>CS</a:t>
            </a:r>
          </a:p>
          <a:p>
            <a:r>
              <a:rPr lang="en-US" sz="2800" dirty="0" smtClean="0"/>
              <a:t>One of </a:t>
            </a:r>
            <a:r>
              <a:rPr lang="en-US" sz="2800" dirty="0"/>
              <a:t>the advantages of ketoconazole is </a:t>
            </a:r>
            <a:r>
              <a:rPr lang="en-US" sz="2800" dirty="0" smtClean="0"/>
              <a:t>represented by </a:t>
            </a:r>
            <a:r>
              <a:rPr lang="en-US" sz="2800" dirty="0"/>
              <a:t>its rapid action, whereas disadvantages are represented</a:t>
            </a:r>
          </a:p>
          <a:p>
            <a:r>
              <a:rPr lang="en-US" sz="2800" dirty="0"/>
              <a:t>by the multiple daily dosing and different drug-drug interactions.</a:t>
            </a:r>
          </a:p>
          <a:p>
            <a:r>
              <a:rPr lang="en-US" sz="2800" dirty="0"/>
              <a:t>It is noteworthy that the information related to</a:t>
            </a:r>
          </a:p>
          <a:p>
            <a:r>
              <a:rPr lang="en-US" sz="2800" dirty="0"/>
              <a:t>the use of ketoconazole in CD is supported mainly by</a:t>
            </a:r>
          </a:p>
          <a:p>
            <a:r>
              <a:rPr lang="en-US" sz="2800" dirty="0" err="1"/>
              <a:t>noncontrolled</a:t>
            </a:r>
            <a:r>
              <a:rPr lang="en-US" sz="2800" dirty="0"/>
              <a:t> retrospective studies, which might have</a:t>
            </a:r>
          </a:p>
          <a:p>
            <a:r>
              <a:rPr lang="en-US" sz="2800" dirty="0"/>
              <a:t>overestimated the efficacy and underestimated safety of</a:t>
            </a:r>
          </a:p>
          <a:p>
            <a:r>
              <a:rPr lang="en-US" sz="2800" dirty="0"/>
              <a:t>the drug. I</a:t>
            </a:r>
          </a:p>
        </p:txBody>
      </p:sp>
    </p:spTree>
    <p:extLst>
      <p:ext uri="{BB962C8B-B14F-4D97-AF65-F5344CB8AC3E}">
        <p14:creationId xmlns:p14="http://schemas.microsoft.com/office/powerpoint/2010/main" val="37463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Metyrapone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4040"/>
            <a:ext cx="7313613" cy="5046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/>
              <a:t>Metyrapone</a:t>
            </a:r>
            <a:r>
              <a:rPr lang="en-US" sz="2800" dirty="0" smtClean="0"/>
              <a:t> </a:t>
            </a:r>
            <a:r>
              <a:rPr lang="en-US" sz="2800" dirty="0"/>
              <a:t>is a pyridine derivative with the ability </a:t>
            </a:r>
            <a:r>
              <a:rPr lang="en-US" sz="2800" dirty="0" smtClean="0"/>
              <a:t>to inhibit </a:t>
            </a:r>
            <a:r>
              <a:rPr lang="en-US" sz="2800" dirty="0"/>
              <a:t>11-hydroxylase, the enzyme responsible for </a:t>
            </a:r>
            <a:r>
              <a:rPr lang="en-US" sz="2800" dirty="0" smtClean="0"/>
              <a:t>the final </a:t>
            </a:r>
            <a:r>
              <a:rPr lang="en-US" sz="2800" dirty="0"/>
              <a:t>step of the cortisol </a:t>
            </a:r>
            <a:r>
              <a:rPr lang="en-US" sz="2800" dirty="0" smtClean="0"/>
              <a:t>synthesis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Blocking cortisol Production</a:t>
            </a:r>
            <a:r>
              <a:rPr lang="en-US" sz="2800" dirty="0" smtClean="0"/>
              <a:t> .</a:t>
            </a:r>
          </a:p>
          <a:p>
            <a:pPr marL="0" indent="0">
              <a:buNone/>
            </a:pPr>
            <a:r>
              <a:rPr lang="en-US" sz="2800" dirty="0" smtClean="0"/>
              <a:t> Interfere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>
                <a:solidFill>
                  <a:srgbClr val="0000FF"/>
                </a:solidFill>
              </a:rPr>
              <a:t>cortisol formation </a:t>
            </a:r>
            <a:r>
              <a:rPr lang="en-US" sz="2800" dirty="0"/>
              <a:t>by inhibiting the </a:t>
            </a:r>
            <a:r>
              <a:rPr lang="en-US" sz="2800" dirty="0" smtClean="0"/>
              <a:t>cholesterol side </a:t>
            </a:r>
            <a:r>
              <a:rPr lang="en-US" sz="2800" dirty="0"/>
              <a:t>chain cleavage complex , and to a </a:t>
            </a:r>
            <a:r>
              <a:rPr lang="en-US" sz="2800" dirty="0" smtClean="0"/>
              <a:t>lesser extent</a:t>
            </a:r>
            <a:r>
              <a:rPr lang="en-US" sz="2800" dirty="0"/>
              <a:t>, 17-hydroxylase and 18-hydroxylase </a:t>
            </a:r>
            <a:r>
              <a:rPr lang="en-US" sz="2800" dirty="0" smtClean="0"/>
              <a:t>activity.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6884108" y="2456597"/>
            <a:ext cx="969122" cy="4512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800" dirty="0"/>
              <a:t>O</a:t>
            </a:r>
            <a:r>
              <a:rPr lang="en-US" sz="2800" dirty="0" smtClean="0"/>
              <a:t>rally </a:t>
            </a:r>
            <a:r>
              <a:rPr lang="en-US" sz="2800" dirty="0"/>
              <a:t>at a dosage ranging from 500 to 6000 </a:t>
            </a: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mg/d</a:t>
            </a:r>
            <a:r>
              <a:rPr lang="en-US" sz="2800" dirty="0"/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Rapid </a:t>
            </a:r>
            <a:r>
              <a:rPr lang="en-US" sz="2800" dirty="0"/>
              <a:t>action, S</a:t>
            </a:r>
            <a:r>
              <a:rPr lang="en-US" sz="2800" dirty="0" smtClean="0"/>
              <a:t>hort </a:t>
            </a:r>
            <a:r>
              <a:rPr lang="en-US" sz="2800" dirty="0"/>
              <a:t>half-life (1.9 </a:t>
            </a:r>
            <a:r>
              <a:rPr lang="en-US" sz="2800" dirty="0" smtClean="0"/>
              <a:t>- 0.7 hours)</a:t>
            </a:r>
          </a:p>
          <a:p>
            <a:pPr marL="0" indent="0">
              <a:lnSpc>
                <a:spcPct val="50000"/>
              </a:lnSpc>
              <a:buNone/>
            </a:pPr>
            <a:endParaRPr lang="en-US" sz="2800" dirty="0"/>
          </a:p>
          <a:p>
            <a:pPr marL="0" indent="0">
              <a:lnSpc>
                <a:spcPct val="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2800" dirty="0" smtClean="0"/>
              <a:t> multiple </a:t>
            </a:r>
            <a:r>
              <a:rPr lang="en-US" sz="2800" dirty="0"/>
              <a:t>daily dosing, up to six times a day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50000"/>
              </a:lnSpc>
              <a:buNone/>
            </a:pPr>
            <a:endParaRPr lang="en-US" sz="2800" dirty="0"/>
          </a:p>
          <a:p>
            <a:pPr>
              <a:lnSpc>
                <a:spcPct val="50000"/>
              </a:lnSpc>
            </a:pPr>
            <a:endParaRPr lang="en-US" sz="2800" dirty="0"/>
          </a:p>
        </p:txBody>
      </p:sp>
      <p:sp>
        <p:nvSpPr>
          <p:cNvPr id="6" name="Up-Down Arrow Callout 5"/>
          <p:cNvSpPr/>
          <p:nvPr/>
        </p:nvSpPr>
        <p:spPr>
          <a:xfrm>
            <a:off x="4828900" y="3008078"/>
            <a:ext cx="2422805" cy="1052827"/>
          </a:xfrm>
          <a:prstGeom prst="up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According </a:t>
            </a:r>
            <a:r>
              <a:rPr lang="en-US" sz="2800" dirty="0"/>
              <a:t>to </a:t>
            </a:r>
            <a:r>
              <a:rPr lang="en-US" sz="2800" dirty="0" smtClean="0"/>
              <a:t>the results of 5 main studies:</a:t>
            </a:r>
          </a:p>
          <a:p>
            <a:pPr marL="0" indent="0">
              <a:buNone/>
            </a:pPr>
            <a:r>
              <a:rPr lang="en-US" sz="2800" dirty="0" err="1" smtClean="0"/>
              <a:t>Metyrapone</a:t>
            </a:r>
            <a:r>
              <a:rPr lang="en-US" sz="2800" dirty="0" smtClean="0"/>
              <a:t> remission rate ranging: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                  45.4 </a:t>
            </a:r>
            <a:r>
              <a:rPr lang="en-US" sz="2800" dirty="0"/>
              <a:t>to 100%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/>
              <a:t>Mean remission </a:t>
            </a:r>
            <a:r>
              <a:rPr lang="en-US" sz="2800" dirty="0"/>
              <a:t>rate </a:t>
            </a:r>
            <a:r>
              <a:rPr lang="en-US" sz="2800" dirty="0" smtClean="0"/>
              <a:t>                                    71%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Median remission rate                                  75.5%</a:t>
            </a:r>
            <a:endParaRPr lang="en-US" sz="2800" dirty="0"/>
          </a:p>
        </p:txBody>
      </p:sp>
      <p:sp>
        <p:nvSpPr>
          <p:cNvPr id="5" name="Up-Down Arrow 4"/>
          <p:cNvSpPr/>
          <p:nvPr/>
        </p:nvSpPr>
        <p:spPr>
          <a:xfrm>
            <a:off x="3726107" y="2941232"/>
            <a:ext cx="334180" cy="96926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4444594" y="4545541"/>
            <a:ext cx="2406096" cy="38436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4444594" y="5163868"/>
            <a:ext cx="2406096" cy="4345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Thoren</a:t>
            </a:r>
            <a:r>
              <a:rPr lang="en-US" dirty="0" smtClean="0">
                <a:solidFill>
                  <a:srgbClr val="FF0000"/>
                </a:solidFill>
              </a:rPr>
              <a:t> and coworkers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498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M</a:t>
            </a:r>
            <a:r>
              <a:rPr lang="en-US" sz="2800" dirty="0" err="1" smtClean="0"/>
              <a:t>etyrapone</a:t>
            </a:r>
            <a:r>
              <a:rPr lang="en-US" sz="2800" dirty="0" smtClean="0"/>
              <a:t> </a:t>
            </a:r>
            <a:r>
              <a:rPr lang="en-US" sz="2800" dirty="0"/>
              <a:t>and/or </a:t>
            </a:r>
            <a:r>
              <a:rPr lang="en-US" sz="2800" dirty="0" err="1"/>
              <a:t>A</a:t>
            </a:r>
            <a:r>
              <a:rPr lang="en-US" sz="2800" dirty="0" err="1" smtClean="0"/>
              <a:t>minoglutethimide</a:t>
            </a: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smtClean="0"/>
              <a:t>15 CS patients.</a:t>
            </a:r>
          </a:p>
          <a:p>
            <a:pPr marL="0" indent="0">
              <a:buNone/>
            </a:pPr>
            <a:r>
              <a:rPr lang="en-US" sz="2800" dirty="0"/>
              <a:t>9</a:t>
            </a:r>
            <a:r>
              <a:rPr lang="en-US" sz="2800" dirty="0" smtClean="0"/>
              <a:t> </a:t>
            </a:r>
            <a:r>
              <a:rPr lang="en-US" sz="2800" dirty="0"/>
              <a:t>patients </a:t>
            </a:r>
            <a:r>
              <a:rPr lang="en-US" sz="2800" dirty="0" smtClean="0"/>
              <a:t>with CD were treated with </a:t>
            </a:r>
            <a:r>
              <a:rPr lang="en-US" sz="2800" dirty="0" err="1"/>
              <a:t>metyrapone</a:t>
            </a:r>
            <a:r>
              <a:rPr lang="en-US" sz="2800" dirty="0"/>
              <a:t> </a:t>
            </a:r>
            <a:r>
              <a:rPr lang="en-US" sz="2800" dirty="0" err="1"/>
              <a:t>monotherapy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/>
              <a:t>Follow</a:t>
            </a:r>
            <a:r>
              <a:rPr lang="en-US" sz="2800" dirty="0"/>
              <a:t>-up </a:t>
            </a:r>
            <a:r>
              <a:rPr lang="en-US" sz="2800" dirty="0" smtClean="0"/>
              <a:t>ranging: from </a:t>
            </a:r>
            <a:r>
              <a:rPr lang="en-US" sz="2800" dirty="0"/>
              <a:t>0.6 to 6.5 months (mean: 1.9 months; median: </a:t>
            </a:r>
            <a:r>
              <a:rPr lang="en-US" sz="2800" dirty="0" smtClean="0"/>
              <a:t>1.2 month</a:t>
            </a:r>
            <a:r>
              <a:rPr lang="en-US" sz="2800" dirty="0"/>
              <a:t>)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/>
              <a:t>M</a:t>
            </a:r>
            <a:r>
              <a:rPr lang="en-US" sz="2800" dirty="0" err="1" smtClean="0"/>
              <a:t>etyrapone</a:t>
            </a:r>
            <a:r>
              <a:rPr lang="en-US" sz="2800" dirty="0" smtClean="0"/>
              <a:t> </a:t>
            </a:r>
            <a:r>
              <a:rPr lang="en-US" sz="2800" dirty="0"/>
              <a:t>dose </a:t>
            </a:r>
            <a:r>
              <a:rPr lang="en-US" sz="2800" dirty="0" smtClean="0"/>
              <a:t>ranging: </a:t>
            </a:r>
            <a:r>
              <a:rPr lang="en-US" sz="2800" dirty="0"/>
              <a:t>from 1000 to </a:t>
            </a:r>
            <a:r>
              <a:rPr lang="en-US" sz="2800" dirty="0" smtClean="0"/>
              <a:t>3000 mg</a:t>
            </a:r>
            <a:r>
              <a:rPr lang="en-US" sz="2800" dirty="0"/>
              <a:t>/</a:t>
            </a:r>
            <a:r>
              <a:rPr lang="en-US" sz="2800" dirty="0" smtClean="0"/>
              <a:t>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8/9 patients: Pituitary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irradiation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7/9 patients (</a:t>
            </a:r>
            <a:r>
              <a:rPr lang="en-US" sz="2800" dirty="0"/>
              <a:t>77.8%</a:t>
            </a:r>
            <a:r>
              <a:rPr lang="en-US" sz="2800" dirty="0" smtClean="0"/>
              <a:t>): A </a:t>
            </a:r>
            <a:r>
              <a:rPr lang="en-US" sz="2800" dirty="0" smtClean="0">
                <a:solidFill>
                  <a:srgbClr val="000090"/>
                </a:solidFill>
              </a:rPr>
              <a:t>significant reduction </a:t>
            </a:r>
            <a:r>
              <a:rPr lang="en-US" sz="2800" dirty="0" smtClean="0"/>
              <a:t>in </a:t>
            </a:r>
            <a:r>
              <a:rPr lang="en-US" sz="2800" dirty="0"/>
              <a:t>urinary cortisol levels during a generally short period of time (0.6 –2.6 months)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smtClean="0"/>
              <a:t>1/9 (11.1%):  </a:t>
            </a:r>
            <a:r>
              <a:rPr lang="en-US" sz="2800" dirty="0" smtClean="0">
                <a:solidFill>
                  <a:srgbClr val="FF0000"/>
                </a:solidFill>
              </a:rPr>
              <a:t>Normalization</a:t>
            </a:r>
            <a:r>
              <a:rPr lang="en-US" sz="2800" dirty="0" smtClean="0"/>
              <a:t> after </a:t>
            </a:r>
            <a:r>
              <a:rPr lang="en-US" sz="2800" dirty="0"/>
              <a:t>a longer time period (6.5 months</a:t>
            </a:r>
            <a:r>
              <a:rPr lang="en-US" sz="2800" dirty="0" smtClean="0"/>
              <a:t>)</a:t>
            </a:r>
            <a:r>
              <a:rPr lang="en-US" sz="2800" dirty="0"/>
              <a:t> </a:t>
            </a:r>
            <a:r>
              <a:rPr lang="en-US" sz="2800" dirty="0" smtClean="0"/>
              <a:t>      significant </a:t>
            </a:r>
            <a:r>
              <a:rPr lang="en-US" sz="2800" dirty="0"/>
              <a:t>clinical improvement 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Plus 4"/>
          <p:cNvSpPr/>
          <p:nvPr/>
        </p:nvSpPr>
        <p:spPr>
          <a:xfrm>
            <a:off x="3834713" y="4411846"/>
            <a:ext cx="417725" cy="40107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15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End point : A </a:t>
            </a:r>
            <a:r>
              <a:rPr lang="en-US" sz="2800" dirty="0">
                <a:solidFill>
                  <a:srgbClr val="FF0000"/>
                </a:solidFill>
              </a:rPr>
              <a:t>significant reduction </a:t>
            </a:r>
            <a:r>
              <a:rPr lang="en-US" sz="2800" dirty="0"/>
              <a:t>of urinary cortisol levels </a:t>
            </a:r>
            <a:r>
              <a:rPr lang="en-US" sz="2800" dirty="0">
                <a:solidFill>
                  <a:srgbClr val="FF0000"/>
                </a:solidFill>
              </a:rPr>
              <a:t>together with improvement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FF0000"/>
                </a:solidFill>
              </a:rPr>
              <a:t>clinical</a:t>
            </a:r>
            <a:r>
              <a:rPr lang="en-US" sz="2800" dirty="0"/>
              <a:t> picture</a:t>
            </a:r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00FF"/>
                </a:solidFill>
              </a:rPr>
              <a:t>escape phenomenon </a:t>
            </a:r>
            <a:r>
              <a:rPr lang="en-US" sz="2800" dirty="0"/>
              <a:t>was not considered in </a:t>
            </a:r>
            <a:r>
              <a:rPr lang="en-US" sz="2800" dirty="0" smtClean="0"/>
              <a:t>      this study.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Adverse effects </a:t>
            </a:r>
            <a:r>
              <a:rPr lang="en-US" sz="2800" dirty="0" smtClean="0"/>
              <a:t>:An </a:t>
            </a:r>
            <a:r>
              <a:rPr lang="en-US" sz="2800" dirty="0"/>
              <a:t>increase in </a:t>
            </a:r>
            <a:r>
              <a:rPr lang="en-US" sz="2800" dirty="0">
                <a:solidFill>
                  <a:srgbClr val="0000FF"/>
                </a:solidFill>
              </a:rPr>
              <a:t>facial </a:t>
            </a:r>
            <a:r>
              <a:rPr lang="en-US" sz="2800" dirty="0" smtClean="0">
                <a:solidFill>
                  <a:srgbClr val="0000FF"/>
                </a:solidFill>
              </a:rPr>
              <a:t>hair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rgbClr val="0000FF"/>
                </a:solidFill>
              </a:rPr>
              <a:t>acne </a:t>
            </a:r>
            <a:r>
              <a:rPr lang="en-US" sz="2800" dirty="0"/>
              <a:t>(12.5% of the female population), </a:t>
            </a:r>
            <a:r>
              <a:rPr lang="en-US" sz="2800" dirty="0" smtClean="0">
                <a:solidFill>
                  <a:srgbClr val="FF0000"/>
                </a:solidFill>
              </a:rPr>
              <a:t>dizziness </a:t>
            </a:r>
            <a:r>
              <a:rPr lang="en-US" sz="2800" dirty="0" smtClean="0"/>
              <a:t>(</a:t>
            </a:r>
            <a:r>
              <a:rPr lang="en-US" sz="2800" dirty="0"/>
              <a:t>44.4%) and recurrence of a </a:t>
            </a:r>
            <a:r>
              <a:rPr lang="en-US" sz="2800" dirty="0">
                <a:solidFill>
                  <a:srgbClr val="FF0000"/>
                </a:solidFill>
              </a:rPr>
              <a:t>duodenal ulcer </a:t>
            </a:r>
            <a:r>
              <a:rPr lang="en-US" sz="2800" dirty="0"/>
              <a:t>(11.1%</a:t>
            </a:r>
            <a:r>
              <a:rPr lang="en-US" sz="2800" dirty="0" smtClean="0"/>
              <a:t>).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40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4096"/>
            <a:ext cx="7313613" cy="1253366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A recent paper </a:t>
            </a:r>
            <a:r>
              <a:rPr lang="en-US" sz="4800" dirty="0" smtClean="0">
                <a:solidFill>
                  <a:srgbClr val="FF0000"/>
                </a:solidFill>
              </a:rPr>
              <a:t>:Van </a:t>
            </a:r>
            <a:r>
              <a:rPr lang="en-US" sz="4800" dirty="0">
                <a:solidFill>
                  <a:srgbClr val="FF0000"/>
                </a:solidFill>
              </a:rPr>
              <a:t>den Bosch and coworkers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Subjects and Method</a:t>
            </a:r>
            <a:r>
              <a:rPr lang="en-US" sz="2800" dirty="0" smtClean="0"/>
              <a:t>: </a:t>
            </a:r>
            <a:r>
              <a:rPr lang="en-US" sz="2800" dirty="0" err="1" smtClean="0"/>
              <a:t>Metyrapone</a:t>
            </a:r>
            <a:r>
              <a:rPr lang="en-US" sz="2800" dirty="0" smtClean="0"/>
              <a:t> </a:t>
            </a:r>
            <a:r>
              <a:rPr lang="en-US" sz="2800" dirty="0"/>
              <a:t>as </a:t>
            </a:r>
            <a:r>
              <a:rPr lang="en-US" sz="2800" dirty="0" err="1"/>
              <a:t>presurgical</a:t>
            </a:r>
            <a:r>
              <a:rPr lang="en-US" sz="2800" dirty="0"/>
              <a:t> </a:t>
            </a:r>
            <a:r>
              <a:rPr lang="en-US" sz="2800" dirty="0" smtClean="0"/>
              <a:t>treatment in </a:t>
            </a:r>
            <a:r>
              <a:rPr lang="en-US" sz="2800" dirty="0"/>
              <a:t>22 patients with </a:t>
            </a:r>
            <a:r>
              <a:rPr lang="en-US" sz="2800" dirty="0" smtClean="0"/>
              <a:t>CD and </a:t>
            </a:r>
            <a:r>
              <a:rPr lang="en-US" sz="2800" dirty="0" err="1"/>
              <a:t>metyrapone</a:t>
            </a:r>
            <a:r>
              <a:rPr lang="en-US" sz="2800" dirty="0"/>
              <a:t> dose ranging from 1000 to 6000 mg/</a:t>
            </a:r>
            <a:r>
              <a:rPr lang="en-US" sz="2800" dirty="0" smtClean="0"/>
              <a:t>d.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Follow</a:t>
            </a:r>
            <a:r>
              <a:rPr lang="en-US" sz="2800" dirty="0">
                <a:solidFill>
                  <a:srgbClr val="0000FF"/>
                </a:solidFill>
              </a:rPr>
              <a:t>-up </a:t>
            </a:r>
            <a:r>
              <a:rPr lang="en-US" sz="2800" dirty="0" smtClean="0">
                <a:solidFill>
                  <a:srgbClr val="0000FF"/>
                </a:solidFill>
              </a:rPr>
              <a:t>time: </a:t>
            </a:r>
            <a:r>
              <a:rPr lang="en-US" sz="2800" dirty="0" smtClean="0"/>
              <a:t>Ranging </a:t>
            </a:r>
            <a:r>
              <a:rPr lang="en-US" sz="2800" dirty="0"/>
              <a:t>from </a:t>
            </a:r>
            <a:r>
              <a:rPr lang="en-US" sz="2800" dirty="0" smtClean="0"/>
              <a:t>1.7 to </a:t>
            </a:r>
            <a:r>
              <a:rPr lang="en-US" sz="2800" dirty="0"/>
              <a:t>11.6 months (mean: 5.9 months; median: 5.8 months</a:t>
            </a:r>
            <a:r>
              <a:rPr lang="en-US" sz="2800" dirty="0" smtClean="0"/>
              <a:t>).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0000FF"/>
                </a:solidFill>
              </a:rPr>
              <a:t>An </a:t>
            </a:r>
            <a:r>
              <a:rPr lang="en-US" sz="2800" dirty="0" smtClean="0">
                <a:solidFill>
                  <a:srgbClr val="0000FF"/>
                </a:solidFill>
              </a:rPr>
              <a:t>adequate pretreatment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/>
              <a:t>N</a:t>
            </a:r>
            <a:r>
              <a:rPr lang="en-US" sz="2800" dirty="0" smtClean="0"/>
              <a:t>ormalization </a:t>
            </a:r>
            <a:r>
              <a:rPr lang="en-US" sz="2800" dirty="0"/>
              <a:t>of </a:t>
            </a:r>
            <a:r>
              <a:rPr lang="en-US" sz="2800" dirty="0" smtClean="0"/>
              <a:t>urinary cortisol </a:t>
            </a:r>
            <a:r>
              <a:rPr lang="en-US" sz="2800" dirty="0"/>
              <a:t>levels or a decrease in </a:t>
            </a:r>
            <a:r>
              <a:rPr lang="en-US" sz="2800" dirty="0" smtClean="0"/>
              <a:t>the mean serum </a:t>
            </a:r>
            <a:r>
              <a:rPr lang="en-US" sz="2800" dirty="0"/>
              <a:t>cortisol </a:t>
            </a:r>
            <a:r>
              <a:rPr lang="en-US" sz="2800" dirty="0" smtClean="0"/>
              <a:t>level below </a:t>
            </a:r>
            <a:r>
              <a:rPr lang="en-US" sz="2800" dirty="0"/>
              <a:t>300 </a:t>
            </a:r>
            <a:r>
              <a:rPr lang="en-US" sz="2800" dirty="0" err="1"/>
              <a:t>nmol</a:t>
            </a:r>
            <a:r>
              <a:rPr lang="en-US" sz="2800" dirty="0"/>
              <a:t>/L</a:t>
            </a:r>
            <a:r>
              <a:rPr lang="en-US" sz="2800" dirty="0" smtClean="0"/>
              <a:t>,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in </a:t>
            </a:r>
            <a:r>
              <a:rPr lang="en-US" sz="2800" dirty="0">
                <a:solidFill>
                  <a:srgbClr val="FF0000"/>
                </a:solidFill>
              </a:rPr>
              <a:t>10 of 22 (45.4%) patients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Curved Left Arrow 3"/>
          <p:cNvSpPr/>
          <p:nvPr/>
        </p:nvSpPr>
        <p:spPr>
          <a:xfrm>
            <a:off x="6647174" y="5531520"/>
            <a:ext cx="2496826" cy="768731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escape phenomenon was not considered in </a:t>
            </a:r>
            <a:r>
              <a:rPr lang="en-US" sz="2800" dirty="0" smtClean="0"/>
              <a:t>this study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Adverse </a:t>
            </a:r>
            <a:r>
              <a:rPr lang="en-US" sz="2800" dirty="0">
                <a:solidFill>
                  <a:srgbClr val="FF0000"/>
                </a:solidFill>
              </a:rPr>
              <a:t>effects 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rthralgia </a:t>
            </a:r>
            <a:r>
              <a:rPr lang="en-US" sz="2800" dirty="0"/>
              <a:t>and </a:t>
            </a:r>
            <a:r>
              <a:rPr lang="en-US" sz="2800" dirty="0" smtClean="0"/>
              <a:t>myalgia(</a:t>
            </a:r>
            <a:r>
              <a:rPr lang="en-US" sz="2800" dirty="0"/>
              <a:t>18.2%), hypokalemia (13.6%), fatigue and </a:t>
            </a:r>
            <a:r>
              <a:rPr lang="en-US" sz="2800" dirty="0" smtClean="0"/>
              <a:t>malaise(</a:t>
            </a:r>
            <a:r>
              <a:rPr lang="en-US" sz="2800" dirty="0"/>
              <a:t>13.6%), nausea and vomiting (13.6%) </a:t>
            </a:r>
            <a:r>
              <a:rPr lang="en-US" sz="2800" dirty="0" smtClean="0"/>
              <a:t>and </a:t>
            </a:r>
            <a:r>
              <a:rPr lang="en-US" sz="2800" dirty="0" err="1" smtClean="0"/>
              <a:t>hirsutism</a:t>
            </a:r>
            <a:r>
              <a:rPr lang="en-US" sz="2800" dirty="0" smtClean="0"/>
              <a:t>(</a:t>
            </a:r>
            <a:r>
              <a:rPr lang="en-US" sz="2800" dirty="0"/>
              <a:t>4.5%) 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38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15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 A reliable </a:t>
            </a:r>
            <a:r>
              <a:rPr lang="en-US" sz="2800" dirty="0"/>
              <a:t>prognostic factor for success </a:t>
            </a:r>
            <a:r>
              <a:rPr lang="en-US" sz="2800" dirty="0" smtClean="0"/>
              <a:t>of  surgery: Remove of </a:t>
            </a:r>
            <a:r>
              <a:rPr lang="en-US" sz="2800" dirty="0" err="1" smtClean="0"/>
              <a:t>hypercortisolism</a:t>
            </a:r>
            <a:r>
              <a:rPr lang="en-US" sz="2800" dirty="0" smtClean="0"/>
              <a:t> after TSS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    “ </a:t>
            </a:r>
            <a:r>
              <a:rPr lang="en-US" sz="2800" dirty="0"/>
              <a:t>R</a:t>
            </a:r>
            <a:r>
              <a:rPr lang="en-US" sz="2800" dirty="0" smtClean="0"/>
              <a:t>emission </a:t>
            </a:r>
            <a:r>
              <a:rPr lang="en-US" sz="2800" dirty="0"/>
              <a:t>and a lower risk </a:t>
            </a:r>
            <a:r>
              <a:rPr lang="en-US" sz="2800" dirty="0" smtClean="0"/>
              <a:t>of recurrence”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BUT   “ There is NO consensus </a:t>
            </a:r>
            <a:r>
              <a:rPr lang="en-US" sz="2800" dirty="0">
                <a:solidFill>
                  <a:srgbClr val="0000FF"/>
                </a:solidFill>
              </a:rPr>
              <a:t>on </a:t>
            </a:r>
            <a:r>
              <a:rPr lang="en-US" sz="2800" dirty="0" smtClean="0">
                <a:solidFill>
                  <a:srgbClr val="0000FF"/>
                </a:solidFill>
              </a:rPr>
              <a:t>predictors of </a:t>
            </a:r>
            <a:r>
              <a:rPr lang="en-US" sz="2800" dirty="0">
                <a:solidFill>
                  <a:srgbClr val="0000FF"/>
                </a:solidFill>
              </a:rPr>
              <a:t>these outcomes</a:t>
            </a:r>
            <a:r>
              <a:rPr lang="en-US" sz="2800" dirty="0" smtClean="0"/>
              <a:t>.”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(Different </a:t>
            </a:r>
            <a:r>
              <a:rPr lang="en-US" sz="2800" dirty="0"/>
              <a:t>remission and recurrence criteria used in </a:t>
            </a:r>
            <a:r>
              <a:rPr lang="en-US" sz="2800" dirty="0" smtClean="0"/>
              <a:t>the studies.)</a:t>
            </a:r>
            <a:endParaRPr lang="en-US" sz="2800" dirty="0"/>
          </a:p>
        </p:txBody>
      </p:sp>
      <p:sp>
        <p:nvSpPr>
          <p:cNvPr id="8" name="Up-Down Arrow 7"/>
          <p:cNvSpPr/>
          <p:nvPr/>
        </p:nvSpPr>
        <p:spPr>
          <a:xfrm>
            <a:off x="6407901" y="2373039"/>
            <a:ext cx="250635" cy="46792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Generally, in the studies reporting </a:t>
            </a:r>
            <a:r>
              <a:rPr lang="en-US" sz="2800" dirty="0" err="1"/>
              <a:t>metyrapone</a:t>
            </a:r>
            <a:r>
              <a:rPr lang="en-US" sz="2800" dirty="0"/>
              <a:t> </a:t>
            </a:r>
            <a:r>
              <a:rPr lang="en-US" sz="2800" dirty="0" smtClean="0"/>
              <a:t>treatment in </a:t>
            </a:r>
            <a:r>
              <a:rPr lang="en-US" sz="2800" dirty="0"/>
              <a:t>CS, as well as in CD, </a:t>
            </a:r>
            <a:r>
              <a:rPr lang="en-US" sz="2800" dirty="0">
                <a:solidFill>
                  <a:srgbClr val="FF0000"/>
                </a:solidFill>
              </a:rPr>
              <a:t>control of cortisol </a:t>
            </a:r>
            <a:r>
              <a:rPr lang="en-US" sz="2800" dirty="0" smtClean="0">
                <a:solidFill>
                  <a:srgbClr val="FF0000"/>
                </a:solidFill>
              </a:rPr>
              <a:t>secretion was </a:t>
            </a:r>
            <a:r>
              <a:rPr lang="en-US" sz="2800" dirty="0">
                <a:solidFill>
                  <a:srgbClr val="FF0000"/>
                </a:solidFill>
              </a:rPr>
              <a:t>almost always </a:t>
            </a:r>
            <a:r>
              <a:rPr lang="en-US" sz="2800" dirty="0"/>
              <a:t>associated with </a:t>
            </a:r>
            <a:r>
              <a:rPr lang="en-US" sz="2800" dirty="0">
                <a:solidFill>
                  <a:srgbClr val="0000FF"/>
                </a:solidFill>
              </a:rPr>
              <a:t>improvement </a:t>
            </a:r>
            <a:r>
              <a:rPr lang="en-US" sz="2800" dirty="0" smtClean="0">
                <a:solidFill>
                  <a:srgbClr val="0000FF"/>
                </a:solidFill>
              </a:rPr>
              <a:t>of clinical </a:t>
            </a:r>
            <a:r>
              <a:rPr lang="en-US" sz="2800" dirty="0"/>
              <a:t>picture.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In particular  “glucose </a:t>
            </a:r>
            <a:r>
              <a:rPr lang="en-US" sz="2800" dirty="0"/>
              <a:t>tolerance and </a:t>
            </a:r>
            <a:r>
              <a:rPr lang="en-US" sz="2800" dirty="0" smtClean="0"/>
              <a:t>BP”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00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448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analysis of the studies on </a:t>
            </a:r>
            <a:r>
              <a:rPr lang="en-US" sz="2800" dirty="0" err="1">
                <a:solidFill>
                  <a:srgbClr val="FF0000"/>
                </a:solidFill>
              </a:rPr>
              <a:t>metyrapone</a:t>
            </a:r>
            <a:r>
              <a:rPr lang="en-US" sz="2800" dirty="0">
                <a:solidFill>
                  <a:srgbClr val="FF0000"/>
                </a:solidFill>
              </a:rPr>
              <a:t> efficacy </a:t>
            </a:r>
            <a:r>
              <a:rPr lang="en-US" sz="2800" dirty="0" smtClean="0"/>
              <a:t>in patients </a:t>
            </a:r>
            <a:r>
              <a:rPr lang="en-US" sz="2800" dirty="0"/>
              <a:t>with </a:t>
            </a:r>
            <a:r>
              <a:rPr lang="en-US" sz="2800" dirty="0" smtClean="0"/>
              <a:t>CD:</a:t>
            </a:r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frequent increase in ACTH </a:t>
            </a:r>
            <a:r>
              <a:rPr lang="en-US" sz="2800" dirty="0" smtClean="0"/>
              <a:t>levels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0000FF"/>
                </a:solidFill>
              </a:rPr>
              <a:t>ACTH secretion may override </a:t>
            </a:r>
            <a:r>
              <a:rPr lang="en-US" sz="2800" dirty="0" smtClean="0">
                <a:solidFill>
                  <a:srgbClr val="0000FF"/>
                </a:solidFill>
              </a:rPr>
              <a:t>blockade of   </a:t>
            </a:r>
            <a:r>
              <a:rPr lang="en-US" sz="2800" dirty="0" err="1" smtClean="0">
                <a:solidFill>
                  <a:srgbClr val="0000FF"/>
                </a:solidFill>
              </a:rPr>
              <a:t>steroidogenesis</a:t>
            </a:r>
            <a:r>
              <a:rPr lang="en-US" sz="2800" dirty="0">
                <a:solidFill>
                  <a:srgbClr val="0000FF"/>
                </a:solidFill>
              </a:rPr>
              <a:t>, at least in some </a:t>
            </a:r>
            <a:r>
              <a:rPr lang="en-US" sz="2800" dirty="0" smtClean="0">
                <a:solidFill>
                  <a:srgbClr val="0000FF"/>
                </a:solidFill>
              </a:rPr>
              <a:t>patients </a:t>
            </a:r>
            <a:r>
              <a:rPr lang="en-US" sz="2800" dirty="0">
                <a:solidFill>
                  <a:srgbClr val="0000FF"/>
                </a:solidFill>
              </a:rPr>
              <a:t>and drive androgen and </a:t>
            </a:r>
            <a:r>
              <a:rPr lang="en-US" sz="2800" dirty="0" err="1">
                <a:solidFill>
                  <a:srgbClr val="0000FF"/>
                </a:solidFill>
              </a:rPr>
              <a:t>mineralcorticoid</a:t>
            </a:r>
            <a:r>
              <a:rPr lang="en-US" sz="2800" dirty="0">
                <a:solidFill>
                  <a:srgbClr val="0000FF"/>
                </a:solidFill>
              </a:rPr>
              <a:t> precursor </a:t>
            </a:r>
            <a:r>
              <a:rPr lang="en-US" sz="2800" dirty="0" smtClean="0">
                <a:solidFill>
                  <a:srgbClr val="0000FF"/>
                </a:solidFill>
              </a:rPr>
              <a:t>overproduction.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Left-Up Arrow 5"/>
          <p:cNvSpPr/>
          <p:nvPr/>
        </p:nvSpPr>
        <p:spPr>
          <a:xfrm>
            <a:off x="3007620" y="3375732"/>
            <a:ext cx="952413" cy="985981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BUT</a:t>
            </a:r>
            <a:r>
              <a:rPr lang="en-US" sz="2800" dirty="0" smtClean="0"/>
              <a:t> An </a:t>
            </a:r>
            <a:r>
              <a:rPr lang="en-US" sz="2800" dirty="0">
                <a:solidFill>
                  <a:srgbClr val="FF0000"/>
                </a:solidFill>
              </a:rPr>
              <a:t>escape from response </a:t>
            </a:r>
            <a:r>
              <a:rPr lang="en-US" sz="2800" dirty="0"/>
              <a:t>has been described in 0%–13% (mean: 5.7%; median: 4.2%) of the total population of patients.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7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Limitations  of </a:t>
            </a:r>
            <a:r>
              <a:rPr lang="en-US" dirty="0" err="1" smtClean="0">
                <a:solidFill>
                  <a:srgbClr val="FF0000"/>
                </a:solidFill>
              </a:rPr>
              <a:t>Methyrapone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1)Second</a:t>
            </a:r>
            <a:r>
              <a:rPr lang="en-US" sz="2800" dirty="0"/>
              <a:t>-line medical therapy </a:t>
            </a:r>
            <a:r>
              <a:rPr lang="en-US" sz="2800" dirty="0" smtClean="0"/>
              <a:t>in females(</a:t>
            </a:r>
            <a:r>
              <a:rPr lang="en-US" sz="2800" dirty="0" err="1" smtClean="0"/>
              <a:t>hyperandrogenism</a:t>
            </a:r>
            <a:r>
              <a:rPr lang="en-US" sz="2800" dirty="0" smtClean="0"/>
              <a:t> due to ACTH rising).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2)</a:t>
            </a:r>
            <a:r>
              <a:rPr lang="en-US" sz="2800" dirty="0" err="1" smtClean="0"/>
              <a:t>Mineralcorticoid</a:t>
            </a:r>
            <a:r>
              <a:rPr lang="en-US" sz="2800" dirty="0" smtClean="0"/>
              <a:t> </a:t>
            </a:r>
            <a:r>
              <a:rPr lang="en-US" sz="2800" dirty="0"/>
              <a:t>precursor </a:t>
            </a:r>
            <a:r>
              <a:rPr lang="en-US" sz="2800" dirty="0" smtClean="0"/>
              <a:t>overproduction is </a:t>
            </a:r>
            <a:r>
              <a:rPr lang="en-US" sz="2800" dirty="0"/>
              <a:t>responsible for </a:t>
            </a:r>
            <a:r>
              <a:rPr lang="en-US" sz="2800" dirty="0" err="1"/>
              <a:t>mineralcorticoid</a:t>
            </a:r>
            <a:r>
              <a:rPr lang="en-US" sz="2800" dirty="0"/>
              <a:t> adverse </a:t>
            </a:r>
            <a:r>
              <a:rPr lang="en-US" sz="2800" dirty="0" smtClean="0"/>
              <a:t>effects observed </a:t>
            </a:r>
            <a:r>
              <a:rPr lang="en-US" sz="2800" dirty="0"/>
              <a:t>during </a:t>
            </a:r>
            <a:r>
              <a:rPr lang="en-US" sz="2800" dirty="0" err="1"/>
              <a:t>metyrapone</a:t>
            </a:r>
            <a:r>
              <a:rPr lang="en-US" sz="2800" dirty="0"/>
              <a:t> therapy, namely hypertension</a:t>
            </a:r>
            <a:r>
              <a:rPr lang="en-US" sz="2800" dirty="0" smtClean="0"/>
              <a:t>, </a:t>
            </a:r>
            <a:r>
              <a:rPr lang="en-US" sz="2800" dirty="0" err="1" smtClean="0"/>
              <a:t>hypokalaemia</a:t>
            </a:r>
            <a:r>
              <a:rPr lang="en-US" sz="2800" dirty="0" smtClean="0"/>
              <a:t> </a:t>
            </a:r>
            <a:r>
              <a:rPr lang="en-US" sz="2800" dirty="0"/>
              <a:t>and edema that could limit long-</a:t>
            </a:r>
            <a:r>
              <a:rPr lang="en-US" sz="2800" dirty="0" err="1" smtClean="0"/>
              <a:t>termtreatment</a:t>
            </a:r>
            <a:r>
              <a:rPr lang="en-US" sz="2800" dirty="0" smtClean="0"/>
              <a:t>.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97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Most common during pregnancy:</a:t>
            </a: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 err="1" smtClean="0"/>
              <a:t>coadministration</a:t>
            </a:r>
            <a:r>
              <a:rPr lang="en-US" sz="2800" dirty="0" smtClean="0"/>
              <a:t> of </a:t>
            </a:r>
            <a:r>
              <a:rPr lang="en-US" sz="2800" dirty="0" err="1"/>
              <a:t>metyrapone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an </a:t>
            </a:r>
            <a:r>
              <a:rPr lang="en-US" sz="2800" dirty="0" smtClean="0"/>
              <a:t>antihypertensive drug </a:t>
            </a:r>
            <a:r>
              <a:rPr lang="en-US" sz="2800" dirty="0"/>
              <a:t>is recommended, in order to guarantee a safer </a:t>
            </a:r>
            <a:r>
              <a:rPr lang="en-US" sz="2800" dirty="0" smtClean="0"/>
              <a:t>outcome during pregnancy.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Safety</a:t>
            </a:r>
            <a:r>
              <a:rPr lang="en-US" sz="2800" dirty="0" smtClean="0"/>
              <a:t> in children and elderly.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50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448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Metyrapone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/>
              <a:t>N</a:t>
            </a:r>
            <a:r>
              <a:rPr lang="en-US" sz="2800" dirty="0" smtClean="0"/>
              <a:t>ormalization </a:t>
            </a:r>
            <a:r>
              <a:rPr lang="en-US" sz="2800" dirty="0"/>
              <a:t>of </a:t>
            </a:r>
            <a:r>
              <a:rPr lang="en-US" sz="2800" dirty="0" smtClean="0"/>
              <a:t>cortisol secretion </a:t>
            </a:r>
            <a:r>
              <a:rPr lang="en-US" sz="2800" dirty="0"/>
              <a:t>at the end of the treatment period in </a:t>
            </a:r>
            <a:r>
              <a:rPr lang="en-US" sz="2800" dirty="0" err="1" smtClean="0"/>
              <a:t>anaverage</a:t>
            </a:r>
            <a:r>
              <a:rPr lang="en-US" sz="2800" dirty="0" smtClean="0"/>
              <a:t> </a:t>
            </a:r>
            <a:r>
              <a:rPr lang="en-US" sz="2800" dirty="0"/>
              <a:t>of 71% of patients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apid </a:t>
            </a:r>
            <a:r>
              <a:rPr lang="en-US" sz="2800" dirty="0" smtClean="0"/>
              <a:t>improvement in </a:t>
            </a:r>
            <a:r>
              <a:rPr lang="en-US" sz="2800" dirty="0"/>
              <a:t>clinical </a:t>
            </a:r>
            <a:r>
              <a:rPr lang="en-US" sz="2800" dirty="0" smtClean="0"/>
              <a:t>picture,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Escape</a:t>
            </a:r>
            <a:r>
              <a:rPr lang="en-US" sz="2800" dirty="0" smtClean="0"/>
              <a:t> from </a:t>
            </a:r>
            <a:r>
              <a:rPr lang="en-US" sz="2800" dirty="0"/>
              <a:t>the response </a:t>
            </a:r>
            <a:r>
              <a:rPr lang="en-US" sz="2800" dirty="0" smtClean="0"/>
              <a:t>: In </a:t>
            </a:r>
            <a:r>
              <a:rPr lang="en-US" sz="2800" dirty="0"/>
              <a:t>up to 19% of patients with </a:t>
            </a:r>
            <a:r>
              <a:rPr lang="en-US" sz="2800" dirty="0" smtClean="0"/>
              <a:t>initial response </a:t>
            </a:r>
            <a:r>
              <a:rPr lang="en-US" sz="2800" dirty="0"/>
              <a:t>to treatment.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Therefore</a:t>
            </a:r>
            <a:r>
              <a:rPr lang="en-US" sz="2800" dirty="0"/>
              <a:t>, </a:t>
            </a:r>
            <a:r>
              <a:rPr lang="en-US" sz="2800" dirty="0" err="1"/>
              <a:t>metyrapone</a:t>
            </a:r>
            <a:r>
              <a:rPr lang="en-US" sz="2800" dirty="0"/>
              <a:t> can be </a:t>
            </a:r>
            <a:r>
              <a:rPr lang="en-US" sz="2800" dirty="0" smtClean="0"/>
              <a:t>considered an </a:t>
            </a:r>
            <a:r>
              <a:rPr lang="en-US" sz="2800" dirty="0">
                <a:solidFill>
                  <a:srgbClr val="0000FF"/>
                </a:solidFill>
              </a:rPr>
              <a:t>effective drug in the medical </a:t>
            </a:r>
            <a:r>
              <a:rPr lang="en-US" sz="2800" dirty="0" smtClean="0">
                <a:solidFill>
                  <a:srgbClr val="0000FF"/>
                </a:solidFill>
              </a:rPr>
              <a:t>management of CD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0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981"/>
            <a:ext cx="7313613" cy="1453904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Aminoglutethimide</a:t>
            </a:r>
            <a:r>
              <a:rPr lang="en-US" dirty="0" smtClean="0">
                <a:solidFill>
                  <a:srgbClr val="FF0000"/>
                </a:solidFill>
              </a:rPr>
              <a:t> /</a:t>
            </a:r>
            <a:r>
              <a:rPr lang="en-US" dirty="0" err="1" smtClean="0">
                <a:solidFill>
                  <a:srgbClr val="FF0000"/>
                </a:solidFill>
              </a:rPr>
              <a:t>Trilostane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0885"/>
            <a:ext cx="7313613" cy="4220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/>
              <a:t>Aminoglutethimide</a:t>
            </a:r>
            <a:r>
              <a:rPr lang="en-US" sz="2800" dirty="0" smtClean="0"/>
              <a:t> </a:t>
            </a:r>
            <a:r>
              <a:rPr lang="en-US" sz="2800" dirty="0"/>
              <a:t>is </a:t>
            </a:r>
            <a:r>
              <a:rPr lang="en-US" sz="2800" dirty="0" err="1"/>
              <a:t>phenylpiperidine</a:t>
            </a:r>
            <a:r>
              <a:rPr lang="en-US" sz="2800" dirty="0"/>
              <a:t> with the </a:t>
            </a:r>
            <a:r>
              <a:rPr lang="en-US" sz="2800" dirty="0" smtClean="0"/>
              <a:t>ability to </a:t>
            </a:r>
            <a:r>
              <a:rPr lang="en-US" sz="2800" dirty="0"/>
              <a:t>block cholesterol side-chain cleavage and the </a:t>
            </a:r>
            <a:r>
              <a:rPr lang="en-US" sz="2800" dirty="0" err="1" smtClean="0"/>
              <a:t>steroidogenic</a:t>
            </a:r>
            <a:r>
              <a:rPr lang="en-US" sz="2800" dirty="0"/>
              <a:t> </a:t>
            </a:r>
            <a:r>
              <a:rPr lang="en-US" sz="2800" dirty="0" smtClean="0"/>
              <a:t>enzymes </a:t>
            </a:r>
            <a:r>
              <a:rPr lang="en-US" sz="2800" dirty="0"/>
              <a:t>11-hydroxylase and 18-</a:t>
            </a:r>
            <a:r>
              <a:rPr lang="en-US" sz="2800" dirty="0" smtClean="0"/>
              <a:t>hydroxylase .</a:t>
            </a:r>
          </a:p>
          <a:p>
            <a:pPr marL="0" indent="0">
              <a:buNone/>
            </a:pPr>
            <a:r>
              <a:rPr lang="en-US" sz="2800" dirty="0" err="1" smtClean="0"/>
              <a:t>Aminoglutethimide</a:t>
            </a:r>
            <a:r>
              <a:rPr lang="en-US" sz="2800" dirty="0" smtClean="0"/>
              <a:t> </a:t>
            </a:r>
            <a:r>
              <a:rPr lang="en-US" sz="2800" dirty="0"/>
              <a:t>is no longer used in the treatment </a:t>
            </a:r>
            <a:r>
              <a:rPr lang="en-US" sz="2800" dirty="0" smtClean="0"/>
              <a:t>of CD</a:t>
            </a:r>
            <a:r>
              <a:rPr lang="en-US" sz="2800" dirty="0"/>
              <a:t>, because of an unfavorable adverse event </a:t>
            </a:r>
            <a:r>
              <a:rPr lang="en-US" sz="2800" dirty="0" smtClean="0"/>
              <a:t>profile.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53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</a:rPr>
              <a:t>Trilostane</a:t>
            </a:r>
            <a:r>
              <a:rPr lang="en-US" sz="2800" dirty="0"/>
              <a:t> is an </a:t>
            </a:r>
            <a:r>
              <a:rPr lang="en-US" sz="2800" dirty="0" err="1"/>
              <a:t>androstene-carbonitrile</a:t>
            </a:r>
            <a:r>
              <a:rPr lang="en-US" sz="2800" dirty="0"/>
              <a:t> </a:t>
            </a:r>
            <a:r>
              <a:rPr lang="en-US" sz="2800" dirty="0" smtClean="0"/>
              <a:t>derivative agent </a:t>
            </a:r>
            <a:r>
              <a:rPr lang="en-US" sz="2800" dirty="0"/>
              <a:t>with the ability to competitively inhibit of 3-hydroxy</a:t>
            </a:r>
            <a:r>
              <a:rPr lang="en-US" sz="2800" dirty="0" smtClean="0"/>
              <a:t>-steroid </a:t>
            </a:r>
            <a:r>
              <a:rPr lang="en-US" sz="2800" dirty="0"/>
              <a:t>dehydrogenase/5-4-isomerase, the </a:t>
            </a:r>
            <a:r>
              <a:rPr lang="en-US" sz="2800" dirty="0" smtClean="0"/>
              <a:t>enzyme that </a:t>
            </a:r>
            <a:r>
              <a:rPr lang="en-US" sz="2800" dirty="0"/>
              <a:t>blocks an early stage of </a:t>
            </a:r>
            <a:r>
              <a:rPr lang="en-US" sz="2800" dirty="0" err="1"/>
              <a:t>steroidogenesis</a:t>
            </a:r>
            <a:r>
              <a:rPr lang="en-US" sz="2800" dirty="0"/>
              <a:t>, with </a:t>
            </a: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0000FF"/>
                </a:solidFill>
              </a:rPr>
              <a:t>consequent </a:t>
            </a:r>
            <a:r>
              <a:rPr lang="en-US" sz="2800" dirty="0">
                <a:solidFill>
                  <a:srgbClr val="0000FF"/>
                </a:solidFill>
              </a:rPr>
              <a:t>block of the biosynthesis of the entire </a:t>
            </a:r>
            <a:r>
              <a:rPr lang="en-US" sz="2800" dirty="0" smtClean="0">
                <a:solidFill>
                  <a:srgbClr val="0000FF"/>
                </a:solidFill>
              </a:rPr>
              <a:t>classes of </a:t>
            </a:r>
            <a:r>
              <a:rPr lang="en-US" sz="2800" dirty="0">
                <a:solidFill>
                  <a:srgbClr val="0000FF"/>
                </a:solidFill>
              </a:rPr>
              <a:t>adrenal hormones</a:t>
            </a:r>
          </a:p>
        </p:txBody>
      </p:sp>
    </p:spTree>
    <p:extLst>
      <p:ext uri="{BB962C8B-B14F-4D97-AF65-F5344CB8AC3E}">
        <p14:creationId xmlns:p14="http://schemas.microsoft.com/office/powerpoint/2010/main" val="14678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Trilostane</a:t>
            </a:r>
            <a:r>
              <a:rPr lang="en-US" sz="2800" dirty="0" smtClean="0"/>
              <a:t> </a:t>
            </a:r>
            <a:r>
              <a:rPr lang="en-US" sz="2800" dirty="0"/>
              <a:t>is no longer used in the treatment </a:t>
            </a:r>
            <a:r>
              <a:rPr lang="en-US" sz="2800" dirty="0" smtClean="0"/>
              <a:t>of CD because</a:t>
            </a:r>
            <a:r>
              <a:rPr lang="en-US" sz="2800" dirty="0"/>
              <a:t> </a:t>
            </a:r>
            <a:r>
              <a:rPr lang="en-US" sz="2800" dirty="0" smtClean="0"/>
              <a:t>its </a:t>
            </a:r>
            <a:r>
              <a:rPr lang="en-US" sz="2800" dirty="0"/>
              <a:t>limited efficacy in controlling </a:t>
            </a:r>
            <a:r>
              <a:rPr lang="en-US" sz="2800" dirty="0" err="1"/>
              <a:t>hypercortisolism</a:t>
            </a:r>
            <a:r>
              <a:rPr lang="en-US" sz="2800" dirty="0"/>
              <a:t> </a:t>
            </a:r>
            <a:r>
              <a:rPr lang="en-US" sz="2800" dirty="0" smtClean="0"/>
              <a:t>compared with </a:t>
            </a:r>
            <a:r>
              <a:rPr lang="en-US" sz="2800" dirty="0"/>
              <a:t>different </a:t>
            </a:r>
            <a:r>
              <a:rPr lang="en-US" sz="2800" dirty="0" err="1"/>
              <a:t>steroidogenesis</a:t>
            </a:r>
            <a:r>
              <a:rPr lang="en-US" sz="2800" dirty="0"/>
              <a:t> inhibitors.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1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Etomidate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midazole </a:t>
            </a:r>
            <a:r>
              <a:rPr lang="en-US" sz="2800" dirty="0"/>
              <a:t>derivative agent </a:t>
            </a:r>
          </a:p>
          <a:p>
            <a:pPr marL="0" indent="0">
              <a:buNone/>
            </a:pPr>
            <a:r>
              <a:rPr lang="en-US" sz="2800" dirty="0"/>
              <a:t>U</a:t>
            </a:r>
            <a:r>
              <a:rPr lang="en-US" sz="2800" dirty="0" smtClean="0"/>
              <a:t>sed </a:t>
            </a:r>
            <a:r>
              <a:rPr lang="en-US" sz="2800" dirty="0"/>
              <a:t>as an </a:t>
            </a:r>
            <a:r>
              <a:rPr lang="en-US" sz="2800" dirty="0" smtClean="0"/>
              <a:t>anesthetic</a:t>
            </a:r>
          </a:p>
          <a:p>
            <a:pPr marL="0" indent="0">
              <a:buNone/>
            </a:pPr>
            <a:r>
              <a:rPr lang="en-US" sz="2800" dirty="0" smtClean="0"/>
              <a:t>Occasionally </a:t>
            </a:r>
            <a:r>
              <a:rPr lang="en-US" sz="2800" dirty="0"/>
              <a:t>used in the treatment </a:t>
            </a:r>
            <a:r>
              <a:rPr lang="en-US" sz="2800" dirty="0" smtClean="0"/>
              <a:t>of CD</a:t>
            </a:r>
            <a:r>
              <a:rPr lang="en-US" sz="2800" dirty="0"/>
              <a:t>, and in general of CS, </a:t>
            </a:r>
            <a:r>
              <a:rPr lang="en-US" sz="2800" dirty="0" smtClean="0"/>
              <a:t>(</a:t>
            </a:r>
            <a:r>
              <a:rPr lang="en-US" sz="2800" dirty="0" err="1" smtClean="0"/>
              <a:t>steroidogenesis</a:t>
            </a:r>
            <a:r>
              <a:rPr lang="en-US" sz="2800" dirty="0"/>
              <a:t> </a:t>
            </a:r>
            <a:r>
              <a:rPr lang="en-US" sz="2800" dirty="0" smtClean="0"/>
              <a:t>inhibitor).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2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13087</TotalTime>
  <Words>10569</Words>
  <Application>Microsoft Office PowerPoint</Application>
  <PresentationFormat>On-screen Show (4:3)</PresentationFormat>
  <Paragraphs>1274</Paragraphs>
  <Slides>274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274</vt:i4>
      </vt:variant>
    </vt:vector>
  </HeadingPairs>
  <TitlesOfParts>
    <vt:vector size="275" baseType="lpstr">
      <vt:lpstr>Inkwell</vt:lpstr>
      <vt:lpstr>PowerPoint Presentation</vt:lpstr>
      <vt:lpstr>PowerPoint Presentation</vt:lpstr>
      <vt:lpstr>AGENDA</vt:lpstr>
      <vt:lpstr>Introduction</vt:lpstr>
      <vt:lpstr>. Introduction</vt:lpstr>
      <vt:lpstr>Introduction</vt:lpstr>
      <vt:lpstr>PowerPoint Presentation</vt:lpstr>
      <vt:lpstr>Introduction</vt:lpstr>
      <vt:lpstr>Introduction</vt:lpstr>
      <vt:lpstr>Introduction</vt:lpstr>
      <vt:lpstr>Introduction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Calculation of Remission Rate</vt:lpstr>
      <vt:lpstr>PowerPoint Presentation</vt:lpstr>
      <vt:lpstr>Remission Rate</vt:lpstr>
      <vt:lpstr>Remission Rate</vt:lpstr>
      <vt:lpstr>PowerPoint Presentation</vt:lpstr>
      <vt:lpstr>PowerPoint Presentation</vt:lpstr>
      <vt:lpstr>PowerPoint Presentation</vt:lpstr>
      <vt:lpstr>Recurrence rates </vt:lpstr>
      <vt:lpstr>PowerPoint Presentation</vt:lpstr>
      <vt:lpstr>Calculation of Recurrence Rate</vt:lpstr>
      <vt:lpstr>PowerPoint Presentation</vt:lpstr>
      <vt:lpstr>PowerPoint Presentation</vt:lpstr>
      <vt:lpstr>The effect of tumor size on recurrence outcomes</vt:lpstr>
      <vt:lpstr>Recurrence rate</vt:lpstr>
      <vt:lpstr>Recurrence rates did not vary with length of follow-up </vt:lpstr>
      <vt:lpstr>Surgical experience</vt:lpstr>
      <vt:lpstr>PowerPoint Presentation</vt:lpstr>
      <vt:lpstr>PowerPoint Presentation</vt:lpstr>
      <vt:lpstr>Rate Range of Recurrence</vt:lpstr>
      <vt:lpstr>safety</vt:lpstr>
      <vt:lpstr>Key  messages</vt:lpstr>
      <vt:lpstr>Key  messages</vt:lpstr>
      <vt:lpstr>Key  messages</vt:lpstr>
      <vt:lpstr>Key  messages</vt:lpstr>
      <vt:lpstr>AGENDA</vt:lpstr>
      <vt:lpstr>PowerPoint Presentation</vt:lpstr>
      <vt:lpstr> </vt:lpstr>
      <vt:lpstr>PowerPoint Presentation</vt:lpstr>
      <vt:lpstr>PowerPoint Presentation</vt:lpstr>
      <vt:lpstr>PowerPoint Presentation</vt:lpstr>
      <vt:lpstr>Drug Classification </vt:lpstr>
      <vt:lpstr>PowerPoint Presentation</vt:lpstr>
      <vt:lpstr>ADRENAL-DIRECTED THERAPY </vt:lpstr>
      <vt:lpstr>PowerPoint Presentation</vt:lpstr>
      <vt:lpstr>The usage:</vt:lpstr>
      <vt:lpstr>PowerPoint Presentation</vt:lpstr>
      <vt:lpstr>PowerPoint Presentation</vt:lpstr>
      <vt:lpstr>KETOCONAZOLE</vt:lpstr>
      <vt:lpstr>PowerPoint Presentation</vt:lpstr>
      <vt:lpstr>PowerPoint Presentation</vt:lpstr>
      <vt:lpstr>PowerPoint Presentation</vt:lpstr>
      <vt:lpstr>PowerPoint Presentation</vt:lpstr>
      <vt:lpstr>The most recent paper:  Castinetti and coworkers (JCEM 2014)</vt:lpstr>
      <vt:lpstr>Characteristic of the population before Ketoconazole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Metyrapone</vt:lpstr>
      <vt:lpstr>PowerPoint Presentation</vt:lpstr>
      <vt:lpstr>PowerPoint Presentation</vt:lpstr>
      <vt:lpstr>Thoren and coworkers</vt:lpstr>
      <vt:lpstr>PowerPoint Presentation</vt:lpstr>
      <vt:lpstr>PowerPoint Presentation</vt:lpstr>
      <vt:lpstr>A recent paper :Van den Bosch and coworkers </vt:lpstr>
      <vt:lpstr>PowerPoint Presentation</vt:lpstr>
      <vt:lpstr>PowerPoint Presentation</vt:lpstr>
      <vt:lpstr>PowerPoint Presentation</vt:lpstr>
      <vt:lpstr>PowerPoint Presentation</vt:lpstr>
      <vt:lpstr>Limitations  of Methyrapone</vt:lpstr>
      <vt:lpstr>PowerPoint Presentation</vt:lpstr>
      <vt:lpstr>PowerPoint Presentation</vt:lpstr>
      <vt:lpstr>Aminoglutethimide /Trilostane</vt:lpstr>
      <vt:lpstr>PowerPoint Presentation</vt:lpstr>
      <vt:lpstr>PowerPoint Presentation</vt:lpstr>
      <vt:lpstr>Etomidate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PITUITARY-DIRECTED MEDICAL THERAPY</vt:lpstr>
      <vt:lpstr>PowerPoint Presentation</vt:lpstr>
      <vt:lpstr>NEUROMODULATORY DRUGS </vt:lpstr>
      <vt:lpstr>PowerPoint Presentation</vt:lpstr>
      <vt:lpstr>GABA agonists. Valproic acid</vt:lpstr>
      <vt:lpstr>PowerPoint Presentation</vt:lpstr>
      <vt:lpstr>PowerPoint Presentation</vt:lpstr>
      <vt:lpstr>PowerPoint Presentation</vt:lpstr>
      <vt:lpstr>AGENDA</vt:lpstr>
      <vt:lpstr>Repeat Pituitary Surgery </vt:lpstr>
      <vt:lpstr>No specific studies ,No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studies</vt:lpstr>
      <vt:lpstr>PowerPoint Presentation</vt:lpstr>
      <vt:lpstr>PowerPoint Presentation</vt:lpstr>
      <vt:lpstr>Attention</vt:lpstr>
      <vt:lpstr>The remission rate associated with a second operation </vt:lpstr>
      <vt:lpstr>PowerPoint Presentation</vt:lpstr>
      <vt:lpstr>The clinical variables that may predict the outcome of repeat TSS:</vt:lpstr>
      <vt:lpstr>PowerPoint Presentation</vt:lpstr>
      <vt:lpstr>PowerPoint Presentation</vt:lpstr>
      <vt:lpstr>Key message</vt:lpstr>
      <vt:lpstr>AGENDA</vt:lpstr>
      <vt:lpstr>Pituitary radiotherapy</vt:lpstr>
      <vt:lpstr>Type of pituitary radiotherapy </vt:lpstr>
      <vt:lpstr>PowerPoint Presentation</vt:lpstr>
      <vt:lpstr>PowerPoint Presentation</vt:lpstr>
      <vt:lpstr>PowerPoint Presentation</vt:lpstr>
      <vt:lpstr>Efficacy of pituitary radiotherapy</vt:lpstr>
      <vt:lpstr>PowerPoint Presentation</vt:lpstr>
      <vt:lpstr>Conventional radiotherapy (CRT) </vt:lpstr>
      <vt:lpstr>PowerPoint Presentation</vt:lpstr>
      <vt:lpstr>PowerPoint Presentation</vt:lpstr>
      <vt:lpstr>PowerPoint Presentation</vt:lpstr>
      <vt:lpstr>PowerPoint Presentation</vt:lpstr>
      <vt:lpstr>The effect of CRT on tumor mass</vt:lpstr>
      <vt:lpstr>Stereotactic radiotherapy (SRT)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Predictive factors for the outcome of radiotherapy</vt:lpstr>
      <vt:lpstr>SRT</vt:lpstr>
      <vt:lpstr> Factors unfavorably affecting the outcome of SRT </vt:lpstr>
      <vt:lpstr>PowerPoint Presentation</vt:lpstr>
      <vt:lpstr>PowerPoint Presentation</vt:lpstr>
      <vt:lpstr>Main factors that can unfavorably affect the outcome of stereotactic radiotherapy in Cushing’s diseas</vt:lpstr>
      <vt:lpstr> Safety of radiotherapy </vt:lpstr>
      <vt:lpstr>Hypopituitarism</vt:lpstr>
      <vt:lpstr>PowerPoint Presentation</vt:lpstr>
      <vt:lpstr>CRT</vt:lpstr>
      <vt:lpstr>SRT</vt:lpstr>
      <vt:lpstr>KEY MESSAGE</vt:lpstr>
      <vt:lpstr>KEY MESSAGE</vt:lpstr>
      <vt:lpstr>Neurocognitive complications.</vt:lpstr>
      <vt:lpstr>PowerPoint Presentation</vt:lpstr>
      <vt:lpstr>CRT</vt:lpstr>
      <vt:lpstr>SRT</vt:lpstr>
      <vt:lpstr>PowerPoint Presentation</vt:lpstr>
      <vt:lpstr>Cerebrovascular complications </vt:lpstr>
      <vt:lpstr>Neoplastic complications.</vt:lpstr>
      <vt:lpstr>PowerPoint Presentation</vt:lpstr>
      <vt:lpstr>PowerPoint Presentation</vt:lpstr>
      <vt:lpstr>PowerPoint Presentation</vt:lpstr>
      <vt:lpstr>PowerPoint Presentation</vt:lpstr>
      <vt:lpstr>The risk of SRS-associated secondary brain tumors lower than for CRT </vt:lpstr>
      <vt:lpstr>Summary and General considerations on radiotherapy</vt:lpstr>
      <vt:lpstr>Radiotherapy as secondary treatment???</vt:lpstr>
      <vt:lpstr>But… </vt:lpstr>
      <vt:lpstr>SRS</vt:lpstr>
      <vt:lpstr>SCRT</vt:lpstr>
      <vt:lpstr>Radiotherapy as the first line treatment</vt:lpstr>
      <vt:lpstr>KEY MESSAGES</vt:lpstr>
      <vt:lpstr>KEY MESSAGE</vt:lpstr>
      <vt:lpstr>KEY MESSAGE</vt:lpstr>
      <vt:lpstr>AGENDA</vt:lpstr>
      <vt:lpstr>Adrenal Surgery</vt:lpstr>
      <vt:lpstr>Bilateral adrenalectomy</vt:lpstr>
      <vt:lpstr>PowerPoint Presentation</vt:lpstr>
      <vt:lpstr>Relapse after adrenalectomy</vt:lpstr>
      <vt:lpstr>Bilateral adrenalectomy, in the studies involving only patients with CD</vt:lpstr>
      <vt:lpstr>Nelson syndrome</vt:lpstr>
      <vt:lpstr>PowerPoint Presentation</vt:lpstr>
      <vt:lpstr>PowerPoint Presentation</vt:lpstr>
      <vt:lpstr>  Unilateral adrenalectomy  </vt:lpstr>
      <vt:lpstr>Unilateral adrenalectomy combined with Radiotherapy</vt:lpstr>
      <vt:lpstr>Key message</vt:lpstr>
      <vt:lpstr>Key message</vt:lpstr>
      <vt:lpstr>AGENDA</vt:lpstr>
      <vt:lpstr>Treatment of Cushing’s Syndrome: An Endocrine Society Clinical Practice Guideline </vt:lpstr>
      <vt:lpstr>PowerPoint Presentation</vt:lpstr>
      <vt:lpstr>PowerPoint Presentation</vt:lpstr>
      <vt:lpstr>PowerPoint Presentation</vt:lpstr>
      <vt:lpstr>PowerPoint Presentation</vt:lpstr>
      <vt:lpstr>Postoperative initial remission </vt:lpstr>
      <vt:lpstr>Remission</vt:lpstr>
      <vt:lpstr>PowerPoint Presentation</vt:lpstr>
      <vt:lpstr>PowerPoint Presentation</vt:lpstr>
      <vt:lpstr>PowerPoint Presentation</vt:lpstr>
      <vt:lpstr>PowerPoint Presentation</vt:lpstr>
      <vt:lpstr> Remission and recurrence after surgical tumor resection </vt:lpstr>
      <vt:lpstr>PowerPoint Presentation</vt:lpstr>
      <vt:lpstr>Optimal adjunctive management </vt:lpstr>
      <vt:lpstr> Second-line therapeutic options </vt:lpstr>
      <vt:lpstr>Evidence </vt:lpstr>
      <vt:lpstr>PowerPoint Presentation</vt:lpstr>
      <vt:lpstr>PowerPoint Presentation</vt:lpstr>
      <vt:lpstr>PowerPoint Presentation</vt:lpstr>
      <vt:lpstr>Repeat transsphenoidal surgery </vt:lpstr>
      <vt:lpstr>PowerPoint Presentation</vt:lpstr>
      <vt:lpstr> Medical treatment </vt:lpstr>
      <vt:lpstr>PowerPoint Presentation</vt:lpstr>
      <vt:lpstr>PowerPoint Presentation</vt:lpstr>
      <vt:lpstr>Typical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unsuccessful transsphenoidal surgery </vt:lpstr>
      <vt:lpstr>PowerPoint Presentation</vt:lpstr>
      <vt:lpstr>PowerPoint Presentation</vt:lpstr>
      <vt:lpstr>Medical therapy </vt:lpstr>
      <vt:lpstr>Repeat transsphenoidal surgery </vt:lpstr>
      <vt:lpstr>PowerPoint Presentation</vt:lpstr>
      <vt:lpstr>RT/radiosurgery</vt:lpstr>
      <vt:lpstr>PowerPoint Presentation</vt:lpstr>
      <vt:lpstr>Conventional RT </vt:lpstr>
      <vt:lpstr>PowerPoint Presentation</vt:lpstr>
      <vt:lpstr>PowerPoint Presentation</vt:lpstr>
      <vt:lpstr>Recommendation of radiosurgery;When?</vt:lpstr>
      <vt:lpstr>Reports of radiation effectiveness in 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treatment </vt:lpstr>
      <vt:lpstr>PowerPoint Presentation</vt:lpstr>
      <vt:lpstr>PowerPoint Presentation</vt:lpstr>
      <vt:lpstr> Values </vt:lpstr>
      <vt:lpstr>PowerPoint Presentation</vt:lpstr>
      <vt:lpstr> Remarks </vt:lpstr>
      <vt:lpstr>Medical pituitary-directed treatments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Targeted therapies for ectopic ACTH syndrome </vt:lpstr>
      <vt:lpstr>PowerPoint Presentation</vt:lpstr>
      <vt:lpstr>Approach for long-term follow-up </vt:lpstr>
      <vt:lpstr>PowerPoint Presentation</vt:lpstr>
      <vt:lpstr>Conclusion</vt:lpstr>
      <vt:lpstr>Conclusion</vt:lpstr>
      <vt:lpstr>Conclusion</vt:lpstr>
      <vt:lpstr>Conclusion</vt:lpstr>
      <vt:lpstr>Conclusion </vt:lpstr>
      <vt:lpstr>Conclusion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Cushing </dc:title>
  <dc:creator>Reza Dabiri</dc:creator>
  <cp:lastModifiedBy>Apple</cp:lastModifiedBy>
  <cp:revision>530</cp:revision>
  <dcterms:created xsi:type="dcterms:W3CDTF">2015-07-30T14:05:42Z</dcterms:created>
  <dcterms:modified xsi:type="dcterms:W3CDTF">2015-08-23T04:42:02Z</dcterms:modified>
</cp:coreProperties>
</file>