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60"/>
  </p:notes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30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8" r:id="rId18"/>
    <p:sldId id="312" r:id="rId19"/>
    <p:sldId id="313" r:id="rId20"/>
    <p:sldId id="319" r:id="rId21"/>
    <p:sldId id="320" r:id="rId22"/>
    <p:sldId id="301" r:id="rId23"/>
    <p:sldId id="314" r:id="rId24"/>
    <p:sldId id="309" r:id="rId25"/>
    <p:sldId id="273" r:id="rId26"/>
    <p:sldId id="276" r:id="rId27"/>
    <p:sldId id="296" r:id="rId28"/>
    <p:sldId id="291" r:id="rId29"/>
    <p:sldId id="290" r:id="rId30"/>
    <p:sldId id="274" r:id="rId31"/>
    <p:sldId id="271" r:id="rId32"/>
    <p:sldId id="272" r:id="rId33"/>
    <p:sldId id="275" r:id="rId34"/>
    <p:sldId id="316" r:id="rId35"/>
    <p:sldId id="317" r:id="rId36"/>
    <p:sldId id="282" r:id="rId37"/>
    <p:sldId id="283" r:id="rId38"/>
    <p:sldId id="287" r:id="rId39"/>
    <p:sldId id="285" r:id="rId40"/>
    <p:sldId id="286" r:id="rId41"/>
    <p:sldId id="289" r:id="rId42"/>
    <p:sldId id="284" r:id="rId43"/>
    <p:sldId id="288" r:id="rId44"/>
    <p:sldId id="311" r:id="rId45"/>
    <p:sldId id="277" r:id="rId46"/>
    <p:sldId id="278" r:id="rId47"/>
    <p:sldId id="318" r:id="rId48"/>
    <p:sldId id="279" r:id="rId49"/>
    <p:sldId id="294" r:id="rId50"/>
    <p:sldId id="280" r:id="rId51"/>
    <p:sldId id="281" r:id="rId52"/>
    <p:sldId id="315" r:id="rId53"/>
    <p:sldId id="295" r:id="rId54"/>
    <p:sldId id="310" r:id="rId55"/>
    <p:sldId id="297" r:id="rId56"/>
    <p:sldId id="298" r:id="rId57"/>
    <p:sldId id="299" r:id="rId58"/>
    <p:sldId id="300" r:id="rId5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3656" autoAdjust="0"/>
  </p:normalViewPr>
  <p:slideViewPr>
    <p:cSldViewPr>
      <p:cViewPr varScale="1">
        <p:scale>
          <a:sx n="67" d="100"/>
          <a:sy n="67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4D2660-231E-4204-9A26-1055368BF2ED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81B805-2C80-4E3A-8A7D-3063322DDDB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628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B805-2C80-4E3A-8A7D-3063322DDDB9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8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898CFF-199B-4C04-8B55-530AA22740F0}" type="datetimeFigureOut">
              <a:rPr lang="fa-IR" smtClean="0"/>
              <a:pPr/>
              <a:t>1441/06/10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E4362C-0879-47F9-8530-9B5D96A6A8D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25734"/>
          </a:xfrm>
        </p:spPr>
        <p:txBody>
          <a:bodyPr>
            <a:normAutofit/>
          </a:bodyPr>
          <a:lstStyle/>
          <a:p>
            <a:pPr algn="ctr"/>
            <a:r>
              <a:rPr lang="en-US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god</a:t>
            </a:r>
            <a:endParaRPr lang="fa-IR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medical/surgical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HTN from 5 years ago</a:t>
            </a:r>
          </a:p>
          <a:p>
            <a:pPr algn="l" rtl="0"/>
            <a:r>
              <a:rPr lang="en-US" dirty="0"/>
              <a:t>Depression from 20 years ago</a:t>
            </a:r>
          </a:p>
          <a:p>
            <a:pPr algn="l" rtl="0"/>
            <a:r>
              <a:rPr lang="en-US" dirty="0"/>
              <a:t>IHD from 4 years ago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history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No history of similar problem in any first and second degree relatives</a:t>
            </a:r>
            <a:endParaRPr lang="fa-I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Carvedilol</a:t>
            </a:r>
            <a:r>
              <a:rPr lang="en-US" dirty="0"/>
              <a:t> tab 6.25 mg/BD</a:t>
            </a:r>
          </a:p>
          <a:p>
            <a:pPr algn="l" rtl="0"/>
            <a:r>
              <a:rPr lang="en-US" dirty="0"/>
              <a:t>Citalopram40mg/HS</a:t>
            </a:r>
          </a:p>
          <a:p>
            <a:pPr algn="l" rtl="0"/>
            <a:r>
              <a:rPr lang="en-US" dirty="0" err="1"/>
              <a:t>Alprazolam</a:t>
            </a:r>
            <a:r>
              <a:rPr lang="en-US" dirty="0"/>
              <a:t> tab 0.5 mg/HS</a:t>
            </a:r>
          </a:p>
          <a:p>
            <a:pPr algn="l" rtl="0"/>
            <a:r>
              <a:rPr lang="en-US" dirty="0"/>
              <a:t>ASA tab 80 mg /HS</a:t>
            </a:r>
          </a:p>
          <a:p>
            <a:pPr algn="l" rtl="0"/>
            <a:r>
              <a:rPr lang="en-US" dirty="0" err="1"/>
              <a:t>Losartan</a:t>
            </a:r>
            <a:r>
              <a:rPr lang="en-US" dirty="0"/>
              <a:t>  tab25 mg /daily</a:t>
            </a:r>
          </a:p>
          <a:p>
            <a:pPr algn="l" rtl="0"/>
            <a:r>
              <a:rPr lang="en-US" dirty="0" err="1"/>
              <a:t>Alendronate</a:t>
            </a:r>
            <a:r>
              <a:rPr lang="en-US" dirty="0"/>
              <a:t> 70mg tab/weekly</a:t>
            </a:r>
          </a:p>
          <a:p>
            <a:pPr algn="l" rtl="0"/>
            <a:r>
              <a:rPr lang="en-US" dirty="0" err="1"/>
              <a:t>Atrovastatin</a:t>
            </a:r>
            <a:r>
              <a:rPr lang="en-US" dirty="0"/>
              <a:t> tab 20 mg/daily</a:t>
            </a:r>
            <a:endParaRPr lang="fa-I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Constitutional symptoms: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malaise</a:t>
            </a:r>
          </a:p>
          <a:p>
            <a:pPr algn="l" rtl="0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err="1"/>
              <a:t>yes,Ears,nose,mouth,throat: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/>
              <a:t>difficultly with </a:t>
            </a:r>
            <a:r>
              <a:rPr lang="en-US" dirty="0" err="1"/>
              <a:t>hearing,sinus</a:t>
            </a:r>
            <a:r>
              <a:rPr lang="en-US" dirty="0"/>
              <a:t> </a:t>
            </a:r>
            <a:r>
              <a:rPr lang="en-US" dirty="0" err="1"/>
              <a:t>problems,runny</a:t>
            </a:r>
            <a:r>
              <a:rPr lang="en-US" dirty="0"/>
              <a:t> </a:t>
            </a:r>
            <a:r>
              <a:rPr lang="en-US" dirty="0" err="1"/>
              <a:t>nose,post</a:t>
            </a:r>
            <a:r>
              <a:rPr lang="en-US" dirty="0"/>
              <a:t> nasal </a:t>
            </a:r>
            <a:r>
              <a:rPr lang="en-US" dirty="0" err="1"/>
              <a:t>drip,ringing</a:t>
            </a:r>
            <a:r>
              <a:rPr lang="en-US" dirty="0"/>
              <a:t> in </a:t>
            </a:r>
            <a:r>
              <a:rPr lang="en-US" dirty="0" err="1"/>
              <a:t>ears,mouth</a:t>
            </a:r>
            <a:r>
              <a:rPr lang="en-US" dirty="0"/>
              <a:t> </a:t>
            </a:r>
            <a:r>
              <a:rPr lang="en-US" dirty="0" err="1"/>
              <a:t>sores,loose</a:t>
            </a:r>
            <a:r>
              <a:rPr lang="en-US" dirty="0"/>
              <a:t> </a:t>
            </a:r>
            <a:r>
              <a:rPr lang="en-US" dirty="0" err="1"/>
              <a:t>teeth,ear</a:t>
            </a:r>
            <a:r>
              <a:rPr lang="en-US" dirty="0"/>
              <a:t> </a:t>
            </a:r>
            <a:r>
              <a:rPr lang="en-US" dirty="0" err="1"/>
              <a:t>pain,nosebleeds,sore</a:t>
            </a:r>
            <a:r>
              <a:rPr lang="en-US" dirty="0"/>
              <a:t> </a:t>
            </a:r>
            <a:r>
              <a:rPr lang="en-US" dirty="0" err="1"/>
              <a:t>throat,facial</a:t>
            </a:r>
            <a:r>
              <a:rPr lang="en-US" dirty="0"/>
              <a:t> pain </a:t>
            </a:r>
            <a:r>
              <a:rPr lang="en-US" dirty="0" err="1"/>
              <a:t>ornumbness</a:t>
            </a:r>
            <a:r>
              <a:rPr lang="en-US" dirty="0"/>
              <a:t>)</a:t>
            </a:r>
          </a:p>
          <a:p>
            <a:pPr algn="l" rtl="0"/>
            <a:r>
              <a:rPr lang="en-US" dirty="0" err="1"/>
              <a:t>Cardiovascular:Negative</a:t>
            </a:r>
            <a:r>
              <a:rPr lang="en-US" dirty="0"/>
              <a:t>(</a:t>
            </a:r>
            <a:r>
              <a:rPr lang="en-US" dirty="0" err="1"/>
              <a:t>iregular</a:t>
            </a:r>
            <a:r>
              <a:rPr lang="en-US" dirty="0"/>
              <a:t> </a:t>
            </a:r>
            <a:r>
              <a:rPr lang="en-US" dirty="0" err="1"/>
              <a:t>heartbeat,racing</a:t>
            </a:r>
            <a:r>
              <a:rPr lang="en-US" dirty="0"/>
              <a:t> </a:t>
            </a:r>
            <a:r>
              <a:rPr lang="en-US" dirty="0" err="1"/>
              <a:t>heart,chest</a:t>
            </a:r>
            <a:r>
              <a:rPr lang="en-US" dirty="0"/>
              <a:t> </a:t>
            </a:r>
            <a:r>
              <a:rPr lang="en-US" dirty="0" err="1"/>
              <a:t>pains,swelling</a:t>
            </a:r>
            <a:r>
              <a:rPr lang="en-US" dirty="0"/>
              <a:t> of feet or </a:t>
            </a:r>
            <a:r>
              <a:rPr lang="en-US" dirty="0" err="1"/>
              <a:t>legs,pain</a:t>
            </a:r>
            <a:r>
              <a:rPr lang="en-US" dirty="0"/>
              <a:t> in legs with walking)</a:t>
            </a:r>
          </a:p>
          <a:p>
            <a:pPr algn="l" rtl="0"/>
            <a:r>
              <a:rPr lang="en-US" dirty="0" err="1"/>
              <a:t>Respiratory:Negative</a:t>
            </a:r>
            <a:r>
              <a:rPr lang="en-US" dirty="0"/>
              <a:t>(shortness of </a:t>
            </a:r>
            <a:r>
              <a:rPr lang="en-US" dirty="0" err="1"/>
              <a:t>breath,right</a:t>
            </a:r>
            <a:r>
              <a:rPr lang="en-US" dirty="0"/>
              <a:t> </a:t>
            </a:r>
            <a:r>
              <a:rPr lang="en-US" dirty="0" err="1"/>
              <a:t>sweats,prolonged</a:t>
            </a:r>
            <a:r>
              <a:rPr lang="en-US" dirty="0"/>
              <a:t> </a:t>
            </a:r>
            <a:r>
              <a:rPr lang="en-US" dirty="0" err="1"/>
              <a:t>cough.wheezing,sputum</a:t>
            </a:r>
            <a:r>
              <a:rPr lang="en-US" dirty="0"/>
              <a:t> </a:t>
            </a:r>
            <a:r>
              <a:rPr lang="en-US" dirty="0" err="1"/>
              <a:t>production,prior</a:t>
            </a:r>
            <a:r>
              <a:rPr lang="en-US" dirty="0"/>
              <a:t> </a:t>
            </a:r>
            <a:r>
              <a:rPr lang="en-US" dirty="0" err="1"/>
              <a:t>tuberculosis,pleurisy,oxygen</a:t>
            </a:r>
            <a:r>
              <a:rPr lang="en-US" dirty="0"/>
              <a:t> at </a:t>
            </a:r>
            <a:r>
              <a:rPr lang="en-US" dirty="0" err="1"/>
              <a:t>home,coughing</a:t>
            </a:r>
            <a:r>
              <a:rPr lang="en-US" dirty="0"/>
              <a:t> up blood)</a:t>
            </a:r>
          </a:p>
          <a:p>
            <a:pPr algn="l" rtl="0"/>
            <a:r>
              <a:rPr lang="en-US" dirty="0" err="1"/>
              <a:t>Gastrointestinal:constipation,abdominal</a:t>
            </a:r>
            <a:r>
              <a:rPr lang="en-US" dirty="0"/>
              <a:t> pain</a:t>
            </a:r>
          </a:p>
          <a:p>
            <a:pPr algn="l" rtl="0"/>
            <a:r>
              <a:rPr lang="en-US" dirty="0" err="1"/>
              <a:t>Genitourinary:negative</a:t>
            </a:r>
            <a:endParaRPr lang="en-US" dirty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err="1"/>
              <a:t>Musculoskeletal:right</a:t>
            </a:r>
            <a:r>
              <a:rPr lang="en-US" dirty="0"/>
              <a:t> lower limb </a:t>
            </a:r>
            <a:r>
              <a:rPr lang="en-US" dirty="0" err="1"/>
              <a:t>pain,neck</a:t>
            </a:r>
            <a:r>
              <a:rPr lang="en-US" dirty="0"/>
              <a:t> an shoulder </a:t>
            </a:r>
            <a:r>
              <a:rPr lang="en-US" dirty="0" err="1"/>
              <a:t>pain,disability</a:t>
            </a:r>
            <a:r>
              <a:rPr lang="en-US" dirty="0"/>
              <a:t> to get up the ground</a:t>
            </a:r>
          </a:p>
          <a:p>
            <a:pPr algn="l" rtl="0"/>
            <a:r>
              <a:rPr lang="en-US" dirty="0" err="1"/>
              <a:t>Neurologic:problems</a:t>
            </a:r>
            <a:r>
              <a:rPr lang="en-US" dirty="0"/>
              <a:t> with walking and balance due to sever pain</a:t>
            </a:r>
          </a:p>
          <a:p>
            <a:pPr algn="l" rtl="0"/>
            <a:r>
              <a:rPr lang="en-US" dirty="0" err="1"/>
              <a:t>Psychiatric:depression</a:t>
            </a:r>
            <a:endParaRPr lang="en-US" dirty="0"/>
          </a:p>
          <a:p>
            <a:pPr algn="l" rtl="0"/>
            <a:r>
              <a:rPr lang="en-US" dirty="0" err="1"/>
              <a:t>Endocrine:intolerance</a:t>
            </a:r>
            <a:r>
              <a:rPr lang="en-US" dirty="0"/>
              <a:t> to heat</a:t>
            </a:r>
          </a:p>
          <a:p>
            <a:pPr algn="l" rtl="0"/>
            <a:r>
              <a:rPr lang="en-US" dirty="0"/>
              <a:t>Hematologic/</a:t>
            </a:r>
            <a:r>
              <a:rPr lang="en-US" dirty="0" err="1"/>
              <a:t>lymphatic:negative</a:t>
            </a:r>
            <a:r>
              <a:rPr lang="en-US" dirty="0"/>
              <a:t>(easy </a:t>
            </a:r>
            <a:r>
              <a:rPr lang="en-US" dirty="0" err="1"/>
              <a:t>bleeding,easy</a:t>
            </a:r>
            <a:r>
              <a:rPr lang="en-US" dirty="0"/>
              <a:t> </a:t>
            </a:r>
            <a:r>
              <a:rPr lang="en-US" dirty="0" err="1"/>
              <a:t>bruising,anemia,abnormal</a:t>
            </a:r>
            <a:r>
              <a:rPr lang="en-US" dirty="0"/>
              <a:t> blood </a:t>
            </a:r>
            <a:r>
              <a:rPr lang="en-US" dirty="0" err="1"/>
              <a:t>tests,leukemia,unexplained</a:t>
            </a:r>
            <a:r>
              <a:rPr lang="en-US" dirty="0"/>
              <a:t> swollen area)</a:t>
            </a:r>
          </a:p>
          <a:p>
            <a:pPr algn="l" rtl="0"/>
            <a:r>
              <a:rPr lang="en-US" dirty="0"/>
              <a:t>Allergic/</a:t>
            </a:r>
            <a:r>
              <a:rPr lang="en-US" dirty="0" err="1"/>
              <a:t>immunologic:Negative</a:t>
            </a:r>
            <a:r>
              <a:rPr lang="en-US" dirty="0"/>
              <a:t>(</a:t>
            </a:r>
            <a:r>
              <a:rPr lang="en-US" dirty="0" err="1"/>
              <a:t>seasional</a:t>
            </a:r>
            <a:r>
              <a:rPr lang="en-US" dirty="0"/>
              <a:t> </a:t>
            </a:r>
            <a:r>
              <a:rPr lang="en-US" dirty="0" err="1"/>
              <a:t>allergies,hey</a:t>
            </a:r>
            <a:r>
              <a:rPr lang="en-US" dirty="0"/>
              <a:t> fever </a:t>
            </a:r>
            <a:r>
              <a:rPr lang="en-US" dirty="0" err="1"/>
              <a:t>symptoms.itching</a:t>
            </a:r>
            <a:r>
              <a:rPr lang="en-US" dirty="0"/>
              <a:t>) </a:t>
            </a:r>
            <a:endParaRPr lang="fa-I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General  appearance:68 y/o female who is awake and alert and </a:t>
            </a:r>
            <a:r>
              <a:rPr lang="en-US" dirty="0" smtClean="0"/>
              <a:t>appears </a:t>
            </a:r>
            <a:r>
              <a:rPr lang="en-US" dirty="0"/>
              <a:t>healthy and looks her stated age.</a:t>
            </a:r>
          </a:p>
          <a:p>
            <a:pPr marL="0" indent="0" algn="l" rtl="0">
              <a:buNone/>
            </a:pPr>
            <a:endParaRPr lang="fa-IR" dirty="0"/>
          </a:p>
          <a:p>
            <a:pPr marL="0" indent="0" algn="l" rtl="0">
              <a:buNone/>
            </a:pPr>
            <a:r>
              <a:rPr lang="en-US" dirty="0" smtClean="0"/>
              <a:t>Wt:55kg    </a:t>
            </a:r>
            <a:r>
              <a:rPr lang="en-US" dirty="0"/>
              <a:t>Ht:160cm    </a:t>
            </a:r>
            <a:r>
              <a:rPr lang="en-US" dirty="0" smtClean="0"/>
              <a:t>BMI:21.48kg/m2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BP:130/80  OT:37C  GFR:60</a:t>
            </a:r>
            <a:r>
              <a:rPr lang="fa-IR" dirty="0"/>
              <a:t>      </a:t>
            </a:r>
            <a:r>
              <a:rPr lang="en-US" dirty="0"/>
              <a:t>VITALS:PR:86 kg     RR:12</a:t>
            </a:r>
            <a:endParaRPr lang="fa-I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err="1" smtClean="0"/>
              <a:t>H&amp;N:Bitemporal</a:t>
            </a:r>
            <a:r>
              <a:rPr lang="en-US" dirty="0" smtClean="0"/>
              <a:t> </a:t>
            </a:r>
            <a:r>
              <a:rPr lang="en-US" dirty="0"/>
              <a:t>alopecia(-)moon face(-)buffalo </a:t>
            </a:r>
            <a:r>
              <a:rPr lang="en-US" dirty="0" smtClean="0"/>
              <a:t>hump(-)supraclavicular </a:t>
            </a:r>
            <a:r>
              <a:rPr lang="en-US" dirty="0"/>
              <a:t>fat(-)LAP(-)increased muscular mass</a:t>
            </a:r>
            <a:r>
              <a:rPr lang="en-US" dirty="0" smtClean="0"/>
              <a:t>(-) no </a:t>
            </a:r>
            <a:r>
              <a:rPr lang="en-US" smtClean="0"/>
              <a:t>palpable mass</a:t>
            </a:r>
            <a:endParaRPr lang="en-US" dirty="0"/>
          </a:p>
          <a:p>
            <a:pPr algn="l" rtl="0">
              <a:buNone/>
            </a:pPr>
            <a:r>
              <a:rPr lang="en-US" dirty="0" err="1"/>
              <a:t>Thyroid:normal</a:t>
            </a:r>
            <a:r>
              <a:rPr lang="en-US" dirty="0"/>
              <a:t> size and </a:t>
            </a:r>
            <a:r>
              <a:rPr lang="en-US" dirty="0" err="1"/>
              <a:t>consistency,no</a:t>
            </a:r>
            <a:r>
              <a:rPr lang="en-US" dirty="0"/>
              <a:t> detectable nodule</a:t>
            </a:r>
          </a:p>
          <a:p>
            <a:pPr algn="l" rtl="0">
              <a:buNone/>
            </a:pPr>
            <a:r>
              <a:rPr lang="en-US" dirty="0" err="1"/>
              <a:t>Chest:lung</a:t>
            </a:r>
            <a:r>
              <a:rPr lang="en-US" dirty="0"/>
              <a:t> and heart </a:t>
            </a:r>
            <a:r>
              <a:rPr lang="en-US" dirty="0" err="1"/>
              <a:t>ausculation</a:t>
            </a:r>
            <a:r>
              <a:rPr lang="en-US" dirty="0"/>
              <a:t> was normal</a:t>
            </a:r>
          </a:p>
          <a:p>
            <a:pPr algn="l" rtl="0">
              <a:buNone/>
            </a:pPr>
            <a:r>
              <a:rPr lang="en-US" dirty="0" err="1"/>
              <a:t>Abdominal:no</a:t>
            </a:r>
            <a:r>
              <a:rPr lang="en-US" dirty="0"/>
              <a:t> tenderness and </a:t>
            </a:r>
            <a:r>
              <a:rPr lang="en-US" dirty="0" err="1"/>
              <a:t>guarding,no</a:t>
            </a:r>
            <a:r>
              <a:rPr lang="en-US" dirty="0"/>
              <a:t> </a:t>
            </a:r>
            <a:r>
              <a:rPr lang="en-US" dirty="0" err="1"/>
              <a:t>organomegaly</a:t>
            </a:r>
            <a:endParaRPr lang="en-US" dirty="0"/>
          </a:p>
          <a:p>
            <a:pPr algn="l" rtl="0">
              <a:buNone/>
            </a:pPr>
            <a:r>
              <a:rPr lang="en-US" dirty="0" err="1"/>
              <a:t>Ext:local</a:t>
            </a:r>
            <a:r>
              <a:rPr lang="en-US" dirty="0"/>
              <a:t> tenderness in hip joint and right </a:t>
            </a:r>
            <a:r>
              <a:rPr lang="en-US" dirty="0" err="1"/>
              <a:t>femor</a:t>
            </a:r>
            <a:endParaRPr lang="en-US" dirty="0"/>
          </a:p>
          <a:p>
            <a:pPr algn="l" rtl="0">
              <a:buNone/>
            </a:pPr>
            <a:r>
              <a:rPr lang="en-US" dirty="0"/>
              <a:t>Force and tone and DTR was normal.</a:t>
            </a:r>
            <a:endParaRPr lang="fa-I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test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1396/8/6 Laboratory </a:t>
            </a:r>
            <a:r>
              <a:rPr lang="en-US" dirty="0" smtClean="0"/>
              <a:t>Mashhad</a:t>
            </a:r>
            <a:endParaRPr lang="fa-I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85719" y="1447800"/>
          <a:ext cx="4500594" cy="4408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0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0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00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0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47856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TSH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ALP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mg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Ph</a:t>
                      </a:r>
                      <a:endParaRPr lang="fa-IR" dirty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  <a:p>
                      <a:pPr algn="ctr" rtl="1"/>
                      <a:endParaRPr lang="fa-IR" dirty="0"/>
                    </a:p>
                    <a:p>
                      <a:pPr algn="ctr" rtl="1"/>
                      <a:endParaRPr lang="fa-IR" dirty="0"/>
                    </a:p>
                    <a:p>
                      <a:pPr algn="ctr" rtl="1"/>
                      <a:r>
                        <a:rPr lang="en-US" dirty="0"/>
                        <a:t>Ca</a:t>
                      </a:r>
                      <a:endParaRPr lang="fa-IR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7856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96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0.19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327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2.8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2.6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10.3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4933947" y="1447800"/>
          <a:ext cx="4210052" cy="43386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52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7087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volume</a:t>
                      </a:r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 err="1"/>
                        <a:t>cr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ca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urine24hr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1567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3120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550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biochemistry 98/9/16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5296794"/>
              </p:ext>
            </p:extLst>
          </p:nvPr>
        </p:nvGraphicFramePr>
        <p:xfrm>
          <a:off x="914400" y="1447800"/>
          <a:ext cx="7772400" cy="44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mg/24hr(&lt;13.6)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VMA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mic/24hr(&lt;350)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</a:t>
                      </a:r>
                      <a:r>
                        <a:rPr lang="en-US" b="1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urine </a:t>
                      </a:r>
                      <a:r>
                        <a:rPr lang="en-US" b="1" i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Metanephrine</a:t>
                      </a:r>
                      <a:r>
                        <a:rPr lang="en-US" b="1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ELISA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mic/24hr(&lt;600)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</a:t>
                      </a:r>
                      <a:r>
                        <a:rPr lang="en-US" b="1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Normetanephrine</a:t>
                      </a:r>
                      <a:r>
                        <a:rPr lang="en-US" b="1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ELISA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mic/24hr(&lt;20)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 urine epinephrine(</a:t>
                      </a:r>
                      <a:r>
                        <a:rPr lang="en-US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adrelanie</a:t>
                      </a:r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mic/24hr(&lt;90)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 urine </a:t>
                      </a:r>
                      <a:r>
                        <a:rPr lang="en-US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NorEpinephrine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1650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ml/24hr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volume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0.24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gr/24hr(0-0.15)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 urine protein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85.1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mic/24hr(50-190)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 U Free </a:t>
                      </a:r>
                      <a:r>
                        <a:rPr lang="en-US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Cortisol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1900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ml/24hr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volume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</a:t>
                      </a:r>
                      <a:r>
                        <a:rPr lang="fa-IR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gr/24hr(0.6-1.8)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Urine </a:t>
                      </a:r>
                      <a:r>
                        <a:rPr lang="en-US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</a:t>
                      </a:r>
                      <a:r>
                        <a:rPr lang="fa-I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gr/24hr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24hr urine </a:t>
                      </a:r>
                      <a:r>
                        <a:rPr lang="en-US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creatinine</a:t>
                      </a:r>
                      <a:endParaRPr lang="fa-I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of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hyperparathyroidism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22808"/>
              </p:ext>
            </p:extLst>
          </p:nvPr>
        </p:nvGraphicFramePr>
        <p:xfrm>
          <a:off x="914400" y="14478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PARS LABORATORY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25(OH)</a:t>
                      </a:r>
                      <a:r>
                        <a:rPr lang="en-US" dirty="0" err="1" smtClean="0"/>
                        <a:t>Vit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8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9234927"/>
              </p:ext>
            </p:extLst>
          </p:nvPr>
        </p:nvGraphicFramePr>
        <p:xfrm>
          <a:off x="914400" y="14478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PARS LABORATORY REPORT</a:t>
                      </a:r>
                    </a:p>
                    <a:p>
                      <a:pPr algn="ctr"/>
                      <a:r>
                        <a:rPr lang="en-US" dirty="0" smtClean="0"/>
                        <a:t>(Urine 24hr urine)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3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3660DE-71BA-4B43-B36F-1740C7D12DA7}"/>
              </a:ext>
            </a:extLst>
          </p:cNvPr>
          <p:cNvSpPr txBox="1"/>
          <p:nvPr/>
        </p:nvSpPr>
        <p:spPr>
          <a:xfrm>
            <a:off x="3655800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3D605CD-E883-2C40-B15C-D1741086A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2972"/>
              </p:ext>
            </p:extLst>
          </p:nvPr>
        </p:nvGraphicFramePr>
        <p:xfrm>
          <a:off x="0" y="4"/>
          <a:ext cx="9144003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43">
                  <a:extLst>
                    <a:ext uri="{9D8B030D-6E8A-4147-A177-3AD203B41FA5}">
                      <a16:colId xmlns="" xmlns:a16="http://schemas.microsoft.com/office/drawing/2014/main" val="3608865249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2920900194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4211747882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3480520905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3237367951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1530666309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3003134277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2820936094"/>
                    </a:ext>
                  </a:extLst>
                </a:gridCol>
                <a:gridCol w="999720">
                  <a:extLst>
                    <a:ext uri="{9D8B030D-6E8A-4147-A177-3AD203B41FA5}">
                      <a16:colId xmlns="" xmlns:a16="http://schemas.microsoft.com/office/drawing/2014/main" val="3386356744"/>
                    </a:ext>
                  </a:extLst>
                </a:gridCol>
              </a:tblGrid>
              <a:tr h="2090057"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Taleghani</a:t>
                      </a:r>
                      <a:r>
                        <a:rPr lang="en-U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hospital </a:t>
                      </a:r>
                      <a:r>
                        <a:rPr lang="en-US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labratory</a:t>
                      </a:r>
                      <a:endParaRPr lang="en-US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/>
                        <a:t>Ca</a:t>
                      </a:r>
                      <a:r>
                        <a:rPr lang="fa-IR" dirty="0"/>
                        <a:t>  </a:t>
                      </a:r>
                    </a:p>
                    <a:p>
                      <a:pPr algn="ctr"/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/>
                        <a:t>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/>
                        <a:t>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 err="1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 err="1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 err="1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/>
                    </a:p>
                    <a:p>
                      <a:pPr algn="ctr"/>
                      <a:endParaRPr lang="fa-IR" dirty="0"/>
                    </a:p>
                    <a:p>
                      <a:pPr algn="ctr"/>
                      <a:r>
                        <a:rPr lang="en-GB" dirty="0"/>
                        <a:t>25(OH)</a:t>
                      </a:r>
                      <a:endParaRPr lang="fa-IR" dirty="0"/>
                    </a:p>
                    <a:p>
                      <a:pPr algn="ctr"/>
                      <a:r>
                        <a:rPr lang="en-US" dirty="0" err="1"/>
                        <a:t>Vit</a:t>
                      </a:r>
                      <a:r>
                        <a:rPr lang="en-US" baseline="0" dirty="0"/>
                        <a:t> D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3381189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ar-AE"/>
                        <a:t> </a:t>
                      </a:r>
                      <a:r>
                        <a:rPr lang="en-GB"/>
                        <a:t>9/12</a:t>
                      </a:r>
                      <a:r>
                        <a:rPr lang="ar-AE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362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8700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295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2504224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en-GB"/>
                        <a:t>9/13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4108511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477404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en-GB"/>
                        <a:t>9/26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8543321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en-GB"/>
                        <a:t>9/28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5618360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403257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en-GB"/>
                        <a:t>10/1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0508131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en-GB"/>
                        <a:t>10/2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2739413"/>
                  </a:ext>
                </a:extLst>
              </a:tr>
              <a:tr h="529771">
                <a:tc>
                  <a:txBody>
                    <a:bodyPr/>
                    <a:lstStyle/>
                    <a:p>
                      <a:r>
                        <a:rPr lang="en-GB"/>
                        <a:t>10/3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18291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B1491C-00E3-AF48-8CEF-8E210F33F079}"/>
              </a:ext>
            </a:extLst>
          </p:cNvPr>
          <p:cNvSpPr txBox="1"/>
          <p:nvPr/>
        </p:nvSpPr>
        <p:spPr>
          <a:xfrm>
            <a:off x="3655800" y="2513250"/>
            <a:ext cx="1337234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operative laboratory test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9866469"/>
              </p:ext>
            </p:extLst>
          </p:nvPr>
        </p:nvGraphicFramePr>
        <p:xfrm>
          <a:off x="914400" y="1447800"/>
          <a:ext cx="7772400" cy="50530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162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98/10/15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Mashhad</a:t>
                      </a:r>
                      <a:r>
                        <a:rPr lang="en-US" b="1" i="1" u="sng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i="1" u="sng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labratory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8.8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86.3(12-65)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PTH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25(OH)</a:t>
                      </a:r>
                      <a:r>
                        <a:rPr lang="en-US" b="1" i="1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Vit</a:t>
                      </a:r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0.2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TSH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T4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 rtl="0"/>
                      <a:r>
                        <a:rPr lang="en-US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38.9(up tp115)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Gastrin</a:t>
                      </a:r>
                      <a:endParaRPr lang="fa-IR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report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BMD</a:t>
            </a:r>
            <a:endParaRPr lang="fa-I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96/8/3</a:t>
            </a:r>
            <a:endParaRPr lang="fa-IR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962" b="309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Parathyroid scan with MIBI</a:t>
            </a:r>
            <a:endParaRPr lang="fa-I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7/8/96</a:t>
            </a:r>
            <a:endParaRPr lang="fa-I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90" t="27439" b="23876"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937" t="14649" b="18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zahra fakhri\464821075_120978.jpg"/>
          <p:cNvPicPr>
            <a:picLocks noChangeAspect="1" noChangeArrowheads="1"/>
          </p:cNvPicPr>
          <p:nvPr/>
        </p:nvPicPr>
        <p:blipFill>
          <a:blip r:embed="rId2" cstate="print"/>
          <a:srcRect t="-1052" r="13281" b="94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zahra fakhri\465016990_121522.jpg"/>
          <p:cNvPicPr>
            <a:picLocks noChangeAspect="1" noChangeArrowheads="1"/>
          </p:cNvPicPr>
          <p:nvPr/>
        </p:nvPicPr>
        <p:blipFill>
          <a:blip r:embed="rId2" cstate="print"/>
          <a:srcRect l="1675" t="18750" r="3125"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 rtl="0"/>
            <a:r>
              <a:rPr lang="en-US" sz="1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3o-10-98:A 68 year-old lady with a history of bone and muscle pain presented with </a:t>
            </a:r>
            <a:r>
              <a:rPr lang="en-US" sz="1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parathyroid </a:t>
            </a:r>
            <a:r>
              <a:rPr lang="en-US" sz="1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adenoma</a:t>
            </a:r>
          </a:p>
          <a:p>
            <a:pPr algn="l" rtl="0"/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</a:t>
            </a:r>
            <a:r>
              <a:rPr lang="en-US" sz="6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dehghan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Dr </a:t>
            </a:r>
            <a:r>
              <a:rPr lang="en-US" sz="6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saberian</a:t>
            </a:r>
            <a:endParaRPr lang="fa-IR" sz="6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Endocrine grand rounds</a:t>
            </a:r>
            <a:endParaRPr lang="fa-I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Parathyroid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scintigraphy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Tc-99-MIBI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97/1/26</a:t>
            </a:r>
            <a:endParaRPr lang="fa-I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970" t="30408" r="8703" b="30962"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a-I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CT Scan axial of neck with and without IV Contrast</a:t>
            </a:r>
            <a:endParaRPr lang="fa-I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98/6/9</a:t>
            </a:r>
            <a:endParaRPr lang="fa-I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962" b="309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scan of chest with and without contrast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98/6/9</a:t>
            </a:r>
            <a:endParaRPr lang="fa-I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3075" name="Picture 3" descr="C:\Users\Home\Desktop\zahra fakhri\IMG-20200112-WA0006.jpg"/>
          <p:cNvPicPr>
            <a:picLocks noChangeAspect="1" noChangeArrowheads="1"/>
          </p:cNvPicPr>
          <p:nvPr/>
        </p:nvPicPr>
        <p:blipFill>
          <a:blip r:embed="rId2" cstate="print"/>
          <a:srcRect t="8750" r="1262" b="18750"/>
          <a:stretch>
            <a:fillRect/>
          </a:stretch>
        </p:blipFill>
        <p:spPr bwMode="auto">
          <a:xfrm>
            <a:off x="0" y="1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Parathyroid scan and SPECT/CT</a:t>
            </a:r>
            <a:endParaRPr lang="fa-I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98/8/8</a:t>
            </a:r>
            <a:endParaRPr lang="fa-I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63" t="8370" r="5555" b="42649"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6944"/>
          <a:stretch>
            <a:fillRect/>
          </a:stretch>
        </p:blipFill>
        <p:spPr bwMode="auto">
          <a:xfrm rot="16200000">
            <a:off x="215091" y="-821553"/>
            <a:ext cx="871381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419" r="7291"/>
          <a:stretch>
            <a:fillRect/>
          </a:stretch>
        </p:blipFill>
        <p:spPr bwMode="auto">
          <a:xfrm rot="5400000">
            <a:off x="1035826" y="-1250172"/>
            <a:ext cx="6858001" cy="93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Users\Home\Desktop\zahra fakhri\463502400_407289.jpg"/>
          <p:cNvPicPr>
            <a:picLocks noChangeAspect="1" noChangeArrowheads="1"/>
          </p:cNvPicPr>
          <p:nvPr/>
        </p:nvPicPr>
        <p:blipFill>
          <a:blip r:embed="rId2" cstate="print"/>
          <a:srcRect l="8333" t="7291" r="1389" b="62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zahra fakhri\463502400_407289.jpg"/>
          <p:cNvPicPr>
            <a:picLocks noChangeAspect="1" noChangeArrowheads="1"/>
          </p:cNvPicPr>
          <p:nvPr/>
        </p:nvPicPr>
        <p:blipFill>
          <a:blip r:embed="rId2" cstate="print"/>
          <a:srcRect l="8333" t="37500" r="2778" b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zahra fakhri\464824045_121132.jpg"/>
          <p:cNvPicPr>
            <a:picLocks noChangeAspect="1" noChangeArrowheads="1"/>
          </p:cNvPicPr>
          <p:nvPr/>
        </p:nvPicPr>
        <p:blipFill>
          <a:blip r:embed="rId2" cstate="print"/>
          <a:srcRect l="2344" t="57422" r="5468" b="5077"/>
          <a:stretch>
            <a:fillRect/>
          </a:stretch>
        </p:blipFill>
        <p:spPr bwMode="auto">
          <a:xfrm>
            <a:off x="214282" y="214290"/>
            <a:ext cx="8929718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zahra fakhri\464824045_121132.jpg"/>
          <p:cNvPicPr>
            <a:picLocks noChangeAspect="1" noChangeArrowheads="1"/>
          </p:cNvPicPr>
          <p:nvPr/>
        </p:nvPicPr>
        <p:blipFill>
          <a:blip r:embed="rId2" cstate="print"/>
          <a:srcRect l="5469" t="9375" r="5468" b="6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-571500"/>
            <a:ext cx="7772400" cy="1857360"/>
          </a:xfrm>
        </p:spPr>
        <p:txBody>
          <a:bodyPr>
            <a:normAutofit/>
          </a:bodyPr>
          <a:lstStyle/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complaint and present illness</a:t>
            </a:r>
            <a:endParaRPr lang="fa-IR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3200" dirty="0" err="1"/>
              <a:t>CC:Skeletal</a:t>
            </a:r>
            <a:r>
              <a:rPr lang="en-US" sz="3200" dirty="0"/>
              <a:t> and muscle pain(right lower limb)</a:t>
            </a:r>
          </a:p>
          <a:p>
            <a:pPr algn="l" rtl="0"/>
            <a:r>
              <a:rPr lang="en-US" sz="3200" dirty="0" err="1"/>
              <a:t>PI:the</a:t>
            </a:r>
            <a:r>
              <a:rPr lang="en-US" sz="3200" dirty="0"/>
              <a:t> patient is a 68 years old woman married to had 6 children and lives in </a:t>
            </a:r>
            <a:r>
              <a:rPr lang="en-US" sz="3200" dirty="0" err="1"/>
              <a:t>mashhad,source</a:t>
            </a:r>
            <a:r>
              <a:rPr lang="en-US" sz="3200" dirty="0"/>
              <a:t> of history was her </a:t>
            </a:r>
            <a:r>
              <a:rPr lang="en-US" sz="3200" dirty="0" err="1"/>
              <a:t>dauther</a:t>
            </a:r>
            <a:r>
              <a:rPr lang="en-US" sz="3200" dirty="0"/>
              <a:t> but not reliable.</a:t>
            </a:r>
          </a:p>
          <a:p>
            <a:pPr algn="l" rtl="0"/>
            <a:r>
              <a:rPr lang="en-US" sz="3200" dirty="0"/>
              <a:t>2 years ago(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396</a:t>
            </a:r>
            <a:r>
              <a:rPr lang="en-US" sz="3200" dirty="0"/>
              <a:t>)First presented to a physician with a history of confusion and delirium </a:t>
            </a:r>
            <a:r>
              <a:rPr lang="en-US" sz="3200" dirty="0" smtClean="0"/>
              <a:t>resolved </a:t>
            </a:r>
            <a:r>
              <a:rPr lang="en-US" sz="3200" dirty="0" err="1"/>
              <a:t>rapidly.becauase</a:t>
            </a:r>
            <a:r>
              <a:rPr lang="en-US" sz="3200" dirty="0"/>
              <a:t> of this presentation </a:t>
            </a:r>
            <a:r>
              <a:rPr lang="en-US" sz="3200" dirty="0" smtClean="0"/>
              <a:t>routine </a:t>
            </a:r>
            <a:r>
              <a:rPr lang="en-US" sz="3200" dirty="0"/>
              <a:t>laboratory was performed that showed mild </a:t>
            </a:r>
            <a:r>
              <a:rPr lang="en-US" sz="3200" dirty="0" err="1"/>
              <a:t>hypercalcemia</a:t>
            </a:r>
            <a:r>
              <a:rPr lang="en-US" sz="3200" dirty="0"/>
              <a:t>(ca:10.3) and subclinical </a:t>
            </a:r>
            <a:r>
              <a:rPr lang="en-US" sz="3200" dirty="0" err="1"/>
              <a:t>hyperthyroidiam</a:t>
            </a:r>
            <a:r>
              <a:rPr lang="en-US" sz="3200" dirty="0"/>
              <a:t>(TSH:0.19,T4:97) and other laboratory was normal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patient had generalized muscle pain specially in neck and </a:t>
            </a:r>
            <a:r>
              <a:rPr lang="en-US" sz="3200" dirty="0" smtClean="0"/>
              <a:t>shoulders.</a:t>
            </a:r>
            <a:endParaRPr lang="fa-IR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zahra fakhri\464824045_121132.jpg"/>
          <p:cNvPicPr>
            <a:picLocks noChangeAspect="1" noChangeArrowheads="1"/>
          </p:cNvPicPr>
          <p:nvPr/>
        </p:nvPicPr>
        <p:blipFill>
          <a:blip r:embed="rId2" cstate="print"/>
          <a:srcRect l="3125" t="31055" r="3906" b="30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zahra fakhri\465039731_121120.jpg"/>
          <p:cNvPicPr>
            <a:picLocks noChangeAspect="1" noChangeArrowheads="1"/>
          </p:cNvPicPr>
          <p:nvPr/>
        </p:nvPicPr>
        <p:blipFill>
          <a:blip r:embed="rId2" cstate="print"/>
          <a:srcRect l="4687" t="41016" r="5468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zahra fakhri\463502400_407289.jpg"/>
          <p:cNvPicPr>
            <a:picLocks noChangeAspect="1" noChangeArrowheads="1"/>
          </p:cNvPicPr>
          <p:nvPr/>
        </p:nvPicPr>
        <p:blipFill>
          <a:blip r:embed="rId2" cstate="print"/>
          <a:srcRect l="8333" t="65625" r="2778" b="9375"/>
          <a:stretch>
            <a:fillRect/>
          </a:stretch>
        </p:blipFill>
        <p:spPr bwMode="auto">
          <a:xfrm>
            <a:off x="-785850" y="0"/>
            <a:ext cx="99298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zahra fakhri\465039731_121120.jpg"/>
          <p:cNvPicPr>
            <a:picLocks noChangeAspect="1" noChangeArrowheads="1"/>
          </p:cNvPicPr>
          <p:nvPr/>
        </p:nvPicPr>
        <p:blipFill>
          <a:blip r:embed="rId2" cstate="print"/>
          <a:srcRect l="6250" t="7617" r="5468" b="58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98/8/1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913" r="2354" b="30913"/>
          <a:stretch>
            <a:fillRect/>
          </a:stretch>
        </p:blipFill>
        <p:spPr bwMode="auto">
          <a:xfrm>
            <a:off x="68308" y="66675"/>
            <a:ext cx="907569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colonoscopy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98/9/23</a:t>
            </a:r>
            <a:endParaRPr lang="fa-I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944" t="-17684" r="12697" b="-6126"/>
          <a:stretch>
            <a:fillRect/>
          </a:stretch>
        </p:blipFill>
        <p:spPr bwMode="auto">
          <a:xfrm rot="16200000">
            <a:off x="1535897" y="-3321879"/>
            <a:ext cx="4714884" cy="113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Endoscopy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98/9/23</a:t>
            </a:r>
            <a:endParaRPr lang="fa-I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9489" t="9638" r="4380" b="6025"/>
          <a:stretch>
            <a:fillRect/>
          </a:stretch>
        </p:blipFill>
        <p:spPr bwMode="auto">
          <a:xfrm rot="16200000">
            <a:off x="2143114" y="-2143114"/>
            <a:ext cx="485777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9E4F5-910D-8049-8574-0AECF001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4900550"/>
            <a:ext cx="8215370" cy="1171656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at least six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clean-based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ulcers in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antrum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one circumferential ulcer in pyloric valve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2A6F4E-03C2-4B4A-A22F-284907586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FDD497D4-CBC3-E74B-9C88-A1C4B5F056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29243" r="12913" b="56734"/>
          <a:stretch/>
        </p:blipFill>
        <p:spPr>
          <a:xfrm>
            <a:off x="251900" y="170933"/>
            <a:ext cx="8627603" cy="44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3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sonography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98/9/14</a:t>
            </a:r>
            <a:endParaRPr lang="fa-I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351" t="27976" r="9496" b="34524"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13979" r="1176" b="301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She hasn’t remember pattern of pain .because of this symptom and laboratory </a:t>
            </a:r>
            <a:r>
              <a:rPr lang="en-US" dirty="0" smtClean="0"/>
              <a:t>report, </a:t>
            </a:r>
            <a:r>
              <a:rPr lang="en-US" dirty="0"/>
              <a:t>parathyroid scan with MIBI was done</a:t>
            </a:r>
            <a:r>
              <a:rPr lang="en-US" dirty="0" smtClean="0"/>
              <a:t>. The </a:t>
            </a:r>
            <a:r>
              <a:rPr lang="en-US" dirty="0"/>
              <a:t>scan </a:t>
            </a:r>
            <a:r>
              <a:rPr lang="en-US" dirty="0" smtClean="0"/>
              <a:t>showed no </a:t>
            </a:r>
            <a:r>
              <a:rPr lang="en-US" dirty="0"/>
              <a:t>evidence of abnormal parathyroid tissue in the thyroid </a:t>
            </a:r>
            <a:r>
              <a:rPr lang="en-US" dirty="0" smtClean="0"/>
              <a:t>bed, a focal </a:t>
            </a:r>
            <a:r>
              <a:rPr lang="en-US" dirty="0"/>
              <a:t>area of </a:t>
            </a:r>
            <a:r>
              <a:rPr lang="en-US" dirty="0" smtClean="0"/>
              <a:t>increased </a:t>
            </a:r>
            <a:r>
              <a:rPr lang="en-US" dirty="0"/>
              <a:t>radiotracer uptake in the upper mediastinum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patient treated with </a:t>
            </a:r>
            <a:r>
              <a:rPr lang="en-US" dirty="0" err="1"/>
              <a:t>cinacalcet</a:t>
            </a:r>
            <a:r>
              <a:rPr lang="en-US" dirty="0"/>
              <a:t> and </a:t>
            </a:r>
            <a:r>
              <a:rPr lang="en-US" dirty="0" err="1"/>
              <a:t>methimazol</a:t>
            </a:r>
            <a:r>
              <a:rPr lang="en-US" dirty="0"/>
              <a:t> with unknown diagnosis???</a:t>
            </a:r>
          </a:p>
          <a:p>
            <a:pPr algn="l" rtl="0"/>
            <a:r>
              <a:rPr lang="en-US" dirty="0"/>
              <a:t>Because of severe muscle and skeletal pain she </a:t>
            </a:r>
            <a:r>
              <a:rPr lang="en-US" dirty="0" smtClean="0"/>
              <a:t>consumed multiple </a:t>
            </a:r>
            <a:r>
              <a:rPr lang="en-US" dirty="0"/>
              <a:t>NSAIDS  such as </a:t>
            </a:r>
            <a:r>
              <a:rPr lang="en-US" dirty="0" err="1" smtClean="0"/>
              <a:t>diclofenac</a:t>
            </a:r>
            <a:r>
              <a:rPr lang="en-US" dirty="0" smtClean="0"/>
              <a:t> and hadn’t </a:t>
            </a:r>
            <a:r>
              <a:rPr lang="en-US" dirty="0"/>
              <a:t>proper </a:t>
            </a:r>
            <a:r>
              <a:rPr lang="en-US" dirty="0" smtClean="0"/>
              <a:t>F/U.</a:t>
            </a:r>
            <a:endParaRPr lang="en-US" dirty="0"/>
          </a:p>
          <a:p>
            <a:pPr algn="l" rtl="0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1397</a:t>
            </a:r>
            <a:r>
              <a:rPr lang="en-US" dirty="0"/>
              <a:t> Neck and shoulder pain was improved but lower limb </a:t>
            </a:r>
            <a:r>
              <a:rPr lang="en-US" dirty="0" smtClean="0"/>
              <a:t>specially </a:t>
            </a:r>
            <a:r>
              <a:rPr lang="en-US" dirty="0"/>
              <a:t>right thigh pain was begun.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report sheet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98/10/2</a:t>
            </a:r>
            <a:endParaRPr lang="fa-I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732" t="30913" r="16639" b="30913"/>
          <a:stretch>
            <a:fillRect/>
          </a:stretch>
        </p:blipFill>
        <p:spPr bwMode="auto">
          <a:xfrm>
            <a:off x="0" y="666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report sheet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98/10/2</a:t>
            </a:r>
            <a:endParaRPr lang="fa-I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700" t="17222" r="5528" b="59563"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051" t="34722" b="180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365" t="30913" b="30913"/>
          <a:stretch>
            <a:fillRect/>
          </a:stretch>
        </p:blipFill>
        <p:spPr bwMode="auto">
          <a:xfrm>
            <a:off x="0" y="66675"/>
            <a:ext cx="9070181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</a:t>
            </a:r>
            <a:r>
              <a:rPr lang="en-US" dirty="0"/>
              <a:t>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970" t="15079" r="9496" b="16067"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9861" t="12979" r="6249" b="82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1528" t="1854" r="15277" b="11001"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5555" t="3708" r="694" b="11001"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639" t="9270" r="5554" b="11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357298"/>
            <a:ext cx="7772400" cy="45720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Pain was </a:t>
            </a:r>
            <a:r>
              <a:rPr lang="en-US" dirty="0" smtClean="0"/>
              <a:t>aggravated especially at </a:t>
            </a:r>
            <a:r>
              <a:rPr lang="en-US" dirty="0" err="1" smtClean="0"/>
              <a:t>night.she</a:t>
            </a:r>
            <a:r>
              <a:rPr lang="en-US" dirty="0" smtClean="0"/>
              <a:t> </a:t>
            </a:r>
            <a:r>
              <a:rPr lang="en-US" dirty="0"/>
              <a:t>had claudication and muscle pain and </a:t>
            </a:r>
            <a:r>
              <a:rPr lang="en-US" dirty="0" smtClean="0"/>
              <a:t>inability </a:t>
            </a:r>
            <a:r>
              <a:rPr lang="en-US" dirty="0"/>
              <a:t>to get up from the ground because of sever pain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1397/1/26 , repeated parathyroid </a:t>
            </a:r>
            <a:r>
              <a:rPr lang="en-US" dirty="0" err="1"/>
              <a:t>scintigraphy</a:t>
            </a:r>
            <a:r>
              <a:rPr lang="en-US" dirty="0"/>
              <a:t> with TC-99-MIBI showed negative for either parathyroid adenoma or </a:t>
            </a:r>
            <a:r>
              <a:rPr lang="en-US" dirty="0" smtClean="0"/>
              <a:t>hyperplasia.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She had intermittent flank pain and hematuria from 2 years ago</a:t>
            </a:r>
            <a:r>
              <a:rPr lang="en-US" dirty="0" smtClean="0"/>
              <a:t>. She </a:t>
            </a:r>
            <a:r>
              <a:rPr lang="en-US" dirty="0"/>
              <a:t>had also </a:t>
            </a:r>
            <a:r>
              <a:rPr lang="en-US" dirty="0" err="1"/>
              <a:t>epigastric</a:t>
            </a:r>
            <a:r>
              <a:rPr lang="en-US" dirty="0"/>
              <a:t> pain from 6 months ago </a:t>
            </a:r>
            <a:r>
              <a:rPr lang="en-US" dirty="0" smtClean="0"/>
              <a:t>exacerbating </a:t>
            </a:r>
            <a:r>
              <a:rPr lang="en-US" dirty="0"/>
              <a:t>with eating and not improved with PPI.</a:t>
            </a:r>
          </a:p>
          <a:p>
            <a:pPr marL="0" indent="0" algn="l">
              <a:buNone/>
            </a:pPr>
            <a:r>
              <a:rPr lang="en-US" dirty="0"/>
              <a:t>She had constipation from many years ago and </a:t>
            </a:r>
            <a:r>
              <a:rPr lang="en-US" dirty="0" smtClean="0"/>
              <a:t>hadn’t</a:t>
            </a:r>
            <a:endParaRPr lang="fa-IR" dirty="0"/>
          </a:p>
          <a:p>
            <a:pPr marL="0" indent="0" algn="l">
              <a:buNone/>
            </a:pPr>
            <a:r>
              <a:rPr lang="en-US" dirty="0" smtClean="0"/>
              <a:t>diarrhea, history </a:t>
            </a:r>
            <a:r>
              <a:rPr lang="en-US" dirty="0"/>
              <a:t>of </a:t>
            </a:r>
            <a:r>
              <a:rPr lang="en-US" dirty="0" err="1"/>
              <a:t>fx</a:t>
            </a:r>
            <a:r>
              <a:rPr lang="en-US" dirty="0" smtClean="0"/>
              <a:t>, weight </a:t>
            </a:r>
            <a:r>
              <a:rPr lang="en-US" dirty="0" err="1"/>
              <a:t>loss,polyuria</a:t>
            </a:r>
            <a:r>
              <a:rPr lang="en-US" dirty="0"/>
              <a:t> </a:t>
            </a:r>
            <a:r>
              <a:rPr lang="en-US" dirty="0" smtClean="0"/>
              <a:t>and polydipsia</a:t>
            </a:r>
            <a:endParaRPr lang="fa-IR" dirty="0"/>
          </a:p>
          <a:p>
            <a:pPr marL="0" indent="0" algn="l" rtl="0">
              <a:buNone/>
            </a:pPr>
            <a:r>
              <a:rPr lang="en-US" dirty="0"/>
              <a:t>Because of right lower thigh pain  and her laboratory(ca:10.3,p:2.9,PTH:440,25(OH)VitD:15)with primary hyperparathyroidism diagnosis </a:t>
            </a:r>
            <a:r>
              <a:rPr lang="en-US" dirty="0" smtClean="0"/>
              <a:t>admitted </a:t>
            </a:r>
            <a:r>
              <a:rPr lang="en-US" dirty="0"/>
              <a:t>to </a:t>
            </a:r>
            <a:r>
              <a:rPr lang="en-US" dirty="0" err="1" smtClean="0"/>
              <a:t>Taleghani</a:t>
            </a:r>
            <a:r>
              <a:rPr lang="en-US" dirty="0" smtClean="0"/>
              <a:t> </a:t>
            </a:r>
            <a:r>
              <a:rPr lang="en-US" dirty="0"/>
              <a:t>hospital for further workup and treatment.</a:t>
            </a:r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fa-IR" dirty="0"/>
              <a:t>  </a:t>
            </a:r>
            <a:r>
              <a:rPr lang="en-US" dirty="0"/>
              <a:t>In 98/10/2 </a:t>
            </a:r>
            <a:r>
              <a:rPr lang="en-US" dirty="0" err="1"/>
              <a:t>parathyroidectomy</a:t>
            </a:r>
            <a:r>
              <a:rPr lang="en-US" dirty="0"/>
              <a:t> in </a:t>
            </a:r>
            <a:r>
              <a:rPr lang="en-US" dirty="0" err="1" smtClean="0"/>
              <a:t>Taleghani</a:t>
            </a:r>
            <a:r>
              <a:rPr lang="en-US" dirty="0" smtClean="0"/>
              <a:t> </a:t>
            </a:r>
            <a:r>
              <a:rPr lang="en-US" dirty="0"/>
              <a:t>hospital was done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During </a:t>
            </a:r>
            <a:r>
              <a:rPr lang="en-US" dirty="0"/>
              <a:t>surgery the patient had crisis of blood pressure and treated with serum TNG.</a:t>
            </a:r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Family,drug</a:t>
            </a:r>
            <a:r>
              <a:rPr lang="en-US" dirty="0"/>
              <a:t> and social history</a:t>
            </a:r>
            <a:endParaRPr lang="fa-I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E4AFC1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785</TotalTime>
  <Words>875</Words>
  <Application>Microsoft Office PowerPoint</Application>
  <PresentationFormat>On-screen Show (4:3)</PresentationFormat>
  <Paragraphs>273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Equity</vt:lpstr>
      <vt:lpstr>In the name of god</vt:lpstr>
      <vt:lpstr>Case study of primary hyperparathyroidism</vt:lpstr>
      <vt:lpstr>Endocrine grand rounds</vt:lpstr>
      <vt:lpstr>Chief complaint and present illness</vt:lpstr>
      <vt:lpstr>PowerPoint Presentation</vt:lpstr>
      <vt:lpstr>PowerPoint Presentation</vt:lpstr>
      <vt:lpstr>PowerPoint Presentation</vt:lpstr>
      <vt:lpstr>PowerPoint Presentation</vt:lpstr>
      <vt:lpstr>Family,drug and social history</vt:lpstr>
      <vt:lpstr>Past medical/surgical Hx:</vt:lpstr>
      <vt:lpstr>Family history</vt:lpstr>
      <vt:lpstr>Drug history</vt:lpstr>
      <vt:lpstr>Review of system</vt:lpstr>
      <vt:lpstr>PowerPoint Presentation</vt:lpstr>
      <vt:lpstr>Physical Examination</vt:lpstr>
      <vt:lpstr>PowerPoint Presentation</vt:lpstr>
      <vt:lpstr>Laboratory test</vt:lpstr>
      <vt:lpstr>1396/8/6 Laboratory Mashhad</vt:lpstr>
      <vt:lpstr>Urine biochemistry 98/9/16</vt:lpstr>
      <vt:lpstr>PowerPoint Presentation</vt:lpstr>
      <vt:lpstr>PowerPoint Presentation</vt:lpstr>
      <vt:lpstr>PowerPoint Presentation</vt:lpstr>
      <vt:lpstr>Post operative laboratory test</vt:lpstr>
      <vt:lpstr>Imaging report</vt:lpstr>
      <vt:lpstr>BMD</vt:lpstr>
      <vt:lpstr>Parathyroid scan with MIBI</vt:lpstr>
      <vt:lpstr>PowerPoint Presentation</vt:lpstr>
      <vt:lpstr>PowerPoint Presentation</vt:lpstr>
      <vt:lpstr>PowerPoint Presentation</vt:lpstr>
      <vt:lpstr>Parathyroid scintigraphy with Tc-99-MIBI</vt:lpstr>
      <vt:lpstr>  CT Scan axial of neck with and without IV Contrast</vt:lpstr>
      <vt:lpstr>CT scan of chest with and without contrast</vt:lpstr>
      <vt:lpstr>Parathyroid scan and SPECT/CT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98/8/1</vt:lpstr>
      <vt:lpstr>colonoscopy</vt:lpstr>
      <vt:lpstr>Endoscopy</vt:lpstr>
      <vt:lpstr>There was at least six clean-based ulcers in antrum and one circumferential ulcer in pyloric valve</vt:lpstr>
      <vt:lpstr>Kidney sonography</vt:lpstr>
      <vt:lpstr>PowerPoint Presentation</vt:lpstr>
      <vt:lpstr>Operation report sheet</vt:lpstr>
      <vt:lpstr>Operation report sheet</vt:lpstr>
      <vt:lpstr>PowerPoint Presentation</vt:lpstr>
      <vt:lpstr>PowerPoint Presentation</vt:lpstr>
      <vt:lpstr>Pathology report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of ectopic hyperparathyroidism</dc:title>
  <dc:creator>Home</dc:creator>
  <cp:lastModifiedBy>هنگامه عبدی</cp:lastModifiedBy>
  <cp:revision>180</cp:revision>
  <dcterms:created xsi:type="dcterms:W3CDTF">2020-01-16T14:25:02Z</dcterms:created>
  <dcterms:modified xsi:type="dcterms:W3CDTF">2020-02-04T10:10:25Z</dcterms:modified>
</cp:coreProperties>
</file>