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35"/>
  </p:notesMasterIdLst>
  <p:sldIdLst>
    <p:sldId id="256" r:id="rId3"/>
    <p:sldId id="257" r:id="rId4"/>
    <p:sldId id="281" r:id="rId5"/>
    <p:sldId id="266" r:id="rId6"/>
    <p:sldId id="264" r:id="rId7"/>
    <p:sldId id="258" r:id="rId8"/>
    <p:sldId id="283" r:id="rId9"/>
    <p:sldId id="269" r:id="rId10"/>
    <p:sldId id="259" r:id="rId11"/>
    <p:sldId id="282" r:id="rId12"/>
    <p:sldId id="270" r:id="rId13"/>
    <p:sldId id="307" r:id="rId14"/>
    <p:sldId id="284" r:id="rId15"/>
    <p:sldId id="285" r:id="rId16"/>
    <p:sldId id="287" r:id="rId17"/>
    <p:sldId id="288" r:id="rId18"/>
    <p:sldId id="290" r:id="rId19"/>
    <p:sldId id="291" r:id="rId20"/>
    <p:sldId id="292" r:id="rId21"/>
    <p:sldId id="298" r:id="rId22"/>
    <p:sldId id="300" r:id="rId23"/>
    <p:sldId id="296" r:id="rId24"/>
    <p:sldId id="297" r:id="rId25"/>
    <p:sldId id="301" r:id="rId26"/>
    <p:sldId id="302" r:id="rId27"/>
    <p:sldId id="303" r:id="rId28"/>
    <p:sldId id="304" r:id="rId29"/>
    <p:sldId id="305" r:id="rId30"/>
    <p:sldId id="306" r:id="rId31"/>
    <p:sldId id="293" r:id="rId32"/>
    <p:sldId id="294" r:id="rId33"/>
    <p:sldId id="280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9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6CF37E-4AC2-4F2A-AC61-EF1EE8042585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2967CA-7863-48C9-B85D-3D5CC33E2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1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967CA-7863-48C9-B85D-3D5CC33E25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1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E84AA4-4C38-4637-811A-04BBE58206B2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76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63671D-4C29-45C6-BDA3-19062DD29656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/>
              <a:t>19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927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63671D-4C29-45C6-BDA3-19062DD29656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/>
              <a:t>21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3779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63671D-4C29-45C6-BDA3-19062DD29656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/>
              <a:t>25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4378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63671D-4C29-45C6-BDA3-19062DD29656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/>
              <a:t>27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233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63671D-4C29-45C6-BDA3-19062DD29656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/>
              <a:t>29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160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76E5-4AF2-47BF-AA1D-673DC60EF583}" type="datetime1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1DDDB3B-77D2-4A1A-9830-FC47A085E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0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0CFD-AAE5-4E7F-9E2C-ACDBE81A25C7}" type="datetime1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DDDB3B-77D2-4A1A-9830-FC47A085E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4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5010D-716C-4491-8802-06733F0F5AF8}" type="datetime1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DDDB3B-77D2-4A1A-9830-FC47A085E48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15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4DB3-715C-4900-B218-30D5A39B17C3}" type="datetime1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DDDB3B-77D2-4A1A-9830-FC47A085E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37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C827-01CE-4894-8292-523CC307629B}" type="datetime1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DDDB3B-77D2-4A1A-9830-FC47A085E48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537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55FA-E105-49FB-94F5-B7FD049D2D27}" type="datetime1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DDDB3B-77D2-4A1A-9830-FC47A085E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46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368E-85D7-4D6F-8FF5-C0BFA260D451}" type="datetime1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DB3B-77D2-4A1A-9830-FC47A085E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2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4827-19DF-4DD8-812A-27FAE5EE9BDD}" type="datetime1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DB3B-77D2-4A1A-9830-FC47A085E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00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7213600" y="3810000"/>
            <a:ext cx="49784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2F2F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7213600" y="3897314"/>
            <a:ext cx="49784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2F2F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7213600" y="4114801"/>
            <a:ext cx="49784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2F2F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213601" y="4164013"/>
            <a:ext cx="2620433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2F2F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7213601" y="4198939"/>
            <a:ext cx="2620433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2F2F2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7213601" y="3962400"/>
            <a:ext cx="4085167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2F2F2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9836151" y="4060826"/>
            <a:ext cx="21336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2F2F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649664"/>
            <a:ext cx="12192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2F2F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75064"/>
            <a:ext cx="12192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2F2F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8551333" y="3643313"/>
            <a:ext cx="3640667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2F2F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2F2F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875"/>
            <a:ext cx="1280584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D437D-951B-40DE-BA66-B335F96F93D1}" type="datetime1">
              <a:rPr lang="en-US">
                <a:solidFill>
                  <a:srgbClr val="EA157A"/>
                </a:solidFill>
              </a:rPr>
              <a:pPr>
                <a:defRPr/>
              </a:pPr>
              <a:t>1/19/2019</a:t>
            </a:fld>
            <a:endParaRPr lang="en-US">
              <a:solidFill>
                <a:srgbClr val="EA157A"/>
              </a:solidFill>
            </a:endParaRPr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157A"/>
              </a:solidFill>
            </a:endParaRPr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589"/>
            <a:ext cx="9969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6CD78B0-B574-40D7-91BB-E5DB017902AC}" type="slidenum">
              <a:rPr lang="en-US" altLang="en-US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09252"/>
      </p:ext>
    </p:extLst>
  </p:cSld>
  <p:clrMapOvr>
    <a:masterClrMapping/>
  </p:clrMapOvr>
  <p:transition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EE908-FA54-4F9E-9AF9-E88B9B8061D8}" type="datetime1">
              <a:rPr lang="en-US">
                <a:solidFill>
                  <a:srgbClr val="EA157A"/>
                </a:solidFill>
              </a:rPr>
              <a:pPr>
                <a:defRPr/>
              </a:pPr>
              <a:t>1/19/2019</a:t>
            </a:fld>
            <a:endParaRPr lang="en-US">
              <a:solidFill>
                <a:srgbClr val="EA157A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157A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0C24E-1E95-4600-A4BD-BF984229C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428409"/>
      </p:ext>
    </p:extLst>
  </p:cSld>
  <p:clrMapOvr>
    <a:masterClrMapping/>
  </p:clrMapOvr>
  <p:transition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6231-0812-4703-8E97-E79D6F4E2024}" type="datetime1">
              <a:rPr lang="en-US">
                <a:solidFill>
                  <a:srgbClr val="EA157A"/>
                </a:solidFill>
              </a:rPr>
              <a:pPr>
                <a:defRPr/>
              </a:pPr>
              <a:t>1/19/2019</a:t>
            </a:fld>
            <a:endParaRPr lang="en-US">
              <a:solidFill>
                <a:srgbClr val="EA157A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157A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AA4DF-EF9C-4FDC-A08D-CB291EBFE4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096621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D507-F281-4061-9144-E4984B60A3E3}" type="datetime1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DB3B-77D2-4A1A-9830-FC47A085E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97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5182C-D896-4EC6-AFCE-25E7767620EC}" type="datetime1">
              <a:rPr lang="en-US">
                <a:solidFill>
                  <a:srgbClr val="EA157A"/>
                </a:solidFill>
              </a:rPr>
              <a:pPr>
                <a:defRPr/>
              </a:pPr>
              <a:t>1/19/2019</a:t>
            </a:fld>
            <a:endParaRPr lang="en-US">
              <a:solidFill>
                <a:srgbClr val="EA157A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157A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F509F-0919-4D15-AF18-4EBDD08C4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01628"/>
      </p:ext>
    </p:extLst>
  </p:cSld>
  <p:clrMapOvr>
    <a:masterClrMapping/>
  </p:clrMapOvr>
  <p:transition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0894F7-67DF-408E-ADEE-AB220E3E4EB1}" type="datetime1">
              <a:rPr lang="en-US">
                <a:solidFill>
                  <a:srgbClr val="EA157A"/>
                </a:solidFill>
              </a:rPr>
              <a:pPr>
                <a:defRPr/>
              </a:pPr>
              <a:t>1/19/2019</a:t>
            </a:fld>
            <a:endParaRPr lang="en-US">
              <a:solidFill>
                <a:srgbClr val="EA157A"/>
              </a:solidFill>
            </a:endParaRP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124D1-DE6B-4F0B-AE0D-AD12E6B530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15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205"/>
      </p:ext>
    </p:extLst>
  </p:cSld>
  <p:clrMapOvr>
    <a:masterClrMapping/>
  </p:clrMapOvr>
  <p:transition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7818" y="612775"/>
            <a:ext cx="1276349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C893A-8B67-440A-8793-883AC4D5251C}" type="datetime1">
              <a:rPr lang="en-US">
                <a:solidFill>
                  <a:srgbClr val="EA157A"/>
                </a:solidFill>
              </a:rPr>
              <a:pPr>
                <a:defRPr/>
              </a:pPr>
              <a:t>1/19/2019</a:t>
            </a:fld>
            <a:endParaRPr lang="en-US">
              <a:solidFill>
                <a:srgbClr val="EA157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157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DAF7-EE0C-4FF3-9F43-5A03584AF2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715347"/>
      </p:ext>
    </p:extLst>
  </p:cSld>
  <p:clrMapOvr>
    <a:masterClrMapping/>
  </p:clrMapOvr>
  <p:transition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351F-7518-4F2F-8C73-8A2F9E37F44B}" type="datetime1">
              <a:rPr lang="en-US">
                <a:solidFill>
                  <a:srgbClr val="EA157A"/>
                </a:solidFill>
              </a:rPr>
              <a:pPr>
                <a:defRPr/>
              </a:pPr>
              <a:t>1/19/2019</a:t>
            </a:fld>
            <a:endParaRPr lang="en-US">
              <a:solidFill>
                <a:srgbClr val="EA157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157A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446F8-03EB-476A-B67A-BE801DE4AD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243402"/>
      </p:ext>
    </p:extLst>
  </p:cSld>
  <p:clrMapOvr>
    <a:masterClrMapping/>
  </p:clrMapOvr>
  <p:transition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03B70-F48C-4643-A066-B1C1CEEED047}" type="datetime1">
              <a:rPr lang="en-US">
                <a:solidFill>
                  <a:srgbClr val="EA157A"/>
                </a:solidFill>
              </a:rPr>
              <a:pPr>
                <a:defRPr/>
              </a:pPr>
              <a:t>1/19/2019</a:t>
            </a:fld>
            <a:endParaRPr lang="en-US">
              <a:solidFill>
                <a:srgbClr val="EA157A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157A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EFBDB-2928-42DD-B211-04E2E33DCB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78130"/>
      </p:ext>
    </p:extLst>
  </p:cSld>
  <p:clrMapOvr>
    <a:masterClrMapping/>
  </p:clrMapOvr>
  <p:transition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C227F-E605-4C4B-A9E7-E6152A066215}" type="datetime1">
              <a:rPr lang="en-US">
                <a:solidFill>
                  <a:srgbClr val="EA157A"/>
                </a:solidFill>
              </a:rPr>
              <a:pPr>
                <a:defRPr/>
              </a:pPr>
              <a:t>1/19/2019</a:t>
            </a:fld>
            <a:endParaRPr lang="en-US">
              <a:solidFill>
                <a:srgbClr val="EA157A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157A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B778D-91BF-41EC-8BFA-E570680D55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350807"/>
      </p:ext>
    </p:extLst>
  </p:cSld>
  <p:clrMapOvr>
    <a:masterClrMapping/>
  </p:clrMapOvr>
  <p:transition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B6D64-E982-4439-962D-EAAC1F401146}" type="datetime1">
              <a:rPr lang="en-US">
                <a:solidFill>
                  <a:srgbClr val="EA157A"/>
                </a:solidFill>
              </a:rPr>
              <a:pPr>
                <a:defRPr/>
              </a:pPr>
              <a:t>1/19/2019</a:t>
            </a:fld>
            <a:endParaRPr lang="en-US">
              <a:solidFill>
                <a:srgbClr val="EA157A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157A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846AF-4F9F-4BB4-92DD-1E955C830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852856"/>
      </p:ext>
    </p:extLst>
  </p:cSld>
  <p:clrMapOvr>
    <a:masterClrMapping/>
  </p:clrMapOvr>
  <p:transition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6F5DA-294C-4AC5-88E3-40B4E3CB1FF4}" type="datetime1">
              <a:rPr lang="en-US">
                <a:solidFill>
                  <a:srgbClr val="EA157A"/>
                </a:solidFill>
              </a:rPr>
              <a:pPr>
                <a:defRPr/>
              </a:pPr>
              <a:t>1/19/2019</a:t>
            </a:fld>
            <a:endParaRPr lang="en-US">
              <a:solidFill>
                <a:srgbClr val="EA157A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157A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44976-F713-4EC6-9429-D90F29C3D2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160516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AAB2-D917-41CD-9314-E516EF177B91}" type="datetime1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DDDB3B-77D2-4A1A-9830-FC47A085E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1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D8D0-0D83-4D2B-94C8-F18341923E7C}" type="datetime1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1DDDB3B-77D2-4A1A-9830-FC47A085E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6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38B7-67FB-4CFE-8A17-EC5292A3D427}" type="datetime1">
              <a:rPr lang="en-US" smtClean="0"/>
              <a:t>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1DDDB3B-77D2-4A1A-9830-FC47A085E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9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22AA-24B2-4685-920F-C406246E980B}" type="datetime1">
              <a:rPr lang="en-US" smtClean="0"/>
              <a:t>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DB3B-77D2-4A1A-9830-FC47A085E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CA0-5D79-42A5-9B6A-9335DE60837F}" type="datetime1">
              <a:rPr lang="en-US" smtClean="0"/>
              <a:t>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DB3B-77D2-4A1A-9830-FC47A085E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6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A6A8-9907-47EA-B6B7-9145AFE0BC8C}" type="datetime1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DB3B-77D2-4A1A-9830-FC47A085E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6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9413-FE76-494F-BD9C-E6C6693BBD17}" type="datetime1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DDDB3B-77D2-4A1A-9830-FC47A085E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0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79C2-6AEF-4968-BBA9-552C5C253C73}" type="datetime1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1DDDB3B-77D2-4A1A-9830-FC47A085E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4"/>
            <a:ext cx="12192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2F2F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2192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2F2F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6"/>
            <a:ext cx="12192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2F2F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7213600" y="360364"/>
            <a:ext cx="49784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2F2F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7213600" y="439739"/>
            <a:ext cx="49784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2F2F2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367" y="496889"/>
            <a:ext cx="408516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2F2F2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917" y="588963"/>
            <a:ext cx="21336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2F2F2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12113684" y="-1588"/>
            <a:ext cx="7620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2F2F2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12058651" y="-1588"/>
            <a:ext cx="3810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2F2F2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12033251" y="-1588"/>
            <a:ext cx="12700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2F2F2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11967633" y="-1588"/>
            <a:ext cx="35984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2F2F2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11887201" y="0"/>
            <a:ext cx="74084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2F2F2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11832167" y="0"/>
            <a:ext cx="10584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2F2F2"/>
              </a:solidFill>
            </a:endParaRPr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2249488"/>
            <a:ext cx="109728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51" y="612775"/>
            <a:ext cx="1276349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AC6A44-C7F8-42D5-9193-70EC93B21CED}" type="datetime1">
              <a:rPr lang="en-US">
                <a:solidFill>
                  <a:srgbClr val="EA157A"/>
                </a:solidFill>
              </a:rPr>
              <a:pPr>
                <a:defRPr/>
              </a:pPr>
              <a:t>1/19/2019</a:t>
            </a:fld>
            <a:endParaRPr lang="en-US">
              <a:solidFill>
                <a:srgbClr val="EA157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1" y="612775"/>
            <a:ext cx="1767417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EA157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8717" y="1588"/>
            <a:ext cx="1016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latin typeface="Calibri" panose="020F0502020204030204" pitchFamily="34" charset="0"/>
                <a:cs typeface="B Mitra" panose="00000400000000000000" pitchFamily="2" charset="-7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F95DB4-6063-496D-B5C7-C593627D357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77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pull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cs typeface="B Mitra" pitchFamily="2" charset="-7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cs typeface="B Mitra" pitchFamily="2" charset="-7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cs typeface="B Mitra" pitchFamily="2" charset="-7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cs typeface="B Mitra" pitchFamily="2" charset="-7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cs typeface="B Mitra" pitchFamily="2" charset="-7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cs typeface="B Mitra" pitchFamily="2" charset="-7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cs typeface="B Mitra" pitchFamily="2" charset="-7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cs typeface="B Mitra" pitchFamily="2" charset="-78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EA157A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EA157A"/>
        </a:buClr>
        <a:buFont typeface="Georgia" panose="02040502050405020303" pitchFamily="18" charset="0"/>
        <a:buChar char="▫"/>
        <a:defRPr sz="2000" kern="1200">
          <a:solidFill>
            <a:srgbClr val="EA157A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cbi.nlm.nih.gov/pubmed/23223345" TargetMode="External"/><Relationship Id="rId4" Type="http://schemas.openxmlformats.org/officeDocument/2006/relationships/hyperlink" Target="https://www.ncbi.nlm.nih.gov/pubmed/?term=Gadgil%20MD%5bAuthor%5d&amp;cauthor=true&amp;cauthor_uid=23223345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10" Type="http://schemas.openxmlformats.org/officeDocument/2006/relationships/image" Target="../media/image39.jp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579" y="1251857"/>
            <a:ext cx="10646228" cy="1010924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Thames New" pitchFamily="2" charset="0"/>
              </a:rPr>
              <a:t>Diet therapy in 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dyslipidemia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712912" y="2928256"/>
            <a:ext cx="9144000" cy="2394858"/>
          </a:xfrm>
        </p:spPr>
        <p:txBody>
          <a:bodyPr>
            <a:normAutofit/>
          </a:bodyPr>
          <a:lstStyle/>
          <a:p>
            <a:pPr algn="ctr">
              <a:spcAft>
                <a:spcPts val="1800"/>
              </a:spcAft>
            </a:pP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Somayeh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Hosseinpour-Niazi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Nutrition and Endocrine Research Center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Research Institute for Endocrine Sciences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Shahid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Beheshti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of Medical 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</a:p>
          <a:p>
            <a:pPr algn="ctr"/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DB3B-77D2-4A1A-9830-FC47A085E4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162" y="1743204"/>
            <a:ext cx="9762361" cy="2381375"/>
          </a:xfrm>
        </p:spPr>
        <p:txBody>
          <a:bodyPr>
            <a:normAutofit fontScale="85000" lnSpcReduction="20000"/>
          </a:bodyPr>
          <a:lstStyle/>
          <a:p>
            <a:pPr marL="282575" indent="0">
              <a:lnSpc>
                <a:spcPct val="150000"/>
              </a:lnSpc>
              <a:buNone/>
            </a:pPr>
            <a:r>
              <a:rPr lang="en-US" sz="4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 diet </a:t>
            </a:r>
            <a:r>
              <a:rPr lang="en-US" sz="44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worked </a:t>
            </a:r>
            <a:r>
              <a:rPr lang="en-US" sz="44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endParaRPr lang="en-US" sz="4400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0">
              <a:lnSpc>
                <a:spcPct val="150000"/>
              </a:lnSpc>
              <a:buClr>
                <a:srgbClr val="00B050"/>
              </a:buClr>
              <a:buNone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The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higher-protein </a:t>
            </a:r>
          </a:p>
          <a:p>
            <a:pPr marL="682625" lvl="1" indent="0">
              <a:lnSpc>
                <a:spcPct val="150000"/>
              </a:lnSpc>
              <a:buClr>
                <a:srgbClr val="00B050"/>
              </a:buClr>
              <a:buNone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 higher-unsaturated-fat diets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63" y="4714875"/>
            <a:ext cx="2143125" cy="21431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DB3B-77D2-4A1A-9830-FC47A085E486}" type="slidenum">
              <a:rPr lang="en-US" smtClean="0"/>
              <a:t>10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91472" y="113898"/>
            <a:ext cx="8911687" cy="8868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 diet and dyslipidemia </a:t>
            </a:r>
            <a:r>
              <a:rPr lang="en-US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(cont’d)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3458" y="6488668"/>
            <a:ext cx="4201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Gadgil</a:t>
            </a:r>
            <a:r>
              <a:rPr lang="en-US" sz="1400" dirty="0"/>
              <a:t> </a:t>
            </a:r>
            <a:r>
              <a:rPr lang="en-US" sz="1400" dirty="0" smtClean="0"/>
              <a:t>MD. Diabetes Care.</a:t>
            </a:r>
            <a:r>
              <a:rPr lang="en-US" sz="1400" dirty="0"/>
              <a:t> </a:t>
            </a:r>
            <a:r>
              <a:rPr lang="en-US" sz="1400" dirty="0" smtClean="0"/>
              <a:t>2013 ;36(5</a:t>
            </a:r>
            <a:r>
              <a:rPr lang="en-US" sz="1400" dirty="0"/>
              <a:t>):1132-7. </a:t>
            </a:r>
          </a:p>
        </p:txBody>
      </p:sp>
    </p:spTree>
    <p:extLst>
      <p:ext uri="{BB962C8B-B14F-4D97-AF65-F5344CB8AC3E}">
        <p14:creationId xmlns:p14="http://schemas.microsoft.com/office/powerpoint/2010/main" val="36388438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72" y="1241754"/>
            <a:ext cx="9949543" cy="5246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63" y="4909457"/>
            <a:ext cx="1948543" cy="1948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3458" y="6488668"/>
            <a:ext cx="4201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err="1">
                <a:hlinkClick r:id="rId4"/>
              </a:rPr>
              <a:t>Gadgil</a:t>
            </a:r>
            <a:r>
              <a:rPr lang="en-US" sz="1400" u="sng" dirty="0">
                <a:hlinkClick r:id="rId4"/>
              </a:rPr>
              <a:t> </a:t>
            </a:r>
            <a:r>
              <a:rPr lang="en-US" sz="1400" u="sng" dirty="0" smtClean="0">
                <a:hlinkClick r:id="rId4"/>
              </a:rPr>
              <a:t>MD</a:t>
            </a:r>
            <a:r>
              <a:rPr lang="en-US" sz="1400" u="sng" dirty="0" smtClean="0"/>
              <a:t>. </a:t>
            </a:r>
            <a:r>
              <a:rPr lang="en-US" sz="1400" u="sng" dirty="0">
                <a:hlinkClick r:id="rId5" tooltip="Diabetes care."/>
              </a:rPr>
              <a:t>Diabetes Care.</a:t>
            </a:r>
            <a:r>
              <a:rPr lang="en-US" sz="1400" dirty="0"/>
              <a:t> </a:t>
            </a:r>
            <a:r>
              <a:rPr lang="en-US" sz="1400" dirty="0" smtClean="0"/>
              <a:t>2013 ;36(5</a:t>
            </a:r>
            <a:r>
              <a:rPr lang="en-US" sz="1400" dirty="0"/>
              <a:t>):1132-7.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DB3B-77D2-4A1A-9830-FC47A085E486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91472" y="113898"/>
            <a:ext cx="8911687" cy="8868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 diet and dyslipidemia </a:t>
            </a:r>
            <a:r>
              <a:rPr lang="en-US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(cont’d)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47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DB3B-77D2-4A1A-9830-FC47A085E486}" type="slidenum">
              <a:rPr lang="en-US" smtClean="0"/>
              <a:t>12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93786"/>
            <a:ext cx="12192000" cy="6764214"/>
          </a:xfrm>
          <a:prstGeom prst="ellipse">
            <a:avLst/>
          </a:prstGeom>
          <a:solidFill>
            <a:srgbClr val="FFFFB9"/>
          </a:solidFill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Aft>
                <a:spcPts val="4800"/>
              </a:spcAft>
            </a:pPr>
            <a:r>
              <a:rPr lang="fa-IR" sz="54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نکات مهم برای تنظیم برنامه غذایی در اختلالات چربی خون:</a:t>
            </a:r>
          </a:p>
          <a:p>
            <a:pPr algn="just" rtl="1"/>
            <a:r>
              <a:rPr lang="fa-IR" sz="54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1) درصد درشت مغذی ها</a:t>
            </a:r>
          </a:p>
          <a:p>
            <a:pPr algn="just" rtl="1"/>
            <a:r>
              <a:rPr lang="fa-IR" sz="4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2) توزیع کربوهیدرات در برنامه غذایی</a:t>
            </a:r>
            <a:endParaRPr lang="en-US" sz="44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35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91752" y="1493715"/>
            <a:ext cx="11031415" cy="1066800"/>
          </a:xfrm>
        </p:spPr>
        <p:txBody>
          <a:bodyPr/>
          <a:lstStyle/>
          <a:p>
            <a:pPr algn="just" rtl="1" eaLnBrk="1" hangingPunct="1"/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1) درصد درشت مغذی ها </a:t>
            </a:r>
            <a:endParaRPr lang="en-US" alt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375" y="2253762"/>
            <a:ext cx="8229600" cy="4038600"/>
          </a:xfrm>
        </p:spPr>
        <p:txBody>
          <a:bodyPr>
            <a:normAutofit/>
          </a:bodyPr>
          <a:lstStyle/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dirty="0" smtClean="0"/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/>
              <a:t>کالری مورد نیاز:کیلوکالری  </a:t>
            </a:r>
            <a:r>
              <a:rPr lang="fa-IR" sz="3600" dirty="0" smtClean="0">
                <a:solidFill>
                  <a:srgbClr val="FF0000"/>
                </a:solidFill>
              </a:rPr>
              <a:t>2000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dirty="0" smtClean="0"/>
          </a:p>
          <a:p>
            <a:pPr marL="365760" indent="-256032" eaLnBrk="1" fontAlgn="auto" hangingPunct="1">
              <a:lnSpc>
                <a:spcPts val="41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>
                <a:solidFill>
                  <a:schemeClr val="accent3"/>
                </a:solidFill>
              </a:rPr>
              <a:t>              Pro</a:t>
            </a:r>
            <a:r>
              <a:rPr lang="en-US" dirty="0" smtClean="0"/>
              <a:t>=18% × 2000=360 ÷ 4 = </a:t>
            </a:r>
            <a:r>
              <a:rPr lang="en-US" b="1" dirty="0" smtClean="0">
                <a:solidFill>
                  <a:schemeClr val="accent3"/>
                </a:solidFill>
              </a:rPr>
              <a:t>90</a:t>
            </a:r>
            <a:r>
              <a:rPr lang="en-US" dirty="0" smtClean="0"/>
              <a:t>g</a:t>
            </a:r>
          </a:p>
          <a:p>
            <a:pPr marL="365760" indent="-256032" eaLnBrk="1" fontAlgn="auto" hangingPunct="1">
              <a:lnSpc>
                <a:spcPts val="41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>
                <a:solidFill>
                  <a:srgbClr val="FFC000"/>
                </a:solidFill>
              </a:rPr>
              <a:t>              Fat</a:t>
            </a:r>
            <a:r>
              <a:rPr lang="en-US" dirty="0" smtClean="0"/>
              <a:t> = 30 % ×2000=600 ÷ 9 = </a:t>
            </a:r>
            <a:r>
              <a:rPr lang="en-US" b="1" dirty="0" smtClean="0">
                <a:solidFill>
                  <a:srgbClr val="FFC000"/>
                </a:solidFill>
              </a:rPr>
              <a:t>67</a:t>
            </a:r>
            <a:r>
              <a:rPr lang="en-US" dirty="0" smtClean="0"/>
              <a:t> g</a:t>
            </a:r>
          </a:p>
          <a:p>
            <a:pPr marL="365760" indent="-256032" eaLnBrk="1" fontAlgn="auto" hangingPunct="1">
              <a:lnSpc>
                <a:spcPts val="41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      CHO</a:t>
            </a:r>
            <a:r>
              <a:rPr lang="en-US" dirty="0" smtClean="0"/>
              <a:t> = 52%</a:t>
            </a:r>
            <a:r>
              <a:rPr lang="fa-IR" dirty="0" smtClean="0"/>
              <a:t> </a:t>
            </a:r>
            <a:r>
              <a:rPr lang="en-US" dirty="0" smtClean="0"/>
              <a:t>× 2000=1040 ÷ 4 =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260</a:t>
            </a:r>
            <a:r>
              <a:rPr lang="en-US" dirty="0" smtClean="0"/>
              <a:t> g </a:t>
            </a:r>
            <a:endParaRPr lang="fa-IR" dirty="0" smtClean="0"/>
          </a:p>
          <a:p>
            <a:pPr marL="365760" indent="-256032" eaLnBrk="1" fontAlgn="auto" hangingPunct="1">
              <a:lnSpc>
                <a:spcPts val="41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148263" y="3359638"/>
            <a:ext cx="5486400" cy="2133600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9157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308401-147C-45A6-8C12-1A99A6D9EBA8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/>
              <a:t>13</a:t>
            </a:fld>
            <a:endParaRPr lang="en-US" altLang="en-US" smtClean="0">
              <a:solidFill>
                <a:srgbClr val="FFFFFF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3966675" y="3765531"/>
            <a:ext cx="762000" cy="609600"/>
          </a:xfrm>
          <a:prstGeom prst="ellipse">
            <a:avLst/>
          </a:prstGeom>
          <a:noFill/>
          <a:ln w="50800">
            <a:solidFill>
              <a:schemeClr val="accent3">
                <a:lumMod val="75000"/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2F2F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60459" y="4329216"/>
            <a:ext cx="762000" cy="609600"/>
          </a:xfrm>
          <a:prstGeom prst="ellipse">
            <a:avLst/>
          </a:prstGeom>
          <a:noFill/>
          <a:ln w="50800">
            <a:solidFill>
              <a:schemeClr val="accent3">
                <a:lumMod val="75000"/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2F2F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67200" y="4932954"/>
            <a:ext cx="762000" cy="609600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2F2F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094" y="743907"/>
            <a:ext cx="10948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solidFill>
                  <a:srgbClr val="00B050"/>
                </a:solidFill>
                <a:cs typeface="B Nazanin" panose="00000400000000000000" pitchFamily="2" charset="-78"/>
              </a:rPr>
              <a:t>نکات مهم برای تنظیم برنامه غذایی در اختلالات چربی خون:</a:t>
            </a:r>
          </a:p>
          <a:p>
            <a:pPr algn="r" rt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113361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5257800" y="1354879"/>
            <a:ext cx="5029200" cy="838200"/>
          </a:xfrm>
        </p:spPr>
        <p:txBody>
          <a:bodyPr/>
          <a:lstStyle/>
          <a:p>
            <a:pPr algn="r" rtl="1" eaLnBrk="1" hangingPunct="1"/>
            <a:r>
              <a:rPr lang="fa-IR" altLang="en-US" sz="3600" b="1" dirty="0">
                <a:solidFill>
                  <a:srgbClr val="0070C0"/>
                </a:solidFill>
              </a:rPr>
              <a:t>محاسبه قند ساده رژیم غذایی:</a:t>
            </a:r>
            <a:endParaRPr lang="en-US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189755"/>
            <a:ext cx="8458200" cy="432435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 Sucrose intakes </a:t>
            </a:r>
            <a:r>
              <a:rPr lang="en-US" sz="3500" b="1" dirty="0"/>
              <a:t>up</a:t>
            </a:r>
            <a:r>
              <a:rPr lang="en-US" sz="3500" b="1" dirty="0">
                <a:solidFill>
                  <a:schemeClr val="accent3"/>
                </a:solidFill>
              </a:rPr>
              <a:t> </a:t>
            </a:r>
            <a:r>
              <a:rPr lang="en-US" sz="3500" b="1" dirty="0"/>
              <a:t>to</a:t>
            </a:r>
            <a:r>
              <a:rPr lang="en-US" sz="3500" b="1" dirty="0">
                <a:solidFill>
                  <a:schemeClr val="accent3"/>
                </a:solidFill>
              </a:rPr>
              <a:t> 10% </a:t>
            </a:r>
            <a:r>
              <a:rPr lang="en-US" dirty="0" smtClean="0"/>
              <a:t>of total energy intake do not have a negative effect on glycemic or lipid responses when substituted for isocaloric amounts of starch.</a:t>
            </a:r>
            <a:r>
              <a:rPr lang="fa-IR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(Krause’s 2017)</a:t>
            </a:r>
            <a:endParaRPr lang="en-US" dirty="0" smtClean="0">
              <a:solidFill>
                <a:srgbClr val="FF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365760" indent="-256032" algn="r" rtl="1" eaLnBrk="1" fontAlgn="auto" hangingPunct="1">
              <a:lnSpc>
                <a:spcPts val="36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5200" b="1" dirty="0">
                <a:solidFill>
                  <a:srgbClr val="00B050"/>
                </a:solidFill>
                <a:cs typeface="B Nazanin" panose="00000400000000000000" pitchFamily="2" charset="-78"/>
              </a:rPr>
              <a:t>5%</a:t>
            </a:r>
            <a:r>
              <a:rPr lang="fa-IR" dirty="0" smtClean="0">
                <a:solidFill>
                  <a:srgbClr val="00B050"/>
                </a:solidFill>
              </a:rPr>
              <a:t> </a:t>
            </a:r>
            <a:r>
              <a:rPr lang="fa-IR" dirty="0" smtClean="0"/>
              <a:t>کل انرژی از قند ساده:</a:t>
            </a:r>
            <a:endParaRPr lang="en-US" dirty="0" smtClean="0"/>
          </a:p>
          <a:p>
            <a:pPr marL="365760" indent="-256032" algn="r" rtl="1" eaLnBrk="1" fontAlgn="auto" hangingPunct="1">
              <a:lnSpc>
                <a:spcPts val="36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/>
              <a:t>2000</a:t>
            </a:r>
            <a:r>
              <a:rPr lang="en-US" dirty="0" smtClean="0"/>
              <a:t>×</a:t>
            </a:r>
            <a:r>
              <a:rPr lang="fa-IR" dirty="0" smtClean="0"/>
              <a:t> 5%</a:t>
            </a:r>
            <a:r>
              <a:rPr lang="fa-IR" dirty="0" smtClean="0">
                <a:cs typeface="B Nazanin" pitchFamily="2" charset="-78"/>
              </a:rPr>
              <a:t>=</a:t>
            </a:r>
            <a:r>
              <a:rPr lang="fa-IR" dirty="0" smtClean="0"/>
              <a:t> 100کالری</a:t>
            </a:r>
            <a:endParaRPr lang="en-US" dirty="0" smtClean="0"/>
          </a:p>
          <a:p>
            <a:pPr marL="365760" indent="-256032" algn="r" rtl="1" eaLnBrk="1" fontAlgn="auto" hangingPunct="1">
              <a:lnSpc>
                <a:spcPts val="36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/>
              <a:t>4 / 100</a:t>
            </a:r>
            <a:r>
              <a:rPr lang="fa-IR" dirty="0" smtClean="0">
                <a:cs typeface="B Nazanin" pitchFamily="2" charset="-78"/>
              </a:rPr>
              <a:t>=</a:t>
            </a:r>
            <a:r>
              <a:rPr lang="fa-IR" dirty="0" smtClean="0"/>
              <a:t> 25 گرم</a:t>
            </a:r>
          </a:p>
          <a:p>
            <a:pPr marL="365760" indent="-256032" algn="r" rtl="1" eaLnBrk="1" fontAlgn="auto" hangingPunct="1">
              <a:lnSpc>
                <a:spcPts val="36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/>
              <a:t>5 / 25</a:t>
            </a:r>
            <a:r>
              <a:rPr lang="fa-IR" dirty="0" smtClean="0">
                <a:cs typeface="B Nazanin" pitchFamily="2" charset="-78"/>
              </a:rPr>
              <a:t>=</a:t>
            </a:r>
            <a:r>
              <a:rPr lang="fa-IR" dirty="0" smtClean="0"/>
              <a:t> </a:t>
            </a:r>
            <a:r>
              <a:rPr lang="fa-IR" sz="3900" dirty="0">
                <a:solidFill>
                  <a:srgbClr val="00B050"/>
                </a:solidFill>
              </a:rPr>
              <a:t>5</a:t>
            </a:r>
            <a:r>
              <a:rPr lang="fa-IR" sz="3000" dirty="0">
                <a:solidFill>
                  <a:srgbClr val="00B050"/>
                </a:solidFill>
              </a:rPr>
              <a:t> </a:t>
            </a:r>
            <a:r>
              <a:rPr lang="fa-IR" dirty="0" smtClean="0"/>
              <a:t>واحد قند ساده (قاشق مرباخوری 5 گرمی)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1828800" y="6512681"/>
            <a:ext cx="830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prstClr val="black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Krause’s Food &amp; The Nutrition Care Process. 2012.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8534DE-345D-4F49-ADE8-766970ACFFE0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/>
              <a:t>14</a:t>
            </a:fld>
            <a:endParaRPr lang="en-US" altLang="en-US" smtClean="0">
              <a:solidFill>
                <a:srgbClr val="FFFFFF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19863" y="2923680"/>
            <a:ext cx="1676400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531" y="629948"/>
            <a:ext cx="10948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b="1" dirty="0">
                <a:solidFill>
                  <a:srgbClr val="00B050"/>
                </a:solidFill>
                <a:cs typeface="B Nazanin" panose="00000400000000000000" pitchFamily="2" charset="-78"/>
              </a:rPr>
              <a:t>نکات مهم برای تنظیم برنامه غذایی در اختلالات چربی خون</a:t>
            </a:r>
            <a:r>
              <a:rPr lang="fa-IR" sz="4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: </a:t>
            </a:r>
            <a:r>
              <a:rPr lang="fa-IR" sz="12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ادامه</a:t>
            </a:r>
            <a:endParaRPr lang="fa-IR" sz="1200" b="1" dirty="0">
              <a:solidFill>
                <a:srgbClr val="00B050"/>
              </a:solidFill>
              <a:cs typeface="B Nazanin" panose="00000400000000000000" pitchFamily="2" charset="-78"/>
            </a:endParaRPr>
          </a:p>
          <a:p>
            <a:pPr algn="ctr" rtl="1"/>
            <a:endParaRPr lang="en-US" sz="4000" b="1" dirty="0">
              <a:solidFill>
                <a:srgbClr val="0070C0"/>
              </a:solidFill>
              <a:latin typeface="+mj-lt"/>
              <a:ea typeface="+mj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99828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19" y="1858962"/>
            <a:ext cx="9064625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Ink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4365626"/>
            <a:ext cx="412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Ink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4" y="4565650"/>
            <a:ext cx="35242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Ink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1" y="4437063"/>
            <a:ext cx="3905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Ink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4371975"/>
            <a:ext cx="35877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Ink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4413250"/>
            <a:ext cx="354012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Ink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1" y="4589464"/>
            <a:ext cx="3587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Ink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4524376"/>
            <a:ext cx="336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Ink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9" y="4381501"/>
            <a:ext cx="3651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Ink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376739"/>
            <a:ext cx="45085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Ink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1" y="4381501"/>
            <a:ext cx="39211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Ink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4419600"/>
            <a:ext cx="4508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Ink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4349750"/>
            <a:ext cx="3095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2654300" y="4946650"/>
            <a:ext cx="774700" cy="388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b="1" dirty="0">
                <a:solidFill>
                  <a:prstClr val="black"/>
                </a:solidFill>
              </a:rPr>
              <a:t>23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67189" y="4946650"/>
            <a:ext cx="746125" cy="388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b="1" dirty="0">
                <a:solidFill>
                  <a:prstClr val="black"/>
                </a:solidFill>
              </a:rPr>
              <a:t>23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80063" y="4946650"/>
            <a:ext cx="774700" cy="388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b="1" dirty="0">
                <a:solidFill>
                  <a:prstClr val="black"/>
                </a:solidFill>
              </a:rPr>
              <a:t>30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68864" y="4938714"/>
            <a:ext cx="776287" cy="388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1600" b="1" dirty="0">
                <a:solidFill>
                  <a:prstClr val="black"/>
                </a:solidFill>
              </a:rPr>
              <a:t>8-6</a:t>
            </a:r>
            <a:r>
              <a:rPr lang="fa-IR" sz="1600" dirty="0">
                <a:solidFill>
                  <a:prstClr val="black"/>
                </a:solidFill>
              </a:rPr>
              <a:t>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435350" y="4946650"/>
            <a:ext cx="774700" cy="388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b="1" dirty="0">
                <a:solidFill>
                  <a:prstClr val="black"/>
                </a:solidFill>
              </a:rPr>
              <a:t>8-6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310313" y="4975225"/>
            <a:ext cx="1041400" cy="388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b="1" dirty="0">
                <a:solidFill>
                  <a:prstClr val="black"/>
                </a:solidFill>
              </a:rPr>
              <a:t>12-8</a:t>
            </a:r>
            <a:r>
              <a:rPr lang="fa-IR" dirty="0">
                <a:solidFill>
                  <a:prstClr val="black"/>
                </a:solidFill>
              </a:rPr>
              <a:t> 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7025" y="4085230"/>
            <a:ext cx="577850" cy="6159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57588" y="4088405"/>
            <a:ext cx="577850" cy="6159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14825" y="4043956"/>
            <a:ext cx="579438" cy="6461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38725" y="4018556"/>
            <a:ext cx="577850" cy="6461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76914" y="4023318"/>
            <a:ext cx="579437" cy="6461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48425" y="4055068"/>
            <a:ext cx="579438" cy="6461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2252" name="Rectangle 3"/>
          <p:cNvSpPr>
            <a:spLocks noChangeArrowheads="1"/>
          </p:cNvSpPr>
          <p:nvPr/>
        </p:nvSpPr>
        <p:spPr bwMode="auto">
          <a:xfrm>
            <a:off x="1887538" y="6550025"/>
            <a:ext cx="449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prstClr val="black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Krause’s Food &amp; The Nutrition Care Process. 2017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3044" y="260172"/>
            <a:ext cx="10948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solidFill>
                  <a:srgbClr val="00B050"/>
                </a:solidFill>
                <a:cs typeface="B Nazanin" panose="00000400000000000000" pitchFamily="2" charset="-78"/>
              </a:rPr>
              <a:t>نکات مهم برای تنظیم برنامه غذایی در اختلالات چربی خون</a:t>
            </a:r>
            <a:r>
              <a:rPr lang="fa-IR" sz="4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: </a:t>
            </a:r>
            <a:r>
              <a:rPr lang="fa-IR" sz="12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ادامه</a:t>
            </a:r>
            <a:endParaRPr lang="fa-IR" sz="1200" b="1" dirty="0">
              <a:solidFill>
                <a:srgbClr val="00B050"/>
              </a:solidFill>
              <a:cs typeface="B Nazanin" panose="00000400000000000000" pitchFamily="2" charset="-78"/>
            </a:endParaRPr>
          </a:p>
          <a:p>
            <a:pPr algn="r" rtl="1"/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018424" y="1217414"/>
            <a:ext cx="9516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dirty="0" smtClean="0">
                <a:solidFill>
                  <a:srgbClr val="0070C0"/>
                </a:solidFill>
              </a:rPr>
              <a:t>2) توزیع کربوهیدرات در برنامه غذایی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378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371600"/>
            <a:ext cx="8229600" cy="4800600"/>
          </a:xfrm>
        </p:spPr>
        <p:txBody>
          <a:bodyPr>
            <a:noAutofit/>
          </a:bodyPr>
          <a:lstStyle/>
          <a:p>
            <a:pPr marL="365760" indent="-256032" rtl="1" eaLnBrk="1" fontAlgn="auto" hangingPunct="1">
              <a:lnSpc>
                <a:spcPts val="35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sz="2000" b="1" dirty="0" smtClean="0">
              <a:latin typeface="Arial" pitchFamily="34" charset="0"/>
            </a:endParaRPr>
          </a:p>
          <a:p>
            <a:pPr marL="365760" indent="-256032" rtl="1" eaLnBrk="1" fontAlgn="auto" hangingPunct="1">
              <a:lnSpc>
                <a:spcPts val="35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sz="2000" b="1" dirty="0">
              <a:latin typeface="Arial" pitchFamily="34" charset="0"/>
            </a:endParaRPr>
          </a:p>
          <a:p>
            <a:pPr marL="365760" indent="-256032" rtl="1" eaLnBrk="1" fontAlgn="auto" hangingPunct="1">
              <a:lnSpc>
                <a:spcPts val="35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000" b="1" dirty="0">
                <a:latin typeface="Arial" pitchFamily="34" charset="0"/>
              </a:rPr>
              <a:t>  </a:t>
            </a:r>
            <a:br>
              <a:rPr lang="en-US" sz="2000" b="1" dirty="0">
                <a:latin typeface="Arial" pitchFamily="34" charset="0"/>
              </a:rPr>
            </a:br>
            <a:r>
              <a:rPr lang="fa-IR" sz="2000" b="1" dirty="0">
                <a:latin typeface="Arial" pitchFamily="34" charset="0"/>
              </a:rPr>
              <a:t>صبحانه</a:t>
            </a:r>
            <a:r>
              <a:rPr lang="en-US" sz="2000" b="1" dirty="0">
                <a:latin typeface="Arial" pitchFamily="34" charset="0"/>
              </a:rPr>
              <a:t> </a:t>
            </a:r>
            <a:r>
              <a:rPr lang="fa-IR" sz="2000" b="1" dirty="0">
                <a:latin typeface="Arial" pitchFamily="34" charset="0"/>
              </a:rPr>
              <a:t>        </a:t>
            </a:r>
            <a:r>
              <a:rPr lang="en-US" sz="2000" b="1" dirty="0">
                <a:latin typeface="Arial" pitchFamily="34" charset="0"/>
              </a:rPr>
              <a:t>260 </a:t>
            </a:r>
            <a:r>
              <a:rPr lang="en-US" sz="3200" b="1" dirty="0">
                <a:latin typeface="Arial" pitchFamily="34" charset="0"/>
              </a:rPr>
              <a:t>×</a:t>
            </a:r>
            <a:r>
              <a:rPr lang="en-US" sz="2000" b="1" dirty="0">
                <a:latin typeface="Arial" pitchFamily="34" charset="0"/>
              </a:rPr>
              <a:t>15% = 39  g</a:t>
            </a:r>
          </a:p>
          <a:p>
            <a:pPr marL="365760" indent="-256032" rtl="1" eaLnBrk="1" fontAlgn="auto" hangingPunct="1">
              <a:lnSpc>
                <a:spcPts val="35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 نیم چاشت        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260</a:t>
            </a:r>
            <a:r>
              <a:rPr lang="en-US" sz="3200" b="1" dirty="0">
                <a:latin typeface="Arial" pitchFamily="34" charset="0"/>
              </a:rPr>
              <a:t>×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10% = 26 g</a:t>
            </a:r>
          </a:p>
          <a:p>
            <a:pPr marL="365760" indent="-256032" rtl="1" eaLnBrk="1" fontAlgn="auto" hangingPunct="1">
              <a:lnSpc>
                <a:spcPts val="35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b="1" dirty="0">
                <a:latin typeface="Arial" pitchFamily="34" charset="0"/>
              </a:rPr>
              <a:t> ناهار           </a:t>
            </a:r>
            <a:r>
              <a:rPr lang="en-US" sz="2000" b="1" dirty="0">
                <a:latin typeface="Arial" pitchFamily="34" charset="0"/>
              </a:rPr>
              <a:t>260</a:t>
            </a:r>
            <a:r>
              <a:rPr lang="en-US" sz="3200" b="1" dirty="0">
                <a:latin typeface="Arial" pitchFamily="34" charset="0"/>
              </a:rPr>
              <a:t>×</a:t>
            </a:r>
            <a:r>
              <a:rPr lang="en-US" sz="2000" b="1" dirty="0">
                <a:latin typeface="Arial" pitchFamily="34" charset="0"/>
              </a:rPr>
              <a:t> 25% = 65 g</a:t>
            </a:r>
          </a:p>
          <a:p>
            <a:pPr marL="365760" indent="-256032" rtl="1" eaLnBrk="1" fontAlgn="auto" hangingPunct="1">
              <a:lnSpc>
                <a:spcPts val="35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 عصرانه          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260</a:t>
            </a:r>
            <a:r>
              <a:rPr lang="en-US" sz="3200" b="1" dirty="0">
                <a:latin typeface="Arial" pitchFamily="34" charset="0"/>
              </a:rPr>
              <a:t>×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10% = 26 g</a:t>
            </a:r>
          </a:p>
          <a:p>
            <a:pPr marL="365760" indent="-256032" rtl="1" eaLnBrk="1" fontAlgn="auto" hangingPunct="1">
              <a:lnSpc>
                <a:spcPts val="35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b="1" dirty="0">
                <a:latin typeface="Arial" pitchFamily="34" charset="0"/>
              </a:rPr>
              <a:t> شام</a:t>
            </a:r>
            <a:r>
              <a:rPr lang="en-US" sz="2000" b="1" dirty="0">
                <a:latin typeface="Arial" pitchFamily="34" charset="0"/>
              </a:rPr>
              <a:t>    </a:t>
            </a:r>
            <a:r>
              <a:rPr lang="fa-IR" sz="2000" b="1" dirty="0">
                <a:latin typeface="Arial" pitchFamily="34" charset="0"/>
              </a:rPr>
              <a:t>     </a:t>
            </a:r>
            <a:r>
              <a:rPr lang="en-US" sz="2000" b="1" dirty="0">
                <a:latin typeface="Arial" pitchFamily="34" charset="0"/>
              </a:rPr>
              <a:t>260</a:t>
            </a:r>
            <a:r>
              <a:rPr lang="en-US" sz="3200" b="1" dirty="0">
                <a:latin typeface="Arial" pitchFamily="34" charset="0"/>
              </a:rPr>
              <a:t>×</a:t>
            </a:r>
            <a:r>
              <a:rPr lang="en-US" sz="2000" b="1" dirty="0">
                <a:latin typeface="Arial" pitchFamily="34" charset="0"/>
              </a:rPr>
              <a:t> 30% = 78 g</a:t>
            </a:r>
          </a:p>
          <a:p>
            <a:pPr marL="365760" indent="-256032" rtl="1" eaLnBrk="1" fontAlgn="auto" hangingPunct="1">
              <a:lnSpc>
                <a:spcPts val="35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قبل خواب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     </a:t>
            </a:r>
            <a:r>
              <a:rPr lang="fa-I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260</a:t>
            </a:r>
            <a:r>
              <a:rPr lang="en-US" sz="3200" b="1" dirty="0">
                <a:latin typeface="Arial" pitchFamily="34" charset="0"/>
              </a:rPr>
              <a:t>×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10% =  26 g</a:t>
            </a:r>
            <a:r>
              <a:rPr lang="fa-I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  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marL="365760" indent="-256032" algn="just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000" b="1" dirty="0">
              <a:latin typeface="Arial" pitchFamily="34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A3DCD3-7DBF-4482-AF0F-3EC02FCC54AC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/>
              <a:t>16</a:t>
            </a:fld>
            <a:endParaRPr lang="en-US" altLang="en-US" smtClean="0">
              <a:solidFill>
                <a:srgbClr val="FFFFFF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33800" y="5638800"/>
            <a:ext cx="60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8" name="TextBox 12"/>
          <p:cNvSpPr txBox="1">
            <a:spLocks noChangeArrowheads="1"/>
          </p:cNvSpPr>
          <p:nvPr/>
        </p:nvSpPr>
        <p:spPr bwMode="auto">
          <a:xfrm>
            <a:off x="3733800" y="583565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</a:rPr>
              <a:t>260 g</a:t>
            </a:r>
          </a:p>
        </p:txBody>
      </p:sp>
      <p:pic>
        <p:nvPicPr>
          <p:cNvPr id="54279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2976564"/>
            <a:ext cx="2867025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3044" y="837695"/>
            <a:ext cx="10948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solidFill>
                  <a:srgbClr val="00B050"/>
                </a:solidFill>
                <a:cs typeface="B Nazanin" panose="00000400000000000000" pitchFamily="2" charset="-78"/>
              </a:rPr>
              <a:t>نکات مهم برای تنظیم برنامه غذایی در اختلالات چربی خون</a:t>
            </a:r>
            <a:r>
              <a:rPr lang="fa-IR" sz="4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: </a:t>
            </a:r>
            <a:r>
              <a:rPr lang="fa-IR" sz="12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ادامه</a:t>
            </a:r>
            <a:endParaRPr lang="fa-IR" sz="1200" b="1" dirty="0">
              <a:solidFill>
                <a:srgbClr val="00B050"/>
              </a:solidFill>
              <a:cs typeface="B Nazanin" panose="00000400000000000000" pitchFamily="2" charset="-78"/>
            </a:endParaRPr>
          </a:p>
          <a:p>
            <a:pPr algn="r" rtl="1"/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8424" y="1794937"/>
            <a:ext cx="9516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dirty="0" smtClean="0">
                <a:solidFill>
                  <a:srgbClr val="0070C0"/>
                </a:solidFill>
              </a:rPr>
              <a:t>2) توزیع کربوهیدرات در برنامه غذایی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303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32347" y="783541"/>
            <a:ext cx="11658599" cy="552450"/>
          </a:xfrm>
        </p:spPr>
        <p:txBody>
          <a:bodyPr/>
          <a:lstStyle/>
          <a:p>
            <a:pPr algn="ctr" rtl="1" eaLnBrk="1" hangingPunct="1"/>
            <a:r>
              <a:rPr lang="fa-IR" altLang="en-US" sz="3200" b="1" dirty="0">
                <a:solidFill>
                  <a:srgbClr val="00B050"/>
                </a:solidFill>
                <a:cs typeface="B Nazanin" panose="00000400000000000000" pitchFamily="2" charset="-78"/>
              </a:rPr>
              <a:t>توزيع عادلانه واحدهاي توصیه شده </a:t>
            </a:r>
            <a:r>
              <a:rPr lang="fa-IR" altLang="en-US" sz="32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دریافتی در یک رژیم غذایی 2000 کیلوکالری بر اساس رعایت اصل توزیع کربوهیدرات صحیح و الگوی رژیم غذایی </a:t>
            </a:r>
            <a:r>
              <a:rPr lang="en-US" altLang="en-US" sz="32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DASH</a:t>
            </a:r>
            <a:endParaRPr lang="en-US" altLang="en-U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640315"/>
              </p:ext>
            </p:extLst>
          </p:nvPr>
        </p:nvGraphicFramePr>
        <p:xfrm>
          <a:off x="1752601" y="1690289"/>
          <a:ext cx="8678778" cy="5203807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033571"/>
                <a:gridCol w="1221391"/>
                <a:gridCol w="893255"/>
                <a:gridCol w="1142715"/>
                <a:gridCol w="988242"/>
                <a:gridCol w="876944"/>
                <a:gridCol w="817458"/>
                <a:gridCol w="705202"/>
              </a:tblGrid>
              <a:tr h="679505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</a:rPr>
                        <a:t>گروههای</a:t>
                      </a:r>
                      <a:r>
                        <a:rPr lang="fa-IR" sz="2000" b="1" baseline="0" dirty="0" smtClean="0">
                          <a:solidFill>
                            <a:schemeClr val="tx1"/>
                          </a:solidFill>
                        </a:rPr>
                        <a:t> غذایی </a:t>
                      </a:r>
                      <a:endParaRPr lang="fa-IR" sz="2000" b="1" dirty="0">
                        <a:solidFill>
                          <a:schemeClr val="tx1"/>
                        </a:solidFill>
                        <a:latin typeface="Arial" pitchFamily="34" charset="0"/>
                        <a:cs typeface="+mn-cs"/>
                      </a:endParaRPr>
                    </a:p>
                  </a:txBody>
                  <a:tcPr marT="45719" marB="45719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tx1"/>
                          </a:solidFill>
                        </a:rPr>
                        <a:t>تعداد واحد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a-IR" sz="1800" b="1" baseline="0" dirty="0" smtClean="0">
                          <a:solidFill>
                            <a:schemeClr val="tx1"/>
                          </a:solidFill>
                        </a:rPr>
                        <a:t> توصیه شده</a:t>
                      </a:r>
                      <a:endParaRPr lang="fa-IR" sz="1800" b="1" dirty="0">
                        <a:solidFill>
                          <a:schemeClr val="tx1"/>
                        </a:solidFill>
                        <a:latin typeface="Arial" pitchFamily="34" charset="0"/>
                        <a:cs typeface="+mn-cs"/>
                      </a:endParaRPr>
                    </a:p>
                  </a:txBody>
                  <a:tcPr marT="45719" marB="45719">
                    <a:solidFill>
                      <a:srgbClr val="199D0F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/>
                        <a:t>صبحانه</a:t>
                      </a:r>
                      <a:endParaRPr lang="fa-IR" sz="2000" b="1" dirty="0">
                        <a:latin typeface="Arial" pitchFamily="34" charset="0"/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latin typeface="+mn-lt"/>
                          <a:cs typeface="+mn-cs"/>
                        </a:rPr>
                        <a:t>نیم</a:t>
                      </a:r>
                      <a:r>
                        <a:rPr lang="fa-IR" sz="2000" b="1" baseline="0" dirty="0" smtClean="0">
                          <a:latin typeface="+mn-lt"/>
                          <a:cs typeface="+mn-cs"/>
                        </a:rPr>
                        <a:t> چاشت</a:t>
                      </a:r>
                      <a:endParaRPr lang="fa-IR" sz="2000" b="1" dirty="0">
                        <a:latin typeface="Arial" pitchFamily="34" charset="0"/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/>
                        <a:t>نهار</a:t>
                      </a:r>
                      <a:endParaRPr lang="fa-IR" sz="2000" b="1" dirty="0">
                        <a:latin typeface="Arial" pitchFamily="34" charset="0"/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/>
                        <a:t>عصرانه</a:t>
                      </a:r>
                      <a:endParaRPr lang="fa-IR" sz="2000" b="1" dirty="0">
                        <a:latin typeface="Arial" pitchFamily="34" charset="0"/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/>
                        <a:t>شام </a:t>
                      </a:r>
                      <a:endParaRPr lang="fa-IR" sz="2000" b="1" dirty="0">
                        <a:latin typeface="Arial" pitchFamily="34" charset="0"/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latin typeface="+mn-lt"/>
                          <a:cs typeface="+mn-cs"/>
                        </a:rPr>
                        <a:t>قبل</a:t>
                      </a:r>
                      <a:r>
                        <a:rPr lang="fa-IR" sz="2000" b="1" baseline="0" dirty="0" smtClean="0">
                          <a:latin typeface="+mn-lt"/>
                          <a:cs typeface="+mn-cs"/>
                        </a:rPr>
                        <a:t> از خواب</a:t>
                      </a:r>
                      <a:endParaRPr lang="fa-IR" sz="2000" b="1" dirty="0">
                        <a:latin typeface="Arial" pitchFamily="34" charset="0"/>
                        <a:cs typeface="+mn-cs"/>
                      </a:endParaRPr>
                    </a:p>
                  </a:txBody>
                  <a:tcPr marT="45719" marB="45719"/>
                </a:tc>
              </a:tr>
              <a:tr h="354542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لبنیات</a:t>
                      </a:r>
                      <a:r>
                        <a:rPr lang="fa-IR" sz="1600" b="1" baseline="0" dirty="0" smtClean="0"/>
                        <a:t> </a:t>
                      </a:r>
                      <a:r>
                        <a:rPr lang="fa-IR" sz="1600" b="1" dirty="0" smtClean="0"/>
                        <a:t>کم چرب</a:t>
                      </a:r>
                      <a:endParaRPr lang="fa-IR" sz="1600" b="1" dirty="0">
                        <a:latin typeface="Arial" pitchFamily="34" charset="0"/>
                        <a:cs typeface="+mn-cs"/>
                      </a:endParaRPr>
                    </a:p>
                  </a:txBody>
                  <a:tcPr marT="45719" marB="45719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3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>
                    <a:solidFill>
                      <a:srgbClr val="199D0F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>
                          <a:cs typeface="+mn-cs"/>
                        </a:rPr>
                        <a:t>1</a:t>
                      </a:r>
                      <a:endParaRPr lang="en-US" sz="1600" b="1" dirty="0" smtClean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1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1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</a:tr>
              <a:tr h="369302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سبزی </a:t>
                      </a:r>
                      <a:endParaRPr lang="fa-IR" sz="1800" b="1" dirty="0">
                        <a:latin typeface="Arial" pitchFamily="34" charset="0"/>
                        <a:cs typeface="+mn-cs"/>
                      </a:endParaRPr>
                    </a:p>
                  </a:txBody>
                  <a:tcPr marT="45719" marB="45719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5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>
                    <a:solidFill>
                      <a:srgbClr val="199D0F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3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2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</a:tr>
              <a:tr h="369302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میوه</a:t>
                      </a:r>
                      <a:endParaRPr lang="fa-IR" sz="1800" b="1" dirty="0">
                        <a:latin typeface="Arial" pitchFamily="34" charset="0"/>
                        <a:cs typeface="+mn-cs"/>
                      </a:endParaRPr>
                    </a:p>
                  </a:txBody>
                  <a:tcPr marT="45719" marB="45719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4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>
                    <a:solidFill>
                      <a:srgbClr val="199D0F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1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2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1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</a:tr>
              <a:tr h="354518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غلات</a:t>
                      </a:r>
                      <a:endParaRPr lang="fa-IR" sz="1800" b="1" dirty="0">
                        <a:latin typeface="Arial" pitchFamily="34" charset="0"/>
                        <a:cs typeface="+mn-cs"/>
                      </a:endParaRPr>
                    </a:p>
                  </a:txBody>
                  <a:tcPr marT="45719" marB="45719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7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>
                    <a:solidFill>
                      <a:srgbClr val="199D0F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2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2/5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2/5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</a:tr>
              <a:tr h="886226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قند ساده</a:t>
                      </a:r>
                    </a:p>
                    <a:p>
                      <a:pPr algn="ctr" rtl="1"/>
                      <a:endParaRPr lang="fa-IR" sz="1800" b="1" dirty="0" smtClean="0"/>
                    </a:p>
                    <a:p>
                      <a:pPr algn="ctr" rtl="1"/>
                      <a:r>
                        <a:rPr lang="fa-IR" sz="1800" b="1" dirty="0" smtClean="0">
                          <a:latin typeface="Arial" pitchFamily="34" charset="0"/>
                          <a:cs typeface="+mn-cs"/>
                        </a:rPr>
                        <a:t>حبوبات</a:t>
                      </a:r>
                      <a:endParaRPr lang="fa-IR" sz="1800" b="1" dirty="0">
                        <a:latin typeface="Arial" pitchFamily="34" charset="0"/>
                        <a:cs typeface="+mn-cs"/>
                      </a:endParaRPr>
                    </a:p>
                  </a:txBody>
                  <a:tcPr marT="45719" marB="45719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5</a:t>
                      </a:r>
                    </a:p>
                    <a:p>
                      <a:pPr algn="ctr"/>
                      <a:endParaRPr lang="fa-IR" sz="1600" b="1" dirty="0" smtClean="0">
                        <a:cs typeface="+mn-cs"/>
                      </a:endParaRPr>
                    </a:p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2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>
                    <a:solidFill>
                      <a:srgbClr val="199D0F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2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1</a:t>
                      </a:r>
                    </a:p>
                    <a:p>
                      <a:pPr algn="ctr"/>
                      <a:endParaRPr lang="fa-IR" sz="1600" b="1" dirty="0" smtClean="0">
                        <a:cs typeface="+mn-cs"/>
                      </a:endParaRPr>
                    </a:p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1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1</a:t>
                      </a:r>
                    </a:p>
                    <a:p>
                      <a:pPr algn="ctr"/>
                      <a:endParaRPr lang="fa-IR" sz="1600" b="1" dirty="0" smtClean="0">
                        <a:cs typeface="+mn-cs"/>
                      </a:endParaRPr>
                    </a:p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1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1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</a:tr>
              <a:tr h="546591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گوشت</a:t>
                      </a:r>
                      <a:endParaRPr lang="fa-IR" sz="1800" b="1" dirty="0">
                        <a:latin typeface="Arial" pitchFamily="34" charset="0"/>
                        <a:cs typeface="+mn-cs"/>
                      </a:endParaRPr>
                    </a:p>
                  </a:txBody>
                  <a:tcPr marT="45719" marB="45719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4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>
                    <a:solidFill>
                      <a:srgbClr val="199D0F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1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2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1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</a:tr>
              <a:tr h="369302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چربی</a:t>
                      </a:r>
                      <a:endParaRPr lang="fa-IR" sz="1800" b="1" dirty="0">
                        <a:latin typeface="Arial" pitchFamily="34" charset="0"/>
                        <a:cs typeface="+mn-cs"/>
                      </a:endParaRPr>
                    </a:p>
                  </a:txBody>
                  <a:tcPr marT="45719" marB="45719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5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>
                    <a:solidFill>
                      <a:srgbClr val="199D0F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1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3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1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+mn-cs"/>
                        </a:rPr>
                        <a:t>2</a:t>
                      </a:r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+mn-cs"/>
                      </a:endParaRPr>
                    </a:p>
                  </a:txBody>
                  <a:tcPr marT="45719" marB="45719"/>
                </a:tc>
              </a:tr>
              <a:tr h="606787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+mn-cs"/>
                        </a:rPr>
                        <a:t>شمارش</a:t>
                      </a:r>
                      <a:r>
                        <a:rPr lang="fa-IR" sz="160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+mn-cs"/>
                        </a:rPr>
                        <a:t> کربوهیدرات (گرم)</a:t>
                      </a:r>
                      <a:endParaRPr lang="fa-IR" sz="1600" b="1" dirty="0">
                        <a:solidFill>
                          <a:srgbClr val="0070C0"/>
                        </a:solidFill>
                        <a:latin typeface="Arial" pitchFamily="34" charset="0"/>
                        <a:cs typeface="+mn-cs"/>
                      </a:endParaRPr>
                    </a:p>
                  </a:txBody>
                  <a:tcPr marT="45719" marB="45719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70C0"/>
                        </a:solidFill>
                        <a:cs typeface="+mn-cs"/>
                      </a:endParaRPr>
                    </a:p>
                  </a:txBody>
                  <a:tcPr marT="45719" marB="45719">
                    <a:solidFill>
                      <a:srgbClr val="199D0F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70C0"/>
                          </a:solidFill>
                          <a:cs typeface="+mn-cs"/>
                        </a:rPr>
                        <a:t>40</a:t>
                      </a:r>
                      <a:endParaRPr lang="en-US" sz="1800" b="1" dirty="0">
                        <a:solidFill>
                          <a:srgbClr val="0070C0"/>
                        </a:solidFill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70C0"/>
                          </a:solidFill>
                          <a:cs typeface="+mn-cs"/>
                        </a:rPr>
                        <a:t>27</a:t>
                      </a:r>
                      <a:endParaRPr lang="en-US" sz="1800" b="1" dirty="0">
                        <a:solidFill>
                          <a:srgbClr val="0070C0"/>
                        </a:solidFill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70C0"/>
                          </a:solidFill>
                          <a:cs typeface="+mn-cs"/>
                        </a:rPr>
                        <a:t>62</a:t>
                      </a:r>
                      <a:endParaRPr lang="en-US" sz="1800" b="1" dirty="0">
                        <a:solidFill>
                          <a:srgbClr val="0070C0"/>
                        </a:solidFill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70C0"/>
                          </a:solidFill>
                          <a:cs typeface="+mn-cs"/>
                        </a:rPr>
                        <a:t>30</a:t>
                      </a:r>
                      <a:endParaRPr lang="en-US" sz="1800" b="1" dirty="0">
                        <a:solidFill>
                          <a:srgbClr val="0070C0"/>
                        </a:solidFill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70C0"/>
                          </a:solidFill>
                          <a:cs typeface="+mn-cs"/>
                        </a:rPr>
                        <a:t>79.5</a:t>
                      </a:r>
                      <a:endParaRPr lang="en-US" sz="1800" b="1" dirty="0">
                        <a:solidFill>
                          <a:srgbClr val="0070C0"/>
                        </a:solidFill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0070C0"/>
                          </a:solidFill>
                          <a:cs typeface="+mn-cs"/>
                        </a:rPr>
                        <a:t>20</a:t>
                      </a:r>
                      <a:endParaRPr lang="en-US" sz="1800" b="1" dirty="0">
                        <a:solidFill>
                          <a:srgbClr val="0070C0"/>
                        </a:solidFill>
                        <a:cs typeface="+mn-cs"/>
                      </a:endParaRPr>
                    </a:p>
                  </a:txBody>
                  <a:tcPr marT="45719" marB="45719"/>
                </a:tc>
              </a:tr>
              <a:tr h="606787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+mn-cs"/>
                        </a:rPr>
                        <a:t>شمارش کربوهیدارت استاندارد (گرم)</a:t>
                      </a: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+mn-cs"/>
                        </a:rPr>
                        <a:t> </a:t>
                      </a:r>
                      <a:endParaRPr lang="fa-IR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+mn-cs"/>
                      </a:endParaRPr>
                    </a:p>
                  </a:txBody>
                  <a:tcPr marT="45719" marB="45719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+mn-cs"/>
                        </a:rPr>
                        <a:t>260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 marT="45719" marB="45719">
                    <a:solidFill>
                      <a:srgbClr val="199D0F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+mn-cs"/>
                        </a:rPr>
                        <a:t>39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+mn-cs"/>
                        </a:rPr>
                        <a:t>26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+mn-cs"/>
                        </a:rPr>
                        <a:t>65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+mn-cs"/>
                        </a:rPr>
                        <a:t>26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+mn-cs"/>
                        </a:rPr>
                        <a:t>78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+mn-cs"/>
                        </a:rPr>
                        <a:t>26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 marT="45719" marB="45719"/>
                </a:tc>
              </a:tr>
            </a:tbl>
          </a:graphicData>
        </a:graphic>
      </p:graphicFrame>
      <p:sp>
        <p:nvSpPr>
          <p:cNvPr id="574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8FD2DC-7E8C-4063-AF05-C7FDAD8169FA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/>
              <a:t>17</a:t>
            </a:fld>
            <a:endParaRPr lang="en-US" altLang="en-US" smtClean="0">
              <a:solidFill>
                <a:srgbClr val="FFFFFF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36524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9117" y="1700368"/>
            <a:ext cx="8229600" cy="5486400"/>
          </a:xfrm>
        </p:spPr>
        <p:txBody>
          <a:bodyPr>
            <a:normAutofit lnSpcReduction="10000"/>
          </a:bodyPr>
          <a:lstStyle/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400" b="1" u="sng" dirty="0" smtClean="0">
                <a:cs typeface="B Nazanin" pitchFamily="2" charset="-78"/>
              </a:rPr>
              <a:t>صبحانه </a:t>
            </a:r>
            <a:r>
              <a:rPr lang="fa-IR" sz="2400" b="1" u="sng" dirty="0">
                <a:cs typeface="B Nazanin" pitchFamily="2" charset="-78"/>
              </a:rPr>
              <a:t>: (ساعت 6:30)</a:t>
            </a:r>
            <a:endParaRPr lang="en-US" sz="2400" b="1" u="sng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نان سنگک 2 کف دست، یک قوطی کبریت</a:t>
            </a:r>
            <a:r>
              <a:rPr lang="en-US" sz="2000" dirty="0">
                <a:cs typeface="B Nazanin" pitchFamily="2" charset="-78"/>
              </a:rPr>
              <a:t> </a:t>
            </a:r>
            <a:r>
              <a:rPr lang="fa-IR" sz="2000" dirty="0">
                <a:cs typeface="B Nazanin" pitchFamily="2" charset="-78"/>
              </a:rPr>
              <a:t>پنیر كم چرب و كم نمك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مغز گردو 2 عدد، چای کمرنگ 1 لیوان + 2 قاشق مرباخوری عسل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 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b="1" u="sng" dirty="0">
                <a:cs typeface="B Nazanin" pitchFamily="2" charset="-78"/>
              </a:rPr>
              <a:t>میان وعده صبح:(ساعت 10)</a:t>
            </a:r>
            <a:endParaRPr lang="en-US" sz="2000" b="1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 یک لیوان شیر کم چرب(1/5%چربی)، دو عدد نارنگی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400" b="1" u="sng" dirty="0">
                <a:cs typeface="B Nazanin" pitchFamily="2" charset="-78"/>
              </a:rPr>
              <a:t>ناهار :(ساعت 12:30)</a:t>
            </a:r>
            <a:endParaRPr lang="en-US" sz="2400" b="1" u="sng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برنج – </a:t>
            </a:r>
            <a:r>
              <a:rPr lang="fa-IR" sz="2100" dirty="0">
                <a:cs typeface="B Nazanin" pitchFamily="2" charset="-78"/>
              </a:rPr>
              <a:t>12 قاشق </a:t>
            </a:r>
            <a:r>
              <a:rPr lang="fa-IR" sz="2000" dirty="0">
                <a:cs typeface="B Nazanin" pitchFamily="2" charset="-78"/>
              </a:rPr>
              <a:t>غذاخوری سر صاف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خورش کرفس </a:t>
            </a:r>
            <a:r>
              <a:rPr lang="fa-IR" sz="2000" dirty="0" smtClean="0">
                <a:cs typeface="B Nazanin" pitchFamily="2" charset="-78"/>
              </a:rPr>
              <a:t>(سه </a:t>
            </a:r>
            <a:r>
              <a:rPr lang="fa-IR" sz="2000" dirty="0">
                <a:cs typeface="B Nazanin" pitchFamily="2" charset="-78"/>
              </a:rPr>
              <a:t>تکه گوشت </a:t>
            </a:r>
            <a:r>
              <a:rPr lang="fa-IR" sz="2000" dirty="0" smtClean="0">
                <a:cs typeface="B Nazanin" pitchFamily="2" charset="-78"/>
              </a:rPr>
              <a:t>خورشتی، </a:t>
            </a:r>
            <a:r>
              <a:rPr lang="fa-IR" sz="2000" dirty="0">
                <a:cs typeface="B Nazanin" pitchFamily="2" charset="-78"/>
              </a:rPr>
              <a:t>نصف لیوان کرفس پخته شده)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 smtClean="0">
                <a:cs typeface="B Nazanin" pitchFamily="2" charset="-78"/>
              </a:rPr>
              <a:t>کاهو و کلم خردشده یک لیوان+ یک عدد هویج رنده شده+ حبوبات پخته شده (نخود و عدس و لوبیا) نصف لیوان+ </a:t>
            </a:r>
            <a:r>
              <a:rPr lang="fa-IR" sz="2000" dirty="0">
                <a:cs typeface="B Nazanin" pitchFamily="2" charset="-78"/>
              </a:rPr>
              <a:t>1 قاشق مرباخوری روغن زیتون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نصف لیوان ماست کم چرب و پروبیوتیک (1/5 درصد چربی)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روغن کلزا – 2 ق م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ژله : یک قاشق غذاخوری</a:t>
            </a:r>
            <a:endParaRPr lang="en-US" sz="2000" dirty="0">
              <a:cs typeface="B Nazanin" pitchFamily="2" charset="-78"/>
            </a:endParaRPr>
          </a:p>
        </p:txBody>
      </p:sp>
      <p:pic>
        <p:nvPicPr>
          <p:cNvPr id="9218" name="Picture 2" descr="http://public-r.iut.ac.ir/images/stories/news/iran_b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1097">
            <a:off x="2661726" y="1762716"/>
            <a:ext cx="1267458" cy="1780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83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0B71D2-18A0-4EBA-A898-A22E85DB4A08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/>
              <a:t>18</a:t>
            </a:fld>
            <a:endParaRPr lang="en-US" altLang="en-US" smtClean="0">
              <a:solidFill>
                <a:srgbClr val="FFFFFF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6414" y="758109"/>
            <a:ext cx="11658599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9pPr>
          </a:lstStyle>
          <a:p>
            <a:pPr algn="ctr" rtl="1" eaLnBrk="1" hangingPunct="1"/>
            <a:r>
              <a:rPr lang="fa-IR" altLang="en-US" sz="32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نمونه یک برنامه غذایی 2000 کیلوکالری بر اساس رعایت اصل توزیع کربوهیدرات  و الگوی رژیم غذایی </a:t>
            </a:r>
            <a:r>
              <a:rPr lang="en-US" altLang="en-US" sz="32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DASH</a:t>
            </a:r>
            <a:r>
              <a:rPr lang="fa-IR" altLang="en-US" sz="32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6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ادامه</a:t>
            </a:r>
            <a:endParaRPr lang="en-US" alt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6766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758" y="1527127"/>
            <a:ext cx="8229600" cy="5330873"/>
          </a:xfrm>
        </p:spPr>
        <p:txBody>
          <a:bodyPr>
            <a:normAutofit fontScale="62500" lnSpcReduction="20000"/>
          </a:bodyPr>
          <a:lstStyle/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b="1" u="sng" dirty="0" smtClean="0">
                <a:cs typeface="B Nazanin" pitchFamily="2" charset="-78"/>
              </a:rPr>
              <a:t>عصرانه </a:t>
            </a:r>
            <a:r>
              <a:rPr lang="fa-IR" b="1" dirty="0" smtClean="0">
                <a:cs typeface="B Nazanin" pitchFamily="2" charset="-78"/>
              </a:rPr>
              <a:t>:(ساعت 4)</a:t>
            </a:r>
            <a:endParaRPr lang="en-US" b="1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یک عدد انار متوسط+ یک عدد سیب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یک قاشق مرباخوری مغز خام تخمه کدو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b="1" u="sng" dirty="0" smtClean="0">
                <a:cs typeface="B Nazanin" pitchFamily="2" charset="-78"/>
              </a:rPr>
              <a:t>شام</a:t>
            </a:r>
            <a:r>
              <a:rPr lang="fa-IR" b="1" dirty="0" smtClean="0">
                <a:cs typeface="B Nazanin" pitchFamily="2" charset="-78"/>
              </a:rPr>
              <a:t> : (ساعت 6:30)</a:t>
            </a:r>
            <a:endParaRPr lang="en-US" b="1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سوپ سبزیجات: 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مرغ: یک چهارم سینه مرغ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حبوبات پخته شده (عدس): نصف لیوان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رشته سوپ پخته شده: نصف لیوان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بلغور جوی پخته شده: نصف لیوان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سیب زمینی پخته شده: نصف عدد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سبزیجات پخته شده: یک لیوان</a:t>
            </a:r>
          </a:p>
          <a:p>
            <a:pPr lvl="1" indent="-539750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900" dirty="0" smtClean="0">
                <a:solidFill>
                  <a:schemeClr val="tx1"/>
                </a:solidFill>
                <a:cs typeface="B Nazanin" pitchFamily="2" charset="-78"/>
              </a:rPr>
              <a:t>سه چهارم لیوان دوغ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2 قاشق مربا خوری روغن زیتون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ژله یک قاشق غذاخوری</a:t>
            </a:r>
            <a:endParaRPr lang="en-US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 </a:t>
            </a:r>
            <a:endParaRPr lang="en-US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b="1" u="sng" dirty="0" smtClean="0">
                <a:cs typeface="B Nazanin" pitchFamily="2" charset="-78"/>
              </a:rPr>
              <a:t>قبل از خواب</a:t>
            </a:r>
            <a:r>
              <a:rPr lang="fa-IR" b="1" dirty="0" smtClean="0">
                <a:cs typeface="B Nazanin" pitchFamily="2" charset="-78"/>
              </a:rPr>
              <a:t> : (ساعت 10 شب)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یک عدد سیب</a:t>
            </a:r>
            <a:endParaRPr lang="fa-IR" dirty="0" smtClean="0"/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یک لیوان چای به همراه یک حبه قند</a:t>
            </a:r>
          </a:p>
        </p:txBody>
      </p:sp>
      <p:pic>
        <p:nvPicPr>
          <p:cNvPr id="8194" name="Picture 2" descr="http://www.hort.purdue.edu/ext/senior/fruits/images/large/almondsr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24959">
            <a:off x="1873175" y="2873020"/>
            <a:ext cx="2390126" cy="1792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47CD70-3D77-48E4-8BAB-93CA5180275B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/>
              <a:t>19</a:t>
            </a:fld>
            <a:endParaRPr lang="en-US" altLang="en-US" smtClean="0">
              <a:solidFill>
                <a:srgbClr val="FFFFFF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26414" y="758109"/>
            <a:ext cx="11658599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9pPr>
          </a:lstStyle>
          <a:p>
            <a:pPr algn="ctr" rtl="1" eaLnBrk="1" hangingPunct="1"/>
            <a:r>
              <a:rPr lang="fa-IR" altLang="en-US" sz="32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نمونه یک برنامه غذایی 2000 کیلوکالری بر اساس رعایت اصل توزیع کربوهیدرات  و الگوی رژیم غذایی </a:t>
            </a:r>
            <a:r>
              <a:rPr lang="en-US" altLang="en-US" sz="32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DASH</a:t>
            </a:r>
            <a:r>
              <a:rPr lang="fa-IR" altLang="en-US" sz="32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6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ادامه</a:t>
            </a:r>
            <a:endParaRPr lang="en-US" alt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9410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2470" y="1240973"/>
            <a:ext cx="8915400" cy="48659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>
                <a:latin typeface="Thames New" pitchFamily="2" charset="0"/>
              </a:rPr>
              <a:t>A variety of </a:t>
            </a:r>
            <a:r>
              <a:rPr lang="en-US" sz="2800" dirty="0" smtClean="0">
                <a:latin typeface="Thames New" pitchFamily="2" charset="0"/>
              </a:rPr>
              <a:t>dietary patterns </a:t>
            </a:r>
            <a:r>
              <a:rPr lang="en-US" sz="2800" dirty="0">
                <a:latin typeface="Thames New" pitchFamily="2" charset="0"/>
              </a:rPr>
              <a:t>are acceptable for the management of </a:t>
            </a:r>
            <a:r>
              <a:rPr lang="en-US" sz="2800" dirty="0" smtClean="0">
                <a:latin typeface="Thames New" pitchFamily="2" charset="0"/>
              </a:rPr>
              <a:t>dyslipidemia:</a:t>
            </a:r>
          </a:p>
          <a:p>
            <a:pPr marL="7493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  <a:latin typeface="Thames New" pitchFamily="2" charset="0"/>
              </a:rPr>
              <a:t>DASH (Dietary approach to stop hypertension)</a:t>
            </a:r>
            <a:endParaRPr lang="en-US" sz="2800" dirty="0">
              <a:solidFill>
                <a:srgbClr val="C00000"/>
              </a:solidFill>
              <a:latin typeface="Thames New" pitchFamily="2" charset="0"/>
            </a:endParaRPr>
          </a:p>
          <a:p>
            <a:pPr marL="7493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  <a:latin typeface="Thames New" pitchFamily="2" charset="0"/>
              </a:rPr>
              <a:t>Mediterranean</a:t>
            </a:r>
          </a:p>
          <a:p>
            <a:pPr marL="7493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  <a:latin typeface="Thames New" pitchFamily="2" charset="0"/>
              </a:rPr>
              <a:t>MIND Diet</a:t>
            </a:r>
          </a:p>
          <a:p>
            <a:pPr marL="7493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  <a:latin typeface="Thames New" pitchFamily="2" charset="0"/>
              </a:rPr>
              <a:t>DII Diet</a:t>
            </a:r>
            <a:endParaRPr lang="en-US" sz="2800" dirty="0" smtClean="0">
              <a:latin typeface="Thames New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55371" y="145139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28" y="3195638"/>
            <a:ext cx="3722376" cy="29112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DB3B-77D2-4A1A-9830-FC47A085E486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88100" y="110841"/>
            <a:ext cx="10646228" cy="10109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Thames New" pitchFamily="2" charset="0"/>
              </a:rPr>
              <a:t>Diet therapy in 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dyslipidemia</a:t>
            </a:r>
            <a:endParaRPr lang="en-U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825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08" y="1435100"/>
            <a:ext cx="10961076" cy="5486400"/>
          </a:xfrm>
        </p:spPr>
        <p:txBody>
          <a:bodyPr>
            <a:normAutofit lnSpcReduction="10000"/>
          </a:bodyPr>
          <a:lstStyle/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400" b="1" u="sng" dirty="0" smtClean="0">
                <a:cs typeface="B Nazanin" pitchFamily="2" charset="-78"/>
              </a:rPr>
              <a:t>صبحانه </a:t>
            </a:r>
            <a:r>
              <a:rPr lang="fa-IR" sz="2400" b="1" u="sng" dirty="0">
                <a:cs typeface="B Nazanin" pitchFamily="2" charset="-78"/>
              </a:rPr>
              <a:t>: (ساعت 6:30)</a:t>
            </a:r>
            <a:endParaRPr lang="en-US" sz="2400" b="1" u="sng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نان سنگک 2 کف دست، یک قوطی کبریت</a:t>
            </a:r>
            <a:r>
              <a:rPr lang="en-US" sz="2000" dirty="0">
                <a:cs typeface="B Nazanin" pitchFamily="2" charset="-78"/>
              </a:rPr>
              <a:t> </a:t>
            </a:r>
            <a:r>
              <a:rPr lang="fa-IR" sz="2000" dirty="0">
                <a:cs typeface="B Nazanin" pitchFamily="2" charset="-78"/>
              </a:rPr>
              <a:t>پنیر كم چرب و كم نمك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مغز گردو 2 عدد، چای کمرنگ 1 لیوان + 2 قاشق مرباخوری عسل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 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b="1" u="sng" dirty="0">
                <a:cs typeface="B Nazanin" pitchFamily="2" charset="-78"/>
              </a:rPr>
              <a:t>میان وعده صبح:(ساعت 10)</a:t>
            </a:r>
            <a:endParaRPr lang="en-US" sz="2000" b="1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 یک لیوان شیر کم چرب(1/5%چربی)، </a:t>
            </a:r>
            <a:r>
              <a:rPr lang="fa-IR" b="1" dirty="0">
                <a:solidFill>
                  <a:srgbClr val="00B050"/>
                </a:solidFill>
                <a:cs typeface="B Nazanin" pitchFamily="2" charset="-78"/>
              </a:rPr>
              <a:t>دو عدد نارنگی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400" b="1" u="sng" dirty="0">
                <a:cs typeface="B Nazanin" pitchFamily="2" charset="-78"/>
              </a:rPr>
              <a:t>ناهار :(ساعت 12:30)</a:t>
            </a:r>
            <a:endParaRPr lang="en-US" sz="2400" b="1" u="sng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برنج – </a:t>
            </a:r>
            <a:r>
              <a:rPr lang="fa-IR" sz="2100" dirty="0">
                <a:cs typeface="B Nazanin" pitchFamily="2" charset="-78"/>
              </a:rPr>
              <a:t>12 قاشق </a:t>
            </a:r>
            <a:r>
              <a:rPr lang="fa-IR" sz="2000" dirty="0">
                <a:cs typeface="B Nazanin" pitchFamily="2" charset="-78"/>
              </a:rPr>
              <a:t>غذاخوری سر صاف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خورش کرفس (سه تکه گوشت خورشتی، </a:t>
            </a:r>
            <a:r>
              <a:rPr lang="fa-IR" b="1" dirty="0">
                <a:solidFill>
                  <a:srgbClr val="00B050"/>
                </a:solidFill>
                <a:cs typeface="B Nazanin" pitchFamily="2" charset="-78"/>
              </a:rPr>
              <a:t>نصف لیوان کرفس پخته شده</a:t>
            </a:r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)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یک </a:t>
            </a:r>
            <a:r>
              <a:rPr lang="fa-IR" b="1" dirty="0">
                <a:solidFill>
                  <a:srgbClr val="00B050"/>
                </a:solidFill>
                <a:cs typeface="B Nazanin" pitchFamily="2" charset="-78"/>
              </a:rPr>
              <a:t>لیوان </a:t>
            </a:r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کاهو و کلم خرد شده به همراه یک عدد هویج متوسط خرد شده</a:t>
            </a:r>
            <a:r>
              <a:rPr lang="fa-IR" sz="2600" b="1" dirty="0" smtClean="0">
                <a:cs typeface="B Nazanin" pitchFamily="2" charset="-78"/>
              </a:rPr>
              <a:t>+ نصف لیوان حبوبات پخته شده + </a:t>
            </a:r>
            <a:r>
              <a:rPr lang="fa-IR" sz="2600" b="1" dirty="0">
                <a:cs typeface="B Nazanin" pitchFamily="2" charset="-78"/>
              </a:rPr>
              <a:t>1 </a:t>
            </a:r>
            <a:r>
              <a:rPr lang="fa-IR" sz="1900" b="1" dirty="0">
                <a:cs typeface="B Nazanin" pitchFamily="2" charset="-78"/>
              </a:rPr>
              <a:t>قاشق مرباخوری روغن زیتون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نصف لیوان ماست کم چرب و پروبیوتیک (1/5 درصد چربی)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1600" dirty="0">
                <a:cs typeface="B Nazanin" pitchFamily="2" charset="-78"/>
              </a:rPr>
              <a:t>روغن کلزا – 2 ق م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1600" dirty="0">
                <a:cs typeface="B Nazanin" pitchFamily="2" charset="-78"/>
              </a:rPr>
              <a:t>ژله : یک قاشق غذاخوری</a:t>
            </a:r>
            <a:endParaRPr lang="en-US" sz="1600" dirty="0">
              <a:cs typeface="B Nazanin" pitchFamily="2" charset="-78"/>
            </a:endParaRPr>
          </a:p>
        </p:txBody>
      </p:sp>
      <p:sp>
        <p:nvSpPr>
          <p:cNvPr id="583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0B71D2-18A0-4EBA-A898-A22E85DB4A08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/>
              <a:t>20</a:t>
            </a:fld>
            <a:endParaRPr lang="en-US" altLang="en-US" smtClean="0">
              <a:solidFill>
                <a:srgbClr val="FFFFFF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 rot="21017560">
            <a:off x="534323" y="1646503"/>
            <a:ext cx="3391354" cy="2862322"/>
          </a:xfrm>
          <a:prstGeom prst="rect">
            <a:avLst/>
          </a:prstGeom>
          <a:noFill/>
          <a:ln w="4127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perspectiveHeroicExtreme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a-IR" sz="6000" dirty="0" smtClean="0">
                <a:solidFill>
                  <a:srgbClr val="00B050"/>
                </a:solidFill>
              </a:rPr>
              <a:t>سبزی ها و میوه ها: </a:t>
            </a:r>
          </a:p>
          <a:p>
            <a:pPr algn="ctr"/>
            <a:r>
              <a:rPr lang="fa-IR" sz="6000" dirty="0" smtClean="0">
                <a:solidFill>
                  <a:srgbClr val="00B050"/>
                </a:solidFill>
              </a:rPr>
              <a:t>9 واحد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7285" y="801616"/>
            <a:ext cx="11658599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9pPr>
          </a:lstStyle>
          <a:p>
            <a:pPr algn="ctr" rtl="1" eaLnBrk="1" hangingPunct="1"/>
            <a:r>
              <a:rPr lang="fa-IR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نمونه یک برنامه غذایی 2000 کیلوکالری بر اساس رعایت اصل توزیع کربوهیدرات  و الگوی رژیم غذایی </a:t>
            </a:r>
            <a:r>
              <a:rPr lang="en-US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DASH</a:t>
            </a:r>
            <a:r>
              <a:rPr lang="fa-IR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4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ادامه</a:t>
            </a:r>
            <a:endParaRPr lang="en-US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34979"/>
            <a:ext cx="8765117" cy="5867400"/>
          </a:xfrm>
        </p:spPr>
        <p:txBody>
          <a:bodyPr>
            <a:normAutofit fontScale="62500" lnSpcReduction="20000"/>
          </a:bodyPr>
          <a:lstStyle/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b="1" u="sng" dirty="0" smtClean="0">
                <a:cs typeface="B Nazanin" pitchFamily="2" charset="-78"/>
              </a:rPr>
              <a:t>عصرانه :(ساعت 4)</a:t>
            </a:r>
            <a:endParaRPr lang="en-US" b="1" u="sng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4500" b="1" dirty="0">
                <a:solidFill>
                  <a:srgbClr val="00B050"/>
                </a:solidFill>
                <a:cs typeface="B Nazanin" pitchFamily="2" charset="-78"/>
              </a:rPr>
              <a:t>یک عدد انار متوسط+ یک عدد سیب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یک قاشق مرباخوری مغز خام تخمه کدو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b="1" u="sng" dirty="0" smtClean="0">
                <a:cs typeface="B Nazanin" pitchFamily="2" charset="-78"/>
              </a:rPr>
              <a:t>شام : (ساعت 6:30)</a:t>
            </a:r>
            <a:endParaRPr lang="en-US" b="1" u="sng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3400" dirty="0" smtClean="0">
                <a:cs typeface="B Nazanin" pitchFamily="2" charset="-78"/>
              </a:rPr>
              <a:t>سوپ سبزیجات: 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900" dirty="0" smtClean="0">
                <a:solidFill>
                  <a:schemeClr val="tx1"/>
                </a:solidFill>
                <a:cs typeface="B Nazanin" pitchFamily="2" charset="-78"/>
              </a:rPr>
              <a:t>مرغ: یک چهارم سینه مرغ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900" dirty="0" smtClean="0">
                <a:solidFill>
                  <a:schemeClr val="tx1"/>
                </a:solidFill>
                <a:cs typeface="B Nazanin" pitchFamily="2" charset="-78"/>
              </a:rPr>
              <a:t>حبوبات پخته شده (عدس): نصف لیوان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900" dirty="0" smtClean="0">
                <a:solidFill>
                  <a:schemeClr val="tx1"/>
                </a:solidFill>
                <a:cs typeface="B Nazanin" pitchFamily="2" charset="-78"/>
              </a:rPr>
              <a:t>رشته سوپ پخته شده: نصف لیوان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900" dirty="0" smtClean="0">
                <a:solidFill>
                  <a:schemeClr val="tx1"/>
                </a:solidFill>
                <a:cs typeface="B Nazanin" pitchFamily="2" charset="-78"/>
              </a:rPr>
              <a:t>بلغور جوی پخته شده: نصف لیوان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900" dirty="0" smtClean="0">
                <a:solidFill>
                  <a:schemeClr val="tx1"/>
                </a:solidFill>
                <a:cs typeface="B Nazanin" pitchFamily="2" charset="-78"/>
              </a:rPr>
              <a:t>سیب زمینی پخته شده: نصف عدد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4500" b="1" dirty="0">
                <a:solidFill>
                  <a:srgbClr val="00B050"/>
                </a:solidFill>
                <a:cs typeface="B Nazanin" pitchFamily="2" charset="-78"/>
              </a:rPr>
              <a:t>سبزیجات پخته شده: یک لیوان</a:t>
            </a:r>
          </a:p>
          <a:p>
            <a:pPr lvl="1" indent="-539750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3400" dirty="0" smtClean="0">
                <a:solidFill>
                  <a:schemeClr val="tx1"/>
                </a:solidFill>
                <a:cs typeface="B Nazanin" pitchFamily="2" charset="-78"/>
              </a:rPr>
              <a:t>سه چهارم لیوان دوغ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3400" dirty="0" smtClean="0">
                <a:cs typeface="B Nazanin" pitchFamily="2" charset="-78"/>
              </a:rPr>
              <a:t>2 قاشق مربا خوری روغن زیتون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3400" dirty="0" smtClean="0">
                <a:cs typeface="B Nazanin" pitchFamily="2" charset="-78"/>
              </a:rPr>
              <a:t>ژله یک قاشق غذاخوری</a:t>
            </a:r>
            <a:endParaRPr lang="en-US" sz="3400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 </a:t>
            </a:r>
            <a:endParaRPr lang="en-US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b="1" u="sng" dirty="0" smtClean="0">
                <a:cs typeface="B Nazanin" pitchFamily="2" charset="-78"/>
              </a:rPr>
              <a:t>قبل از خواب : (ساعت 10 شب)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4500" b="1" dirty="0">
                <a:solidFill>
                  <a:srgbClr val="00B050"/>
                </a:solidFill>
                <a:cs typeface="B Nazanin" pitchFamily="2" charset="-78"/>
              </a:rPr>
              <a:t>یک عدد سیب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یک لیوان چای به همراه یک حبه قند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47CD70-3D77-48E4-8BAB-93CA5180275B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/>
              <a:t>21</a:t>
            </a:fld>
            <a:endParaRPr lang="en-US" altLang="en-US" smtClean="0">
              <a:solidFill>
                <a:srgbClr val="FFFFFF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 rot="21017560">
            <a:off x="543450" y="2801533"/>
            <a:ext cx="3391354" cy="2862322"/>
          </a:xfrm>
          <a:prstGeom prst="rect">
            <a:avLst/>
          </a:prstGeom>
          <a:noFill/>
          <a:ln w="4127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a-IR" sz="6000" dirty="0" smtClean="0">
                <a:solidFill>
                  <a:srgbClr val="00B050"/>
                </a:solidFill>
              </a:rPr>
              <a:t>سبزی ها و میوه ها: </a:t>
            </a:r>
          </a:p>
          <a:p>
            <a:pPr algn="ctr"/>
            <a:r>
              <a:rPr lang="fa-IR" sz="6000" dirty="0" smtClean="0">
                <a:solidFill>
                  <a:srgbClr val="00B050"/>
                </a:solidFill>
              </a:rPr>
              <a:t>9 واحد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26414" y="758109"/>
            <a:ext cx="11658599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9pPr>
          </a:lstStyle>
          <a:p>
            <a:pPr algn="ctr" rtl="1" eaLnBrk="1" hangingPunct="1"/>
            <a:r>
              <a:rPr lang="fa-IR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نمونه یک برنامه غذایی 2000 کیلوکالری بر اساس رعایت اصل توزیع کربوهیدرات  و الگوی رژیم غذایی </a:t>
            </a:r>
            <a:r>
              <a:rPr lang="en-US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DASH</a:t>
            </a:r>
            <a:r>
              <a:rPr lang="fa-IR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4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ادامه</a:t>
            </a:r>
            <a:endParaRPr lang="en-US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9937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615" y="993323"/>
            <a:ext cx="11475707" cy="1483855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anti-inflammatory </a:t>
            </a:r>
            <a:r>
              <a:rPr lang="en-US" sz="32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 and vegetables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0">
              <a:lnSpc>
                <a:spcPct val="200000"/>
              </a:lnSpc>
              <a:spcAft>
                <a:spcPts val="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ruciferous vegetables,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onions, berries, purple grapes,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cherries, citrus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fruits, tomatoes,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pomegranates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300" y="3003776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75" y="4928507"/>
            <a:ext cx="1650174" cy="1236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0" y="3329668"/>
            <a:ext cx="2350725" cy="1598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16" y="5455105"/>
            <a:ext cx="1402895" cy="1402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22" y="3688896"/>
            <a:ext cx="2042531" cy="1415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13" y="5477891"/>
            <a:ext cx="1831487" cy="13491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42" y="5477211"/>
            <a:ext cx="2028432" cy="13498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27" y="4928507"/>
            <a:ext cx="2095500" cy="157162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D001-EFB5-4A58-944C-4A9B528925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6720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97429"/>
            <a:ext cx="9602788" cy="2982685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anti-inflammatory fruit and vegetables: </a:t>
            </a:r>
          </a:p>
          <a:p>
            <a:pPr marL="403225" indent="0" algn="just">
              <a:lnSpc>
                <a:spcPct val="20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rosemary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oregano, mint,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coriander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parsley, sage, dill,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 leaf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basil.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33" y="0"/>
            <a:ext cx="250507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33" y="1197429"/>
            <a:ext cx="2466975" cy="1847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33" y="2645742"/>
            <a:ext cx="2436642" cy="15560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6" y="3901801"/>
            <a:ext cx="246697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6" y="5129999"/>
            <a:ext cx="2669445" cy="1768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42" y="3406702"/>
            <a:ext cx="2628900" cy="1733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48" y="4541537"/>
            <a:ext cx="2819400" cy="1619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66" y="4273477"/>
            <a:ext cx="2466975" cy="1847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21" y="4273477"/>
            <a:ext cx="2781300" cy="16383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D001-EFB5-4A58-944C-4A9B528925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995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400" b="1" u="sng" dirty="0" smtClean="0">
                <a:cs typeface="B Nazanin" pitchFamily="2" charset="-78"/>
              </a:rPr>
              <a:t>صبحانه </a:t>
            </a:r>
            <a:r>
              <a:rPr lang="fa-IR" sz="2400" b="1" u="sng" dirty="0">
                <a:cs typeface="B Nazanin" pitchFamily="2" charset="-78"/>
              </a:rPr>
              <a:t>: (ساعت 6:30)</a:t>
            </a:r>
            <a:endParaRPr lang="en-US" sz="2400" b="1" u="sng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نان سنگک 2 کف دست، یک قوطی کبریت</a:t>
            </a:r>
            <a:r>
              <a:rPr lang="en-US" sz="2000" dirty="0">
                <a:cs typeface="B Nazanin" pitchFamily="2" charset="-78"/>
              </a:rPr>
              <a:t> </a:t>
            </a:r>
            <a:r>
              <a:rPr lang="fa-IR" sz="2000" dirty="0">
                <a:cs typeface="B Nazanin" pitchFamily="2" charset="-78"/>
              </a:rPr>
              <a:t>پنیر كم چرب و كم نمك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مغز گردو 2 عدد، چای کمرنگ 1 لیوان + 2 قاشق مرباخوری عسل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 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b="1" u="sng" dirty="0">
                <a:cs typeface="B Nazanin" pitchFamily="2" charset="-78"/>
              </a:rPr>
              <a:t>میان وعده صبح:(ساعت 10)</a:t>
            </a:r>
            <a:endParaRPr lang="en-US" sz="2000" b="1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 </a:t>
            </a:r>
            <a:r>
              <a:rPr lang="fa-IR" sz="3200" b="1" dirty="0"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یک لیوان شیر کم چرب(1/5%چربی)، </a:t>
            </a:r>
            <a:r>
              <a:rPr lang="fa-IR" sz="2000" dirty="0">
                <a:cs typeface="B Nazanin" pitchFamily="2" charset="-78"/>
              </a:rPr>
              <a:t>دو عدد نارنگی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400" b="1" u="sng" dirty="0">
                <a:cs typeface="B Nazanin" pitchFamily="2" charset="-78"/>
              </a:rPr>
              <a:t>ناهار :(ساعت 12:30)</a:t>
            </a:r>
            <a:endParaRPr lang="en-US" sz="2400" b="1" u="sng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برنج – </a:t>
            </a:r>
            <a:r>
              <a:rPr lang="fa-IR" sz="2100" dirty="0">
                <a:cs typeface="B Nazanin" pitchFamily="2" charset="-78"/>
              </a:rPr>
              <a:t>12 قاشق </a:t>
            </a:r>
            <a:r>
              <a:rPr lang="fa-IR" sz="2000" dirty="0">
                <a:cs typeface="B Nazanin" pitchFamily="2" charset="-78"/>
              </a:rPr>
              <a:t>غذاخوری سر صاف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خورش کرفس </a:t>
            </a:r>
            <a:r>
              <a:rPr lang="fa-IR" sz="2000" dirty="0" smtClean="0">
                <a:cs typeface="B Nazanin" pitchFamily="2" charset="-78"/>
              </a:rPr>
              <a:t>(سه </a:t>
            </a:r>
            <a:r>
              <a:rPr lang="fa-IR" sz="2000" dirty="0">
                <a:cs typeface="B Nazanin" pitchFamily="2" charset="-78"/>
              </a:rPr>
              <a:t>تکه گوشت </a:t>
            </a:r>
            <a:r>
              <a:rPr lang="fa-IR" sz="2000" dirty="0" smtClean="0">
                <a:cs typeface="B Nazanin" pitchFamily="2" charset="-78"/>
              </a:rPr>
              <a:t>خورشتی، </a:t>
            </a:r>
            <a:r>
              <a:rPr lang="fa-IR" sz="2000" dirty="0">
                <a:cs typeface="B Nazanin" pitchFamily="2" charset="-78"/>
              </a:rPr>
              <a:t>نصف لیوان کرفس پخته شده)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 smtClean="0">
                <a:cs typeface="B Nazanin" pitchFamily="2" charset="-78"/>
              </a:rPr>
              <a:t>کاهو و کلم خردشده یک لیوان+ یک عدد هویج رنده شده+ حبوبات پخته شده (نخود و عدس و لوبیا) نصف لیوان+ </a:t>
            </a:r>
            <a:r>
              <a:rPr lang="fa-IR" sz="2000" dirty="0">
                <a:cs typeface="B Nazanin" pitchFamily="2" charset="-78"/>
              </a:rPr>
              <a:t>1 قاشق مرباخوری روغن زیتون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3200" b="1" dirty="0"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نصف لیوان ماست کم چرب و پروبیوتیک (1/5 درصد چربی)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روغن کلزا – 2 ق م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ژله : یک قاشق غذاخوری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583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0B71D2-18A0-4EBA-A898-A22E85DB4A08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/>
              <a:t>24</a:t>
            </a:fld>
            <a:endParaRPr lang="en-US" altLang="en-US" smtClean="0">
              <a:solidFill>
                <a:srgbClr val="FFFFFF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 rot="21017560">
            <a:off x="534323" y="2108168"/>
            <a:ext cx="3391354" cy="1938992"/>
          </a:xfrm>
          <a:prstGeom prst="rect">
            <a:avLst/>
          </a:prstGeom>
          <a:noFill/>
          <a:ln w="41275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a-IR" sz="6000" dirty="0" smtClean="0">
                <a:solidFill>
                  <a:srgbClr val="0070C0"/>
                </a:solidFill>
              </a:rPr>
              <a:t>لبنیات کم چرب: 3 واحد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26414" y="758109"/>
            <a:ext cx="11658599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9pPr>
          </a:lstStyle>
          <a:p>
            <a:pPr algn="ctr" rtl="1" eaLnBrk="1" hangingPunct="1"/>
            <a:r>
              <a:rPr lang="fa-IR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نمونه یک برنامه غذایی 2000 کیلوکالری بر اساس رعایت اصل توزیع کربوهیدرات  و الگوی رژیم غذایی </a:t>
            </a:r>
            <a:r>
              <a:rPr lang="en-US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DASH</a:t>
            </a:r>
            <a:r>
              <a:rPr lang="fa-IR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4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ادامه</a:t>
            </a:r>
            <a:endParaRPr lang="en-US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4130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990600"/>
            <a:ext cx="8229600" cy="5715000"/>
          </a:xfrm>
        </p:spPr>
        <p:txBody>
          <a:bodyPr>
            <a:normAutofit fontScale="70000" lnSpcReduction="20000"/>
          </a:bodyPr>
          <a:lstStyle/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b="1" u="sng" dirty="0" smtClean="0">
                <a:solidFill>
                  <a:srgbClr val="7030A0"/>
                </a:solidFill>
                <a:cs typeface="B Nazanin" pitchFamily="2" charset="-78"/>
              </a:rPr>
              <a:t>عصرانه </a:t>
            </a:r>
            <a:r>
              <a:rPr lang="fa-IR" b="1" dirty="0" smtClean="0">
                <a:solidFill>
                  <a:srgbClr val="7030A0"/>
                </a:solidFill>
                <a:cs typeface="B Nazanin" pitchFamily="2" charset="-78"/>
              </a:rPr>
              <a:t>:(ساعت 4)</a:t>
            </a:r>
            <a:endParaRPr lang="en-US" b="1" dirty="0" smtClean="0">
              <a:solidFill>
                <a:srgbClr val="7030A0"/>
              </a:solidFill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یک عدد انار متوسط+ یک عدد سیب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یک قاشق مرباخوری مغز خام تخمه کدو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b="1" u="sng" dirty="0" smtClean="0">
                <a:solidFill>
                  <a:srgbClr val="00B050"/>
                </a:solidFill>
                <a:cs typeface="B Nazanin" pitchFamily="2" charset="-78"/>
              </a:rPr>
              <a:t>شام</a:t>
            </a:r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 : (ساعت 6:30)</a:t>
            </a:r>
            <a:endParaRPr lang="en-US" b="1" dirty="0" smtClean="0">
              <a:solidFill>
                <a:srgbClr val="00B050"/>
              </a:solidFill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سوپ سبزیجات: 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مرغ: یک چهارم سینه مرغ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حبوبات پخته شده (عدس): نصف لیوان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رشته سوپ پخته شده: نصف لیوان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بلغور جوی پخته شده: نصف لیوان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سیب زمینی پخته شده: نصف عدد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سبزیجات پخته شده: یک لیوان</a:t>
            </a:r>
          </a:p>
          <a:p>
            <a:pPr lvl="1" indent="-539750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4300" b="1" dirty="0"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سه چهارم </a:t>
            </a:r>
            <a:r>
              <a:rPr lang="fa-IR" sz="4300" b="1" dirty="0" smtClean="0"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لیوان کفیر</a:t>
            </a:r>
            <a:endParaRPr lang="fa-IR" sz="4300" b="1" dirty="0">
              <a:solidFill>
                <a:schemeClr val="accent5">
                  <a:lumMod val="75000"/>
                </a:schemeClr>
              </a:solidFill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2 قاشق مربا خوری روغن زیتون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ژله یک قاشق غذاخوری</a:t>
            </a:r>
            <a:endParaRPr lang="en-US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 </a:t>
            </a:r>
            <a:endParaRPr lang="en-US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b="1" u="sng" dirty="0" smtClean="0">
                <a:solidFill>
                  <a:srgbClr val="7030A0"/>
                </a:solidFill>
                <a:cs typeface="B Nazanin" pitchFamily="2" charset="-78"/>
              </a:rPr>
              <a:t>قبل از خواب</a:t>
            </a:r>
            <a:r>
              <a:rPr lang="fa-IR" b="1" dirty="0" smtClean="0">
                <a:solidFill>
                  <a:srgbClr val="7030A0"/>
                </a:solidFill>
                <a:cs typeface="B Nazanin" pitchFamily="2" charset="-78"/>
              </a:rPr>
              <a:t> : (ساعت 10 شب)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یک عدد سیب</a:t>
            </a:r>
            <a:endParaRPr lang="fa-IR" dirty="0" smtClean="0"/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یک لیوان چای به همراه یک حبه قند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47CD70-3D77-48E4-8BAB-93CA5180275B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/>
              <a:t>25</a:t>
            </a:fld>
            <a:endParaRPr lang="en-US" altLang="en-US" smtClean="0">
              <a:solidFill>
                <a:srgbClr val="FFFFFF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 rot="21017560">
            <a:off x="534323" y="2108168"/>
            <a:ext cx="3391354" cy="1938992"/>
          </a:xfrm>
          <a:prstGeom prst="rect">
            <a:avLst/>
          </a:prstGeom>
          <a:noFill/>
          <a:ln w="41275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a-IR" sz="6000" dirty="0" smtClean="0">
                <a:solidFill>
                  <a:srgbClr val="0070C0"/>
                </a:solidFill>
              </a:rPr>
              <a:t>لبنیات کم چرب: 3 واحد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6414" y="758109"/>
            <a:ext cx="11658599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9pPr>
          </a:lstStyle>
          <a:p>
            <a:pPr algn="ctr" rtl="1" eaLnBrk="1" hangingPunct="1"/>
            <a:r>
              <a:rPr lang="fa-IR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نمونه یک برنامه غذایی 2000 کیلوکالری بر اساس رعایت اصل توزیع کربوهیدرات  و الگوی رژیم غذایی </a:t>
            </a:r>
            <a:r>
              <a:rPr lang="en-US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DASH</a:t>
            </a:r>
            <a:r>
              <a:rPr lang="fa-IR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4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ادامه</a:t>
            </a:r>
            <a:endParaRPr lang="en-US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62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0913" y="1467853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400" b="1" u="sng" dirty="0" smtClean="0">
                <a:cs typeface="B Nazanin" pitchFamily="2" charset="-78"/>
              </a:rPr>
              <a:t>صبحانه </a:t>
            </a:r>
            <a:r>
              <a:rPr lang="fa-IR" sz="2400" b="1" u="sng" dirty="0">
                <a:cs typeface="B Nazanin" pitchFamily="2" charset="-78"/>
              </a:rPr>
              <a:t>: (ساعت 6:30)</a:t>
            </a:r>
            <a:endParaRPr lang="en-US" sz="2400" b="1" u="sng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نان سنگک 2 کف دست، یک قوطی کبریت</a:t>
            </a:r>
            <a:r>
              <a:rPr lang="en-US" sz="2000" dirty="0">
                <a:cs typeface="B Nazanin" pitchFamily="2" charset="-78"/>
              </a:rPr>
              <a:t> </a:t>
            </a:r>
            <a:r>
              <a:rPr lang="fa-IR" sz="2000" dirty="0">
                <a:cs typeface="B Nazanin" pitchFamily="2" charset="-78"/>
              </a:rPr>
              <a:t>پنیر كم چرب و كم نمك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39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مغز گردو 2 عدد، </a:t>
            </a:r>
            <a:r>
              <a:rPr lang="fa-IR" sz="2000" dirty="0">
                <a:cs typeface="B Nazanin" pitchFamily="2" charset="-78"/>
              </a:rPr>
              <a:t>چای کمرنگ 1 لیوان + 2 قاشق مرباخوری عسل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 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b="1" u="sng" dirty="0">
                <a:cs typeface="B Nazanin" pitchFamily="2" charset="-78"/>
              </a:rPr>
              <a:t>میان وعده صبح:(ساعت 10)</a:t>
            </a:r>
            <a:endParaRPr lang="en-US" sz="2000" b="1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 یک لیوان شیر کم چرب(1/5%چربی)، دو عدد نارنگی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400" b="1" u="sng" dirty="0">
                <a:cs typeface="B Nazanin" pitchFamily="2" charset="-78"/>
              </a:rPr>
              <a:t>ناهار :(ساعت 12:30)</a:t>
            </a:r>
            <a:endParaRPr lang="en-US" sz="2400" b="1" u="sng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برنج – </a:t>
            </a:r>
            <a:r>
              <a:rPr lang="fa-IR" sz="2100" dirty="0">
                <a:cs typeface="B Nazanin" pitchFamily="2" charset="-78"/>
              </a:rPr>
              <a:t>12 قاشق </a:t>
            </a:r>
            <a:r>
              <a:rPr lang="fa-IR" sz="2000" dirty="0">
                <a:cs typeface="B Nazanin" pitchFamily="2" charset="-78"/>
              </a:rPr>
              <a:t>غذاخوری سر صاف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خورش کرفس </a:t>
            </a:r>
            <a:r>
              <a:rPr lang="fa-IR" sz="2000" dirty="0" smtClean="0">
                <a:cs typeface="B Nazanin" pitchFamily="2" charset="-78"/>
              </a:rPr>
              <a:t>(سه </a:t>
            </a:r>
            <a:r>
              <a:rPr lang="fa-IR" sz="2000" dirty="0">
                <a:cs typeface="B Nazanin" pitchFamily="2" charset="-78"/>
              </a:rPr>
              <a:t>تکه گوشت </a:t>
            </a:r>
            <a:r>
              <a:rPr lang="fa-IR" sz="2000" dirty="0" smtClean="0">
                <a:cs typeface="B Nazanin" pitchFamily="2" charset="-78"/>
              </a:rPr>
              <a:t>خورشتی، </a:t>
            </a:r>
            <a:r>
              <a:rPr lang="fa-IR" sz="2000" dirty="0">
                <a:cs typeface="B Nazanin" pitchFamily="2" charset="-78"/>
              </a:rPr>
              <a:t>نصف لیوان کرفس پخته شده)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 smtClean="0">
                <a:cs typeface="B Nazanin" pitchFamily="2" charset="-78"/>
              </a:rPr>
              <a:t>کاهو و کلم خردشده یک لیوان+ یک عدد هویج رنده شده+ </a:t>
            </a:r>
            <a:r>
              <a:rPr lang="fa-IR" sz="3200" b="1" dirty="0" smtClean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حبوبات پخته شده (نخود و عدس و لوبیا) </a:t>
            </a:r>
            <a:r>
              <a:rPr lang="fa-IR" sz="32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نصف لیوان</a:t>
            </a:r>
            <a:r>
              <a:rPr lang="fa-IR" sz="2000" dirty="0" smtClean="0">
                <a:cs typeface="B Nazanin" pitchFamily="2" charset="-78"/>
              </a:rPr>
              <a:t>+ </a:t>
            </a:r>
            <a:r>
              <a:rPr lang="fa-IR" sz="2000" dirty="0">
                <a:cs typeface="B Nazanin" pitchFamily="2" charset="-78"/>
              </a:rPr>
              <a:t>1 قاشق مرباخوری روغن زیتون</a:t>
            </a:r>
            <a:endParaRPr lang="fa-IR" sz="3200" b="1" dirty="0">
              <a:solidFill>
                <a:schemeClr val="accent3">
                  <a:lumMod val="75000"/>
                </a:schemeClr>
              </a:solidFill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نصف لیوان ماست کم چرب و پروبیوتیک (1/5 درصد چربی)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روغن کلزا – 2 ق م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ژله : یک قاشق غذاخوری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583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0B71D2-18A0-4EBA-A898-A22E85DB4A08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/>
              <a:t>26</a:t>
            </a:fld>
            <a:endParaRPr lang="en-US" altLang="en-US" smtClean="0">
              <a:solidFill>
                <a:srgbClr val="FFFFFF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 rot="21017560">
            <a:off x="534323" y="1923501"/>
            <a:ext cx="3391354" cy="2308324"/>
          </a:xfrm>
          <a:prstGeom prst="rect">
            <a:avLst/>
          </a:prstGeom>
          <a:noFill/>
          <a:ln w="41275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3">
                    <a:lumMod val="75000"/>
                  </a:schemeClr>
                </a:solidFill>
              </a:rPr>
              <a:t>حبوبات و مغزها و دانه ها: 2 تا 3 واحد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6414" y="758109"/>
            <a:ext cx="11658599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9pPr>
          </a:lstStyle>
          <a:p>
            <a:pPr algn="ctr" rtl="1" eaLnBrk="1" hangingPunct="1"/>
            <a:r>
              <a:rPr lang="fa-IR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نمونه یک برنامه غذایی 2000 کیلوکالری بر اساس رعایت اصل توزیع کربوهیدرات  و الگوی رژیم غذایی </a:t>
            </a:r>
            <a:r>
              <a:rPr lang="en-US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DASH</a:t>
            </a:r>
            <a:r>
              <a:rPr lang="fa-IR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4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ادامه</a:t>
            </a:r>
            <a:endParaRPr lang="en-US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9133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354" y="1143000"/>
            <a:ext cx="8229600" cy="5715000"/>
          </a:xfrm>
        </p:spPr>
        <p:txBody>
          <a:bodyPr>
            <a:normAutofit fontScale="62500" lnSpcReduction="20000"/>
          </a:bodyPr>
          <a:lstStyle/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b="1" u="sng" dirty="0" smtClean="0">
                <a:solidFill>
                  <a:srgbClr val="7030A0"/>
                </a:solidFill>
                <a:cs typeface="B Nazanin" pitchFamily="2" charset="-78"/>
              </a:rPr>
              <a:t>عصرانه </a:t>
            </a:r>
            <a:r>
              <a:rPr lang="fa-IR" b="1" dirty="0" smtClean="0">
                <a:solidFill>
                  <a:srgbClr val="7030A0"/>
                </a:solidFill>
                <a:cs typeface="B Nazanin" pitchFamily="2" charset="-78"/>
              </a:rPr>
              <a:t>:(ساعت 4)</a:t>
            </a:r>
            <a:endParaRPr lang="en-US" b="1" dirty="0" smtClean="0">
              <a:solidFill>
                <a:srgbClr val="7030A0"/>
              </a:solidFill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یک عدد انار متوسط+ یک عدد سیب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51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یک قاشق مرباخوری مغز خام تخمه کدو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b="1" u="sng" dirty="0" smtClean="0">
                <a:solidFill>
                  <a:srgbClr val="00B050"/>
                </a:solidFill>
                <a:cs typeface="B Nazanin" pitchFamily="2" charset="-78"/>
              </a:rPr>
              <a:t>شام</a:t>
            </a:r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 : (ساعت 6:30)</a:t>
            </a:r>
            <a:endParaRPr lang="en-US" b="1" dirty="0" smtClean="0">
              <a:solidFill>
                <a:srgbClr val="00B050"/>
              </a:solidFill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سوپ سبزیجات: 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مرغ: یک چهارم سینه مرغ</a:t>
            </a:r>
          </a:p>
          <a:p>
            <a:pPr marL="3657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51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حبوبات پخته شده (عدس): نصف لیوان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رشته سوپ پخته شده: نصف لیوان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بلغور جوی پخته شده: نصف لیوان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سیب زمینی پخته شده: نصف عدد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سبزیجات پخته شده: یک لیوان</a:t>
            </a:r>
          </a:p>
          <a:p>
            <a:pPr lvl="1" indent="-539750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900" dirty="0" smtClean="0">
                <a:solidFill>
                  <a:schemeClr val="tx1"/>
                </a:solidFill>
                <a:cs typeface="B Nazanin" pitchFamily="2" charset="-78"/>
              </a:rPr>
              <a:t>سه چهارم لیوان دوغ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900" b="1" dirty="0" smtClean="0">
                <a:cs typeface="B Nazanin" pitchFamily="2" charset="-78"/>
              </a:rPr>
              <a:t>1 </a:t>
            </a:r>
            <a:r>
              <a:rPr lang="fa-IR" sz="2900" b="1" dirty="0">
                <a:cs typeface="B Nazanin" pitchFamily="2" charset="-78"/>
              </a:rPr>
              <a:t>قاشق مربا خوری روغن زیتون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ژله یک قاشق غذاخوری</a:t>
            </a:r>
            <a:endParaRPr lang="en-US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 </a:t>
            </a:r>
            <a:endParaRPr lang="en-US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b="1" u="sng" dirty="0" smtClean="0">
                <a:solidFill>
                  <a:srgbClr val="7030A0"/>
                </a:solidFill>
                <a:cs typeface="B Nazanin" pitchFamily="2" charset="-78"/>
              </a:rPr>
              <a:t>قبل از خواب</a:t>
            </a:r>
            <a:r>
              <a:rPr lang="fa-IR" b="1" dirty="0" smtClean="0">
                <a:solidFill>
                  <a:srgbClr val="7030A0"/>
                </a:solidFill>
                <a:cs typeface="B Nazanin" pitchFamily="2" charset="-78"/>
              </a:rPr>
              <a:t> : (ساعت 10 شب)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یک عدد سیب</a:t>
            </a:r>
            <a:endParaRPr lang="fa-IR" dirty="0" smtClean="0"/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یک لیوان چای به همراه یک حبه قند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47CD70-3D77-48E4-8BAB-93CA5180275B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/>
              <a:t>27</a:t>
            </a:fld>
            <a:endParaRPr lang="en-US" altLang="en-US" smtClean="0">
              <a:solidFill>
                <a:srgbClr val="FFFFFF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 rot="21017560">
            <a:off x="534323" y="1923501"/>
            <a:ext cx="3391354" cy="2308324"/>
          </a:xfrm>
          <a:prstGeom prst="rect">
            <a:avLst/>
          </a:prstGeom>
          <a:noFill/>
          <a:ln w="41275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3">
                    <a:lumMod val="75000"/>
                  </a:schemeClr>
                </a:solidFill>
              </a:rPr>
              <a:t>حبوبات و مغزها و دانه ها: 2 تا 3 واحد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6414" y="758109"/>
            <a:ext cx="11658599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9pPr>
          </a:lstStyle>
          <a:p>
            <a:pPr algn="ctr" rtl="1" eaLnBrk="1" hangingPunct="1"/>
            <a:r>
              <a:rPr lang="fa-IR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نمونه یک برنامه غذایی 2000 کیلوکالری بر اساس رعایت اصل توزیع کربوهیدرات  و الگوی رژیم غذایی </a:t>
            </a:r>
            <a:r>
              <a:rPr lang="en-US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DASH</a:t>
            </a:r>
            <a:r>
              <a:rPr lang="fa-IR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4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ادامه</a:t>
            </a:r>
            <a:endParaRPr lang="en-US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5278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0913" y="1393974"/>
            <a:ext cx="8229600" cy="5486400"/>
          </a:xfrm>
        </p:spPr>
        <p:txBody>
          <a:bodyPr>
            <a:normAutofit lnSpcReduction="10000"/>
          </a:bodyPr>
          <a:lstStyle/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400" b="1" u="sng" dirty="0" smtClean="0">
                <a:cs typeface="B Nazanin" pitchFamily="2" charset="-78"/>
              </a:rPr>
              <a:t>صبحانه </a:t>
            </a:r>
            <a:r>
              <a:rPr lang="fa-IR" sz="2400" b="1" u="sng" dirty="0">
                <a:cs typeface="B Nazanin" pitchFamily="2" charset="-78"/>
              </a:rPr>
              <a:t>: (ساعت 6:30)</a:t>
            </a:r>
            <a:endParaRPr lang="en-US" sz="2400" b="1" u="sng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نان سنگک 2 کف دست، یک قوطی کبریت</a:t>
            </a:r>
            <a:r>
              <a:rPr lang="en-US" sz="2000" dirty="0">
                <a:cs typeface="B Nazanin" pitchFamily="2" charset="-78"/>
              </a:rPr>
              <a:t> </a:t>
            </a:r>
            <a:r>
              <a:rPr lang="fa-IR" sz="2000" dirty="0">
                <a:cs typeface="B Nazanin" pitchFamily="2" charset="-78"/>
              </a:rPr>
              <a:t>پنیر كم چرب و كم نمك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مغز گردو 2 عدد، چای کمرنگ 1 لیوان + 2 قاشق مرباخوری عسل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 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b="1" u="sng" dirty="0">
                <a:cs typeface="B Nazanin" pitchFamily="2" charset="-78"/>
              </a:rPr>
              <a:t>میان وعده صبح:(ساعت 10)</a:t>
            </a:r>
            <a:endParaRPr lang="en-US" sz="2000" b="1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 یک لیوان شیر کم چرب(1/5%چربی)، دو عدد نارنگی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400" b="1" u="sng" dirty="0">
                <a:cs typeface="B Nazanin" pitchFamily="2" charset="-78"/>
              </a:rPr>
              <a:t>ناهار :(ساعت 12:30)</a:t>
            </a:r>
            <a:endParaRPr lang="en-US" sz="2400" b="1" u="sng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برنج – </a:t>
            </a:r>
            <a:r>
              <a:rPr lang="fa-IR" sz="2100" dirty="0">
                <a:cs typeface="B Nazanin" pitchFamily="2" charset="-78"/>
              </a:rPr>
              <a:t>12 قاشق </a:t>
            </a:r>
            <a:r>
              <a:rPr lang="fa-IR" sz="2000" dirty="0">
                <a:cs typeface="B Nazanin" pitchFamily="2" charset="-78"/>
              </a:rPr>
              <a:t>غذاخوری سر صاف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خورش کرفس </a:t>
            </a:r>
            <a:r>
              <a:rPr lang="fa-IR" sz="2000" dirty="0" smtClean="0">
                <a:cs typeface="B Nazanin" pitchFamily="2" charset="-78"/>
              </a:rPr>
              <a:t>(سه </a:t>
            </a:r>
            <a:r>
              <a:rPr lang="fa-IR" sz="2000" dirty="0">
                <a:cs typeface="B Nazanin" pitchFamily="2" charset="-78"/>
              </a:rPr>
              <a:t>تکه گوشت </a:t>
            </a:r>
            <a:r>
              <a:rPr lang="fa-IR" sz="2000" dirty="0" smtClean="0">
                <a:cs typeface="B Nazanin" pitchFamily="2" charset="-78"/>
              </a:rPr>
              <a:t>خورشتی، </a:t>
            </a:r>
            <a:r>
              <a:rPr lang="fa-IR" sz="2000" dirty="0">
                <a:cs typeface="B Nazanin" pitchFamily="2" charset="-78"/>
              </a:rPr>
              <a:t>نصف لیوان کرفس پخته شده)</a:t>
            </a:r>
            <a:endParaRPr lang="en-US" sz="2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 smtClean="0">
                <a:cs typeface="B Nazanin" pitchFamily="2" charset="-78"/>
              </a:rPr>
              <a:t>کاهو و کلم خردشده یک لیوان+ یک عدد هویج رنده شده+ حبوبات پخته شده (نخود و عدس و لوبیا) نصف لیوان+ </a:t>
            </a:r>
            <a:r>
              <a:rPr lang="fa-IR" sz="3600" b="1" dirty="0">
                <a:solidFill>
                  <a:srgbClr val="7030A0"/>
                </a:solidFill>
                <a:cs typeface="B Nazanin" pitchFamily="2" charset="-78"/>
              </a:rPr>
              <a:t>1 قاشق مرباخوری روغن زیتون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نصف لیوان ماست کم چرب و پروبیوتیک (1/5 درصد چربی)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روغن کلزا – 2 ق م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000" dirty="0">
                <a:cs typeface="B Nazanin" pitchFamily="2" charset="-78"/>
              </a:rPr>
              <a:t>ژله : یک قاشق غذاخوری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583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0B71D2-18A0-4EBA-A898-A22E85DB4A08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/>
              <a:t>28</a:t>
            </a:fld>
            <a:endParaRPr lang="en-US" altLang="en-US" smtClean="0">
              <a:solidFill>
                <a:srgbClr val="FFFFFF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 rot="21017560">
            <a:off x="534323" y="2292833"/>
            <a:ext cx="3391354" cy="1569660"/>
          </a:xfrm>
          <a:prstGeom prst="rect">
            <a:avLst/>
          </a:prstGeom>
          <a:noFill/>
          <a:ln w="41275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rgbClr val="7030A0"/>
                </a:solidFill>
              </a:rPr>
              <a:t>روغن های </a:t>
            </a:r>
            <a:r>
              <a:rPr lang="en-US" sz="4800" dirty="0" smtClean="0">
                <a:solidFill>
                  <a:srgbClr val="7030A0"/>
                </a:solidFill>
              </a:rPr>
              <a:t>MUFA</a:t>
            </a:r>
            <a:endParaRPr lang="fa-IR" sz="4800" dirty="0" smtClean="0">
              <a:solidFill>
                <a:srgbClr val="7030A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26414" y="758109"/>
            <a:ext cx="11658599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9pPr>
          </a:lstStyle>
          <a:p>
            <a:pPr algn="ctr" rtl="1" eaLnBrk="1" hangingPunct="1"/>
            <a:r>
              <a:rPr lang="fa-IR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نمونه یک برنامه غذایی 2000 کیلوکالری بر اساس رعایت اصل توزیع کربوهیدرات  و الگوی رژیم غذایی </a:t>
            </a:r>
            <a:r>
              <a:rPr lang="en-US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DASH</a:t>
            </a:r>
            <a:r>
              <a:rPr lang="fa-IR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4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ادامه</a:t>
            </a:r>
            <a:endParaRPr lang="en-US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5514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990600"/>
            <a:ext cx="8229600" cy="5715000"/>
          </a:xfrm>
        </p:spPr>
        <p:txBody>
          <a:bodyPr>
            <a:normAutofit fontScale="55000" lnSpcReduction="20000"/>
          </a:bodyPr>
          <a:lstStyle/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b="1" u="sng" dirty="0" smtClean="0">
                <a:solidFill>
                  <a:srgbClr val="7030A0"/>
                </a:solidFill>
                <a:cs typeface="B Nazanin" pitchFamily="2" charset="-78"/>
              </a:rPr>
              <a:t>عصرانه </a:t>
            </a:r>
            <a:r>
              <a:rPr lang="fa-IR" b="1" dirty="0" smtClean="0">
                <a:solidFill>
                  <a:srgbClr val="7030A0"/>
                </a:solidFill>
                <a:cs typeface="B Nazanin" pitchFamily="2" charset="-78"/>
              </a:rPr>
              <a:t>:(ساعت 4)</a:t>
            </a:r>
            <a:endParaRPr lang="en-US" b="1" dirty="0" smtClean="0">
              <a:solidFill>
                <a:srgbClr val="7030A0"/>
              </a:solidFill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یک عدد انار متوسط+ یک عدد سیب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یک قاشق مرباخوری مغز خام تخمه کدو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b="1" u="sng" dirty="0" smtClean="0">
                <a:solidFill>
                  <a:srgbClr val="00B050"/>
                </a:solidFill>
                <a:cs typeface="B Nazanin" pitchFamily="2" charset="-78"/>
              </a:rPr>
              <a:t>شام</a:t>
            </a:r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 : (ساعت 6:30)</a:t>
            </a:r>
            <a:endParaRPr lang="en-US" b="1" dirty="0" smtClean="0">
              <a:solidFill>
                <a:srgbClr val="00B050"/>
              </a:solidFill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سوپ سبزیجات: 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مرغ: یک چهارم سینه مرغ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حبوبات پخته شده (عدس): نصف لیوان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رشته سوپ پخته شده: نصف لیوان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بلغور جوی پخته شده: نصف لیوان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سیب زمینی پخته شده: نصف عدد</a:t>
            </a:r>
          </a:p>
          <a:p>
            <a:pPr marL="657860" lvl="1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سبزیجات پخته شده: یک لیوان</a:t>
            </a:r>
          </a:p>
          <a:p>
            <a:pPr lvl="1" indent="-539750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900" dirty="0" smtClean="0">
                <a:solidFill>
                  <a:schemeClr val="tx1"/>
                </a:solidFill>
                <a:cs typeface="B Nazanin" pitchFamily="2" charset="-78"/>
              </a:rPr>
              <a:t>سه چهارم لیوان دوغ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5800" b="1" dirty="0" smtClean="0">
                <a:solidFill>
                  <a:srgbClr val="7030A0"/>
                </a:solidFill>
                <a:cs typeface="B Nazanin" pitchFamily="2" charset="-78"/>
              </a:rPr>
              <a:t>1 قاشق مربا خوری روغن زیتون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5800" b="1" dirty="0" smtClean="0">
                <a:solidFill>
                  <a:srgbClr val="7030A0"/>
                </a:solidFill>
                <a:cs typeface="B Nazanin" pitchFamily="2" charset="-78"/>
              </a:rPr>
              <a:t>1 قاشق مرباخوری روغن کلزا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ژله یک قاشق غذاخوری</a:t>
            </a:r>
            <a:endParaRPr lang="en-US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 </a:t>
            </a:r>
            <a:endParaRPr lang="en-US" dirty="0" smtClean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b="1" u="sng" dirty="0" smtClean="0">
                <a:solidFill>
                  <a:srgbClr val="7030A0"/>
                </a:solidFill>
                <a:cs typeface="B Nazanin" pitchFamily="2" charset="-78"/>
              </a:rPr>
              <a:t>قبل از خواب</a:t>
            </a:r>
            <a:r>
              <a:rPr lang="fa-IR" b="1" dirty="0" smtClean="0">
                <a:solidFill>
                  <a:srgbClr val="7030A0"/>
                </a:solidFill>
                <a:cs typeface="B Nazanin" pitchFamily="2" charset="-78"/>
              </a:rPr>
              <a:t> : (ساعت 10 شب)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یک عدد سیب</a:t>
            </a:r>
            <a:endParaRPr lang="fa-IR" dirty="0" smtClean="0"/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dirty="0" smtClean="0">
                <a:cs typeface="B Nazanin" pitchFamily="2" charset="-78"/>
              </a:rPr>
              <a:t>یک لیوان چای به همراه یک حبه قند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47CD70-3D77-48E4-8BAB-93CA5180275B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/>
              <a:t>29</a:t>
            </a:fld>
            <a:endParaRPr lang="en-US" altLang="en-US" smtClean="0">
              <a:solidFill>
                <a:srgbClr val="FFFFFF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 rot="21017560">
            <a:off x="534323" y="2292833"/>
            <a:ext cx="3391354" cy="1569660"/>
          </a:xfrm>
          <a:prstGeom prst="rect">
            <a:avLst/>
          </a:prstGeom>
          <a:noFill/>
          <a:ln w="41275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rgbClr val="7030A0"/>
                </a:solidFill>
              </a:rPr>
              <a:t>روغن های </a:t>
            </a:r>
            <a:r>
              <a:rPr lang="en-US" sz="4800" dirty="0" smtClean="0">
                <a:solidFill>
                  <a:srgbClr val="7030A0"/>
                </a:solidFill>
              </a:rPr>
              <a:t>MUFA</a:t>
            </a:r>
            <a:endParaRPr lang="fa-IR" sz="4800" dirty="0" smtClean="0">
              <a:solidFill>
                <a:srgbClr val="7030A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6414" y="758109"/>
            <a:ext cx="11658599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cs typeface="B Mitra" pitchFamily="2" charset="-78"/>
              </a:defRPr>
            </a:lvl9pPr>
          </a:lstStyle>
          <a:p>
            <a:pPr algn="ctr" rtl="1" eaLnBrk="1" hangingPunct="1"/>
            <a:r>
              <a:rPr lang="fa-IR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نمونه یک برنامه غذایی 2000 کیلوکالری بر اساس رعایت اصل توزیع کربوهیدرات  و الگوی رژیم غذایی </a:t>
            </a:r>
            <a:r>
              <a:rPr lang="en-US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DASH</a:t>
            </a:r>
            <a:r>
              <a:rPr lang="fa-IR" altLang="en-US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4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ادامه</a:t>
            </a:r>
            <a:endParaRPr lang="en-US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5147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DB3B-77D2-4A1A-9830-FC47A085E486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9" y="970344"/>
            <a:ext cx="9601199" cy="587828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54085" y="83538"/>
            <a:ext cx="7184572" cy="8868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 diet and dyslipidemia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638799" y="5627914"/>
            <a:ext cx="1861457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87719" y="4608006"/>
            <a:ext cx="1861457" cy="8783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08070" y="3566586"/>
            <a:ext cx="1681007" cy="8999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89077" y="3423138"/>
            <a:ext cx="1818751" cy="10433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63662" y="2322714"/>
            <a:ext cx="1242646" cy="1100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13231" y="2379784"/>
            <a:ext cx="1418492" cy="10433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26175" y="1718253"/>
            <a:ext cx="1861457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8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884321" y="720725"/>
            <a:ext cx="9813758" cy="1066800"/>
          </a:xfrm>
        </p:spPr>
        <p:txBody>
          <a:bodyPr/>
          <a:lstStyle/>
          <a:p>
            <a:pPr algn="r" rtl="1"/>
            <a:r>
              <a:rPr lang="fa-IR" altLang="en-US" sz="4800" dirty="0" smtClean="0">
                <a:solidFill>
                  <a:srgbClr val="00B050"/>
                </a:solidFill>
              </a:rPr>
              <a:t>توصیه های غذایی برای مدیریت اختلالات چربی خون</a:t>
            </a:r>
            <a:endParaRPr lang="en-US" altLang="en-US" sz="4800" dirty="0" smtClean="0">
              <a:solidFill>
                <a:srgbClr val="00B050"/>
              </a:solidFill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2133600" y="1917700"/>
            <a:ext cx="8229600" cy="4324350"/>
          </a:xfrm>
        </p:spPr>
        <p:txBody>
          <a:bodyPr/>
          <a:lstStyle/>
          <a:p>
            <a:pPr algn="r" rtl="1"/>
            <a:r>
              <a:rPr lang="fa-IR" altLang="en-US" sz="2400"/>
              <a:t>از سبزیجات برگ سبز مانند کاهو، کلم، سبزی خوردن در برنامه غذایی استفاده نمایید.</a:t>
            </a:r>
          </a:p>
          <a:p>
            <a:pPr algn="r" rtl="1"/>
            <a:r>
              <a:rPr lang="fa-IR" altLang="en-US" sz="2400"/>
              <a:t>حداقل یک واحد مصرفی از کل میوه ها در برنامه غذایی شما از مرکبات و انواع توت ها باشد.</a:t>
            </a:r>
          </a:p>
          <a:p>
            <a:pPr algn="r" rtl="1"/>
            <a:r>
              <a:rPr lang="fa-IR" altLang="en-US" sz="2400"/>
              <a:t>نیمی از غلات دریافتی خود را از غلات کامل و سبوس دار مانند نان سنگگ تهیه نمایید.</a:t>
            </a:r>
          </a:p>
          <a:p>
            <a:pPr algn="r" rtl="1"/>
            <a:r>
              <a:rPr lang="fa-IR" altLang="en-US" sz="2400"/>
              <a:t>از حبوبات و مغزها و دانه ها، یک تا دو واحد، روزانه در برنامه غذایی خود استفاده نمایید.</a:t>
            </a:r>
          </a:p>
          <a:p>
            <a:pPr algn="r" rtl="1"/>
            <a:r>
              <a:rPr lang="fa-IR" altLang="en-US" sz="2400"/>
              <a:t>از مصرف نوشابه ها و آب میوه های صنعتی و سایر محصولات دارای افزودنی های شیرین کننده پرهیز نمایید.</a:t>
            </a:r>
          </a:p>
          <a:p>
            <a:pPr algn="r" rtl="1"/>
            <a:r>
              <a:rPr lang="fa-IR" altLang="en-US" sz="2400"/>
              <a:t>از مصرف روغن های هیدروژنه در برنامه غذایی پرهیز نمایید یا مصرف آن را به حداقل برسانید.</a:t>
            </a:r>
          </a:p>
          <a:p>
            <a:pPr algn="r" rtl="1"/>
            <a:r>
              <a:rPr lang="fa-IR" altLang="en-US" sz="2400"/>
              <a:t>از روغن زیتون، کانولا و گلزا و کنجد در برنامه غذایی جهت پخت و پز و سالاد استفاده نمایید.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F5B2E5-945D-45E6-A149-1AABA372FC43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/>
              <a:t>30</a:t>
            </a:fld>
            <a:endParaRPr lang="en-US" altLang="en-US" smtClean="0">
              <a:solidFill>
                <a:srgbClr val="FFFFFF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61446" name="TextBox 1"/>
          <p:cNvSpPr txBox="1">
            <a:spLocks noChangeArrowheads="1"/>
          </p:cNvSpPr>
          <p:nvPr/>
        </p:nvSpPr>
        <p:spPr bwMode="auto">
          <a:xfrm>
            <a:off x="1828800" y="6502401"/>
            <a:ext cx="396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Diabetes care,2018: 40 (S1):S33-43</a:t>
            </a:r>
          </a:p>
        </p:txBody>
      </p:sp>
    </p:spTree>
    <p:extLst>
      <p:ext uri="{BB962C8B-B14F-4D97-AF65-F5344CB8AC3E}">
        <p14:creationId xmlns:p14="http://schemas.microsoft.com/office/powerpoint/2010/main" val="376854854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2133600" y="1981200"/>
            <a:ext cx="8229600" cy="4324350"/>
          </a:xfrm>
        </p:spPr>
        <p:txBody>
          <a:bodyPr/>
          <a:lstStyle/>
          <a:p>
            <a:pPr algn="r" rtl="1"/>
            <a:r>
              <a:rPr lang="fa-IR" altLang="en-US" sz="2400" dirty="0"/>
              <a:t>مصرف نمک را محدود نمایید. میزان مصرف مجاز نمک برای شما یک قاشق مرباخوری در روز می باشد.</a:t>
            </a:r>
          </a:p>
          <a:p>
            <a:pPr algn="r" rtl="1"/>
            <a:r>
              <a:rPr lang="fa-IR" altLang="en-US" sz="2400" dirty="0"/>
              <a:t>از نمک در سفره استفاده ننمایید و از سایر طعم دهنده ها مانند آبلیمو و آبغوره برای طعم دار کردن غذا استفاده نمایید.</a:t>
            </a:r>
          </a:p>
          <a:p>
            <a:pPr algn="r" rtl="1"/>
            <a:r>
              <a:rPr lang="fa-IR" altLang="en-US" sz="2400" dirty="0"/>
              <a:t>هشت لیوان مایعات در روز بنوشید.</a:t>
            </a:r>
          </a:p>
          <a:p>
            <a:pPr algn="r" rtl="1"/>
            <a:r>
              <a:rPr lang="fa-IR" altLang="en-US" sz="2400" dirty="0"/>
              <a:t>وزن خود را با استفاده از فعالیت بدنی منظم (30 تا 45 دقیقه فعالیت بدنی منظم روزانه) و برنامه رژیم غذایی سالم کاهش دهید.</a:t>
            </a:r>
            <a:endParaRPr lang="en-US" altLang="en-US" sz="2400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F3EA0B-8B15-40A7-9B47-33275E858A93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/>
              <a:t>31</a:t>
            </a:fld>
            <a:endParaRPr lang="en-US" altLang="en-US" smtClean="0">
              <a:solidFill>
                <a:srgbClr val="FFFFFF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pic>
        <p:nvPicPr>
          <p:cNvPr id="624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48200"/>
            <a:ext cx="2590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Box 6"/>
          <p:cNvSpPr txBox="1">
            <a:spLocks noChangeArrowheads="1"/>
          </p:cNvSpPr>
          <p:nvPr/>
        </p:nvSpPr>
        <p:spPr bwMode="auto">
          <a:xfrm>
            <a:off x="1536700" y="6543676"/>
            <a:ext cx="396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Diabetes care,2018: 40 (S1):S33-43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84321" y="720725"/>
            <a:ext cx="9813758" cy="1066800"/>
          </a:xfrm>
        </p:spPr>
        <p:txBody>
          <a:bodyPr/>
          <a:lstStyle/>
          <a:p>
            <a:pPr algn="r" rtl="1"/>
            <a:r>
              <a:rPr lang="fa-IR" altLang="en-US" sz="4800" dirty="0" smtClean="0">
                <a:solidFill>
                  <a:srgbClr val="00B050"/>
                </a:solidFill>
              </a:rPr>
              <a:t>توصیه های غذایی برای مدیریت اختلالات چربی خون </a:t>
            </a:r>
            <a:r>
              <a:rPr lang="fa-IR" altLang="en-US" sz="2000" dirty="0" smtClean="0">
                <a:solidFill>
                  <a:srgbClr val="00B050"/>
                </a:solidFill>
              </a:rPr>
              <a:t>ادامه</a:t>
            </a:r>
            <a:endParaRPr lang="en-US" altLang="en-US" sz="48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15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21" y="4349523"/>
            <a:ext cx="2476500" cy="2366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22771" y="1447800"/>
            <a:ext cx="3548743" cy="2812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a-IR" sz="4800" dirty="0" smtClean="0">
                <a:latin typeface="Calibri" panose="020F0502020204030204" pitchFamily="34" charset="0"/>
                <a:cs typeface="+mj-cs"/>
              </a:rPr>
              <a:t>از توجه شما سپاسگزارم</a:t>
            </a:r>
            <a:endParaRPr lang="en-US" sz="4800" dirty="0">
              <a:latin typeface="Calibri" panose="020F0502020204030204" pitchFamily="34" charset="0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15" y="1730829"/>
            <a:ext cx="4637313" cy="317862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DB3B-77D2-4A1A-9830-FC47A085E4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3971" y="293914"/>
            <a:ext cx="7184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 err="1"/>
              <a:t>Omniheart</a:t>
            </a:r>
            <a:r>
              <a:rPr lang="en-US" b="1" dirty="0"/>
              <a:t> Diet Guide Chart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The Omniheart Diet Guide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057"/>
            <a:ext cx="12192000" cy="778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DB3B-77D2-4A1A-9830-FC47A085E4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297" y="1285297"/>
            <a:ext cx="8915400" cy="5203371"/>
          </a:xfrm>
        </p:spPr>
        <p:txBody>
          <a:bodyPr>
            <a:normAutofit/>
          </a:bodyPr>
          <a:lstStyle/>
          <a:p>
            <a:pPr marL="804863" indent="-347663" fontAlgn="base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 of saturated and trans fat (7 percent of calories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4863" indent="-347663" fontAlgn="base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odium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(2,300 milligrams a day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4863" indent="-347663" fontAlgn="base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dded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sugar (2 to 5 teaspoons a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day)</a:t>
            </a:r>
          </a:p>
          <a:p>
            <a:pPr marL="804863" indent="-347663" fontAlgn="base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Potassium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(4,700 mg a day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4863" indent="-347663" fontAlgn="base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(500 mg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4863" indent="-347663" fontAlgn="base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Fiber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 grams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4863" indent="-347663" fontAlgn="base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 (1,200 mg)</a:t>
            </a:r>
          </a:p>
          <a:p>
            <a:pPr marL="804863" indent="-347663" fontAlgn="base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4863" indent="-347663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63" y="4714875"/>
            <a:ext cx="2143125" cy="21431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DB3B-77D2-4A1A-9830-FC47A085E486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23458" y="6488668"/>
            <a:ext cx="4550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Gadgil</a:t>
            </a:r>
            <a:r>
              <a:rPr lang="en-US" sz="1200" dirty="0"/>
              <a:t> </a:t>
            </a:r>
            <a:r>
              <a:rPr lang="en-US" sz="1200" dirty="0" smtClean="0"/>
              <a:t>MD.  </a:t>
            </a:r>
            <a:r>
              <a:rPr lang="en-US" sz="1200" dirty="0"/>
              <a:t>Diabetes </a:t>
            </a:r>
            <a:r>
              <a:rPr lang="en-US" sz="1200" dirty="0" smtClean="0"/>
              <a:t>Care.</a:t>
            </a:r>
            <a:r>
              <a:rPr lang="en-US" sz="1200" dirty="0"/>
              <a:t> </a:t>
            </a:r>
            <a:r>
              <a:rPr lang="en-US" sz="1200" dirty="0" smtClean="0"/>
              <a:t>2013 ;36(5</a:t>
            </a:r>
            <a:r>
              <a:rPr lang="en-US" sz="1200" dirty="0"/>
              <a:t>):1132-7. 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32857" y="231087"/>
            <a:ext cx="8911687" cy="8868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 diet and dyslipidemia </a:t>
            </a:r>
            <a:r>
              <a:rPr lang="en-US" sz="1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(cont’d)</a:t>
            </a:r>
            <a:endParaRPr lang="en-US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624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485" y="1410816"/>
            <a:ext cx="10036629" cy="392318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Thames New" pitchFamily="2" charset="0"/>
              </a:rPr>
              <a:t>The National Institutes of Health (NIH</a:t>
            </a:r>
            <a:r>
              <a:rPr lang="en-US" sz="2800" dirty="0" smtClean="0">
                <a:solidFill>
                  <a:schemeClr val="tx1"/>
                </a:solidFill>
                <a:latin typeface="Thames New" pitchFamily="2" charset="0"/>
              </a:rPr>
              <a:t>):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800" dirty="0" err="1" smtClean="0">
                <a:solidFill>
                  <a:srgbClr val="C00000"/>
                </a:solidFill>
                <a:latin typeface="Thames New" pitchFamily="2" charset="0"/>
              </a:rPr>
              <a:t>OmniHeart</a:t>
            </a:r>
            <a:r>
              <a:rPr lang="en-US" sz="2800" dirty="0" smtClean="0">
                <a:solidFill>
                  <a:srgbClr val="C00000"/>
                </a:solidFill>
                <a:latin typeface="Thames New" pitchFamily="2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hames New" pitchFamily="2" charset="0"/>
              </a:rPr>
              <a:t>diet </a:t>
            </a:r>
            <a:r>
              <a:rPr lang="en-US" sz="2800" dirty="0">
                <a:solidFill>
                  <a:schemeClr val="tx1"/>
                </a:solidFill>
                <a:latin typeface="Thames New" pitchFamily="2" charset="0"/>
              </a:rPr>
              <a:t>(Optimal Macronutrient Intake Trial for Heart Health</a:t>
            </a:r>
            <a:r>
              <a:rPr lang="en-US" sz="2800" dirty="0" smtClean="0">
                <a:solidFill>
                  <a:schemeClr val="tx1"/>
                </a:solidFill>
                <a:latin typeface="Thames New" pitchFamily="2" charset="0"/>
              </a:rPr>
              <a:t>)</a:t>
            </a:r>
            <a:endParaRPr lang="en-US" sz="2400" dirty="0" smtClean="0">
              <a:solidFill>
                <a:schemeClr val="tx1"/>
              </a:solidFill>
              <a:latin typeface="Thames New" pitchFamily="2" charset="0"/>
            </a:endParaRPr>
          </a:p>
          <a:p>
            <a:pPr marL="631825" indent="-284163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576263" algn="l"/>
              </a:tabLst>
            </a:pPr>
            <a:r>
              <a:rPr lang="en-US" sz="3200" i="1" dirty="0" smtClean="0">
                <a:solidFill>
                  <a:srgbClr val="00B050"/>
                </a:solidFill>
                <a:latin typeface="Thames New" pitchFamily="2" charset="0"/>
              </a:rPr>
              <a:t>Three</a:t>
            </a:r>
            <a:r>
              <a:rPr lang="en-US" sz="2800" dirty="0" smtClean="0">
                <a:solidFill>
                  <a:schemeClr val="tx1"/>
                </a:solidFill>
                <a:latin typeface="Thames New" pitchFamily="2" charset="0"/>
              </a:rPr>
              <a:t> flexible variations of the </a:t>
            </a:r>
            <a:r>
              <a:rPr lang="en-US" sz="2800" i="1" dirty="0" smtClean="0">
                <a:solidFill>
                  <a:srgbClr val="00B050"/>
                </a:solidFill>
                <a:latin typeface="Thames New" pitchFamily="2" charset="0"/>
              </a:rPr>
              <a:t>DASH</a:t>
            </a:r>
            <a:r>
              <a:rPr lang="en-US" sz="2800" dirty="0" smtClean="0">
                <a:solidFill>
                  <a:schemeClr val="tx1"/>
                </a:solidFill>
                <a:latin typeface="Thames New" pitchFamily="2" charset="0"/>
              </a:rPr>
              <a:t> </a:t>
            </a:r>
            <a:r>
              <a:rPr lang="en-US" sz="2800" i="1" dirty="0">
                <a:solidFill>
                  <a:srgbClr val="00B050"/>
                </a:solidFill>
                <a:latin typeface="Thames New" pitchFamily="2" charset="0"/>
              </a:rPr>
              <a:t>diet:</a:t>
            </a:r>
          </a:p>
          <a:p>
            <a:pPr marL="631825" indent="-3492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Thames New" pitchFamily="2" charset="0"/>
              </a:rPr>
              <a:t>Differed </a:t>
            </a:r>
            <a:r>
              <a:rPr lang="en-US" sz="2800" dirty="0">
                <a:solidFill>
                  <a:schemeClr val="tx1"/>
                </a:solidFill>
                <a:latin typeface="Thames New" pitchFamily="2" charset="0"/>
              </a:rPr>
              <a:t>in the </a:t>
            </a:r>
            <a:r>
              <a:rPr lang="en-US" sz="2800" i="1" dirty="0">
                <a:solidFill>
                  <a:srgbClr val="FF0000"/>
                </a:solidFill>
                <a:latin typeface="Thames New" pitchFamily="2" charset="0"/>
              </a:rPr>
              <a:t>amount of carbohydrates, protein, and unsaturated fat</a:t>
            </a:r>
            <a:r>
              <a:rPr lang="en-US" sz="2800" dirty="0">
                <a:solidFill>
                  <a:schemeClr val="tx1"/>
                </a:solidFill>
                <a:latin typeface="Thames New" pitchFamily="2" charset="0"/>
              </a:rPr>
              <a:t> while keeping </a:t>
            </a:r>
            <a:r>
              <a:rPr lang="en-US" sz="3200" i="1" u="sng" dirty="0">
                <a:solidFill>
                  <a:srgbClr val="FF0000"/>
                </a:solidFill>
                <a:latin typeface="Thames New" pitchFamily="2" charset="0"/>
              </a:rPr>
              <a:t>the calorie levels the same</a:t>
            </a:r>
            <a:endParaRPr lang="en-US" sz="2800" i="1" u="sng" dirty="0">
              <a:solidFill>
                <a:srgbClr val="FF0000"/>
              </a:solidFill>
              <a:latin typeface="Thames New" pitchFamily="2" charset="0"/>
            </a:endParaRPr>
          </a:p>
          <a:p>
            <a:pPr marL="631825" indent="-34925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sz="2000" u="sng" dirty="0" smtClean="0">
              <a:latin typeface="Thames New" pitchFamily="2" charset="0"/>
            </a:endParaRPr>
          </a:p>
          <a:p>
            <a:pPr marL="631825" indent="-34925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sz="2000" dirty="0" smtClean="0">
              <a:latin typeface="Thames New" pitchFamily="2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2000" dirty="0">
              <a:latin typeface="Thames New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63" y="4714875"/>
            <a:ext cx="2143125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3458" y="6488668"/>
            <a:ext cx="4201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Gadgil</a:t>
            </a:r>
            <a:r>
              <a:rPr lang="en-US" sz="1400" dirty="0"/>
              <a:t> </a:t>
            </a:r>
            <a:r>
              <a:rPr lang="en-US" sz="1400" dirty="0" smtClean="0"/>
              <a:t>MD. Diabetes Care.</a:t>
            </a:r>
            <a:r>
              <a:rPr lang="en-US" sz="1400" dirty="0"/>
              <a:t> </a:t>
            </a:r>
            <a:r>
              <a:rPr lang="en-US" sz="1400" dirty="0" smtClean="0"/>
              <a:t>2013 ;36(5</a:t>
            </a:r>
            <a:r>
              <a:rPr lang="en-US" sz="1400" dirty="0"/>
              <a:t>):1132-7.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DB3B-77D2-4A1A-9830-FC47A085E486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21485" y="266101"/>
            <a:ext cx="8911687" cy="88680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 diet and dyslipidemia </a:t>
            </a:r>
            <a:r>
              <a:rPr lang="en-US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(cont’d)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57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485" y="1589314"/>
            <a:ext cx="10038218" cy="3777622"/>
          </a:xfrm>
        </p:spPr>
        <p:txBody>
          <a:bodyPr>
            <a:normAutofit/>
          </a:bodyPr>
          <a:lstStyle/>
          <a:p>
            <a:pPr marL="347663" indent="0">
              <a:lnSpc>
                <a:spcPct val="150000"/>
              </a:lnSpc>
              <a:buClr>
                <a:srgbClr val="00B050"/>
              </a:buClr>
              <a:buNone/>
            </a:pPr>
            <a:r>
              <a:rPr lang="en-US" sz="3200" i="1" dirty="0">
                <a:solidFill>
                  <a:srgbClr val="00B050"/>
                </a:solidFill>
                <a:latin typeface="Thames New" pitchFamily="2" charset="0"/>
              </a:rPr>
              <a:t>Three</a:t>
            </a:r>
            <a:r>
              <a:rPr lang="en-US" sz="2800" dirty="0">
                <a:solidFill>
                  <a:schemeClr val="tx1"/>
                </a:solidFill>
                <a:latin typeface="Thames New" pitchFamily="2" charset="0"/>
              </a:rPr>
              <a:t> flexible variations of the </a:t>
            </a:r>
            <a:r>
              <a:rPr lang="en-US" sz="2800" i="1" dirty="0">
                <a:solidFill>
                  <a:srgbClr val="00B050"/>
                </a:solidFill>
                <a:latin typeface="Thames New" pitchFamily="2" charset="0"/>
              </a:rPr>
              <a:t>DASH</a:t>
            </a:r>
            <a:r>
              <a:rPr lang="en-US" sz="2800" dirty="0">
                <a:solidFill>
                  <a:schemeClr val="tx1"/>
                </a:solidFill>
                <a:latin typeface="Thames New" pitchFamily="2" charset="0"/>
              </a:rPr>
              <a:t> </a:t>
            </a:r>
            <a:r>
              <a:rPr lang="en-US" sz="2800" i="1" dirty="0">
                <a:solidFill>
                  <a:srgbClr val="00B050"/>
                </a:solidFill>
                <a:latin typeface="Thames New" pitchFamily="2" charset="0"/>
              </a:rPr>
              <a:t>diet</a:t>
            </a:r>
            <a:r>
              <a:rPr lang="en-US" sz="2800" i="1" dirty="0" smtClean="0">
                <a:solidFill>
                  <a:srgbClr val="00B050"/>
                </a:solidFill>
                <a:latin typeface="Thames New" pitchFamily="2" charset="0"/>
              </a:rPr>
              <a:t>: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9075" lvl="1" indent="-403225">
              <a:lnSpc>
                <a:spcPct val="150000"/>
              </a:lnSpc>
              <a:buClr>
                <a:srgbClr val="00B050"/>
              </a:buClr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higher-carb diet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grains and </a:t>
            </a:r>
            <a:r>
              <a:rPr lang="en-US" sz="2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sweets</a:t>
            </a:r>
            <a:endParaRPr lang="en-US" sz="2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9075" lvl="1" indent="-403225">
              <a:buClr>
                <a:srgbClr val="00B050"/>
              </a:buClr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higher-unsaturated-fat 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more oils 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(canola, olive, and safflower)</a:t>
            </a:r>
          </a:p>
          <a:p>
            <a:pPr marL="1489075" lvl="1" indent="-403225">
              <a:lnSpc>
                <a:spcPct val="150000"/>
              </a:lnSpc>
              <a:buClr>
                <a:srgbClr val="00B050"/>
              </a:buClr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higher-protein diet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more 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poultry, beans, tofu, and nuts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DB3B-77D2-4A1A-9830-FC47A085E486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21485" y="266101"/>
            <a:ext cx="8911687" cy="88680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 diet and dyslipidemia </a:t>
            </a:r>
            <a:r>
              <a:rPr lang="en-US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(cont’d)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63" y="4714875"/>
            <a:ext cx="2143125" cy="2143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3458" y="6488668"/>
            <a:ext cx="4550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Gadgil</a:t>
            </a:r>
            <a:r>
              <a:rPr lang="en-US" sz="1200" dirty="0"/>
              <a:t> </a:t>
            </a:r>
            <a:r>
              <a:rPr lang="en-US" sz="1200" dirty="0" smtClean="0"/>
              <a:t>MD.  </a:t>
            </a:r>
            <a:r>
              <a:rPr lang="en-US" sz="1200" dirty="0"/>
              <a:t>Diabetes </a:t>
            </a:r>
            <a:r>
              <a:rPr lang="en-US" sz="1200" dirty="0" smtClean="0"/>
              <a:t>Care.</a:t>
            </a:r>
            <a:r>
              <a:rPr lang="en-US" sz="1200" dirty="0"/>
              <a:t> </a:t>
            </a:r>
            <a:r>
              <a:rPr lang="en-US" sz="1200" dirty="0" smtClean="0"/>
              <a:t>2013 ;36(5</a:t>
            </a:r>
            <a:r>
              <a:rPr lang="en-US" sz="1200" dirty="0"/>
              <a:t>):1132-7. </a:t>
            </a:r>
          </a:p>
        </p:txBody>
      </p:sp>
    </p:spTree>
    <p:extLst>
      <p:ext uri="{BB962C8B-B14F-4D97-AF65-F5344CB8AC3E}">
        <p14:creationId xmlns:p14="http://schemas.microsoft.com/office/powerpoint/2010/main" val="21173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71" y="1152907"/>
            <a:ext cx="9655629" cy="5388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63" y="4714875"/>
            <a:ext cx="2143125" cy="21431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DB3B-77D2-4A1A-9830-FC47A085E486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23458" y="6488668"/>
            <a:ext cx="4201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Gadgil</a:t>
            </a:r>
            <a:r>
              <a:rPr lang="en-US" sz="1400" dirty="0"/>
              <a:t> </a:t>
            </a:r>
            <a:r>
              <a:rPr lang="en-US" sz="1400" dirty="0" smtClean="0"/>
              <a:t>MD. Diabetes Care.</a:t>
            </a:r>
            <a:r>
              <a:rPr lang="en-US" sz="1400" dirty="0"/>
              <a:t> </a:t>
            </a:r>
            <a:r>
              <a:rPr lang="en-US" sz="1400" dirty="0" smtClean="0"/>
              <a:t>2013 ;36(5</a:t>
            </a:r>
            <a:r>
              <a:rPr lang="en-US" sz="1400" dirty="0"/>
              <a:t>):1132-7. 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55371" y="83538"/>
            <a:ext cx="8911687" cy="8868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 diet and dyslipidemia </a:t>
            </a:r>
            <a:r>
              <a:rPr lang="en-US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(cont’d)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816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162" y="1389227"/>
            <a:ext cx="10129838" cy="4510830"/>
          </a:xfrm>
        </p:spPr>
        <p:txBody>
          <a:bodyPr>
            <a:normAutofit/>
          </a:bodyPr>
          <a:lstStyle/>
          <a:p>
            <a:pPr marL="282575" indent="0">
              <a:buClr>
                <a:srgbClr val="00B050"/>
              </a:buClr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three 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diet:</a:t>
            </a:r>
          </a:p>
          <a:p>
            <a:pPr marL="1031875" lvl="1" indent="-349250">
              <a:spcAft>
                <a:spcPts val="30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</a:t>
            </a:r>
            <a:r>
              <a:rPr lang="en-US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cholesterol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triglyceride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</a:p>
          <a:p>
            <a:pPr marL="1431925" lvl="2" indent="-3492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cholesterol (&gt;130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mg/dl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</a:p>
          <a:p>
            <a:pPr marL="1431925" lvl="2" indent="-3492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LDL below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mg/dl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 </a:t>
            </a:r>
          </a:p>
          <a:p>
            <a:pPr marL="1431925" lvl="2" indent="-3492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points</a:t>
            </a:r>
          </a:p>
          <a:p>
            <a:pPr marL="1031875" lvl="1" indent="-3492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1875" lvl="1" indent="-3492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63" y="4714875"/>
            <a:ext cx="2143125" cy="21431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DB3B-77D2-4A1A-9830-FC47A085E486}" type="slidenum">
              <a:rPr lang="en-US" smtClean="0"/>
              <a:t>9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91472" y="113898"/>
            <a:ext cx="8911687" cy="8868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 diet and dyslipidemia </a:t>
            </a:r>
            <a:r>
              <a:rPr lang="en-US" sz="14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(cont’d)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3458" y="6488668"/>
            <a:ext cx="4201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Gadgil</a:t>
            </a:r>
            <a:r>
              <a:rPr lang="en-US" sz="1400" dirty="0"/>
              <a:t> </a:t>
            </a:r>
            <a:r>
              <a:rPr lang="en-US" sz="1400" dirty="0" smtClean="0"/>
              <a:t>MD. Diabetes Care.</a:t>
            </a:r>
            <a:r>
              <a:rPr lang="en-US" sz="1400" dirty="0"/>
              <a:t> </a:t>
            </a:r>
            <a:r>
              <a:rPr lang="en-US" sz="1400" dirty="0" smtClean="0"/>
              <a:t>2013 ;36(5</a:t>
            </a:r>
            <a:r>
              <a:rPr lang="en-US" sz="1400" dirty="0"/>
              <a:t>):1132-7. </a:t>
            </a:r>
          </a:p>
        </p:txBody>
      </p:sp>
      <p:sp>
        <p:nvSpPr>
          <p:cNvPr id="5" name="Down Arrow 4"/>
          <p:cNvSpPr/>
          <p:nvPr/>
        </p:nvSpPr>
        <p:spPr>
          <a:xfrm>
            <a:off x="7244861" y="3068934"/>
            <a:ext cx="206829" cy="50074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330461" y="3792854"/>
            <a:ext cx="206829" cy="50074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337538" y="4487949"/>
            <a:ext cx="206829" cy="50074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585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Urban">
  <a:themeElements>
    <a:clrScheme name="Custom 3">
      <a:dk1>
        <a:sysClr val="windowText" lastClr="000000"/>
      </a:dk1>
      <a:lt1>
        <a:srgbClr val="F2F2F2"/>
      </a:lt1>
      <a:dk2>
        <a:srgbClr val="00566E"/>
      </a:dk2>
      <a:lt2>
        <a:srgbClr val="D6ECFF"/>
      </a:lt2>
      <a:accent1>
        <a:srgbClr val="7FD13B"/>
      </a:accent1>
      <a:accent2>
        <a:srgbClr val="EA157A"/>
      </a:accent2>
      <a:accent3>
        <a:srgbClr val="EA157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2">
      <a:majorFont>
        <a:latin typeface="Calibri"/>
        <a:ea typeface=""/>
        <a:cs typeface="B Mitra"/>
      </a:majorFont>
      <a:minorFont>
        <a:latin typeface="Calibri"/>
        <a:ea typeface=""/>
        <a:cs typeface="B Mitra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">
    <a:dk1>
      <a:sysClr val="windowText" lastClr="000000"/>
    </a:dk1>
    <a:lt1>
      <a:srgbClr val="F2F2F2"/>
    </a:lt1>
    <a:dk2>
      <a:srgbClr val="00566E"/>
    </a:dk2>
    <a:lt2>
      <a:srgbClr val="D6ECFF"/>
    </a:lt2>
    <a:accent1>
      <a:srgbClr val="7FD13B"/>
    </a:accent1>
    <a:accent2>
      <a:srgbClr val="EA157A"/>
    </a:accent2>
    <a:accent3>
      <a:srgbClr val="EA157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720</TotalTime>
  <Words>1901</Words>
  <Application>Microsoft Office PowerPoint</Application>
  <PresentationFormat>Widescreen</PresentationFormat>
  <Paragraphs>421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B Mitra</vt:lpstr>
      <vt:lpstr>B Nazanin</vt:lpstr>
      <vt:lpstr>Calibri</vt:lpstr>
      <vt:lpstr>Century Gothic</vt:lpstr>
      <vt:lpstr>Georgia</vt:lpstr>
      <vt:lpstr>Tahoma</vt:lpstr>
      <vt:lpstr>Thames New</vt:lpstr>
      <vt:lpstr>Times New Roman</vt:lpstr>
      <vt:lpstr>Wingdings</vt:lpstr>
      <vt:lpstr>Wingdings 2</vt:lpstr>
      <vt:lpstr>Wingdings 3</vt:lpstr>
      <vt:lpstr>Wisp</vt:lpstr>
      <vt:lpstr>Urban</vt:lpstr>
      <vt:lpstr>Diet therapy in dyslipidemia</vt:lpstr>
      <vt:lpstr>PowerPoint Presentation</vt:lpstr>
      <vt:lpstr>PowerPoint Presentation</vt:lpstr>
      <vt:lpstr>PowerPoint Presentation</vt:lpstr>
      <vt:lpstr>PowerPoint Presentation</vt:lpstr>
      <vt:lpstr>DASH diet and dyslipidemia (cont’d)</vt:lpstr>
      <vt:lpstr>DASH diet and dyslipidemia (cont’d)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1) درصد درشت مغذی ها </vt:lpstr>
      <vt:lpstr>محاسبه قند ساده رژیم غذایی:</vt:lpstr>
      <vt:lpstr>PowerPoint Presentation</vt:lpstr>
      <vt:lpstr>PowerPoint Presentation</vt:lpstr>
      <vt:lpstr>توزيع عادلانه واحدهاي توصیه شده دریافتی در یک رژیم غذایی 2000 کیلوکالری بر اساس رعایت اصل توزیع کربوهیدرات صحیح و الگوی رژیم غذایی DASH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توصیه های غذایی برای مدیریت اختلالات چربی خون</vt:lpstr>
      <vt:lpstr>توصیه های غذایی برای مدیریت اختلالات چربی خون ادامه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Hosseinpour</dc:creator>
  <cp:lastModifiedBy>سمیه حسین پور</cp:lastModifiedBy>
  <cp:revision>118</cp:revision>
  <cp:lastPrinted>2019-01-15T07:49:03Z</cp:lastPrinted>
  <dcterms:created xsi:type="dcterms:W3CDTF">2018-07-12T07:15:48Z</dcterms:created>
  <dcterms:modified xsi:type="dcterms:W3CDTF">2019-01-19T06:19:26Z</dcterms:modified>
</cp:coreProperties>
</file>