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1" r:id="rId3"/>
    <p:sldId id="289" r:id="rId4"/>
    <p:sldId id="257" r:id="rId5"/>
    <p:sldId id="258" r:id="rId6"/>
    <p:sldId id="313" r:id="rId7"/>
    <p:sldId id="297" r:id="rId8"/>
    <p:sldId id="301" r:id="rId9"/>
    <p:sldId id="299" r:id="rId10"/>
    <p:sldId id="298" r:id="rId11"/>
    <p:sldId id="280" r:id="rId12"/>
    <p:sldId id="287" r:id="rId13"/>
    <p:sldId id="281" r:id="rId14"/>
    <p:sldId id="282" r:id="rId15"/>
    <p:sldId id="312" r:id="rId16"/>
    <p:sldId id="265" r:id="rId17"/>
    <p:sldId id="314" r:id="rId18"/>
    <p:sldId id="284" r:id="rId19"/>
    <p:sldId id="315" r:id="rId20"/>
    <p:sldId id="324" r:id="rId21"/>
    <p:sldId id="302" r:id="rId22"/>
    <p:sldId id="303" r:id="rId23"/>
    <p:sldId id="304" r:id="rId24"/>
    <p:sldId id="316" r:id="rId25"/>
    <p:sldId id="319" r:id="rId26"/>
    <p:sldId id="320" r:id="rId27"/>
    <p:sldId id="306" r:id="rId28"/>
    <p:sldId id="307" r:id="rId29"/>
    <p:sldId id="309" r:id="rId30"/>
    <p:sldId id="310" r:id="rId31"/>
    <p:sldId id="262" r:id="rId32"/>
    <p:sldId id="264" r:id="rId33"/>
    <p:sldId id="266" r:id="rId34"/>
    <p:sldId id="268" r:id="rId35"/>
    <p:sldId id="270" r:id="rId36"/>
    <p:sldId id="271" r:id="rId37"/>
    <p:sldId id="318" r:id="rId38"/>
    <p:sldId id="321" r:id="rId39"/>
    <p:sldId id="322" r:id="rId40"/>
    <p:sldId id="317" r:id="rId41"/>
    <p:sldId id="325" r:id="rId42"/>
    <p:sldId id="292" r:id="rId43"/>
    <p:sldId id="293" r:id="rId44"/>
    <p:sldId id="294" r:id="rId45"/>
    <p:sldId id="295" r:id="rId46"/>
    <p:sldId id="279" r:id="rId47"/>
    <p:sldId id="274" r:id="rId48"/>
    <p:sldId id="275" r:id="rId49"/>
    <p:sldId id="278" r:id="rId50"/>
    <p:sldId id="276" r:id="rId51"/>
    <p:sldId id="296" r:id="rId52"/>
    <p:sldId id="32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6/3/2019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6/3/2019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6/3/2019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6.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6.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6.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501A-7F8D-DC4B-908F-FCD1ADB787B6}"/>
              </a:ext>
            </a:extLst>
          </p:cNvPr>
          <p:cNvSpPr>
            <a:spLocks noGrp="1"/>
          </p:cNvSpPr>
          <p:nvPr>
            <p:ph type="title"/>
          </p:nvPr>
        </p:nvSpPr>
        <p:spPr>
          <a:xfrm>
            <a:off x="815228" y="147077"/>
            <a:ext cx="11186272" cy="6563845"/>
          </a:xfrm>
        </p:spPr>
        <p:txBody>
          <a:bodyPr/>
          <a:lstStyle/>
          <a:p>
            <a:br>
              <a:rPr lang="fa-IR" b="1" i="1"/>
            </a:br>
            <a:r>
              <a:rPr lang="fa-IR" b="1" i="1"/>
              <a:t>   </a:t>
            </a:r>
            <a:br>
              <a:rPr lang="fa-IR" b="1" i="1"/>
            </a:br>
            <a:r>
              <a:rPr lang="fa-IR" b="1" i="1"/>
              <a:t>   </a:t>
            </a:r>
            <a:r>
              <a:rPr lang="en-US" b="1" i="1"/>
              <a:t> </a:t>
            </a:r>
            <a:r>
              <a:rPr lang="fa-IR" b="1" i="1"/>
              <a:t> </a:t>
            </a:r>
            <a:r>
              <a:rPr lang="en-US" b="1" i="1"/>
              <a:t>Consensus in the Use of 131</a:t>
            </a:r>
            <a:r>
              <a:rPr lang="fa-IR" b="1" i="1"/>
              <a:t> </a:t>
            </a:r>
            <a:r>
              <a:rPr lang="en-US" b="1" i="1"/>
              <a:t>I Therapy</a:t>
            </a:r>
            <a:br>
              <a:rPr lang="fa-IR" b="1" i="1"/>
            </a:br>
            <a:r>
              <a:rPr lang="fa-IR" b="1" i="1"/>
              <a:t>        </a:t>
            </a:r>
            <a:r>
              <a:rPr lang="en-US" b="1" i="1"/>
              <a:t> in Differentiated Thyroid Cancer</a:t>
            </a:r>
            <a:br>
              <a:rPr lang="en-US" b="1" i="1"/>
            </a:br>
            <a:br>
              <a:rPr lang="en-US" b="1" i="1"/>
            </a:br>
            <a:br>
              <a:rPr lang="en-US" b="1" i="1"/>
            </a:br>
            <a:r>
              <a:rPr lang="en-US" b="1" i="1"/>
              <a:t>                            </a:t>
            </a:r>
            <a:r>
              <a:rPr lang="en-US" sz="2400" b="1" i="1"/>
              <a:t>Fatemeh Rahmani.MD</a:t>
            </a:r>
            <a:br>
              <a:rPr lang="en-US" sz="2400" b="1" i="1"/>
            </a:br>
            <a:r>
              <a:rPr lang="en-US" sz="2400" b="1" i="1"/>
              <a:t>                                        Research Institute for Endocrine Science</a:t>
            </a:r>
            <a:br>
              <a:rPr lang="en-US" sz="2400" b="1" i="1"/>
            </a:br>
            <a:r>
              <a:rPr lang="en-US" sz="2400" b="1" i="1"/>
              <a:t>                                   Shahid Beheshti University Of Medical Science</a:t>
            </a:r>
          </a:p>
        </p:txBody>
      </p:sp>
    </p:spTree>
    <p:extLst>
      <p:ext uri="{BB962C8B-B14F-4D97-AF65-F5344CB8AC3E}">
        <p14:creationId xmlns:p14="http://schemas.microsoft.com/office/powerpoint/2010/main" val="300939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301B-E5C5-5549-9BF8-F30BD0DACD5D}"/>
              </a:ext>
            </a:extLst>
          </p:cNvPr>
          <p:cNvSpPr>
            <a:spLocks noGrp="1"/>
          </p:cNvSpPr>
          <p:nvPr>
            <p:ph type="title"/>
          </p:nvPr>
        </p:nvSpPr>
        <p:spPr>
          <a:xfrm>
            <a:off x="823633" y="58831"/>
            <a:ext cx="11287124" cy="6647889"/>
          </a:xfrm>
        </p:spPr>
        <p:txBody>
          <a:bodyPr/>
          <a:lstStyle/>
          <a:p>
            <a:endParaRPr lang="en-US"/>
          </a:p>
        </p:txBody>
      </p:sp>
      <p:pic>
        <p:nvPicPr>
          <p:cNvPr id="3" name="Picture 3">
            <a:extLst>
              <a:ext uri="{FF2B5EF4-FFF2-40B4-BE49-F238E27FC236}">
                <a16:creationId xmlns:a16="http://schemas.microsoft.com/office/drawing/2014/main" id="{E51DE353-AB8D-8F42-A6B0-D2F476523DFF}"/>
              </a:ext>
            </a:extLst>
          </p:cNvPr>
          <p:cNvPicPr>
            <a:picLocks noChangeAspect="1"/>
          </p:cNvPicPr>
          <p:nvPr/>
        </p:nvPicPr>
        <p:blipFill>
          <a:blip r:embed="rId2"/>
          <a:stretch>
            <a:fillRect/>
          </a:stretch>
        </p:blipFill>
        <p:spPr>
          <a:xfrm>
            <a:off x="823633" y="0"/>
            <a:ext cx="10774455" cy="6799169"/>
          </a:xfrm>
          <a:prstGeom prst="rect">
            <a:avLst/>
          </a:prstGeom>
        </p:spPr>
      </p:pic>
    </p:spTree>
    <p:extLst>
      <p:ext uri="{BB962C8B-B14F-4D97-AF65-F5344CB8AC3E}">
        <p14:creationId xmlns:p14="http://schemas.microsoft.com/office/powerpoint/2010/main" val="33030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0F061-35F7-9C46-9176-9A4A88127446}"/>
              </a:ext>
            </a:extLst>
          </p:cNvPr>
          <p:cNvSpPr>
            <a:spLocks noGrp="1"/>
          </p:cNvSpPr>
          <p:nvPr>
            <p:ph type="title"/>
          </p:nvPr>
        </p:nvSpPr>
        <p:spPr>
          <a:xfrm>
            <a:off x="832037" y="155482"/>
            <a:ext cx="11228294" cy="6547036"/>
          </a:xfrm>
        </p:spPr>
        <p:txBody>
          <a:bodyPr>
            <a:normAutofit fontScale="90000"/>
          </a:bodyPr>
          <a:lstStyle/>
          <a:p>
            <a:r>
              <a:rPr lang="fa-IR" sz="2800"/>
              <a:t> </a:t>
            </a:r>
            <a:br>
              <a:rPr lang="en-US" sz="2800"/>
            </a:br>
            <a:r>
              <a:rPr lang="en-US" sz="4000" b="1" i="1" u="sng">
                <a:solidFill>
                  <a:srgbClr val="FF0000"/>
                </a:solidFill>
              </a:rPr>
              <a:t>ATA low risk</a:t>
            </a:r>
            <a:br>
              <a:rPr lang="en-US" sz="2800"/>
            </a:br>
            <a:br>
              <a:rPr lang="en-US" sz="2800"/>
            </a:br>
            <a:r>
              <a:rPr lang="en-US" sz="2800"/>
              <a:t>Papillary</a:t>
            </a:r>
            <a:r>
              <a:rPr lang="fa-IR" sz="2800"/>
              <a:t> </a:t>
            </a:r>
            <a:r>
              <a:rPr lang="en-US" sz="2800"/>
              <a:t>thyroid</a:t>
            </a:r>
            <a:r>
              <a:rPr lang="fa-IR" sz="2800"/>
              <a:t> </a:t>
            </a:r>
            <a:r>
              <a:rPr lang="en-US" sz="2800"/>
              <a:t>cancer</a:t>
            </a:r>
            <a:r>
              <a:rPr lang="fa-IR" sz="2800"/>
              <a:t> </a:t>
            </a:r>
            <a:r>
              <a:rPr lang="en-US" sz="2800"/>
              <a:t>(with</a:t>
            </a:r>
            <a:r>
              <a:rPr lang="fa-IR" sz="2800"/>
              <a:t> </a:t>
            </a:r>
            <a:r>
              <a:rPr lang="en-US" sz="2800"/>
              <a:t>all</a:t>
            </a:r>
            <a:r>
              <a:rPr lang="fa-IR" sz="2800"/>
              <a:t> </a:t>
            </a:r>
            <a:r>
              <a:rPr lang="en-US" sz="2800"/>
              <a:t>of</a:t>
            </a:r>
            <a:r>
              <a:rPr lang="fa-IR" sz="2800"/>
              <a:t> </a:t>
            </a:r>
            <a:r>
              <a:rPr lang="en-US" sz="2800"/>
              <a:t>the</a:t>
            </a:r>
            <a:r>
              <a:rPr lang="fa-IR" sz="2800"/>
              <a:t> </a:t>
            </a:r>
            <a:r>
              <a:rPr lang="en-US" sz="2800"/>
              <a:t>following)</a:t>
            </a:r>
            <a:br>
              <a:rPr lang="fa-IR" sz="2800"/>
            </a:br>
            <a:r>
              <a:rPr lang="en-US" sz="2800"/>
              <a:t>  </a:t>
            </a:r>
            <a:br>
              <a:rPr lang="en-US" sz="2800"/>
            </a:br>
            <a:r>
              <a:rPr lang="en-US" sz="2800"/>
              <a:t>       ●</a:t>
            </a:r>
            <a:r>
              <a:rPr lang="en-US" sz="3100"/>
              <a:t>No</a:t>
            </a:r>
            <a:r>
              <a:rPr lang="fa-IR" sz="3100"/>
              <a:t> </a:t>
            </a:r>
            <a:r>
              <a:rPr lang="en-US" sz="3100"/>
              <a:t>local</a:t>
            </a:r>
            <a:r>
              <a:rPr lang="fa-IR" sz="3100"/>
              <a:t> </a:t>
            </a:r>
            <a:r>
              <a:rPr lang="en-US" sz="3100"/>
              <a:t>or</a:t>
            </a:r>
            <a:r>
              <a:rPr lang="fa-IR" sz="3100"/>
              <a:t> </a:t>
            </a:r>
            <a:r>
              <a:rPr lang="en-US" sz="3100"/>
              <a:t>distant</a:t>
            </a:r>
            <a:r>
              <a:rPr lang="fa-IR" sz="3100"/>
              <a:t> </a:t>
            </a:r>
            <a:r>
              <a:rPr lang="en-US" sz="3100"/>
              <a:t>metastase</a:t>
            </a:r>
            <a:br>
              <a:rPr lang="fa-IR" sz="3100"/>
            </a:br>
            <a:r>
              <a:rPr lang="en-US" sz="3100"/>
              <a:t>               ●All</a:t>
            </a:r>
            <a:r>
              <a:rPr lang="fa-IR" sz="3100"/>
              <a:t> </a:t>
            </a:r>
            <a:r>
              <a:rPr lang="en-US" sz="3100"/>
              <a:t>macroscopic</a:t>
            </a:r>
            <a:r>
              <a:rPr lang="fa-IR" sz="3100"/>
              <a:t> </a:t>
            </a:r>
            <a:r>
              <a:rPr lang="en-US" sz="3100"/>
              <a:t>tumor</a:t>
            </a:r>
            <a:r>
              <a:rPr lang="fa-IR" sz="3100"/>
              <a:t> </a:t>
            </a:r>
            <a:r>
              <a:rPr lang="en-US" sz="3100"/>
              <a:t>has</a:t>
            </a:r>
            <a:r>
              <a:rPr lang="fa-IR" sz="3100"/>
              <a:t> </a:t>
            </a:r>
            <a:r>
              <a:rPr lang="en-US" sz="3100"/>
              <a:t>been</a:t>
            </a:r>
            <a:r>
              <a:rPr lang="fa-IR" sz="3100"/>
              <a:t> </a:t>
            </a:r>
            <a:r>
              <a:rPr lang="en-US" sz="3100"/>
              <a:t>resected</a:t>
            </a:r>
            <a:r>
              <a:rPr lang="fa-IR" sz="3100"/>
              <a:t> </a:t>
            </a:r>
            <a:br>
              <a:rPr lang="fa-IR" sz="3100"/>
            </a:br>
            <a:r>
              <a:rPr lang="en-US" sz="3100"/>
              <a:t>               </a:t>
            </a:r>
            <a:r>
              <a:rPr lang="fa-IR" sz="3100"/>
              <a:t>●</a:t>
            </a:r>
            <a:r>
              <a:rPr lang="en-US" sz="3100"/>
              <a:t>No</a:t>
            </a:r>
            <a:r>
              <a:rPr lang="fa-IR" sz="3100"/>
              <a:t> </a:t>
            </a:r>
            <a:r>
              <a:rPr lang="en-US" sz="3100"/>
              <a:t>tumor</a:t>
            </a:r>
            <a:r>
              <a:rPr lang="fa-IR" sz="3100"/>
              <a:t> </a:t>
            </a:r>
            <a:r>
              <a:rPr lang="en-US" sz="3100"/>
              <a:t>invasion</a:t>
            </a:r>
            <a:r>
              <a:rPr lang="fa-IR" sz="3100"/>
              <a:t> </a:t>
            </a:r>
            <a:r>
              <a:rPr lang="en-US" sz="3100"/>
              <a:t>of</a:t>
            </a:r>
            <a:r>
              <a:rPr lang="fa-IR" sz="3100"/>
              <a:t> </a:t>
            </a:r>
            <a:r>
              <a:rPr lang="en-US" sz="3100"/>
              <a:t>loco-regional</a:t>
            </a:r>
            <a:r>
              <a:rPr lang="fa-IR" sz="3100"/>
              <a:t> </a:t>
            </a:r>
            <a:r>
              <a:rPr lang="en-US" sz="3100"/>
              <a:t>tissues</a:t>
            </a:r>
            <a:r>
              <a:rPr lang="fa-IR" sz="3100"/>
              <a:t> </a:t>
            </a:r>
            <a:r>
              <a:rPr lang="en-US" sz="3100"/>
              <a:t>or</a:t>
            </a:r>
            <a:r>
              <a:rPr lang="fa-IR" sz="3100"/>
              <a:t> </a:t>
            </a:r>
            <a:r>
              <a:rPr lang="en-US" sz="3100"/>
              <a:t>structures</a:t>
            </a:r>
            <a:r>
              <a:rPr lang="fa-IR" sz="3100"/>
              <a:t> </a:t>
            </a:r>
            <a:br>
              <a:rPr lang="fa-IR" sz="3100"/>
            </a:br>
            <a:r>
              <a:rPr lang="en-US" sz="3100"/>
              <a:t>               ●The</a:t>
            </a:r>
            <a:r>
              <a:rPr lang="fa-IR" sz="3100"/>
              <a:t> </a:t>
            </a:r>
            <a:r>
              <a:rPr lang="en-US" sz="3100"/>
              <a:t>tumor</a:t>
            </a:r>
            <a:r>
              <a:rPr lang="fa-IR" sz="3100"/>
              <a:t> </a:t>
            </a:r>
            <a:r>
              <a:rPr lang="en-US" sz="3100"/>
              <a:t>doesnot</a:t>
            </a:r>
            <a:r>
              <a:rPr lang="fa-IR" sz="3100"/>
              <a:t> </a:t>
            </a:r>
            <a:r>
              <a:rPr lang="en-US" sz="3100"/>
              <a:t>have</a:t>
            </a:r>
            <a:r>
              <a:rPr lang="fa-IR" sz="3100"/>
              <a:t> </a:t>
            </a:r>
            <a:r>
              <a:rPr lang="en-US" sz="3100"/>
              <a:t>aggressive</a:t>
            </a:r>
            <a:r>
              <a:rPr lang="fa-IR" sz="3100"/>
              <a:t> </a:t>
            </a:r>
            <a:r>
              <a:rPr lang="en-US" sz="3100"/>
              <a:t>histology(tall</a:t>
            </a:r>
            <a:r>
              <a:rPr lang="fa-IR" sz="3100"/>
              <a:t> </a:t>
            </a:r>
            <a:r>
              <a:rPr lang="en-US" sz="3100"/>
              <a:t>cell,hobnail</a:t>
            </a:r>
            <a:r>
              <a:rPr lang="fa-IR" sz="3100"/>
              <a:t> </a:t>
            </a:r>
            <a:r>
              <a:rPr lang="en-US" sz="3100"/>
              <a:t>   </a:t>
            </a:r>
            <a:br>
              <a:rPr lang="en-US" sz="3100"/>
            </a:br>
            <a:r>
              <a:rPr lang="en-US" sz="3100"/>
              <a:t>                  variant,</a:t>
            </a:r>
            <a:r>
              <a:rPr lang="fa-IR" sz="3100"/>
              <a:t> </a:t>
            </a:r>
            <a:r>
              <a:rPr lang="en-US" sz="3100"/>
              <a:t>columnar</a:t>
            </a:r>
            <a:r>
              <a:rPr lang="fa-IR" sz="3100"/>
              <a:t> </a:t>
            </a:r>
            <a:r>
              <a:rPr lang="en-US" sz="3100"/>
              <a:t>cell</a:t>
            </a:r>
            <a:r>
              <a:rPr lang="fa-IR" sz="3100"/>
              <a:t> </a:t>
            </a:r>
            <a:r>
              <a:rPr lang="en-US" sz="3100"/>
              <a:t>carcinoma)</a:t>
            </a:r>
            <a:br>
              <a:rPr lang="fa-IR" sz="3100"/>
            </a:br>
            <a:r>
              <a:rPr lang="en-US" sz="3100"/>
              <a:t>               ●If</a:t>
            </a:r>
            <a:r>
              <a:rPr lang="fa-IR" sz="3100"/>
              <a:t> </a:t>
            </a:r>
            <a:r>
              <a:rPr lang="en-US" sz="3100"/>
              <a:t>131I</a:t>
            </a:r>
            <a:r>
              <a:rPr lang="fa-IR" sz="3100"/>
              <a:t> </a:t>
            </a:r>
            <a:r>
              <a:rPr lang="en-US" sz="3100"/>
              <a:t>is</a:t>
            </a:r>
            <a:r>
              <a:rPr lang="fa-IR" sz="3100"/>
              <a:t> </a:t>
            </a:r>
            <a:r>
              <a:rPr lang="en-US" sz="3100"/>
              <a:t>given,</a:t>
            </a:r>
            <a:r>
              <a:rPr lang="fa-IR" sz="3100"/>
              <a:t> </a:t>
            </a:r>
            <a:r>
              <a:rPr lang="en-US" sz="3100"/>
              <a:t>there</a:t>
            </a:r>
            <a:r>
              <a:rPr lang="fa-IR" sz="3100"/>
              <a:t> </a:t>
            </a:r>
            <a:r>
              <a:rPr lang="en-US" sz="3100"/>
              <a:t>are</a:t>
            </a:r>
            <a:r>
              <a:rPr lang="fa-IR" sz="3100"/>
              <a:t> </a:t>
            </a:r>
            <a:r>
              <a:rPr lang="en-US" sz="3100"/>
              <a:t>n</a:t>
            </a:r>
            <a:r>
              <a:rPr lang="fa-IR" sz="3100"/>
              <a:t>o </a:t>
            </a:r>
            <a:r>
              <a:rPr lang="en-US" sz="3100"/>
              <a:t>RAI-avid</a:t>
            </a:r>
            <a:r>
              <a:rPr lang="fa-IR" sz="3100"/>
              <a:t> </a:t>
            </a:r>
            <a:r>
              <a:rPr lang="en-US" sz="3100"/>
              <a:t>metastatic</a:t>
            </a:r>
            <a:r>
              <a:rPr lang="fa-IR" sz="3100"/>
              <a:t> </a:t>
            </a:r>
            <a:r>
              <a:rPr lang="en-US" sz="3100"/>
              <a:t>foci</a:t>
            </a:r>
            <a:r>
              <a:rPr lang="fa-IR" sz="3100"/>
              <a:t> </a:t>
            </a:r>
            <a:r>
              <a:rPr lang="en-US" sz="3100"/>
              <a:t>outside</a:t>
            </a:r>
            <a:br>
              <a:rPr lang="en-US" sz="3100"/>
            </a:br>
            <a:r>
              <a:rPr lang="en-US" sz="3100"/>
              <a:t>                 thyroid</a:t>
            </a:r>
            <a:r>
              <a:rPr lang="fa-IR" sz="3100"/>
              <a:t> </a:t>
            </a:r>
            <a:r>
              <a:rPr lang="en-US" sz="3100"/>
              <a:t>bed</a:t>
            </a:r>
            <a:r>
              <a:rPr lang="fa-IR" sz="3100"/>
              <a:t> </a:t>
            </a:r>
            <a:r>
              <a:rPr lang="en-US" sz="3100"/>
              <a:t>on</a:t>
            </a:r>
            <a:r>
              <a:rPr lang="fa-IR" sz="3100"/>
              <a:t> </a:t>
            </a:r>
            <a:r>
              <a:rPr lang="en-US" sz="3100"/>
              <a:t>the</a:t>
            </a:r>
            <a:r>
              <a:rPr lang="fa-IR" sz="3100"/>
              <a:t>  </a:t>
            </a:r>
            <a:r>
              <a:rPr lang="en-US" sz="3100"/>
              <a:t>post</a:t>
            </a:r>
            <a:r>
              <a:rPr lang="fa-IR" sz="3100"/>
              <a:t> </a:t>
            </a:r>
            <a:r>
              <a:rPr lang="en-US" sz="3100"/>
              <a:t>treatment</a:t>
            </a:r>
            <a:r>
              <a:rPr lang="fa-IR" sz="3100"/>
              <a:t> </a:t>
            </a:r>
            <a:r>
              <a:rPr lang="en-US" sz="3100"/>
              <a:t>WBS</a:t>
            </a:r>
            <a:br>
              <a:rPr lang="en-US" sz="3100"/>
            </a:br>
            <a:r>
              <a:rPr lang="en-US" sz="3100"/>
              <a:t>               ●No</a:t>
            </a:r>
            <a:r>
              <a:rPr lang="fa-IR" sz="3100"/>
              <a:t> </a:t>
            </a:r>
            <a:r>
              <a:rPr lang="en-US" sz="3100"/>
              <a:t>vascular invasion</a:t>
            </a:r>
            <a:br>
              <a:rPr lang="fa-IR" sz="3100"/>
            </a:br>
            <a:r>
              <a:rPr lang="en-US" sz="3100"/>
              <a:t>               ●Clinical</a:t>
            </a:r>
            <a:r>
              <a:rPr lang="fa-IR" sz="3100"/>
              <a:t> </a:t>
            </a:r>
            <a:r>
              <a:rPr lang="en-US" sz="3100"/>
              <a:t>N0</a:t>
            </a:r>
            <a:r>
              <a:rPr lang="fa-IR" sz="3100"/>
              <a:t> </a:t>
            </a:r>
            <a:r>
              <a:rPr lang="en-US" sz="3100"/>
              <a:t>or《</a:t>
            </a:r>
            <a:r>
              <a:rPr lang="fa-IR" sz="3100"/>
              <a:t> </a:t>
            </a:r>
            <a:r>
              <a:rPr lang="en-US" sz="3100"/>
              <a:t>5</a:t>
            </a:r>
            <a:r>
              <a:rPr lang="fa-IR" sz="3100"/>
              <a:t> </a:t>
            </a:r>
            <a:r>
              <a:rPr lang="en-US" sz="3100"/>
              <a:t>pathologic</a:t>
            </a:r>
            <a:r>
              <a:rPr lang="fa-IR" sz="3100"/>
              <a:t> </a:t>
            </a:r>
            <a:r>
              <a:rPr lang="en-US" sz="3100"/>
              <a:t>N1</a:t>
            </a:r>
            <a:r>
              <a:rPr lang="fa-IR" sz="3100"/>
              <a:t> </a:t>
            </a:r>
            <a:r>
              <a:rPr lang="en-US" sz="3100"/>
              <a:t>micrometastases</a:t>
            </a:r>
            <a:r>
              <a:rPr lang="fa-IR" sz="3100"/>
              <a:t> </a:t>
            </a:r>
            <a:r>
              <a:rPr lang="en-US" sz="3100"/>
              <a:t>(&lt;0.2</a:t>
            </a:r>
            <a:r>
              <a:rPr lang="fa-IR" sz="3100"/>
              <a:t> </a:t>
            </a:r>
            <a:r>
              <a:rPr lang="en-US" sz="3100"/>
              <a:t>cm</a:t>
            </a:r>
            <a:r>
              <a:rPr lang="fa-IR" sz="3100"/>
              <a:t> </a:t>
            </a:r>
            <a:r>
              <a:rPr lang="en-US" sz="3100"/>
              <a:t> </a:t>
            </a:r>
            <a:br>
              <a:rPr lang="en-US" sz="3100"/>
            </a:br>
            <a:r>
              <a:rPr lang="en-US" sz="3100"/>
              <a:t>                 in largest</a:t>
            </a:r>
            <a:r>
              <a:rPr lang="fa-IR" sz="3100"/>
              <a:t> </a:t>
            </a:r>
            <a:r>
              <a:rPr lang="en-US" sz="3100"/>
              <a:t>dimension)</a:t>
            </a:r>
            <a:r>
              <a:rPr lang="fa-IR" sz="3100"/>
              <a:t> </a:t>
            </a:r>
            <a:br>
              <a:rPr lang="en-US" sz="2400"/>
            </a:br>
            <a:endParaRPr lang="en-US" sz="2800"/>
          </a:p>
        </p:txBody>
      </p:sp>
    </p:spTree>
    <p:extLst>
      <p:ext uri="{BB962C8B-B14F-4D97-AF65-F5344CB8AC3E}">
        <p14:creationId xmlns:p14="http://schemas.microsoft.com/office/powerpoint/2010/main" val="326894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6409-757D-C84E-B967-A98DC1D0DAB8}"/>
              </a:ext>
            </a:extLst>
          </p:cNvPr>
          <p:cNvSpPr>
            <a:spLocks noGrp="1"/>
          </p:cNvSpPr>
          <p:nvPr>
            <p:ph type="title"/>
          </p:nvPr>
        </p:nvSpPr>
        <p:spPr>
          <a:xfrm>
            <a:off x="747993" y="100853"/>
            <a:ext cx="11329147" cy="6631081"/>
          </a:xfrm>
        </p:spPr>
        <p:txBody>
          <a:bodyPr>
            <a:normAutofit/>
          </a:bodyPr>
          <a:lstStyle/>
          <a:p>
            <a:br>
              <a:rPr lang="en-US" sz="4000" b="1" i="1" u="sng">
                <a:solidFill>
                  <a:srgbClr val="FF0000"/>
                </a:solidFill>
              </a:rPr>
            </a:br>
            <a:r>
              <a:rPr lang="en-US" sz="4000" b="1" i="1" u="sng">
                <a:solidFill>
                  <a:srgbClr val="FF0000"/>
                </a:solidFill>
              </a:rPr>
              <a:t>ATA low risk…</a:t>
            </a:r>
            <a:br>
              <a:rPr lang="en-US" sz="4000" b="1" i="1" u="sng">
                <a:solidFill>
                  <a:srgbClr val="FF0000"/>
                </a:solidFill>
              </a:rPr>
            </a:br>
            <a:br>
              <a:rPr lang="en-US" sz="2800"/>
            </a:br>
            <a:br>
              <a:rPr lang="en-US" sz="2800"/>
            </a:br>
            <a:r>
              <a:rPr lang="en-US" sz="2800"/>
              <a:t>    ●Intrathyroidal,</a:t>
            </a:r>
            <a:r>
              <a:rPr lang="fa-IR" sz="2800"/>
              <a:t> </a:t>
            </a:r>
            <a:r>
              <a:rPr lang="en-US" sz="2800"/>
              <a:t>encapsulated</a:t>
            </a:r>
            <a:r>
              <a:rPr lang="fa-IR" sz="2800"/>
              <a:t> </a:t>
            </a:r>
            <a:r>
              <a:rPr lang="en-US" sz="2800"/>
              <a:t>follicular</a:t>
            </a:r>
            <a:r>
              <a:rPr lang="fa-IR" sz="2800"/>
              <a:t> </a:t>
            </a:r>
            <a:r>
              <a:rPr lang="en-US" sz="2800"/>
              <a:t>variant</a:t>
            </a:r>
            <a:r>
              <a:rPr lang="fa-IR" sz="2800"/>
              <a:t> </a:t>
            </a:r>
            <a:r>
              <a:rPr lang="en-US" sz="2800"/>
              <a:t>of</a:t>
            </a:r>
            <a:r>
              <a:rPr lang="fa-IR" sz="2800"/>
              <a:t> </a:t>
            </a:r>
            <a:r>
              <a:rPr lang="en-US" sz="2800"/>
              <a:t>papillary</a:t>
            </a:r>
            <a:r>
              <a:rPr lang="fa-IR" sz="2800"/>
              <a:t> </a:t>
            </a:r>
            <a:r>
              <a:rPr lang="en-US" sz="2800"/>
              <a:t>thyroid</a:t>
            </a:r>
            <a:br>
              <a:rPr lang="en-US" sz="2800"/>
            </a:br>
            <a:r>
              <a:rPr lang="en-US" sz="2800"/>
              <a:t>     </a:t>
            </a:r>
            <a:r>
              <a:rPr lang="fa-IR" sz="2800"/>
              <a:t> </a:t>
            </a:r>
            <a:r>
              <a:rPr lang="en-US" sz="2800"/>
              <a:t>cancer</a:t>
            </a:r>
            <a:br>
              <a:rPr lang="en-US" sz="2800"/>
            </a:br>
            <a:br>
              <a:rPr lang="en-US" sz="2800"/>
            </a:br>
            <a:r>
              <a:rPr lang="en-US" sz="2800"/>
              <a:t>    ●Intrathyroidal,</a:t>
            </a:r>
            <a:r>
              <a:rPr lang="fa-IR" sz="2800"/>
              <a:t> </a:t>
            </a:r>
            <a:r>
              <a:rPr lang="en-US" sz="2800"/>
              <a:t>well</a:t>
            </a:r>
            <a:r>
              <a:rPr lang="fa-IR" sz="2800"/>
              <a:t> </a:t>
            </a:r>
            <a:r>
              <a:rPr lang="en-US" sz="2800"/>
              <a:t>differentiated</a:t>
            </a:r>
            <a:r>
              <a:rPr lang="fa-IR" sz="2800"/>
              <a:t> </a:t>
            </a:r>
            <a:r>
              <a:rPr lang="en-US" sz="2800"/>
              <a:t>follicular</a:t>
            </a:r>
            <a:r>
              <a:rPr lang="fa-IR" sz="2800"/>
              <a:t> </a:t>
            </a:r>
            <a:r>
              <a:rPr lang="en-US" sz="2800"/>
              <a:t>thyroid</a:t>
            </a:r>
            <a:r>
              <a:rPr lang="fa-IR" sz="2800"/>
              <a:t> </a:t>
            </a:r>
            <a:r>
              <a:rPr lang="en-US" sz="2800"/>
              <a:t>cancer</a:t>
            </a:r>
            <a:r>
              <a:rPr lang="fa-IR" sz="2800"/>
              <a:t> </a:t>
            </a:r>
            <a:r>
              <a:rPr lang="en-US" sz="2800"/>
              <a:t>with</a:t>
            </a:r>
            <a:br>
              <a:rPr lang="en-US" sz="2800"/>
            </a:br>
            <a:r>
              <a:rPr lang="en-US" sz="2800"/>
              <a:t>     </a:t>
            </a:r>
            <a:r>
              <a:rPr lang="fa-IR" sz="2800"/>
              <a:t> </a:t>
            </a:r>
            <a:r>
              <a:rPr lang="en-US" sz="2800"/>
              <a:t>capsular</a:t>
            </a:r>
            <a:r>
              <a:rPr lang="fa-IR" sz="2800"/>
              <a:t> </a:t>
            </a:r>
            <a:r>
              <a:rPr lang="en-US" sz="2800"/>
              <a:t>invasion</a:t>
            </a:r>
            <a:r>
              <a:rPr lang="fa-IR" sz="2800"/>
              <a:t> </a:t>
            </a:r>
            <a:r>
              <a:rPr lang="en-US" sz="2800"/>
              <a:t>and</a:t>
            </a:r>
            <a:r>
              <a:rPr lang="fa-IR" sz="2800"/>
              <a:t> </a:t>
            </a:r>
            <a:r>
              <a:rPr lang="en-US" sz="2800"/>
              <a:t>no</a:t>
            </a:r>
            <a:r>
              <a:rPr lang="fa-IR" sz="2800"/>
              <a:t> </a:t>
            </a:r>
            <a:r>
              <a:rPr lang="en-US" sz="2800"/>
              <a:t>or</a:t>
            </a:r>
            <a:r>
              <a:rPr lang="fa-IR" sz="2800"/>
              <a:t> </a:t>
            </a:r>
            <a:r>
              <a:rPr lang="en-US" sz="2800"/>
              <a:t>minimal</a:t>
            </a:r>
            <a:r>
              <a:rPr lang="fa-IR" sz="2800"/>
              <a:t> </a:t>
            </a:r>
            <a:r>
              <a:rPr lang="en-US" sz="2800"/>
              <a:t>(&lt;4foci)</a:t>
            </a:r>
            <a:r>
              <a:rPr lang="fa-IR" sz="2800"/>
              <a:t> </a:t>
            </a:r>
            <a:r>
              <a:rPr lang="en-US" sz="2800"/>
              <a:t>vascular</a:t>
            </a:r>
            <a:r>
              <a:rPr lang="fa-IR" sz="2800"/>
              <a:t> </a:t>
            </a:r>
            <a:r>
              <a:rPr lang="en-US" sz="2800"/>
              <a:t>invasion</a:t>
            </a:r>
            <a:br>
              <a:rPr lang="en-US" sz="2800"/>
            </a:br>
            <a:br>
              <a:rPr lang="en-US" sz="2800"/>
            </a:br>
            <a:r>
              <a:rPr lang="en-US" sz="2800"/>
              <a:t>  </a:t>
            </a:r>
            <a:r>
              <a:rPr lang="fa-IR" sz="2800"/>
              <a:t> </a:t>
            </a:r>
            <a:r>
              <a:rPr lang="en-US" sz="2800"/>
              <a:t>●Intrathyroidal,</a:t>
            </a:r>
            <a:r>
              <a:rPr lang="fa-IR" sz="2800"/>
              <a:t> </a:t>
            </a:r>
            <a:r>
              <a:rPr lang="en-US" sz="2800"/>
              <a:t>papillary</a:t>
            </a:r>
            <a:r>
              <a:rPr lang="fa-IR" sz="2800"/>
              <a:t> </a:t>
            </a:r>
            <a:r>
              <a:rPr lang="en-US" sz="2800"/>
              <a:t>microcarcinoma,</a:t>
            </a:r>
            <a:r>
              <a:rPr lang="fa-IR" sz="2800"/>
              <a:t> </a:t>
            </a:r>
            <a:r>
              <a:rPr lang="en-US" sz="2800"/>
              <a:t>unifocal</a:t>
            </a:r>
            <a:r>
              <a:rPr lang="fa-IR" sz="2800"/>
              <a:t> </a:t>
            </a:r>
            <a:r>
              <a:rPr lang="en-US" sz="2800"/>
              <a:t>or</a:t>
            </a:r>
            <a:r>
              <a:rPr lang="fa-IR" sz="2800"/>
              <a:t> </a:t>
            </a:r>
            <a:r>
              <a:rPr lang="en-US" sz="2800"/>
              <a:t>multifocal,</a:t>
            </a:r>
            <a:br>
              <a:rPr lang="en-US" sz="2800"/>
            </a:br>
            <a:r>
              <a:rPr lang="en-US" sz="2800"/>
              <a:t>    </a:t>
            </a:r>
            <a:r>
              <a:rPr lang="fa-IR" sz="2800"/>
              <a:t> </a:t>
            </a:r>
            <a:r>
              <a:rPr lang="en-US" sz="2800"/>
              <a:t> including</a:t>
            </a:r>
            <a:r>
              <a:rPr lang="fa-IR" sz="2800"/>
              <a:t> </a:t>
            </a:r>
            <a:r>
              <a:rPr lang="en-US" sz="2800"/>
              <a:t>BRAF</a:t>
            </a:r>
            <a:r>
              <a:rPr lang="en-US" sz="2000"/>
              <a:t>V600E</a:t>
            </a:r>
            <a:r>
              <a:rPr lang="fa-IR" sz="2800"/>
              <a:t> </a:t>
            </a:r>
            <a:r>
              <a:rPr lang="en-US" sz="2800"/>
              <a:t>mutated(if known)</a:t>
            </a:r>
          </a:p>
        </p:txBody>
      </p:sp>
    </p:spTree>
    <p:extLst>
      <p:ext uri="{BB962C8B-B14F-4D97-AF65-F5344CB8AC3E}">
        <p14:creationId xmlns:p14="http://schemas.microsoft.com/office/powerpoint/2010/main" val="264759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247F-7B27-E749-BEF6-4A59978957D5}"/>
              </a:ext>
            </a:extLst>
          </p:cNvPr>
          <p:cNvSpPr>
            <a:spLocks noGrp="1"/>
          </p:cNvSpPr>
          <p:nvPr>
            <p:ph type="title"/>
          </p:nvPr>
        </p:nvSpPr>
        <p:spPr>
          <a:xfrm>
            <a:off x="790015" y="113460"/>
            <a:ext cx="11329147" cy="6631080"/>
          </a:xfrm>
        </p:spPr>
        <p:txBody>
          <a:bodyPr>
            <a:normAutofit/>
          </a:bodyPr>
          <a:lstStyle/>
          <a:p>
            <a:br>
              <a:rPr lang="fa-IR" sz="2800"/>
            </a:br>
            <a:r>
              <a:rPr lang="en-US" sz="4000" b="1" i="1" u="sng">
                <a:solidFill>
                  <a:srgbClr val="FF0000"/>
                </a:solidFill>
              </a:rPr>
              <a:t>ATA </a:t>
            </a:r>
            <a:r>
              <a:rPr lang="fa-IR" sz="4000" b="1" i="1" u="sng">
                <a:solidFill>
                  <a:srgbClr val="FF0000"/>
                </a:solidFill>
              </a:rPr>
              <a:t>Intermediate  risk</a:t>
            </a:r>
            <a:br>
              <a:rPr lang="fa-IR" sz="2800"/>
            </a:br>
            <a:br>
              <a:rPr lang="fa-IR" sz="2800"/>
            </a:br>
            <a:r>
              <a:rPr lang="en-US" sz="2800"/>
              <a:t>●Microscopic</a:t>
            </a:r>
            <a:r>
              <a:rPr lang="fa-IR" sz="2800"/>
              <a:t> </a:t>
            </a:r>
            <a:r>
              <a:rPr lang="en-US" sz="2800"/>
              <a:t>invasion</a:t>
            </a:r>
            <a:r>
              <a:rPr lang="fa-IR" sz="2800"/>
              <a:t> </a:t>
            </a:r>
            <a:r>
              <a:rPr lang="en-US" sz="2800"/>
              <a:t>of</a:t>
            </a:r>
            <a:r>
              <a:rPr lang="fa-IR" sz="2800"/>
              <a:t> </a:t>
            </a:r>
            <a:r>
              <a:rPr lang="en-US" sz="2800"/>
              <a:t>tumor</a:t>
            </a:r>
            <a:r>
              <a:rPr lang="fa-IR" sz="2800"/>
              <a:t> </a:t>
            </a:r>
            <a:r>
              <a:rPr lang="en-US" sz="2800"/>
              <a:t>into</a:t>
            </a:r>
            <a:r>
              <a:rPr lang="fa-IR" sz="2800"/>
              <a:t> </a:t>
            </a:r>
            <a:r>
              <a:rPr lang="en-US" sz="2800"/>
              <a:t>the</a:t>
            </a:r>
            <a:r>
              <a:rPr lang="fa-IR" sz="2800"/>
              <a:t> </a:t>
            </a:r>
            <a:r>
              <a:rPr lang="en-US" sz="2800"/>
              <a:t>perithyroidal</a:t>
            </a:r>
            <a:r>
              <a:rPr lang="fa-IR" sz="2800"/>
              <a:t> </a:t>
            </a:r>
            <a:r>
              <a:rPr lang="en-US" sz="2800"/>
              <a:t>soft</a:t>
            </a:r>
            <a:r>
              <a:rPr lang="fa-IR" sz="2800"/>
              <a:t> </a:t>
            </a:r>
            <a:r>
              <a:rPr lang="en-US" sz="2800"/>
              <a:t>tissues</a:t>
            </a:r>
            <a:r>
              <a:rPr lang="fa-IR" sz="2800"/>
              <a:t> </a:t>
            </a:r>
            <a:br>
              <a:rPr lang="en-US" sz="2800"/>
            </a:br>
            <a:br>
              <a:rPr lang="en-US" sz="2800"/>
            </a:br>
            <a:r>
              <a:rPr lang="en-US" sz="2800"/>
              <a:t>●RAI-avid</a:t>
            </a:r>
            <a:r>
              <a:rPr lang="fa-IR" sz="2800"/>
              <a:t> </a:t>
            </a:r>
            <a:r>
              <a:rPr lang="en-US" sz="2800"/>
              <a:t>metastatic</a:t>
            </a:r>
            <a:r>
              <a:rPr lang="fa-IR" sz="2800"/>
              <a:t> </a:t>
            </a:r>
            <a:r>
              <a:rPr lang="en-US" sz="2800"/>
              <a:t>foci</a:t>
            </a:r>
            <a:r>
              <a:rPr lang="fa-IR" sz="2800"/>
              <a:t> </a:t>
            </a:r>
            <a:r>
              <a:rPr lang="en-US" sz="2800"/>
              <a:t>in</a:t>
            </a:r>
            <a:r>
              <a:rPr lang="fa-IR" sz="2800"/>
              <a:t> </a:t>
            </a:r>
            <a:r>
              <a:rPr lang="en-US" sz="2800"/>
              <a:t>the</a:t>
            </a:r>
            <a:r>
              <a:rPr lang="fa-IR" sz="2800"/>
              <a:t> </a:t>
            </a:r>
            <a:r>
              <a:rPr lang="en-US" sz="2800"/>
              <a:t>neck</a:t>
            </a:r>
            <a:r>
              <a:rPr lang="fa-IR" sz="2800"/>
              <a:t> </a:t>
            </a:r>
            <a:r>
              <a:rPr lang="en-US" sz="2800"/>
              <a:t>on</a:t>
            </a:r>
            <a:r>
              <a:rPr lang="fa-IR" sz="2800"/>
              <a:t> </a:t>
            </a:r>
            <a:r>
              <a:rPr lang="en-US" sz="2800"/>
              <a:t>the first</a:t>
            </a:r>
            <a:r>
              <a:rPr lang="fa-IR" sz="2800"/>
              <a:t> </a:t>
            </a:r>
            <a:r>
              <a:rPr lang="en-US" sz="2800"/>
              <a:t>post</a:t>
            </a:r>
            <a:r>
              <a:rPr lang="fa-IR" sz="2800"/>
              <a:t> </a:t>
            </a:r>
            <a:r>
              <a:rPr lang="en-US" sz="2800"/>
              <a:t>treatment</a:t>
            </a:r>
            <a:r>
              <a:rPr lang="fa-IR" sz="2800"/>
              <a:t> </a:t>
            </a:r>
            <a:r>
              <a:rPr lang="en-US" sz="2800"/>
              <a:t> WBS</a:t>
            </a:r>
            <a:br>
              <a:rPr lang="en-US" sz="2800"/>
            </a:br>
            <a:br>
              <a:rPr lang="en-US" sz="2800"/>
            </a:br>
            <a:r>
              <a:rPr lang="en-US" sz="2800"/>
              <a:t>●Aggressive</a:t>
            </a:r>
            <a:r>
              <a:rPr lang="fa-IR" sz="2800"/>
              <a:t> </a:t>
            </a:r>
            <a:r>
              <a:rPr lang="en-US" sz="2800"/>
              <a:t>histology(tallcell,</a:t>
            </a:r>
            <a:r>
              <a:rPr lang="fa-IR" sz="2800"/>
              <a:t> </a:t>
            </a:r>
            <a:r>
              <a:rPr lang="en-US" sz="2800"/>
              <a:t>hobnail</a:t>
            </a:r>
            <a:r>
              <a:rPr lang="fa-IR" sz="2800"/>
              <a:t> </a:t>
            </a:r>
            <a:r>
              <a:rPr lang="en-US" sz="2800"/>
              <a:t>variant,</a:t>
            </a:r>
            <a:r>
              <a:rPr lang="fa-IR" sz="2800"/>
              <a:t> </a:t>
            </a:r>
            <a:r>
              <a:rPr lang="en-US" sz="2800"/>
              <a:t>columnar</a:t>
            </a:r>
            <a:r>
              <a:rPr lang="fa-IR" sz="2800"/>
              <a:t> </a:t>
            </a:r>
            <a:r>
              <a:rPr lang="en-US" sz="2800"/>
              <a:t>cell</a:t>
            </a:r>
            <a:r>
              <a:rPr lang="fa-IR" sz="2800"/>
              <a:t> </a:t>
            </a:r>
            <a:r>
              <a:rPr lang="en-US" sz="2800"/>
              <a:t>carcinoma)</a:t>
            </a:r>
            <a:br>
              <a:rPr lang="en-US" sz="2800"/>
            </a:br>
            <a:br>
              <a:rPr lang="en-US" sz="2800"/>
            </a:br>
            <a:r>
              <a:rPr lang="en-US" sz="2800"/>
              <a:t>●Papillary</a:t>
            </a:r>
            <a:r>
              <a:rPr lang="fa-IR" sz="2800"/>
              <a:t> </a:t>
            </a:r>
            <a:r>
              <a:rPr lang="en-US" sz="2800"/>
              <a:t>thyroid</a:t>
            </a:r>
            <a:r>
              <a:rPr lang="fa-IR" sz="2800"/>
              <a:t> </a:t>
            </a:r>
            <a:r>
              <a:rPr lang="en-US" sz="2800"/>
              <a:t>cancer</a:t>
            </a:r>
            <a:r>
              <a:rPr lang="fa-IR" sz="2800"/>
              <a:t> </a:t>
            </a:r>
            <a:r>
              <a:rPr lang="en-US" sz="2800"/>
              <a:t>with</a:t>
            </a:r>
            <a:r>
              <a:rPr lang="fa-IR" sz="2800"/>
              <a:t> </a:t>
            </a:r>
            <a:r>
              <a:rPr lang="en-US" sz="2800"/>
              <a:t>vascular</a:t>
            </a:r>
            <a:r>
              <a:rPr lang="fa-IR" sz="2800"/>
              <a:t> </a:t>
            </a:r>
            <a:r>
              <a:rPr lang="en-US" sz="2800"/>
              <a:t>invasion</a:t>
            </a:r>
            <a:br>
              <a:rPr lang="en-US" sz="2800"/>
            </a:br>
            <a:br>
              <a:rPr lang="en-US" sz="2800"/>
            </a:br>
            <a:r>
              <a:rPr lang="en-US" sz="2800"/>
              <a:t>●Clinical</a:t>
            </a:r>
            <a:r>
              <a:rPr lang="fa-IR" sz="2800"/>
              <a:t> </a:t>
            </a:r>
            <a:r>
              <a:rPr lang="en-US" sz="2800"/>
              <a:t>N1</a:t>
            </a:r>
            <a:r>
              <a:rPr lang="fa-IR" sz="2800"/>
              <a:t> </a:t>
            </a:r>
            <a:r>
              <a:rPr lang="en-US" sz="2800"/>
              <a:t>or&gt;</a:t>
            </a:r>
            <a:r>
              <a:rPr lang="fa-IR" sz="2800"/>
              <a:t> </a:t>
            </a:r>
            <a:r>
              <a:rPr lang="en-US" sz="2800"/>
              <a:t>5</a:t>
            </a:r>
            <a:r>
              <a:rPr lang="fa-IR" sz="2800"/>
              <a:t> </a:t>
            </a:r>
            <a:r>
              <a:rPr lang="en-US" sz="2800"/>
              <a:t>pathologic</a:t>
            </a:r>
            <a:r>
              <a:rPr lang="fa-IR" sz="2800"/>
              <a:t> </a:t>
            </a:r>
            <a:r>
              <a:rPr lang="en-US" sz="2800"/>
              <a:t>N1</a:t>
            </a:r>
            <a:r>
              <a:rPr lang="fa-IR" sz="2800"/>
              <a:t> </a:t>
            </a:r>
            <a:r>
              <a:rPr lang="en-US" sz="2800"/>
              <a:t>with</a:t>
            </a:r>
            <a:r>
              <a:rPr lang="fa-IR" sz="2800"/>
              <a:t> </a:t>
            </a:r>
            <a:r>
              <a:rPr lang="en-US" sz="2800"/>
              <a:t>all</a:t>
            </a:r>
            <a:r>
              <a:rPr lang="fa-IR" sz="2800"/>
              <a:t> </a:t>
            </a:r>
            <a:r>
              <a:rPr lang="en-US" sz="2800"/>
              <a:t>involved</a:t>
            </a:r>
            <a:r>
              <a:rPr lang="fa-IR" sz="2800"/>
              <a:t> </a:t>
            </a:r>
            <a:r>
              <a:rPr lang="en-US" sz="2800"/>
              <a:t>lymph</a:t>
            </a:r>
            <a:r>
              <a:rPr lang="fa-IR" sz="2800"/>
              <a:t> </a:t>
            </a:r>
            <a:r>
              <a:rPr lang="en-US" sz="2800"/>
              <a:t>nodes&lt;3</a:t>
            </a:r>
            <a:r>
              <a:rPr lang="fa-IR" sz="2800"/>
              <a:t> </a:t>
            </a:r>
            <a:r>
              <a:rPr lang="en-US" sz="2800"/>
              <a:t>cm</a:t>
            </a:r>
            <a:r>
              <a:rPr lang="fa-IR" sz="2800"/>
              <a:t> </a:t>
            </a:r>
            <a:r>
              <a:rPr lang="en-US" sz="2800"/>
              <a:t>in</a:t>
            </a:r>
            <a:br>
              <a:rPr lang="en-US" sz="2800"/>
            </a:br>
            <a:r>
              <a:rPr lang="fa-IR" sz="2800"/>
              <a:t> </a:t>
            </a:r>
            <a:r>
              <a:rPr lang="en-US" sz="2800"/>
              <a:t>  largest</a:t>
            </a:r>
            <a:r>
              <a:rPr lang="fa-IR" sz="2800"/>
              <a:t> </a:t>
            </a:r>
            <a:r>
              <a:rPr lang="en-US" sz="2800"/>
              <a:t>dimension</a:t>
            </a:r>
            <a:r>
              <a:rPr lang="fa-IR" sz="2800"/>
              <a:t>  </a:t>
            </a:r>
            <a:br>
              <a:rPr lang="en-US" sz="2800"/>
            </a:br>
            <a:br>
              <a:rPr lang="en-US" sz="2800"/>
            </a:br>
            <a:r>
              <a:rPr lang="en-US" sz="2800"/>
              <a:t>●Multifocal</a:t>
            </a:r>
            <a:r>
              <a:rPr lang="fa-IR" sz="2800"/>
              <a:t> </a:t>
            </a:r>
            <a:r>
              <a:rPr lang="en-US" sz="2800"/>
              <a:t>papillary</a:t>
            </a:r>
            <a:r>
              <a:rPr lang="fa-IR" sz="2800"/>
              <a:t> </a:t>
            </a:r>
            <a:r>
              <a:rPr lang="en-US" sz="2800"/>
              <a:t>microcarcinoma</a:t>
            </a:r>
            <a:r>
              <a:rPr lang="fa-IR" sz="2800"/>
              <a:t> </a:t>
            </a:r>
            <a:r>
              <a:rPr lang="en-US" sz="2800"/>
              <a:t>with</a:t>
            </a:r>
            <a:r>
              <a:rPr lang="fa-IR" sz="2800"/>
              <a:t> </a:t>
            </a:r>
            <a:r>
              <a:rPr lang="en-US" sz="2800"/>
              <a:t>ETE</a:t>
            </a:r>
            <a:r>
              <a:rPr lang="fa-IR" sz="2800"/>
              <a:t> </a:t>
            </a:r>
            <a:r>
              <a:rPr lang="en-US" sz="2800"/>
              <a:t>and BRAF</a:t>
            </a:r>
            <a:r>
              <a:rPr lang="en-US" sz="2000"/>
              <a:t>V600E</a:t>
            </a:r>
            <a:r>
              <a:rPr lang="fa-IR" sz="2800"/>
              <a:t> </a:t>
            </a:r>
            <a:r>
              <a:rPr lang="en-US" sz="2800"/>
              <a:t>mutated</a:t>
            </a:r>
          </a:p>
        </p:txBody>
      </p:sp>
    </p:spTree>
    <p:extLst>
      <p:ext uri="{BB962C8B-B14F-4D97-AF65-F5344CB8AC3E}">
        <p14:creationId xmlns:p14="http://schemas.microsoft.com/office/powerpoint/2010/main" val="363353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58811-9E6D-8749-9359-C17E40655AEA}"/>
              </a:ext>
            </a:extLst>
          </p:cNvPr>
          <p:cNvSpPr>
            <a:spLocks noGrp="1"/>
          </p:cNvSpPr>
          <p:nvPr>
            <p:ph type="title"/>
          </p:nvPr>
        </p:nvSpPr>
        <p:spPr>
          <a:xfrm>
            <a:off x="773206" y="1"/>
            <a:ext cx="11228294" cy="6723528"/>
          </a:xfrm>
        </p:spPr>
        <p:txBody>
          <a:bodyPr>
            <a:normAutofit/>
          </a:bodyPr>
          <a:lstStyle/>
          <a:p>
            <a:br>
              <a:rPr lang="en-US" sz="4000" b="1" i="1" u="sng">
                <a:solidFill>
                  <a:srgbClr val="FF0000"/>
                </a:solidFill>
              </a:rPr>
            </a:br>
            <a:r>
              <a:rPr lang="fa-IR" sz="4000" b="1" i="1" u="sng">
                <a:solidFill>
                  <a:srgbClr val="FF0000"/>
                </a:solidFill>
              </a:rPr>
              <a:t>ATA  high risk</a:t>
            </a:r>
            <a:br>
              <a:rPr lang="fa-IR" sz="2800"/>
            </a:br>
            <a:br>
              <a:rPr lang="fa-IR" sz="2800"/>
            </a:br>
            <a:r>
              <a:rPr lang="en-US" sz="2800"/>
              <a:t>●Macroscopic</a:t>
            </a:r>
            <a:r>
              <a:rPr lang="fa-IR" sz="2800"/>
              <a:t> </a:t>
            </a:r>
            <a:r>
              <a:rPr lang="en-US" sz="2800"/>
              <a:t>invasion</a:t>
            </a:r>
            <a:r>
              <a:rPr lang="fa-IR" sz="2800"/>
              <a:t> </a:t>
            </a:r>
            <a:r>
              <a:rPr lang="en-US" sz="2800"/>
              <a:t>of</a:t>
            </a:r>
            <a:r>
              <a:rPr lang="fa-IR" sz="2800"/>
              <a:t> </a:t>
            </a:r>
            <a:r>
              <a:rPr lang="en-US" sz="2800"/>
              <a:t>tumor</a:t>
            </a:r>
            <a:r>
              <a:rPr lang="fa-IR" sz="2800"/>
              <a:t> </a:t>
            </a:r>
            <a:r>
              <a:rPr lang="en-US" sz="2800"/>
              <a:t>into</a:t>
            </a:r>
            <a:r>
              <a:rPr lang="fa-IR" sz="2800"/>
              <a:t> </a:t>
            </a:r>
            <a:r>
              <a:rPr lang="en-US" sz="2800"/>
              <a:t>the</a:t>
            </a:r>
            <a:r>
              <a:rPr lang="fa-IR" sz="2800"/>
              <a:t> </a:t>
            </a:r>
            <a:r>
              <a:rPr lang="en-US" sz="2800"/>
              <a:t>perithyroidal</a:t>
            </a:r>
            <a:r>
              <a:rPr lang="fa-IR" sz="2800"/>
              <a:t> </a:t>
            </a:r>
            <a:r>
              <a:rPr lang="en-US" sz="2800"/>
              <a:t>soft</a:t>
            </a:r>
            <a:r>
              <a:rPr lang="fa-IR" sz="2800"/>
              <a:t> </a:t>
            </a:r>
            <a:r>
              <a:rPr lang="en-US" sz="2800"/>
              <a:t>tissues</a:t>
            </a:r>
            <a:r>
              <a:rPr lang="fa-IR" sz="2800"/>
              <a:t> </a:t>
            </a:r>
            <a:r>
              <a:rPr lang="en-US" sz="2800"/>
              <a:t> </a:t>
            </a:r>
            <a:br>
              <a:rPr lang="en-US" sz="2800"/>
            </a:br>
            <a:r>
              <a:rPr lang="en-US" sz="2800"/>
              <a:t>  </a:t>
            </a:r>
            <a:br>
              <a:rPr lang="en-US" sz="2800"/>
            </a:br>
            <a:r>
              <a:rPr lang="en-US" sz="2800"/>
              <a:t>●Incomplete</a:t>
            </a:r>
            <a:r>
              <a:rPr lang="fa-IR" sz="2800"/>
              <a:t> </a:t>
            </a:r>
            <a:r>
              <a:rPr lang="en-US" sz="2800"/>
              <a:t>tumor</a:t>
            </a:r>
            <a:r>
              <a:rPr lang="fa-IR" sz="2800"/>
              <a:t> </a:t>
            </a:r>
            <a:r>
              <a:rPr lang="en-US" sz="2800"/>
              <a:t>resection</a:t>
            </a:r>
            <a:br>
              <a:rPr lang="en-US" sz="2800"/>
            </a:br>
            <a:br>
              <a:rPr lang="en-US" sz="2800"/>
            </a:br>
            <a:r>
              <a:rPr lang="en-US" sz="2800"/>
              <a:t>●Distant</a:t>
            </a:r>
            <a:r>
              <a:rPr lang="fa-IR" sz="2800"/>
              <a:t> </a:t>
            </a:r>
            <a:r>
              <a:rPr lang="en-US" sz="2800"/>
              <a:t>metastases</a:t>
            </a:r>
            <a:br>
              <a:rPr lang="en-US" sz="2800"/>
            </a:br>
            <a:br>
              <a:rPr lang="en-US" sz="2800"/>
            </a:br>
            <a:r>
              <a:rPr lang="en-US" sz="2800"/>
              <a:t>●Postoperative</a:t>
            </a:r>
            <a:r>
              <a:rPr lang="fa-IR" sz="2800"/>
              <a:t> </a:t>
            </a:r>
            <a:r>
              <a:rPr lang="en-US" sz="2800"/>
              <a:t>serum</a:t>
            </a:r>
            <a:r>
              <a:rPr lang="fa-IR" sz="2800"/>
              <a:t> </a:t>
            </a:r>
            <a:r>
              <a:rPr lang="en-US" sz="2800"/>
              <a:t>Tg</a:t>
            </a:r>
            <a:r>
              <a:rPr lang="fa-IR" sz="2800"/>
              <a:t> </a:t>
            </a:r>
            <a:r>
              <a:rPr lang="en-US" sz="2800"/>
              <a:t>suggestive</a:t>
            </a:r>
            <a:r>
              <a:rPr lang="fa-IR" sz="2800"/>
              <a:t> </a:t>
            </a:r>
            <a:r>
              <a:rPr lang="en-US" sz="2800"/>
              <a:t>of</a:t>
            </a:r>
            <a:r>
              <a:rPr lang="fa-IR" sz="2800"/>
              <a:t> </a:t>
            </a:r>
            <a:r>
              <a:rPr lang="en-US" sz="2800"/>
              <a:t>distant</a:t>
            </a:r>
            <a:r>
              <a:rPr lang="fa-IR" sz="2800"/>
              <a:t> </a:t>
            </a:r>
            <a:r>
              <a:rPr lang="en-US" sz="2800"/>
              <a:t>metastases</a:t>
            </a:r>
            <a:br>
              <a:rPr lang="en-US" sz="2800"/>
            </a:br>
            <a:br>
              <a:rPr lang="en-US" sz="2800"/>
            </a:br>
            <a:r>
              <a:rPr lang="en-US" sz="2800"/>
              <a:t>●Pathologic</a:t>
            </a:r>
            <a:r>
              <a:rPr lang="fa-IR" sz="2800"/>
              <a:t> </a:t>
            </a:r>
            <a:r>
              <a:rPr lang="en-US" sz="2800"/>
              <a:t>N1</a:t>
            </a:r>
            <a:r>
              <a:rPr lang="fa-IR" sz="2800"/>
              <a:t> </a:t>
            </a:r>
            <a:r>
              <a:rPr lang="en-US" sz="2800"/>
              <a:t>with</a:t>
            </a:r>
            <a:r>
              <a:rPr lang="fa-IR" sz="2800"/>
              <a:t> </a:t>
            </a:r>
            <a:r>
              <a:rPr lang="en-US" sz="2800"/>
              <a:t>any</a:t>
            </a:r>
            <a:r>
              <a:rPr lang="fa-IR" sz="2800"/>
              <a:t> </a:t>
            </a:r>
            <a:r>
              <a:rPr lang="en-US" sz="2800"/>
              <a:t>metastatic</a:t>
            </a:r>
            <a:r>
              <a:rPr lang="fa-IR" sz="2800"/>
              <a:t> </a:t>
            </a:r>
            <a:r>
              <a:rPr lang="en-US" sz="2800"/>
              <a:t>lymph</a:t>
            </a:r>
            <a:r>
              <a:rPr lang="fa-IR" sz="2800"/>
              <a:t> </a:t>
            </a:r>
            <a:r>
              <a:rPr lang="en-US" sz="2800"/>
              <a:t>node</a:t>
            </a:r>
            <a:r>
              <a:rPr lang="fa-IR" sz="2800"/>
              <a:t> </a:t>
            </a:r>
            <a:r>
              <a:rPr lang="en-US" sz="2800"/>
              <a:t>》3cm</a:t>
            </a:r>
            <a:r>
              <a:rPr lang="fa-IR" sz="2800"/>
              <a:t> </a:t>
            </a:r>
            <a:r>
              <a:rPr lang="en-US" sz="2800"/>
              <a:t>in</a:t>
            </a:r>
            <a:r>
              <a:rPr lang="fa-IR" sz="2800"/>
              <a:t> </a:t>
            </a:r>
            <a:r>
              <a:rPr lang="en-US" sz="2800"/>
              <a:t>largest</a:t>
            </a:r>
            <a:br>
              <a:rPr lang="en-US" sz="2800"/>
            </a:br>
            <a:r>
              <a:rPr lang="en-US" sz="2800"/>
              <a:t> </a:t>
            </a:r>
            <a:r>
              <a:rPr lang="fa-IR" sz="2800"/>
              <a:t> </a:t>
            </a:r>
            <a:r>
              <a:rPr lang="en-US" sz="2800"/>
              <a:t>dimension</a:t>
            </a:r>
            <a:r>
              <a:rPr lang="fa-IR" sz="2800"/>
              <a:t> </a:t>
            </a:r>
            <a:br>
              <a:rPr lang="en-US" sz="2800"/>
            </a:br>
            <a:br>
              <a:rPr lang="en-US" sz="2800"/>
            </a:br>
            <a:r>
              <a:rPr lang="en-US" sz="2800"/>
              <a:t>●Follicular</a:t>
            </a:r>
            <a:r>
              <a:rPr lang="fa-IR" sz="2800"/>
              <a:t> </a:t>
            </a:r>
            <a:r>
              <a:rPr lang="en-US" sz="2800"/>
              <a:t>thyroid</a:t>
            </a:r>
            <a:r>
              <a:rPr lang="fa-IR" sz="2800"/>
              <a:t> </a:t>
            </a:r>
            <a:r>
              <a:rPr lang="en-US" sz="2800"/>
              <a:t>cancer</a:t>
            </a:r>
            <a:r>
              <a:rPr lang="fa-IR" sz="2800"/>
              <a:t> </a:t>
            </a:r>
            <a:r>
              <a:rPr lang="en-US" sz="2800"/>
              <a:t>with</a:t>
            </a:r>
            <a:r>
              <a:rPr lang="fa-IR" sz="2800"/>
              <a:t> </a:t>
            </a:r>
            <a:r>
              <a:rPr lang="en-US" sz="2800"/>
              <a:t>extensive</a:t>
            </a:r>
            <a:r>
              <a:rPr lang="fa-IR" sz="2800"/>
              <a:t> </a:t>
            </a:r>
            <a:r>
              <a:rPr lang="en-US" sz="2800"/>
              <a:t>vascular</a:t>
            </a:r>
            <a:r>
              <a:rPr lang="fa-IR" sz="2800"/>
              <a:t> </a:t>
            </a:r>
            <a:r>
              <a:rPr lang="en-US" sz="2800"/>
              <a:t>invasion(&gt;4</a:t>
            </a:r>
            <a:r>
              <a:rPr lang="fa-IR" sz="2800"/>
              <a:t> </a:t>
            </a:r>
            <a:r>
              <a:rPr lang="en-US" sz="2800"/>
              <a:t>foci of</a:t>
            </a:r>
            <a:r>
              <a:rPr lang="fa-IR" sz="2800"/>
              <a:t> </a:t>
            </a:r>
            <a:br>
              <a:rPr lang="en-US" sz="2800"/>
            </a:br>
            <a:r>
              <a:rPr lang="fa-IR" sz="2800"/>
              <a:t> </a:t>
            </a:r>
            <a:r>
              <a:rPr lang="en-US" sz="2800"/>
              <a:t>  vascular invasion</a:t>
            </a:r>
            <a:endParaRPr lang="en-US"/>
          </a:p>
        </p:txBody>
      </p:sp>
    </p:spTree>
    <p:extLst>
      <p:ext uri="{BB962C8B-B14F-4D97-AF65-F5344CB8AC3E}">
        <p14:creationId xmlns:p14="http://schemas.microsoft.com/office/powerpoint/2010/main" val="184957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a:t>●Risk classification</a:t>
            </a:r>
            <a:br>
              <a:rPr lang="en-US" sz="3200"/>
            </a:br>
            <a:r>
              <a:rPr lang="en-US" sz="3200" b="1" i="1">
                <a:solidFill>
                  <a:srgbClr val="FF0000"/>
                </a:solidFill>
              </a:rPr>
              <a:t>●Goals of 131 I therapy</a:t>
            </a:r>
            <a:br>
              <a:rPr lang="en-US" sz="3200"/>
            </a:br>
            <a:r>
              <a:rPr lang="en-US" sz="3200"/>
              <a:t>●Response to therapy</a:t>
            </a:r>
            <a:br>
              <a:rPr lang="en-US" sz="3200"/>
            </a:br>
            <a:r>
              <a:rPr lang="en-US" sz="3200"/>
              <a:t>●Survival  rate </a:t>
            </a:r>
            <a:br>
              <a:rPr lang="en-US" sz="3200"/>
            </a:br>
            <a:r>
              <a:rPr lang="en-US" sz="3200"/>
              <a:t>●Dosage of 131I</a:t>
            </a:r>
            <a:br>
              <a:rPr lang="en-US" sz="3200"/>
            </a:br>
            <a:r>
              <a:rPr lang="en-US" sz="3200"/>
              <a:t>●Use of rhTsh</a:t>
            </a:r>
            <a:br>
              <a:rPr lang="en-US" sz="3200"/>
            </a:br>
            <a:r>
              <a:rPr lang="en-US" sz="3200"/>
              <a:t>●The Martinique principles</a:t>
            </a:r>
          </a:p>
        </p:txBody>
      </p:sp>
    </p:spTree>
    <p:extLst>
      <p:ext uri="{BB962C8B-B14F-4D97-AF65-F5344CB8AC3E}">
        <p14:creationId xmlns:p14="http://schemas.microsoft.com/office/powerpoint/2010/main" val="377072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56B1-9821-4943-8561-C394D6A4489B}"/>
              </a:ext>
            </a:extLst>
          </p:cNvPr>
          <p:cNvSpPr>
            <a:spLocks noGrp="1"/>
          </p:cNvSpPr>
          <p:nvPr>
            <p:ph type="title"/>
          </p:nvPr>
        </p:nvSpPr>
        <p:spPr>
          <a:xfrm>
            <a:off x="756397" y="109257"/>
            <a:ext cx="11320743" cy="6647889"/>
          </a:xfrm>
        </p:spPr>
        <p:txBody>
          <a:bodyPr>
            <a:normAutofit/>
          </a:bodyPr>
          <a:lstStyle/>
          <a:p>
            <a:r>
              <a:rPr lang="en-US" sz="4000" b="1" i="1">
                <a:solidFill>
                  <a:srgbClr val="FF0000"/>
                </a:solidFill>
              </a:rPr>
              <a:t>Goals of 131 I therapy</a:t>
            </a:r>
          </a:p>
        </p:txBody>
      </p:sp>
      <p:pic>
        <p:nvPicPr>
          <p:cNvPr id="3" name="Picture 3">
            <a:extLst>
              <a:ext uri="{FF2B5EF4-FFF2-40B4-BE49-F238E27FC236}">
                <a16:creationId xmlns:a16="http://schemas.microsoft.com/office/drawing/2014/main" id="{19AE046D-9C77-224F-826C-8FC67685C0EB}"/>
              </a:ext>
            </a:extLst>
          </p:cNvPr>
          <p:cNvPicPr>
            <a:picLocks noChangeAspect="1"/>
          </p:cNvPicPr>
          <p:nvPr/>
        </p:nvPicPr>
        <p:blipFill>
          <a:blip r:embed="rId2"/>
          <a:stretch>
            <a:fillRect/>
          </a:stretch>
        </p:blipFill>
        <p:spPr>
          <a:xfrm>
            <a:off x="958103" y="1311088"/>
            <a:ext cx="10942544" cy="5294780"/>
          </a:xfrm>
          <a:prstGeom prst="rect">
            <a:avLst/>
          </a:prstGeom>
        </p:spPr>
      </p:pic>
    </p:spTree>
    <p:extLst>
      <p:ext uri="{BB962C8B-B14F-4D97-AF65-F5344CB8AC3E}">
        <p14:creationId xmlns:p14="http://schemas.microsoft.com/office/powerpoint/2010/main" val="309129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a:t>●Risk classification</a:t>
            </a:r>
            <a:br>
              <a:rPr lang="en-US" sz="3200"/>
            </a:br>
            <a:r>
              <a:rPr lang="en-US" sz="3200"/>
              <a:t>●Goals of 131 I therapy</a:t>
            </a:r>
            <a:br>
              <a:rPr lang="en-US" sz="3200"/>
            </a:br>
            <a:r>
              <a:rPr lang="en-US" sz="3200" b="1" i="1">
                <a:solidFill>
                  <a:srgbClr val="FF0000"/>
                </a:solidFill>
              </a:rPr>
              <a:t>●Response to therapy</a:t>
            </a:r>
            <a:br>
              <a:rPr lang="en-US" sz="3200"/>
            </a:br>
            <a:r>
              <a:rPr lang="en-US" sz="3200"/>
              <a:t>●Survival  rate </a:t>
            </a:r>
            <a:br>
              <a:rPr lang="en-US" sz="3200"/>
            </a:br>
            <a:r>
              <a:rPr lang="en-US" sz="3200"/>
              <a:t>●Dosage of 131I</a:t>
            </a:r>
            <a:br>
              <a:rPr lang="en-US" sz="3200"/>
            </a:br>
            <a:r>
              <a:rPr lang="en-US" sz="3200"/>
              <a:t>● use of rhTsh</a:t>
            </a:r>
            <a:br>
              <a:rPr lang="en-US" sz="3200"/>
            </a:br>
            <a:r>
              <a:rPr lang="en-US" sz="3200"/>
              <a:t>●The Martinique principles</a:t>
            </a:r>
          </a:p>
        </p:txBody>
      </p:sp>
    </p:spTree>
    <p:extLst>
      <p:ext uri="{BB962C8B-B14F-4D97-AF65-F5344CB8AC3E}">
        <p14:creationId xmlns:p14="http://schemas.microsoft.com/office/powerpoint/2010/main" val="235739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B31A-52D6-7948-9F96-7CB4FBABBDC5}"/>
              </a:ext>
            </a:extLst>
          </p:cNvPr>
          <p:cNvSpPr>
            <a:spLocks noGrp="1"/>
          </p:cNvSpPr>
          <p:nvPr>
            <p:ph type="title"/>
          </p:nvPr>
        </p:nvSpPr>
        <p:spPr>
          <a:xfrm>
            <a:off x="773207" y="168088"/>
            <a:ext cx="11329146" cy="6530228"/>
          </a:xfrm>
        </p:spPr>
        <p:txBody>
          <a:bodyPr>
            <a:normAutofit/>
          </a:bodyPr>
          <a:lstStyle/>
          <a:p>
            <a:r>
              <a:rPr lang="en-US" sz="3200" b="1" i="1" u="sng">
                <a:solidFill>
                  <a:srgbClr val="FF0000"/>
                </a:solidFill>
              </a:rPr>
              <a:t>Response to therapy</a:t>
            </a:r>
            <a:br>
              <a:rPr lang="en-US" sz="3200" b="1" i="1"/>
            </a:br>
            <a:br>
              <a:rPr lang="en-US" sz="3200" b="1" i="1"/>
            </a:br>
            <a:r>
              <a:rPr lang="en-US" sz="2800" b="1" i="1"/>
              <a:t>●Excellent response:</a:t>
            </a:r>
            <a:r>
              <a:rPr lang="en-US" sz="2800"/>
              <a:t> no clinical, biochemical, or structural evidence of</a:t>
            </a:r>
            <a:br>
              <a:rPr lang="en-US" sz="2800"/>
            </a:br>
            <a:r>
              <a:rPr lang="en-US" sz="2800"/>
              <a:t>  disease </a:t>
            </a:r>
            <a:br>
              <a:rPr lang="en-US" sz="2800"/>
            </a:br>
            <a:br>
              <a:rPr lang="en-US" sz="2800"/>
            </a:br>
            <a:r>
              <a:rPr lang="en-US" sz="2800"/>
              <a:t>●</a:t>
            </a:r>
            <a:r>
              <a:rPr lang="en-US" sz="2800" b="1" i="1"/>
              <a:t>Biochemical incomplete response</a:t>
            </a:r>
            <a:r>
              <a:rPr lang="en-US" sz="2800"/>
              <a:t>: abnormal Tg or rising anti-Tg antibody</a:t>
            </a:r>
            <a:br>
              <a:rPr lang="en-US" sz="2800"/>
            </a:br>
            <a:r>
              <a:rPr lang="en-US" sz="2800"/>
              <a:t>  levels in the absence of localizable disease. </a:t>
            </a:r>
            <a:br>
              <a:rPr lang="en-US" sz="2800"/>
            </a:br>
            <a:br>
              <a:rPr lang="en-US" sz="2800"/>
            </a:br>
            <a:r>
              <a:rPr lang="en-US" sz="2800"/>
              <a:t>●</a:t>
            </a:r>
            <a:r>
              <a:rPr lang="en-US" sz="2800" b="1" i="1"/>
              <a:t>Structural incomplete response:</a:t>
            </a:r>
            <a:r>
              <a:rPr lang="en-US" sz="2800"/>
              <a:t> persistent or newly identified loco</a:t>
            </a:r>
            <a:br>
              <a:rPr lang="en-US" sz="2800"/>
            </a:br>
            <a:r>
              <a:rPr lang="en-US" sz="2800"/>
              <a:t>  -regional or distant metastases </a:t>
            </a:r>
            <a:br>
              <a:rPr lang="en-US" sz="2800"/>
            </a:br>
            <a:br>
              <a:rPr lang="en-US" sz="2800"/>
            </a:br>
            <a:r>
              <a:rPr lang="en-US" sz="2800"/>
              <a:t>●</a:t>
            </a:r>
            <a:r>
              <a:rPr lang="en-US" sz="2800" b="1" i="1"/>
              <a:t>Indeterminate response</a:t>
            </a:r>
            <a:r>
              <a:rPr lang="en-US" sz="2800"/>
              <a:t>: nonspecic biochemical or structural findings</a:t>
            </a:r>
            <a:br>
              <a:rPr lang="en-US" sz="2800"/>
            </a:br>
            <a:r>
              <a:rPr lang="en-US" sz="2800"/>
              <a:t>  that cannot be condently classied as either benign or malignant. This</a:t>
            </a:r>
            <a:br>
              <a:rPr lang="en-US" sz="2800"/>
            </a:br>
            <a:r>
              <a:rPr lang="en-US" sz="2800"/>
              <a:t>  includes patients with stable or declining anti-Tg antibody levels without</a:t>
            </a:r>
            <a:br>
              <a:rPr lang="en-US" sz="2800"/>
            </a:br>
            <a:r>
              <a:rPr lang="en-US" sz="2800"/>
              <a:t>  definitive structural evidence of disease.</a:t>
            </a:r>
          </a:p>
        </p:txBody>
      </p:sp>
    </p:spTree>
    <p:extLst>
      <p:ext uri="{BB962C8B-B14F-4D97-AF65-F5344CB8AC3E}">
        <p14:creationId xmlns:p14="http://schemas.microsoft.com/office/powerpoint/2010/main" val="206262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a:t>●Risk classification</a:t>
            </a:r>
            <a:br>
              <a:rPr lang="en-US" sz="3200"/>
            </a:br>
            <a:r>
              <a:rPr lang="en-US" sz="3200"/>
              <a:t>●Goals of 131 I therapy</a:t>
            </a:r>
            <a:br>
              <a:rPr lang="en-US" sz="3200"/>
            </a:br>
            <a:r>
              <a:rPr lang="en-US" sz="3200"/>
              <a:t>●Response to therapy</a:t>
            </a:r>
            <a:br>
              <a:rPr lang="en-US" sz="3200"/>
            </a:br>
            <a:r>
              <a:rPr lang="en-US" sz="3200" b="1" i="1">
                <a:solidFill>
                  <a:srgbClr val="FF0000"/>
                </a:solidFill>
              </a:rPr>
              <a:t>●Survival  rate </a:t>
            </a:r>
            <a:br>
              <a:rPr lang="en-US" sz="3200"/>
            </a:br>
            <a:r>
              <a:rPr lang="en-US" sz="3200"/>
              <a:t>●Dosage of 131I</a:t>
            </a:r>
            <a:br>
              <a:rPr lang="en-US" sz="3200"/>
            </a:br>
            <a:r>
              <a:rPr lang="en-US" sz="3200"/>
              <a:t>● use of rhTsh</a:t>
            </a:r>
            <a:br>
              <a:rPr lang="en-US" sz="3200"/>
            </a:br>
            <a:r>
              <a:rPr lang="en-US" sz="3200"/>
              <a:t>●The Martinique principles</a:t>
            </a:r>
          </a:p>
        </p:txBody>
      </p:sp>
    </p:spTree>
    <p:extLst>
      <p:ext uri="{BB962C8B-B14F-4D97-AF65-F5344CB8AC3E}">
        <p14:creationId xmlns:p14="http://schemas.microsoft.com/office/powerpoint/2010/main" val="106537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rgbClr val="FF0000"/>
                </a:solidFill>
              </a:rPr>
              <a:t>●</a:t>
            </a:r>
            <a:r>
              <a:rPr lang="en-US" sz="3200" b="1" i="1">
                <a:solidFill>
                  <a:srgbClr val="FF0000"/>
                </a:solidFill>
              </a:rPr>
              <a:t>Introduction</a:t>
            </a:r>
            <a:br>
              <a:rPr lang="en-US" sz="3200"/>
            </a:br>
            <a:r>
              <a:rPr lang="en-US" sz="3200"/>
              <a:t>●Risk classification</a:t>
            </a:r>
            <a:br>
              <a:rPr lang="en-US" sz="3200"/>
            </a:br>
            <a:r>
              <a:rPr lang="en-US" sz="3200"/>
              <a:t>●Goals of 131 I therapy</a:t>
            </a:r>
            <a:br>
              <a:rPr lang="en-US" sz="3200"/>
            </a:br>
            <a:r>
              <a:rPr lang="en-US" sz="3200"/>
              <a:t>●Response to therapy</a:t>
            </a:r>
            <a:br>
              <a:rPr lang="en-US" sz="3200"/>
            </a:br>
            <a:r>
              <a:rPr lang="en-US" sz="3200"/>
              <a:t>●Survival  rate </a:t>
            </a:r>
            <a:br>
              <a:rPr lang="en-US" sz="3200"/>
            </a:br>
            <a:r>
              <a:rPr lang="en-US" sz="3200"/>
              <a:t>●Dosage of 131I</a:t>
            </a:r>
            <a:br>
              <a:rPr lang="en-US" sz="3200"/>
            </a:br>
            <a:r>
              <a:rPr lang="en-US" sz="3200"/>
              <a:t>● use of rhTsh</a:t>
            </a:r>
            <a:br>
              <a:rPr lang="en-US" sz="3200"/>
            </a:br>
            <a:r>
              <a:rPr lang="en-US" sz="3200"/>
              <a:t>●The Martinique principles</a:t>
            </a:r>
          </a:p>
        </p:txBody>
      </p:sp>
    </p:spTree>
    <p:extLst>
      <p:ext uri="{BB962C8B-B14F-4D97-AF65-F5344CB8AC3E}">
        <p14:creationId xmlns:p14="http://schemas.microsoft.com/office/powerpoint/2010/main" val="279649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112B-7985-8C46-8F2C-1A7BCFA365B0}"/>
              </a:ext>
            </a:extLst>
          </p:cNvPr>
          <p:cNvSpPr>
            <a:spLocks noGrp="1"/>
          </p:cNvSpPr>
          <p:nvPr>
            <p:ph type="title"/>
          </p:nvPr>
        </p:nvSpPr>
        <p:spPr>
          <a:xfrm>
            <a:off x="731185" y="193301"/>
            <a:ext cx="11337550" cy="6513419"/>
          </a:xfrm>
        </p:spPr>
        <p:txBody>
          <a:bodyPr/>
          <a:lstStyle/>
          <a:p>
            <a:endParaRPr lang="en-US"/>
          </a:p>
        </p:txBody>
      </p:sp>
      <p:pic>
        <p:nvPicPr>
          <p:cNvPr id="3" name="Picture 3">
            <a:extLst>
              <a:ext uri="{FF2B5EF4-FFF2-40B4-BE49-F238E27FC236}">
                <a16:creationId xmlns:a16="http://schemas.microsoft.com/office/drawing/2014/main" id="{E8217D36-61A4-3041-BCD7-6969597B8E71}"/>
              </a:ext>
            </a:extLst>
          </p:cNvPr>
          <p:cNvPicPr>
            <a:picLocks noChangeAspect="1"/>
          </p:cNvPicPr>
          <p:nvPr/>
        </p:nvPicPr>
        <p:blipFill>
          <a:blip r:embed="rId2"/>
          <a:stretch>
            <a:fillRect/>
          </a:stretch>
        </p:blipFill>
        <p:spPr>
          <a:xfrm>
            <a:off x="1042147" y="75640"/>
            <a:ext cx="10564345" cy="6706720"/>
          </a:xfrm>
          <a:prstGeom prst="rect">
            <a:avLst/>
          </a:prstGeom>
        </p:spPr>
      </p:pic>
    </p:spTree>
    <p:extLst>
      <p:ext uri="{BB962C8B-B14F-4D97-AF65-F5344CB8AC3E}">
        <p14:creationId xmlns:p14="http://schemas.microsoft.com/office/powerpoint/2010/main" val="345392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21E8-02A2-BE4D-BC20-BB22A336E161}"/>
              </a:ext>
            </a:extLst>
          </p:cNvPr>
          <p:cNvSpPr>
            <a:spLocks noGrp="1"/>
          </p:cNvSpPr>
          <p:nvPr>
            <p:ph type="title"/>
          </p:nvPr>
        </p:nvSpPr>
        <p:spPr>
          <a:xfrm>
            <a:off x="798419" y="100853"/>
            <a:ext cx="11186271" cy="6622675"/>
          </a:xfrm>
        </p:spPr>
        <p:txBody>
          <a:bodyPr>
            <a:normAutofit/>
          </a:bodyPr>
          <a:lstStyle/>
          <a:p>
            <a:br>
              <a:rPr lang="en-US"/>
            </a:br>
            <a:br>
              <a:rPr lang="en-US"/>
            </a:br>
            <a:br>
              <a:rPr lang="en-US"/>
            </a:br>
            <a:br>
              <a:rPr lang="en-US"/>
            </a:br>
            <a:r>
              <a:rPr lang="en-US" sz="2800"/>
              <a:t>●The aim of this systematic review was to examine the evidence of RRA</a:t>
            </a:r>
            <a:br>
              <a:rPr lang="en-US" sz="2800"/>
            </a:br>
            <a:r>
              <a:rPr lang="en-US" sz="2800"/>
              <a:t>  benefit in staging, follow up, and DR prevention in LR and IR DTC</a:t>
            </a:r>
            <a:br>
              <a:rPr lang="en-US" sz="2800"/>
            </a:br>
            <a:br>
              <a:rPr lang="en-US" sz="2800"/>
            </a:br>
            <a:r>
              <a:rPr lang="en-US" sz="2800"/>
              <a:t>●Since death rates in LR and IR DTC patients are extremely low , the</a:t>
            </a:r>
            <a:br>
              <a:rPr lang="en-US" sz="2800"/>
            </a:br>
            <a:r>
              <a:rPr lang="en-US" sz="2800"/>
              <a:t>  prevention of recurrent disease has become the focus of contemporary</a:t>
            </a:r>
            <a:br>
              <a:rPr lang="en-US" sz="2800"/>
            </a:br>
            <a:r>
              <a:rPr lang="en-US" sz="2800"/>
              <a:t>  management and research</a:t>
            </a:r>
            <a:br>
              <a:rPr lang="en-US" sz="2800"/>
            </a:br>
            <a:br>
              <a:rPr lang="en-US" sz="2800"/>
            </a:br>
            <a:r>
              <a:rPr lang="en-US" sz="2800"/>
              <a:t>●In LR and IR patients ,however ,the risk of persistent disease is a bout</a:t>
            </a:r>
            <a:br>
              <a:rPr lang="en-US" sz="2800"/>
            </a:br>
            <a:r>
              <a:rPr lang="en-US" sz="2800"/>
              <a:t>  2.5% and 11% respectively ,ranging from 1% to 20% according to the</a:t>
            </a:r>
            <a:br>
              <a:rPr lang="en-US" sz="2800"/>
            </a:br>
            <a:r>
              <a:rPr lang="en-US" sz="2800"/>
              <a:t>  different pathological features</a:t>
            </a:r>
          </a:p>
        </p:txBody>
      </p:sp>
      <p:pic>
        <p:nvPicPr>
          <p:cNvPr id="3" name="Picture 3">
            <a:extLst>
              <a:ext uri="{FF2B5EF4-FFF2-40B4-BE49-F238E27FC236}">
                <a16:creationId xmlns:a16="http://schemas.microsoft.com/office/drawing/2014/main" id="{CFCAF489-37FE-2E44-82E3-85C260A424E0}"/>
              </a:ext>
            </a:extLst>
          </p:cNvPr>
          <p:cNvPicPr>
            <a:picLocks noChangeAspect="1"/>
          </p:cNvPicPr>
          <p:nvPr/>
        </p:nvPicPr>
        <p:blipFill>
          <a:blip r:embed="rId2"/>
          <a:stretch>
            <a:fillRect/>
          </a:stretch>
        </p:blipFill>
        <p:spPr>
          <a:xfrm>
            <a:off x="2233706" y="75640"/>
            <a:ext cx="8128000" cy="1425093"/>
          </a:xfrm>
          <a:prstGeom prst="rect">
            <a:avLst/>
          </a:prstGeom>
        </p:spPr>
      </p:pic>
      <p:pic>
        <p:nvPicPr>
          <p:cNvPr id="5" name="Picture 5">
            <a:extLst>
              <a:ext uri="{FF2B5EF4-FFF2-40B4-BE49-F238E27FC236}">
                <a16:creationId xmlns:a16="http://schemas.microsoft.com/office/drawing/2014/main" id="{6FEF8ED6-DA02-D04D-AB3D-7A8C6556DDBE}"/>
              </a:ext>
            </a:extLst>
          </p:cNvPr>
          <p:cNvPicPr>
            <a:picLocks noChangeAspect="1"/>
          </p:cNvPicPr>
          <p:nvPr/>
        </p:nvPicPr>
        <p:blipFill>
          <a:blip r:embed="rId3"/>
          <a:stretch>
            <a:fillRect/>
          </a:stretch>
        </p:blipFill>
        <p:spPr>
          <a:xfrm>
            <a:off x="4830296" y="1475520"/>
            <a:ext cx="2355476" cy="606714"/>
          </a:xfrm>
          <a:prstGeom prst="rect">
            <a:avLst/>
          </a:prstGeom>
        </p:spPr>
      </p:pic>
    </p:spTree>
    <p:extLst>
      <p:ext uri="{BB962C8B-B14F-4D97-AF65-F5344CB8AC3E}">
        <p14:creationId xmlns:p14="http://schemas.microsoft.com/office/powerpoint/2010/main" val="429172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E3A4-D484-6748-B2B0-B8CE8493E322}"/>
              </a:ext>
            </a:extLst>
          </p:cNvPr>
          <p:cNvSpPr>
            <a:spLocks noGrp="1"/>
          </p:cNvSpPr>
          <p:nvPr>
            <p:ph type="title"/>
          </p:nvPr>
        </p:nvSpPr>
        <p:spPr>
          <a:xfrm>
            <a:off x="764801" y="142875"/>
            <a:ext cx="11228295" cy="6589059"/>
          </a:xfrm>
        </p:spPr>
        <p:txBody>
          <a:bodyPr>
            <a:normAutofit/>
          </a:bodyPr>
          <a:lstStyle/>
          <a:p>
            <a:r>
              <a:rPr lang="en-US" sz="3200" b="1" i="1"/>
              <a:t>Results</a:t>
            </a:r>
            <a:br>
              <a:rPr lang="en-US" sz="2800"/>
            </a:br>
            <a:br>
              <a:rPr lang="en-US" sz="2800"/>
            </a:br>
            <a:r>
              <a:rPr lang="en-US" sz="2800"/>
              <a:t>●Neck US and serum Tg measurement are equivalent or superior in</a:t>
            </a:r>
            <a:br>
              <a:rPr lang="en-US" sz="2800"/>
            </a:br>
            <a:r>
              <a:rPr lang="en-US" sz="2800"/>
              <a:t>  detecting and localizing residual disease compared to Rx-WBS</a:t>
            </a:r>
            <a:br>
              <a:rPr lang="en-US" sz="2800"/>
            </a:br>
            <a:br>
              <a:rPr lang="en-US" sz="2800"/>
            </a:br>
            <a:r>
              <a:rPr lang="en-US" sz="2800"/>
              <a:t>●It is doubtful that early detection of microscopic locoregional metastasis</a:t>
            </a:r>
            <a:br>
              <a:rPr lang="en-US" sz="2800"/>
            </a:br>
            <a:r>
              <a:rPr lang="en-US" sz="2800"/>
              <a:t>  will impact on patient’s outcome</a:t>
            </a:r>
            <a:br>
              <a:rPr lang="en-US" sz="2800"/>
            </a:br>
            <a:br>
              <a:rPr lang="en-US" sz="2800"/>
            </a:br>
            <a:r>
              <a:rPr lang="en-US" sz="2800"/>
              <a:t>●10 OP showed some benefits in reducing DR rates with RAT in IR</a:t>
            </a:r>
            <a:br>
              <a:rPr lang="en-US" sz="2800"/>
            </a:br>
            <a:r>
              <a:rPr lang="en-US" sz="2800"/>
              <a:t>  patients</a:t>
            </a:r>
            <a:br>
              <a:rPr lang="en-US" sz="2800"/>
            </a:br>
            <a:br>
              <a:rPr lang="en-US" sz="2800"/>
            </a:br>
            <a:r>
              <a:rPr lang="en-US" sz="2800"/>
              <a:t>●14 OP failed to show benefit from RRA in similar groups of patients</a:t>
            </a:r>
          </a:p>
        </p:txBody>
      </p:sp>
    </p:spTree>
    <p:extLst>
      <p:ext uri="{BB962C8B-B14F-4D97-AF65-F5344CB8AC3E}">
        <p14:creationId xmlns:p14="http://schemas.microsoft.com/office/powerpoint/2010/main" val="131245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1EB0-4B74-9C41-AAC3-0D5942685605}"/>
              </a:ext>
            </a:extLst>
          </p:cNvPr>
          <p:cNvSpPr>
            <a:spLocks noGrp="1"/>
          </p:cNvSpPr>
          <p:nvPr>
            <p:ph type="title"/>
          </p:nvPr>
        </p:nvSpPr>
        <p:spPr>
          <a:xfrm>
            <a:off x="790015" y="92449"/>
            <a:ext cx="11320741" cy="6563845"/>
          </a:xfrm>
        </p:spPr>
        <p:txBody>
          <a:bodyPr>
            <a:normAutofit/>
          </a:bodyPr>
          <a:lstStyle/>
          <a:p>
            <a:r>
              <a:rPr lang="en-US" sz="3200"/>
              <a:t>Results…</a:t>
            </a:r>
            <a:br>
              <a:rPr lang="en-US" sz="3200"/>
            </a:br>
            <a:br>
              <a:rPr lang="en-US" sz="3200"/>
            </a:br>
            <a:r>
              <a:rPr lang="en-US" sz="3200"/>
              <a:t>●</a:t>
            </a:r>
            <a:r>
              <a:rPr lang="en-US" sz="2800"/>
              <a:t>No benefit from RAT has been shown for LR patients in prevention of DR</a:t>
            </a:r>
            <a:br>
              <a:rPr lang="en-US" sz="2800"/>
            </a:br>
            <a:br>
              <a:rPr lang="en-US" sz="2800"/>
            </a:br>
            <a:r>
              <a:rPr lang="en-US" sz="2800"/>
              <a:t>● For IR patients,no defined recommendation for or against RRA is made </a:t>
            </a:r>
            <a:br>
              <a:rPr lang="en-US" sz="2800"/>
            </a:br>
            <a:br>
              <a:rPr lang="en-US" sz="2800"/>
            </a:br>
            <a:r>
              <a:rPr lang="en-US" sz="2800"/>
              <a:t>●In IR patients,RAT may be beneficial in one or more of the following </a:t>
            </a:r>
            <a:br>
              <a:rPr lang="en-US" sz="2800"/>
            </a:br>
            <a:r>
              <a:rPr lang="en-US" sz="2800"/>
              <a:t>  features:</a:t>
            </a:r>
            <a:br>
              <a:rPr lang="en-US" sz="2800"/>
            </a:br>
            <a:r>
              <a:rPr lang="en-US" sz="2800"/>
              <a:t>          ●minimal extrathyroidal extension </a:t>
            </a:r>
            <a:br>
              <a:rPr lang="en-US" sz="2800"/>
            </a:br>
            <a:r>
              <a:rPr lang="en-US" sz="2800"/>
              <a:t>          ●aggressive histology (tall cell,columnar,diffuse sclerosing varients)</a:t>
            </a:r>
            <a:br>
              <a:rPr lang="en-US" sz="2800"/>
            </a:br>
            <a:r>
              <a:rPr lang="en-US" sz="2800"/>
              <a:t>          ●N1</a:t>
            </a:r>
            <a:br>
              <a:rPr lang="en-US" sz="2800"/>
            </a:br>
            <a:r>
              <a:rPr lang="en-US" sz="2800"/>
              <a:t>          ●uptake outside thyroid bed on DxWBS or RxWBS</a:t>
            </a:r>
            <a:br>
              <a:rPr lang="en-US" sz="2800"/>
            </a:br>
            <a:r>
              <a:rPr lang="en-US" sz="2800"/>
              <a:t>          ●multifocality</a:t>
            </a:r>
            <a:br>
              <a:rPr lang="en-US" sz="2800"/>
            </a:br>
            <a:r>
              <a:rPr lang="en-US" sz="2800"/>
              <a:t>          ●BRAFF mutation </a:t>
            </a:r>
          </a:p>
        </p:txBody>
      </p:sp>
    </p:spTree>
    <p:extLst>
      <p:ext uri="{BB962C8B-B14F-4D97-AF65-F5344CB8AC3E}">
        <p14:creationId xmlns:p14="http://schemas.microsoft.com/office/powerpoint/2010/main" val="380279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a:t>●Risk classification</a:t>
            </a:r>
            <a:br>
              <a:rPr lang="en-US" sz="3200"/>
            </a:br>
            <a:r>
              <a:rPr lang="en-US" sz="3200"/>
              <a:t>●Goals of 131 I therapy</a:t>
            </a:r>
            <a:br>
              <a:rPr lang="en-US" sz="3200"/>
            </a:br>
            <a:r>
              <a:rPr lang="en-US" sz="3200"/>
              <a:t>●Response to therapy</a:t>
            </a:r>
            <a:br>
              <a:rPr lang="en-US" sz="3200"/>
            </a:br>
            <a:r>
              <a:rPr lang="en-US" sz="3200"/>
              <a:t>●Survival  rate </a:t>
            </a:r>
            <a:br>
              <a:rPr lang="en-US" sz="3200"/>
            </a:br>
            <a:r>
              <a:rPr lang="en-US" sz="3200" b="1" i="1">
                <a:solidFill>
                  <a:srgbClr val="FF0000"/>
                </a:solidFill>
              </a:rPr>
              <a:t>●Dosage of 131 I</a:t>
            </a:r>
            <a:br>
              <a:rPr lang="en-US" sz="3200"/>
            </a:br>
            <a:r>
              <a:rPr lang="en-US" sz="3200"/>
              <a:t>● use of rhTsh</a:t>
            </a:r>
            <a:br>
              <a:rPr lang="en-US" sz="3200"/>
            </a:br>
            <a:r>
              <a:rPr lang="en-US" sz="3200"/>
              <a:t>●The Martinique principles</a:t>
            </a:r>
          </a:p>
        </p:txBody>
      </p:sp>
    </p:spTree>
    <p:extLst>
      <p:ext uri="{BB962C8B-B14F-4D97-AF65-F5344CB8AC3E}">
        <p14:creationId xmlns:p14="http://schemas.microsoft.com/office/powerpoint/2010/main" val="1661512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F46B-DCBA-854E-B3D7-BDA8E96576A7}"/>
              </a:ext>
            </a:extLst>
          </p:cNvPr>
          <p:cNvSpPr>
            <a:spLocks noGrp="1"/>
          </p:cNvSpPr>
          <p:nvPr>
            <p:ph type="title"/>
          </p:nvPr>
        </p:nvSpPr>
        <p:spPr>
          <a:xfrm>
            <a:off x="773206" y="100852"/>
            <a:ext cx="11303934" cy="6639485"/>
          </a:xfrm>
        </p:spPr>
        <p:txBody>
          <a:bodyPr>
            <a:normAutofit/>
          </a:bodyPr>
          <a:lstStyle/>
          <a:p>
            <a:br>
              <a:rPr lang="en-US" sz="2800"/>
            </a:br>
            <a:br>
              <a:rPr lang="en-US" sz="2800"/>
            </a:br>
            <a:br>
              <a:rPr lang="en-US" sz="2800"/>
            </a:br>
            <a:br>
              <a:rPr lang="en-US" sz="2800"/>
            </a:br>
            <a:br>
              <a:rPr lang="en-US" sz="2800"/>
            </a:br>
            <a:br>
              <a:rPr lang="en-US" sz="2800"/>
            </a:br>
            <a:r>
              <a:rPr lang="en-US" sz="2800"/>
              <a:t>In a retrospective multicenter registry study, 1298 DTC patients between 1975 and 2005 categorized as being in the ATA low-risk level, were followed for a median of10.3 years,</a:t>
            </a:r>
            <a:br>
              <a:rPr lang="en-US" sz="2800"/>
            </a:br>
            <a:br>
              <a:rPr lang="en-US" sz="2800"/>
            </a:br>
            <a:r>
              <a:rPr lang="en-US" sz="2800"/>
              <a:t>there was no signicant effect of RAI adjuvant therapy on overall or disease-free survival, using respective multivariate and stratied propensity analysis techniques </a:t>
            </a:r>
            <a:br>
              <a:rPr lang="en-US" sz="2800"/>
            </a:br>
            <a:endParaRPr lang="en-US" sz="2800"/>
          </a:p>
        </p:txBody>
      </p:sp>
      <p:pic>
        <p:nvPicPr>
          <p:cNvPr id="3" name="Picture 3">
            <a:extLst>
              <a:ext uri="{FF2B5EF4-FFF2-40B4-BE49-F238E27FC236}">
                <a16:creationId xmlns:a16="http://schemas.microsoft.com/office/drawing/2014/main" id="{90328CE7-5AA7-ED4D-B963-5902A1284573}"/>
              </a:ext>
            </a:extLst>
          </p:cNvPr>
          <p:cNvPicPr>
            <a:picLocks noChangeAspect="1"/>
          </p:cNvPicPr>
          <p:nvPr/>
        </p:nvPicPr>
        <p:blipFill>
          <a:blip r:embed="rId2"/>
          <a:stretch>
            <a:fillRect/>
          </a:stretch>
        </p:blipFill>
        <p:spPr>
          <a:xfrm>
            <a:off x="2216897" y="257771"/>
            <a:ext cx="8128000" cy="1030868"/>
          </a:xfrm>
          <a:prstGeom prst="rect">
            <a:avLst/>
          </a:prstGeom>
        </p:spPr>
      </p:pic>
      <p:pic>
        <p:nvPicPr>
          <p:cNvPr id="5" name="Picture 5">
            <a:extLst>
              <a:ext uri="{FF2B5EF4-FFF2-40B4-BE49-F238E27FC236}">
                <a16:creationId xmlns:a16="http://schemas.microsoft.com/office/drawing/2014/main" id="{E0642A0B-2239-A342-96D1-B95247415F6E}"/>
              </a:ext>
            </a:extLst>
          </p:cNvPr>
          <p:cNvPicPr>
            <a:picLocks noChangeAspect="1"/>
          </p:cNvPicPr>
          <p:nvPr/>
        </p:nvPicPr>
        <p:blipFill>
          <a:blip r:embed="rId3"/>
          <a:stretch>
            <a:fillRect/>
          </a:stretch>
        </p:blipFill>
        <p:spPr>
          <a:xfrm>
            <a:off x="4595532" y="1288639"/>
            <a:ext cx="3219450" cy="590550"/>
          </a:xfrm>
          <a:prstGeom prst="rect">
            <a:avLst/>
          </a:prstGeom>
        </p:spPr>
      </p:pic>
    </p:spTree>
    <p:extLst>
      <p:ext uri="{BB962C8B-B14F-4D97-AF65-F5344CB8AC3E}">
        <p14:creationId xmlns:p14="http://schemas.microsoft.com/office/powerpoint/2010/main" val="313564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B019-EEA1-F84D-9CA9-CC394EDCE2E4}"/>
              </a:ext>
            </a:extLst>
          </p:cNvPr>
          <p:cNvSpPr>
            <a:spLocks noGrp="1"/>
          </p:cNvSpPr>
          <p:nvPr>
            <p:ph type="title"/>
          </p:nvPr>
        </p:nvSpPr>
        <p:spPr>
          <a:xfrm>
            <a:off x="798419" y="113460"/>
            <a:ext cx="11253507" cy="6631079"/>
          </a:xfrm>
        </p:spPr>
        <p:txBody>
          <a:bodyPr>
            <a:normAutofit/>
          </a:bodyPr>
          <a:lstStyle/>
          <a:p>
            <a:br>
              <a:rPr lang="en-US" sz="2800"/>
            </a:br>
            <a:r>
              <a:rPr lang="en-US" sz="2800"/>
              <a:t>●The majority of the best available observational evidence suggests that</a:t>
            </a:r>
            <a:br>
              <a:rPr lang="en-US" sz="2800"/>
            </a:br>
            <a:r>
              <a:rPr lang="en-US" sz="2800"/>
              <a:t>  RAI adjuvant therapy is unlikely to improve disease-specic or disease</a:t>
            </a:r>
            <a:br>
              <a:rPr lang="en-US" sz="2800"/>
            </a:br>
            <a:r>
              <a:rPr lang="en-US" sz="2800"/>
              <a:t> -free survival in papillary microcarcinoma (&lt;1cm, uni-or multifocal), in the</a:t>
            </a:r>
            <a:br>
              <a:rPr lang="en-US" sz="2800"/>
            </a:br>
            <a:r>
              <a:rPr lang="en-US" sz="2800"/>
              <a:t>  absence of other higher risk features</a:t>
            </a:r>
            <a:br>
              <a:rPr lang="en-US" sz="2800"/>
            </a:br>
            <a:br>
              <a:rPr lang="en-US" sz="2800"/>
            </a:br>
            <a:r>
              <a:rPr lang="en-US" sz="2800"/>
              <a:t>●In a recent retrospective analysis of 704 microPTC patients whose initial</a:t>
            </a:r>
            <a:br>
              <a:rPr lang="en-US" sz="2800"/>
            </a:br>
            <a:r>
              <a:rPr lang="en-US" sz="2800"/>
              <a:t>  risk level was ATA low or intermediate who were followed for a median of</a:t>
            </a:r>
            <a:br>
              <a:rPr lang="en-US" sz="2800"/>
            </a:br>
            <a:r>
              <a:rPr lang="en-US" sz="2800"/>
              <a:t>  64 months, there was no signicant reduction in recurrence rates in</a:t>
            </a:r>
            <a:br>
              <a:rPr lang="en-US" sz="2800"/>
            </a:br>
            <a:r>
              <a:rPr lang="en-US" sz="2800"/>
              <a:t>  patients treated with  RAI compared to those not treated with RAI using a</a:t>
            </a:r>
            <a:br>
              <a:rPr lang="en-US" sz="2800"/>
            </a:br>
            <a:r>
              <a:rPr lang="en-US" sz="2800"/>
              <a:t>  propensity score analysis</a:t>
            </a:r>
          </a:p>
        </p:txBody>
      </p:sp>
    </p:spTree>
    <p:extLst>
      <p:ext uri="{BB962C8B-B14F-4D97-AF65-F5344CB8AC3E}">
        <p14:creationId xmlns:p14="http://schemas.microsoft.com/office/powerpoint/2010/main" val="241771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802D-A116-E34E-8525-38EAC134F01E}"/>
              </a:ext>
            </a:extLst>
          </p:cNvPr>
          <p:cNvSpPr>
            <a:spLocks noGrp="1"/>
          </p:cNvSpPr>
          <p:nvPr>
            <p:ph type="title"/>
          </p:nvPr>
        </p:nvSpPr>
        <p:spPr>
          <a:xfrm>
            <a:off x="806824" y="84044"/>
            <a:ext cx="11236698" cy="6689912"/>
          </a:xfrm>
        </p:spPr>
        <p:txBody>
          <a:bodyPr/>
          <a:lstStyle/>
          <a:p>
            <a:br>
              <a:rPr lang="en-US"/>
            </a:br>
            <a:br>
              <a:rPr lang="en-US"/>
            </a:br>
            <a:br>
              <a:rPr lang="en-US"/>
            </a:br>
            <a:br>
              <a:rPr lang="en-US"/>
            </a:br>
            <a:r>
              <a:rPr lang="en-US" sz="2800"/>
              <a:t>●examine the impact of RAI on overall survival in IR risk PTC patients.</a:t>
            </a:r>
            <a:br>
              <a:rPr lang="en-US" sz="2800"/>
            </a:br>
            <a:br>
              <a:rPr lang="en-US" sz="2800"/>
            </a:br>
            <a:r>
              <a:rPr lang="en-US" sz="2800"/>
              <a:t>●Adult patients with intermediate risk PTC(by ATA risk and AJCC disease)</a:t>
            </a:r>
            <a:br>
              <a:rPr lang="en-US" sz="2800"/>
            </a:br>
            <a:r>
              <a:rPr lang="en-US" sz="2800"/>
              <a:t>  who underwent total thyroidectomy with/without RAI in the National</a:t>
            </a:r>
            <a:br>
              <a:rPr lang="en-US" sz="2800"/>
            </a:br>
            <a:r>
              <a:rPr lang="en-US" sz="2800"/>
              <a:t>  Cancer Database, 1998–2006.</a:t>
            </a:r>
            <a:br>
              <a:rPr lang="en-US" sz="2800"/>
            </a:br>
            <a:br>
              <a:rPr lang="en-US" sz="2800"/>
            </a:br>
            <a:r>
              <a:rPr lang="en-US" sz="2800"/>
              <a:t>●Main Outcome Measures: Overall survival (OS) for patients treated with</a:t>
            </a:r>
            <a:br>
              <a:rPr lang="en-US" sz="2800"/>
            </a:br>
            <a:r>
              <a:rPr lang="en-US" sz="2800"/>
              <a:t>  and without RAI using univariate and multivariate regression analyses.</a:t>
            </a:r>
            <a:br>
              <a:rPr lang="en-US" sz="2800"/>
            </a:br>
            <a:br>
              <a:rPr lang="en-US" sz="2800"/>
            </a:br>
            <a:r>
              <a:rPr lang="en-US" sz="2800"/>
              <a:t>●21,870 patients were included; 15,418 (70.5%) received RAI and 6,452</a:t>
            </a:r>
            <a:br>
              <a:rPr lang="en-US" sz="2800"/>
            </a:br>
            <a:r>
              <a:rPr lang="en-US" sz="2800"/>
              <a:t>  (29.5%) did not. Mean follow-up was 6 years.</a:t>
            </a:r>
          </a:p>
        </p:txBody>
      </p:sp>
      <p:pic>
        <p:nvPicPr>
          <p:cNvPr id="3" name="Picture 3">
            <a:extLst>
              <a:ext uri="{FF2B5EF4-FFF2-40B4-BE49-F238E27FC236}">
                <a16:creationId xmlns:a16="http://schemas.microsoft.com/office/drawing/2014/main" id="{482E4B18-F7C9-8C4F-8069-D3D95D52AC2D}"/>
              </a:ext>
            </a:extLst>
          </p:cNvPr>
          <p:cNvPicPr>
            <a:picLocks noChangeAspect="1"/>
          </p:cNvPicPr>
          <p:nvPr/>
        </p:nvPicPr>
        <p:blipFill>
          <a:blip r:embed="rId2"/>
          <a:stretch>
            <a:fillRect/>
          </a:stretch>
        </p:blipFill>
        <p:spPr>
          <a:xfrm>
            <a:off x="2361173" y="0"/>
            <a:ext cx="8128000" cy="1532610"/>
          </a:xfrm>
          <a:prstGeom prst="rect">
            <a:avLst/>
          </a:prstGeom>
        </p:spPr>
      </p:pic>
      <p:pic>
        <p:nvPicPr>
          <p:cNvPr id="5" name="Picture 5">
            <a:extLst>
              <a:ext uri="{FF2B5EF4-FFF2-40B4-BE49-F238E27FC236}">
                <a16:creationId xmlns:a16="http://schemas.microsoft.com/office/drawing/2014/main" id="{9F6D5753-8B41-474E-A3DD-43E927C5A5DE}"/>
              </a:ext>
            </a:extLst>
          </p:cNvPr>
          <p:cNvPicPr>
            <a:picLocks noChangeAspect="1"/>
          </p:cNvPicPr>
          <p:nvPr/>
        </p:nvPicPr>
        <p:blipFill>
          <a:blip r:embed="rId3"/>
          <a:stretch>
            <a:fillRect/>
          </a:stretch>
        </p:blipFill>
        <p:spPr>
          <a:xfrm>
            <a:off x="4833937" y="1425947"/>
            <a:ext cx="2524125" cy="762000"/>
          </a:xfrm>
          <a:prstGeom prst="rect">
            <a:avLst/>
          </a:prstGeom>
        </p:spPr>
      </p:pic>
    </p:spTree>
    <p:extLst>
      <p:ext uri="{BB962C8B-B14F-4D97-AF65-F5344CB8AC3E}">
        <p14:creationId xmlns:p14="http://schemas.microsoft.com/office/powerpoint/2010/main" val="3518827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79037-A9D6-CB48-90E8-B904B47857F4}"/>
              </a:ext>
            </a:extLst>
          </p:cNvPr>
          <p:cNvSpPr>
            <a:spLocks noGrp="1"/>
          </p:cNvSpPr>
          <p:nvPr>
            <p:ph type="title"/>
          </p:nvPr>
        </p:nvSpPr>
        <p:spPr>
          <a:xfrm>
            <a:off x="865654" y="117663"/>
            <a:ext cx="11186272" cy="6547036"/>
          </a:xfrm>
        </p:spPr>
        <p:txBody>
          <a:bodyPr>
            <a:normAutofit fontScale="90000"/>
          </a:bodyPr>
          <a:lstStyle/>
          <a:p>
            <a:r>
              <a:rPr lang="en-US" sz="3200" b="1" i="1"/>
              <a:t>Results</a:t>
            </a:r>
            <a:br>
              <a:rPr lang="en-US" sz="2800"/>
            </a:br>
            <a:br>
              <a:rPr lang="en-US" sz="2800"/>
            </a:br>
            <a:r>
              <a:rPr lang="en-US" sz="2800"/>
              <a:t>●</a:t>
            </a:r>
            <a:r>
              <a:rPr lang="en-US" sz="3100"/>
              <a:t>29% reduced risk of death with RAI therapy [HR 0.71(CI 0.62–0.86)]  in</a:t>
            </a:r>
            <a:br>
              <a:rPr lang="en-US" sz="3100"/>
            </a:br>
            <a:r>
              <a:rPr lang="en-US" sz="3100"/>
              <a:t>  an adjusted analysis for all IR patients</a:t>
            </a:r>
            <a:br>
              <a:rPr lang="en-US" sz="3100"/>
            </a:br>
            <a:br>
              <a:rPr lang="en-US" sz="3100"/>
            </a:br>
            <a:r>
              <a:rPr lang="en-US" sz="3100"/>
              <a:t>●36% reduced risk of death for patients aged younger than 45 years</a:t>
            </a:r>
            <a:br>
              <a:rPr lang="en-US" sz="3100"/>
            </a:br>
            <a:br>
              <a:rPr lang="en-US" sz="3100"/>
            </a:br>
            <a:r>
              <a:rPr lang="en-US" sz="3100"/>
              <a:t>●RAI  is associated with improved OS in intermediate-risk patients with</a:t>
            </a:r>
            <a:br>
              <a:rPr lang="en-US" sz="3100"/>
            </a:br>
            <a:r>
              <a:rPr lang="en-US" sz="3100"/>
              <a:t>  PTC</a:t>
            </a:r>
            <a:br>
              <a:rPr lang="en-US" sz="3100"/>
            </a:br>
            <a:br>
              <a:rPr lang="en-US" sz="3100"/>
            </a:br>
            <a:r>
              <a:rPr lang="en-US" sz="3100"/>
              <a:t>●the decision to treat is  based on clinical judgment(age, histology , size</a:t>
            </a:r>
            <a:br>
              <a:rPr lang="en-US" sz="3100"/>
            </a:br>
            <a:r>
              <a:rPr lang="en-US" sz="3100"/>
              <a:t>  of tumor,  status of lymph node metastasis, vascular invasion and tumor</a:t>
            </a:r>
            <a:br>
              <a:rPr lang="en-US" sz="3100"/>
            </a:br>
            <a:r>
              <a:rPr lang="en-US" sz="3100"/>
              <a:t>  multifocality)</a:t>
            </a:r>
            <a:br>
              <a:rPr lang="en-US" sz="3100"/>
            </a:br>
            <a:br>
              <a:rPr lang="en-US" sz="3100"/>
            </a:br>
            <a:endParaRPr lang="en-US" sz="3100"/>
          </a:p>
        </p:txBody>
      </p:sp>
    </p:spTree>
    <p:extLst>
      <p:ext uri="{BB962C8B-B14F-4D97-AF65-F5344CB8AC3E}">
        <p14:creationId xmlns:p14="http://schemas.microsoft.com/office/powerpoint/2010/main" val="605671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D014D-D3A2-7D4E-AEE9-B944330DB4AA}"/>
              </a:ext>
            </a:extLst>
          </p:cNvPr>
          <p:cNvSpPr>
            <a:spLocks noGrp="1"/>
          </p:cNvSpPr>
          <p:nvPr>
            <p:ph type="title"/>
          </p:nvPr>
        </p:nvSpPr>
        <p:spPr>
          <a:xfrm>
            <a:off x="756397" y="168089"/>
            <a:ext cx="11278721" cy="6505014"/>
          </a:xfrm>
        </p:spPr>
        <p:txBody>
          <a:bodyPr>
            <a:normAutofit/>
          </a:bodyPr>
          <a:lstStyle/>
          <a:p>
            <a:br>
              <a:rPr lang="en-US"/>
            </a:br>
            <a:br>
              <a:rPr lang="en-US"/>
            </a:br>
            <a:br>
              <a:rPr lang="en-US"/>
            </a:br>
            <a:br>
              <a:rPr lang="en-US"/>
            </a:br>
            <a:br>
              <a:rPr lang="en-US"/>
            </a:br>
            <a:r>
              <a:rPr lang="en-US"/>
              <a:t>●</a:t>
            </a:r>
            <a:r>
              <a:rPr lang="en-US" sz="2800"/>
              <a:t>In  this RCT, they compared two thyrotropin-stimulation  methods (thyroid  hormone withdrawal and use of rhTSH)  and  two radioiodine  (131I)  doses(1.1 GBq and 3.7 GBq)in a 2-by-2 design</a:t>
            </a:r>
            <a:br>
              <a:rPr lang="en-US" sz="2800"/>
            </a:br>
            <a:br>
              <a:rPr lang="en-US" sz="2800"/>
            </a:br>
            <a:r>
              <a:rPr lang="en-US" sz="2800"/>
              <a:t>●Inclusion criteria were an age of 18 years or older; total  thyroidectomy </a:t>
            </a:r>
            <a:br>
              <a:rPr lang="en-US" sz="2800"/>
            </a:br>
            <a:r>
              <a:rPr lang="en-US" sz="2800"/>
              <a:t>  for DTC;TNM stage of LR</a:t>
            </a:r>
          </a:p>
        </p:txBody>
      </p:sp>
      <p:pic>
        <p:nvPicPr>
          <p:cNvPr id="3" name="Picture 3">
            <a:extLst>
              <a:ext uri="{FF2B5EF4-FFF2-40B4-BE49-F238E27FC236}">
                <a16:creationId xmlns:a16="http://schemas.microsoft.com/office/drawing/2014/main" id="{798ABB26-3A83-8A4B-8A8E-6E762D2DBCC8}"/>
              </a:ext>
            </a:extLst>
          </p:cNvPr>
          <p:cNvPicPr>
            <a:picLocks noChangeAspect="1"/>
          </p:cNvPicPr>
          <p:nvPr/>
        </p:nvPicPr>
        <p:blipFill>
          <a:blip r:embed="rId2"/>
          <a:stretch>
            <a:fillRect/>
          </a:stretch>
        </p:blipFill>
        <p:spPr>
          <a:xfrm>
            <a:off x="2331757" y="0"/>
            <a:ext cx="8128000" cy="2803200"/>
          </a:xfrm>
          <a:prstGeom prst="rect">
            <a:avLst/>
          </a:prstGeom>
        </p:spPr>
      </p:pic>
    </p:spTree>
    <p:extLst>
      <p:ext uri="{BB962C8B-B14F-4D97-AF65-F5344CB8AC3E}">
        <p14:creationId xmlns:p14="http://schemas.microsoft.com/office/powerpoint/2010/main" val="117431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27EA-3851-FF43-B42F-70632FEC5210}"/>
              </a:ext>
            </a:extLst>
          </p:cNvPr>
          <p:cNvSpPr>
            <a:spLocks noGrp="1"/>
          </p:cNvSpPr>
          <p:nvPr>
            <p:ph type="title"/>
          </p:nvPr>
        </p:nvSpPr>
        <p:spPr>
          <a:xfrm>
            <a:off x="798419" y="218515"/>
            <a:ext cx="11261911" cy="6496609"/>
          </a:xfrm>
        </p:spPr>
        <p:txBody>
          <a:bodyPr/>
          <a:lstStyle/>
          <a:p>
            <a:br>
              <a:rPr lang="en-US"/>
            </a:br>
            <a:r>
              <a:rPr lang="en-US" sz="2800"/>
              <a:t>3 main categories depending on the patient’s estimated risk</a:t>
            </a:r>
            <a:br>
              <a:rPr lang="en-US" sz="2800"/>
            </a:br>
            <a:br>
              <a:rPr lang="en-US" sz="2800"/>
            </a:br>
            <a:r>
              <a:rPr lang="en-US" sz="2800"/>
              <a:t>●Remnant  ablation</a:t>
            </a:r>
            <a:br>
              <a:rPr lang="en-US" sz="2800"/>
            </a:br>
            <a:br>
              <a:rPr lang="en-US" sz="2800"/>
            </a:br>
            <a:r>
              <a:rPr lang="en-US" sz="2800"/>
              <a:t>●Adjuvant  therapy</a:t>
            </a:r>
            <a:br>
              <a:rPr lang="en-US" sz="2800"/>
            </a:br>
            <a:br>
              <a:rPr lang="en-US" sz="2800"/>
            </a:br>
            <a:r>
              <a:rPr lang="en-US" sz="2800"/>
              <a:t>●Therapy for known persistent disease</a:t>
            </a:r>
          </a:p>
        </p:txBody>
      </p:sp>
    </p:spTree>
    <p:extLst>
      <p:ext uri="{BB962C8B-B14F-4D97-AF65-F5344CB8AC3E}">
        <p14:creationId xmlns:p14="http://schemas.microsoft.com/office/powerpoint/2010/main" val="284261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58C2-4F38-E34A-ADDB-C073C0807394}"/>
              </a:ext>
            </a:extLst>
          </p:cNvPr>
          <p:cNvSpPr>
            <a:spLocks noGrp="1"/>
          </p:cNvSpPr>
          <p:nvPr>
            <p:ph type="title"/>
          </p:nvPr>
        </p:nvSpPr>
        <p:spPr>
          <a:xfrm>
            <a:off x="756397" y="138672"/>
            <a:ext cx="11287125" cy="6580655"/>
          </a:xfrm>
        </p:spPr>
        <p:txBody>
          <a:bodyPr>
            <a:normAutofit/>
          </a:bodyPr>
          <a:lstStyle/>
          <a:p>
            <a:r>
              <a:rPr lang="en-US" sz="3200" b="1"/>
              <a:t>Results</a:t>
            </a:r>
            <a:br>
              <a:rPr lang="en-US" sz="2800"/>
            </a:br>
            <a:br>
              <a:rPr lang="en-US" sz="2800"/>
            </a:br>
            <a:r>
              <a:rPr lang="en-US" sz="2800"/>
              <a:t>●In the 684  patients  with  data  that could  be  evaluated,US of the neck </a:t>
            </a:r>
            <a:br>
              <a:rPr lang="en-US" sz="2800"/>
            </a:br>
            <a:r>
              <a:rPr lang="en-US" sz="2800"/>
              <a:t>  was  normal in 652 (95%),and the stimulated  Tg level  was 1.0 ng /ml or</a:t>
            </a:r>
            <a:br>
              <a:rPr lang="en-US" sz="2800"/>
            </a:br>
            <a:r>
              <a:rPr lang="en-US" sz="2800"/>
              <a:t>  less in 621 of  the 652 patients (95%) without detectable  Tg antibodies. </a:t>
            </a:r>
            <a:br>
              <a:rPr lang="en-US" sz="2800"/>
            </a:br>
            <a:br>
              <a:rPr lang="en-US" sz="2800"/>
            </a:br>
            <a:r>
              <a:rPr lang="en-US" sz="2800"/>
              <a:t>●Thyroid  ablation  was complete  in 631 of the 684 patients (92%). </a:t>
            </a:r>
            <a:br>
              <a:rPr lang="en-US" sz="2800"/>
            </a:br>
            <a:br>
              <a:rPr lang="en-US" sz="2800"/>
            </a:br>
            <a:r>
              <a:rPr lang="en-US" sz="2800"/>
              <a:t>●The ablation rate was equivalent between the 131I  doses and  between</a:t>
            </a:r>
            <a:br>
              <a:rPr lang="en-US" sz="2800"/>
            </a:br>
            <a:r>
              <a:rPr lang="en-US" sz="2800"/>
              <a:t>   the thyrotropin-stimulation  methods.</a:t>
            </a:r>
            <a:br>
              <a:rPr lang="en-US" sz="2800"/>
            </a:br>
            <a:br>
              <a:rPr lang="en-US" sz="2800"/>
            </a:br>
            <a:r>
              <a:rPr lang="en-US" sz="2800"/>
              <a:t>●The use  of  rhTSH  and low-dose (1.1  GBq) postoperative radioiodine </a:t>
            </a:r>
            <a:br>
              <a:rPr lang="en-US" sz="2800"/>
            </a:br>
            <a:r>
              <a:rPr lang="en-US" sz="2800"/>
              <a:t>  ablation may be sufficient for the management of low-risk thyroid cancer. </a:t>
            </a:r>
          </a:p>
        </p:txBody>
      </p:sp>
    </p:spTree>
    <p:extLst>
      <p:ext uri="{BB962C8B-B14F-4D97-AF65-F5344CB8AC3E}">
        <p14:creationId xmlns:p14="http://schemas.microsoft.com/office/powerpoint/2010/main" val="4054794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07EFF-CC0D-7945-809C-EDE196297B56}"/>
              </a:ext>
            </a:extLst>
          </p:cNvPr>
          <p:cNvSpPr>
            <a:spLocks noGrp="1"/>
          </p:cNvSpPr>
          <p:nvPr>
            <p:ph type="title"/>
          </p:nvPr>
        </p:nvSpPr>
        <p:spPr>
          <a:xfrm>
            <a:off x="747993" y="88246"/>
            <a:ext cx="11329147" cy="6681507"/>
          </a:xfrm>
        </p:spPr>
        <p:txBody>
          <a:bodyPr>
            <a:normAutofit fontScale="90000"/>
          </a:bodyPr>
          <a:lstStyle/>
          <a:p>
            <a:r>
              <a:rPr lang="fa-IR" b="1" i="1" u="sng">
                <a:solidFill>
                  <a:srgbClr val="FF0000"/>
                </a:solidFill>
              </a:rPr>
              <a:t>ATA </a:t>
            </a:r>
            <a:r>
              <a:rPr lang="en-US" b="1" i="1" u="sng">
                <a:solidFill>
                  <a:srgbClr val="FF0000"/>
                </a:solidFill>
              </a:rPr>
              <a:t>guidelines</a:t>
            </a:r>
            <a:br>
              <a:rPr lang="fa-IR" sz="3200" b="1" i="1"/>
            </a:br>
            <a:r>
              <a:rPr lang="fa-IR" sz="3200" b="1" i="1">
                <a:solidFill>
                  <a:schemeClr val="tx1"/>
                </a:solidFill>
              </a:rPr>
              <a:t>●</a:t>
            </a:r>
            <a:r>
              <a:rPr lang="en-US" sz="3200" b="1" i="1">
                <a:solidFill>
                  <a:schemeClr val="tx1"/>
                </a:solidFill>
              </a:rPr>
              <a:t> low-risk </a:t>
            </a:r>
            <a:r>
              <a:rPr lang="fa-IR" sz="3200" b="1" i="1">
                <a:solidFill>
                  <a:schemeClr val="tx1"/>
                </a:solidFill>
              </a:rPr>
              <a:t>DTC</a:t>
            </a:r>
            <a:br>
              <a:rPr lang="fa-IR" sz="3200"/>
            </a:br>
            <a:r>
              <a:rPr lang="fa-IR" sz="3200"/>
              <a:t>   </a:t>
            </a:r>
            <a:r>
              <a:rPr lang="en-US" sz="2800"/>
              <a:t>RAI ablation is not routinely recommended after</a:t>
            </a:r>
            <a:r>
              <a:rPr lang="fa-IR" sz="2800"/>
              <a:t> </a:t>
            </a:r>
            <a:r>
              <a:rPr lang="en-US" sz="2800"/>
              <a:t>thyroidectomy(</a:t>
            </a:r>
            <a:r>
              <a:rPr lang="en-US" sz="2400" b="1"/>
              <a:t>weak</a:t>
            </a:r>
            <a:br>
              <a:rPr lang="fa-IR" sz="2400" b="1"/>
            </a:br>
            <a:r>
              <a:rPr lang="fa-IR" sz="2400" b="1"/>
              <a:t>   </a:t>
            </a:r>
            <a:r>
              <a:rPr lang="en-US" sz="2400" b="1"/>
              <a:t> recommendation, low-quality evidence)</a:t>
            </a:r>
            <a:br>
              <a:rPr lang="en-US" sz="2400" b="1"/>
            </a:br>
            <a:br>
              <a:rPr lang="fa-IR" sz="2400" b="1" i="1">
                <a:solidFill>
                  <a:schemeClr val="tx1"/>
                </a:solidFill>
              </a:rPr>
            </a:br>
            <a:r>
              <a:rPr lang="fa-IR" sz="2800" b="1" i="1">
                <a:solidFill>
                  <a:schemeClr val="tx1"/>
                </a:solidFill>
              </a:rPr>
              <a:t>●</a:t>
            </a:r>
            <a:r>
              <a:rPr lang="en-US" sz="2800" b="1" i="1">
                <a:solidFill>
                  <a:schemeClr val="tx1"/>
                </a:solidFill>
              </a:rPr>
              <a:t>Unifocal papillary microcarcinoma in absence of other adverse features</a:t>
            </a:r>
            <a:br>
              <a:rPr lang="fa-IR" sz="2800">
                <a:solidFill>
                  <a:srgbClr val="FF0000"/>
                </a:solidFill>
              </a:rPr>
            </a:br>
            <a:r>
              <a:rPr lang="fa-IR" sz="2800">
                <a:solidFill>
                  <a:srgbClr val="FF0000"/>
                </a:solidFill>
              </a:rPr>
              <a:t>  </a:t>
            </a:r>
            <a:r>
              <a:rPr lang="en-US" sz="2800">
                <a:solidFill>
                  <a:schemeClr val="tx1"/>
                </a:solidFill>
              </a:rPr>
              <a:t>RAI ablation is not routinely recommended (</a:t>
            </a:r>
            <a:r>
              <a:rPr lang="en-US" sz="2400">
                <a:solidFill>
                  <a:schemeClr val="tx1"/>
                </a:solidFill>
              </a:rPr>
              <a:t>strong recommendation,</a:t>
            </a:r>
            <a:br>
              <a:rPr lang="fa-IR" sz="2400" b="1">
                <a:solidFill>
                  <a:schemeClr val="tx1"/>
                </a:solidFill>
              </a:rPr>
            </a:br>
            <a:r>
              <a:rPr lang="fa-IR" sz="2400" b="1">
                <a:solidFill>
                  <a:schemeClr val="tx1"/>
                </a:solidFill>
              </a:rPr>
              <a:t> </a:t>
            </a:r>
            <a:r>
              <a:rPr lang="en-US" sz="2400" b="1">
                <a:solidFill>
                  <a:schemeClr val="tx1"/>
                </a:solidFill>
              </a:rPr>
              <a:t> </a:t>
            </a:r>
            <a:r>
              <a:rPr lang="en-US" sz="2400">
                <a:solidFill>
                  <a:schemeClr val="tx1"/>
                </a:solidFill>
              </a:rPr>
              <a:t>moderatequality evidence)</a:t>
            </a:r>
            <a:br>
              <a:rPr lang="fa-IR" sz="2400" b="1">
                <a:solidFill>
                  <a:schemeClr val="tx1"/>
                </a:solidFill>
              </a:rPr>
            </a:br>
            <a:br>
              <a:rPr lang="fa-IR" sz="2400" b="1" i="1">
                <a:solidFill>
                  <a:schemeClr val="tx1"/>
                </a:solidFill>
              </a:rPr>
            </a:br>
            <a:r>
              <a:rPr lang="fa-IR" sz="2800" b="1" i="1">
                <a:solidFill>
                  <a:schemeClr val="tx1"/>
                </a:solidFill>
              </a:rPr>
              <a:t>●</a:t>
            </a:r>
            <a:r>
              <a:rPr lang="en-US" sz="2800" b="1" i="1">
                <a:solidFill>
                  <a:schemeClr val="tx1"/>
                </a:solidFill>
              </a:rPr>
              <a:t>Multifocal papillary microcarcinoma in absence of other adverse features</a:t>
            </a:r>
            <a:br>
              <a:rPr lang="fa-IR" sz="2800" b="1" i="1">
                <a:solidFill>
                  <a:schemeClr val="tx1"/>
                </a:solidFill>
              </a:rPr>
            </a:br>
            <a:r>
              <a:rPr lang="fa-IR" sz="2800" b="1">
                <a:solidFill>
                  <a:srgbClr val="FF0000"/>
                </a:solidFill>
              </a:rPr>
              <a:t>  </a:t>
            </a:r>
            <a:r>
              <a:rPr lang="en-US" sz="2800">
                <a:solidFill>
                  <a:schemeClr val="tx1"/>
                </a:solidFill>
              </a:rPr>
              <a:t>RAI ablation is not routinely recommendeda</a:t>
            </a:r>
            <a:r>
              <a:rPr lang="en-US" sz="2400">
                <a:solidFill>
                  <a:schemeClr val="tx1"/>
                </a:solidFill>
              </a:rPr>
              <a:t> (weak recommendation, low</a:t>
            </a:r>
            <a:br>
              <a:rPr lang="fa-IR" sz="2400" b="1">
                <a:solidFill>
                  <a:schemeClr val="tx1"/>
                </a:solidFill>
              </a:rPr>
            </a:br>
            <a:r>
              <a:rPr lang="fa-IR" sz="2400" b="1">
                <a:solidFill>
                  <a:schemeClr val="tx1"/>
                </a:solidFill>
              </a:rPr>
              <a:t>  </a:t>
            </a:r>
            <a:r>
              <a:rPr lang="en-US" sz="2400" b="1">
                <a:solidFill>
                  <a:schemeClr val="tx1"/>
                </a:solidFill>
              </a:rPr>
              <a:t>-</a:t>
            </a:r>
            <a:r>
              <a:rPr lang="en-US" sz="2400">
                <a:solidFill>
                  <a:schemeClr val="tx1"/>
                </a:solidFill>
              </a:rPr>
              <a:t>quality evidence)</a:t>
            </a:r>
            <a:br>
              <a:rPr lang="fa-IR" sz="2400" b="1">
                <a:solidFill>
                  <a:schemeClr val="tx1"/>
                </a:solidFill>
              </a:rPr>
            </a:br>
            <a:br>
              <a:rPr lang="fa-IR" sz="2800" b="1">
                <a:solidFill>
                  <a:srgbClr val="FF0000"/>
                </a:solidFill>
              </a:rPr>
            </a:br>
            <a:r>
              <a:rPr lang="fa-IR" sz="2800" b="1" i="1">
                <a:solidFill>
                  <a:schemeClr val="tx1"/>
                </a:solidFill>
              </a:rPr>
              <a:t>●I</a:t>
            </a:r>
            <a:r>
              <a:rPr lang="en-US" sz="2800" b="1" i="1">
                <a:solidFill>
                  <a:schemeClr val="tx1"/>
                </a:solidFill>
              </a:rPr>
              <a:t>ntermediate-risk  </a:t>
            </a:r>
            <a:r>
              <a:rPr lang="fa-IR" sz="2800" b="1" i="1">
                <a:solidFill>
                  <a:schemeClr val="tx1"/>
                </a:solidFill>
              </a:rPr>
              <a:t>DTC</a:t>
            </a:r>
            <a:br>
              <a:rPr lang="fa-IR" sz="2800" b="1">
                <a:solidFill>
                  <a:srgbClr val="FF0000"/>
                </a:solidFill>
              </a:rPr>
            </a:br>
            <a:r>
              <a:rPr lang="fa-IR" sz="2800" b="1">
                <a:solidFill>
                  <a:srgbClr val="FF0000"/>
                </a:solidFill>
              </a:rPr>
              <a:t> </a:t>
            </a:r>
            <a:r>
              <a:rPr lang="en-US" sz="2800">
                <a:solidFill>
                  <a:schemeClr val="tx1"/>
                </a:solidFill>
              </a:rPr>
              <a:t>RAI adjuvant therapy should be considered (</a:t>
            </a:r>
            <a:r>
              <a:rPr lang="en-US" sz="2400">
                <a:solidFill>
                  <a:schemeClr val="tx1"/>
                </a:solidFill>
              </a:rPr>
              <a:t>weak recommendation, low-</a:t>
            </a:r>
            <a:br>
              <a:rPr lang="fa-IR" sz="2400">
                <a:solidFill>
                  <a:schemeClr val="tx1"/>
                </a:solidFill>
              </a:rPr>
            </a:br>
            <a:r>
              <a:rPr lang="fa-IR" sz="2400">
                <a:solidFill>
                  <a:schemeClr val="tx1"/>
                </a:solidFill>
              </a:rPr>
              <a:t>  </a:t>
            </a:r>
            <a:r>
              <a:rPr lang="en-US" sz="2400">
                <a:solidFill>
                  <a:schemeClr val="tx1"/>
                </a:solidFill>
              </a:rPr>
              <a:t>quality evidence)</a:t>
            </a:r>
            <a:br>
              <a:rPr lang="fa-IR" sz="2400">
                <a:solidFill>
                  <a:schemeClr val="tx1"/>
                </a:solidFill>
              </a:rPr>
            </a:br>
            <a:br>
              <a:rPr lang="fa-IR" sz="2400">
                <a:solidFill>
                  <a:schemeClr val="tx1"/>
                </a:solidFill>
              </a:rPr>
            </a:br>
            <a:r>
              <a:rPr lang="en-US" sz="2800" b="1" i="1">
                <a:solidFill>
                  <a:schemeClr val="tx1"/>
                </a:solidFill>
              </a:rPr>
              <a:t> </a:t>
            </a:r>
            <a:r>
              <a:rPr lang="fa-IR" sz="2800" b="1" i="1">
                <a:solidFill>
                  <a:schemeClr val="tx1"/>
                </a:solidFill>
              </a:rPr>
              <a:t>●H</a:t>
            </a:r>
            <a:r>
              <a:rPr lang="en-US" sz="2800" b="1" i="1">
                <a:solidFill>
                  <a:schemeClr val="tx1"/>
                </a:solidFill>
              </a:rPr>
              <a:t>igh-risk </a:t>
            </a:r>
            <a:r>
              <a:rPr lang="fa-IR" sz="2800" b="1" i="1">
                <a:solidFill>
                  <a:schemeClr val="tx1"/>
                </a:solidFill>
              </a:rPr>
              <a:t>DTC:</a:t>
            </a:r>
            <a:br>
              <a:rPr lang="fa-IR" sz="2800">
                <a:solidFill>
                  <a:schemeClr val="tx1"/>
                </a:solidFill>
              </a:rPr>
            </a:br>
            <a:r>
              <a:rPr lang="fa-IR" sz="2800">
                <a:solidFill>
                  <a:schemeClr val="tx1"/>
                </a:solidFill>
              </a:rPr>
              <a:t>  </a:t>
            </a:r>
            <a:r>
              <a:rPr lang="en-US" sz="2800">
                <a:solidFill>
                  <a:schemeClr val="tx1"/>
                </a:solidFill>
              </a:rPr>
              <a:t>RAI adjuvant therapy is routinely recommended (</a:t>
            </a:r>
            <a:r>
              <a:rPr lang="en-US" sz="2700">
                <a:solidFill>
                  <a:schemeClr val="tx1"/>
                </a:solidFill>
              </a:rPr>
              <a:t>strong recommendation, </a:t>
            </a:r>
            <a:br>
              <a:rPr lang="fa-IR" sz="2700">
                <a:solidFill>
                  <a:schemeClr val="tx1"/>
                </a:solidFill>
              </a:rPr>
            </a:br>
            <a:r>
              <a:rPr lang="fa-IR" sz="2700">
                <a:solidFill>
                  <a:schemeClr val="tx1"/>
                </a:solidFill>
              </a:rPr>
              <a:t>  </a:t>
            </a:r>
            <a:r>
              <a:rPr lang="en-US" sz="2700">
                <a:solidFill>
                  <a:schemeClr val="tx1"/>
                </a:solidFill>
              </a:rPr>
              <a:t>moderate-quality evidence</a:t>
            </a:r>
            <a:endParaRPr lang="en-US" sz="2700" i="1">
              <a:solidFill>
                <a:schemeClr val="tx1"/>
              </a:solidFill>
            </a:endParaRPr>
          </a:p>
        </p:txBody>
      </p:sp>
    </p:spTree>
    <p:extLst>
      <p:ext uri="{BB962C8B-B14F-4D97-AF65-F5344CB8AC3E}">
        <p14:creationId xmlns:p14="http://schemas.microsoft.com/office/powerpoint/2010/main" val="379746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C0BD-6A09-EA46-B905-E5567193818C}"/>
              </a:ext>
            </a:extLst>
          </p:cNvPr>
          <p:cNvSpPr>
            <a:spLocks noGrp="1"/>
          </p:cNvSpPr>
          <p:nvPr>
            <p:ph type="title"/>
          </p:nvPr>
        </p:nvSpPr>
        <p:spPr>
          <a:xfrm>
            <a:off x="739588" y="121864"/>
            <a:ext cx="11228294" cy="6614271"/>
          </a:xfrm>
        </p:spPr>
        <p:txBody>
          <a:bodyPr>
            <a:normAutofit/>
          </a:bodyPr>
          <a:lstStyle/>
          <a:p>
            <a:r>
              <a:rPr lang="en-US" sz="3200" b="1" i="1"/>
              <a:t>Locoregional disease</a:t>
            </a:r>
            <a:br>
              <a:rPr lang="fa-IR" sz="3200" b="1" i="1"/>
            </a:br>
            <a:br>
              <a:rPr lang="fa-IR" sz="3200" b="1" i="1"/>
            </a:br>
            <a:r>
              <a:rPr lang="fa-IR" sz="3200">
                <a:solidFill>
                  <a:srgbClr val="FF0000"/>
                </a:solidFill>
              </a:rPr>
              <a:t>●</a:t>
            </a:r>
            <a:r>
              <a:rPr lang="fa-IR" sz="3200" b="1" i="1">
                <a:solidFill>
                  <a:srgbClr val="FF0000"/>
                </a:solidFill>
              </a:rPr>
              <a:t>  ATA</a:t>
            </a:r>
            <a:r>
              <a:rPr lang="fa-IR" sz="3200"/>
              <a:t>:</a:t>
            </a:r>
            <a:r>
              <a:rPr lang="en-US" sz="2800" b="1" i="1"/>
              <a:t>RAI may be used in patients with low-volume disease or in</a:t>
            </a:r>
            <a:br>
              <a:rPr lang="fa-IR" sz="2800" b="1" i="1"/>
            </a:br>
            <a:r>
              <a:rPr lang="fa-IR" sz="2800" b="1" i="1"/>
              <a:t>           </a:t>
            </a:r>
            <a:r>
              <a:rPr lang="en-US" sz="2800" b="1" i="1"/>
              <a:t>combination with surgery in case of bulky disease</a:t>
            </a:r>
            <a:br>
              <a:rPr lang="fa-IR" sz="2800" b="1" i="1"/>
            </a:br>
            <a:br>
              <a:rPr lang="fa-IR" sz="2800" b="1" i="1"/>
            </a:br>
            <a:br>
              <a:rPr lang="fa-IR" sz="3200"/>
            </a:br>
            <a:endParaRPr lang="en-US" sz="2800"/>
          </a:p>
        </p:txBody>
      </p:sp>
    </p:spTree>
    <p:extLst>
      <p:ext uri="{BB962C8B-B14F-4D97-AF65-F5344CB8AC3E}">
        <p14:creationId xmlns:p14="http://schemas.microsoft.com/office/powerpoint/2010/main" val="2593871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6E67-F568-C346-BF5D-0FC846E757C6}"/>
              </a:ext>
            </a:extLst>
          </p:cNvPr>
          <p:cNvSpPr>
            <a:spLocks noGrp="1"/>
          </p:cNvSpPr>
          <p:nvPr>
            <p:ph type="title"/>
          </p:nvPr>
        </p:nvSpPr>
        <p:spPr>
          <a:xfrm>
            <a:off x="705971" y="113460"/>
            <a:ext cx="11371169" cy="6631079"/>
          </a:xfrm>
        </p:spPr>
        <p:txBody>
          <a:bodyPr>
            <a:normAutofit/>
          </a:bodyPr>
          <a:lstStyle/>
          <a:p>
            <a:r>
              <a:rPr lang="en-US" sz="3200" b="1" i="1" u="sng">
                <a:solidFill>
                  <a:srgbClr val="FF0000"/>
                </a:solidFill>
              </a:rPr>
              <a:t>ATA Distant metastasi</a:t>
            </a:r>
            <a:br>
              <a:rPr lang="en-US" sz="3200" b="1" i="1" u="sng">
                <a:solidFill>
                  <a:srgbClr val="FF0000"/>
                </a:solidFill>
              </a:rPr>
            </a:br>
            <a:br>
              <a:rPr lang="fa-IR" sz="3200">
                <a:solidFill>
                  <a:schemeClr val="tx1"/>
                </a:solidFill>
              </a:rPr>
            </a:br>
            <a:r>
              <a:rPr lang="fa-IR" sz="2800" b="1" i="1">
                <a:solidFill>
                  <a:schemeClr val="tx1"/>
                </a:solidFill>
              </a:rPr>
              <a:t>●</a:t>
            </a:r>
            <a:r>
              <a:rPr lang="en-US" sz="2800" b="1" i="1">
                <a:solidFill>
                  <a:schemeClr val="tx1"/>
                </a:solidFill>
              </a:rPr>
              <a:t>Pulmonary micrometastases: </a:t>
            </a:r>
            <a:r>
              <a:rPr lang="en-US" sz="2800">
                <a:solidFill>
                  <a:schemeClr val="tx1"/>
                </a:solidFill>
              </a:rPr>
              <a:t>RA</a:t>
            </a:r>
            <a:r>
              <a:rPr lang="en-US" sz="2800"/>
              <a:t>I treatment is recommended every 6–</a:t>
            </a:r>
            <a:r>
              <a:rPr lang="fa-IR" sz="2800"/>
              <a:t> </a:t>
            </a:r>
            <a:br>
              <a:rPr lang="fa-IR" sz="2800"/>
            </a:br>
            <a:r>
              <a:rPr lang="fa-IR" sz="2800"/>
              <a:t>  </a:t>
            </a:r>
            <a:r>
              <a:rPr lang="en-US" sz="2800"/>
              <a:t>12 </a:t>
            </a:r>
            <a:r>
              <a:rPr lang="fa-IR" sz="2800"/>
              <a:t> </a:t>
            </a:r>
            <a:r>
              <a:rPr lang="en-US" sz="2800"/>
              <a:t>mo as long as disease continues to concentrate RAI and respond</a:t>
            </a:r>
            <a:br>
              <a:rPr lang="fa-IR" sz="2800"/>
            </a:br>
            <a:r>
              <a:rPr lang="fa-IR" sz="2800"/>
              <a:t> </a:t>
            </a:r>
            <a:r>
              <a:rPr lang="en-US" sz="2800"/>
              <a:t> clinically (</a:t>
            </a:r>
            <a:r>
              <a:rPr lang="en-US" sz="2400"/>
              <a:t>strong recommendation, moderate-quality evidence)</a:t>
            </a:r>
            <a:br>
              <a:rPr lang="fa-IR" sz="2400"/>
            </a:br>
            <a:br>
              <a:rPr lang="fa-IR" sz="2400">
                <a:solidFill>
                  <a:srgbClr val="FF0000"/>
                </a:solidFill>
              </a:rPr>
            </a:br>
            <a:r>
              <a:rPr lang="fa-IR" sz="2800" b="1" i="1">
                <a:solidFill>
                  <a:schemeClr val="tx1"/>
                </a:solidFill>
              </a:rPr>
              <a:t>●</a:t>
            </a:r>
            <a:r>
              <a:rPr lang="en-US" sz="2800" b="1" i="1">
                <a:solidFill>
                  <a:schemeClr val="tx1"/>
                </a:solidFill>
              </a:rPr>
              <a:t>P</a:t>
            </a:r>
            <a:r>
              <a:rPr lang="fa-IR" sz="2800" b="1" i="1">
                <a:solidFill>
                  <a:schemeClr val="tx1"/>
                </a:solidFill>
              </a:rPr>
              <a:t>ulmonary </a:t>
            </a:r>
            <a:r>
              <a:rPr lang="en-US" sz="2800" b="1" i="1">
                <a:solidFill>
                  <a:schemeClr val="tx1"/>
                </a:solidFill>
              </a:rPr>
              <a:t>Macronodular metastases</a:t>
            </a:r>
            <a:r>
              <a:rPr lang="en-US" sz="2800"/>
              <a:t>: may be treated with RAI and</a:t>
            </a:r>
            <a:br>
              <a:rPr lang="fa-IR" sz="2800"/>
            </a:br>
            <a:r>
              <a:rPr lang="fa-IR" sz="2800"/>
              <a:t> </a:t>
            </a:r>
            <a:r>
              <a:rPr lang="en-US" sz="2800"/>
              <a:t> treatment</a:t>
            </a:r>
            <a:r>
              <a:rPr lang="fa-IR" sz="2800"/>
              <a:t> </a:t>
            </a:r>
            <a:r>
              <a:rPr lang="en-US" sz="2800"/>
              <a:t>repeated when objective benefit is demonstrated (decrease in</a:t>
            </a:r>
            <a:br>
              <a:rPr lang="fa-IR" sz="2800"/>
            </a:br>
            <a:r>
              <a:rPr lang="fa-IR" sz="2800"/>
              <a:t> </a:t>
            </a:r>
            <a:r>
              <a:rPr lang="en-US" sz="2800"/>
              <a:t> the size</a:t>
            </a:r>
            <a:r>
              <a:rPr lang="fa-IR" sz="2800"/>
              <a:t> </a:t>
            </a:r>
            <a:r>
              <a:rPr lang="en-US" sz="2800"/>
              <a:t>of the lesions, decreasing Tg) (</a:t>
            </a:r>
            <a:r>
              <a:rPr lang="en-US" sz="2400"/>
              <a:t>weak recommendation, low</a:t>
            </a:r>
            <a:r>
              <a:rPr lang="fa-IR" sz="2400"/>
              <a:t> </a:t>
            </a:r>
            <a:r>
              <a:rPr lang="en-US" sz="2400"/>
              <a:t>quality</a:t>
            </a:r>
            <a:br>
              <a:rPr lang="fa-IR" sz="2400"/>
            </a:br>
            <a:r>
              <a:rPr lang="fa-IR" sz="2400"/>
              <a:t> </a:t>
            </a:r>
            <a:r>
              <a:rPr lang="en-US" sz="2400"/>
              <a:t> evidence)</a:t>
            </a:r>
            <a:br>
              <a:rPr lang="fa-IR" sz="2400"/>
            </a:br>
            <a:br>
              <a:rPr lang="fa-IR" sz="2400" b="1" i="1">
                <a:solidFill>
                  <a:schemeClr val="tx1"/>
                </a:solidFill>
              </a:rPr>
            </a:br>
            <a:r>
              <a:rPr lang="fa-IR" sz="2800" b="1" i="1">
                <a:solidFill>
                  <a:schemeClr val="tx1"/>
                </a:solidFill>
              </a:rPr>
              <a:t>●Bone:</a:t>
            </a:r>
            <a:r>
              <a:rPr lang="en-US" sz="2800"/>
              <a:t>In iodine-avid bone metastases, RAI therapy should be used,</a:t>
            </a:r>
            <a:br>
              <a:rPr lang="fa-IR" sz="2800"/>
            </a:br>
            <a:r>
              <a:rPr lang="fa-IR" sz="2800"/>
              <a:t> </a:t>
            </a:r>
            <a:r>
              <a:rPr lang="en-US" sz="2800"/>
              <a:t> although rarely</a:t>
            </a:r>
            <a:r>
              <a:rPr lang="fa-IR" sz="2800"/>
              <a:t> </a:t>
            </a:r>
            <a:r>
              <a:rPr lang="en-US" sz="2800"/>
              <a:t>curative(</a:t>
            </a:r>
            <a:r>
              <a:rPr lang="en-US" sz="2400"/>
              <a:t>strongrecommendation,moderate-qualityevidence</a:t>
            </a:r>
            <a:br>
              <a:rPr lang="fa-IR" sz="2400"/>
            </a:br>
            <a:br>
              <a:rPr lang="fa-IR" sz="2400" b="1" i="1">
                <a:solidFill>
                  <a:schemeClr val="tx1"/>
                </a:solidFill>
              </a:rPr>
            </a:br>
            <a:r>
              <a:rPr lang="fa-IR" sz="2800" b="1" i="1">
                <a:solidFill>
                  <a:schemeClr val="tx1"/>
                </a:solidFill>
              </a:rPr>
              <a:t>●Brain</a:t>
            </a:r>
            <a:r>
              <a:rPr lang="fa-IR" sz="2400" b="1" i="1">
                <a:solidFill>
                  <a:schemeClr val="tx1"/>
                </a:solidFill>
              </a:rPr>
              <a:t>:</a:t>
            </a:r>
            <a:r>
              <a:rPr lang="en-US" sz="2800"/>
              <a:t>Surgical resection and EBRT are the mainstays of therapy for CNS</a:t>
            </a:r>
            <a:br>
              <a:rPr lang="fa-IR" sz="2800"/>
            </a:br>
            <a:r>
              <a:rPr lang="fa-IR" sz="2800"/>
              <a:t> </a:t>
            </a:r>
            <a:r>
              <a:rPr lang="en-US" sz="2800"/>
              <a:t> metastases</a:t>
            </a:r>
            <a:r>
              <a:rPr lang="fa-IR" sz="2800"/>
              <a:t>.</a:t>
            </a:r>
            <a:r>
              <a:rPr lang="en-US" sz="2800"/>
              <a:t> RAI therapy can be considered in case of RAI-avid CNS</a:t>
            </a:r>
            <a:br>
              <a:rPr lang="fa-IR" sz="2800"/>
            </a:br>
            <a:r>
              <a:rPr lang="fa-IR" sz="2800"/>
              <a:t> </a:t>
            </a:r>
            <a:r>
              <a:rPr lang="en-US" sz="2800"/>
              <a:t> metastases</a:t>
            </a:r>
            <a:r>
              <a:rPr lang="fa-IR" sz="2400"/>
              <a:t>)</a:t>
            </a:r>
            <a:r>
              <a:rPr lang="en-US" sz="2400"/>
              <a:t> weak recommendation, low-quality evidence</a:t>
            </a:r>
            <a:r>
              <a:rPr lang="fa-IR" sz="2400"/>
              <a:t>(</a:t>
            </a:r>
            <a:endParaRPr lang="en-US" sz="2400" b="1" i="1"/>
          </a:p>
        </p:txBody>
      </p:sp>
    </p:spTree>
    <p:extLst>
      <p:ext uri="{BB962C8B-B14F-4D97-AF65-F5344CB8AC3E}">
        <p14:creationId xmlns:p14="http://schemas.microsoft.com/office/powerpoint/2010/main" val="1653711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B9526-5DBA-4548-A215-A9FCEF71B3A2}"/>
              </a:ext>
            </a:extLst>
          </p:cNvPr>
          <p:cNvSpPr>
            <a:spLocks noGrp="1"/>
          </p:cNvSpPr>
          <p:nvPr>
            <p:ph type="title"/>
          </p:nvPr>
        </p:nvSpPr>
        <p:spPr>
          <a:xfrm>
            <a:off x="613523" y="0"/>
            <a:ext cx="11362764" cy="6605868"/>
          </a:xfrm>
        </p:spPr>
        <p:txBody>
          <a:bodyPr>
            <a:normAutofit/>
          </a:bodyPr>
          <a:lstStyle/>
          <a:p>
            <a:r>
              <a:rPr lang="en-US" sz="3200" b="1" i="1" u="sng">
                <a:solidFill>
                  <a:srgbClr val="FF0000"/>
                </a:solidFill>
              </a:rPr>
              <a:t>ATA  Absence of structurally evident disease</a:t>
            </a:r>
            <a:br>
              <a:rPr lang="en-US" sz="3200" b="1" i="1" u="sng">
                <a:solidFill>
                  <a:srgbClr val="FF0000"/>
                </a:solidFill>
              </a:rPr>
            </a:br>
            <a:br>
              <a:rPr lang="en-US" sz="3200" b="1" i="1" u="sng">
                <a:solidFill>
                  <a:srgbClr val="FF0000"/>
                </a:solidFill>
              </a:rPr>
            </a:br>
            <a:br>
              <a:rPr lang="en-US" sz="3200" b="1" i="1" u="sng">
                <a:solidFill>
                  <a:srgbClr val="FF0000"/>
                </a:solidFill>
              </a:rPr>
            </a:br>
            <a:r>
              <a:rPr lang="en-US" sz="2800"/>
              <a:t>       ● stimulated serum Tg &lt;10 ng/mL with thyroid hormone withdrawal or</a:t>
            </a:r>
            <a:br>
              <a:rPr lang="fa-IR" sz="2800"/>
            </a:br>
            <a:r>
              <a:rPr lang="fa-IR" sz="2800"/>
              <a:t>    </a:t>
            </a:r>
            <a:r>
              <a:rPr lang="en-US" sz="2800"/>
              <a:t> </a:t>
            </a:r>
            <a:r>
              <a:rPr lang="fa-IR" sz="2800"/>
              <a:t> </a:t>
            </a:r>
            <a:r>
              <a:rPr lang="en-US" sz="2800"/>
              <a:t>&lt;5 ng/mL with rhTSH, the patient can be followed without empiric RAI</a:t>
            </a:r>
            <a:br>
              <a:rPr lang="fa-IR" sz="2800"/>
            </a:br>
            <a:r>
              <a:rPr lang="fa-IR" sz="2800"/>
              <a:t>      </a:t>
            </a:r>
            <a:r>
              <a:rPr lang="en-US" sz="2800"/>
              <a:t> therapy (</a:t>
            </a:r>
            <a:r>
              <a:rPr lang="en-US" sz="2400"/>
              <a:t>weak recommendation, low-quality evidence). </a:t>
            </a:r>
            <a:br>
              <a:rPr lang="fa-IR" sz="2400"/>
            </a:br>
            <a:br>
              <a:rPr lang="fa-IR" sz="2800"/>
            </a:br>
            <a:r>
              <a:rPr lang="fa-IR" sz="2800"/>
              <a:t>     </a:t>
            </a:r>
            <a:r>
              <a:rPr lang="en-US" sz="2800"/>
              <a:t>●RAI therapy may beconsidered in patients with significantly elevated</a:t>
            </a:r>
            <a:br>
              <a:rPr lang="fa-IR" sz="2800"/>
            </a:br>
            <a:r>
              <a:rPr lang="fa-IR" sz="2800"/>
              <a:t>       </a:t>
            </a:r>
            <a:r>
              <a:rPr lang="en-US" sz="2800"/>
              <a:t>Tg levels, rapidly rising  Tg levels, or rising ant</a:t>
            </a:r>
            <a:r>
              <a:rPr lang="fa-IR" sz="2800"/>
              <a:t>i </a:t>
            </a:r>
            <a:r>
              <a:rPr lang="en-US" sz="2800"/>
              <a:t>Tg  levels, in whom</a:t>
            </a:r>
            <a:br>
              <a:rPr lang="en-US" sz="2800"/>
            </a:br>
            <a:r>
              <a:rPr lang="en-US" sz="2800"/>
              <a:t>         imaging (anatomic neck/chest imaging and/or PET/CT) has failed to</a:t>
            </a:r>
            <a:br>
              <a:rPr lang="en-US" sz="2800"/>
            </a:br>
            <a:r>
              <a:rPr lang="en-US" sz="2800"/>
              <a:t>         reveal a tumor source  . </a:t>
            </a:r>
            <a:br>
              <a:rPr lang="fa-IR" sz="2800"/>
            </a:br>
            <a:br>
              <a:rPr lang="fa-IR" sz="2800"/>
            </a:br>
            <a:r>
              <a:rPr lang="fa-IR" sz="2800"/>
              <a:t>      </a:t>
            </a:r>
            <a:r>
              <a:rPr lang="en-US" sz="2800"/>
              <a:t>●If empiric RAI therapy is given and the post-therapy scan is negative,</a:t>
            </a:r>
            <a:br>
              <a:rPr lang="fa-IR" sz="2800"/>
            </a:br>
            <a:r>
              <a:rPr lang="fa-IR" sz="2800"/>
              <a:t>     </a:t>
            </a:r>
            <a:r>
              <a:rPr lang="en-US" sz="2800"/>
              <a:t>   the</a:t>
            </a:r>
            <a:r>
              <a:rPr lang="fa-IR" sz="2800"/>
              <a:t> </a:t>
            </a:r>
            <a:r>
              <a:rPr lang="en-US" sz="2800"/>
              <a:t>patient should</a:t>
            </a:r>
            <a:r>
              <a:rPr lang="fa-IR" sz="2800"/>
              <a:t> </a:t>
            </a:r>
            <a:r>
              <a:rPr lang="en-US" sz="2800"/>
              <a:t>be</a:t>
            </a:r>
            <a:r>
              <a:rPr lang="fa-IR" sz="2800"/>
              <a:t> </a:t>
            </a:r>
            <a:r>
              <a:rPr lang="en-US" sz="2800"/>
              <a:t>considered</a:t>
            </a:r>
            <a:r>
              <a:rPr lang="fa-IR" sz="2800"/>
              <a:t> </a:t>
            </a:r>
            <a:r>
              <a:rPr lang="en-US" sz="2800"/>
              <a:t>to</a:t>
            </a:r>
            <a:r>
              <a:rPr lang="fa-IR" sz="2800"/>
              <a:t> </a:t>
            </a:r>
            <a:r>
              <a:rPr lang="en-US" sz="2800"/>
              <a:t>have</a:t>
            </a:r>
            <a:r>
              <a:rPr lang="fa-IR" sz="2800"/>
              <a:t> </a:t>
            </a:r>
            <a:r>
              <a:rPr lang="en-US" sz="2800"/>
              <a:t>RAI-refractory</a:t>
            </a:r>
            <a:r>
              <a:rPr lang="fa-IR" sz="2800"/>
              <a:t> </a:t>
            </a:r>
            <a:r>
              <a:rPr lang="en-US" sz="2800"/>
              <a:t>disease</a:t>
            </a:r>
            <a:r>
              <a:rPr lang="fa-IR" sz="2800"/>
              <a:t> </a:t>
            </a:r>
            <a:r>
              <a:rPr lang="en-US" sz="2800"/>
              <a:t>and</a:t>
            </a:r>
            <a:br>
              <a:rPr lang="fa-IR" sz="2800"/>
            </a:br>
            <a:r>
              <a:rPr lang="fa-IR" sz="2800"/>
              <a:t> </a:t>
            </a:r>
            <a:r>
              <a:rPr lang="en-US" sz="2800"/>
              <a:t>  </a:t>
            </a:r>
            <a:r>
              <a:rPr lang="fa-IR" sz="2800"/>
              <a:t>    </a:t>
            </a:r>
            <a:r>
              <a:rPr lang="en-US" sz="2800"/>
              <a:t> no further RAI therapy should be administered (</a:t>
            </a:r>
            <a:r>
              <a:rPr lang="en-US" sz="2400"/>
              <a:t>weak recommendation,</a:t>
            </a:r>
            <a:br>
              <a:rPr lang="fa-IR" sz="2400"/>
            </a:br>
            <a:r>
              <a:rPr lang="fa-IR" sz="2400"/>
              <a:t> </a:t>
            </a:r>
            <a:r>
              <a:rPr lang="en-US" sz="2400"/>
              <a:t>  </a:t>
            </a:r>
            <a:r>
              <a:rPr lang="fa-IR" sz="2400"/>
              <a:t>     </a:t>
            </a:r>
            <a:r>
              <a:rPr lang="en-US" sz="2400"/>
              <a:t> low-quality evidence)</a:t>
            </a:r>
          </a:p>
        </p:txBody>
      </p:sp>
    </p:spTree>
    <p:extLst>
      <p:ext uri="{BB962C8B-B14F-4D97-AF65-F5344CB8AC3E}">
        <p14:creationId xmlns:p14="http://schemas.microsoft.com/office/powerpoint/2010/main" val="661728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37C4-8BED-954C-ABFA-B2A8E61F866A}"/>
              </a:ext>
            </a:extLst>
          </p:cNvPr>
          <p:cNvSpPr>
            <a:spLocks noGrp="1"/>
          </p:cNvSpPr>
          <p:nvPr>
            <p:ph type="title"/>
          </p:nvPr>
        </p:nvSpPr>
        <p:spPr>
          <a:xfrm>
            <a:off x="756397" y="92449"/>
            <a:ext cx="11295529" cy="6647889"/>
          </a:xfrm>
        </p:spPr>
        <p:txBody>
          <a:bodyPr/>
          <a:lstStyle/>
          <a:p>
            <a:endParaRPr lang="en-US"/>
          </a:p>
        </p:txBody>
      </p:sp>
      <p:pic>
        <p:nvPicPr>
          <p:cNvPr id="3" name="Picture 3">
            <a:extLst>
              <a:ext uri="{FF2B5EF4-FFF2-40B4-BE49-F238E27FC236}">
                <a16:creationId xmlns:a16="http://schemas.microsoft.com/office/drawing/2014/main" id="{1DC9A1F8-D423-1441-A07C-29941930E4A8}"/>
              </a:ext>
            </a:extLst>
          </p:cNvPr>
          <p:cNvPicPr>
            <a:picLocks noChangeAspect="1"/>
          </p:cNvPicPr>
          <p:nvPr/>
        </p:nvPicPr>
        <p:blipFill>
          <a:blip r:embed="rId2"/>
          <a:stretch>
            <a:fillRect/>
          </a:stretch>
        </p:blipFill>
        <p:spPr>
          <a:xfrm>
            <a:off x="756396" y="92449"/>
            <a:ext cx="11295529" cy="6647889"/>
          </a:xfrm>
          <a:prstGeom prst="rect">
            <a:avLst/>
          </a:prstGeom>
        </p:spPr>
      </p:pic>
    </p:spTree>
    <p:extLst>
      <p:ext uri="{BB962C8B-B14F-4D97-AF65-F5344CB8AC3E}">
        <p14:creationId xmlns:p14="http://schemas.microsoft.com/office/powerpoint/2010/main" val="2506655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15A3-E6F7-C34A-97E2-FA2633A283AD}"/>
              </a:ext>
            </a:extLst>
          </p:cNvPr>
          <p:cNvSpPr>
            <a:spLocks noGrp="1"/>
          </p:cNvSpPr>
          <p:nvPr>
            <p:ph type="title"/>
          </p:nvPr>
        </p:nvSpPr>
        <p:spPr>
          <a:xfrm>
            <a:off x="806824" y="75640"/>
            <a:ext cx="11245102" cy="6706720"/>
          </a:xfrm>
        </p:spPr>
        <p:txBody>
          <a:bodyPr/>
          <a:lstStyle/>
          <a:p>
            <a:endParaRPr lang="en-US"/>
          </a:p>
        </p:txBody>
      </p:sp>
      <p:pic>
        <p:nvPicPr>
          <p:cNvPr id="3" name="Picture 3">
            <a:extLst>
              <a:ext uri="{FF2B5EF4-FFF2-40B4-BE49-F238E27FC236}">
                <a16:creationId xmlns:a16="http://schemas.microsoft.com/office/drawing/2014/main" id="{C67E0D6F-D6DA-8345-BC8C-6506CE557413}"/>
              </a:ext>
            </a:extLst>
          </p:cNvPr>
          <p:cNvPicPr>
            <a:picLocks noChangeAspect="1"/>
          </p:cNvPicPr>
          <p:nvPr/>
        </p:nvPicPr>
        <p:blipFill>
          <a:blip r:embed="rId2"/>
          <a:stretch>
            <a:fillRect/>
          </a:stretch>
        </p:blipFill>
        <p:spPr>
          <a:xfrm>
            <a:off x="697566" y="75640"/>
            <a:ext cx="11354359" cy="6706720"/>
          </a:xfrm>
          <a:prstGeom prst="rect">
            <a:avLst/>
          </a:prstGeom>
        </p:spPr>
      </p:pic>
    </p:spTree>
    <p:extLst>
      <p:ext uri="{BB962C8B-B14F-4D97-AF65-F5344CB8AC3E}">
        <p14:creationId xmlns:p14="http://schemas.microsoft.com/office/powerpoint/2010/main" val="3020537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a:t>●Risk classification</a:t>
            </a:r>
            <a:br>
              <a:rPr lang="en-US" sz="3200"/>
            </a:br>
            <a:r>
              <a:rPr lang="en-US" sz="3200"/>
              <a:t>●Goals of 131 I therapy</a:t>
            </a:r>
            <a:br>
              <a:rPr lang="en-US" sz="3200"/>
            </a:br>
            <a:r>
              <a:rPr lang="en-US" sz="3200"/>
              <a:t>●Response to therapy</a:t>
            </a:r>
            <a:br>
              <a:rPr lang="en-US" sz="3200"/>
            </a:br>
            <a:r>
              <a:rPr lang="en-US" sz="3200"/>
              <a:t>●Survival  rate </a:t>
            </a:r>
            <a:br>
              <a:rPr lang="en-US" sz="3200"/>
            </a:br>
            <a:r>
              <a:rPr lang="en-US" sz="3200"/>
              <a:t>●Dosage of 131I</a:t>
            </a:r>
            <a:br>
              <a:rPr lang="en-US" sz="3200"/>
            </a:br>
            <a:r>
              <a:rPr lang="en-US" sz="3200" b="1" i="1">
                <a:solidFill>
                  <a:srgbClr val="FF0000"/>
                </a:solidFill>
              </a:rPr>
              <a:t>● use of rhTsh</a:t>
            </a:r>
            <a:br>
              <a:rPr lang="en-US" sz="3200"/>
            </a:br>
            <a:r>
              <a:rPr lang="en-US" sz="3200"/>
              <a:t>●The Martinique principles</a:t>
            </a:r>
          </a:p>
        </p:txBody>
      </p:sp>
    </p:spTree>
    <p:extLst>
      <p:ext uri="{BB962C8B-B14F-4D97-AF65-F5344CB8AC3E}">
        <p14:creationId xmlns:p14="http://schemas.microsoft.com/office/powerpoint/2010/main" val="76579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5153-32B7-4145-865C-A678D04121DD}"/>
              </a:ext>
            </a:extLst>
          </p:cNvPr>
          <p:cNvSpPr>
            <a:spLocks noGrp="1"/>
          </p:cNvSpPr>
          <p:nvPr>
            <p:ph type="title"/>
          </p:nvPr>
        </p:nvSpPr>
        <p:spPr>
          <a:xfrm>
            <a:off x="747993" y="142875"/>
            <a:ext cx="11345955" cy="6538631"/>
          </a:xfrm>
        </p:spPr>
        <p:txBody>
          <a:bodyPr>
            <a:normAutofit/>
          </a:bodyPr>
          <a:lstStyle/>
          <a:p>
            <a:br>
              <a:rPr lang="en-US" sz="2800"/>
            </a:br>
            <a:br>
              <a:rPr lang="en-US" sz="2800"/>
            </a:br>
            <a:r>
              <a:rPr lang="en-US" sz="2800"/>
              <a:t>●use of rhTSH has become a safe and effective alternative to thyroid</a:t>
            </a:r>
            <a:br>
              <a:rPr lang="en-US" sz="2800"/>
            </a:br>
            <a:r>
              <a:rPr lang="en-US" sz="2800"/>
              <a:t>  hormone withdrawal in the detection of recurrent or residual thyroid</a:t>
            </a:r>
            <a:br>
              <a:rPr lang="en-US" sz="2800"/>
            </a:br>
            <a:r>
              <a:rPr lang="en-US" sz="2800"/>
              <a:t>  cancer and for facilitation of radioiodine ablation</a:t>
            </a:r>
            <a:br>
              <a:rPr lang="en-US" sz="2800"/>
            </a:br>
            <a:br>
              <a:rPr lang="en-US" sz="2800"/>
            </a:br>
            <a:br>
              <a:rPr lang="en-US" sz="2800"/>
            </a:br>
            <a:r>
              <a:rPr lang="en-US" sz="2800"/>
              <a:t>●recent retrospective studies suggest that final clinical outcomes</a:t>
            </a:r>
            <a:br>
              <a:rPr lang="en-US" sz="2800"/>
            </a:br>
            <a:r>
              <a:rPr lang="en-US" sz="2800"/>
              <a:t>  (recurrence rates and likelihood of achieving no evidence of disease</a:t>
            </a:r>
            <a:br>
              <a:rPr lang="en-US" sz="2800"/>
            </a:br>
            <a:r>
              <a:rPr lang="en-US" sz="2800"/>
              <a:t>  status at final follow-up) over 5 years to 10 years of follow-up are very</a:t>
            </a:r>
            <a:br>
              <a:rPr lang="en-US" sz="2800"/>
            </a:br>
            <a:r>
              <a:rPr lang="en-US" sz="2800"/>
              <a:t>  similar with either method of preparation</a:t>
            </a:r>
            <a:br>
              <a:rPr lang="en-US" sz="2800"/>
            </a:br>
            <a:br>
              <a:rPr lang="en-US" sz="2800"/>
            </a:br>
            <a:endParaRPr lang="en-US" sz="2800"/>
          </a:p>
        </p:txBody>
      </p:sp>
    </p:spTree>
    <p:extLst>
      <p:ext uri="{BB962C8B-B14F-4D97-AF65-F5344CB8AC3E}">
        <p14:creationId xmlns:p14="http://schemas.microsoft.com/office/powerpoint/2010/main" val="38247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B4CF-2C09-DC4B-AA24-743133C6B366}"/>
              </a:ext>
            </a:extLst>
          </p:cNvPr>
          <p:cNvSpPr>
            <a:spLocks noGrp="1"/>
          </p:cNvSpPr>
          <p:nvPr>
            <p:ph type="title"/>
          </p:nvPr>
        </p:nvSpPr>
        <p:spPr>
          <a:xfrm>
            <a:off x="815229" y="126067"/>
            <a:ext cx="11287124" cy="6538632"/>
          </a:xfrm>
        </p:spPr>
        <p:txBody>
          <a:bodyPr>
            <a:normAutofit/>
          </a:bodyPr>
          <a:lstStyle/>
          <a:p>
            <a:br>
              <a:rPr lang="en-US" sz="2800"/>
            </a:br>
            <a:r>
              <a:rPr lang="en-US" sz="2800"/>
              <a:t>ATAguidelines suggest that preparation with rhTSH stimulation:</a:t>
            </a:r>
            <a:br>
              <a:rPr lang="en-US" sz="2800"/>
            </a:br>
            <a:br>
              <a:rPr lang="en-US" sz="2800"/>
            </a:br>
            <a:r>
              <a:rPr lang="en-US" sz="2800"/>
              <a:t> (1)is acceptable in case of patients with ATA low-risk and ATA IR</a:t>
            </a:r>
            <a:br>
              <a:rPr lang="en-US" sz="2800"/>
            </a:br>
            <a:r>
              <a:rPr lang="en-US" sz="2800"/>
              <a:t>      DTCwithout extensive lymph node involvement (ie, T1–T3, N0/Nx/N1a,</a:t>
            </a:r>
            <a:br>
              <a:rPr lang="en-US" sz="2800"/>
            </a:br>
            <a:r>
              <a:rPr lang="en-US" sz="2800"/>
              <a:t>      M0), in whom RAI remnant ablation or adjuvant therapy is planned</a:t>
            </a:r>
            <a:br>
              <a:rPr lang="en-US" sz="2800"/>
            </a:br>
            <a:br>
              <a:rPr lang="en-US" sz="2800"/>
            </a:br>
            <a:r>
              <a:rPr lang="en-US" sz="2800"/>
              <a:t> (2)is considered prior to adjuvant 131-I therapy in patients with ATA IR</a:t>
            </a:r>
            <a:br>
              <a:rPr lang="en-US" sz="2800"/>
            </a:br>
            <a:r>
              <a:rPr lang="en-US" sz="2800"/>
              <a:t>      DTC with extensive lymph node disease in the absence of distant</a:t>
            </a:r>
            <a:br>
              <a:rPr lang="en-US" sz="2800"/>
            </a:br>
            <a:r>
              <a:rPr lang="en-US" sz="2800"/>
              <a:t>      metastases</a:t>
            </a:r>
            <a:br>
              <a:rPr lang="en-US" sz="2800"/>
            </a:br>
            <a:br>
              <a:rPr lang="en-US" sz="2800"/>
            </a:br>
            <a:r>
              <a:rPr lang="en-US" sz="2800"/>
              <a:t>(3)in the rare circumstance of patients with coincidental hypopituitarism</a:t>
            </a:r>
            <a:br>
              <a:rPr lang="en-US" sz="2800"/>
            </a:br>
            <a:r>
              <a:rPr lang="en-US" sz="2800"/>
              <a:t>   who cannot raise their endogenous TSH after withdrawal or patients</a:t>
            </a:r>
            <a:br>
              <a:rPr lang="en-US" sz="2800"/>
            </a:br>
            <a:r>
              <a:rPr lang="en-US" sz="2800"/>
              <a:t>   with such extensive metastatic disease that tumor production of thyroid</a:t>
            </a:r>
            <a:br>
              <a:rPr lang="en-US" sz="2800"/>
            </a:br>
            <a:r>
              <a:rPr lang="en-US" sz="2800"/>
              <a:t>   hormone continues to suppress pituitary secretion of TSH after thyroxine</a:t>
            </a:r>
            <a:br>
              <a:rPr lang="en-US" sz="2800"/>
            </a:br>
            <a:r>
              <a:rPr lang="en-US" sz="2800"/>
              <a:t>   withdrawal</a:t>
            </a:r>
          </a:p>
        </p:txBody>
      </p:sp>
    </p:spTree>
    <p:extLst>
      <p:ext uri="{BB962C8B-B14F-4D97-AF65-F5344CB8AC3E}">
        <p14:creationId xmlns:p14="http://schemas.microsoft.com/office/powerpoint/2010/main" val="397764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2E34B-C4C1-5A4F-8EC1-C1AC6A75E5C1}"/>
              </a:ext>
            </a:extLst>
          </p:cNvPr>
          <p:cNvSpPr>
            <a:spLocks noGrp="1"/>
          </p:cNvSpPr>
          <p:nvPr>
            <p:ph type="title"/>
          </p:nvPr>
        </p:nvSpPr>
        <p:spPr>
          <a:xfrm>
            <a:off x="781610" y="67235"/>
            <a:ext cx="11295530" cy="6580655"/>
          </a:xfrm>
        </p:spPr>
        <p:txBody>
          <a:bodyPr>
            <a:normAutofit/>
          </a:bodyPr>
          <a:lstStyle/>
          <a:p>
            <a:br>
              <a:rPr lang="en-US" sz="3200" b="1">
                <a:solidFill>
                  <a:srgbClr val="FF0000"/>
                </a:solidFill>
              </a:rPr>
            </a:br>
            <a:r>
              <a:rPr lang="fa-IR" sz="3200" b="1">
                <a:solidFill>
                  <a:schemeClr val="tx1"/>
                </a:solidFill>
              </a:rPr>
              <a:t>R</a:t>
            </a:r>
            <a:r>
              <a:rPr lang="en-US" sz="3200" b="1">
                <a:solidFill>
                  <a:schemeClr val="tx1"/>
                </a:solidFill>
              </a:rPr>
              <a:t>emnant ablation</a:t>
            </a:r>
            <a:br>
              <a:rPr lang="en-US" sz="3200" b="1">
                <a:solidFill>
                  <a:srgbClr val="FF0000"/>
                </a:solidFill>
              </a:rPr>
            </a:br>
            <a:br>
              <a:rPr lang="fa-IR" sz="3200" b="1"/>
            </a:br>
            <a:r>
              <a:rPr lang="en-US" sz="2800"/>
              <a:t>use of 131-I to destroy normal residual functioning thyroid tissue</a:t>
            </a:r>
            <a:br>
              <a:rPr lang="fa-IR" sz="2800"/>
            </a:br>
            <a:br>
              <a:rPr lang="fa-IR" sz="2800"/>
            </a:br>
            <a:r>
              <a:rPr lang="en-US" sz="2800"/>
              <a:t>(1)Facilitating the interpretation of subsequent </a:t>
            </a:r>
            <a:r>
              <a:rPr lang="fa-IR" sz="2800"/>
              <a:t>Tg</a:t>
            </a:r>
            <a:r>
              <a:rPr lang="en-US" sz="2800"/>
              <a:t> levels</a:t>
            </a:r>
            <a:br>
              <a:rPr lang="fa-IR" sz="2800"/>
            </a:br>
            <a:br>
              <a:rPr lang="fa-IR" sz="2800"/>
            </a:br>
            <a:r>
              <a:rPr lang="en-US" sz="2800"/>
              <a:t>(2)Increasing the sensitivity of detection of locoregional and/or metastatic</a:t>
            </a:r>
            <a:br>
              <a:rPr lang="en-US" sz="2800"/>
            </a:br>
            <a:r>
              <a:rPr lang="en-US" sz="2800"/>
              <a:t>    disease on subsequent follow-up RAI </a:t>
            </a:r>
            <a:r>
              <a:rPr lang="fa-IR" sz="2800"/>
              <a:t>WBS</a:t>
            </a:r>
            <a:br>
              <a:rPr lang="fa-IR" sz="2800"/>
            </a:br>
            <a:br>
              <a:rPr lang="fa-IR" sz="2800"/>
            </a:br>
            <a:r>
              <a:rPr lang="en-US" sz="2800"/>
              <a:t>(3)Maximizing the therapeutic effect of any subsequent 131-I treatments</a:t>
            </a:r>
            <a:br>
              <a:rPr lang="fa-IR" sz="2800"/>
            </a:br>
            <a:r>
              <a:rPr lang="en-US" sz="2800"/>
              <a:t> </a:t>
            </a:r>
            <a:br>
              <a:rPr lang="fa-IR" sz="2800"/>
            </a:br>
            <a:r>
              <a:rPr lang="en-US" sz="2800"/>
              <a:t>(4)Facilitating a postablation scan that may identify additional sites of</a:t>
            </a:r>
            <a:br>
              <a:rPr lang="en-US" sz="2800"/>
            </a:br>
            <a:r>
              <a:rPr lang="en-US" sz="2800"/>
              <a:t>    disease that were not identified on the preablation scan or suspected if</a:t>
            </a:r>
            <a:br>
              <a:rPr lang="en-US" sz="2800"/>
            </a:br>
            <a:r>
              <a:rPr lang="en-US" sz="2800"/>
              <a:t>    a preablation scan was not performed</a:t>
            </a:r>
          </a:p>
        </p:txBody>
      </p:sp>
    </p:spTree>
    <p:extLst>
      <p:ext uri="{BB962C8B-B14F-4D97-AF65-F5344CB8AC3E}">
        <p14:creationId xmlns:p14="http://schemas.microsoft.com/office/powerpoint/2010/main" val="792526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a:t>●Risk classification</a:t>
            </a:r>
            <a:br>
              <a:rPr lang="en-US" sz="3200"/>
            </a:br>
            <a:r>
              <a:rPr lang="en-US" sz="3200"/>
              <a:t>●Goals of 131 I therapy</a:t>
            </a:r>
            <a:br>
              <a:rPr lang="en-US" sz="3200"/>
            </a:br>
            <a:r>
              <a:rPr lang="en-US" sz="3200"/>
              <a:t>●Response to therapy</a:t>
            </a:r>
            <a:br>
              <a:rPr lang="en-US" sz="3200"/>
            </a:br>
            <a:r>
              <a:rPr lang="en-US" sz="3200"/>
              <a:t>●Survival  rate </a:t>
            </a:r>
            <a:br>
              <a:rPr lang="en-US" sz="3200"/>
            </a:br>
            <a:r>
              <a:rPr lang="en-US" sz="3200"/>
              <a:t>●Dosage of 131I</a:t>
            </a:r>
            <a:br>
              <a:rPr lang="en-US" sz="3200"/>
            </a:br>
            <a:r>
              <a:rPr lang="en-US" sz="3200"/>
              <a:t>●Use of rhTsh</a:t>
            </a:r>
            <a:br>
              <a:rPr lang="en-US" sz="3200"/>
            </a:br>
            <a:r>
              <a:rPr lang="en-US" sz="3200" b="1" i="1">
                <a:solidFill>
                  <a:srgbClr val="FF0000"/>
                </a:solidFill>
              </a:rPr>
              <a:t>●The Martinique principles</a:t>
            </a:r>
          </a:p>
        </p:txBody>
      </p:sp>
    </p:spTree>
    <p:extLst>
      <p:ext uri="{BB962C8B-B14F-4D97-AF65-F5344CB8AC3E}">
        <p14:creationId xmlns:p14="http://schemas.microsoft.com/office/powerpoint/2010/main" val="4076142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5130-E00F-7A4B-B2B5-1E667CD8EE58}"/>
              </a:ext>
            </a:extLst>
          </p:cNvPr>
          <p:cNvSpPr>
            <a:spLocks noGrp="1"/>
          </p:cNvSpPr>
          <p:nvPr>
            <p:ph type="title"/>
          </p:nvPr>
        </p:nvSpPr>
        <p:spPr>
          <a:xfrm>
            <a:off x="815228" y="100853"/>
            <a:ext cx="11152654" cy="6631081"/>
          </a:xfrm>
        </p:spPr>
        <p:txBody>
          <a:bodyPr/>
          <a:lstStyle/>
          <a:p>
            <a:endParaRPr lang="en-US"/>
          </a:p>
        </p:txBody>
      </p:sp>
      <p:pic>
        <p:nvPicPr>
          <p:cNvPr id="3" name="Picture 3">
            <a:extLst>
              <a:ext uri="{FF2B5EF4-FFF2-40B4-BE49-F238E27FC236}">
                <a16:creationId xmlns:a16="http://schemas.microsoft.com/office/drawing/2014/main" id="{48BC6940-4521-FE4A-897E-A4D906E0AF8B}"/>
              </a:ext>
            </a:extLst>
          </p:cNvPr>
          <p:cNvPicPr>
            <a:picLocks noChangeAspect="1"/>
          </p:cNvPicPr>
          <p:nvPr/>
        </p:nvPicPr>
        <p:blipFill>
          <a:blip r:embed="rId2"/>
          <a:stretch>
            <a:fillRect/>
          </a:stretch>
        </p:blipFill>
        <p:spPr>
          <a:xfrm>
            <a:off x="2418603" y="463554"/>
            <a:ext cx="8128000" cy="2518698"/>
          </a:xfrm>
          <a:prstGeom prst="rect">
            <a:avLst/>
          </a:prstGeom>
        </p:spPr>
      </p:pic>
      <p:pic>
        <p:nvPicPr>
          <p:cNvPr id="5" name="Picture 5">
            <a:extLst>
              <a:ext uri="{FF2B5EF4-FFF2-40B4-BE49-F238E27FC236}">
                <a16:creationId xmlns:a16="http://schemas.microsoft.com/office/drawing/2014/main" id="{7EA73C00-960A-364B-A5B9-B17B017F0717}"/>
              </a:ext>
            </a:extLst>
          </p:cNvPr>
          <p:cNvPicPr>
            <a:picLocks noChangeAspect="1"/>
          </p:cNvPicPr>
          <p:nvPr/>
        </p:nvPicPr>
        <p:blipFill>
          <a:blip r:embed="rId3"/>
          <a:stretch>
            <a:fillRect/>
          </a:stretch>
        </p:blipFill>
        <p:spPr>
          <a:xfrm>
            <a:off x="4805642" y="3156136"/>
            <a:ext cx="3171825" cy="1638300"/>
          </a:xfrm>
          <a:prstGeom prst="rect">
            <a:avLst/>
          </a:prstGeom>
        </p:spPr>
      </p:pic>
    </p:spTree>
    <p:extLst>
      <p:ext uri="{BB962C8B-B14F-4D97-AF65-F5344CB8AC3E}">
        <p14:creationId xmlns:p14="http://schemas.microsoft.com/office/powerpoint/2010/main" val="115308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40B9-0991-FD49-AEE9-12D1B317E0C9}"/>
              </a:ext>
            </a:extLst>
          </p:cNvPr>
          <p:cNvSpPr>
            <a:spLocks noGrp="1"/>
          </p:cNvSpPr>
          <p:nvPr>
            <p:ph type="title"/>
          </p:nvPr>
        </p:nvSpPr>
        <p:spPr>
          <a:xfrm>
            <a:off x="806824" y="197504"/>
            <a:ext cx="11278720" cy="6462992"/>
          </a:xfrm>
        </p:spPr>
        <p:txBody>
          <a:bodyPr>
            <a:normAutofit/>
          </a:bodyPr>
          <a:lstStyle/>
          <a:p>
            <a:br>
              <a:rPr lang="en-US" sz="3200" b="1" i="1">
                <a:solidFill>
                  <a:srgbClr val="FF0000"/>
                </a:solidFill>
              </a:rPr>
            </a:br>
            <a:br>
              <a:rPr lang="en-US" sz="3200" b="1" i="1">
                <a:solidFill>
                  <a:srgbClr val="FF0000"/>
                </a:solidFill>
              </a:rPr>
            </a:br>
            <a:r>
              <a:rPr lang="en-US" sz="3200" b="1" i="1">
                <a:solidFill>
                  <a:srgbClr val="FF0000"/>
                </a:solidFill>
              </a:rPr>
              <a:t>Principle 1</a:t>
            </a:r>
            <a:br>
              <a:rPr lang="en-US" sz="3200" b="1" i="1">
                <a:solidFill>
                  <a:srgbClr val="FF0000"/>
                </a:solidFill>
              </a:rPr>
            </a:br>
            <a:r>
              <a:rPr lang="en-US" sz="2800"/>
              <a:t>Advancing our understanding of optimal thyroid cancer management requires a commitment by clinicians, researchers, patients, and organizations to engage in proactive, purposeful, and inclusive interdisciplinary cooperation.</a:t>
            </a:r>
            <a:br>
              <a:rPr lang="en-US" sz="2800"/>
            </a:br>
            <a:br>
              <a:rPr lang="en-US" sz="2800"/>
            </a:br>
            <a:br>
              <a:rPr lang="en-US" sz="2800"/>
            </a:br>
            <a:r>
              <a:rPr lang="en-US" sz="3200" b="1">
                <a:solidFill>
                  <a:srgbClr val="FF0000"/>
                </a:solidFill>
              </a:rPr>
              <a:t>Principle 2</a:t>
            </a:r>
            <a:br>
              <a:rPr lang="en-US" sz="3200" b="1">
                <a:solidFill>
                  <a:srgbClr val="FF0000"/>
                </a:solidFill>
              </a:rPr>
            </a:br>
            <a:r>
              <a:rPr lang="en-US" sz="2800"/>
              <a:t>The goal of 131I therapy should be characterized as remnant ablation, adjuvant treatment, or treatment of known disease using standardized definitions.</a:t>
            </a:r>
          </a:p>
        </p:txBody>
      </p:sp>
    </p:spTree>
    <p:extLst>
      <p:ext uri="{BB962C8B-B14F-4D97-AF65-F5344CB8AC3E}">
        <p14:creationId xmlns:p14="http://schemas.microsoft.com/office/powerpoint/2010/main" val="2658130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2D22-B95B-534F-91AC-A05545EFEB42}"/>
              </a:ext>
            </a:extLst>
          </p:cNvPr>
          <p:cNvSpPr>
            <a:spLocks noGrp="1"/>
          </p:cNvSpPr>
          <p:nvPr>
            <p:ph type="title"/>
          </p:nvPr>
        </p:nvSpPr>
        <p:spPr>
          <a:xfrm>
            <a:off x="781611" y="142875"/>
            <a:ext cx="11287124" cy="6572250"/>
          </a:xfrm>
        </p:spPr>
        <p:txBody>
          <a:bodyPr>
            <a:normAutofit/>
          </a:bodyPr>
          <a:lstStyle/>
          <a:p>
            <a:r>
              <a:rPr lang="en-US" sz="3200" b="1">
                <a:solidFill>
                  <a:srgbClr val="FF0000"/>
                </a:solidFill>
              </a:rPr>
              <a:t>Principle 3</a:t>
            </a:r>
            <a:br>
              <a:rPr lang="en-US" sz="2800" b="1">
                <a:solidFill>
                  <a:srgbClr val="FF0000"/>
                </a:solidFill>
              </a:rPr>
            </a:br>
            <a:r>
              <a:rPr lang="en-US" sz="2800"/>
              <a:t>Assessment of postoperative disease status is required to optimize proper patient selection for 131I therapy (remnant ablation, adjuvant treatment, or treatment of known disease).</a:t>
            </a:r>
            <a:br>
              <a:rPr lang="en-US" sz="2800"/>
            </a:br>
            <a:br>
              <a:rPr lang="en-US" sz="2800"/>
            </a:br>
            <a:r>
              <a:rPr lang="en-US" sz="3200" b="1">
                <a:solidFill>
                  <a:srgbClr val="FF0000"/>
                </a:solidFill>
              </a:rPr>
              <a:t>Principle 4</a:t>
            </a:r>
            <a:br>
              <a:rPr lang="en-US" sz="2800" b="1">
                <a:solidFill>
                  <a:srgbClr val="FF0000"/>
                </a:solidFill>
              </a:rPr>
            </a:br>
            <a:r>
              <a:rPr lang="en-US" sz="2800"/>
              <a:t>Postoperative disease status evaluations should be standardized and integrated into routine clinical care.</a:t>
            </a:r>
            <a:br>
              <a:rPr lang="en-US" sz="2800"/>
            </a:br>
            <a:br>
              <a:rPr lang="en-US" sz="2800"/>
            </a:br>
            <a:r>
              <a:rPr lang="en-US" sz="2800"/>
              <a:t>●neck ultrasonography:operator dependent, sensitivity for cervical nodal metastases is high, except in the central compartment prior to thyroidectomy, its specificity is suboptimal</a:t>
            </a:r>
            <a:br>
              <a:rPr lang="en-US" sz="2800"/>
            </a:br>
            <a:br>
              <a:rPr lang="en-US" sz="2800"/>
            </a:br>
            <a:r>
              <a:rPr lang="en-US" sz="2800"/>
              <a:t>●Tg measurement</a:t>
            </a:r>
            <a:br>
              <a:rPr lang="en-US" sz="2800"/>
            </a:br>
            <a:br>
              <a:rPr lang="en-US" sz="2800"/>
            </a:br>
            <a:r>
              <a:rPr lang="en-US" sz="2800"/>
              <a:t>●Radioactive iodine scan</a:t>
            </a:r>
          </a:p>
        </p:txBody>
      </p:sp>
    </p:spTree>
    <p:extLst>
      <p:ext uri="{BB962C8B-B14F-4D97-AF65-F5344CB8AC3E}">
        <p14:creationId xmlns:p14="http://schemas.microsoft.com/office/powerpoint/2010/main" val="2059831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7ED7-148B-5144-89AD-AE02B56AA891}"/>
              </a:ext>
            </a:extLst>
          </p:cNvPr>
          <p:cNvSpPr>
            <a:spLocks noGrp="1"/>
          </p:cNvSpPr>
          <p:nvPr>
            <p:ph type="title"/>
          </p:nvPr>
        </p:nvSpPr>
        <p:spPr>
          <a:xfrm>
            <a:off x="798419" y="142875"/>
            <a:ext cx="11245103" cy="6530227"/>
          </a:xfrm>
        </p:spPr>
        <p:txBody>
          <a:bodyPr>
            <a:normAutofit fontScale="90000"/>
          </a:bodyPr>
          <a:lstStyle/>
          <a:p>
            <a:br>
              <a:rPr lang="en-US" sz="3200" b="1">
                <a:solidFill>
                  <a:srgbClr val="FF0000"/>
                </a:solidFill>
              </a:rPr>
            </a:br>
            <a:r>
              <a:rPr lang="en-US" sz="3200" b="1">
                <a:solidFill>
                  <a:srgbClr val="FF0000"/>
                </a:solidFill>
              </a:rPr>
              <a:t>Principle 5</a:t>
            </a:r>
            <a:br>
              <a:rPr lang="en-US" sz="2800" b="1">
                <a:solidFill>
                  <a:srgbClr val="FF0000"/>
                </a:solidFill>
              </a:rPr>
            </a:br>
            <a:r>
              <a:rPr lang="en-US" sz="2800"/>
              <a:t>Optimal patient selection for 131I adjuvant treatment requires consideration and evaluation of multiple factors beyond postoperative disease status and risk stratification.</a:t>
            </a:r>
            <a:br>
              <a:rPr lang="en-US" sz="2800"/>
            </a:br>
            <a:br>
              <a:rPr lang="en-US" sz="2800"/>
            </a:br>
            <a:r>
              <a:rPr lang="en-US" sz="2800"/>
              <a:t>assessment of potential side effect profile,  patients preferences and values, the availability and quality of US, radioactive iodine imaging, Tg assays, experienced thyroid surgeons, and preferences of the local disease management team are additional key elements</a:t>
            </a:r>
            <a:br>
              <a:rPr lang="en-US" sz="2800"/>
            </a:br>
            <a:br>
              <a:rPr lang="en-US" sz="2800"/>
            </a:br>
            <a:r>
              <a:rPr lang="en-US" sz="3200" b="1">
                <a:solidFill>
                  <a:srgbClr val="FF0000"/>
                </a:solidFill>
              </a:rPr>
              <a:t>Principle 6</a:t>
            </a:r>
            <a:br>
              <a:rPr lang="en-US" sz="3200" b="1">
                <a:solidFill>
                  <a:srgbClr val="FF0000"/>
                </a:solidFill>
              </a:rPr>
            </a:br>
            <a:r>
              <a:rPr lang="en-US" sz="2800"/>
              <a:t>The optimal administered 131I activity for adjuvant treatment cannot be definitely determined from the published literature. Until definitive data are available, selection of the administered activity for adjuvant treatment should be based on multidisciplinary team management recommendations.</a:t>
            </a:r>
          </a:p>
        </p:txBody>
      </p:sp>
    </p:spTree>
    <p:extLst>
      <p:ext uri="{BB962C8B-B14F-4D97-AF65-F5344CB8AC3E}">
        <p14:creationId xmlns:p14="http://schemas.microsoft.com/office/powerpoint/2010/main" val="15102093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7496-CED0-7849-BBFB-1FCF79990E9B}"/>
              </a:ext>
            </a:extLst>
          </p:cNvPr>
          <p:cNvSpPr>
            <a:spLocks noGrp="1"/>
          </p:cNvSpPr>
          <p:nvPr>
            <p:ph type="title"/>
          </p:nvPr>
        </p:nvSpPr>
        <p:spPr>
          <a:xfrm>
            <a:off x="747993" y="172291"/>
            <a:ext cx="11312337" cy="6513418"/>
          </a:xfrm>
        </p:spPr>
        <p:txBody>
          <a:bodyPr>
            <a:normAutofit/>
          </a:bodyPr>
          <a:lstStyle/>
          <a:p>
            <a:br>
              <a:rPr lang="en-US" sz="3200" b="1">
                <a:solidFill>
                  <a:srgbClr val="FF0000"/>
                </a:solidFill>
              </a:rPr>
            </a:br>
            <a:br>
              <a:rPr lang="en-US" sz="3200" b="1">
                <a:solidFill>
                  <a:srgbClr val="FF0000"/>
                </a:solidFill>
              </a:rPr>
            </a:br>
            <a:r>
              <a:rPr lang="en-US" sz="3200" b="1">
                <a:solidFill>
                  <a:srgbClr val="FF0000"/>
                </a:solidFill>
              </a:rPr>
              <a:t>Principle 7</a:t>
            </a:r>
            <a:br>
              <a:rPr lang="en-US" sz="3200" b="1">
                <a:solidFill>
                  <a:srgbClr val="FF0000"/>
                </a:solidFill>
              </a:rPr>
            </a:br>
            <a:br>
              <a:rPr lang="en-US" sz="3200" b="1">
                <a:solidFill>
                  <a:srgbClr val="FF0000"/>
                </a:solidFill>
              </a:rPr>
            </a:br>
            <a:r>
              <a:rPr lang="en-US" sz="2800"/>
              <a:t>Characteristics used to classify patients as 131I refractory should be used to risk stratify patients with regard to the likelihood that a tumor will respond to 131I therapy and not necessarily as definitive criteria to mandate whether 131I therapy should be recommended.</a:t>
            </a:r>
          </a:p>
        </p:txBody>
      </p:sp>
    </p:spTree>
    <p:extLst>
      <p:ext uri="{BB962C8B-B14F-4D97-AF65-F5344CB8AC3E}">
        <p14:creationId xmlns:p14="http://schemas.microsoft.com/office/powerpoint/2010/main" val="3024561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CC09-9ED0-4D49-964C-DCC0D84B0217}"/>
              </a:ext>
            </a:extLst>
          </p:cNvPr>
          <p:cNvSpPr>
            <a:spLocks noGrp="1"/>
          </p:cNvSpPr>
          <p:nvPr>
            <p:ph type="title"/>
          </p:nvPr>
        </p:nvSpPr>
        <p:spPr>
          <a:xfrm>
            <a:off x="773207" y="100853"/>
            <a:ext cx="11337550" cy="6639485"/>
          </a:xfrm>
        </p:spPr>
        <p:txBody>
          <a:bodyPr/>
          <a:lstStyle/>
          <a:p>
            <a:r>
              <a:rPr lang="en-US"/>
              <a:t> </a:t>
            </a:r>
            <a:r>
              <a:rPr lang="en-US" sz="3600" b="1" i="1"/>
              <a:t>Clinical Scenarios  Suggesting  131I-Refractory DTC </a:t>
            </a:r>
            <a:br>
              <a:rPr lang="en-US" sz="3600" b="1" i="1"/>
            </a:br>
            <a:br>
              <a:rPr lang="en-US" sz="3600" b="1" i="1"/>
            </a:br>
            <a:r>
              <a:rPr lang="en-US" sz="2800"/>
              <a:t>1.No 131I uptake is present on a diagnostic 131I scan </a:t>
            </a:r>
            <a:br>
              <a:rPr lang="en-US" sz="2800"/>
            </a:br>
            <a:br>
              <a:rPr lang="en-US" sz="2800"/>
            </a:br>
            <a:r>
              <a:rPr lang="en-US" sz="2800"/>
              <a:t>2.No 131I uptake is present on a 131I scan performed several days after</a:t>
            </a:r>
            <a:br>
              <a:rPr lang="en-US" sz="2800"/>
            </a:br>
            <a:r>
              <a:rPr lang="en-US" sz="2800"/>
              <a:t>   131I therapy </a:t>
            </a:r>
            <a:br>
              <a:rPr lang="en-US" sz="2800"/>
            </a:br>
            <a:br>
              <a:rPr lang="en-US" sz="2800"/>
            </a:br>
            <a:r>
              <a:rPr lang="en-US" sz="2800"/>
              <a:t>3.131I uptake is only present in some but not other tumor foci</a:t>
            </a:r>
            <a:br>
              <a:rPr lang="en-US" sz="2800"/>
            </a:br>
            <a:br>
              <a:rPr lang="en-US" sz="2800"/>
            </a:br>
            <a:r>
              <a:rPr lang="en-US" sz="2800"/>
              <a:t>4.DTC metastasis progress despite 131I uptake</a:t>
            </a:r>
            <a:br>
              <a:rPr lang="en-US" sz="2800"/>
            </a:br>
            <a:br>
              <a:rPr lang="en-US" sz="2800"/>
            </a:br>
            <a:r>
              <a:rPr lang="en-US" sz="2800"/>
              <a:t>5.DTC metastasis progress despite a cumulative 131I activity of &gt;600 mCi</a:t>
            </a:r>
          </a:p>
        </p:txBody>
      </p:sp>
    </p:spTree>
    <p:extLst>
      <p:ext uri="{BB962C8B-B14F-4D97-AF65-F5344CB8AC3E}">
        <p14:creationId xmlns:p14="http://schemas.microsoft.com/office/powerpoint/2010/main" val="3207761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14E1-879A-BE48-A5B3-97A7E71777E0}"/>
              </a:ext>
            </a:extLst>
          </p:cNvPr>
          <p:cNvSpPr>
            <a:spLocks noGrp="1"/>
          </p:cNvSpPr>
          <p:nvPr>
            <p:ph type="title"/>
          </p:nvPr>
        </p:nvSpPr>
        <p:spPr>
          <a:xfrm>
            <a:off x="790015" y="151279"/>
            <a:ext cx="11303933" cy="6580655"/>
          </a:xfrm>
        </p:spPr>
        <p:txBody>
          <a:bodyPr>
            <a:normAutofit/>
          </a:bodyPr>
          <a:lstStyle/>
          <a:p>
            <a:r>
              <a:rPr lang="en-US" sz="2800" b="1">
                <a:solidFill>
                  <a:srgbClr val="FF0000"/>
                </a:solidFill>
              </a:rPr>
              <a:t>1) No radioiodine uptake is present on a diagnostic radioiodine scan.</a:t>
            </a:r>
            <a:br>
              <a:rPr lang="en-US" sz="2800" b="1">
                <a:solidFill>
                  <a:srgbClr val="FF0000"/>
                </a:solidFill>
              </a:rPr>
            </a:br>
            <a:br>
              <a:rPr lang="en-US" sz="2800"/>
            </a:br>
            <a:r>
              <a:rPr lang="en-US" sz="2800" b="1" i="1" u="sng"/>
              <a:t>confounders</a:t>
            </a:r>
            <a:br>
              <a:rPr lang="en-US" sz="2800"/>
            </a:br>
            <a:r>
              <a:rPr lang="en-US" sz="2800"/>
              <a:t>● preparation, including avoidance of iodine excess and adequate TSH</a:t>
            </a:r>
            <a:br>
              <a:rPr lang="en-US" sz="2800"/>
            </a:br>
            <a:r>
              <a:rPr lang="en-US" sz="2800"/>
              <a:t>   stimulation is important. </a:t>
            </a:r>
            <a:br>
              <a:rPr lang="en-US" sz="2800"/>
            </a:br>
            <a:br>
              <a:rPr lang="en-US" sz="2800"/>
            </a:br>
            <a:r>
              <a:rPr lang="en-US" sz="2800"/>
              <a:t>● the technique of radioactive iodine scanning is critical and varies</a:t>
            </a:r>
            <a:br>
              <a:rPr lang="en-US" sz="2800"/>
            </a:br>
            <a:r>
              <a:rPr lang="en-US" sz="2800"/>
              <a:t>   significantly between different centers</a:t>
            </a:r>
            <a:br>
              <a:rPr lang="en-US" sz="2800"/>
            </a:br>
            <a:br>
              <a:rPr lang="en-US" sz="2800"/>
            </a:br>
            <a:r>
              <a:rPr lang="en-US" sz="2800"/>
              <a:t>●High-resolution   SPECT/CT provides much more functional and</a:t>
            </a:r>
            <a:br>
              <a:rPr lang="en-US" sz="2800"/>
            </a:br>
            <a:r>
              <a:rPr lang="en-US" sz="2800"/>
              <a:t>  anatomic detail than planar imaging</a:t>
            </a:r>
            <a:br>
              <a:rPr lang="en-US" sz="2800"/>
            </a:br>
            <a:br>
              <a:rPr lang="en-US" sz="2800"/>
            </a:br>
            <a:r>
              <a:rPr lang="en-US" sz="2800"/>
              <a:t>●A lack of optimization and standardization of radioactive iodine scans</a:t>
            </a:r>
            <a:br>
              <a:rPr lang="en-US" sz="2800"/>
            </a:br>
            <a:r>
              <a:rPr lang="en-US" sz="2800"/>
              <a:t>  can lead to suboptimal imaging that may inappropriately classify a</a:t>
            </a:r>
            <a:br>
              <a:rPr lang="en-US" sz="2800"/>
            </a:br>
            <a:r>
              <a:rPr lang="en-US" sz="2800"/>
              <a:t>  patient as having 131I-refractory disease</a:t>
            </a:r>
          </a:p>
        </p:txBody>
      </p:sp>
    </p:spTree>
    <p:extLst>
      <p:ext uri="{BB962C8B-B14F-4D97-AF65-F5344CB8AC3E}">
        <p14:creationId xmlns:p14="http://schemas.microsoft.com/office/powerpoint/2010/main" val="3847134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75E2A-1208-114F-B286-4C71527498D1}"/>
              </a:ext>
            </a:extLst>
          </p:cNvPr>
          <p:cNvSpPr>
            <a:spLocks noGrp="1"/>
          </p:cNvSpPr>
          <p:nvPr>
            <p:ph type="title"/>
          </p:nvPr>
        </p:nvSpPr>
        <p:spPr>
          <a:xfrm>
            <a:off x="647141" y="92449"/>
            <a:ext cx="11480426" cy="6673102"/>
          </a:xfrm>
        </p:spPr>
        <p:txBody>
          <a:bodyPr>
            <a:normAutofit fontScale="90000"/>
          </a:bodyPr>
          <a:lstStyle/>
          <a:p>
            <a:r>
              <a:rPr lang="en-US" sz="2800" b="1">
                <a:solidFill>
                  <a:srgbClr val="FF0000"/>
                </a:solidFill>
              </a:rPr>
              <a:t>2)</a:t>
            </a:r>
            <a:r>
              <a:rPr lang="en-US" sz="3100" b="1">
                <a:solidFill>
                  <a:srgbClr val="FF0000"/>
                </a:solidFill>
              </a:rPr>
              <a:t> No radioiodine uptake is present on a radioiodine scan performed several days after 131I therapy.</a:t>
            </a:r>
            <a:br>
              <a:rPr lang="en-US" sz="3100"/>
            </a:br>
            <a:br>
              <a:rPr lang="en-US" sz="3100"/>
            </a:br>
            <a:r>
              <a:rPr lang="en-US" sz="3100"/>
              <a:t>●highest likelihood of  131I refractory  DTC</a:t>
            </a:r>
            <a:br>
              <a:rPr lang="en-US" sz="3100"/>
            </a:br>
            <a:br>
              <a:rPr lang="en-US" sz="3100"/>
            </a:br>
            <a:r>
              <a:rPr lang="en-US" sz="3100"/>
              <a:t>●post-131I therapy scans may miss as many as 7.5–12% of metastases of</a:t>
            </a:r>
            <a:br>
              <a:rPr lang="en-US" sz="3100"/>
            </a:br>
            <a:r>
              <a:rPr lang="en-US" sz="3100"/>
              <a:t>  DTC that do indeed have radioactive iodine uptake if the scan had been</a:t>
            </a:r>
            <a:br>
              <a:rPr lang="en-US" sz="3100"/>
            </a:br>
            <a:r>
              <a:rPr lang="en-US" sz="3100"/>
              <a:t>  performed at a different time point</a:t>
            </a:r>
            <a:br>
              <a:rPr lang="en-US" sz="3100"/>
            </a:br>
            <a:br>
              <a:rPr lang="en-US" sz="3100"/>
            </a:br>
            <a:r>
              <a:rPr lang="en-US" sz="3100" b="1">
                <a:solidFill>
                  <a:srgbClr val="FF0000"/>
                </a:solidFill>
              </a:rPr>
              <a:t>3)Radioactive iodine uptake is only present in some but not other tumor foci.</a:t>
            </a:r>
            <a:br>
              <a:rPr lang="en-US" sz="3100" b="1">
                <a:solidFill>
                  <a:srgbClr val="FF0000"/>
                </a:solidFill>
              </a:rPr>
            </a:br>
            <a:r>
              <a:rPr lang="en-US" sz="3100"/>
              <a:t>●because one or more metastases are non-131I avid, the disease should</a:t>
            </a:r>
            <a:br>
              <a:rPr lang="en-US" sz="3100"/>
            </a:br>
            <a:r>
              <a:rPr lang="en-US" sz="3100"/>
              <a:t>  not be categorized 131I refractory. We could use local treatment to the</a:t>
            </a:r>
            <a:br>
              <a:rPr lang="en-US" sz="3100"/>
            </a:br>
            <a:r>
              <a:rPr lang="en-US" sz="3100"/>
              <a:t>  site of non-131I-avid lesions (, surgery, radiotherapy, radiofrequency</a:t>
            </a:r>
            <a:br>
              <a:rPr lang="en-US" sz="3100"/>
            </a:br>
            <a:r>
              <a:rPr lang="en-US" sz="3100"/>
              <a:t>  ablation, cryotherapy, embolization) and concurrently effectively treat the</a:t>
            </a:r>
            <a:br>
              <a:rPr lang="en-US" sz="3100"/>
            </a:br>
            <a:r>
              <a:rPr lang="en-US" sz="3100"/>
              <a:t>  131I-avid tumors with 131I therapy.</a:t>
            </a:r>
          </a:p>
        </p:txBody>
      </p:sp>
    </p:spTree>
    <p:extLst>
      <p:ext uri="{BB962C8B-B14F-4D97-AF65-F5344CB8AC3E}">
        <p14:creationId xmlns:p14="http://schemas.microsoft.com/office/powerpoint/2010/main" val="2989636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6E41-F9FB-0149-ADC5-A81805ECCBF1}"/>
              </a:ext>
            </a:extLst>
          </p:cNvPr>
          <p:cNvSpPr>
            <a:spLocks noGrp="1"/>
          </p:cNvSpPr>
          <p:nvPr>
            <p:ph type="title"/>
          </p:nvPr>
        </p:nvSpPr>
        <p:spPr>
          <a:xfrm>
            <a:off x="756397" y="75640"/>
            <a:ext cx="11329147" cy="6706719"/>
          </a:xfrm>
        </p:spPr>
        <p:txBody>
          <a:bodyPr>
            <a:normAutofit/>
          </a:bodyPr>
          <a:lstStyle/>
          <a:p>
            <a:br>
              <a:rPr lang="en-US" sz="2400" b="1">
                <a:solidFill>
                  <a:srgbClr val="FF0000"/>
                </a:solidFill>
              </a:rPr>
            </a:br>
            <a:r>
              <a:rPr lang="en-US" sz="2400" b="1">
                <a:solidFill>
                  <a:srgbClr val="FF0000"/>
                </a:solidFill>
              </a:rPr>
              <a:t>4: </a:t>
            </a:r>
            <a:r>
              <a:rPr lang="en-US" sz="2800" b="1">
                <a:solidFill>
                  <a:srgbClr val="FF0000"/>
                </a:solidFill>
              </a:rPr>
              <a:t>DTC metastases progress despite 131I uptake</a:t>
            </a:r>
            <a:r>
              <a:rPr lang="en-US" sz="2800"/>
              <a:t>.</a:t>
            </a:r>
            <a:br>
              <a:rPr lang="en-US" sz="2800"/>
            </a:br>
            <a:br>
              <a:rPr lang="en-US" sz="2800"/>
            </a:br>
            <a:r>
              <a:rPr lang="en-US" sz="2800"/>
              <a:t>confounding factors:</a:t>
            </a:r>
            <a:br>
              <a:rPr lang="en-US" sz="2800"/>
            </a:br>
            <a:r>
              <a:rPr lang="en-US" sz="2800"/>
              <a:t>● metric(s) for successful response to the last 131I therapy</a:t>
            </a:r>
            <a:br>
              <a:rPr lang="en-US" sz="2800"/>
            </a:br>
            <a:r>
              <a:rPr lang="en-US" sz="2800"/>
              <a:t>● duration of the response</a:t>
            </a:r>
            <a:br>
              <a:rPr lang="en-US" sz="2800"/>
            </a:br>
            <a:r>
              <a:rPr lang="en-US" sz="2800"/>
              <a:t>● metric(s) for progression after 131I therapy</a:t>
            </a:r>
            <a:br>
              <a:rPr lang="en-US" sz="2800"/>
            </a:br>
            <a:r>
              <a:rPr lang="en-US" sz="2800"/>
              <a:t>●amount of prescribed activity of 131I administered</a:t>
            </a:r>
            <a:br>
              <a:rPr lang="en-US" sz="2800"/>
            </a:br>
            <a:r>
              <a:rPr lang="en-US" sz="2800"/>
              <a:t>●potential for administering a higher activity of 131I </a:t>
            </a:r>
            <a:br>
              <a:rPr lang="en-US" sz="2800"/>
            </a:br>
            <a:r>
              <a:rPr lang="en-US" sz="2800"/>
              <a:t>●assessment of side effects and the patient’s risk-to-benefit tolerance</a:t>
            </a:r>
          </a:p>
        </p:txBody>
      </p:sp>
    </p:spTree>
    <p:extLst>
      <p:ext uri="{BB962C8B-B14F-4D97-AF65-F5344CB8AC3E}">
        <p14:creationId xmlns:p14="http://schemas.microsoft.com/office/powerpoint/2010/main" val="217721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3F09-B085-0A43-9298-D0332FF31F3A}"/>
              </a:ext>
            </a:extLst>
          </p:cNvPr>
          <p:cNvSpPr>
            <a:spLocks noGrp="1"/>
          </p:cNvSpPr>
          <p:nvPr>
            <p:ph type="title"/>
          </p:nvPr>
        </p:nvSpPr>
        <p:spPr>
          <a:xfrm>
            <a:off x="756397" y="235324"/>
            <a:ext cx="11287125" cy="6454588"/>
          </a:xfrm>
        </p:spPr>
        <p:txBody>
          <a:bodyPr/>
          <a:lstStyle/>
          <a:p>
            <a:r>
              <a:rPr lang="en-US" sz="3200" b="1" i="1"/>
              <a:t>Adjuvant treatment</a:t>
            </a:r>
            <a:r>
              <a:rPr lang="en-US"/>
              <a:t> </a:t>
            </a:r>
            <a:br>
              <a:rPr lang="fa-IR"/>
            </a:br>
            <a:r>
              <a:rPr lang="en-US" sz="2800"/>
              <a:t>Use of 131-I to destroy unknown microscopic thyroid cancer and/or suspected but unproved residual thyroid cancer to potentially decrease recurrence and mortality from thyroid cancer.</a:t>
            </a:r>
            <a:br>
              <a:rPr lang="fa-IR" sz="2800"/>
            </a:br>
            <a:br>
              <a:rPr lang="fa-IR" sz="2800"/>
            </a:br>
            <a:br>
              <a:rPr lang="fa-IR" sz="2800"/>
            </a:br>
            <a:br>
              <a:rPr lang="fa-IR" sz="2800"/>
            </a:br>
            <a:r>
              <a:rPr lang="en-US" sz="3200" b="1" i="1"/>
              <a:t>Treatment</a:t>
            </a:r>
            <a:br>
              <a:rPr lang="fa-IR" sz="3200" b="1" i="1"/>
            </a:br>
            <a:r>
              <a:rPr lang="en-US" sz="2800" b="1" i="1"/>
              <a:t>U</a:t>
            </a:r>
            <a:r>
              <a:rPr lang="en-US" sz="2800"/>
              <a:t>se of 131-I to destroy known locoregional and/or distant metastasis with the objectives of potential cure, reduced recurrence and mortality from thyroid cancer, and/or palliation</a:t>
            </a:r>
          </a:p>
        </p:txBody>
      </p:sp>
    </p:spTree>
    <p:extLst>
      <p:ext uri="{BB962C8B-B14F-4D97-AF65-F5344CB8AC3E}">
        <p14:creationId xmlns:p14="http://schemas.microsoft.com/office/powerpoint/2010/main" val="365498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16A15-B702-1F45-A4D6-F23F6CD84D41}"/>
              </a:ext>
            </a:extLst>
          </p:cNvPr>
          <p:cNvSpPr>
            <a:spLocks noGrp="1"/>
          </p:cNvSpPr>
          <p:nvPr>
            <p:ph type="title"/>
          </p:nvPr>
        </p:nvSpPr>
        <p:spPr>
          <a:xfrm>
            <a:off x="781610" y="168088"/>
            <a:ext cx="11270316" cy="6530228"/>
          </a:xfrm>
        </p:spPr>
        <p:txBody>
          <a:bodyPr>
            <a:normAutofit/>
          </a:bodyPr>
          <a:lstStyle/>
          <a:p>
            <a:r>
              <a:rPr lang="en-US" sz="2800" b="1">
                <a:solidFill>
                  <a:srgbClr val="FF0000"/>
                </a:solidFill>
              </a:rPr>
              <a:t>5) DTC metastases progress despite a cumulative 131I activity of &gt; 600 mCi</a:t>
            </a:r>
            <a:br>
              <a:rPr lang="en-US" sz="2800"/>
            </a:br>
            <a:br>
              <a:rPr lang="en-US" sz="2800"/>
            </a:br>
            <a:r>
              <a:rPr lang="en-US" sz="2800"/>
              <a:t> ●As the cumulative 131I activity and number of therapies increase, the</a:t>
            </a:r>
            <a:br>
              <a:rPr lang="en-US" sz="2800"/>
            </a:br>
            <a:r>
              <a:rPr lang="en-US" sz="2800"/>
              <a:t>   likelihood of DTC becoming 131I refractory will increase</a:t>
            </a:r>
            <a:br>
              <a:rPr lang="en-US" sz="2800"/>
            </a:br>
            <a:br>
              <a:rPr lang="en-US" sz="2800"/>
            </a:br>
            <a:br>
              <a:rPr lang="en-US" sz="2800"/>
            </a:br>
            <a:r>
              <a:rPr lang="en-US" sz="2800"/>
              <a:t>●Factors such as response to previous therapies, duration of response,</a:t>
            </a:r>
            <a:br>
              <a:rPr lang="en-US" sz="2800"/>
            </a:br>
            <a:r>
              <a:rPr lang="en-US" sz="2800"/>
              <a:t>  the individual and not cumulative activity administered for each previous</a:t>
            </a:r>
            <a:br>
              <a:rPr lang="en-US" sz="2800"/>
            </a:br>
            <a:r>
              <a:rPr lang="en-US" sz="2800"/>
              <a:t>  131I treatment, side effects, and the patient’s view with regard to the</a:t>
            </a:r>
            <a:br>
              <a:rPr lang="en-US" sz="2800"/>
            </a:br>
            <a:r>
              <a:rPr lang="en-US" sz="2800"/>
              <a:t>  risk-to-benefit ratio should influence the decision of whether to continue</a:t>
            </a:r>
            <a:br>
              <a:rPr lang="en-US" sz="2800"/>
            </a:br>
            <a:r>
              <a:rPr lang="en-US" sz="2800"/>
              <a:t>  with further 131I administrations.</a:t>
            </a:r>
          </a:p>
        </p:txBody>
      </p:sp>
    </p:spTree>
    <p:extLst>
      <p:ext uri="{BB962C8B-B14F-4D97-AF65-F5344CB8AC3E}">
        <p14:creationId xmlns:p14="http://schemas.microsoft.com/office/powerpoint/2010/main" val="3832149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91C8-6BB5-784C-A403-723FF15460C9}"/>
              </a:ext>
            </a:extLst>
          </p:cNvPr>
          <p:cNvSpPr>
            <a:spLocks noGrp="1"/>
          </p:cNvSpPr>
          <p:nvPr>
            <p:ph type="title"/>
          </p:nvPr>
        </p:nvSpPr>
        <p:spPr>
          <a:xfrm>
            <a:off x="790015" y="172291"/>
            <a:ext cx="11320741" cy="6513418"/>
          </a:xfrm>
        </p:spPr>
        <p:txBody>
          <a:bodyPr>
            <a:normAutofit/>
          </a:bodyPr>
          <a:lstStyle/>
          <a:p>
            <a:r>
              <a:rPr lang="en-US" sz="3200" b="1">
                <a:solidFill>
                  <a:srgbClr val="FF0000"/>
                </a:solidFill>
              </a:rPr>
              <a:t>Principle 8</a:t>
            </a:r>
            <a:br>
              <a:rPr lang="en-US" sz="3200" b="1">
                <a:solidFill>
                  <a:srgbClr val="FF0000"/>
                </a:solidFill>
              </a:rPr>
            </a:br>
            <a:r>
              <a:rPr lang="en-US" sz="2800"/>
              <a:t>131I-refractory criteria will continue to evolve as (i) additional studies address important limitations and technical issues confounding the current literature, (ii) techniques for radioactive iodine imaging are optimized and standardized, and (iii) re-differentiation therapies enhance the effectiveness of 131I therapy.</a:t>
            </a:r>
            <a:br>
              <a:rPr lang="en-US" sz="2800"/>
            </a:br>
            <a:br>
              <a:rPr lang="en-US" sz="2800"/>
            </a:br>
            <a:br>
              <a:rPr lang="en-US" sz="2800"/>
            </a:br>
            <a:r>
              <a:rPr lang="en-US" sz="3200" b="1">
                <a:solidFill>
                  <a:srgbClr val="FF0000"/>
                </a:solidFill>
              </a:rPr>
              <a:t>Principle 9</a:t>
            </a:r>
            <a:br>
              <a:rPr lang="en-US" sz="3200" b="1">
                <a:solidFill>
                  <a:srgbClr val="FF0000"/>
                </a:solidFill>
              </a:rPr>
            </a:br>
            <a:r>
              <a:rPr lang="en-US" sz="2800"/>
              <a:t>Major gaps in knowledge and evidence regarding optimal use of 131I therapy should be addressed with properly designed prospective studies</a:t>
            </a:r>
          </a:p>
        </p:txBody>
      </p:sp>
    </p:spTree>
    <p:extLst>
      <p:ext uri="{BB962C8B-B14F-4D97-AF65-F5344CB8AC3E}">
        <p14:creationId xmlns:p14="http://schemas.microsoft.com/office/powerpoint/2010/main" val="1445720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D4A6-C384-6549-8B11-CD65A77A0C46}"/>
              </a:ext>
            </a:extLst>
          </p:cNvPr>
          <p:cNvSpPr>
            <a:spLocks noGrp="1"/>
          </p:cNvSpPr>
          <p:nvPr>
            <p:ph type="title"/>
          </p:nvPr>
        </p:nvSpPr>
        <p:spPr>
          <a:xfrm>
            <a:off x="848847" y="126066"/>
            <a:ext cx="11245102" cy="6605868"/>
          </a:xfrm>
        </p:spPr>
        <p:txBody>
          <a:bodyPr/>
          <a:lstStyle/>
          <a:p>
            <a:br>
              <a:rPr lang="en-US" b="1" i="1"/>
            </a:br>
            <a:br>
              <a:rPr lang="en-US" b="1" i="1"/>
            </a:br>
            <a:br>
              <a:rPr lang="en-US" b="1" i="1"/>
            </a:br>
            <a:r>
              <a:rPr lang="en-US" b="1" i="1"/>
              <a:t>                  Thanks for your attention</a:t>
            </a:r>
          </a:p>
        </p:txBody>
      </p:sp>
    </p:spTree>
    <p:extLst>
      <p:ext uri="{BB962C8B-B14F-4D97-AF65-F5344CB8AC3E}">
        <p14:creationId xmlns:p14="http://schemas.microsoft.com/office/powerpoint/2010/main" val="83743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9EEB-BEEA-EA43-A3F7-EE4B2114D748}"/>
              </a:ext>
            </a:extLst>
          </p:cNvPr>
          <p:cNvSpPr>
            <a:spLocks noGrp="1"/>
          </p:cNvSpPr>
          <p:nvPr>
            <p:ph type="title"/>
          </p:nvPr>
        </p:nvSpPr>
        <p:spPr>
          <a:xfrm>
            <a:off x="1126190" y="210110"/>
            <a:ext cx="10959353" cy="6437780"/>
          </a:xfrm>
        </p:spPr>
        <p:txBody>
          <a:bodyPr>
            <a:normAutofit/>
          </a:bodyPr>
          <a:lstStyle/>
          <a:p>
            <a:br>
              <a:rPr lang="en-US" sz="3600" b="1" i="1"/>
            </a:br>
            <a:r>
              <a:rPr lang="en-US" sz="3600" b="1" i="1"/>
              <a:t>Agenda</a:t>
            </a:r>
            <a:br>
              <a:rPr lang="en-US" sz="3600" b="1" i="1"/>
            </a:br>
            <a:br>
              <a:rPr lang="en-US" sz="3600" b="1" i="1"/>
            </a:br>
            <a:r>
              <a:rPr lang="en-US" sz="3200">
                <a:solidFill>
                  <a:schemeClr val="tx1"/>
                </a:solidFill>
              </a:rPr>
              <a:t>●Introduction</a:t>
            </a:r>
            <a:br>
              <a:rPr lang="en-US" sz="3200"/>
            </a:br>
            <a:r>
              <a:rPr lang="en-US" sz="3200" b="1" i="1">
                <a:solidFill>
                  <a:srgbClr val="FF0000"/>
                </a:solidFill>
              </a:rPr>
              <a:t>●Risk classification</a:t>
            </a:r>
            <a:br>
              <a:rPr lang="en-US" sz="3200"/>
            </a:br>
            <a:r>
              <a:rPr lang="en-US" sz="3200"/>
              <a:t>●Goals of 131 I therapy</a:t>
            </a:r>
            <a:br>
              <a:rPr lang="en-US" sz="3200"/>
            </a:br>
            <a:r>
              <a:rPr lang="en-US" sz="3200"/>
              <a:t>●Response to therapy</a:t>
            </a:r>
            <a:br>
              <a:rPr lang="en-US" sz="3200"/>
            </a:br>
            <a:r>
              <a:rPr lang="en-US" sz="3200"/>
              <a:t>●Survival  rate </a:t>
            </a:r>
            <a:br>
              <a:rPr lang="en-US" sz="3200"/>
            </a:br>
            <a:r>
              <a:rPr lang="en-US" sz="3200"/>
              <a:t>●Dosage of 131I</a:t>
            </a:r>
            <a:br>
              <a:rPr lang="en-US" sz="3200"/>
            </a:br>
            <a:r>
              <a:rPr lang="en-US" sz="3200"/>
              <a:t>● use of rhTsh</a:t>
            </a:r>
            <a:br>
              <a:rPr lang="en-US" sz="3200"/>
            </a:br>
            <a:r>
              <a:rPr lang="en-US" sz="3200"/>
              <a:t>●The Martinique principles</a:t>
            </a:r>
          </a:p>
        </p:txBody>
      </p:sp>
    </p:spTree>
    <p:extLst>
      <p:ext uri="{BB962C8B-B14F-4D97-AF65-F5344CB8AC3E}">
        <p14:creationId xmlns:p14="http://schemas.microsoft.com/office/powerpoint/2010/main" val="147873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A8AE-7699-CF44-8F02-C2D315242AA1}"/>
              </a:ext>
            </a:extLst>
          </p:cNvPr>
          <p:cNvSpPr>
            <a:spLocks noGrp="1"/>
          </p:cNvSpPr>
          <p:nvPr>
            <p:ph type="title"/>
          </p:nvPr>
        </p:nvSpPr>
        <p:spPr>
          <a:xfrm>
            <a:off x="832037" y="218515"/>
            <a:ext cx="11219889" cy="6362139"/>
          </a:xfrm>
        </p:spPr>
        <p:txBody>
          <a:bodyPr/>
          <a:lstStyle/>
          <a:p>
            <a:r>
              <a:rPr lang="en-US"/>
              <a:t>Tools for risk classifications </a:t>
            </a:r>
            <a:br>
              <a:rPr lang="en-US"/>
            </a:br>
            <a:br>
              <a:rPr lang="en-US"/>
            </a:br>
            <a:r>
              <a:rPr lang="en-US" sz="2800"/>
              <a:t>●TNM  anc prognostic scoring tools such a MASIC (metastases, age,</a:t>
            </a:r>
            <a:br>
              <a:rPr lang="en-US" sz="2800"/>
            </a:br>
            <a:r>
              <a:rPr lang="en-US" sz="2800"/>
              <a:t>  completeness of resection, invasion, and size) for prediction of</a:t>
            </a:r>
            <a:br>
              <a:rPr lang="en-US" sz="2800"/>
            </a:br>
            <a:r>
              <a:rPr lang="en-US" sz="2800"/>
              <a:t>  disease specific mortality </a:t>
            </a:r>
            <a:br>
              <a:rPr lang="en-US" sz="2800"/>
            </a:br>
            <a:br>
              <a:rPr lang="en-US" sz="2800"/>
            </a:br>
            <a:r>
              <a:rPr lang="en-US" sz="2800"/>
              <a:t>●Clinico-pathological staging system for prediction of recurrence </a:t>
            </a:r>
            <a:br>
              <a:rPr lang="en-US" sz="2800"/>
            </a:br>
            <a:br>
              <a:rPr lang="en-US" sz="2800"/>
            </a:br>
            <a:r>
              <a:rPr lang="en-US" sz="2800"/>
              <a:t>●Dynamic reclassification</a:t>
            </a:r>
          </a:p>
        </p:txBody>
      </p:sp>
    </p:spTree>
    <p:extLst>
      <p:ext uri="{BB962C8B-B14F-4D97-AF65-F5344CB8AC3E}">
        <p14:creationId xmlns:p14="http://schemas.microsoft.com/office/powerpoint/2010/main" val="145569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3E37C-D39B-8341-9BD1-A35C28280676}"/>
              </a:ext>
            </a:extLst>
          </p:cNvPr>
          <p:cNvSpPr>
            <a:spLocks noGrp="1"/>
          </p:cNvSpPr>
          <p:nvPr>
            <p:ph type="title"/>
          </p:nvPr>
        </p:nvSpPr>
        <p:spPr>
          <a:xfrm>
            <a:off x="963706" y="147077"/>
            <a:ext cx="11228294" cy="6563845"/>
          </a:xfrm>
        </p:spPr>
        <p:txBody>
          <a:bodyPr/>
          <a:lstStyle/>
          <a:p>
            <a:br>
              <a:rPr lang="en-US" sz="2800"/>
            </a:br>
            <a:r>
              <a:rPr lang="en-US" sz="2800"/>
              <a:t>●Majority(70-85%) of patients are at low-risk of mortality </a:t>
            </a:r>
            <a:br>
              <a:rPr lang="en-US" sz="2800"/>
            </a:br>
            <a:br>
              <a:rPr lang="en-US" sz="2800"/>
            </a:br>
            <a:r>
              <a:rPr lang="en-US" sz="2800"/>
              <a:t>●Higher risk :minority </a:t>
            </a:r>
            <a:br>
              <a:rPr lang="en-US" sz="2800"/>
            </a:br>
            <a:br>
              <a:rPr lang="en-US" sz="2800"/>
            </a:br>
            <a:r>
              <a:rPr lang="en-US" sz="2800"/>
              <a:t>●AJCC/IUCC staging :Predict risk of mortality ,not recurrence</a:t>
            </a:r>
            <a:br>
              <a:rPr lang="en-US" sz="2800"/>
            </a:br>
            <a:br>
              <a:rPr lang="en-US" sz="2800"/>
            </a:br>
            <a:r>
              <a:rPr lang="en-US" sz="2800"/>
              <a:t>●For assesemenf of risk of recurrence :A three-level stratification can be</a:t>
            </a:r>
            <a:br>
              <a:rPr lang="en-US" sz="2800"/>
            </a:br>
            <a:r>
              <a:rPr lang="en-US" sz="2800"/>
              <a:t>  used </a:t>
            </a:r>
            <a:br>
              <a:rPr lang="en-US" sz="2800"/>
            </a:br>
            <a:endParaRPr lang="en-US"/>
          </a:p>
        </p:txBody>
      </p:sp>
    </p:spTree>
    <p:extLst>
      <p:ext uri="{BB962C8B-B14F-4D97-AF65-F5344CB8AC3E}">
        <p14:creationId xmlns:p14="http://schemas.microsoft.com/office/powerpoint/2010/main" val="104653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DE367-242B-894E-B229-75D310E95FDE}"/>
              </a:ext>
            </a:extLst>
          </p:cNvPr>
          <p:cNvSpPr>
            <a:spLocks noGrp="1"/>
          </p:cNvSpPr>
          <p:nvPr>
            <p:ph type="title"/>
          </p:nvPr>
        </p:nvSpPr>
        <p:spPr>
          <a:xfrm>
            <a:off x="722779" y="84044"/>
            <a:ext cx="11337551" cy="6605868"/>
          </a:xfrm>
        </p:spPr>
        <p:txBody>
          <a:bodyPr>
            <a:normAutofit/>
          </a:bodyPr>
          <a:lstStyle/>
          <a:p>
            <a:r>
              <a:rPr lang="en-US" sz="3600" b="1" i="1"/>
              <a:t>TNM staging AJCC UICC 2017</a:t>
            </a:r>
            <a:br>
              <a:rPr lang="en-US" sz="3600" b="1" i="1"/>
            </a:br>
            <a:br>
              <a:rPr lang="en-US" sz="3600" b="1" i="1"/>
            </a:br>
            <a:r>
              <a:rPr lang="en-US" sz="2800" b="1" i="1"/>
              <a:t>●</a:t>
            </a:r>
            <a:r>
              <a:rPr lang="en-US" sz="2800"/>
              <a:t>Eight edition downstage many patients into lower stages and classifies</a:t>
            </a:r>
            <a:br>
              <a:rPr lang="en-US" sz="2800"/>
            </a:br>
            <a:r>
              <a:rPr lang="en-US" sz="2800"/>
              <a:t>  fewer patients as having stage  3 or 4 disease but conveys a poorer</a:t>
            </a:r>
            <a:br>
              <a:rPr lang="en-US" sz="2800"/>
            </a:br>
            <a:r>
              <a:rPr lang="en-US" sz="2800"/>
              <a:t>  prognosis for those who do</a:t>
            </a:r>
            <a:br>
              <a:rPr lang="en-US" sz="2800"/>
            </a:br>
            <a:br>
              <a:rPr lang="en-US" sz="2800"/>
            </a:br>
            <a:r>
              <a:rPr lang="en-US" sz="2800"/>
              <a:t>●The expected 10-year,disease-specific survival for patients &lt;55 years old</a:t>
            </a:r>
            <a:br>
              <a:rPr lang="en-US" sz="2800"/>
            </a:br>
            <a:r>
              <a:rPr lang="en-US" sz="2800"/>
              <a:t>   with stage 1 or 2 is </a:t>
            </a:r>
            <a:r>
              <a:rPr lang="en-US" sz="2800">
                <a:solidFill>
                  <a:srgbClr val="FF0000"/>
                </a:solidFill>
              </a:rPr>
              <a:t>98 to 100 </a:t>
            </a:r>
            <a:r>
              <a:rPr lang="en-US" sz="2800"/>
              <a:t>and </a:t>
            </a:r>
            <a:r>
              <a:rPr lang="en-US" sz="2800">
                <a:solidFill>
                  <a:srgbClr val="FF0000"/>
                </a:solidFill>
              </a:rPr>
              <a:t>85 to 95 %</a:t>
            </a:r>
            <a:r>
              <a:rPr lang="en-US" sz="2800"/>
              <a:t>,respectively</a:t>
            </a:r>
            <a:br>
              <a:rPr lang="en-US" sz="2800"/>
            </a:br>
            <a:br>
              <a:rPr lang="en-US" sz="2800"/>
            </a:br>
            <a:r>
              <a:rPr lang="en-US" sz="2800"/>
              <a:t>●For patients &gt;55years of age,the expected 10-year,disease specific</a:t>
            </a:r>
            <a:br>
              <a:rPr lang="en-US" sz="2800"/>
            </a:br>
            <a:r>
              <a:rPr lang="en-US" sz="2800"/>
              <a:t>  survival for stage 1,2,3 and 4 disease is </a:t>
            </a:r>
            <a:r>
              <a:rPr lang="en-US" sz="2800">
                <a:solidFill>
                  <a:srgbClr val="FF0000"/>
                </a:solidFill>
              </a:rPr>
              <a:t>98 to 100,85 to 95, 60 to 70</a:t>
            </a:r>
            <a:br>
              <a:rPr lang="en-US" sz="2800"/>
            </a:br>
            <a:r>
              <a:rPr lang="en-US" sz="2800"/>
              <a:t>  ,and</a:t>
            </a:r>
            <a:r>
              <a:rPr lang="en-US" sz="2800">
                <a:solidFill>
                  <a:srgbClr val="FF0000"/>
                </a:solidFill>
              </a:rPr>
              <a:t>&lt;50 %</a:t>
            </a:r>
            <a:r>
              <a:rPr lang="en-US" sz="2800"/>
              <a:t>,respectively</a:t>
            </a:r>
          </a:p>
        </p:txBody>
      </p:sp>
    </p:spTree>
    <p:extLst>
      <p:ext uri="{BB962C8B-B14F-4D97-AF65-F5344CB8AC3E}">
        <p14:creationId xmlns:p14="http://schemas.microsoft.com/office/powerpoint/2010/main" val="35866071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52</Slides>
  <Notes>0</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Crop</vt:lpstr>
      <vt:lpstr>          Consensus in the Use of 131 I Therapy          in Differentiated Thyroid Cancer                               Fatemeh Rahmani.MD                                         Research Institute for Endocrine Science                                    Shahid Beheshti University Of Medical Science</vt:lpstr>
      <vt:lpstr> Agenda  ●Introduction ●Risk classification ●Goals of 131 I therapy ●Response to therapy ●Survival  rate  ●Dosage of 131I ● use of rhTsh ●The Martinique principles</vt:lpstr>
      <vt:lpstr> 3 main categories depending on the patient’s estimated risk  ●Remnant  ablation  ●Adjuvant  therapy  ●Therapy for known persistent disease</vt:lpstr>
      <vt:lpstr> Remnant ablation  use of 131-I to destroy normal residual functioning thyroid tissue  (1)Facilitating the interpretation of subsequent Tg levels  (2)Increasing the sensitivity of detection of locoregional and/or metastatic     disease on subsequent follow-up RAI WBS  (3)Maximizing the therapeutic effect of any subsequent 131-I treatments   (4)Facilitating a postablation scan that may identify additional sites of     disease that were not identified on the preablation scan or suspected if     a preablation scan was not performed</vt:lpstr>
      <vt:lpstr>Adjuvant treatment  Use of 131-I to destroy unknown microscopic thyroid cancer and/or suspected but unproved residual thyroid cancer to potentially decrease recurrence and mortality from thyroid cancer.    Treatment Use of 131-I to destroy known locoregional and/or distant metastasis with the objectives of potential cure, reduced recurrence and mortality from thyroid cancer, and/or palliation</vt:lpstr>
      <vt:lpstr> Agenda  ●Introduction ●Risk classification ●Goals of 131 I therapy ●Response to therapy ●Survival  rate  ●Dosage of 131I ● use of rhTsh ●The Martinique principles</vt:lpstr>
      <vt:lpstr>Tools for risk classifications   ●TNM  anc prognostic scoring tools such a MASIC (metastases, age,   completeness of resection, invasion, and size) for prediction of   disease specific mortality   ●Clinico-pathological staging system for prediction of recurrence   ●Dynamic reclassification</vt:lpstr>
      <vt:lpstr> ●Majority(70-85%) of patients are at low-risk of mortality   ●Higher risk :minority   ●AJCC/IUCC staging :Predict risk of mortality ,not recurrence  ●For assesemenf of risk of recurrence :A three-level stratification can be   used  </vt:lpstr>
      <vt:lpstr>TNM staging AJCC UICC 2017  ●Eight edition downstage many patients into lower stages and classifies   fewer patients as having stage  3 or 4 disease but conveys a poorer   prognosis for those who do  ●The expected 10-year,disease-specific survival for patients &lt;55 years old    with stage 1 or 2 is 98 to 100 and 85 to 95 %,respectively  ●For patients &gt;55years of age,the expected 10-year,disease specific   survival for stage 1,2,3 and 4 disease is 98 to 100,85 to 95, 60 to 70   ,and&lt;50 %,respectively</vt:lpstr>
      <vt:lpstr>PowerPoint Presentation</vt:lpstr>
      <vt:lpstr>  ATA low risk  Papillary thyroid cancer (with all of the following)           ●No local or distant metastase                ●All macroscopic tumor has been resected                 ●No tumor invasion of loco-regional tissues or structures                 ●The tumor doesnot have aggressive histology(tall cell,hobnail                       variant, columnar cell carcinoma)                ●If 131I is given, there are no RAI-avid metastatic foci outside                  thyroid bed on the  post treatment WBS                ●No vascular invasion                ●Clinical N0 or《 5 pathologic N1 micrometastases (&lt;0.2 cm                    in largest dimension)  </vt:lpstr>
      <vt:lpstr> ATA low risk…       ●Intrathyroidal, encapsulated follicular variant of papillary thyroid       cancer      ●Intrathyroidal, well differentiated follicular thyroid cancer with       capsular invasion and no or minimal (&lt;4foci) vascular invasion     ●Intrathyroidal, papillary microcarcinoma, unifocal or multifocal,       including BRAFV600E mutated(if known)</vt:lpstr>
      <vt:lpstr> ATA Intermediate  risk  ●Microscopic invasion of tumor into the perithyroidal soft tissues   ●RAI-avid metastatic foci in the neck on the first post treatment  WBS  ●Aggressive histology(tallcell, hobnail variant, columnar cell carcinoma)  ●Papillary thyroid cancer with vascular invasion  ●Clinical N1 or&gt; 5 pathologic N1 with all involved lymph nodes&lt;3 cm in    largest dimension    ●Multifocal papillary microcarcinoma with ETE and BRAFV600E mutated</vt:lpstr>
      <vt:lpstr> ATA  high risk  ●Macroscopic invasion of tumor into the perithyroidal soft tissues      ●Incomplete tumor resection  ●Distant metastases  ●Postoperative serum Tg suggestive of distant metastases  ●Pathologic N1 with any metastatic lymph node 》3cm in largest   dimension   ●Follicular thyroid cancer with extensive vascular invasion(&gt;4 foci of     vascular invasion</vt:lpstr>
      <vt:lpstr> Agenda  ●Introduction ●Risk classification ●Goals of 131 I therapy ●Response to therapy ●Survival  rate  ●Dosage of 131I ●Use of rhTsh ●The Martinique principles</vt:lpstr>
      <vt:lpstr>Goals of 131 I therapy</vt:lpstr>
      <vt:lpstr> Agenda  ●Introduction ●Risk classification ●Goals of 131 I therapy ●Response to therapy ●Survival  rate  ●Dosage of 131I ● use of rhTsh ●The Martinique principles</vt:lpstr>
      <vt:lpstr>Response to therapy  ●Excellent response: no clinical, biochemical, or structural evidence of   disease   ●Biochemical incomplete response: abnormal Tg or rising anti-Tg antibody   levels in the absence of localizable disease.   ●Structural incomplete response: persistent or newly identified loco   -regional or distant metastases   ●Indeterminate response: nonspecic biochemical or structural findings   that cannot be condently classied as either benign or malignant. This   includes patients with stable or declining anti-Tg antibody levels without   definitive structural evidence of disease.</vt:lpstr>
      <vt:lpstr> Agenda  ●Introduction ●Risk classification ●Goals of 131 I therapy ●Response to therapy ●Survival  rate  ●Dosage of 131I ● use of rhTsh ●The Martinique principles</vt:lpstr>
      <vt:lpstr>PowerPoint Presentation</vt:lpstr>
      <vt:lpstr>    ●The aim of this systematic review was to examine the evidence of RRA   benefit in staging, follow up, and DR prevention in LR and IR DTC  ●Since death rates in LR and IR DTC patients are extremely low , the   prevention of recurrent disease has become the focus of contemporary   management and research  ●In LR and IR patients ,however ,the risk of persistent disease is a bout   2.5% and 11% respectively ,ranging from 1% to 20% according to the   different pathological features</vt:lpstr>
      <vt:lpstr>Results  ●Neck US and serum Tg measurement are equivalent or superior in   detecting and localizing residual disease compared to Rx-WBS  ●It is doubtful that early detection of microscopic locoregional metastasis   will impact on patient’s outcome  ●10 OP showed some benefits in reducing DR rates with RAT in IR   patients  ●14 OP failed to show benefit from RRA in similar groups of patients</vt:lpstr>
      <vt:lpstr>Results…  ●No benefit from RAT has been shown for LR patients in prevention of DR  ● For IR patients,no defined recommendation for or against RRA is made   ●In IR patients,RAT may be beneficial in one or more of the following    features:           ●minimal extrathyroidal extension            ●aggressive histology (tall cell,columnar,diffuse sclerosing varients)           ●N1           ●uptake outside thyroid bed on DxWBS or RxWBS           ●multifocality           ●BRAFF mutation </vt:lpstr>
      <vt:lpstr> Agenda  ●Introduction ●Risk classification ●Goals of 131 I therapy ●Response to therapy ●Survival  rate  ●Dosage of 131 I ● use of rhTsh ●The Martinique principles</vt:lpstr>
      <vt:lpstr>      In a retrospective multicenter registry study, 1298 DTC patients between 1975 and 2005 categorized as being in the ATA low-risk level, were followed for a median of10.3 years,  there was no signicant effect of RAI adjuvant therapy on overall or disease-free survival, using respective multivariate and stratied propensity analysis techniques  </vt:lpstr>
      <vt:lpstr> ●The majority of the best available observational evidence suggests that   RAI adjuvant therapy is unlikely to improve disease-specic or disease  -free survival in papillary microcarcinoma (&lt;1cm, uni-or multifocal), in the   absence of other higher risk features  ●In a recent retrospective analysis of 704 microPTC patients whose initial   risk level was ATA low or intermediate who were followed for a median of   64 months, there was no signicant reduction in recurrence rates in   patients treated with  RAI compared to those not treated with RAI using a   propensity score analysis</vt:lpstr>
      <vt:lpstr>    ●examine the impact of RAI on overall survival in IR risk PTC patients.  ●Adult patients with intermediate risk PTC(by ATA risk and AJCC disease)   who underwent total thyroidectomy with/without RAI in the National   Cancer Database, 1998–2006.  ●Main Outcome Measures: Overall survival (OS) for patients treated with   and without RAI using univariate and multivariate regression analyses.  ●21,870 patients were included; 15,418 (70.5%) received RAI and 6,452   (29.5%) did not. Mean follow-up was 6 years.</vt:lpstr>
      <vt:lpstr>Results  ●29% reduced risk of death with RAI therapy [HR 0.71(CI 0.62–0.86)]  in   an adjusted analysis for all IR patients  ●36% reduced risk of death for patients aged younger than 45 years  ●RAI  is associated with improved OS in intermediate-risk patients with   PTC  ●the decision to treat is  based on clinical judgment(age, histology , size   of tumor,  status of lymph node metastasis, vascular invasion and tumor   multifocality)  </vt:lpstr>
      <vt:lpstr>     ●In  this RCT, they compared two thyrotropin-stimulation  methods (thyroid  hormone withdrawal and use of rhTSH)  and  two radioiodine  (131I)  doses(1.1 GBq and 3.7 GBq)in a 2-by-2 design  ●Inclusion criteria were an age of 18 years or older; total  thyroidectomy    for DTC;TNM stage of LR</vt:lpstr>
      <vt:lpstr>Results  ●In the 684  patients  with  data  that could  be  evaluated,US of the neck    was  normal in 652 (95%),and the stimulated  Tg level  was 1.0 ng /ml or   less in 621 of  the 652 patients (95%) without detectable  Tg antibodies.   ●Thyroid  ablation  was complete  in 631 of the 684 patients (92%).   ●The ablation rate was equivalent between the 131I  doses and  between    the thyrotropin-stimulation  methods.  ●The use  of  rhTSH  and low-dose (1.1  GBq) postoperative radioiodine    ablation may be sufficient for the management of low-risk thyroid cancer. </vt:lpstr>
      <vt:lpstr>ATA guidelines ● low-risk DTC    RAI ablation is not routinely recommended after thyroidectomy(weak     recommendation, low-quality evidence)  ●Unifocal papillary microcarcinoma in absence of other adverse features   RAI ablation is not routinely recommended (strong recommendation,   moderatequality evidence)  ●Multifocal papillary microcarcinoma in absence of other adverse features   RAI ablation is not routinely recommendeda (weak recommendation, low   -quality evidence)  ●Intermediate-risk  DTC  RAI adjuvant therapy should be considered (weak recommendation, low-   quality evidence)   ●High-risk DTC:   RAI adjuvant therapy is routinely recommended (strong recommendation,    moderate-quality evidence</vt:lpstr>
      <vt:lpstr>Locoregional disease  ●  ATA:RAI may be used in patients with low-volume disease or in            combination with surgery in case of bulky disease   </vt:lpstr>
      <vt:lpstr>ATA Distant metastasi  ●Pulmonary micrometastases: RAI treatment is recommended every 6–    12  mo as long as disease continues to concentrate RAI and respond   clinically (strong recommendation, moderate-quality evidence)  ●Pulmonary Macronodular metastases: may be treated with RAI and   treatment repeated when objective benefit is demonstrated (decrease in   the size of the lesions, decreasing Tg) (weak recommendation, low quality   evidence)  ●Bone:In iodine-avid bone metastases, RAI therapy should be used,   although rarely curative(strongrecommendation,moderate-qualityevidence  ●Brain:Surgical resection and EBRT are the mainstays of therapy for CNS   metastases. RAI therapy can be considered in case of RAI-avid CNS   metastases) weak recommendation, low-quality evidence(</vt:lpstr>
      <vt:lpstr>ATA  Absence of structurally evident disease          ● stimulated serum Tg &lt;10 ng/mL with thyroid hormone withdrawal or       &lt;5 ng/mL with rhTSH, the patient can be followed without empiric RAI        therapy (weak recommendation, low-quality evidence).        ●RAI therapy may beconsidered in patients with significantly elevated        Tg levels, rapidly rising  Tg levels, or rising anti Tg  levels, in whom          imaging (anatomic neck/chest imaging and/or PET/CT) has failed to          reveal a tumor source  .         ●If empiric RAI therapy is given and the post-therapy scan is negative,         the patient should be considered to have RAI-refractory disease and         no further RAI therapy should be administered (weak recommendation,          low-quality evidence)</vt:lpstr>
      <vt:lpstr>PowerPoint Presentation</vt:lpstr>
      <vt:lpstr>PowerPoint Presentation</vt:lpstr>
      <vt:lpstr> Agenda  ●Introduction ●Risk classification ●Goals of 131 I therapy ●Response to therapy ●Survival  rate  ●Dosage of 131I ● use of rhTsh ●The Martinique principles</vt:lpstr>
      <vt:lpstr>  ●use of rhTSH has become a safe and effective alternative to thyroid   hormone withdrawal in the detection of recurrent or residual thyroid   cancer and for facilitation of radioiodine ablation   ●recent retrospective studies suggest that final clinical outcomes   (recurrence rates and likelihood of achieving no evidence of disease   status at final follow-up) over 5 years to 10 years of follow-up are very   similar with either method of preparation  </vt:lpstr>
      <vt:lpstr> ATAguidelines suggest that preparation with rhTSH stimulation:   (1)is acceptable in case of patients with ATA low-risk and ATA IR       DTCwithout extensive lymph node involvement (ie, T1–T3, N0/Nx/N1a,       M0), in whom RAI remnant ablation or adjuvant therapy is planned   (2)is considered prior to adjuvant 131-I therapy in patients with ATA IR       DTC with extensive lymph node disease in the absence of distant       metastases  (3)in the rare circumstance of patients with coincidental hypopituitarism    who cannot raise their endogenous TSH after withdrawal or patients    with such extensive metastatic disease that tumor production of thyroid    hormone continues to suppress pituitary secretion of TSH after thyroxine    withdrawal</vt:lpstr>
      <vt:lpstr> Agenda  ●Introduction ●Risk classification ●Goals of 131 I therapy ●Response to therapy ●Survival  rate  ●Dosage of 131I ●Use of rhTsh ●The Martinique principles</vt:lpstr>
      <vt:lpstr>PowerPoint Presentation</vt:lpstr>
      <vt:lpstr>  Principle 1 Advancing our understanding of optimal thyroid cancer management requires a commitment by clinicians, researchers, patients, and organizations to engage in proactive, purposeful, and inclusive interdisciplinary cooperation.   Principle 2 The goal of 131I therapy should be characterized as remnant ablation, adjuvant treatment, or treatment of known disease using standardized definitions.</vt:lpstr>
      <vt:lpstr>Principle 3 Assessment of postoperative disease status is required to optimize proper patient selection for 131I therapy (remnant ablation, adjuvant treatment, or treatment of known disease).  Principle 4 Postoperative disease status evaluations should be standardized and integrated into routine clinical care.  ●neck ultrasonography:operator dependent, sensitivity for cervical nodal metastases is high, except in the central compartment prior to thyroidectomy, its specificity is suboptimal  ●Tg measurement  ●Radioactive iodine scan</vt:lpstr>
      <vt:lpstr> Principle 5 Optimal patient selection for 131I adjuvant treatment requires consideration and evaluation of multiple factors beyond postoperative disease status and risk stratification.  assessment of potential side effect profile,  patients preferences and values, the availability and quality of US, radioactive iodine imaging, Tg assays, experienced thyroid surgeons, and preferences of the local disease management team are additional key elements  Principle 6 The optimal administered 131I activity for adjuvant treatment cannot be definitely determined from the published literature. Until definitive data are available, selection of the administered activity for adjuvant treatment should be based on multidisciplinary team management recommendations.</vt:lpstr>
      <vt:lpstr>  Principle 7  Characteristics used to classify patients as 131I refractory should be used to risk stratify patients with regard to the likelihood that a tumor will respond to 131I therapy and not necessarily as definitive criteria to mandate whether 131I therapy should be recommended.</vt:lpstr>
      <vt:lpstr> Clinical Scenarios  Suggesting  131I-Refractory DTC   1.No 131I uptake is present on a diagnostic 131I scan   2.No 131I uptake is present on a 131I scan performed several days after    131I therapy   3.131I uptake is only present in some but not other tumor foci  4.DTC metastasis progress despite 131I uptake  5.DTC metastasis progress despite a cumulative 131I activity of &gt;600 mCi</vt:lpstr>
      <vt:lpstr>1) No radioiodine uptake is present on a diagnostic radioiodine scan.  confounders ● preparation, including avoidance of iodine excess and adequate TSH    stimulation is important.   ● the technique of radioactive iodine scanning is critical and varies    significantly between different centers  ●High-resolution   SPECT/CT provides much more functional and   anatomic detail than planar imaging  ●A lack of optimization and standardization of radioactive iodine scans   can lead to suboptimal imaging that may inappropriately classify a   patient as having 131I-refractory disease</vt:lpstr>
      <vt:lpstr>2) No radioiodine uptake is present on a radioiodine scan performed several days after 131I therapy.  ●highest likelihood of  131I refractory  DTC  ●post-131I therapy scans may miss as many as 7.5–12% of metastases of   DTC that do indeed have radioactive iodine uptake if the scan had been   performed at a different time point  3)Radioactive iodine uptake is only present in some but not other tumor foci. ●because one or more metastases are non-131I avid, the disease should   not be categorized 131I refractory. We could use local treatment to the   site of non-131I-avid lesions (, surgery, radiotherapy, radiofrequency   ablation, cryotherapy, embolization) and concurrently effectively treat the   131I-avid tumors with 131I therapy.</vt:lpstr>
      <vt:lpstr> 4: DTC metastases progress despite 131I uptake.  confounding factors: ● metric(s) for successful response to the last 131I therapy ● duration of the response ● metric(s) for progression after 131I therapy ●amount of prescribed activity of 131I administered ●potential for administering a higher activity of 131I  ●assessment of side effects and the patient’s risk-to-benefit tolerance</vt:lpstr>
      <vt:lpstr>5) DTC metastases progress despite a cumulative 131I activity of &gt; 600 mCi   ●As the cumulative 131I activity and number of therapies increase, the    likelihood of DTC becoming 131I refractory will increase   ●Factors such as response to previous therapies, duration of response,   the individual and not cumulative activity administered for each previous   131I treatment, side effects, and the patient’s view with regard to the   risk-to-benefit ratio should influence the decision of whether to continue   with further 131I administrations.</vt:lpstr>
      <vt:lpstr>Principle 8 131I-refractory criteria will continue to evolve as (i) additional studies address important limitations and technical issues confounding the current literature, (ii) techniques for radioactive iodine imaging are optimized and standardized, and (iii) re-differentiation therapies enhance the effectiveness of 131I therapy.   Principle 9 Major gaps in knowledge and evidence regarding optimal use of 131I therapy should be addressed with properly designed prospective studies</vt:lpstr>
      <vt:lpstr>                     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Consensus in the Use of 131 I Therapy          in Differentiated Thyroid Cancer</dc:title>
  <dc:creator>Fatemeh Rahmani</dc:creator>
  <cp:lastModifiedBy>Fatemeh Rahmani</cp:lastModifiedBy>
  <cp:revision>29</cp:revision>
  <dcterms:created xsi:type="dcterms:W3CDTF">2019-05-30T16:20:11Z</dcterms:created>
  <dcterms:modified xsi:type="dcterms:W3CDTF">2019-06-03T04:15:31Z</dcterms:modified>
</cp:coreProperties>
</file>