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0" r:id="rId14"/>
    <p:sldId id="268" r:id="rId15"/>
    <p:sldId id="269" r:id="rId16"/>
    <p:sldId id="271" r:id="rId17"/>
    <p:sldId id="272" r:id="rId18"/>
    <p:sldId id="274" r:id="rId19"/>
    <p:sldId id="275" r:id="rId20"/>
    <p:sldId id="276" r:id="rId21"/>
    <p:sldId id="277" r:id="rId22"/>
    <p:sldId id="278" r:id="rId23"/>
    <p:sldId id="279" r:id="rId24"/>
    <p:sldId id="28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65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F58CFC-66A5-4451-A5A3-C8890A98CE62}" type="datetimeFigureOut">
              <a:rPr lang="en-US" smtClean="0"/>
              <a:t>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6DE55D-CC67-493E-8552-BB1F52392770}" type="slidenum">
              <a:rPr lang="en-US" smtClean="0"/>
              <a:t>‹#›</a:t>
            </a:fld>
            <a:endParaRPr lang="en-US"/>
          </a:p>
        </p:txBody>
      </p:sp>
    </p:spTree>
    <p:extLst>
      <p:ext uri="{BB962C8B-B14F-4D97-AF65-F5344CB8AC3E}">
        <p14:creationId xmlns:p14="http://schemas.microsoft.com/office/powerpoint/2010/main" val="3985490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F58CFC-66A5-4451-A5A3-C8890A98CE62}" type="datetimeFigureOut">
              <a:rPr lang="en-US" smtClean="0"/>
              <a:t>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6DE55D-CC67-493E-8552-BB1F52392770}" type="slidenum">
              <a:rPr lang="en-US" smtClean="0"/>
              <a:t>‹#›</a:t>
            </a:fld>
            <a:endParaRPr lang="en-US"/>
          </a:p>
        </p:txBody>
      </p:sp>
    </p:spTree>
    <p:extLst>
      <p:ext uri="{BB962C8B-B14F-4D97-AF65-F5344CB8AC3E}">
        <p14:creationId xmlns:p14="http://schemas.microsoft.com/office/powerpoint/2010/main" val="1262696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F58CFC-66A5-4451-A5A3-C8890A98CE62}" type="datetimeFigureOut">
              <a:rPr lang="en-US" smtClean="0"/>
              <a:t>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6DE55D-CC67-493E-8552-BB1F52392770}" type="slidenum">
              <a:rPr lang="en-US" smtClean="0"/>
              <a:t>‹#›</a:t>
            </a:fld>
            <a:endParaRPr lang="en-US"/>
          </a:p>
        </p:txBody>
      </p:sp>
    </p:spTree>
    <p:extLst>
      <p:ext uri="{BB962C8B-B14F-4D97-AF65-F5344CB8AC3E}">
        <p14:creationId xmlns:p14="http://schemas.microsoft.com/office/powerpoint/2010/main" val="2559475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F58CFC-66A5-4451-A5A3-C8890A98CE62}" type="datetimeFigureOut">
              <a:rPr lang="en-US" smtClean="0"/>
              <a:t>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6DE55D-CC67-493E-8552-BB1F52392770}" type="slidenum">
              <a:rPr lang="en-US" smtClean="0"/>
              <a:t>‹#›</a:t>
            </a:fld>
            <a:endParaRPr lang="en-US"/>
          </a:p>
        </p:txBody>
      </p:sp>
    </p:spTree>
    <p:extLst>
      <p:ext uri="{BB962C8B-B14F-4D97-AF65-F5344CB8AC3E}">
        <p14:creationId xmlns:p14="http://schemas.microsoft.com/office/powerpoint/2010/main" val="1821650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F58CFC-66A5-4451-A5A3-C8890A98CE62}" type="datetimeFigureOut">
              <a:rPr lang="en-US" smtClean="0"/>
              <a:t>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6DE55D-CC67-493E-8552-BB1F52392770}" type="slidenum">
              <a:rPr lang="en-US" smtClean="0"/>
              <a:t>‹#›</a:t>
            </a:fld>
            <a:endParaRPr lang="en-US"/>
          </a:p>
        </p:txBody>
      </p:sp>
    </p:spTree>
    <p:extLst>
      <p:ext uri="{BB962C8B-B14F-4D97-AF65-F5344CB8AC3E}">
        <p14:creationId xmlns:p14="http://schemas.microsoft.com/office/powerpoint/2010/main" val="2183831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F58CFC-66A5-4451-A5A3-C8890A98CE62}" type="datetimeFigureOut">
              <a:rPr lang="en-US" smtClean="0"/>
              <a:t>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6DE55D-CC67-493E-8552-BB1F52392770}" type="slidenum">
              <a:rPr lang="en-US" smtClean="0"/>
              <a:t>‹#›</a:t>
            </a:fld>
            <a:endParaRPr lang="en-US"/>
          </a:p>
        </p:txBody>
      </p:sp>
    </p:spTree>
    <p:extLst>
      <p:ext uri="{BB962C8B-B14F-4D97-AF65-F5344CB8AC3E}">
        <p14:creationId xmlns:p14="http://schemas.microsoft.com/office/powerpoint/2010/main" val="731183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F58CFC-66A5-4451-A5A3-C8890A98CE62}" type="datetimeFigureOut">
              <a:rPr lang="en-US" smtClean="0"/>
              <a:t>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6DE55D-CC67-493E-8552-BB1F52392770}" type="slidenum">
              <a:rPr lang="en-US" smtClean="0"/>
              <a:t>‹#›</a:t>
            </a:fld>
            <a:endParaRPr lang="en-US"/>
          </a:p>
        </p:txBody>
      </p:sp>
    </p:spTree>
    <p:extLst>
      <p:ext uri="{BB962C8B-B14F-4D97-AF65-F5344CB8AC3E}">
        <p14:creationId xmlns:p14="http://schemas.microsoft.com/office/powerpoint/2010/main" val="3671920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F58CFC-66A5-4451-A5A3-C8890A98CE62}" type="datetimeFigureOut">
              <a:rPr lang="en-US" smtClean="0"/>
              <a:t>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6DE55D-CC67-493E-8552-BB1F52392770}" type="slidenum">
              <a:rPr lang="en-US" smtClean="0"/>
              <a:t>‹#›</a:t>
            </a:fld>
            <a:endParaRPr lang="en-US"/>
          </a:p>
        </p:txBody>
      </p:sp>
    </p:spTree>
    <p:extLst>
      <p:ext uri="{BB962C8B-B14F-4D97-AF65-F5344CB8AC3E}">
        <p14:creationId xmlns:p14="http://schemas.microsoft.com/office/powerpoint/2010/main" val="3685667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58CFC-66A5-4451-A5A3-C8890A98CE62}" type="datetimeFigureOut">
              <a:rPr lang="en-US" smtClean="0"/>
              <a:t>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6DE55D-CC67-493E-8552-BB1F52392770}" type="slidenum">
              <a:rPr lang="en-US" smtClean="0"/>
              <a:t>‹#›</a:t>
            </a:fld>
            <a:endParaRPr lang="en-US"/>
          </a:p>
        </p:txBody>
      </p:sp>
    </p:spTree>
    <p:extLst>
      <p:ext uri="{BB962C8B-B14F-4D97-AF65-F5344CB8AC3E}">
        <p14:creationId xmlns:p14="http://schemas.microsoft.com/office/powerpoint/2010/main" val="761849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58CFC-66A5-4451-A5A3-C8890A98CE62}" type="datetimeFigureOut">
              <a:rPr lang="en-US" smtClean="0"/>
              <a:t>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6DE55D-CC67-493E-8552-BB1F52392770}" type="slidenum">
              <a:rPr lang="en-US" smtClean="0"/>
              <a:t>‹#›</a:t>
            </a:fld>
            <a:endParaRPr lang="en-US"/>
          </a:p>
        </p:txBody>
      </p:sp>
    </p:spTree>
    <p:extLst>
      <p:ext uri="{BB962C8B-B14F-4D97-AF65-F5344CB8AC3E}">
        <p14:creationId xmlns:p14="http://schemas.microsoft.com/office/powerpoint/2010/main" val="439370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58CFC-66A5-4451-A5A3-C8890A98CE62}" type="datetimeFigureOut">
              <a:rPr lang="en-US" smtClean="0"/>
              <a:t>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6DE55D-CC67-493E-8552-BB1F52392770}" type="slidenum">
              <a:rPr lang="en-US" smtClean="0"/>
              <a:t>‹#›</a:t>
            </a:fld>
            <a:endParaRPr lang="en-US"/>
          </a:p>
        </p:txBody>
      </p:sp>
    </p:spTree>
    <p:extLst>
      <p:ext uri="{BB962C8B-B14F-4D97-AF65-F5344CB8AC3E}">
        <p14:creationId xmlns:p14="http://schemas.microsoft.com/office/powerpoint/2010/main" val="2138592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58CFC-66A5-4451-A5A3-C8890A98CE62}" type="datetimeFigureOut">
              <a:rPr lang="en-US" smtClean="0"/>
              <a:t>1/1/2015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6DE55D-CC67-493E-8552-BB1F52392770}" type="slidenum">
              <a:rPr lang="en-US" smtClean="0"/>
              <a:t>‹#›</a:t>
            </a:fld>
            <a:endParaRPr lang="en-US"/>
          </a:p>
        </p:txBody>
      </p:sp>
    </p:spTree>
    <p:extLst>
      <p:ext uri="{BB962C8B-B14F-4D97-AF65-F5344CB8AC3E}">
        <p14:creationId xmlns:p14="http://schemas.microsoft.com/office/powerpoint/2010/main" val="34447292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823200" y="1770063"/>
            <a:ext cx="4470400" cy="5087937"/>
          </a:xfrm>
          <a:prstGeom prst="rect">
            <a:avLst/>
          </a:prstGeom>
        </p:spPr>
      </p:pic>
      <p:sp>
        <p:nvSpPr>
          <p:cNvPr id="2" name="Title 1"/>
          <p:cNvSpPr>
            <a:spLocks noGrp="1"/>
          </p:cNvSpPr>
          <p:nvPr>
            <p:ph type="ctrTitle"/>
          </p:nvPr>
        </p:nvSpPr>
        <p:spPr>
          <a:xfrm>
            <a:off x="174171" y="614363"/>
            <a:ext cx="7649029" cy="2387600"/>
          </a:xfrm>
        </p:spPr>
        <p:txBody>
          <a:bodyPr>
            <a:normAutofit fontScale="90000"/>
          </a:bodyPr>
          <a:lstStyle/>
          <a:p>
            <a:r>
              <a:rPr lang="en-US" dirty="0" smtClean="0"/>
              <a:t>PCOS in pre menopausal</a:t>
            </a:r>
            <a:br>
              <a:rPr lang="en-US" dirty="0" smtClean="0"/>
            </a:br>
            <a:r>
              <a:rPr lang="en-US" dirty="0" smtClean="0"/>
              <a:t> and menopausal women</a:t>
            </a:r>
            <a:endParaRPr lang="en-US" dirty="0"/>
          </a:p>
        </p:txBody>
      </p:sp>
      <p:sp>
        <p:nvSpPr>
          <p:cNvPr id="3" name="Subtitle 2"/>
          <p:cNvSpPr>
            <a:spLocks noGrp="1"/>
          </p:cNvSpPr>
          <p:nvPr>
            <p:ph type="subTitle" idx="1"/>
          </p:nvPr>
        </p:nvSpPr>
        <p:spPr>
          <a:xfrm>
            <a:off x="1524000" y="3509963"/>
            <a:ext cx="9144000" cy="1655762"/>
          </a:xfrm>
        </p:spPr>
        <p:txBody>
          <a:bodyPr/>
          <a:lstStyle/>
          <a:p>
            <a:pPr algn="l"/>
            <a:r>
              <a:rPr lang="en-US" dirty="0" err="1" smtClean="0"/>
              <a:t>Minoo</a:t>
            </a:r>
            <a:r>
              <a:rPr lang="en-US" dirty="0" smtClean="0"/>
              <a:t> </a:t>
            </a:r>
            <a:r>
              <a:rPr lang="en-US" dirty="0" err="1" smtClean="0"/>
              <a:t>Yaghmaei</a:t>
            </a:r>
            <a:endParaRPr lang="en-US" dirty="0"/>
          </a:p>
        </p:txBody>
      </p:sp>
    </p:spTree>
    <p:extLst>
      <p:ext uri="{BB962C8B-B14F-4D97-AF65-F5344CB8AC3E}">
        <p14:creationId xmlns:p14="http://schemas.microsoft.com/office/powerpoint/2010/main" val="221519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Postmenopausal Women with a History of Irregular Menses and Elevated Androgen Measurements at High Risk for Worsening Cardiovascular Event-Free Survival</a:t>
            </a:r>
          </a:p>
        </p:txBody>
      </p:sp>
      <p:sp>
        <p:nvSpPr>
          <p:cNvPr id="3" name="Content Placeholder 2"/>
          <p:cNvSpPr>
            <a:spLocks noGrp="1"/>
          </p:cNvSpPr>
          <p:nvPr>
            <p:ph idx="1"/>
          </p:nvPr>
        </p:nvSpPr>
        <p:spPr/>
        <p:txBody>
          <a:bodyPr>
            <a:normAutofit fontScale="25000" lnSpcReduction="20000"/>
          </a:bodyPr>
          <a:lstStyle/>
          <a:p>
            <a:pPr marL="0" indent="0">
              <a:buNone/>
            </a:pPr>
            <a:r>
              <a:rPr lang="en-US" sz="11200" dirty="0" smtClean="0">
                <a:solidFill>
                  <a:schemeClr val="accent1">
                    <a:lumMod val="75000"/>
                  </a:schemeClr>
                </a:solidFill>
              </a:rPr>
              <a:t>Identification </a:t>
            </a:r>
            <a:r>
              <a:rPr lang="en-US" sz="11200" dirty="0">
                <a:solidFill>
                  <a:schemeClr val="accent1">
                    <a:lumMod val="75000"/>
                  </a:schemeClr>
                </a:solidFill>
              </a:rPr>
              <a:t>of postmenopausal women </a:t>
            </a:r>
            <a:endParaRPr lang="en-US" sz="11200" dirty="0" smtClean="0">
              <a:solidFill>
                <a:schemeClr val="accent1">
                  <a:lumMod val="75000"/>
                </a:schemeClr>
              </a:solidFill>
            </a:endParaRPr>
          </a:p>
          <a:p>
            <a:pPr marL="0" indent="0">
              <a:buNone/>
            </a:pPr>
            <a:r>
              <a:rPr lang="en-US" sz="11200" dirty="0" smtClean="0">
                <a:solidFill>
                  <a:schemeClr val="accent1">
                    <a:lumMod val="75000"/>
                  </a:schemeClr>
                </a:solidFill>
              </a:rPr>
              <a:t>with </a:t>
            </a:r>
            <a:r>
              <a:rPr lang="en-US" sz="11200" dirty="0">
                <a:solidFill>
                  <a:schemeClr val="accent1">
                    <a:lumMod val="75000"/>
                  </a:schemeClr>
                </a:solidFill>
              </a:rPr>
              <a:t>clinical features of PCOS may provide </a:t>
            </a:r>
            <a:endParaRPr lang="en-US" sz="11200" dirty="0" smtClean="0">
              <a:solidFill>
                <a:schemeClr val="accent1">
                  <a:lumMod val="75000"/>
                </a:schemeClr>
              </a:solidFill>
            </a:endParaRPr>
          </a:p>
          <a:p>
            <a:pPr marL="0" indent="0">
              <a:buNone/>
            </a:pPr>
            <a:r>
              <a:rPr lang="en-US" sz="11200" dirty="0" smtClean="0">
                <a:solidFill>
                  <a:schemeClr val="accent1">
                    <a:lumMod val="75000"/>
                  </a:schemeClr>
                </a:solidFill>
              </a:rPr>
              <a:t>an </a:t>
            </a:r>
            <a:r>
              <a:rPr lang="en-US" sz="11200" dirty="0">
                <a:solidFill>
                  <a:schemeClr val="accent1">
                    <a:lumMod val="75000"/>
                  </a:schemeClr>
                </a:solidFill>
              </a:rPr>
              <a:t>opportunity for risk factor intervention </a:t>
            </a:r>
            <a:endParaRPr lang="en-US" sz="11200" dirty="0" smtClean="0">
              <a:solidFill>
                <a:schemeClr val="accent1">
                  <a:lumMod val="75000"/>
                </a:schemeClr>
              </a:solidFill>
            </a:endParaRPr>
          </a:p>
          <a:p>
            <a:pPr marL="0" indent="0">
              <a:buNone/>
            </a:pPr>
            <a:r>
              <a:rPr lang="en-US" sz="11200" dirty="0" smtClean="0">
                <a:solidFill>
                  <a:schemeClr val="accent1">
                    <a:lumMod val="75000"/>
                  </a:schemeClr>
                </a:solidFill>
              </a:rPr>
              <a:t>for </a:t>
            </a:r>
            <a:r>
              <a:rPr lang="en-US" sz="11200" dirty="0">
                <a:solidFill>
                  <a:schemeClr val="accent1">
                    <a:lumMod val="75000"/>
                  </a:schemeClr>
                </a:solidFill>
              </a:rPr>
              <a:t>the prevention of CAD and CV </a:t>
            </a:r>
            <a:r>
              <a:rPr lang="en-US" sz="11200" dirty="0" smtClean="0">
                <a:solidFill>
                  <a:schemeClr val="accent1">
                    <a:lumMod val="75000"/>
                  </a:schemeClr>
                </a:solidFill>
              </a:rPr>
              <a:t>events</a:t>
            </a:r>
            <a:r>
              <a:rPr lang="en-US" sz="11200" dirty="0" smtClean="0">
                <a:solidFill>
                  <a:schemeClr val="accent1">
                    <a:lumMod val="75000"/>
                  </a:schemeClr>
                </a:solidFill>
              </a:rPr>
              <a:t>.</a:t>
            </a:r>
          </a:p>
          <a:p>
            <a:pPr marL="0" indent="0">
              <a:buNone/>
            </a:pPr>
            <a:endParaRPr lang="en-US" sz="9600" dirty="0">
              <a:solidFill>
                <a:schemeClr val="accent1">
                  <a:lumMod val="75000"/>
                </a:schemeClr>
              </a:solidFill>
            </a:endParaRPr>
          </a:p>
          <a:p>
            <a:pPr marL="0" indent="0">
              <a:buNone/>
            </a:pPr>
            <a:endParaRPr lang="en-US" sz="5900" dirty="0" smtClean="0">
              <a:solidFill>
                <a:schemeClr val="accent1">
                  <a:lumMod val="75000"/>
                </a:schemeClr>
              </a:solidFill>
            </a:endParaRPr>
          </a:p>
          <a:p>
            <a:pPr marL="0" indent="0">
              <a:buNone/>
            </a:pPr>
            <a:r>
              <a:rPr lang="en-US" sz="11200" dirty="0" smtClean="0"/>
              <a:t>Postmenopausal </a:t>
            </a:r>
            <a:r>
              <a:rPr lang="en-US" sz="11200" dirty="0"/>
              <a:t>women with polycystic ovarian </a:t>
            </a:r>
            <a:endParaRPr lang="en-US" sz="11200" dirty="0" smtClean="0"/>
          </a:p>
          <a:p>
            <a:pPr marL="0" indent="0">
              <a:buNone/>
            </a:pPr>
            <a:r>
              <a:rPr lang="en-US" sz="11200" dirty="0" smtClean="0"/>
              <a:t>syndrome </a:t>
            </a:r>
            <a:r>
              <a:rPr lang="en-US" sz="11200" dirty="0"/>
              <a:t>have a 3.3 </a:t>
            </a:r>
            <a:r>
              <a:rPr lang="en-US" sz="11200" dirty="0" smtClean="0"/>
              <a:t>fold </a:t>
            </a:r>
            <a:r>
              <a:rPr lang="en-US" sz="11200" dirty="0"/>
              <a:t>higher risk of </a:t>
            </a:r>
            <a:endParaRPr lang="en-US" sz="11200" dirty="0" smtClean="0"/>
          </a:p>
          <a:p>
            <a:pPr marL="0" indent="0">
              <a:buNone/>
            </a:pPr>
            <a:r>
              <a:rPr lang="en-US" sz="11200" dirty="0" smtClean="0"/>
              <a:t>cardiovascular </a:t>
            </a:r>
            <a:r>
              <a:rPr lang="en-US" sz="11200" dirty="0"/>
              <a:t>death or myocardial </a:t>
            </a:r>
            <a:r>
              <a:rPr lang="en-US" sz="11200" dirty="0" smtClean="0"/>
              <a:t>ischemia</a:t>
            </a:r>
          </a:p>
          <a:p>
            <a:pPr marL="0" indent="0">
              <a:buNone/>
            </a:pPr>
            <a:r>
              <a:rPr lang="en-US" sz="9600" dirty="0" smtClean="0"/>
              <a:t>                                                            </a:t>
            </a:r>
            <a:endParaRPr lang="en-US" sz="9600" dirty="0" smtClean="0"/>
          </a:p>
          <a:p>
            <a:pPr marL="0" indent="0">
              <a:buNone/>
            </a:pPr>
            <a:endParaRPr lang="en-US" dirty="0" smtClean="0"/>
          </a:p>
          <a:p>
            <a:pPr marL="0" indent="0">
              <a:buNone/>
            </a:pPr>
            <a:r>
              <a:rPr lang="en-US" sz="6400" dirty="0"/>
              <a:t> </a:t>
            </a:r>
            <a:r>
              <a:rPr lang="en-US" sz="6400" dirty="0" smtClean="0"/>
              <a:t>                                                         </a:t>
            </a:r>
            <a:r>
              <a:rPr lang="en-US" sz="6400" dirty="0" smtClean="0"/>
              <a:t>                                      </a:t>
            </a:r>
            <a:r>
              <a:rPr lang="en-US" sz="6400" i="1" dirty="0"/>
              <a:t>The Journal of Clinical Endocrinology &amp; </a:t>
            </a:r>
            <a:r>
              <a:rPr lang="en-US" sz="6400" i="1" dirty="0" smtClean="0"/>
              <a:t>metabolism Volume </a:t>
            </a:r>
            <a:r>
              <a:rPr lang="en-US" sz="6400" i="1" dirty="0"/>
              <a:t>93, Issue 4</a:t>
            </a:r>
          </a:p>
        </p:txBody>
      </p:sp>
      <p:pic>
        <p:nvPicPr>
          <p:cNvPr id="4" name="Picture 3"/>
          <p:cNvPicPr>
            <a:picLocks noChangeAspect="1"/>
          </p:cNvPicPr>
          <p:nvPr/>
        </p:nvPicPr>
        <p:blipFill>
          <a:blip r:embed="rId2"/>
          <a:stretch>
            <a:fillRect/>
          </a:stretch>
        </p:blipFill>
        <p:spPr>
          <a:xfrm>
            <a:off x="8258629" y="1690688"/>
            <a:ext cx="3095171" cy="3694112"/>
          </a:xfrm>
          <a:prstGeom prst="rect">
            <a:avLst/>
          </a:prstGeom>
        </p:spPr>
      </p:pic>
    </p:spTree>
    <p:extLst>
      <p:ext uri="{BB962C8B-B14F-4D97-AF65-F5344CB8AC3E}">
        <p14:creationId xmlns:p14="http://schemas.microsoft.com/office/powerpoint/2010/main" val="6378023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FF0000"/>
                </a:solidFill>
              </a:rPr>
              <a:t>Searching for Polycystic Ovary Syndrome in Postmenopausal</a:t>
            </a:r>
            <a:br>
              <a:rPr lang="en-US" sz="2400" dirty="0">
                <a:solidFill>
                  <a:srgbClr val="FF0000"/>
                </a:solidFill>
              </a:rPr>
            </a:br>
            <a:r>
              <a:rPr lang="en-US" sz="2400" dirty="0">
                <a:solidFill>
                  <a:srgbClr val="FF0000"/>
                </a:solidFill>
              </a:rPr>
              <a:t>Women: Evidence for a Dose-Effects Association with Prevalent</a:t>
            </a:r>
            <a:br>
              <a:rPr lang="en-US" sz="2400" dirty="0">
                <a:solidFill>
                  <a:srgbClr val="FF0000"/>
                </a:solidFill>
              </a:rPr>
            </a:br>
            <a:r>
              <a:rPr lang="en-US" sz="2400" dirty="0">
                <a:solidFill>
                  <a:srgbClr val="FF0000"/>
                </a:solidFill>
              </a:rPr>
              <a:t>Cardiovascular Disease</a:t>
            </a:r>
          </a:p>
        </p:txBody>
      </p:sp>
      <p:sp>
        <p:nvSpPr>
          <p:cNvPr id="3" name="Content Placeholder 2"/>
          <p:cNvSpPr>
            <a:spLocks noGrp="1"/>
          </p:cNvSpPr>
          <p:nvPr>
            <p:ph idx="1"/>
          </p:nvPr>
        </p:nvSpPr>
        <p:spPr>
          <a:xfrm>
            <a:off x="838200" y="1690688"/>
            <a:ext cx="10515600" cy="4486275"/>
          </a:xfrm>
        </p:spPr>
        <p:txBody>
          <a:bodyPr>
            <a:normAutofit/>
          </a:bodyPr>
          <a:lstStyle/>
          <a:p>
            <a:pPr marL="0" indent="0">
              <a:buNone/>
            </a:pPr>
            <a:r>
              <a:rPr lang="en-US" sz="2400" dirty="0"/>
              <a:t>Cross-sectional study of community-dwelling non-estrogen-using postmenopausal</a:t>
            </a:r>
          </a:p>
          <a:p>
            <a:pPr marL="0" indent="0">
              <a:buNone/>
            </a:pPr>
            <a:r>
              <a:rPr lang="en-US" sz="2400" dirty="0"/>
              <a:t>Caucasian women (n=713) mean (± SD) age 73.8 ± 7.9 </a:t>
            </a:r>
            <a:endParaRPr lang="en-US" sz="2400" dirty="0"/>
          </a:p>
          <a:p>
            <a:pPr marL="0" indent="0">
              <a:buNone/>
            </a:pPr>
            <a:r>
              <a:rPr lang="en-US" sz="2400" dirty="0" smtClean="0"/>
              <a:t>A </a:t>
            </a:r>
            <a:r>
              <a:rPr lang="en-US" sz="2400" dirty="0"/>
              <a:t>putative PCOS phenotype was defined as </a:t>
            </a:r>
            <a:r>
              <a:rPr lang="en-US" sz="2400" dirty="0" smtClean="0"/>
              <a:t>the presence </a:t>
            </a:r>
            <a:r>
              <a:rPr lang="en-US" sz="2400" dirty="0"/>
              <a:t>of ≥3 features: </a:t>
            </a:r>
            <a:endParaRPr lang="en-US" sz="2400" dirty="0" smtClean="0"/>
          </a:p>
          <a:p>
            <a:pPr marL="457200" indent="-457200">
              <a:buAutoNum type="arabicParenBoth"/>
            </a:pPr>
            <a:r>
              <a:rPr lang="en-US" sz="2400" dirty="0" smtClean="0"/>
              <a:t>recalled </a:t>
            </a:r>
            <a:r>
              <a:rPr lang="en-US" sz="2400" dirty="0"/>
              <a:t>history of irregular menses, </a:t>
            </a:r>
            <a:endParaRPr lang="en-US" sz="2400" dirty="0"/>
          </a:p>
          <a:p>
            <a:pPr marL="0" indent="0">
              <a:buNone/>
            </a:pPr>
            <a:r>
              <a:rPr lang="en-US" sz="2400" dirty="0" smtClean="0"/>
              <a:t>(</a:t>
            </a:r>
            <a:r>
              <a:rPr lang="en-US" sz="2400" dirty="0"/>
              <a:t>2) symptomatic </a:t>
            </a:r>
            <a:r>
              <a:rPr lang="en-US" sz="2400" dirty="0" smtClean="0"/>
              <a:t>premenopausal </a:t>
            </a:r>
            <a:r>
              <a:rPr lang="en-US" sz="2400" dirty="0" err="1" smtClean="0"/>
              <a:t>hyperandrogenism</a:t>
            </a:r>
            <a:r>
              <a:rPr lang="en-US" sz="2400" dirty="0" smtClean="0"/>
              <a:t> </a:t>
            </a:r>
            <a:r>
              <a:rPr lang="en-US" sz="2400" dirty="0"/>
              <a:t>or biochemical evidence of current biochemical </a:t>
            </a:r>
            <a:r>
              <a:rPr lang="en-US" sz="2400" dirty="0" err="1"/>
              <a:t>hyperandrogenism</a:t>
            </a:r>
            <a:r>
              <a:rPr lang="en-US" sz="2400" dirty="0"/>
              <a:t>, </a:t>
            </a:r>
            <a:endParaRPr lang="en-US" sz="2400" dirty="0" smtClean="0"/>
          </a:p>
          <a:p>
            <a:pPr marL="0" indent="0">
              <a:buNone/>
            </a:pPr>
            <a:r>
              <a:rPr lang="en-US" sz="2400" dirty="0" smtClean="0"/>
              <a:t>(</a:t>
            </a:r>
            <a:r>
              <a:rPr lang="en-US" sz="2400" dirty="0"/>
              <a:t>3) </a:t>
            </a:r>
            <a:r>
              <a:rPr lang="en-US" sz="2400" dirty="0" smtClean="0"/>
              <a:t>History of </a:t>
            </a:r>
            <a:r>
              <a:rPr lang="en-US" sz="2400" dirty="0"/>
              <a:t>infertility or miscarriage, </a:t>
            </a:r>
            <a:endParaRPr lang="en-US" sz="2400" dirty="0" smtClean="0"/>
          </a:p>
          <a:p>
            <a:pPr marL="0" indent="0">
              <a:buNone/>
            </a:pPr>
            <a:r>
              <a:rPr lang="en-US" sz="2400" dirty="0" smtClean="0"/>
              <a:t>(</a:t>
            </a:r>
            <a:r>
              <a:rPr lang="en-US" sz="2400" dirty="0"/>
              <a:t>4) central obesity, or </a:t>
            </a:r>
            <a:endParaRPr lang="en-US" sz="2400" dirty="0" smtClean="0"/>
          </a:p>
          <a:p>
            <a:pPr marL="0" indent="0">
              <a:buNone/>
            </a:pPr>
            <a:r>
              <a:rPr lang="en-US" sz="2400" dirty="0" smtClean="0"/>
              <a:t>(</a:t>
            </a:r>
            <a:r>
              <a:rPr lang="en-US" sz="2400" dirty="0"/>
              <a:t>5) biochemical insulin resistance</a:t>
            </a:r>
            <a:r>
              <a:rPr lang="en-US" sz="2400" dirty="0" smtClean="0"/>
              <a:t>.</a:t>
            </a:r>
            <a:endParaRPr lang="en-US" sz="2400" dirty="0"/>
          </a:p>
          <a:p>
            <a:pPr marL="0" indent="0">
              <a:buNone/>
            </a:pPr>
            <a:endParaRPr lang="en-US" sz="2000" dirty="0"/>
          </a:p>
        </p:txBody>
      </p:sp>
    </p:spTree>
    <p:extLst>
      <p:ext uri="{BB962C8B-B14F-4D97-AF65-F5344CB8AC3E}">
        <p14:creationId xmlns:p14="http://schemas.microsoft.com/office/powerpoint/2010/main" val="5909775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Searching for Polycystic Ovary Syndrome in Postmenopausal</a:t>
            </a:r>
            <a:br>
              <a:rPr lang="en-US" sz="2800" dirty="0"/>
            </a:br>
            <a:r>
              <a:rPr lang="en-US" sz="2800" dirty="0"/>
              <a:t>Women: Evidence for a Dose-Effects Association with Prevalent</a:t>
            </a:r>
            <a:br>
              <a:rPr lang="en-US" sz="2800" dirty="0"/>
            </a:br>
            <a:r>
              <a:rPr lang="en-US" sz="2800" dirty="0"/>
              <a:t>Cardiovascular Disease</a:t>
            </a:r>
          </a:p>
        </p:txBody>
      </p:sp>
      <p:sp>
        <p:nvSpPr>
          <p:cNvPr id="3" name="Content Placeholder 2"/>
          <p:cNvSpPr>
            <a:spLocks noGrp="1"/>
          </p:cNvSpPr>
          <p:nvPr>
            <p:ph idx="1"/>
          </p:nvPr>
        </p:nvSpPr>
        <p:spPr/>
        <p:txBody>
          <a:bodyPr>
            <a:normAutofit/>
          </a:bodyPr>
          <a:lstStyle/>
          <a:p>
            <a:pPr marL="0" indent="0">
              <a:buNone/>
            </a:pPr>
            <a:r>
              <a:rPr lang="en-US" dirty="0"/>
              <a:t>The PCOS phenotype was present in 9.3% of the entire cohort and 5.8% of </a:t>
            </a:r>
            <a:r>
              <a:rPr lang="en-US" dirty="0" smtClean="0"/>
              <a:t>non-diabetic women</a:t>
            </a:r>
            <a:r>
              <a:rPr lang="en-US" dirty="0"/>
              <a:t>. </a:t>
            </a:r>
            <a:endParaRPr lang="en-US" dirty="0"/>
          </a:p>
          <a:p>
            <a:pPr marL="0" indent="0">
              <a:buNone/>
            </a:pPr>
            <a:r>
              <a:rPr lang="en-US" dirty="0" smtClean="0">
                <a:solidFill>
                  <a:schemeClr val="accent1">
                    <a:lumMod val="75000"/>
                  </a:schemeClr>
                </a:solidFill>
              </a:rPr>
              <a:t>graded </a:t>
            </a:r>
            <a:r>
              <a:rPr lang="en-US" dirty="0">
                <a:solidFill>
                  <a:schemeClr val="accent1">
                    <a:lumMod val="75000"/>
                  </a:schemeClr>
                </a:solidFill>
              </a:rPr>
              <a:t>association between an increasing number of features of the PCOS phenotype (i.e</a:t>
            </a:r>
            <a:r>
              <a:rPr lang="en-US" dirty="0" smtClean="0">
                <a:solidFill>
                  <a:schemeClr val="accent1">
                    <a:lumMod val="75000"/>
                  </a:schemeClr>
                </a:solidFill>
              </a:rPr>
              <a:t>., 0 </a:t>
            </a:r>
            <a:r>
              <a:rPr lang="en-US" dirty="0">
                <a:solidFill>
                  <a:schemeClr val="accent1">
                    <a:lumMod val="75000"/>
                  </a:schemeClr>
                </a:solidFill>
              </a:rPr>
              <a:t>– ≥3) and prevalent CVD (p=0.02) and coronary heart disease alone (p=0.03).</a:t>
            </a:r>
          </a:p>
          <a:p>
            <a:pPr marL="0" indent="0">
              <a:buNone/>
            </a:pPr>
            <a:r>
              <a:rPr lang="en-US" dirty="0" smtClean="0"/>
              <a:t>Conclusions</a:t>
            </a:r>
            <a:r>
              <a:rPr lang="en-US" dirty="0"/>
              <a:t>:</a:t>
            </a:r>
            <a:r>
              <a:rPr lang="en-US" dirty="0" smtClean="0"/>
              <a:t> </a:t>
            </a:r>
            <a:r>
              <a:rPr lang="en-US" dirty="0"/>
              <a:t>Among non-diabetic postmenopausal women with intact ovaries, </a:t>
            </a:r>
            <a:r>
              <a:rPr lang="en-US" dirty="0" smtClean="0"/>
              <a:t>prevalent atherosclerotic </a:t>
            </a:r>
            <a:r>
              <a:rPr lang="en-US" dirty="0"/>
              <a:t>CVD is associated with features of a putative PCOS phenotype. This finding </a:t>
            </a:r>
            <a:r>
              <a:rPr lang="en-US" dirty="0" smtClean="0"/>
              <a:t>supports the </a:t>
            </a:r>
            <a:r>
              <a:rPr lang="en-US" dirty="0"/>
              <a:t>thesis that PCOS increases the risk of atherosclerotic CVD years after menopause</a:t>
            </a:r>
            <a:r>
              <a:rPr lang="en-US" dirty="0" smtClean="0"/>
              <a:t>.</a:t>
            </a:r>
          </a:p>
          <a:p>
            <a:pPr marL="0" indent="0">
              <a:buNone/>
            </a:pPr>
            <a:r>
              <a:rPr lang="en-US" sz="1700" i="1" dirty="0"/>
              <a:t>                                                                       Menopause. 2007 ; 14(2): 284–292. doi:10.1097/GME.0b013e31802cc7ab     </a:t>
            </a:r>
            <a:r>
              <a:rPr lang="en-US" dirty="0"/>
              <a:t>       </a:t>
            </a:r>
          </a:p>
        </p:txBody>
      </p:sp>
    </p:spTree>
    <p:extLst>
      <p:ext uri="{BB962C8B-B14F-4D97-AF65-F5344CB8AC3E}">
        <p14:creationId xmlns:p14="http://schemas.microsoft.com/office/powerpoint/2010/main" val="17247631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Unfavorable Hormonal, Metabolic, and Inflammatory</a:t>
            </a:r>
            <a:br>
              <a:rPr lang="en-US" sz="3200" dirty="0"/>
            </a:br>
            <a:r>
              <a:rPr lang="en-US" sz="3200" dirty="0"/>
              <a:t>Alterations Persist after Menopause in Women </a:t>
            </a:r>
            <a:r>
              <a:rPr lang="en-US" sz="3200" dirty="0" smtClean="0"/>
              <a:t>with PCOS</a:t>
            </a:r>
            <a:endParaRPr lang="en-US" sz="3200" dirty="0"/>
          </a:p>
        </p:txBody>
      </p:sp>
      <p:sp>
        <p:nvSpPr>
          <p:cNvPr id="3" name="Content Placeholder 2"/>
          <p:cNvSpPr>
            <a:spLocks noGrp="1"/>
          </p:cNvSpPr>
          <p:nvPr>
            <p:ph idx="1"/>
          </p:nvPr>
        </p:nvSpPr>
        <p:spPr/>
        <p:txBody>
          <a:bodyPr>
            <a:normAutofit/>
          </a:bodyPr>
          <a:lstStyle/>
          <a:p>
            <a:pPr marL="0" indent="0">
              <a:buNone/>
            </a:pPr>
            <a:r>
              <a:rPr lang="en-US" dirty="0"/>
              <a:t>Twenty-one pre-MP (</a:t>
            </a:r>
            <a:r>
              <a:rPr lang="en-US" dirty="0" smtClean="0"/>
              <a:t>n=10</a:t>
            </a:r>
            <a:r>
              <a:rPr lang="en-US" dirty="0"/>
              <a:t>) and post-MP (</a:t>
            </a:r>
            <a:r>
              <a:rPr lang="en-US" dirty="0" smtClean="0"/>
              <a:t>n=11</a:t>
            </a:r>
            <a:r>
              <a:rPr lang="en-US" dirty="0"/>
              <a:t>) women diagnosed</a:t>
            </a:r>
          </a:p>
          <a:p>
            <a:pPr marL="0" indent="0">
              <a:buNone/>
            </a:pPr>
            <a:r>
              <a:rPr lang="en-US" dirty="0"/>
              <a:t>with PCOS were compared with 29 healthy controls (pre-MP, </a:t>
            </a:r>
            <a:r>
              <a:rPr lang="en-US" dirty="0" smtClean="0"/>
              <a:t>n=11</a:t>
            </a:r>
            <a:r>
              <a:rPr lang="en-US" dirty="0"/>
              <a:t>; post-MP, </a:t>
            </a:r>
            <a:r>
              <a:rPr lang="en-US" dirty="0" smtClean="0"/>
              <a:t>n=18</a:t>
            </a:r>
            <a:r>
              <a:rPr lang="en-US" dirty="0"/>
              <a:t>). </a:t>
            </a:r>
            <a:r>
              <a:rPr lang="en-US" dirty="0" smtClean="0"/>
              <a:t>Two-hour oral </a:t>
            </a:r>
            <a:r>
              <a:rPr lang="en-US" dirty="0"/>
              <a:t>glucose tolerance tests were performed, and ovarian steroid secretion capacity was </a:t>
            </a:r>
            <a:r>
              <a:rPr lang="en-US" dirty="0" smtClean="0"/>
              <a:t>assessed (</a:t>
            </a:r>
            <a:r>
              <a:rPr lang="en-US" dirty="0"/>
              <a:t>human chorionic gonadotropin tests). Areas under the curves (AUC) were </a:t>
            </a:r>
            <a:r>
              <a:rPr lang="en-US" dirty="0" smtClean="0"/>
              <a:t>calculated.</a:t>
            </a:r>
            <a:endParaRPr lang="en-US" dirty="0"/>
          </a:p>
        </p:txBody>
      </p:sp>
      <p:pic>
        <p:nvPicPr>
          <p:cNvPr id="4" name="Picture 3"/>
          <p:cNvPicPr>
            <a:picLocks noChangeAspect="1"/>
          </p:cNvPicPr>
          <p:nvPr/>
        </p:nvPicPr>
        <p:blipFill>
          <a:blip r:embed="rId2"/>
          <a:stretch>
            <a:fillRect/>
          </a:stretch>
        </p:blipFill>
        <p:spPr>
          <a:xfrm>
            <a:off x="7453993" y="4216400"/>
            <a:ext cx="3692978" cy="2095500"/>
          </a:xfrm>
          <a:prstGeom prst="rect">
            <a:avLst/>
          </a:prstGeom>
        </p:spPr>
      </p:pic>
    </p:spTree>
    <p:extLst>
      <p:ext uri="{BB962C8B-B14F-4D97-AF65-F5344CB8AC3E}">
        <p14:creationId xmlns:p14="http://schemas.microsoft.com/office/powerpoint/2010/main" val="24359457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Unfavorable Hormonal, Metabolic, and Inflammatory</a:t>
            </a:r>
            <a:br>
              <a:rPr lang="en-US" sz="3200" dirty="0"/>
            </a:br>
            <a:r>
              <a:rPr lang="en-US" sz="3200" dirty="0"/>
              <a:t>Alterations Persist after Menopause in Women </a:t>
            </a:r>
            <a:r>
              <a:rPr lang="en-US" sz="3200" dirty="0" smtClean="0"/>
              <a:t>with PCOS</a:t>
            </a:r>
            <a:endParaRPr lang="en-US" sz="3200"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solidFill>
                  <a:srgbClr val="FF0000"/>
                </a:solidFill>
              </a:rPr>
              <a:t>Basal serum insulin levels </a:t>
            </a:r>
            <a:r>
              <a:rPr lang="en-US" dirty="0"/>
              <a:t>were higher in women </a:t>
            </a:r>
            <a:r>
              <a:rPr lang="en-US" dirty="0" smtClean="0"/>
              <a:t>with PCOS </a:t>
            </a:r>
            <a:r>
              <a:rPr lang="en-US" dirty="0"/>
              <a:t>than in control women in the </a:t>
            </a:r>
            <a:r>
              <a:rPr lang="en-US" dirty="0" smtClean="0"/>
              <a:t>postmenopausal group</a:t>
            </a:r>
            <a:r>
              <a:rPr lang="en-US" dirty="0"/>
              <a:t>, and the same trend was also seen in the </a:t>
            </a:r>
            <a:r>
              <a:rPr lang="en-US" dirty="0" smtClean="0"/>
              <a:t>premenopausal </a:t>
            </a:r>
            <a:r>
              <a:rPr lang="en-US" dirty="0"/>
              <a:t>group. In </a:t>
            </a:r>
            <a:r>
              <a:rPr lang="en-US" dirty="0">
                <a:solidFill>
                  <a:srgbClr val="FF0000"/>
                </a:solidFill>
              </a:rPr>
              <a:t>OGTT</a:t>
            </a:r>
            <a:r>
              <a:rPr lang="en-US" dirty="0"/>
              <a:t>, </a:t>
            </a:r>
            <a:r>
              <a:rPr lang="en-US" dirty="0" smtClean="0"/>
              <a:t>AUC ins was </a:t>
            </a:r>
            <a:r>
              <a:rPr lang="en-US" dirty="0"/>
              <a:t>increased in </a:t>
            </a:r>
            <a:r>
              <a:rPr lang="en-US" dirty="0" smtClean="0"/>
              <a:t>women with PCOS both in pre- and postmenopausal women compared with controls.</a:t>
            </a:r>
          </a:p>
          <a:p>
            <a:pPr marL="0" indent="0">
              <a:buNone/>
            </a:pPr>
            <a:r>
              <a:rPr lang="en-US" dirty="0">
                <a:solidFill>
                  <a:srgbClr val="FF0000"/>
                </a:solidFill>
              </a:rPr>
              <a:t>Basal serum levels of A </a:t>
            </a:r>
            <a:r>
              <a:rPr lang="en-US" dirty="0"/>
              <a:t>were higher in premenopausal</a:t>
            </a:r>
          </a:p>
          <a:p>
            <a:pPr marL="0" indent="0">
              <a:buNone/>
            </a:pPr>
            <a:r>
              <a:rPr lang="en-US" dirty="0"/>
              <a:t>women with PCOS compared with premenopausal con-</a:t>
            </a:r>
          </a:p>
          <a:p>
            <a:pPr marL="0" indent="0">
              <a:buNone/>
            </a:pPr>
            <a:r>
              <a:rPr lang="en-US" dirty="0" err="1"/>
              <a:t>trol</a:t>
            </a:r>
            <a:r>
              <a:rPr lang="en-US" dirty="0"/>
              <a:t> women, </a:t>
            </a:r>
            <a:r>
              <a:rPr lang="en-US" dirty="0">
                <a:solidFill>
                  <a:srgbClr val="FF0000"/>
                </a:solidFill>
              </a:rPr>
              <a:t>and they decreased significantly after </a:t>
            </a:r>
            <a:r>
              <a:rPr lang="en-US" dirty="0" err="1">
                <a:solidFill>
                  <a:srgbClr val="FF0000"/>
                </a:solidFill>
              </a:rPr>
              <a:t>meno</a:t>
            </a:r>
            <a:r>
              <a:rPr lang="en-US" dirty="0">
                <a:solidFill>
                  <a:srgbClr val="FF0000"/>
                </a:solidFill>
              </a:rPr>
              <a:t>-</a:t>
            </a:r>
          </a:p>
          <a:p>
            <a:pPr marL="0" indent="0">
              <a:buNone/>
            </a:pPr>
            <a:r>
              <a:rPr lang="en-US" dirty="0">
                <a:solidFill>
                  <a:srgbClr val="FF0000"/>
                </a:solidFill>
              </a:rPr>
              <a:t>pause in control women,</a:t>
            </a:r>
            <a:r>
              <a:rPr lang="en-US" dirty="0"/>
              <a:t> whereas in women with PCOS,</a:t>
            </a:r>
          </a:p>
          <a:p>
            <a:pPr marL="0" indent="0">
              <a:buNone/>
            </a:pPr>
            <a:r>
              <a:rPr lang="en-US" dirty="0"/>
              <a:t>they remained unchanged </a:t>
            </a:r>
            <a:endParaRPr lang="en-US" dirty="0" smtClean="0"/>
          </a:p>
          <a:p>
            <a:pPr marL="0" indent="0">
              <a:buNone/>
            </a:pPr>
            <a:r>
              <a:rPr lang="it-IT" dirty="0" smtClean="0"/>
              <a:t>                                          </a:t>
            </a:r>
            <a:r>
              <a:rPr lang="it-IT" sz="2600" i="1" dirty="0" smtClean="0"/>
              <a:t>J </a:t>
            </a:r>
            <a:r>
              <a:rPr lang="it-IT" sz="2600" i="1" dirty="0"/>
              <a:t>Clin Endocrinol Metab, June 2011, 96(6):1827–183</a:t>
            </a:r>
            <a:endParaRPr lang="en-US" sz="2600" i="1" dirty="0"/>
          </a:p>
        </p:txBody>
      </p:sp>
    </p:spTree>
    <p:extLst>
      <p:ext uri="{BB962C8B-B14F-4D97-AF65-F5344CB8AC3E}">
        <p14:creationId xmlns:p14="http://schemas.microsoft.com/office/powerpoint/2010/main" val="4516552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Unfavorable Hormonal, Metabolic, and </a:t>
            </a:r>
            <a:r>
              <a:rPr lang="en-US" sz="3200" dirty="0" smtClean="0"/>
              <a:t>Inflammatory </a:t>
            </a:r>
            <a:r>
              <a:rPr lang="en-US" sz="3200" dirty="0"/>
              <a:t/>
            </a:r>
            <a:br>
              <a:rPr lang="en-US" sz="3200" dirty="0"/>
            </a:br>
            <a:r>
              <a:rPr lang="en-US" sz="3200" dirty="0"/>
              <a:t>Alterations Persist after Menopause in Women with PCOS</a:t>
            </a:r>
            <a:endParaRPr lang="en-US" sz="3200" dirty="0"/>
          </a:p>
        </p:txBody>
      </p:sp>
      <p:sp>
        <p:nvSpPr>
          <p:cNvPr id="3" name="Content Placeholder 2"/>
          <p:cNvSpPr>
            <a:spLocks noGrp="1"/>
          </p:cNvSpPr>
          <p:nvPr>
            <p:ph idx="1"/>
          </p:nvPr>
        </p:nvSpPr>
        <p:spPr>
          <a:xfrm>
            <a:off x="838200" y="1690688"/>
            <a:ext cx="10515600" cy="4351338"/>
          </a:xfrm>
        </p:spPr>
        <p:txBody>
          <a:bodyPr/>
          <a:lstStyle/>
          <a:p>
            <a:pPr marL="0" indent="0">
              <a:buNone/>
            </a:pPr>
            <a:r>
              <a:rPr lang="en-US" dirty="0">
                <a:solidFill>
                  <a:srgbClr val="FF0000"/>
                </a:solidFill>
              </a:rPr>
              <a:t>Basal serum levels of </a:t>
            </a:r>
            <a:r>
              <a:rPr lang="en-US" dirty="0" smtClean="0">
                <a:solidFill>
                  <a:srgbClr val="FF0000"/>
                </a:solidFill>
              </a:rPr>
              <a:t>T did </a:t>
            </a:r>
            <a:r>
              <a:rPr lang="en-US" dirty="0">
                <a:solidFill>
                  <a:srgbClr val="FF0000"/>
                </a:solidFill>
              </a:rPr>
              <a:t>not differ </a:t>
            </a:r>
            <a:endParaRPr lang="en-US" dirty="0" smtClean="0">
              <a:solidFill>
                <a:srgbClr val="FF0000"/>
              </a:solidFill>
            </a:endParaRPr>
          </a:p>
          <a:p>
            <a:pPr marL="0" indent="0">
              <a:buNone/>
            </a:pPr>
            <a:r>
              <a:rPr lang="en-US" dirty="0" smtClean="0">
                <a:solidFill>
                  <a:srgbClr val="FF0000"/>
                </a:solidFill>
              </a:rPr>
              <a:t>between </a:t>
            </a:r>
            <a:r>
              <a:rPr lang="en-US" dirty="0">
                <a:solidFill>
                  <a:srgbClr val="FF0000"/>
                </a:solidFill>
              </a:rPr>
              <a:t>the groups,</a:t>
            </a:r>
            <a:r>
              <a:rPr lang="en-US" dirty="0"/>
              <a:t> </a:t>
            </a:r>
            <a:endParaRPr lang="en-US" dirty="0" smtClean="0"/>
          </a:p>
          <a:p>
            <a:pPr marL="0" indent="0">
              <a:buNone/>
            </a:pPr>
            <a:r>
              <a:rPr lang="en-US" dirty="0" smtClean="0">
                <a:solidFill>
                  <a:srgbClr val="00B050"/>
                </a:solidFill>
              </a:rPr>
              <a:t>although </a:t>
            </a:r>
            <a:r>
              <a:rPr lang="en-US" dirty="0">
                <a:solidFill>
                  <a:srgbClr val="00B050"/>
                </a:solidFill>
              </a:rPr>
              <a:t>FAI </a:t>
            </a:r>
            <a:r>
              <a:rPr lang="en-US" dirty="0" smtClean="0">
                <a:solidFill>
                  <a:srgbClr val="00B050"/>
                </a:solidFill>
              </a:rPr>
              <a:t>values were </a:t>
            </a:r>
            <a:r>
              <a:rPr lang="en-US" dirty="0">
                <a:solidFill>
                  <a:srgbClr val="00B050"/>
                </a:solidFill>
              </a:rPr>
              <a:t>higher both in </a:t>
            </a:r>
            <a:endParaRPr lang="en-US" dirty="0" smtClean="0">
              <a:solidFill>
                <a:srgbClr val="00B050"/>
              </a:solidFill>
            </a:endParaRPr>
          </a:p>
          <a:p>
            <a:pPr marL="0" indent="0">
              <a:buNone/>
            </a:pPr>
            <a:r>
              <a:rPr lang="en-US" dirty="0" smtClean="0">
                <a:solidFill>
                  <a:srgbClr val="00B050"/>
                </a:solidFill>
              </a:rPr>
              <a:t>premenopausal </a:t>
            </a:r>
            <a:r>
              <a:rPr lang="en-US" dirty="0">
                <a:solidFill>
                  <a:srgbClr val="00B050"/>
                </a:solidFill>
              </a:rPr>
              <a:t>and </a:t>
            </a:r>
            <a:r>
              <a:rPr lang="en-US" dirty="0" smtClean="0">
                <a:solidFill>
                  <a:srgbClr val="00B050"/>
                </a:solidFill>
              </a:rPr>
              <a:t>postmenopausal </a:t>
            </a:r>
            <a:r>
              <a:rPr lang="en-US" dirty="0" smtClean="0">
                <a:solidFill>
                  <a:srgbClr val="00B050"/>
                </a:solidFill>
              </a:rPr>
              <a:t>women </a:t>
            </a:r>
            <a:r>
              <a:rPr lang="en-US" dirty="0">
                <a:solidFill>
                  <a:srgbClr val="00B050"/>
                </a:solidFill>
              </a:rPr>
              <a:t>with </a:t>
            </a:r>
            <a:endParaRPr lang="en-US" dirty="0" smtClean="0">
              <a:solidFill>
                <a:srgbClr val="00B050"/>
              </a:solidFill>
            </a:endParaRPr>
          </a:p>
          <a:p>
            <a:pPr marL="0" indent="0">
              <a:buNone/>
            </a:pPr>
            <a:r>
              <a:rPr lang="en-US" dirty="0" smtClean="0">
                <a:solidFill>
                  <a:srgbClr val="00B050"/>
                </a:solidFill>
              </a:rPr>
              <a:t>PCOS as </a:t>
            </a:r>
            <a:r>
              <a:rPr lang="en-US" dirty="0">
                <a:solidFill>
                  <a:srgbClr val="00B050"/>
                </a:solidFill>
              </a:rPr>
              <a:t>a result </a:t>
            </a:r>
            <a:r>
              <a:rPr lang="en-US" dirty="0" smtClean="0">
                <a:solidFill>
                  <a:srgbClr val="00B050"/>
                </a:solidFill>
              </a:rPr>
              <a:t>of </a:t>
            </a:r>
            <a:r>
              <a:rPr lang="en-US" dirty="0">
                <a:solidFill>
                  <a:srgbClr val="00B050"/>
                </a:solidFill>
              </a:rPr>
              <a:t>lower serum levels </a:t>
            </a:r>
            <a:r>
              <a:rPr lang="en-US" dirty="0" smtClean="0">
                <a:solidFill>
                  <a:srgbClr val="00B050"/>
                </a:solidFill>
              </a:rPr>
              <a:t>of SHBG</a:t>
            </a:r>
            <a:r>
              <a:rPr lang="en-US" dirty="0" smtClean="0">
                <a:solidFill>
                  <a:srgbClr val="00B050"/>
                </a:solidFill>
              </a:rPr>
              <a:t>.</a:t>
            </a:r>
          </a:p>
          <a:p>
            <a:pPr marL="0" indent="0">
              <a:buNone/>
            </a:pPr>
            <a:endParaRPr lang="en-US" dirty="0" smtClean="0">
              <a:solidFill>
                <a:srgbClr val="00B050"/>
              </a:solidFill>
            </a:endParaRPr>
          </a:p>
          <a:p>
            <a:pPr marL="0" indent="0">
              <a:buNone/>
            </a:pPr>
            <a:r>
              <a:rPr lang="en-US" dirty="0"/>
              <a:t>Levels of </a:t>
            </a:r>
            <a:r>
              <a:rPr lang="en-US" dirty="0" smtClean="0"/>
              <a:t>CRP </a:t>
            </a:r>
            <a:r>
              <a:rPr lang="en-US" dirty="0"/>
              <a:t>were significantly increased both </a:t>
            </a:r>
            <a:r>
              <a:rPr lang="en-US" dirty="0" smtClean="0"/>
              <a:t>in pre- </a:t>
            </a:r>
            <a:r>
              <a:rPr lang="en-US" dirty="0"/>
              <a:t>and postmenopausal women with PCOS when </a:t>
            </a:r>
            <a:r>
              <a:rPr lang="en-US" dirty="0" smtClean="0"/>
              <a:t>compared </a:t>
            </a:r>
            <a:r>
              <a:rPr lang="en-US" dirty="0"/>
              <a:t>with control women, and the difference </a:t>
            </a:r>
            <a:r>
              <a:rPr lang="en-US" dirty="0" smtClean="0"/>
              <a:t>remained after </a:t>
            </a:r>
            <a:r>
              <a:rPr lang="en-US" dirty="0"/>
              <a:t>adjustment for </a:t>
            </a:r>
            <a:r>
              <a:rPr lang="en-US" dirty="0" smtClean="0"/>
              <a:t>BMI. </a:t>
            </a:r>
            <a:endParaRPr lang="en-US" dirty="0"/>
          </a:p>
          <a:p>
            <a:pPr marL="0" indent="0">
              <a:buNone/>
            </a:pPr>
            <a:endParaRPr lang="en-US" dirty="0"/>
          </a:p>
        </p:txBody>
      </p:sp>
      <p:pic>
        <p:nvPicPr>
          <p:cNvPr id="4" name="Picture 3"/>
          <p:cNvPicPr>
            <a:picLocks noChangeAspect="1"/>
          </p:cNvPicPr>
          <p:nvPr/>
        </p:nvPicPr>
        <p:blipFill>
          <a:blip r:embed="rId2"/>
          <a:stretch>
            <a:fillRect/>
          </a:stretch>
        </p:blipFill>
        <p:spPr>
          <a:xfrm>
            <a:off x="9260114" y="1690687"/>
            <a:ext cx="2931886" cy="2598965"/>
          </a:xfrm>
          <a:prstGeom prst="rect">
            <a:avLst/>
          </a:prstGeom>
        </p:spPr>
      </p:pic>
    </p:spTree>
    <p:extLst>
      <p:ext uri="{BB962C8B-B14F-4D97-AF65-F5344CB8AC3E}">
        <p14:creationId xmlns:p14="http://schemas.microsoft.com/office/powerpoint/2010/main" val="9216431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drugs</a:t>
            </a:r>
            <a:endParaRPr lang="en-US" dirty="0"/>
          </a:p>
        </p:txBody>
      </p:sp>
      <p:sp>
        <p:nvSpPr>
          <p:cNvPr id="3" name="Content Placeholder 2"/>
          <p:cNvSpPr>
            <a:spLocks noGrp="1"/>
          </p:cNvSpPr>
          <p:nvPr>
            <p:ph idx="1"/>
          </p:nvPr>
        </p:nvSpPr>
        <p:spPr>
          <a:xfrm>
            <a:off x="838200" y="1825625"/>
            <a:ext cx="10758714" cy="4351338"/>
          </a:xfrm>
        </p:spPr>
        <p:txBody>
          <a:bodyPr>
            <a:normAutofit/>
          </a:bodyPr>
          <a:lstStyle/>
          <a:p>
            <a:pPr marL="0" indent="0">
              <a:buNone/>
            </a:pPr>
            <a:r>
              <a:rPr lang="en-US" dirty="0" smtClean="0">
                <a:solidFill>
                  <a:srgbClr val="FF0000"/>
                </a:solidFill>
              </a:rPr>
              <a:t>atenolol </a:t>
            </a:r>
            <a:r>
              <a:rPr lang="en-US" dirty="0" smtClean="0">
                <a:solidFill>
                  <a:srgbClr val="FF0000"/>
                </a:solidFill>
              </a:rPr>
              <a:t>+ spironolactone</a:t>
            </a:r>
          </a:p>
          <a:p>
            <a:pPr marL="0" indent="0">
              <a:buNone/>
            </a:pPr>
            <a:r>
              <a:rPr lang="en-US" dirty="0" smtClean="0"/>
              <a:t>atenolol </a:t>
            </a:r>
            <a:r>
              <a:rPr lang="en-US" dirty="0"/>
              <a:t>and spironolactone </a:t>
            </a:r>
            <a:r>
              <a:rPr lang="en-US" dirty="0">
                <a:solidFill>
                  <a:srgbClr val="FF0000"/>
                </a:solidFill>
              </a:rPr>
              <a:t>both increase serum potassium</a:t>
            </a:r>
            <a:r>
              <a:rPr lang="en-US" dirty="0"/>
              <a:t>. Potential </a:t>
            </a:r>
            <a:endParaRPr lang="en-US" dirty="0" smtClean="0"/>
          </a:p>
          <a:p>
            <a:pPr marL="0" indent="0">
              <a:buNone/>
            </a:pPr>
            <a:r>
              <a:rPr lang="en-US" dirty="0" smtClean="0"/>
              <a:t>or </a:t>
            </a:r>
            <a:r>
              <a:rPr lang="en-US" dirty="0"/>
              <a:t>dangerous interaction. Use with caution and monitor closely</a:t>
            </a:r>
            <a:r>
              <a:rPr lang="en-US" dirty="0" smtClean="0"/>
              <a:t>.</a:t>
            </a:r>
          </a:p>
          <a:p>
            <a:pPr marL="0" indent="0">
              <a:buNone/>
            </a:pPr>
            <a:endParaRPr lang="en-US" dirty="0"/>
          </a:p>
          <a:p>
            <a:pPr marL="0" indent="0">
              <a:buNone/>
            </a:pPr>
            <a:r>
              <a:rPr lang="en-US" dirty="0" smtClean="0">
                <a:solidFill>
                  <a:srgbClr val="FF0000"/>
                </a:solidFill>
              </a:rPr>
              <a:t>spironolactone </a:t>
            </a:r>
            <a:r>
              <a:rPr lang="en-US" dirty="0">
                <a:solidFill>
                  <a:srgbClr val="FF0000"/>
                </a:solidFill>
              </a:rPr>
              <a:t>+ </a:t>
            </a:r>
            <a:r>
              <a:rPr lang="en-US" dirty="0" smtClean="0">
                <a:solidFill>
                  <a:srgbClr val="FF0000"/>
                </a:solidFill>
              </a:rPr>
              <a:t>aspirin</a:t>
            </a:r>
            <a:endParaRPr lang="en-US" dirty="0"/>
          </a:p>
          <a:p>
            <a:pPr marL="0" indent="0">
              <a:buNone/>
            </a:pPr>
            <a:r>
              <a:rPr lang="en-US" dirty="0"/>
              <a:t>spironolactone and aspirin </a:t>
            </a:r>
            <a:r>
              <a:rPr lang="en-US" dirty="0">
                <a:solidFill>
                  <a:srgbClr val="FF0000"/>
                </a:solidFill>
              </a:rPr>
              <a:t>both increase serum potassium</a:t>
            </a:r>
            <a:r>
              <a:rPr lang="en-US" dirty="0"/>
              <a:t>. Potential for dangerous interaction. Use with caution and monitor closely.</a:t>
            </a:r>
          </a:p>
        </p:txBody>
      </p:sp>
    </p:spTree>
    <p:extLst>
      <p:ext uri="{BB962C8B-B14F-4D97-AF65-F5344CB8AC3E}">
        <p14:creationId xmlns:p14="http://schemas.microsoft.com/office/powerpoint/2010/main" val="4260412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drugs</a:t>
            </a:r>
            <a:endParaRPr lang="en-US"/>
          </a:p>
        </p:txBody>
      </p:sp>
      <p:sp>
        <p:nvSpPr>
          <p:cNvPr id="3" name="Content Placeholder 2"/>
          <p:cNvSpPr>
            <a:spLocks noGrp="1"/>
          </p:cNvSpPr>
          <p:nvPr>
            <p:ph idx="1"/>
          </p:nvPr>
        </p:nvSpPr>
        <p:spPr/>
        <p:txBody>
          <a:bodyPr/>
          <a:lstStyle/>
          <a:p>
            <a:pPr marL="0" indent="0">
              <a:buNone/>
            </a:pPr>
            <a:r>
              <a:rPr lang="en-US" dirty="0" smtClean="0">
                <a:solidFill>
                  <a:srgbClr val="FF0000"/>
                </a:solidFill>
              </a:rPr>
              <a:t>Plavix and spironolactone</a:t>
            </a:r>
          </a:p>
          <a:p>
            <a:pPr marL="0" indent="0">
              <a:buNone/>
            </a:pPr>
            <a:r>
              <a:rPr lang="en-US" dirty="0" smtClean="0"/>
              <a:t>No interaction</a:t>
            </a:r>
            <a:endParaRPr lang="en-US" dirty="0"/>
          </a:p>
        </p:txBody>
      </p:sp>
      <p:pic>
        <p:nvPicPr>
          <p:cNvPr id="4" name="Picture 3"/>
          <p:cNvPicPr>
            <a:picLocks noChangeAspect="1"/>
          </p:cNvPicPr>
          <p:nvPr/>
        </p:nvPicPr>
        <p:blipFill>
          <a:blip r:embed="rId2"/>
          <a:stretch>
            <a:fillRect/>
          </a:stretch>
        </p:blipFill>
        <p:spPr>
          <a:xfrm>
            <a:off x="6713763" y="1014610"/>
            <a:ext cx="4984750" cy="3256703"/>
          </a:xfrm>
          <a:prstGeom prst="rect">
            <a:avLst/>
          </a:prstGeom>
        </p:spPr>
      </p:pic>
      <p:pic>
        <p:nvPicPr>
          <p:cNvPr id="5" name="Picture 4"/>
          <p:cNvPicPr>
            <a:picLocks noChangeAspect="1"/>
          </p:cNvPicPr>
          <p:nvPr/>
        </p:nvPicPr>
        <p:blipFill>
          <a:blip r:embed="rId3"/>
          <a:stretch>
            <a:fillRect/>
          </a:stretch>
        </p:blipFill>
        <p:spPr>
          <a:xfrm>
            <a:off x="7541078" y="4510088"/>
            <a:ext cx="3330121" cy="1666875"/>
          </a:xfrm>
          <a:prstGeom prst="rect">
            <a:avLst/>
          </a:prstGeom>
        </p:spPr>
      </p:pic>
      <p:pic>
        <p:nvPicPr>
          <p:cNvPr id="6" name="Picture 5"/>
          <p:cNvPicPr>
            <a:picLocks noChangeAspect="1"/>
          </p:cNvPicPr>
          <p:nvPr/>
        </p:nvPicPr>
        <p:blipFill>
          <a:blip r:embed="rId4"/>
          <a:stretch>
            <a:fillRect/>
          </a:stretch>
        </p:blipFill>
        <p:spPr>
          <a:xfrm>
            <a:off x="838200" y="3750982"/>
            <a:ext cx="3553275" cy="2167498"/>
          </a:xfrm>
          <a:prstGeom prst="rect">
            <a:avLst/>
          </a:prstGeom>
        </p:spPr>
      </p:pic>
    </p:spTree>
    <p:extLst>
      <p:ext uri="{BB962C8B-B14F-4D97-AF65-F5344CB8AC3E}">
        <p14:creationId xmlns:p14="http://schemas.microsoft.com/office/powerpoint/2010/main" val="3142752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EFFECT OF BILATERAL OOPHORECTOMY ON ADRENOCORTICAL FUNCTION IN WOMEN WITH POLYCYSTIC OVARY SYNDROME </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decreases </a:t>
            </a:r>
            <a:r>
              <a:rPr lang="en-US" dirty="0"/>
              <a:t>in ovarian androgen levels (TT, FT, and E1), </a:t>
            </a:r>
            <a:endParaRPr lang="en-US" dirty="0" smtClean="0"/>
          </a:p>
          <a:p>
            <a:pPr marL="0" indent="0">
              <a:buNone/>
            </a:pPr>
            <a:r>
              <a:rPr lang="en-US" dirty="0" smtClean="0"/>
              <a:t>and </a:t>
            </a:r>
            <a:r>
              <a:rPr lang="en-US" dirty="0"/>
              <a:t>increases in FSH </a:t>
            </a:r>
            <a:r>
              <a:rPr lang="en-US" dirty="0" smtClean="0"/>
              <a:t>levels</a:t>
            </a:r>
          </a:p>
          <a:p>
            <a:pPr marL="0" indent="0">
              <a:buNone/>
            </a:pPr>
            <a:r>
              <a:rPr lang="en-US" dirty="0" smtClean="0"/>
              <a:t>no </a:t>
            </a:r>
            <a:r>
              <a:rPr lang="en-US" dirty="0"/>
              <a:t>effect on basal DHEAS levels or DHEA levels, or on the secretion of DHEA in response to ACTH stimulation. </a:t>
            </a:r>
            <a:endParaRPr lang="en-US" dirty="0" smtClean="0"/>
          </a:p>
          <a:p>
            <a:pPr marL="0" indent="0">
              <a:buNone/>
            </a:pPr>
            <a:r>
              <a:rPr lang="en-US" dirty="0" smtClean="0"/>
              <a:t>the </a:t>
            </a:r>
            <a:r>
              <a:rPr lang="en-US" dirty="0"/>
              <a:t>relative level of adrenal androgen secretion remains the same over time </a:t>
            </a:r>
            <a:endParaRPr lang="en-US" dirty="0"/>
          </a:p>
          <a:p>
            <a:pPr marL="0" indent="0">
              <a:buNone/>
            </a:pPr>
            <a:r>
              <a:rPr lang="en-US" dirty="0" smtClean="0"/>
              <a:t>we </a:t>
            </a:r>
            <a:r>
              <a:rPr lang="en-US" dirty="0"/>
              <a:t>also compared women with higher DHEAS (above the median) to lower DHEAS (below the median) levels and still found no difference in the adrenal response to oophorectomy. </a:t>
            </a:r>
            <a:endParaRPr lang="en-US" dirty="0" smtClean="0"/>
          </a:p>
          <a:p>
            <a:pPr marL="0" indent="0">
              <a:buNone/>
            </a:pPr>
            <a:r>
              <a:rPr lang="en-US" dirty="0" smtClean="0"/>
              <a:t>However</a:t>
            </a:r>
            <a:r>
              <a:rPr lang="en-US" dirty="0"/>
              <a:t>, it is possible that an ovarian effect may be observable in PCOS patients at the highest levels of DHEAS excess, as suggested by some investigators exploring the effects of medical </a:t>
            </a:r>
            <a:r>
              <a:rPr lang="en-US" dirty="0" smtClean="0"/>
              <a:t>oophorectomy.</a:t>
            </a:r>
            <a:endParaRPr lang="en-US" dirty="0"/>
          </a:p>
        </p:txBody>
      </p:sp>
    </p:spTree>
    <p:extLst>
      <p:ext uri="{BB962C8B-B14F-4D97-AF65-F5344CB8AC3E}">
        <p14:creationId xmlns:p14="http://schemas.microsoft.com/office/powerpoint/2010/main" val="48587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 You can take birth control pills as long as you need birth control or until you reach menopause, as long as you're generally healthy and don't smoke. This applies to all types of birth control pills, including combination birth control pills and progestin-only birth control pills.</a:t>
            </a:r>
          </a:p>
          <a:p>
            <a:endParaRPr lang="en-US" dirty="0"/>
          </a:p>
          <a:p>
            <a:r>
              <a:rPr lang="en-US" dirty="0"/>
              <a:t>Birth control pills aren't </a:t>
            </a:r>
            <a:r>
              <a:rPr lang="en-US" dirty="0" smtClean="0"/>
              <a:t>recommended for </a:t>
            </a:r>
            <a:r>
              <a:rPr lang="en-US" dirty="0"/>
              <a:t>women age 35 or older who smoke and women who have certain medical conditions, such as blood-clotting disorders or uncontrolled high blood </a:t>
            </a:r>
            <a:r>
              <a:rPr lang="en-US" dirty="0" smtClean="0"/>
              <a:t>pressure.</a:t>
            </a:r>
          </a:p>
          <a:p>
            <a:r>
              <a:rPr lang="en-US" dirty="0" smtClean="0"/>
              <a:t>Women </a:t>
            </a:r>
            <a:r>
              <a:rPr lang="en-US" dirty="0"/>
              <a:t>who use oral contraceptives have reduced risks of ovarian and endometrial cancer. This protective effect increases with the length of time oral contraceptives are </a:t>
            </a:r>
            <a:r>
              <a:rPr lang="en-US" dirty="0" smtClean="0"/>
              <a:t>used.</a:t>
            </a:r>
          </a:p>
          <a:p>
            <a:pPr marL="0" indent="0">
              <a:buNone/>
            </a:pPr>
            <a:endParaRPr lang="en-US" dirty="0"/>
          </a:p>
        </p:txBody>
      </p:sp>
    </p:spTree>
    <p:extLst>
      <p:ext uri="{BB962C8B-B14F-4D97-AF65-F5344CB8AC3E}">
        <p14:creationId xmlns:p14="http://schemas.microsoft.com/office/powerpoint/2010/main" val="2359847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NIDDM</a:t>
            </a:r>
            <a:endParaRPr lang="en-US" dirty="0"/>
          </a:p>
        </p:txBody>
      </p:sp>
      <p:sp>
        <p:nvSpPr>
          <p:cNvPr id="3" name="Content Placeholder 2"/>
          <p:cNvSpPr>
            <a:spLocks noGrp="1"/>
          </p:cNvSpPr>
          <p:nvPr>
            <p:ph idx="1"/>
          </p:nvPr>
        </p:nvSpPr>
        <p:spPr/>
        <p:txBody>
          <a:bodyPr/>
          <a:lstStyle/>
          <a:p>
            <a:pPr marL="0" indent="0">
              <a:buNone/>
            </a:pPr>
            <a:r>
              <a:rPr lang="en-US" dirty="0" smtClean="0">
                <a:solidFill>
                  <a:srgbClr val="FF0000"/>
                </a:solidFill>
              </a:rPr>
              <a:t>obese and non obese women with PCOS</a:t>
            </a:r>
          </a:p>
          <a:p>
            <a:r>
              <a:rPr lang="en-US" dirty="0" smtClean="0"/>
              <a:t>Hyper </a:t>
            </a:r>
            <a:r>
              <a:rPr lang="en-US" dirty="0" err="1" smtClean="0"/>
              <a:t>insulinaemia</a:t>
            </a:r>
            <a:r>
              <a:rPr lang="en-US" dirty="0" smtClean="0"/>
              <a:t> </a:t>
            </a:r>
            <a:r>
              <a:rPr lang="en-US" dirty="0" smtClean="0"/>
              <a:t>and insulin resistance are characteristic features</a:t>
            </a:r>
          </a:p>
          <a:p>
            <a:r>
              <a:rPr lang="el-GR" dirty="0" smtClean="0">
                <a:latin typeface="Times New Roman" panose="02020603050405020304" pitchFamily="18" charset="0"/>
                <a:cs typeface="Times New Roman" panose="02020603050405020304" pitchFamily="18" charset="0"/>
              </a:rPr>
              <a:t>β</a:t>
            </a:r>
            <a:r>
              <a:rPr lang="en-US" dirty="0" smtClean="0"/>
              <a:t> – cell dysfunction</a:t>
            </a:r>
          </a:p>
          <a:p>
            <a:endParaRPr lang="en-US" dirty="0"/>
          </a:p>
          <a:p>
            <a:r>
              <a:rPr lang="en-US" dirty="0" smtClean="0"/>
              <a:t>Obesity</a:t>
            </a:r>
          </a:p>
          <a:p>
            <a:r>
              <a:rPr lang="en-US" dirty="0" smtClean="0"/>
              <a:t>Insulin resistance                               impaired glucose tolerance &amp; non </a:t>
            </a:r>
          </a:p>
          <a:p>
            <a:r>
              <a:rPr lang="el-GR" dirty="0"/>
              <a:t>β </a:t>
            </a:r>
            <a:r>
              <a:rPr lang="el-GR" dirty="0" smtClean="0"/>
              <a:t>– </a:t>
            </a:r>
            <a:r>
              <a:rPr lang="en-US" dirty="0" smtClean="0"/>
              <a:t>cell dysfunction                           insulin dependent diabetes</a:t>
            </a:r>
          </a:p>
          <a:p>
            <a:pPr marL="0" indent="0">
              <a:buNone/>
            </a:pPr>
            <a:endParaRPr lang="en-US" dirty="0" smtClean="0"/>
          </a:p>
          <a:p>
            <a:endParaRPr lang="en-US" dirty="0" smtClean="0"/>
          </a:p>
          <a:p>
            <a:endParaRPr lang="en-US" dirty="0" smtClean="0"/>
          </a:p>
          <a:p>
            <a:endParaRPr lang="en-US" dirty="0" smtClean="0"/>
          </a:p>
          <a:p>
            <a:pPr marL="0" indent="0">
              <a:buNone/>
            </a:pPr>
            <a:endParaRPr lang="en-US" dirty="0" smtClean="0"/>
          </a:p>
          <a:p>
            <a:pPr marL="0" indent="0">
              <a:buNone/>
            </a:pPr>
            <a:endParaRPr lang="en-US" dirty="0"/>
          </a:p>
          <a:p>
            <a:pPr marL="0" indent="0">
              <a:buNone/>
            </a:pPr>
            <a:endParaRPr lang="en-US" dirty="0"/>
          </a:p>
        </p:txBody>
      </p:sp>
      <p:sp>
        <p:nvSpPr>
          <p:cNvPr id="4" name="Right Arrow 3"/>
          <p:cNvSpPr/>
          <p:nvPr/>
        </p:nvSpPr>
        <p:spPr>
          <a:xfrm>
            <a:off x="4356100" y="4610100"/>
            <a:ext cx="13589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stretch>
            <a:fillRect/>
          </a:stretch>
        </p:blipFill>
        <p:spPr>
          <a:xfrm>
            <a:off x="8876393" y="0"/>
            <a:ext cx="2857500" cy="2314575"/>
          </a:xfrm>
          <a:prstGeom prst="rect">
            <a:avLst/>
          </a:prstGeom>
        </p:spPr>
      </p:pic>
    </p:spTree>
    <p:extLst>
      <p:ext uri="{BB962C8B-B14F-4D97-AF65-F5344CB8AC3E}">
        <p14:creationId xmlns:p14="http://schemas.microsoft.com/office/powerpoint/2010/main" val="13069635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Early Oral Contraceptive Use and Breast Cancer Among Premenopausal Women: Final Report From a Study in Southern Sweden</a:t>
            </a:r>
          </a:p>
        </p:txBody>
      </p:sp>
      <p:sp>
        <p:nvSpPr>
          <p:cNvPr id="3" name="Content Placeholder 2"/>
          <p:cNvSpPr>
            <a:spLocks noGrp="1"/>
          </p:cNvSpPr>
          <p:nvPr>
            <p:ph idx="1"/>
          </p:nvPr>
        </p:nvSpPr>
        <p:spPr/>
        <p:txBody>
          <a:bodyPr>
            <a:normAutofit lnSpcReduction="10000"/>
          </a:bodyPr>
          <a:lstStyle/>
          <a:p>
            <a:r>
              <a:rPr lang="en-US" dirty="0"/>
              <a:t>This case-control study investigates the relationship between the use of OCs and breast cancer development in women in southern Sweden diagnosed in the early 1980s. </a:t>
            </a:r>
            <a:r>
              <a:rPr lang="en-US" dirty="0" smtClean="0"/>
              <a:t> </a:t>
            </a:r>
          </a:p>
          <a:p>
            <a:r>
              <a:rPr lang="en-US" dirty="0" smtClean="0"/>
              <a:t>In </a:t>
            </a:r>
            <a:r>
              <a:rPr lang="en-US" dirty="0"/>
              <a:t>multivariate analyses including the different measurements of OC use, </a:t>
            </a:r>
            <a:r>
              <a:rPr lang="en-US" dirty="0">
                <a:solidFill>
                  <a:srgbClr val="FF0000"/>
                </a:solidFill>
              </a:rPr>
              <a:t>only starting age of OC use was significantly associated with breast cancer.</a:t>
            </a:r>
            <a:r>
              <a:rPr lang="en-US" dirty="0"/>
              <a:t> The exposure-response relationship between duration of OC use and risk of breast cancer depended on the age at first use of OCs. Given a fixed duration of OC use, the risk increased with younger starting age of OC use</a:t>
            </a:r>
            <a:r>
              <a:rPr lang="en-US" dirty="0">
                <a:solidFill>
                  <a:srgbClr val="FF0000"/>
                </a:solidFill>
              </a:rPr>
              <a:t>. The findings point to the importance of the early reproductive years as risk determinants for breast cancer after OC use. </a:t>
            </a:r>
          </a:p>
        </p:txBody>
      </p:sp>
    </p:spTree>
    <p:extLst>
      <p:ext uri="{BB962C8B-B14F-4D97-AF65-F5344CB8AC3E}">
        <p14:creationId xmlns:p14="http://schemas.microsoft.com/office/powerpoint/2010/main" val="18251378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Oral Contraceptive Use as a Risk Factor for Premenopausal Breast Cancer: A Meta-analysis</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Use of OCs was associated with an increased risk of premenopausal breast cancer in general (OR, 1.19; 95% CI, 1.09-1.29) and across various patterns of OC use. Among studies that provided data on nulliparous and parous women separately, OC use was associated with breast cancer risk in both parous (OR, 1.29; 95% CI, 1.20-1.40) and nulliparous (OR, 1.24; 95% CI, 0.92-1.67) women. Longer duration of use did not substantially alter risk in nulliparous women (OR, 1.29; 95% CI, 0.85-1.96). Among parous women, the association was stronger when OCs were used before first full-term pregnancy (FFTP) (OR, 1.44; 95% CI, 1.28-1.62) than after FFTP (OR, 1.15; 95% CI, 1.06-1.26). The association between OC use and breast cancer risk was greatest for parous women who used OCs 4 or more years before FFTP (OR, 1.52; 95% CI, 1.26-1.82).</a:t>
            </a:r>
          </a:p>
        </p:txBody>
      </p:sp>
    </p:spTree>
    <p:extLst>
      <p:ext uri="{BB962C8B-B14F-4D97-AF65-F5344CB8AC3E}">
        <p14:creationId xmlns:p14="http://schemas.microsoft.com/office/powerpoint/2010/main" val="23942898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4400" dirty="0" smtClean="0"/>
              <a:t>Prospective study of past use of OCP and risk of cardiovascular events</a:t>
            </a:r>
            <a:endParaRPr lang="en-US" sz="4400" dirty="0"/>
          </a:p>
        </p:txBody>
      </p:sp>
      <p:pic>
        <p:nvPicPr>
          <p:cNvPr id="4" name="Picture 3"/>
          <p:cNvPicPr>
            <a:picLocks noChangeAspect="1"/>
          </p:cNvPicPr>
          <p:nvPr/>
        </p:nvPicPr>
        <p:blipFill>
          <a:blip r:embed="rId2"/>
          <a:stretch>
            <a:fillRect/>
          </a:stretch>
        </p:blipFill>
        <p:spPr>
          <a:xfrm>
            <a:off x="6751563" y="3059793"/>
            <a:ext cx="3468309" cy="3515178"/>
          </a:xfrm>
          <a:prstGeom prst="rect">
            <a:avLst/>
          </a:prstGeom>
        </p:spPr>
      </p:pic>
    </p:spTree>
    <p:extLst>
      <p:ext uri="{BB962C8B-B14F-4D97-AF65-F5344CB8AC3E}">
        <p14:creationId xmlns:p14="http://schemas.microsoft.com/office/powerpoint/2010/main" val="36000847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Oral contraceptive use in </a:t>
            </a:r>
            <a:r>
              <a:rPr lang="en-US" dirty="0" err="1"/>
              <a:t>perimenopause</a:t>
            </a:r>
            <a:r>
              <a:rPr lang="en-US" dirty="0"/>
              <a:t>.</a:t>
            </a:r>
            <a:br>
              <a:rPr lang="en-US" dirty="0"/>
            </a:br>
            <a:endParaRPr lang="en-US" dirty="0"/>
          </a:p>
        </p:txBody>
      </p:sp>
      <p:sp>
        <p:nvSpPr>
          <p:cNvPr id="3" name="Content Placeholder 2"/>
          <p:cNvSpPr>
            <a:spLocks noGrp="1"/>
          </p:cNvSpPr>
          <p:nvPr>
            <p:ph idx="1"/>
          </p:nvPr>
        </p:nvSpPr>
        <p:spPr/>
        <p:txBody>
          <a:bodyPr/>
          <a:lstStyle/>
          <a:p>
            <a:r>
              <a:rPr lang="en-US" dirty="0"/>
              <a:t>Am J </a:t>
            </a:r>
            <a:r>
              <a:rPr lang="en-US" dirty="0" err="1"/>
              <a:t>Obstet</a:t>
            </a:r>
            <a:r>
              <a:rPr lang="en-US" dirty="0"/>
              <a:t> Gynecol. 2001 Aug;185(2 </a:t>
            </a:r>
            <a:r>
              <a:rPr lang="en-US" dirty="0" err="1"/>
              <a:t>Suppl</a:t>
            </a:r>
            <a:r>
              <a:rPr lang="en-US" dirty="0"/>
              <a:t>):S32-7</a:t>
            </a:r>
            <a:r>
              <a:rPr lang="en-US" dirty="0" smtClean="0"/>
              <a:t>.</a:t>
            </a:r>
          </a:p>
          <a:p>
            <a:pPr marL="0" indent="0">
              <a:buNone/>
            </a:pPr>
            <a:r>
              <a:rPr lang="en-US" dirty="0"/>
              <a:t>Oral contraceptive use in </a:t>
            </a:r>
            <a:r>
              <a:rPr lang="en-US" dirty="0" err="1"/>
              <a:t>perimenopause</a:t>
            </a:r>
            <a:r>
              <a:rPr lang="en-US" dirty="0" smtClean="0"/>
              <a:t>.</a:t>
            </a:r>
          </a:p>
          <a:p>
            <a:r>
              <a:rPr lang="en-US" dirty="0"/>
              <a:t>Transitional Management: The Use of Oral Contraceptives in </a:t>
            </a:r>
            <a:r>
              <a:rPr lang="en-US" dirty="0" err="1" smtClean="0"/>
              <a:t>Perimenopause</a:t>
            </a:r>
            <a:r>
              <a:rPr lang="en-US" dirty="0" smtClean="0"/>
              <a:t> (2011)</a:t>
            </a:r>
            <a:endParaRPr lang="en-US" dirty="0"/>
          </a:p>
        </p:txBody>
      </p:sp>
    </p:spTree>
    <p:extLst>
      <p:ext uri="{BB962C8B-B14F-4D97-AF65-F5344CB8AC3E}">
        <p14:creationId xmlns:p14="http://schemas.microsoft.com/office/powerpoint/2010/main" val="3378547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Oral Contraceptives and the Risk of Breast Cancer in BRCA1 and BRCA2 Mutation Carriers</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Methods: We performed a matched case–control study on 1311 pairs of women with known deleterious BRCA1 and/or BRCA2 mutations recruited from 52 centers in 11 countries. </a:t>
            </a:r>
            <a:r>
              <a:rPr lang="en-US" dirty="0" smtClean="0"/>
              <a:t> </a:t>
            </a:r>
          </a:p>
          <a:p>
            <a:pPr marL="0" indent="0">
              <a:buNone/>
            </a:pPr>
            <a:r>
              <a:rPr lang="en-US" dirty="0" smtClean="0"/>
              <a:t>Results</a:t>
            </a:r>
            <a:r>
              <a:rPr lang="en-US" dirty="0"/>
              <a:t>: Among BRCA2 mutation carriers, ever use of oral contraceptives was not associated with an increased risk of breast cancer (OR = 0.94, 95% CI = 0.72 to 1.24). </a:t>
            </a:r>
            <a:endParaRPr lang="en-US" dirty="0" smtClean="0"/>
          </a:p>
          <a:p>
            <a:pPr marL="0" indent="0">
              <a:buNone/>
            </a:pPr>
            <a:r>
              <a:rPr lang="en-US" dirty="0" smtClean="0"/>
              <a:t>For </a:t>
            </a:r>
            <a:r>
              <a:rPr lang="en-US" dirty="0"/>
              <a:t>BRCA1 mutation carriers, ever use of oral contraceptives was associated with a modestly increased risk of breast cancer (OR = 1.20, 95% CI = 1.02 to </a:t>
            </a:r>
            <a:r>
              <a:rPr lang="en-US" dirty="0" smtClean="0"/>
              <a:t>1.40).</a:t>
            </a:r>
          </a:p>
          <a:p>
            <a:pPr marL="0" indent="0">
              <a:buNone/>
            </a:pPr>
            <a:r>
              <a:rPr lang="en-US" dirty="0" smtClean="0"/>
              <a:t>Among </a:t>
            </a:r>
            <a:r>
              <a:rPr lang="en-US" dirty="0"/>
              <a:t>BRCA1 mutation carriers, women who first used oral contraceptives before 1975, who used them before age 30, or who used them for 5 or more years may have an increased risk of early-onset breast cancer. </a:t>
            </a:r>
          </a:p>
        </p:txBody>
      </p:sp>
    </p:spTree>
    <p:extLst>
      <p:ext uri="{BB962C8B-B14F-4D97-AF65-F5344CB8AC3E}">
        <p14:creationId xmlns:p14="http://schemas.microsoft.com/office/powerpoint/2010/main" val="633614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Cardiovascular disease</a:t>
            </a:r>
            <a:endParaRPr lang="en-US" dirty="0"/>
          </a:p>
        </p:txBody>
      </p:sp>
      <p:sp>
        <p:nvSpPr>
          <p:cNvPr id="3" name="Content Placeholder 2"/>
          <p:cNvSpPr>
            <a:spLocks noGrp="1"/>
          </p:cNvSpPr>
          <p:nvPr>
            <p:ph idx="1"/>
          </p:nvPr>
        </p:nvSpPr>
        <p:spPr/>
        <p:txBody>
          <a:bodyPr/>
          <a:lstStyle/>
          <a:p>
            <a:r>
              <a:rPr lang="en-US" dirty="0" err="1" smtClean="0"/>
              <a:t>Atherogenic</a:t>
            </a:r>
            <a:r>
              <a:rPr lang="en-US" dirty="0" smtClean="0"/>
              <a:t> lipid profile (dyslipidemia)</a:t>
            </a:r>
          </a:p>
          <a:p>
            <a:r>
              <a:rPr lang="en-US" dirty="0" smtClean="0"/>
              <a:t>Enhanced plasminogen activator inhibitor type 1</a:t>
            </a:r>
          </a:p>
          <a:p>
            <a:r>
              <a:rPr lang="en-US" dirty="0" smtClean="0"/>
              <a:t>Peripheral insulin resistance</a:t>
            </a:r>
          </a:p>
          <a:p>
            <a:endParaRPr lang="en-US" dirty="0"/>
          </a:p>
        </p:txBody>
      </p:sp>
      <p:pic>
        <p:nvPicPr>
          <p:cNvPr id="4" name="Picture 3"/>
          <p:cNvPicPr>
            <a:picLocks noChangeAspect="1"/>
          </p:cNvPicPr>
          <p:nvPr/>
        </p:nvPicPr>
        <p:blipFill>
          <a:blip r:embed="rId2"/>
          <a:stretch>
            <a:fillRect/>
          </a:stretch>
        </p:blipFill>
        <p:spPr>
          <a:xfrm>
            <a:off x="8256360" y="2924347"/>
            <a:ext cx="3340553" cy="3134347"/>
          </a:xfrm>
          <a:prstGeom prst="rect">
            <a:avLst/>
          </a:prstGeom>
        </p:spPr>
      </p:pic>
    </p:spTree>
    <p:extLst>
      <p:ext uri="{BB962C8B-B14F-4D97-AF65-F5344CB8AC3E}">
        <p14:creationId xmlns:p14="http://schemas.microsoft.com/office/powerpoint/2010/main" val="35002727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Prevalence </a:t>
            </a:r>
            <a:r>
              <a:rPr lang="en-US" dirty="0" smtClean="0"/>
              <a:t>of NIDDM, hypertension, CAD in </a:t>
            </a:r>
            <a:r>
              <a:rPr lang="en-US" dirty="0" err="1" smtClean="0"/>
              <a:t>perimenopausal</a:t>
            </a:r>
            <a:r>
              <a:rPr lang="en-US" dirty="0" smtClean="0"/>
              <a:t> women with a history of PCOS</a:t>
            </a:r>
            <a:endParaRPr lang="en-US" dirty="0"/>
          </a:p>
        </p:txBody>
      </p:sp>
      <p:sp>
        <p:nvSpPr>
          <p:cNvPr id="3" name="Content Placeholder 2"/>
          <p:cNvSpPr>
            <a:spLocks noGrp="1"/>
          </p:cNvSpPr>
          <p:nvPr>
            <p:ph idx="1"/>
          </p:nvPr>
        </p:nvSpPr>
        <p:spPr/>
        <p:txBody>
          <a:bodyPr>
            <a:normAutofit lnSpcReduction="10000"/>
          </a:bodyPr>
          <a:lstStyle/>
          <a:p>
            <a:r>
              <a:rPr lang="en-US" dirty="0" smtClean="0"/>
              <a:t>Case group: 45-59 , treated for markedly expressed clinical symptoms of PCOS</a:t>
            </a:r>
          </a:p>
          <a:p>
            <a:pPr marL="0" indent="0">
              <a:buNone/>
            </a:pPr>
            <a:r>
              <a:rPr lang="en-US" dirty="0" smtClean="0">
                <a:solidFill>
                  <a:srgbClr val="FF0000"/>
                </a:solidFill>
              </a:rPr>
              <a:t>Not significant difference</a:t>
            </a:r>
          </a:p>
          <a:p>
            <a:pPr marL="0" indent="0">
              <a:buNone/>
            </a:pPr>
            <a:r>
              <a:rPr lang="en-US" dirty="0" smtClean="0"/>
              <a:t>mean </a:t>
            </a:r>
            <a:r>
              <a:rPr lang="en-US" dirty="0" smtClean="0"/>
              <a:t>BMI, waist circumference, WHR</a:t>
            </a:r>
          </a:p>
          <a:p>
            <a:pPr marL="0" indent="0">
              <a:buNone/>
            </a:pPr>
            <a:r>
              <a:rPr lang="en-US" dirty="0" smtClean="0"/>
              <a:t>mean </a:t>
            </a:r>
            <a:r>
              <a:rPr lang="en-US" dirty="0" smtClean="0"/>
              <a:t>SBP, DBP, </a:t>
            </a:r>
            <a:r>
              <a:rPr lang="en-US" dirty="0" smtClean="0"/>
              <a:t>glucose</a:t>
            </a:r>
            <a:r>
              <a:rPr lang="en-US" dirty="0" smtClean="0"/>
              <a:t>, total </a:t>
            </a:r>
            <a:r>
              <a:rPr lang="en-US" dirty="0" err="1" smtClean="0"/>
              <a:t>chol</a:t>
            </a:r>
            <a:r>
              <a:rPr lang="en-US" dirty="0" smtClean="0"/>
              <a:t>, HDL, LDL, TG</a:t>
            </a:r>
          </a:p>
          <a:p>
            <a:pPr marL="0" indent="0">
              <a:buNone/>
            </a:pPr>
            <a:r>
              <a:rPr lang="en-US" dirty="0" smtClean="0"/>
              <a:t>Elevated total </a:t>
            </a:r>
            <a:r>
              <a:rPr lang="en-US" dirty="0" err="1" smtClean="0"/>
              <a:t>chol</a:t>
            </a:r>
            <a:r>
              <a:rPr lang="en-US" dirty="0" smtClean="0"/>
              <a:t> (&gt;5.2 </a:t>
            </a:r>
            <a:r>
              <a:rPr lang="en-US" dirty="0" err="1" smtClean="0"/>
              <a:t>mmol</a:t>
            </a:r>
            <a:r>
              <a:rPr lang="en-US" dirty="0" smtClean="0"/>
              <a:t>/l) , HDL ( &lt;1 </a:t>
            </a:r>
            <a:r>
              <a:rPr lang="en-US" dirty="0" err="1" smtClean="0"/>
              <a:t>mmol</a:t>
            </a:r>
            <a:r>
              <a:rPr lang="en-US" dirty="0" smtClean="0"/>
              <a:t>/l),</a:t>
            </a:r>
          </a:p>
          <a:p>
            <a:pPr marL="0" indent="0">
              <a:buNone/>
            </a:pPr>
            <a:r>
              <a:rPr lang="en-US" dirty="0" smtClean="0"/>
              <a:t>LDL (&gt;3,7mmol/l), TG (&gt;1.9 </a:t>
            </a:r>
            <a:r>
              <a:rPr lang="en-US" dirty="0" err="1" smtClean="0"/>
              <a:t>mmol</a:t>
            </a:r>
            <a:r>
              <a:rPr lang="en-US" dirty="0" smtClean="0"/>
              <a:t>/l), impaired </a:t>
            </a:r>
          </a:p>
          <a:p>
            <a:pPr marL="0" indent="0">
              <a:buNone/>
            </a:pPr>
            <a:r>
              <a:rPr lang="en-US" dirty="0" smtClean="0"/>
              <a:t>fasting glucose</a:t>
            </a:r>
          </a:p>
          <a:p>
            <a:pPr marL="0" indent="0">
              <a:buNone/>
            </a:pPr>
            <a:r>
              <a:rPr lang="en-US" dirty="0" smtClean="0"/>
              <a:t> </a:t>
            </a:r>
            <a:endParaRPr lang="en-US" dirty="0"/>
          </a:p>
        </p:txBody>
      </p:sp>
      <p:pic>
        <p:nvPicPr>
          <p:cNvPr id="4" name="Picture 3"/>
          <p:cNvPicPr>
            <a:picLocks noChangeAspect="1"/>
          </p:cNvPicPr>
          <p:nvPr/>
        </p:nvPicPr>
        <p:blipFill>
          <a:blip r:embed="rId2"/>
          <a:stretch>
            <a:fillRect/>
          </a:stretch>
        </p:blipFill>
        <p:spPr>
          <a:xfrm>
            <a:off x="8734424" y="2725963"/>
            <a:ext cx="3163417" cy="3451000"/>
          </a:xfrm>
          <a:prstGeom prst="rect">
            <a:avLst/>
          </a:prstGeom>
        </p:spPr>
      </p:pic>
    </p:spTree>
    <p:extLst>
      <p:ext uri="{BB962C8B-B14F-4D97-AF65-F5344CB8AC3E}">
        <p14:creationId xmlns:p14="http://schemas.microsoft.com/office/powerpoint/2010/main" val="24531785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Prevalence of NIDDM, hypertension, CAD in </a:t>
            </a:r>
            <a:r>
              <a:rPr lang="en-US" dirty="0" err="1" smtClean="0"/>
              <a:t>perimenopausal</a:t>
            </a:r>
            <a:r>
              <a:rPr lang="en-US" dirty="0" smtClean="0"/>
              <a:t> women with a history of PCOS</a:t>
            </a:r>
            <a:endParaRPr lang="en-US" dirty="0"/>
          </a:p>
        </p:txBody>
      </p:sp>
      <p:sp>
        <p:nvSpPr>
          <p:cNvPr id="3" name="Content Placeholder 2"/>
          <p:cNvSpPr>
            <a:spLocks noGrp="1"/>
          </p:cNvSpPr>
          <p:nvPr>
            <p:ph idx="1"/>
          </p:nvPr>
        </p:nvSpPr>
        <p:spPr/>
        <p:txBody>
          <a:bodyPr/>
          <a:lstStyle/>
          <a:p>
            <a:pPr marL="0" indent="0">
              <a:buNone/>
            </a:pPr>
            <a:r>
              <a:rPr lang="en-US" dirty="0" smtClean="0"/>
              <a:t>Prevalence of CAD, NIDDM, and HT in the PCOS and control groups</a:t>
            </a:r>
          </a:p>
          <a:p>
            <a:pPr marL="0" indent="0">
              <a:buNone/>
            </a:pPr>
            <a:r>
              <a:rPr lang="en-US" dirty="0"/>
              <a:t> </a:t>
            </a:r>
            <a:r>
              <a:rPr lang="en-US" dirty="0" smtClean="0"/>
              <a:t>                                  PCOS                         controls                </a:t>
            </a:r>
            <a:r>
              <a:rPr lang="en-US" dirty="0" err="1" smtClean="0"/>
              <a:t>Pvalue</a:t>
            </a:r>
            <a:endParaRPr lang="en-US" dirty="0" smtClean="0"/>
          </a:p>
          <a:p>
            <a:pPr marL="0" indent="0">
              <a:buNone/>
            </a:pPr>
            <a:r>
              <a:rPr lang="en-US" dirty="0"/>
              <a:t> </a:t>
            </a:r>
            <a:r>
              <a:rPr lang="en-US" dirty="0" smtClean="0"/>
              <a:t>                                   n=28                         n=752</a:t>
            </a:r>
          </a:p>
          <a:p>
            <a:pPr marL="0" indent="0">
              <a:buNone/>
            </a:pPr>
            <a:endParaRPr lang="en-US" dirty="0"/>
          </a:p>
          <a:p>
            <a:pPr marL="0" indent="0">
              <a:buNone/>
            </a:pPr>
            <a:r>
              <a:rPr lang="en-US" dirty="0" smtClean="0">
                <a:solidFill>
                  <a:srgbClr val="FF0000"/>
                </a:solidFill>
              </a:rPr>
              <a:t>CAD                            6 (21%)                      </a:t>
            </a:r>
            <a:r>
              <a:rPr lang="en-US" dirty="0" smtClean="0"/>
              <a:t>38 (5%)                p&lt; 0.001</a:t>
            </a:r>
          </a:p>
          <a:p>
            <a:pPr marL="0" indent="0">
              <a:buNone/>
            </a:pPr>
            <a:r>
              <a:rPr lang="en-US" dirty="0" smtClean="0">
                <a:solidFill>
                  <a:srgbClr val="FF0000"/>
                </a:solidFill>
              </a:rPr>
              <a:t>NIDDM</a:t>
            </a:r>
            <a:r>
              <a:rPr lang="en-US" dirty="0" smtClean="0"/>
              <a:t>                      </a:t>
            </a:r>
            <a:r>
              <a:rPr lang="en-US" dirty="0" smtClean="0"/>
              <a:t>9 </a:t>
            </a:r>
            <a:r>
              <a:rPr lang="en-US" dirty="0" smtClean="0"/>
              <a:t>(32%)                      60 (8%)                P</a:t>
            </a:r>
            <a:r>
              <a:rPr lang="en-US" dirty="0" smtClean="0"/>
              <a:t>&lt; 0.001</a:t>
            </a:r>
            <a:endParaRPr lang="en-US" dirty="0" smtClean="0"/>
          </a:p>
          <a:p>
            <a:pPr marL="0" indent="0">
              <a:buNone/>
            </a:pPr>
            <a:r>
              <a:rPr lang="en-US" dirty="0" smtClean="0"/>
              <a:t>Arterial HT                </a:t>
            </a:r>
            <a:r>
              <a:rPr lang="en-US" dirty="0" smtClean="0"/>
              <a:t>14 </a:t>
            </a:r>
            <a:r>
              <a:rPr lang="en-US" dirty="0" smtClean="0"/>
              <a:t>(50%)                   </a:t>
            </a:r>
            <a:r>
              <a:rPr lang="en-US" dirty="0" smtClean="0"/>
              <a:t>290 </a:t>
            </a:r>
            <a:r>
              <a:rPr lang="en-US" dirty="0" smtClean="0"/>
              <a:t>(39%)            NS</a:t>
            </a:r>
          </a:p>
          <a:p>
            <a:pPr marL="0" indent="0">
              <a:buNone/>
            </a:pPr>
            <a:r>
              <a:rPr lang="en-US" sz="1800" b="1" dirty="0" smtClean="0"/>
              <a:t>                                                                 </a:t>
            </a:r>
            <a:r>
              <a:rPr lang="en-US" sz="1800" b="1" dirty="0" smtClean="0"/>
              <a:t>                                 </a:t>
            </a:r>
            <a:r>
              <a:rPr lang="en-US" sz="1800" b="1" i="1" dirty="0" smtClean="0"/>
              <a:t>human Reproduction vol.15 no.4 pp: 785-789. 2000</a:t>
            </a:r>
            <a:endParaRPr lang="en-US" sz="1800" b="1" dirty="0"/>
          </a:p>
        </p:txBody>
      </p:sp>
    </p:spTree>
    <p:extLst>
      <p:ext uri="{BB962C8B-B14F-4D97-AF65-F5344CB8AC3E}">
        <p14:creationId xmlns:p14="http://schemas.microsoft.com/office/powerpoint/2010/main" val="16593673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Hyperandrogenism in women with PCOS persists after menopause</a:t>
            </a:r>
            <a:endParaRPr lang="en-US" dirty="0"/>
          </a:p>
        </p:txBody>
      </p:sp>
      <p:sp>
        <p:nvSpPr>
          <p:cNvPr id="3" name="Content Placeholder 2"/>
          <p:cNvSpPr>
            <a:spLocks noGrp="1"/>
          </p:cNvSpPr>
          <p:nvPr>
            <p:ph idx="1"/>
          </p:nvPr>
        </p:nvSpPr>
        <p:spPr/>
        <p:txBody>
          <a:bodyPr/>
          <a:lstStyle/>
          <a:p>
            <a:r>
              <a:rPr lang="en-US" dirty="0" smtClean="0"/>
              <a:t>Hyperandrogenism is a major pathophysiological </a:t>
            </a:r>
            <a:r>
              <a:rPr lang="en-US" dirty="0" smtClean="0"/>
              <a:t>feature </a:t>
            </a:r>
            <a:r>
              <a:rPr lang="en-US" dirty="0" smtClean="0"/>
              <a:t>of PCOS with 60% prevalence.</a:t>
            </a:r>
          </a:p>
          <a:p>
            <a:r>
              <a:rPr lang="en-US" dirty="0" smtClean="0">
                <a:solidFill>
                  <a:srgbClr val="FF0000"/>
                </a:solidFill>
              </a:rPr>
              <a:t>In reproductive age: </a:t>
            </a:r>
            <a:endParaRPr lang="en-US" dirty="0" smtClean="0">
              <a:solidFill>
                <a:srgbClr val="FF0000"/>
              </a:solidFill>
            </a:endParaRPr>
          </a:p>
          <a:p>
            <a:pPr marL="0" indent="0">
              <a:buNone/>
            </a:pPr>
            <a:r>
              <a:rPr lang="en-US" dirty="0" smtClean="0"/>
              <a:t>theca </a:t>
            </a:r>
            <a:r>
              <a:rPr lang="en-US" dirty="0" smtClean="0"/>
              <a:t>cells (main cause) &amp; </a:t>
            </a:r>
            <a:endParaRPr lang="en-US" dirty="0" smtClean="0"/>
          </a:p>
          <a:p>
            <a:pPr marL="0" indent="0">
              <a:buNone/>
            </a:pPr>
            <a:r>
              <a:rPr lang="en-US" dirty="0" smtClean="0"/>
              <a:t>adrenal </a:t>
            </a:r>
            <a:r>
              <a:rPr lang="en-US" dirty="0" smtClean="0"/>
              <a:t>androgen excess (20 to 60% of cases)</a:t>
            </a:r>
            <a:endParaRPr lang="en-US" dirty="0"/>
          </a:p>
        </p:txBody>
      </p:sp>
      <p:pic>
        <p:nvPicPr>
          <p:cNvPr id="4" name="Picture 3"/>
          <p:cNvPicPr>
            <a:picLocks noChangeAspect="1"/>
          </p:cNvPicPr>
          <p:nvPr/>
        </p:nvPicPr>
        <p:blipFill>
          <a:blip r:embed="rId2"/>
          <a:stretch>
            <a:fillRect/>
          </a:stretch>
        </p:blipFill>
        <p:spPr>
          <a:xfrm>
            <a:off x="9289142" y="3454400"/>
            <a:ext cx="2902858" cy="3403600"/>
          </a:xfrm>
          <a:prstGeom prst="rect">
            <a:avLst/>
          </a:prstGeom>
        </p:spPr>
      </p:pic>
    </p:spTree>
    <p:extLst>
      <p:ext uri="{BB962C8B-B14F-4D97-AF65-F5344CB8AC3E}">
        <p14:creationId xmlns:p14="http://schemas.microsoft.com/office/powerpoint/2010/main" val="21740783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Hyperandrogenism in women with PCOS persists after menopause</a:t>
            </a:r>
          </a:p>
        </p:txBody>
      </p:sp>
      <p:sp>
        <p:nvSpPr>
          <p:cNvPr id="3" name="Content Placeholder 2"/>
          <p:cNvSpPr>
            <a:spLocks noGrp="1"/>
          </p:cNvSpPr>
          <p:nvPr>
            <p:ph idx="1"/>
          </p:nvPr>
        </p:nvSpPr>
        <p:spPr/>
        <p:txBody>
          <a:bodyPr>
            <a:normAutofit lnSpcReduction="10000"/>
          </a:bodyPr>
          <a:lstStyle/>
          <a:p>
            <a:pPr marL="0" indent="0">
              <a:buNone/>
            </a:pPr>
            <a:r>
              <a:rPr lang="en-US" dirty="0" smtClean="0"/>
              <a:t>FSH, LH, Estradiol, prolactin, urinary cortisol, 17-OH : NS</a:t>
            </a:r>
          </a:p>
          <a:p>
            <a:pPr marL="0" indent="0">
              <a:buNone/>
            </a:pPr>
            <a:r>
              <a:rPr lang="en-US" dirty="0"/>
              <a:t> </a:t>
            </a:r>
            <a:r>
              <a:rPr lang="en-US" dirty="0" smtClean="0"/>
              <a:t>                             </a:t>
            </a:r>
            <a:r>
              <a:rPr lang="en-US" dirty="0" smtClean="0"/>
              <a:t> </a:t>
            </a:r>
            <a:r>
              <a:rPr lang="en-US" dirty="0" smtClean="0"/>
              <a:t>PCOS                     </a:t>
            </a:r>
            <a:r>
              <a:rPr lang="en-US" dirty="0" smtClean="0"/>
              <a:t>Controls</a:t>
            </a:r>
            <a:endParaRPr lang="en-US" dirty="0" smtClean="0"/>
          </a:p>
          <a:p>
            <a:pPr marL="0" indent="0">
              <a:buNone/>
            </a:pPr>
            <a:r>
              <a:rPr lang="en-US" dirty="0" smtClean="0">
                <a:solidFill>
                  <a:srgbClr val="FF0000"/>
                </a:solidFill>
              </a:rPr>
              <a:t>Progesterone</a:t>
            </a:r>
            <a:r>
              <a:rPr lang="en-US" dirty="0" smtClean="0"/>
              <a:t>        </a:t>
            </a:r>
            <a:r>
              <a:rPr lang="en-US" dirty="0" smtClean="0"/>
              <a:t>0.3                         0.2                         &lt;</a:t>
            </a:r>
            <a:r>
              <a:rPr lang="en-US" dirty="0" smtClean="0"/>
              <a:t>0.05</a:t>
            </a:r>
          </a:p>
          <a:p>
            <a:pPr marL="0" indent="0">
              <a:buNone/>
            </a:pPr>
            <a:r>
              <a:rPr lang="en-US" dirty="0" smtClean="0">
                <a:solidFill>
                  <a:srgbClr val="FF0000"/>
                </a:solidFill>
              </a:rPr>
              <a:t>17-OHP</a:t>
            </a:r>
            <a:r>
              <a:rPr lang="en-US" dirty="0" smtClean="0"/>
              <a:t>                  </a:t>
            </a:r>
            <a:r>
              <a:rPr lang="en-US" dirty="0" smtClean="0"/>
              <a:t>0.5                         </a:t>
            </a:r>
            <a:r>
              <a:rPr lang="en-US" dirty="0" smtClean="0"/>
              <a:t>0.33                  </a:t>
            </a:r>
            <a:r>
              <a:rPr lang="en-US" dirty="0" smtClean="0"/>
              <a:t>     &lt;</a:t>
            </a:r>
            <a:r>
              <a:rPr lang="en-US" dirty="0" smtClean="0"/>
              <a:t>0.05</a:t>
            </a:r>
          </a:p>
          <a:p>
            <a:pPr marL="0" indent="0">
              <a:buNone/>
            </a:pPr>
            <a:r>
              <a:rPr lang="el-GR" dirty="0" smtClean="0">
                <a:solidFill>
                  <a:srgbClr val="FF0000"/>
                </a:solidFill>
              </a:rPr>
              <a:t>Δ</a:t>
            </a:r>
            <a:r>
              <a:rPr lang="en-US" dirty="0" smtClean="0">
                <a:solidFill>
                  <a:srgbClr val="FF0000"/>
                </a:solidFill>
              </a:rPr>
              <a:t> 4 A                      </a:t>
            </a:r>
            <a:r>
              <a:rPr lang="en-US" dirty="0" smtClean="0"/>
              <a:t>205  </a:t>
            </a:r>
            <a:r>
              <a:rPr lang="en-US" dirty="0"/>
              <a:t>	</a:t>
            </a:r>
            <a:r>
              <a:rPr lang="en-US" dirty="0" smtClean="0"/>
              <a:t>                 </a:t>
            </a:r>
            <a:r>
              <a:rPr lang="en-US" dirty="0" smtClean="0"/>
              <a:t>107 </a:t>
            </a:r>
            <a:r>
              <a:rPr lang="en-US" dirty="0"/>
              <a:t>	</a:t>
            </a:r>
            <a:r>
              <a:rPr lang="en-US" dirty="0" smtClean="0"/>
              <a:t>              &lt;</a:t>
            </a:r>
            <a:r>
              <a:rPr lang="en-US" dirty="0"/>
              <a:t>0.05  </a:t>
            </a:r>
            <a:endParaRPr lang="en-US" dirty="0" smtClean="0"/>
          </a:p>
          <a:p>
            <a:pPr marL="0" indent="0">
              <a:buNone/>
            </a:pPr>
            <a:r>
              <a:rPr lang="en-US" dirty="0">
                <a:solidFill>
                  <a:srgbClr val="FF0000"/>
                </a:solidFill>
              </a:rPr>
              <a:t>DHEAS</a:t>
            </a:r>
            <a:r>
              <a:rPr lang="en-US" dirty="0"/>
              <a:t> 	</a:t>
            </a:r>
            <a:r>
              <a:rPr lang="en-US" dirty="0" smtClean="0"/>
              <a:t>        </a:t>
            </a:r>
            <a:r>
              <a:rPr lang="en-US" dirty="0" smtClean="0"/>
              <a:t> 1430                      </a:t>
            </a:r>
            <a:r>
              <a:rPr lang="en-US" dirty="0" smtClean="0"/>
              <a:t>602 </a:t>
            </a:r>
            <a:r>
              <a:rPr lang="en-US" dirty="0"/>
              <a:t>	</a:t>
            </a:r>
            <a:r>
              <a:rPr lang="en-US" dirty="0" smtClean="0"/>
              <a:t>              &lt;</a:t>
            </a:r>
            <a:r>
              <a:rPr lang="en-US" dirty="0"/>
              <a:t>0.05</a:t>
            </a:r>
          </a:p>
          <a:p>
            <a:pPr marL="0" indent="0">
              <a:buNone/>
            </a:pPr>
            <a:r>
              <a:rPr lang="en-US" dirty="0">
                <a:solidFill>
                  <a:srgbClr val="FF0000"/>
                </a:solidFill>
              </a:rPr>
              <a:t>Total T </a:t>
            </a:r>
            <a:r>
              <a:rPr lang="en-US" dirty="0" smtClean="0">
                <a:solidFill>
                  <a:srgbClr val="FF0000"/>
                </a:solidFill>
              </a:rPr>
              <a:t> </a:t>
            </a:r>
            <a:r>
              <a:rPr lang="en-US" dirty="0"/>
              <a:t>	</a:t>
            </a:r>
            <a:r>
              <a:rPr lang="en-US" dirty="0" smtClean="0"/>
              <a:t>         </a:t>
            </a:r>
            <a:r>
              <a:rPr lang="en-US" dirty="0" smtClean="0"/>
              <a:t>0.47 </a:t>
            </a:r>
            <a:r>
              <a:rPr lang="en-US" dirty="0"/>
              <a:t>	</a:t>
            </a:r>
            <a:r>
              <a:rPr lang="en-US" dirty="0" smtClean="0"/>
              <a:t>                  0.37                      &lt;</a:t>
            </a:r>
            <a:r>
              <a:rPr lang="en-US" dirty="0"/>
              <a:t>0.05</a:t>
            </a:r>
          </a:p>
          <a:p>
            <a:pPr marL="0" indent="0">
              <a:buNone/>
            </a:pPr>
            <a:r>
              <a:rPr lang="en-US" dirty="0">
                <a:solidFill>
                  <a:srgbClr val="FF0000"/>
                </a:solidFill>
              </a:rPr>
              <a:t>SHBG </a:t>
            </a:r>
            <a:r>
              <a:rPr lang="en-US" dirty="0"/>
              <a:t> </a:t>
            </a:r>
            <a:r>
              <a:rPr lang="en-US" dirty="0" smtClean="0"/>
              <a:t>                   </a:t>
            </a:r>
            <a:r>
              <a:rPr lang="en-US" dirty="0" smtClean="0"/>
              <a:t>43.2 </a:t>
            </a:r>
            <a:r>
              <a:rPr lang="en-US" dirty="0"/>
              <a:t>	</a:t>
            </a:r>
            <a:r>
              <a:rPr lang="en-US" dirty="0" smtClean="0"/>
              <a:t>                  67.7 </a:t>
            </a:r>
            <a:r>
              <a:rPr lang="en-US" dirty="0"/>
              <a:t>	</a:t>
            </a:r>
            <a:r>
              <a:rPr lang="en-US" dirty="0" smtClean="0"/>
              <a:t>           </a:t>
            </a:r>
            <a:r>
              <a:rPr lang="en-US" dirty="0" smtClean="0"/>
              <a:t>   &lt;</a:t>
            </a:r>
            <a:r>
              <a:rPr lang="en-US" dirty="0"/>
              <a:t>0.01</a:t>
            </a:r>
          </a:p>
          <a:p>
            <a:pPr marL="0" indent="0">
              <a:buNone/>
            </a:pPr>
            <a:r>
              <a:rPr lang="en-US" dirty="0">
                <a:solidFill>
                  <a:srgbClr val="FF0000"/>
                </a:solidFill>
              </a:rPr>
              <a:t>FAI </a:t>
            </a:r>
            <a:r>
              <a:rPr lang="en-US" dirty="0"/>
              <a:t>	</a:t>
            </a:r>
            <a:r>
              <a:rPr lang="en-US" dirty="0" smtClean="0"/>
              <a:t>                    </a:t>
            </a:r>
            <a:r>
              <a:rPr lang="en-US" dirty="0" smtClean="0"/>
              <a:t>3.94 </a:t>
            </a:r>
            <a:r>
              <a:rPr lang="en-US" dirty="0"/>
              <a:t>	</a:t>
            </a:r>
            <a:r>
              <a:rPr lang="en-US" dirty="0" smtClean="0"/>
              <a:t>                  1.48                     </a:t>
            </a:r>
            <a:r>
              <a:rPr lang="en-US" dirty="0" smtClean="0"/>
              <a:t> </a:t>
            </a:r>
            <a:r>
              <a:rPr lang="en-US" dirty="0" smtClean="0">
                <a:solidFill>
                  <a:srgbClr val="FF0000"/>
                </a:solidFill>
              </a:rPr>
              <a:t>&lt;</a:t>
            </a:r>
            <a:r>
              <a:rPr lang="en-US" dirty="0" smtClean="0">
                <a:solidFill>
                  <a:srgbClr val="FF0000"/>
                </a:solidFill>
              </a:rPr>
              <a:t>0.001                    </a:t>
            </a:r>
            <a:endParaRPr lang="en-US" dirty="0">
              <a:solidFill>
                <a:srgbClr val="FF0000"/>
              </a:solidFill>
            </a:endParaRPr>
          </a:p>
        </p:txBody>
      </p:sp>
    </p:spTree>
    <p:extLst>
      <p:ext uri="{BB962C8B-B14F-4D97-AF65-F5344CB8AC3E}">
        <p14:creationId xmlns:p14="http://schemas.microsoft.com/office/powerpoint/2010/main" val="24174969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94418"/>
          </a:xfrm>
        </p:spPr>
        <p:txBody>
          <a:bodyPr>
            <a:normAutofit fontScale="90000"/>
          </a:bodyPr>
          <a:lstStyle/>
          <a:p>
            <a:r>
              <a:rPr lang="en-US" dirty="0"/>
              <a:t>Hyperandrogenism in women with PCOS persists after menopause</a:t>
            </a:r>
          </a:p>
        </p:txBody>
      </p:sp>
      <p:sp>
        <p:nvSpPr>
          <p:cNvPr id="3" name="Content Placeholder 2"/>
          <p:cNvSpPr>
            <a:spLocks noGrp="1"/>
          </p:cNvSpPr>
          <p:nvPr>
            <p:ph idx="1"/>
          </p:nvPr>
        </p:nvSpPr>
        <p:spPr>
          <a:xfrm>
            <a:off x="667658" y="1306286"/>
            <a:ext cx="10686142" cy="5181600"/>
          </a:xfrm>
        </p:spPr>
        <p:txBody>
          <a:bodyPr>
            <a:normAutofit fontScale="40000" lnSpcReduction="20000"/>
          </a:bodyPr>
          <a:lstStyle/>
          <a:p>
            <a:r>
              <a:rPr lang="en-US" sz="5100" dirty="0" smtClean="0"/>
              <a:t>postmenopausal </a:t>
            </a:r>
            <a:r>
              <a:rPr lang="en-US" sz="5100" dirty="0"/>
              <a:t>overweight women with PCOS are characterized by </a:t>
            </a:r>
            <a:r>
              <a:rPr lang="en-US" sz="5100" dirty="0">
                <a:solidFill>
                  <a:srgbClr val="FF0000"/>
                </a:solidFill>
              </a:rPr>
              <a:t>abdominal adiposity</a:t>
            </a:r>
            <a:r>
              <a:rPr lang="en-US" sz="5100" dirty="0"/>
              <a:t>, a feature </a:t>
            </a:r>
            <a:r>
              <a:rPr lang="en-US" sz="5100" dirty="0">
                <a:solidFill>
                  <a:srgbClr val="FF0000"/>
                </a:solidFill>
              </a:rPr>
              <a:t>that apparently persists after </a:t>
            </a:r>
            <a:r>
              <a:rPr lang="en-US" sz="5100" dirty="0" smtClean="0">
                <a:solidFill>
                  <a:srgbClr val="FF0000"/>
                </a:solidFill>
              </a:rPr>
              <a:t>menopause </a:t>
            </a:r>
          </a:p>
          <a:p>
            <a:r>
              <a:rPr lang="en-US" sz="5100" dirty="0" smtClean="0"/>
              <a:t>At </a:t>
            </a:r>
            <a:r>
              <a:rPr lang="en-US" sz="5100" dirty="0"/>
              <a:t>baseline, total T, Δ4A, DHEAS, and FAI levels are </a:t>
            </a:r>
            <a:r>
              <a:rPr lang="en-US" sz="5100" dirty="0">
                <a:solidFill>
                  <a:srgbClr val="FF0000"/>
                </a:solidFill>
              </a:rPr>
              <a:t>higher in postmenopausal PCOS than in non-PCOS </a:t>
            </a:r>
            <a:r>
              <a:rPr lang="en-US" sz="5100" dirty="0" smtClean="0">
                <a:solidFill>
                  <a:srgbClr val="FF0000"/>
                </a:solidFill>
              </a:rPr>
              <a:t>women</a:t>
            </a:r>
          </a:p>
          <a:p>
            <a:r>
              <a:rPr lang="en-US" sz="5100" dirty="0" smtClean="0"/>
              <a:t>The </a:t>
            </a:r>
            <a:r>
              <a:rPr lang="en-US" sz="5100" dirty="0"/>
              <a:t>dexamethasone suppression results in postmenopausal PCOS women suggest </a:t>
            </a:r>
            <a:r>
              <a:rPr lang="en-US" sz="5100" dirty="0">
                <a:solidFill>
                  <a:srgbClr val="FF0000"/>
                </a:solidFill>
              </a:rPr>
              <a:t>that DHEAS and total T are partially of adrenal </a:t>
            </a:r>
            <a:r>
              <a:rPr lang="en-US" sz="5100" dirty="0" smtClean="0">
                <a:solidFill>
                  <a:srgbClr val="FF0000"/>
                </a:solidFill>
              </a:rPr>
              <a:t>origin</a:t>
            </a:r>
          </a:p>
          <a:p>
            <a:r>
              <a:rPr lang="en-US" sz="5100" dirty="0" smtClean="0">
                <a:solidFill>
                  <a:srgbClr val="FF0000"/>
                </a:solidFill>
              </a:rPr>
              <a:t>This </a:t>
            </a:r>
            <a:r>
              <a:rPr lang="en-US" sz="5100" dirty="0">
                <a:solidFill>
                  <a:srgbClr val="FF0000"/>
                </a:solidFill>
              </a:rPr>
              <a:t>adrenal androgen </a:t>
            </a:r>
            <a:r>
              <a:rPr lang="en-US" sz="5100" dirty="0" err="1">
                <a:solidFill>
                  <a:srgbClr val="FF0000"/>
                </a:solidFill>
              </a:rPr>
              <a:t>hypersecretion</a:t>
            </a:r>
            <a:r>
              <a:rPr lang="en-US" sz="5100" dirty="0">
                <a:solidFill>
                  <a:srgbClr val="FF0000"/>
                </a:solidFill>
              </a:rPr>
              <a:t> does not seem to be related to a centrally originating hypothalamic-pituitary-adrenal axis dysfunction</a:t>
            </a:r>
            <a:r>
              <a:rPr lang="en-US" sz="5100" dirty="0"/>
              <a:t>, as indicated by the normal ACTH and cortisol responses to CRH stimulation. </a:t>
            </a:r>
            <a:endParaRPr lang="en-US" sz="5100" dirty="0" smtClean="0"/>
          </a:p>
          <a:p>
            <a:r>
              <a:rPr lang="en-US" sz="5100" dirty="0" smtClean="0">
                <a:solidFill>
                  <a:srgbClr val="FF0000"/>
                </a:solidFill>
              </a:rPr>
              <a:t>Ovarian </a:t>
            </a:r>
            <a:r>
              <a:rPr lang="en-US" sz="5100" dirty="0">
                <a:solidFill>
                  <a:srgbClr val="FF0000"/>
                </a:solidFill>
              </a:rPr>
              <a:t>androgen production also persists after menopause in women with PCOS as reflected by the higher Δ4A levels</a:t>
            </a:r>
            <a:r>
              <a:rPr lang="en-US" sz="5100" dirty="0"/>
              <a:t> </a:t>
            </a:r>
            <a:r>
              <a:rPr lang="en-US" sz="5100" dirty="0">
                <a:solidFill>
                  <a:srgbClr val="FF0000"/>
                </a:solidFill>
              </a:rPr>
              <a:t>after dexamethasone suppression</a:t>
            </a:r>
            <a:r>
              <a:rPr lang="en-US" sz="5100" dirty="0"/>
              <a:t>, although the ovarian contribution was not fully assessed (i.e. by hypothalamic-pituitary-gonadal axis suppression with a </a:t>
            </a:r>
            <a:r>
              <a:rPr lang="en-US" sz="5100" dirty="0" err="1"/>
              <a:t>GnRH</a:t>
            </a:r>
            <a:r>
              <a:rPr lang="en-US" sz="5100" dirty="0"/>
              <a:t> analog). </a:t>
            </a:r>
            <a:endParaRPr lang="en-US" sz="5100" dirty="0" smtClean="0"/>
          </a:p>
          <a:p>
            <a:r>
              <a:rPr lang="en-US" sz="6000" dirty="0" smtClean="0">
                <a:solidFill>
                  <a:schemeClr val="accent1">
                    <a:lumMod val="75000"/>
                  </a:schemeClr>
                </a:solidFill>
              </a:rPr>
              <a:t>Thus</a:t>
            </a:r>
            <a:r>
              <a:rPr lang="en-US" sz="6000" dirty="0">
                <a:solidFill>
                  <a:schemeClr val="accent1">
                    <a:lumMod val="75000"/>
                  </a:schemeClr>
                </a:solidFill>
              </a:rPr>
              <a:t>, adrenal and ovarian </a:t>
            </a:r>
            <a:r>
              <a:rPr lang="en-US" sz="6000" dirty="0" err="1">
                <a:solidFill>
                  <a:schemeClr val="accent1">
                    <a:lumMod val="75000"/>
                  </a:schemeClr>
                </a:solidFill>
              </a:rPr>
              <a:t>hyperandrogenism</a:t>
            </a:r>
            <a:r>
              <a:rPr lang="en-US" sz="6000" dirty="0">
                <a:solidFill>
                  <a:schemeClr val="accent1">
                    <a:lumMod val="75000"/>
                  </a:schemeClr>
                </a:solidFill>
              </a:rPr>
              <a:t> persist in PCOS women for at least 5 </a:t>
            </a:r>
            <a:r>
              <a:rPr lang="en-US" sz="6000" dirty="0" err="1">
                <a:solidFill>
                  <a:schemeClr val="accent1">
                    <a:lumMod val="75000"/>
                  </a:schemeClr>
                </a:solidFill>
              </a:rPr>
              <a:t>yr</a:t>
            </a:r>
            <a:r>
              <a:rPr lang="en-US" sz="6000" dirty="0">
                <a:solidFill>
                  <a:schemeClr val="accent1">
                    <a:lumMod val="75000"/>
                  </a:schemeClr>
                </a:solidFill>
              </a:rPr>
              <a:t> after menopause </a:t>
            </a:r>
            <a:r>
              <a:rPr lang="en-US" sz="6000" dirty="0"/>
              <a:t>continuing the exposure of these women to excess androgen, possibly resulting in multiple adverse clinical </a:t>
            </a:r>
            <a:r>
              <a:rPr lang="en-US" sz="6000" dirty="0" smtClean="0"/>
              <a:t>squeal.</a:t>
            </a:r>
            <a:r>
              <a:rPr lang="en-US" sz="5100" dirty="0" smtClean="0"/>
              <a:t> </a:t>
            </a:r>
            <a:endParaRPr lang="en-US" sz="5100" dirty="0" smtClean="0"/>
          </a:p>
          <a:p>
            <a:pPr marL="0" indent="0">
              <a:buNone/>
            </a:pPr>
            <a:r>
              <a:rPr lang="en-US" dirty="0"/>
              <a:t>  </a:t>
            </a:r>
            <a:r>
              <a:rPr lang="en-US" dirty="0" smtClean="0"/>
              <a:t>                                                                                </a:t>
            </a:r>
            <a:endParaRPr lang="en-US" dirty="0"/>
          </a:p>
          <a:p>
            <a:pPr marL="0" indent="0">
              <a:buNone/>
            </a:pPr>
            <a:r>
              <a:rPr lang="en-US" dirty="0" smtClean="0"/>
              <a:t>                                                                                  </a:t>
            </a:r>
          </a:p>
          <a:p>
            <a:pPr marL="0" indent="0">
              <a:buNone/>
            </a:pPr>
            <a:r>
              <a:rPr lang="en-US" sz="6000" i="1" dirty="0"/>
              <a:t> </a:t>
            </a:r>
            <a:r>
              <a:rPr lang="en-US" sz="6000" i="1" dirty="0" smtClean="0"/>
              <a:t>                      </a:t>
            </a:r>
            <a:r>
              <a:rPr lang="en-US" sz="6000" i="1" dirty="0" smtClean="0"/>
              <a:t>The Journal </a:t>
            </a:r>
            <a:r>
              <a:rPr lang="en-US" sz="6000" i="1" dirty="0"/>
              <a:t>of Clinical Endocrinology &amp; </a:t>
            </a:r>
            <a:r>
              <a:rPr lang="en-US" sz="6000" i="1" dirty="0" smtClean="0"/>
              <a:t>Metabolism Volume </a:t>
            </a:r>
            <a:r>
              <a:rPr lang="en-US" sz="6000" i="1" dirty="0"/>
              <a:t>96, Issue 3</a:t>
            </a:r>
          </a:p>
        </p:txBody>
      </p:sp>
    </p:spTree>
    <p:extLst>
      <p:ext uri="{BB962C8B-B14F-4D97-AF65-F5344CB8AC3E}">
        <p14:creationId xmlns:p14="http://schemas.microsoft.com/office/powerpoint/2010/main" val="23572678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FF0000"/>
                </a:solidFill>
              </a:rPr>
              <a:t>Postmenopausal Women with a History of Irregular Menses and Elevated Androgen Measurements at High Risk for Worsening Cardiovascular Event-Free Survival</a:t>
            </a:r>
          </a:p>
        </p:txBody>
      </p:sp>
      <p:sp>
        <p:nvSpPr>
          <p:cNvPr id="3" name="Content Placeholder 2"/>
          <p:cNvSpPr>
            <a:spLocks noGrp="1"/>
          </p:cNvSpPr>
          <p:nvPr>
            <p:ph idx="1"/>
          </p:nvPr>
        </p:nvSpPr>
        <p:spPr/>
        <p:txBody>
          <a:bodyPr>
            <a:normAutofit/>
          </a:bodyPr>
          <a:lstStyle/>
          <a:p>
            <a:pPr marL="0" indent="0">
              <a:buNone/>
            </a:pPr>
            <a:r>
              <a:rPr lang="en-US" dirty="0"/>
              <a:t>Women with clinical features of PCOS were more often </a:t>
            </a:r>
            <a:endParaRPr lang="en-US" dirty="0" smtClean="0"/>
          </a:p>
          <a:p>
            <a:pPr marL="0" indent="0">
              <a:buNone/>
            </a:pPr>
            <a:r>
              <a:rPr lang="en-US" dirty="0" smtClean="0"/>
              <a:t>diabetic </a:t>
            </a:r>
            <a:r>
              <a:rPr lang="en-US" dirty="0"/>
              <a:t>(P &lt; 0.0001), </a:t>
            </a:r>
            <a:endParaRPr lang="en-US" dirty="0" smtClean="0"/>
          </a:p>
          <a:p>
            <a:pPr marL="0" indent="0">
              <a:buNone/>
            </a:pPr>
            <a:r>
              <a:rPr lang="en-US" dirty="0" smtClean="0"/>
              <a:t>obese </a:t>
            </a:r>
            <a:r>
              <a:rPr lang="en-US" dirty="0"/>
              <a:t>(P = 0.005), </a:t>
            </a:r>
            <a:endParaRPr lang="en-US" dirty="0" smtClean="0"/>
          </a:p>
          <a:p>
            <a:pPr marL="0" indent="0">
              <a:buNone/>
            </a:pPr>
            <a:r>
              <a:rPr lang="en-US" dirty="0" smtClean="0"/>
              <a:t>had </a:t>
            </a:r>
            <a:r>
              <a:rPr lang="en-US" dirty="0"/>
              <a:t>the metabolic syndrome (P &lt; 0.0001), </a:t>
            </a:r>
            <a:endParaRPr lang="en-US" dirty="0" smtClean="0"/>
          </a:p>
          <a:p>
            <a:pPr marL="0" indent="0">
              <a:buNone/>
            </a:pPr>
            <a:r>
              <a:rPr lang="en-US" dirty="0" smtClean="0"/>
              <a:t>and </a:t>
            </a:r>
            <a:r>
              <a:rPr lang="en-US" dirty="0"/>
              <a:t>had more angiographic coronary artery disease (CAD) (P = 0.04) </a:t>
            </a:r>
            <a:r>
              <a:rPr lang="en-US" dirty="0">
                <a:solidFill>
                  <a:schemeClr val="accent1">
                    <a:lumMod val="75000"/>
                  </a:schemeClr>
                </a:solidFill>
              </a:rPr>
              <a:t>compared to women without clinical features of PCOS. Cumulative 5-yr CV event-free survival was 78.9% for women with clinical features of PCOS (n = 104) vs. 88.7% for women without clinical features of PCOS (n = 286) (P = 0.006). </a:t>
            </a:r>
          </a:p>
        </p:txBody>
      </p:sp>
    </p:spTree>
    <p:extLst>
      <p:ext uri="{BB962C8B-B14F-4D97-AF65-F5344CB8AC3E}">
        <p14:creationId xmlns:p14="http://schemas.microsoft.com/office/powerpoint/2010/main" val="25768861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1601</TotalTime>
  <Words>1949</Words>
  <Application>Microsoft Office PowerPoint</Application>
  <PresentationFormat>Widescreen</PresentationFormat>
  <Paragraphs>150</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Times New Roman</vt:lpstr>
      <vt:lpstr>Office Theme</vt:lpstr>
      <vt:lpstr>PCOS in pre menopausal  and menopausal women</vt:lpstr>
      <vt:lpstr>NIDDM</vt:lpstr>
      <vt:lpstr>Cardiovascular disease</vt:lpstr>
      <vt:lpstr>Prevalence of NIDDM, hypertension, CAD in perimenopausal women with a history of PCOS</vt:lpstr>
      <vt:lpstr>Prevalence of NIDDM, hypertension, CAD in perimenopausal women with a history of PCOS</vt:lpstr>
      <vt:lpstr>Hyperandrogenism in women with PCOS persists after menopause</vt:lpstr>
      <vt:lpstr>Hyperandrogenism in women with PCOS persists after menopause</vt:lpstr>
      <vt:lpstr>Hyperandrogenism in women with PCOS persists after menopause</vt:lpstr>
      <vt:lpstr>Postmenopausal Women with a History of Irregular Menses and Elevated Androgen Measurements at High Risk for Worsening Cardiovascular Event-Free Survival</vt:lpstr>
      <vt:lpstr>Postmenopausal Women with a History of Irregular Menses and Elevated Androgen Measurements at High Risk for Worsening Cardiovascular Event-Free Survival</vt:lpstr>
      <vt:lpstr>Searching for Polycystic Ovary Syndrome in Postmenopausal Women: Evidence for a Dose-Effects Association with Prevalent Cardiovascular Disease</vt:lpstr>
      <vt:lpstr>Searching for Polycystic Ovary Syndrome in Postmenopausal Women: Evidence for a Dose-Effects Association with Prevalent Cardiovascular Disease</vt:lpstr>
      <vt:lpstr>Unfavorable Hormonal, Metabolic, and Inflammatory Alterations Persist after Menopause in Women with PCOS</vt:lpstr>
      <vt:lpstr>Unfavorable Hormonal, Metabolic, and Inflammatory Alterations Persist after Menopause in Women with PCOS</vt:lpstr>
      <vt:lpstr>Unfavorable Hormonal, Metabolic, and Inflammatory  Alterations Persist after Menopause in Women with PCOS</vt:lpstr>
      <vt:lpstr>drugs</vt:lpstr>
      <vt:lpstr>drugs</vt:lpstr>
      <vt:lpstr>EFFECT OF BILATERAL OOPHORECTOMY ON ADRENOCORTICAL FUNCTION IN WOMEN WITH POLYCYSTIC OVARY SYNDROME </vt:lpstr>
      <vt:lpstr>PowerPoint Presentation</vt:lpstr>
      <vt:lpstr>Early Oral Contraceptive Use and Breast Cancer Among Premenopausal Women: Final Report From a Study in Southern Sweden</vt:lpstr>
      <vt:lpstr>Oral Contraceptive Use as a Risk Factor for Premenopausal Breast Cancer: A Meta-analysis</vt:lpstr>
      <vt:lpstr>PowerPoint Presentation</vt:lpstr>
      <vt:lpstr>Oral contraceptive use in perimenopause. </vt:lpstr>
      <vt:lpstr>Oral Contraceptives and the Risk of Breast Cancer in BRCA1 and BRCA2 Mutation Carriers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Saghar</dc:creator>
  <cp:lastModifiedBy>Minoo</cp:lastModifiedBy>
  <cp:revision>51</cp:revision>
  <dcterms:created xsi:type="dcterms:W3CDTF">2014-12-22T04:18:23Z</dcterms:created>
  <dcterms:modified xsi:type="dcterms:W3CDTF">2015-01-01T05:21:51Z</dcterms:modified>
</cp:coreProperties>
</file>