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2"/>
  </p:notesMasterIdLst>
  <p:sldIdLst>
    <p:sldId id="335" r:id="rId2"/>
    <p:sldId id="256" r:id="rId3"/>
    <p:sldId id="327" r:id="rId4"/>
    <p:sldId id="326" r:id="rId5"/>
    <p:sldId id="360" r:id="rId6"/>
    <p:sldId id="336" r:id="rId7"/>
    <p:sldId id="270" r:id="rId8"/>
    <p:sldId id="271" r:id="rId9"/>
    <p:sldId id="339" r:id="rId10"/>
    <p:sldId id="272" r:id="rId11"/>
    <p:sldId id="268" r:id="rId12"/>
    <p:sldId id="269" r:id="rId13"/>
    <p:sldId id="354" r:id="rId14"/>
    <p:sldId id="355" r:id="rId15"/>
    <p:sldId id="312" r:id="rId16"/>
    <p:sldId id="273" r:id="rId17"/>
    <p:sldId id="371" r:id="rId18"/>
    <p:sldId id="340" r:id="rId19"/>
    <p:sldId id="281" r:id="rId20"/>
    <p:sldId id="283" r:id="rId21"/>
    <p:sldId id="284" r:id="rId22"/>
    <p:sldId id="285" r:id="rId23"/>
    <p:sldId id="296" r:id="rId24"/>
    <p:sldId id="286" r:id="rId25"/>
    <p:sldId id="274" r:id="rId26"/>
    <p:sldId id="275" r:id="rId27"/>
    <p:sldId id="276" r:id="rId28"/>
    <p:sldId id="277" r:id="rId29"/>
    <p:sldId id="369" r:id="rId30"/>
    <p:sldId id="370" r:id="rId31"/>
    <p:sldId id="314" r:id="rId32"/>
    <p:sldId id="278" r:id="rId33"/>
    <p:sldId id="341" r:id="rId34"/>
    <p:sldId id="287" r:id="rId35"/>
    <p:sldId id="316" r:id="rId36"/>
    <p:sldId id="290" r:id="rId37"/>
    <p:sldId id="291" r:id="rId38"/>
    <p:sldId id="292" r:id="rId39"/>
    <p:sldId id="311" r:id="rId40"/>
    <p:sldId id="356" r:id="rId41"/>
    <p:sldId id="359" r:id="rId42"/>
    <p:sldId id="361" r:id="rId43"/>
    <p:sldId id="362" r:id="rId44"/>
    <p:sldId id="365" r:id="rId45"/>
    <p:sldId id="366" r:id="rId46"/>
    <p:sldId id="367" r:id="rId47"/>
    <p:sldId id="337" r:id="rId48"/>
    <p:sldId id="329" r:id="rId49"/>
    <p:sldId id="328" r:id="rId50"/>
    <p:sldId id="330" r:id="rId51"/>
    <p:sldId id="331" r:id="rId52"/>
    <p:sldId id="344" r:id="rId53"/>
    <p:sldId id="342" r:id="rId54"/>
    <p:sldId id="343" r:id="rId55"/>
    <p:sldId id="349" r:id="rId56"/>
    <p:sldId id="345" r:id="rId57"/>
    <p:sldId id="346" r:id="rId58"/>
    <p:sldId id="348" r:id="rId59"/>
    <p:sldId id="351" r:id="rId60"/>
    <p:sldId id="35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8" autoAdjust="0"/>
  </p:normalViewPr>
  <p:slideViewPr>
    <p:cSldViewPr>
      <p:cViewPr varScale="1">
        <p:scale>
          <a:sx n="54" d="100"/>
          <a:sy n="54" d="100"/>
        </p:scale>
        <p:origin x="-97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BF26E-5BC2-459D-9D49-9354E3DD7700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B05D98A-4AA4-457E-AC29-4EFD8BBC6126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Statin</a:t>
          </a:r>
          <a:r>
            <a:rPr lang="en-US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Intolerance</a:t>
          </a:r>
          <a:endParaRPr lang="en-US" sz="28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1B193-EF21-4C43-9A5D-CDF13EA4EFDD}" type="parTrans" cxnId="{DCAFA6CE-CDFB-4008-84C2-8C19FCCC0FF7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F08CA-177A-40FF-972C-EA0A6D87B693}" type="sibTrans" cxnId="{DCAFA6CE-CDFB-4008-84C2-8C19FCCC0FF7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E2BCF9-8AAF-4342-888E-66CF3B5946DC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Muscle Safety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C7245-9E54-46CF-BEBC-B3266D6E0929}" type="parTrans" cxnId="{487B5106-6BAE-4D15-A27F-61384E13E02A}">
      <dgm:prSet custT="1"/>
      <dgm:spPr>
        <a:ln w="38100"/>
      </dgm:spPr>
      <dgm:t>
        <a:bodyPr/>
        <a:lstStyle/>
        <a:p>
          <a:endParaRPr 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ACA61-0EDD-4C10-91DE-E23B5599059F}" type="sibTrans" cxnId="{487B5106-6BAE-4D15-A27F-61384E13E02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E92AA-A3C0-45E4-BCD3-A53A18C4EAEF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Cognition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2C7A-35D6-4311-AABE-24B919392501}" type="parTrans" cxnId="{1214AC13-6A6D-4F6C-B374-A8E7FEDE35F1}">
      <dgm:prSet custT="1"/>
      <dgm:spPr>
        <a:ln w="38100"/>
      </dgm:spPr>
      <dgm:t>
        <a:bodyPr/>
        <a:lstStyle/>
        <a:p>
          <a:endParaRPr 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A6D89-1206-427B-80E3-AF2B3A5C35E4}" type="sibTrans" cxnId="{1214AC13-6A6D-4F6C-B374-A8E7FEDE35F1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623F2F-87E7-44D0-894C-9A7C510EF760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Liver Safety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E8FA4-2889-42B6-A186-4866DE4343BB}" type="parTrans" cxnId="{7D86EDDA-A981-4596-8B20-61D1AEC41582}">
      <dgm:prSet custT="1"/>
      <dgm:spPr>
        <a:ln w="38100"/>
      </dgm:spPr>
      <dgm:t>
        <a:bodyPr/>
        <a:lstStyle/>
        <a:p>
          <a:endParaRPr lang="en-US" sz="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D7C560-1C7D-4E15-A5E7-5283B3AAE281}" type="sibTrans" cxnId="{7D86EDDA-A981-4596-8B20-61D1AEC41582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B3534-7BB8-42A9-9D99-03CBF25D1599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Diabetes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9D9F0-2D47-481D-A409-0859DD2776C4}" type="parTrans" cxnId="{2B6EF784-FEB0-4553-98F4-69DDE5C4AB19}">
      <dgm:prSet custT="1"/>
      <dgm:spPr>
        <a:ln w="38100"/>
      </dgm:spPr>
      <dgm:t>
        <a:bodyPr/>
        <a:lstStyle/>
        <a:p>
          <a:endParaRPr lang="en-US" sz="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1946D-A95A-4B87-B676-4D919519126D}" type="sibTrans" cxnId="{2B6EF784-FEB0-4553-98F4-69DDE5C4AB1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F4BAF-2F2A-4593-B5F9-2E7B737D5C60}" type="pres">
      <dgm:prSet presAssocID="{F41BF26E-5BC2-459D-9D49-9354E3DD77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7EDDD-D81D-4BC2-BEEA-74E0B35B8502}" type="pres">
      <dgm:prSet presAssocID="{0B05D98A-4AA4-457E-AC29-4EFD8BBC6126}" presName="root1" presStyleCnt="0"/>
      <dgm:spPr/>
      <dgm:t>
        <a:bodyPr/>
        <a:lstStyle/>
        <a:p>
          <a:endParaRPr lang="en-US"/>
        </a:p>
      </dgm:t>
    </dgm:pt>
    <dgm:pt modelId="{A92B4F36-C8E0-4EC3-BA38-1D5C13313823}" type="pres">
      <dgm:prSet presAssocID="{0B05D98A-4AA4-457E-AC29-4EFD8BBC6126}" presName="LevelOneTextNode" presStyleLbl="node0" presStyleIdx="0" presStyleCnt="1" custScaleY="63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88C98-29A0-4ECD-8DA6-A1ABF4E1C416}" type="pres">
      <dgm:prSet presAssocID="{0B05D98A-4AA4-457E-AC29-4EFD8BBC6126}" presName="level2hierChild" presStyleCnt="0"/>
      <dgm:spPr/>
      <dgm:t>
        <a:bodyPr/>
        <a:lstStyle/>
        <a:p>
          <a:endParaRPr lang="en-US"/>
        </a:p>
      </dgm:t>
    </dgm:pt>
    <dgm:pt modelId="{AE9E4CE7-BC77-4A99-ACFE-30E3436EB95B}" type="pres">
      <dgm:prSet presAssocID="{912C7245-9E54-46CF-BEBC-B3266D6E092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1D9F882-2AF7-4D10-973C-66C2F7B13C08}" type="pres">
      <dgm:prSet presAssocID="{912C7245-9E54-46CF-BEBC-B3266D6E092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66A6314-EF68-4381-993B-CBA795B1393B}" type="pres">
      <dgm:prSet presAssocID="{81E2BCF9-8AAF-4342-888E-66CF3B5946DC}" presName="root2" presStyleCnt="0"/>
      <dgm:spPr/>
      <dgm:t>
        <a:bodyPr/>
        <a:lstStyle/>
        <a:p>
          <a:endParaRPr lang="en-US"/>
        </a:p>
      </dgm:t>
    </dgm:pt>
    <dgm:pt modelId="{70CB47F3-9018-4AF3-AEEA-956AE20AE213}" type="pres">
      <dgm:prSet presAssocID="{81E2BCF9-8AAF-4342-888E-66CF3B5946DC}" presName="LevelTwoTextNode" presStyleLbl="node2" presStyleIdx="0" presStyleCnt="4" custScaleX="110859" custScaleY="57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2DE37-723F-4E47-B04B-119397DAE078}" type="pres">
      <dgm:prSet presAssocID="{81E2BCF9-8AAF-4342-888E-66CF3B5946DC}" presName="level3hierChild" presStyleCnt="0"/>
      <dgm:spPr/>
      <dgm:t>
        <a:bodyPr/>
        <a:lstStyle/>
        <a:p>
          <a:endParaRPr lang="en-US"/>
        </a:p>
      </dgm:t>
    </dgm:pt>
    <dgm:pt modelId="{2CE3780C-8C16-4CFA-8B25-5D528BF60015}" type="pres">
      <dgm:prSet presAssocID="{83BE8FA4-2889-42B6-A186-4866DE4343B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3DA59A0-1517-47F8-A70F-B0FF1942E36E}" type="pres">
      <dgm:prSet presAssocID="{83BE8FA4-2889-42B6-A186-4866DE4343B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20E9AA0-F94E-491E-A80E-806F335FC304}" type="pres">
      <dgm:prSet presAssocID="{04623F2F-87E7-44D0-894C-9A7C510EF760}" presName="root2" presStyleCnt="0"/>
      <dgm:spPr/>
      <dgm:t>
        <a:bodyPr/>
        <a:lstStyle/>
        <a:p>
          <a:endParaRPr lang="en-US"/>
        </a:p>
      </dgm:t>
    </dgm:pt>
    <dgm:pt modelId="{635B2D47-1CBA-45C9-ADA2-4BE5D5AC07D9}" type="pres">
      <dgm:prSet presAssocID="{04623F2F-87E7-44D0-894C-9A7C510EF760}" presName="LevelTwoTextNode" presStyleLbl="node2" presStyleIdx="1" presStyleCnt="4" custScaleX="110859" custScaleY="57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332A0-595B-452C-87A9-DD37CBB40B6B}" type="pres">
      <dgm:prSet presAssocID="{04623F2F-87E7-44D0-894C-9A7C510EF760}" presName="level3hierChild" presStyleCnt="0"/>
      <dgm:spPr/>
      <dgm:t>
        <a:bodyPr/>
        <a:lstStyle/>
        <a:p>
          <a:endParaRPr lang="en-US"/>
        </a:p>
      </dgm:t>
    </dgm:pt>
    <dgm:pt modelId="{29E2BBA6-26EA-4EA6-B9F9-88A66F062FD2}" type="pres">
      <dgm:prSet presAssocID="{39B9D9F0-2D47-481D-A409-0859DD2776C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E6EF4AB-E560-4BED-9438-9F45DC1EC368}" type="pres">
      <dgm:prSet presAssocID="{39B9D9F0-2D47-481D-A409-0859DD2776C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D80EEC2-6521-4337-B061-22C1DC420210}" type="pres">
      <dgm:prSet presAssocID="{36BB3534-7BB8-42A9-9D99-03CBF25D1599}" presName="root2" presStyleCnt="0"/>
      <dgm:spPr/>
      <dgm:t>
        <a:bodyPr/>
        <a:lstStyle/>
        <a:p>
          <a:endParaRPr lang="en-US"/>
        </a:p>
      </dgm:t>
    </dgm:pt>
    <dgm:pt modelId="{323F467E-26AF-4E8F-B837-7DCE7E4F2428}" type="pres">
      <dgm:prSet presAssocID="{36BB3534-7BB8-42A9-9D99-03CBF25D1599}" presName="LevelTwoTextNode" presStyleLbl="node2" presStyleIdx="2" presStyleCnt="4" custScaleX="110859" custScaleY="57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871DB-3CF3-4DA3-B814-CE1D135245D2}" type="pres">
      <dgm:prSet presAssocID="{36BB3534-7BB8-42A9-9D99-03CBF25D1599}" presName="level3hierChild" presStyleCnt="0"/>
      <dgm:spPr/>
      <dgm:t>
        <a:bodyPr/>
        <a:lstStyle/>
        <a:p>
          <a:endParaRPr lang="en-US"/>
        </a:p>
      </dgm:t>
    </dgm:pt>
    <dgm:pt modelId="{2299B24A-656C-4E19-BAE7-7A79ABEFD496}" type="pres">
      <dgm:prSet presAssocID="{793F2C7A-35D6-4311-AABE-24B91939250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83FE068-B255-456B-95E0-E54E2510ED97}" type="pres">
      <dgm:prSet presAssocID="{793F2C7A-35D6-4311-AABE-24B91939250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1002634-D16B-44A5-8A8A-F6E499E69F8A}" type="pres">
      <dgm:prSet presAssocID="{434E92AA-A3C0-45E4-BCD3-A53A18C4EAEF}" presName="root2" presStyleCnt="0"/>
      <dgm:spPr/>
      <dgm:t>
        <a:bodyPr/>
        <a:lstStyle/>
        <a:p>
          <a:endParaRPr lang="en-US"/>
        </a:p>
      </dgm:t>
    </dgm:pt>
    <dgm:pt modelId="{9D2F95EB-FEA6-458D-B9E9-852765F30F38}" type="pres">
      <dgm:prSet presAssocID="{434E92AA-A3C0-45E4-BCD3-A53A18C4EAEF}" presName="LevelTwoTextNode" presStyleLbl="node2" presStyleIdx="3" presStyleCnt="4" custScaleX="110859" custScaleY="57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32C90-6BF4-4C43-930A-CB671E23EC77}" type="pres">
      <dgm:prSet presAssocID="{434E92AA-A3C0-45E4-BCD3-A53A18C4EAEF}" presName="level3hierChild" presStyleCnt="0"/>
      <dgm:spPr/>
      <dgm:t>
        <a:bodyPr/>
        <a:lstStyle/>
        <a:p>
          <a:endParaRPr lang="en-US"/>
        </a:p>
      </dgm:t>
    </dgm:pt>
  </dgm:ptLst>
  <dgm:cxnLst>
    <dgm:cxn modelId="{487B5106-6BAE-4D15-A27F-61384E13E02A}" srcId="{0B05D98A-4AA4-457E-AC29-4EFD8BBC6126}" destId="{81E2BCF9-8AAF-4342-888E-66CF3B5946DC}" srcOrd="0" destOrd="0" parTransId="{912C7245-9E54-46CF-BEBC-B3266D6E0929}" sibTransId="{EA7ACA61-0EDD-4C10-91DE-E23B5599059F}"/>
    <dgm:cxn modelId="{61038968-509E-461E-B313-C9D8EF4424D1}" type="presOf" srcId="{39B9D9F0-2D47-481D-A409-0859DD2776C4}" destId="{29E2BBA6-26EA-4EA6-B9F9-88A66F062FD2}" srcOrd="0" destOrd="0" presId="urn:microsoft.com/office/officeart/2005/8/layout/hierarchy2"/>
    <dgm:cxn modelId="{2212AAE2-F514-468C-8397-19AA73D0976D}" type="presOf" srcId="{F41BF26E-5BC2-459D-9D49-9354E3DD7700}" destId="{F4AF4BAF-2F2A-4593-B5F9-2E7B737D5C60}" srcOrd="0" destOrd="0" presId="urn:microsoft.com/office/officeart/2005/8/layout/hierarchy2"/>
    <dgm:cxn modelId="{E0B47011-46BB-4D67-BB10-1C41E78F946C}" type="presOf" srcId="{36BB3534-7BB8-42A9-9D99-03CBF25D1599}" destId="{323F467E-26AF-4E8F-B837-7DCE7E4F2428}" srcOrd="0" destOrd="0" presId="urn:microsoft.com/office/officeart/2005/8/layout/hierarchy2"/>
    <dgm:cxn modelId="{DCAFA6CE-CDFB-4008-84C2-8C19FCCC0FF7}" srcId="{F41BF26E-5BC2-459D-9D49-9354E3DD7700}" destId="{0B05D98A-4AA4-457E-AC29-4EFD8BBC6126}" srcOrd="0" destOrd="0" parTransId="{CDB1B193-EF21-4C43-9A5D-CDF13EA4EFDD}" sibTransId="{28EF08CA-177A-40FF-972C-EA0A6D87B693}"/>
    <dgm:cxn modelId="{1214AC13-6A6D-4F6C-B374-A8E7FEDE35F1}" srcId="{0B05D98A-4AA4-457E-AC29-4EFD8BBC6126}" destId="{434E92AA-A3C0-45E4-BCD3-A53A18C4EAEF}" srcOrd="3" destOrd="0" parTransId="{793F2C7A-35D6-4311-AABE-24B919392501}" sibTransId="{F19A6D89-1206-427B-80E3-AF2B3A5C35E4}"/>
    <dgm:cxn modelId="{409FA063-06F6-4C83-94F1-B0DF4CB4F309}" type="presOf" srcId="{39B9D9F0-2D47-481D-A409-0859DD2776C4}" destId="{2E6EF4AB-E560-4BED-9438-9F45DC1EC368}" srcOrd="1" destOrd="0" presId="urn:microsoft.com/office/officeart/2005/8/layout/hierarchy2"/>
    <dgm:cxn modelId="{268B043A-85F4-4699-B2FB-B066AE8DE7CF}" type="presOf" srcId="{0B05D98A-4AA4-457E-AC29-4EFD8BBC6126}" destId="{A92B4F36-C8E0-4EC3-BA38-1D5C13313823}" srcOrd="0" destOrd="0" presId="urn:microsoft.com/office/officeart/2005/8/layout/hierarchy2"/>
    <dgm:cxn modelId="{88273B6D-A90E-4FB2-8D1A-B82D374361DF}" type="presOf" srcId="{434E92AA-A3C0-45E4-BCD3-A53A18C4EAEF}" destId="{9D2F95EB-FEA6-458D-B9E9-852765F30F38}" srcOrd="0" destOrd="0" presId="urn:microsoft.com/office/officeart/2005/8/layout/hierarchy2"/>
    <dgm:cxn modelId="{83EB09EE-29DE-46A9-840E-3CFC926D5A0C}" type="presOf" srcId="{81E2BCF9-8AAF-4342-888E-66CF3B5946DC}" destId="{70CB47F3-9018-4AF3-AEEA-956AE20AE213}" srcOrd="0" destOrd="0" presId="urn:microsoft.com/office/officeart/2005/8/layout/hierarchy2"/>
    <dgm:cxn modelId="{CF103DE8-2A1F-432F-A22A-0CCD9F4CD5C4}" type="presOf" srcId="{83BE8FA4-2889-42B6-A186-4866DE4343BB}" destId="{2CE3780C-8C16-4CFA-8B25-5D528BF60015}" srcOrd="0" destOrd="0" presId="urn:microsoft.com/office/officeart/2005/8/layout/hierarchy2"/>
    <dgm:cxn modelId="{2B6EF784-FEB0-4553-98F4-69DDE5C4AB19}" srcId="{0B05D98A-4AA4-457E-AC29-4EFD8BBC6126}" destId="{36BB3534-7BB8-42A9-9D99-03CBF25D1599}" srcOrd="2" destOrd="0" parTransId="{39B9D9F0-2D47-481D-A409-0859DD2776C4}" sibTransId="{E331946D-A95A-4B87-B676-4D919519126D}"/>
    <dgm:cxn modelId="{91DCE302-6E1A-493B-80A8-5C71593AA6DE}" type="presOf" srcId="{793F2C7A-35D6-4311-AABE-24B919392501}" destId="{2299B24A-656C-4E19-BAE7-7A79ABEFD496}" srcOrd="0" destOrd="0" presId="urn:microsoft.com/office/officeart/2005/8/layout/hierarchy2"/>
    <dgm:cxn modelId="{8728B9AE-5001-487C-A009-D5BFBBA53628}" type="presOf" srcId="{83BE8FA4-2889-42B6-A186-4866DE4343BB}" destId="{63DA59A0-1517-47F8-A70F-B0FF1942E36E}" srcOrd="1" destOrd="0" presId="urn:microsoft.com/office/officeart/2005/8/layout/hierarchy2"/>
    <dgm:cxn modelId="{EF805C72-7ADB-4EFD-B3C2-DF307354DB57}" type="presOf" srcId="{912C7245-9E54-46CF-BEBC-B3266D6E0929}" destId="{AE9E4CE7-BC77-4A99-ACFE-30E3436EB95B}" srcOrd="0" destOrd="0" presId="urn:microsoft.com/office/officeart/2005/8/layout/hierarchy2"/>
    <dgm:cxn modelId="{111D5A8B-00B9-4612-92D0-CF336B5E8E5C}" type="presOf" srcId="{912C7245-9E54-46CF-BEBC-B3266D6E0929}" destId="{B1D9F882-2AF7-4D10-973C-66C2F7B13C08}" srcOrd="1" destOrd="0" presId="urn:microsoft.com/office/officeart/2005/8/layout/hierarchy2"/>
    <dgm:cxn modelId="{7D86EDDA-A981-4596-8B20-61D1AEC41582}" srcId="{0B05D98A-4AA4-457E-AC29-4EFD8BBC6126}" destId="{04623F2F-87E7-44D0-894C-9A7C510EF760}" srcOrd="1" destOrd="0" parTransId="{83BE8FA4-2889-42B6-A186-4866DE4343BB}" sibTransId="{75D7C560-1C7D-4E15-A5E7-5283B3AAE281}"/>
    <dgm:cxn modelId="{B7C4609E-FDD7-40C4-913E-80674E0BA9E8}" type="presOf" srcId="{04623F2F-87E7-44D0-894C-9A7C510EF760}" destId="{635B2D47-1CBA-45C9-ADA2-4BE5D5AC07D9}" srcOrd="0" destOrd="0" presId="urn:microsoft.com/office/officeart/2005/8/layout/hierarchy2"/>
    <dgm:cxn modelId="{79CCBF42-051F-49E0-A1BD-4279806B2632}" type="presOf" srcId="{793F2C7A-35D6-4311-AABE-24B919392501}" destId="{B83FE068-B255-456B-95E0-E54E2510ED97}" srcOrd="1" destOrd="0" presId="urn:microsoft.com/office/officeart/2005/8/layout/hierarchy2"/>
    <dgm:cxn modelId="{EFFAE20A-FB35-4FCB-8481-864C72DA8074}" type="presParOf" srcId="{F4AF4BAF-2F2A-4593-B5F9-2E7B737D5C60}" destId="{A747EDDD-D81D-4BC2-BEEA-74E0B35B8502}" srcOrd="0" destOrd="0" presId="urn:microsoft.com/office/officeart/2005/8/layout/hierarchy2"/>
    <dgm:cxn modelId="{5FFFDE5E-268A-4B90-86BC-59078B88C654}" type="presParOf" srcId="{A747EDDD-D81D-4BC2-BEEA-74E0B35B8502}" destId="{A92B4F36-C8E0-4EC3-BA38-1D5C13313823}" srcOrd="0" destOrd="0" presId="urn:microsoft.com/office/officeart/2005/8/layout/hierarchy2"/>
    <dgm:cxn modelId="{D7618169-A4AC-4315-9D6A-57B60E244C74}" type="presParOf" srcId="{A747EDDD-D81D-4BC2-BEEA-74E0B35B8502}" destId="{08188C98-29A0-4ECD-8DA6-A1ABF4E1C416}" srcOrd="1" destOrd="0" presId="urn:microsoft.com/office/officeart/2005/8/layout/hierarchy2"/>
    <dgm:cxn modelId="{348FEE49-C7B6-42FC-8FD7-185670D45CE6}" type="presParOf" srcId="{08188C98-29A0-4ECD-8DA6-A1ABF4E1C416}" destId="{AE9E4CE7-BC77-4A99-ACFE-30E3436EB95B}" srcOrd="0" destOrd="0" presId="urn:microsoft.com/office/officeart/2005/8/layout/hierarchy2"/>
    <dgm:cxn modelId="{5089FAB9-C666-4AC2-BFC1-4C175A6DCBC5}" type="presParOf" srcId="{AE9E4CE7-BC77-4A99-ACFE-30E3436EB95B}" destId="{B1D9F882-2AF7-4D10-973C-66C2F7B13C08}" srcOrd="0" destOrd="0" presId="urn:microsoft.com/office/officeart/2005/8/layout/hierarchy2"/>
    <dgm:cxn modelId="{9CCE8A81-CF0D-48BC-A3A2-46BFA6B40FD1}" type="presParOf" srcId="{08188C98-29A0-4ECD-8DA6-A1ABF4E1C416}" destId="{466A6314-EF68-4381-993B-CBA795B1393B}" srcOrd="1" destOrd="0" presId="urn:microsoft.com/office/officeart/2005/8/layout/hierarchy2"/>
    <dgm:cxn modelId="{9E0B580A-45FB-4AAB-B212-15D27F83AFD0}" type="presParOf" srcId="{466A6314-EF68-4381-993B-CBA795B1393B}" destId="{70CB47F3-9018-4AF3-AEEA-956AE20AE213}" srcOrd="0" destOrd="0" presId="urn:microsoft.com/office/officeart/2005/8/layout/hierarchy2"/>
    <dgm:cxn modelId="{3710A3A6-D5B8-4DB7-B06D-E70D0AF30DED}" type="presParOf" srcId="{466A6314-EF68-4381-993B-CBA795B1393B}" destId="{0F12DE37-723F-4E47-B04B-119397DAE078}" srcOrd="1" destOrd="0" presId="urn:microsoft.com/office/officeart/2005/8/layout/hierarchy2"/>
    <dgm:cxn modelId="{85B7CD9C-49C5-4AA2-BCE1-B69C9247937D}" type="presParOf" srcId="{08188C98-29A0-4ECD-8DA6-A1ABF4E1C416}" destId="{2CE3780C-8C16-4CFA-8B25-5D528BF60015}" srcOrd="2" destOrd="0" presId="urn:microsoft.com/office/officeart/2005/8/layout/hierarchy2"/>
    <dgm:cxn modelId="{8AB61D22-523E-46A8-8173-6905C79B0D60}" type="presParOf" srcId="{2CE3780C-8C16-4CFA-8B25-5D528BF60015}" destId="{63DA59A0-1517-47F8-A70F-B0FF1942E36E}" srcOrd="0" destOrd="0" presId="urn:microsoft.com/office/officeart/2005/8/layout/hierarchy2"/>
    <dgm:cxn modelId="{FC357F1F-1583-412E-9ACA-E5432D33E8A2}" type="presParOf" srcId="{08188C98-29A0-4ECD-8DA6-A1ABF4E1C416}" destId="{020E9AA0-F94E-491E-A80E-806F335FC304}" srcOrd="3" destOrd="0" presId="urn:microsoft.com/office/officeart/2005/8/layout/hierarchy2"/>
    <dgm:cxn modelId="{FD6B153A-0C70-419F-9305-B9EC29E71395}" type="presParOf" srcId="{020E9AA0-F94E-491E-A80E-806F335FC304}" destId="{635B2D47-1CBA-45C9-ADA2-4BE5D5AC07D9}" srcOrd="0" destOrd="0" presId="urn:microsoft.com/office/officeart/2005/8/layout/hierarchy2"/>
    <dgm:cxn modelId="{C486B512-A505-4558-8C36-F7AB682EAC04}" type="presParOf" srcId="{020E9AA0-F94E-491E-A80E-806F335FC304}" destId="{36B332A0-595B-452C-87A9-DD37CBB40B6B}" srcOrd="1" destOrd="0" presId="urn:microsoft.com/office/officeart/2005/8/layout/hierarchy2"/>
    <dgm:cxn modelId="{EC7471F3-00B3-4B6D-ACFE-8A0243D4859C}" type="presParOf" srcId="{08188C98-29A0-4ECD-8DA6-A1ABF4E1C416}" destId="{29E2BBA6-26EA-4EA6-B9F9-88A66F062FD2}" srcOrd="4" destOrd="0" presId="urn:microsoft.com/office/officeart/2005/8/layout/hierarchy2"/>
    <dgm:cxn modelId="{1CF2EC8E-20C9-47ED-8F21-695DF148D7C2}" type="presParOf" srcId="{29E2BBA6-26EA-4EA6-B9F9-88A66F062FD2}" destId="{2E6EF4AB-E560-4BED-9438-9F45DC1EC368}" srcOrd="0" destOrd="0" presId="urn:microsoft.com/office/officeart/2005/8/layout/hierarchy2"/>
    <dgm:cxn modelId="{69F650F0-A312-430C-9727-F1FAD3E52C2D}" type="presParOf" srcId="{08188C98-29A0-4ECD-8DA6-A1ABF4E1C416}" destId="{2D80EEC2-6521-4337-B061-22C1DC420210}" srcOrd="5" destOrd="0" presId="urn:microsoft.com/office/officeart/2005/8/layout/hierarchy2"/>
    <dgm:cxn modelId="{46D25165-3D99-445F-BAE0-08C4FF33909E}" type="presParOf" srcId="{2D80EEC2-6521-4337-B061-22C1DC420210}" destId="{323F467E-26AF-4E8F-B837-7DCE7E4F2428}" srcOrd="0" destOrd="0" presId="urn:microsoft.com/office/officeart/2005/8/layout/hierarchy2"/>
    <dgm:cxn modelId="{6850D4BE-64D7-4E46-B7C5-08F6AD7ABA66}" type="presParOf" srcId="{2D80EEC2-6521-4337-B061-22C1DC420210}" destId="{9E3871DB-3CF3-4DA3-B814-CE1D135245D2}" srcOrd="1" destOrd="0" presId="urn:microsoft.com/office/officeart/2005/8/layout/hierarchy2"/>
    <dgm:cxn modelId="{87659433-30AE-4874-A633-140AF69401B3}" type="presParOf" srcId="{08188C98-29A0-4ECD-8DA6-A1ABF4E1C416}" destId="{2299B24A-656C-4E19-BAE7-7A79ABEFD496}" srcOrd="6" destOrd="0" presId="urn:microsoft.com/office/officeart/2005/8/layout/hierarchy2"/>
    <dgm:cxn modelId="{39AF9B00-F1D6-408A-A18E-A1AE6BF6EF02}" type="presParOf" srcId="{2299B24A-656C-4E19-BAE7-7A79ABEFD496}" destId="{B83FE068-B255-456B-95E0-E54E2510ED97}" srcOrd="0" destOrd="0" presId="urn:microsoft.com/office/officeart/2005/8/layout/hierarchy2"/>
    <dgm:cxn modelId="{119C0591-9BD3-487C-9C66-295C6529D16D}" type="presParOf" srcId="{08188C98-29A0-4ECD-8DA6-A1ABF4E1C416}" destId="{21002634-D16B-44A5-8A8A-F6E499E69F8A}" srcOrd="7" destOrd="0" presId="urn:microsoft.com/office/officeart/2005/8/layout/hierarchy2"/>
    <dgm:cxn modelId="{E101B0EC-DFFF-450D-A5A5-80F3D097D639}" type="presParOf" srcId="{21002634-D16B-44A5-8A8A-F6E499E69F8A}" destId="{9D2F95EB-FEA6-458D-B9E9-852765F30F38}" srcOrd="0" destOrd="0" presId="urn:microsoft.com/office/officeart/2005/8/layout/hierarchy2"/>
    <dgm:cxn modelId="{EBB6BD05-368D-4DE8-B3EF-C54CD9E11804}" type="presParOf" srcId="{21002634-D16B-44A5-8A8A-F6E499E69F8A}" destId="{1CF32C90-6BF4-4C43-930A-CB671E23EC7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25A2-87A7-4A90-B4BE-E3174582A3E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DC50-CE4B-453E-BB98-5914A3CA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DC50-CE4B-453E-BB98-5914A3CABD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DC50-CE4B-453E-BB98-5914A3CABD8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1B2229-56C8-4869-9850-0F5109443EA8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7029BD-4A3A-432C-BCEB-E47F82A19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8_oDB3KpAKeD8M&amp;tbnid=kjBoUMcU6SzVWM:&amp;ved=0CAUQjRw&amp;url=http://mahsae-ali.blogfa.com/post-62.aspx&amp;ei=J28dU5reD4rDtQbM5oHYDw&amp;bvm=bv.62578216,d.bGE&amp;psig=AFQjCNEYOZSdNl7McDmQZ0DlPxaCc4kDgQ&amp;ust=13945242797470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hsae-ali.persiangig.com/besmellah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3238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6600" cy="1143000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Common interacting drugs and over-the-counter medications, supplements, and foods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273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i-FI" sz="2000" b="1" dirty="0" smtClean="0"/>
              <a:t>Rosuvastatin, </a:t>
            </a:r>
            <a:r>
              <a:rPr lang="en-US" sz="2000" b="1" dirty="0" smtClean="0"/>
              <a:t>is associated with fewer potentially severe interaction than those noted previously.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 smtClean="0"/>
              <a:t>Fibrate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Gemfibrozil</a:t>
            </a:r>
            <a:r>
              <a:rPr lang="en-US" sz="2000" b="1" dirty="0" smtClean="0"/>
              <a:t> is known to reduce the </a:t>
            </a:r>
            <a:r>
              <a:rPr lang="en-US" sz="2000" b="1" dirty="0" err="1" smtClean="0"/>
              <a:t>glucuronidation</a:t>
            </a:r>
            <a:r>
              <a:rPr lang="en-US" sz="2000" b="1" dirty="0" smtClean="0"/>
              <a:t> and elimination of </a:t>
            </a:r>
            <a:r>
              <a:rPr lang="en-US" sz="2000" b="1" dirty="0" err="1" smtClean="0"/>
              <a:t>statins</a:t>
            </a:r>
            <a:r>
              <a:rPr lang="en-US" sz="2000" b="1" dirty="0" smtClean="0"/>
              <a:t>.</a:t>
            </a:r>
            <a:endParaRPr lang="en-US" sz="20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Concomitant ingestion of alcohol and </a:t>
            </a:r>
            <a:r>
              <a:rPr lang="en-US" sz="2000" b="1" dirty="0" err="1" smtClean="0"/>
              <a:t>statins</a:t>
            </a:r>
            <a:r>
              <a:rPr lang="en-US" sz="2000" b="1" dirty="0" smtClean="0"/>
              <a:t>, and other medications metabolized through the liver, can result in DDIs.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Grapefruit juice should be kept to less than 60 </a:t>
            </a:r>
            <a:r>
              <a:rPr lang="en-US" sz="2000" b="1" dirty="0" err="1" smtClean="0"/>
              <a:t>mL.</a:t>
            </a:r>
            <a:r>
              <a:rPr lang="en-US" sz="2000" b="1" dirty="0" smtClean="0"/>
              <a:t> This inhibitory effect can last for up to 24 hours.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Separating administration of grapefruit juice and </a:t>
            </a:r>
            <a:r>
              <a:rPr lang="en-US" sz="2000" b="1" dirty="0" err="1" smtClean="0"/>
              <a:t>statins</a:t>
            </a:r>
            <a:r>
              <a:rPr lang="en-US" sz="2000" b="1" dirty="0" smtClean="0"/>
              <a:t> by 4 hours may limit the interaction.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Special populations with potentially increased risk for DDIs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7939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Elderly: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4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Muscle mass decreases with aging, may be an increased risk of </a:t>
            </a:r>
            <a:r>
              <a:rPr lang="en-US" sz="2200" b="1" dirty="0" err="1" smtClean="0"/>
              <a:t>myopathy</a:t>
            </a:r>
            <a:r>
              <a:rPr lang="en-US" sz="2200" b="1" dirty="0" smtClean="0"/>
              <a:t> in elderly patients.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8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Polypharmacy</a:t>
            </a:r>
            <a:r>
              <a:rPr lang="en-US" sz="2200" b="1" dirty="0" smtClean="0"/>
              <a:t> is a DDI.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8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Atorvastatin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Rosuvastatin</a:t>
            </a:r>
            <a:r>
              <a:rPr lang="en-US" sz="2200" b="1" dirty="0" smtClean="0"/>
              <a:t> may mildly increase serum concentrations of </a:t>
            </a:r>
            <a:r>
              <a:rPr lang="en-US" sz="2200" b="1" dirty="0" err="1" smtClean="0"/>
              <a:t>ethinyl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estradiol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norgestrel</a:t>
            </a:r>
            <a:r>
              <a:rPr lang="en-US" sz="2200" b="1" dirty="0" smtClean="0"/>
              <a:t>, postmenopausal therapies.</a:t>
            </a:r>
          </a:p>
          <a:p>
            <a:pPr algn="just"/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08" y="152400"/>
            <a:ext cx="6717792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Special populations with potentially increased risk for DDIs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408" y="1600200"/>
            <a:ext cx="71749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Pediatrics: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 </a:t>
            </a:r>
            <a:r>
              <a:rPr lang="en-US" sz="2200" b="1" dirty="0" smtClean="0"/>
              <a:t>There is little information with regard to safety issues in children who are on </a:t>
            </a:r>
            <a:r>
              <a:rPr lang="en-US" sz="2200" b="1" dirty="0" err="1" smtClean="0"/>
              <a:t>statins</a:t>
            </a:r>
            <a:r>
              <a:rPr lang="en-US" sz="2200" b="1" dirty="0" smtClean="0"/>
              <a:t> for (FH).</a:t>
            </a:r>
          </a:p>
          <a:p>
            <a:pPr lvl="1" algn="just">
              <a:buFont typeface="Wingdings" pitchFamily="2" charset="2"/>
              <a:buChar char="Ø"/>
            </a:pPr>
            <a:endParaRPr lang="en-US" sz="16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200" b="1" dirty="0" smtClean="0"/>
              <a:t>4 </a:t>
            </a:r>
            <a:r>
              <a:rPr lang="en-US" sz="2200" b="1" dirty="0" err="1" smtClean="0"/>
              <a:t>statins</a:t>
            </a:r>
            <a:r>
              <a:rPr lang="en-US" sz="2200" b="1" dirty="0" smtClean="0"/>
              <a:t> approved in children with FH by the FDA,, are </a:t>
            </a:r>
            <a:r>
              <a:rPr lang="en-US" sz="2200" b="1" dirty="0" err="1" smtClean="0"/>
              <a:t>lovastatin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simvastatin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pravastatin</a:t>
            </a:r>
            <a:r>
              <a:rPr lang="en-US" sz="2200" b="1" dirty="0" smtClean="0"/>
              <a:t>, and </a:t>
            </a:r>
            <a:r>
              <a:rPr lang="en-US" sz="2200" b="1" dirty="0" err="1" smtClean="0"/>
              <a:t>atorvastatin</a:t>
            </a:r>
            <a:endParaRPr lang="en-US" sz="2200" b="1" dirty="0" smtClean="0"/>
          </a:p>
          <a:p>
            <a:pPr lvl="1" algn="just">
              <a:buFont typeface="Wingdings" pitchFamily="2" charset="2"/>
              <a:buChar char="Ø"/>
            </a:pPr>
            <a:endParaRPr lang="en-US" sz="1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FH: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ezetimibe</a:t>
            </a:r>
            <a:r>
              <a:rPr lang="en-US" sz="2200" b="1" dirty="0" smtClean="0"/>
              <a:t> interactions is minor.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4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200" b="1" dirty="0" err="1" smtClean="0"/>
              <a:t>Statins</a:t>
            </a:r>
            <a:r>
              <a:rPr lang="en-US" sz="2200" b="1" dirty="0" smtClean="0"/>
              <a:t> and bile acid resins have few interactions</a:t>
            </a:r>
          </a:p>
          <a:p>
            <a:pPr lvl="1" algn="just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/>
              <a:t>Comparison of drug-drug interactions across all </a:t>
            </a:r>
            <a:r>
              <a:rPr lang="en-US" sz="2700" b="1" dirty="0" err="1" smtClean="0"/>
              <a:t>statins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64400"/>
          <a:ext cx="8458199" cy="5212600"/>
        </p:xfrm>
        <a:graphic>
          <a:graphicData uri="http://schemas.openxmlformats.org/drawingml/2006/table">
            <a:tbl>
              <a:tblPr/>
              <a:tblGrid>
                <a:gridCol w="1329146"/>
                <a:gridCol w="1495918"/>
                <a:gridCol w="1649475"/>
                <a:gridCol w="2131541"/>
                <a:gridCol w="1852119"/>
              </a:tblGrid>
              <a:tr h="1173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Level 1 (severe)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*Do not use*</a:t>
                      </a: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Level 2 (major)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*Use with caution*</a:t>
                      </a: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Level 3 (moderate)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*Less likely to cause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severe drug interaction*</a:t>
                      </a: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Level 4 (mild)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*Unlikely to cause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drug interaction*</a:t>
                      </a: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Atorvastatin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Verapamil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Amiodarone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Carbamazepine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Red yeast rice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Clarithromycin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Antacids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Cimetidine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Telithromycin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Cyclosporine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Arial"/>
                        </a:rPr>
                        <a:t>Omeprazole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Clopidogrel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5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Voriconazole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Digoxin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Pantoprazole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Oral contraceptives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Diltiazem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Rifampin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Arial"/>
                        </a:rPr>
                        <a:t>Spironolactone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Erythromycin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Warfarin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Fluconazole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Gemfibrozil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Grapefruit juice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Itraconazole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986" marR="48986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10366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Comparison of drug-drug interactions across all </a:t>
            </a:r>
            <a:r>
              <a:rPr lang="en-US" sz="2800" b="1" dirty="0" err="1" smtClean="0"/>
              <a:t>statins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1" y="1523999"/>
          <a:ext cx="7391399" cy="4530089"/>
        </p:xfrm>
        <a:graphic>
          <a:graphicData uri="http://schemas.openxmlformats.org/drawingml/2006/table">
            <a:tbl>
              <a:tblPr/>
              <a:tblGrid>
                <a:gridCol w="838199"/>
                <a:gridCol w="1143000"/>
                <a:gridCol w="1676400"/>
                <a:gridCol w="1981201"/>
                <a:gridCol w="1752599"/>
              </a:tblGrid>
              <a:tr h="1673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Level 1 (severe)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*Do not use*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Level 2 (major)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*Use with caution*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Level 3 (moderate)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*Less likely to cause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severe drug interaction*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Level 4 (mild)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*Unlikely to cause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drug interaction*</a:t>
                      </a:r>
                      <a:endParaRPr lang="en-US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6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Rosuvastatin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Red yeast rice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Antacids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Itraconazole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Erythromycin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827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Clarithromycin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Niacin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Oral contraceptives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Cyclosporine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Warfarin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827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Gemfibrozil and other fibrates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dvPSA066"/>
                          <a:ea typeface="Calibri"/>
                          <a:cs typeface="AdvPSA066"/>
                        </a:rPr>
                        <a:t>Colchicine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 assessment by the </a:t>
            </a:r>
            <a:r>
              <a:rPr lang="en-US" b="1" dirty="0" err="1" smtClean="0"/>
              <a:t>Statin</a:t>
            </a:r>
            <a:r>
              <a:rPr lang="en-US" b="1" dirty="0" smtClean="0"/>
              <a:t> </a:t>
            </a:r>
            <a:r>
              <a:rPr lang="en-US" sz="4400" b="1" u="sng" dirty="0" smtClean="0">
                <a:solidFill>
                  <a:srgbClr val="C00000"/>
                </a:solidFill>
              </a:rPr>
              <a:t>Muscle</a:t>
            </a:r>
            <a:r>
              <a:rPr lang="en-US" sz="4400" b="1" dirty="0" smtClean="0"/>
              <a:t> </a:t>
            </a:r>
            <a:r>
              <a:rPr lang="en-US" b="1" dirty="0" smtClean="0"/>
              <a:t>Safety Task Force:</a:t>
            </a:r>
            <a:br>
              <a:rPr lang="en-US" b="1" dirty="0" smtClean="0"/>
            </a:br>
            <a:r>
              <a:rPr lang="en-US" b="1" dirty="0" smtClean="0"/>
              <a:t>2014 update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7162800" cy="5562600"/>
          </a:xfrm>
        </p:spPr>
        <p:txBody>
          <a:bodyPr>
            <a:normAutofit fontScale="92500" lnSpcReduction="20000"/>
          </a:bodyPr>
          <a:lstStyle/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Muscle complaints represent the </a:t>
            </a:r>
            <a:r>
              <a:rPr lang="en-US" sz="2800" b="1" dirty="0" smtClean="0">
                <a:solidFill>
                  <a:srgbClr val="C00000"/>
                </a:solidFill>
              </a:rPr>
              <a:t>most</a:t>
            </a:r>
            <a:r>
              <a:rPr lang="en-US" sz="2800" b="1" dirty="0" smtClean="0"/>
              <a:t> frequent adverse reports among patients treated with </a:t>
            </a:r>
            <a:r>
              <a:rPr lang="en-US" sz="2800" b="1" dirty="0" err="1" smtClean="0"/>
              <a:t>statins</a:t>
            </a:r>
            <a:r>
              <a:rPr lang="en-US" sz="2800" b="1" dirty="0" smtClean="0"/>
              <a:t>.</a:t>
            </a:r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100" b="1" dirty="0" smtClean="0"/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err="1" smtClean="0"/>
              <a:t>Statin</a:t>
            </a:r>
            <a:r>
              <a:rPr lang="en-US" sz="2800" b="1" dirty="0" smtClean="0"/>
              <a:t>-associated </a:t>
            </a:r>
            <a:r>
              <a:rPr lang="en-US" sz="2800" b="1" dirty="0" smtClean="0"/>
              <a:t>adverse muscle symptoms may present at </a:t>
            </a:r>
            <a:r>
              <a:rPr lang="en-US" sz="2800" b="1" dirty="0" smtClean="0">
                <a:solidFill>
                  <a:srgbClr val="C00000"/>
                </a:solidFill>
              </a:rPr>
              <a:t>any</a:t>
            </a:r>
            <a:r>
              <a:rPr lang="en-US" sz="2800" b="1" dirty="0" smtClean="0"/>
              <a:t> time after beginning therapy with these drugs</a:t>
            </a:r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100" b="1" dirty="0" smtClean="0"/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These findings may include </a:t>
            </a:r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b="1" dirty="0" smtClean="0"/>
          </a:p>
          <a:p>
            <a:pPr marL="859536" lvl="1" indent="-4572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Muscle discomfort (</a:t>
            </a:r>
            <a:r>
              <a:rPr lang="en-US" sz="2400" b="1" dirty="0" err="1" smtClean="0"/>
              <a:t>myalgia</a:t>
            </a:r>
            <a:r>
              <a:rPr lang="en-US" sz="2400" b="1" dirty="0" smtClean="0"/>
              <a:t>)</a:t>
            </a:r>
          </a:p>
          <a:p>
            <a:pPr marL="859536" lvl="1" indent="-457200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900" b="1" dirty="0" smtClean="0"/>
          </a:p>
          <a:p>
            <a:pPr marL="859536" lvl="1" indent="-4572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Muscle weakness (</a:t>
            </a:r>
            <a:r>
              <a:rPr lang="en-US" sz="2400" b="1" dirty="0" err="1" smtClean="0"/>
              <a:t>myopathy</a:t>
            </a:r>
            <a:r>
              <a:rPr lang="en-US" sz="2400" b="1" dirty="0" smtClean="0"/>
              <a:t>)</a:t>
            </a:r>
          </a:p>
          <a:p>
            <a:pPr marL="859536" lvl="1" indent="-457200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900" b="1" dirty="0" smtClean="0"/>
          </a:p>
          <a:p>
            <a:pPr marL="859536" lvl="1" indent="-4572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Tenderness to palpation, with or without muscle inflammation (</a:t>
            </a:r>
            <a:r>
              <a:rPr lang="en-US" sz="2400" b="1" dirty="0" err="1" smtClean="0"/>
              <a:t>myositis</a:t>
            </a:r>
            <a:r>
              <a:rPr lang="en-US" sz="2400" b="1" dirty="0" smtClean="0"/>
              <a:t>) and/or </a:t>
            </a:r>
            <a:r>
              <a:rPr lang="en-US" sz="2400" b="1" dirty="0" err="1" smtClean="0"/>
              <a:t>myonecrosis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52400"/>
          <a:ext cx="7696200" cy="6697683"/>
        </p:xfrm>
        <a:graphic>
          <a:graphicData uri="http://schemas.openxmlformats.org/drawingml/2006/table">
            <a:tbl>
              <a:tblPr/>
              <a:tblGrid>
                <a:gridCol w="665460"/>
                <a:gridCol w="7030740"/>
              </a:tblGrid>
              <a:tr h="550333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dvPSA05F"/>
                        <a:ea typeface="Calibri"/>
                        <a:cs typeface="AdvPSA066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Spectrum </a:t>
                      </a:r>
                      <a:r>
                        <a:rPr lang="en-US" sz="2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of </a:t>
                      </a:r>
                      <a:r>
                        <a:rPr lang="en-US" sz="23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statin</a:t>
                      </a:r>
                      <a:r>
                        <a:rPr lang="en-US" sz="2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-associated muscle adverse </a:t>
                      </a:r>
                      <a:r>
                        <a:rPr lang="en-US" sz="2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dvPSA066"/>
                          <a:ea typeface="Calibri"/>
                          <a:cs typeface="AdvPSA066"/>
                        </a:rPr>
                        <a:t>events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 gridSpan="2"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Myalgia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—unexplained muscle discomfort often described as ‘‘flu-like’’ symptoms with normal CK level</a:t>
                      </a:r>
                      <a:r>
                        <a:rPr lang="en-US" sz="1800" b="1" dirty="0" smtClean="0">
                          <a:latin typeface="AdvPSA066"/>
                          <a:ea typeface="Calibri"/>
                          <a:cs typeface="AdvPSA066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 gridSpan="2"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Myopathy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—muscle weakness (not attributed to pain and not necessarily associated with elevated CK).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 gridSpan="2"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Myositis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—muscle inflammation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 gridSpan="2"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Myonecrosis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—muscle enzyme elevations or </a:t>
                      </a: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hyperCKemia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1600" b="1" dirty="0">
                        <a:latin typeface="AdvPSA066"/>
                        <a:ea typeface="Calibri"/>
                        <a:cs typeface="AdvPSA066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Mild</a:t>
                      </a:r>
                      <a:r>
                        <a:rPr lang="en-US" sz="1600" b="1" dirty="0">
                          <a:latin typeface="AdvPS586B"/>
                          <a:ea typeface="Calibri"/>
                          <a:cs typeface="AdvPS586B"/>
                        </a:rPr>
                        <a:t>&gt;</a:t>
                      </a: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3-fold greater than baseline untreated CK levels or normative upper limit that are adjusted for age, race, and sex.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1600" b="1" dirty="0">
                        <a:latin typeface="AdvPSA066"/>
                        <a:ea typeface="Calibri"/>
                        <a:cs typeface="AdvPSA066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Moderate 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≥</a:t>
                      </a: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10-fold greater than untreated baseline CK levels or normative upper limit that are adjusted for age, race, and sex.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1600" b="1" dirty="0">
                        <a:latin typeface="AdvPSA066"/>
                        <a:ea typeface="Calibri"/>
                        <a:cs typeface="AdvPSA066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Severe 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≥</a:t>
                      </a:r>
                      <a:r>
                        <a:rPr lang="en-US" sz="1600" b="1" dirty="0">
                          <a:latin typeface="AdvPSA066"/>
                          <a:ea typeface="Calibri"/>
                          <a:cs typeface="AdvPSA066"/>
                        </a:rPr>
                        <a:t>50-fold above baseline CK levels or normative upper limit that are adjusted for age, race, and sex</a:t>
                      </a:r>
                      <a:r>
                        <a:rPr lang="en-US" sz="1600" b="1" dirty="0" smtClean="0">
                          <a:latin typeface="AdvPSA066"/>
                          <a:ea typeface="Calibri"/>
                          <a:cs typeface="AdvPSA066"/>
                        </a:rPr>
                        <a:t>.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333">
                <a:tc gridSpan="2"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Myonecrosis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 with </a:t>
                      </a: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myoglobinuria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 or acute renal failure (increase in serum </a:t>
                      </a: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creatinine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 </a:t>
                      </a:r>
                      <a:r>
                        <a:rPr lang="en-US" sz="1800" b="1" dirty="0" smtClean="0">
                          <a:latin typeface="Arial"/>
                          <a:ea typeface="Calibri"/>
                          <a:cs typeface="Arial"/>
                        </a:rPr>
                        <a:t>≥ </a:t>
                      </a:r>
                      <a:r>
                        <a:rPr lang="en-US" sz="1800" b="1" dirty="0" smtClean="0">
                          <a:latin typeface="AdvPSA066"/>
                          <a:ea typeface="Calibri"/>
                          <a:cs typeface="AdvPSA066"/>
                        </a:rPr>
                        <a:t>0.5 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mg/</a:t>
                      </a: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dL</a:t>
                      </a:r>
                      <a:r>
                        <a:rPr lang="en-US" sz="1800" b="1" dirty="0">
                          <a:latin typeface="AdvPSA066"/>
                          <a:ea typeface="Calibri"/>
                          <a:cs typeface="AdvPSA066"/>
                        </a:rPr>
                        <a:t> (clinical </a:t>
                      </a:r>
                      <a:r>
                        <a:rPr lang="en-US" sz="1800" b="1" dirty="0" err="1">
                          <a:latin typeface="AdvPSA066"/>
                          <a:ea typeface="Calibri"/>
                          <a:cs typeface="AdvPSA066"/>
                        </a:rPr>
                        <a:t>rhabdomyolysis</a:t>
                      </a:r>
                      <a:r>
                        <a:rPr lang="en-US" sz="1800" b="1" dirty="0" smtClean="0">
                          <a:latin typeface="AdvPSA066"/>
                          <a:ea typeface="Calibri"/>
                          <a:cs typeface="AdvPSA066"/>
                        </a:rPr>
                        <a:t>).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7098792" cy="54102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Severe CK elevations continue to be defined as &gt;50 times the baseline concentration or upper normal range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When baseline values are </a:t>
            </a:r>
            <a:r>
              <a:rPr lang="en-US" sz="2400" b="1" dirty="0" err="1" smtClean="0"/>
              <a:t>unavailable.which</a:t>
            </a:r>
            <a:r>
              <a:rPr lang="en-US" sz="2400" b="1" dirty="0" smtClean="0"/>
              <a:t> is consistent with the absolute CK concentration of 10,000 IU/L</a:t>
            </a:r>
            <a:r>
              <a:rPr lang="en-US" sz="2400" b="1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Myalgia</a:t>
            </a:r>
            <a:r>
              <a:rPr lang="en-US" sz="2400" b="1" dirty="0" smtClean="0"/>
              <a:t> </a:t>
            </a:r>
            <a:r>
              <a:rPr lang="en-US" sz="2400" b="1" dirty="0" smtClean="0"/>
              <a:t>complaints are most common, ranging from 1% to 5% in controlled clinical trials to 11%to 29% in observational cohorts.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533400"/>
            <a:ext cx="7562088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Can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-associated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myalgia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be reliably differentiated from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myalgia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associated with a placebo?</a:t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953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Yes.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Considered to have developed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associated </a:t>
            </a:r>
            <a:r>
              <a:rPr lang="en-US" sz="2400" b="1" dirty="0" err="1" smtClean="0"/>
              <a:t>myalgia</a:t>
            </a:r>
            <a:r>
              <a:rPr lang="en-US" sz="2400" b="1" dirty="0" smtClean="0"/>
              <a:t> if ALL of the following occurred: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New-onset or increased symptoms of </a:t>
            </a:r>
            <a:r>
              <a:rPr lang="en-US" sz="2400" b="1" dirty="0" err="1" smtClean="0"/>
              <a:t>myalgia</a:t>
            </a:r>
            <a:r>
              <a:rPr lang="en-US" sz="2400" b="1" dirty="0" smtClean="0"/>
              <a:t>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(</a:t>
            </a:r>
            <a:r>
              <a:rPr lang="en-US" sz="2400" b="1" dirty="0" smtClean="0"/>
              <a:t>muscle aches, stiffness, cramping, soreness, and tenderness) that were unassociated with recent exercise;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Symptoms that persisted for at least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weeks</a:t>
            </a:r>
            <a:r>
              <a:rPr lang="en-US" sz="2400" b="1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Symptoms that resolved within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weeks </a:t>
            </a:r>
            <a:r>
              <a:rPr lang="en-US" sz="2400" b="1" dirty="0" smtClean="0"/>
              <a:t>of stopping the study drug.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Symptoms that reoccurred within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weeks </a:t>
            </a:r>
            <a:r>
              <a:rPr lang="en-US" sz="2400" b="1" dirty="0" smtClean="0"/>
              <a:t>of restarting the medication.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NLA Task Force on </a:t>
            </a:r>
            <a:r>
              <a:rPr lang="en-US" b="1" dirty="0" err="1" smtClean="0"/>
              <a:t>Statin</a:t>
            </a:r>
            <a:r>
              <a:rPr lang="en-US" b="1" dirty="0" smtClean="0"/>
              <a:t> Safety - 2014 update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362"/>
            <a:ext cx="7543800" cy="1036638"/>
          </a:xfrm>
        </p:spPr>
        <p:txBody>
          <a:bodyPr>
            <a:noAutofit/>
          </a:bodyPr>
          <a:lstStyle/>
          <a:p>
            <a:pPr algn="just"/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Are </a:t>
            </a:r>
            <a:r>
              <a:rPr lang="en-US" sz="27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-associated muscle complaints altered by acute and chronic physical activity?</a:t>
            </a:r>
            <a:b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51054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 Yes.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3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 Acute</a:t>
            </a:r>
            <a:r>
              <a:rPr lang="en-US" sz="2800" b="1" dirty="0" smtClean="0"/>
              <a:t> physical activity increases the CK response to exercise in participants on </a:t>
            </a:r>
            <a:r>
              <a:rPr lang="en-US" sz="2800" b="1" dirty="0" err="1" smtClean="0"/>
              <a:t>statins</a:t>
            </a:r>
            <a:r>
              <a:rPr lang="en-US" sz="2800" b="1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3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 Chronically</a:t>
            </a:r>
            <a:r>
              <a:rPr lang="en-US" sz="2800" b="1" dirty="0" smtClean="0"/>
              <a:t> physically active individuals and may also exacerbate CK release and presumably the skeletal muscle damage associated with acute exercise.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3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 Other potential mediators of the relationship between acute/chronic exercise and </a:t>
            </a:r>
            <a:r>
              <a:rPr lang="en-US" sz="2800" b="1" dirty="0" err="1" smtClean="0"/>
              <a:t>statin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myalgia</a:t>
            </a:r>
            <a:r>
              <a:rPr lang="en-US" sz="2800" b="1" dirty="0" smtClean="0"/>
              <a:t> include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 Vitamin D status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Genetics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6946392" cy="5334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Serial assessment of muscle strength in asymptomatic individuals ought to occur once yearly in </a:t>
            </a:r>
            <a:r>
              <a:rPr lang="en-US" sz="2400" b="1" dirty="0" err="1" smtClean="0"/>
              <a:t>oligosymptomatic</a:t>
            </a:r>
            <a:r>
              <a:rPr lang="en-US" sz="2400" b="1" dirty="0" smtClean="0"/>
              <a:t> patients who elect to remain on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therapy and whose CK is not  &gt;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/>
              <a:t> times the ULN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7543800" cy="16764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Are there recommendations when to obtain a muscle biopsy in patients with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-associated muscle symptoms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429000"/>
            <a:ext cx="6477000" cy="2895600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 Yes.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457199"/>
          <a:ext cx="7848600" cy="6415757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1574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Indications for skeletal muscle biopsy after excluding increased physical activity, trauma, metabolic derangements,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comorbid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 conditions associated with increased CK, and known drug interactions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43801" marR="43801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8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Threshold for biopsy—CK values should be adjusted ≥3 times the upper limit of normal above sex and racial norms in association with either severe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myalgia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or weakness. Isolated asymptomatic CK elevations between 3 and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10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times the ULN ought to be followed conservatively.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43801" marR="43801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20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Electromyography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myopathic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discharges with fibrillations and/or positive sharp waves in affected muscles (usually proximal).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20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1" marR="43801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4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Proximal muscle weakness (≤4 on Medical Research Council scale) in upper and/or lower extremities.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20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1" marR="43801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Moderately elevated CK levels, alternative causes for high CK levels needs to be considered first. </a:t>
            </a:r>
            <a:b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4754563"/>
          </a:xfrm>
        </p:spPr>
        <p:txBody>
          <a:bodyPr>
            <a:no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</a:t>
            </a:r>
            <a:r>
              <a:rPr lang="en-US" sz="2200" b="1" dirty="0" smtClean="0"/>
              <a:t>These include Recent unaccustomed or eccentric exercise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 Metabolic abnormalities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Hypothyroidism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Hypoparathyroidism</a:t>
            </a:r>
            <a:endParaRPr lang="en-US" sz="1800" b="1" dirty="0" smtClean="0"/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Vitamin D deficiency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Hypophosphatemia</a:t>
            </a:r>
            <a:endParaRPr lang="en-US" sz="1800" b="1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 </a:t>
            </a:r>
            <a:r>
              <a:rPr lang="en-US" sz="2200" b="1" dirty="0" smtClean="0"/>
              <a:t>Seizure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  Acute alcohol toxicity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 Other </a:t>
            </a:r>
            <a:r>
              <a:rPr lang="en-US" sz="2200" b="1" dirty="0" err="1" smtClean="0"/>
              <a:t>myotoxic</a:t>
            </a:r>
            <a:r>
              <a:rPr lang="en-US" sz="2200" b="1" dirty="0" smtClean="0"/>
              <a:t> drug exposure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Colchicine</a:t>
            </a:r>
            <a:endParaRPr lang="en-US" sz="1800" b="1" dirty="0" smtClean="0"/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Steroids</a:t>
            </a:r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Antiretrovirals</a:t>
            </a:r>
            <a:endParaRPr lang="en-US" sz="1800" b="1" dirty="0" smtClean="0"/>
          </a:p>
          <a:p>
            <a:pPr lvl="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  Cocaine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200" b="1" dirty="0" smtClean="0"/>
              <a:t>Intramuscular injection.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85800"/>
            <a:ext cx="7251192" cy="1143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Can patients who are initially intolerant to one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generally tolerate a different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022592" cy="37338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Yes.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92%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patients can tolerate a second </a:t>
            </a:r>
            <a:r>
              <a:rPr lang="en-US" sz="2800" dirty="0" err="1" smtClean="0"/>
              <a:t>statin</a:t>
            </a:r>
            <a:r>
              <a:rPr lang="en-US" sz="2800" dirty="0" smtClean="0"/>
              <a:t> after discontinuing their initial </a:t>
            </a:r>
            <a:r>
              <a:rPr lang="en-US" sz="2800" dirty="0" err="1" smtClean="0"/>
              <a:t>statin</a:t>
            </a:r>
            <a:r>
              <a:rPr lang="en-US" sz="2800" dirty="0" smtClean="0"/>
              <a:t> due to a variety of adverse events.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Intolerant to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statins</a:t>
            </a:r>
            <a:r>
              <a:rPr lang="en-US" sz="2800" dirty="0" smtClean="0"/>
              <a:t> largely because of </a:t>
            </a:r>
            <a:r>
              <a:rPr lang="en-US" sz="2800" dirty="0" err="1" smtClean="0"/>
              <a:t>myalgia</a:t>
            </a:r>
            <a:r>
              <a:rPr lang="en-US" sz="2800" dirty="0" smtClean="0"/>
              <a:t> that </a:t>
            </a:r>
            <a:r>
              <a:rPr lang="en-US" sz="2800" dirty="0" smtClean="0">
                <a:solidFill>
                  <a:srgbClr val="C00000"/>
                </a:solidFill>
              </a:rPr>
              <a:t>72.5%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could successfully tolerate a third </a:t>
            </a:r>
            <a:r>
              <a:rPr lang="en-US" sz="2800" dirty="0" err="1" smtClean="0"/>
              <a:t>statin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1838"/>
            <a:ext cx="7010400" cy="1477962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Does the evidence base for treating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-associated muscle symptoms or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 muscle intolerance generally consist of high-quality, RCT with appropriate placebo or control groups?</a:t>
            </a:r>
            <a:r>
              <a:rPr lang="en-US" sz="2500" dirty="0" smtClean="0">
                <a:solidFill>
                  <a:srgbClr val="FF0000"/>
                </a:solidFill>
              </a:rPr>
              <a:t/>
            </a:r>
            <a:br>
              <a:rPr lang="en-US" sz="2500" dirty="0" smtClean="0">
                <a:solidFill>
                  <a:srgbClr val="FF0000"/>
                </a:solidFill>
              </a:rPr>
            </a:b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6793992" cy="43434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No.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2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Whether these adverse events were reproducible on </a:t>
            </a:r>
            <a:r>
              <a:rPr lang="en-US" sz="2400" b="1" dirty="0" err="1" smtClean="0"/>
              <a:t>rechallenge</a:t>
            </a:r>
            <a:r>
              <a:rPr lang="en-US" sz="2400" b="1" dirty="0" smtClean="0"/>
              <a:t> with the use of a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agent of </a:t>
            </a:r>
            <a:r>
              <a:rPr lang="en-US" sz="2400" b="1" dirty="0" err="1" smtClean="0"/>
              <a:t>equipotency</a:t>
            </a:r>
            <a:r>
              <a:rPr lang="en-US" sz="2400" b="1" dirty="0" smtClean="0"/>
              <a:t>.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 </a:t>
            </a:r>
            <a:r>
              <a:rPr lang="en-US" sz="2200" b="1" dirty="0" smtClean="0"/>
              <a:t>Lowering the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dosage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 Switching to another </a:t>
            </a:r>
            <a:r>
              <a:rPr lang="en-US" sz="2200" b="1" dirty="0" err="1" smtClean="0"/>
              <a:t>statin</a:t>
            </a:r>
            <a:endParaRPr lang="en-US" sz="2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 Minimize drug-drug interactions reducing the dosing frequency to less than daily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Combination lipid-lowering therapy to achieve further reductions in LDLC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Does the evidence base for treating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-associated muscle symptoms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286000"/>
            <a:ext cx="6629400" cy="4648200"/>
          </a:xfrm>
        </p:spPr>
        <p:txBody>
          <a:bodyPr>
            <a:normAutofit/>
          </a:bodyPr>
          <a:lstStyle/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Lipophilic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simvastatin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lovastatin</a:t>
            </a:r>
            <a:r>
              <a:rPr lang="en-US" sz="2400" b="1" dirty="0" smtClean="0"/>
              <a:t>) are more likely to produce muscular effects as opposed to the more </a:t>
            </a:r>
            <a:r>
              <a:rPr lang="en-US" sz="2400" b="1" dirty="0" smtClean="0">
                <a:solidFill>
                  <a:srgbClr val="C00000"/>
                </a:solidFill>
              </a:rPr>
              <a:t>hydrophilic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pravastatin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rosuvastatin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fluvastatin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565392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Alternate dosing strategies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6565392" cy="48006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smtClean="0"/>
              <a:t>For patients with intolerance to their </a:t>
            </a:r>
            <a:r>
              <a:rPr lang="en-US" sz="3000" b="1" dirty="0" smtClean="0">
                <a:solidFill>
                  <a:srgbClr val="C00000"/>
                </a:solidFill>
              </a:rPr>
              <a:t>first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/>
              <a:t>statin</a:t>
            </a:r>
            <a:endParaRPr lang="en-US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We then suggest </a:t>
            </a:r>
            <a:r>
              <a:rPr lang="en-US" b="1" dirty="0" smtClean="0">
                <a:solidFill>
                  <a:srgbClr val="C00000"/>
                </a:solidFill>
              </a:rPr>
              <a:t>another</a:t>
            </a:r>
            <a:r>
              <a:rPr lang="en-US" b="1" dirty="0" smtClean="0"/>
              <a:t> </a:t>
            </a:r>
            <a:r>
              <a:rPr lang="en-US" b="1" dirty="0" err="1" smtClean="0"/>
              <a:t>statin</a:t>
            </a:r>
            <a:r>
              <a:rPr lang="en-US" b="1" dirty="0" smtClean="0"/>
              <a:t> at the initial starting dose.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9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smtClean="0"/>
              <a:t>For patients intolerant to </a:t>
            </a:r>
            <a:r>
              <a:rPr lang="en-US" sz="3000" b="1" dirty="0" smtClean="0">
                <a:solidFill>
                  <a:srgbClr val="C00000"/>
                </a:solidFill>
              </a:rPr>
              <a:t>multiple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 smtClean="0"/>
              <a:t>statins</a:t>
            </a:r>
            <a:endParaRPr lang="en-US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/>
              <a:t> We suggest a less-than-daily dose of a different </a:t>
            </a:r>
            <a:r>
              <a:rPr lang="en-US" b="1" dirty="0" err="1" smtClean="0"/>
              <a:t>statin</a:t>
            </a:r>
            <a:r>
              <a:rPr lang="en-US" b="1" dirty="0" smtClean="0"/>
              <a:t>. 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900" b="1" dirty="0" smtClean="0"/>
          </a:p>
          <a:p>
            <a:pPr marL="596646" indent="-5143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b="1" dirty="0" smtClean="0"/>
              <a:t>The patient who is </a:t>
            </a:r>
            <a:r>
              <a:rPr lang="en-US" sz="3000" b="1" dirty="0" smtClean="0">
                <a:solidFill>
                  <a:srgbClr val="C00000"/>
                </a:solidFill>
              </a:rPr>
              <a:t>highly resistive </a:t>
            </a:r>
            <a:r>
              <a:rPr lang="en-US" sz="3000" b="1" dirty="0" smtClean="0"/>
              <a:t>to any </a:t>
            </a:r>
            <a:r>
              <a:rPr lang="en-US" sz="3000" b="1" dirty="0" err="1" smtClean="0"/>
              <a:t>statin</a:t>
            </a:r>
            <a:r>
              <a:rPr lang="en-US" sz="3000" b="1" dirty="0" smtClean="0"/>
              <a:t> therapy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/>
              <a:t> We have found a once weekly dose of a </a:t>
            </a:r>
            <a:r>
              <a:rPr lang="en-US" b="1" dirty="0" smtClean="0">
                <a:solidFill>
                  <a:srgbClr val="C00000"/>
                </a:solidFill>
              </a:rPr>
              <a:t>long-acting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statin</a:t>
            </a:r>
            <a:r>
              <a:rPr lang="en-US" b="1" dirty="0" smtClean="0"/>
              <a:t>, such as </a:t>
            </a:r>
            <a:r>
              <a:rPr lang="en-US" b="1" dirty="0" err="1" smtClean="0"/>
              <a:t>rosuvastatin</a:t>
            </a:r>
            <a:r>
              <a:rPr lang="en-US" b="1" dirty="0" smtClean="0"/>
              <a:t> or </a:t>
            </a:r>
            <a:r>
              <a:rPr lang="en-US" b="1" dirty="0" err="1" smtClean="0"/>
              <a:t>atorvastatin</a:t>
            </a:r>
            <a:r>
              <a:rPr lang="en-US" b="1" dirty="0" smtClean="0"/>
              <a:t> to be an attractive option.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07653" y="71727"/>
            <a:ext cx="8360147" cy="678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0987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err="1" smtClean="0"/>
              <a:t>Statins</a:t>
            </a:r>
            <a:r>
              <a:rPr lang="en-US" sz="2200" dirty="0" smtClean="0"/>
              <a:t> are the most widely prescribed class of medications in the United States and their benefits for lowering (LDL-C) and reducing the risk for (CHD) are well documented.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/>
              <a:t>In 2006, the National Lipid Association (NLA) convened a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Safety Assessment Task Force of experts who published their findings on specific questions related to the muscle, liver, renal, and neurologic effects of </a:t>
            </a:r>
            <a:r>
              <a:rPr lang="en-US" sz="2200" dirty="0" err="1" smtClean="0"/>
              <a:t>statins</a:t>
            </a:r>
            <a:r>
              <a:rPr lang="en-US" sz="2200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/>
              <a:t>The true frequency of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intolerance in the population is unknown, but may approach 10%.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/>
              <a:t>Muscle symptoms may occur in up to 29% of patients initiated on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therapy, and may be an important causal factor for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discontinuation,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switching, and </a:t>
            </a:r>
            <a:r>
              <a:rPr lang="en-US" sz="2200" dirty="0" err="1" smtClean="0"/>
              <a:t>statin</a:t>
            </a:r>
            <a:r>
              <a:rPr lang="en-US" sz="2200" dirty="0" smtClean="0"/>
              <a:t> </a:t>
            </a:r>
            <a:r>
              <a:rPr lang="en-US" sz="2200" dirty="0" err="1" smtClean="0"/>
              <a:t>nonadherence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43000" y="-76200"/>
            <a:ext cx="7848600" cy="67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22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 assessment by the </a:t>
            </a:r>
            <a:r>
              <a:rPr lang="en-US" b="1" dirty="0" err="1" smtClean="0"/>
              <a:t>Statin</a:t>
            </a:r>
            <a:r>
              <a:rPr lang="en-US" b="1" dirty="0" smtClean="0"/>
              <a:t> </a:t>
            </a:r>
            <a:r>
              <a:rPr lang="en-US" sz="4400" b="1" u="sng" dirty="0" smtClean="0">
                <a:solidFill>
                  <a:srgbClr val="C00000"/>
                </a:solidFill>
                <a:latin typeface="+mn-lt"/>
              </a:rPr>
              <a:t>Liver</a:t>
            </a:r>
            <a:r>
              <a:rPr lang="en-US" sz="4400" b="1" dirty="0" smtClean="0">
                <a:latin typeface="Algerian" pitchFamily="82" charset="0"/>
              </a:rPr>
              <a:t> </a:t>
            </a:r>
            <a:r>
              <a:rPr lang="en-US" b="1" dirty="0" smtClean="0"/>
              <a:t>Safety Task Force:</a:t>
            </a:r>
            <a:br>
              <a:rPr lang="en-US" b="1" dirty="0" smtClean="0"/>
            </a:br>
            <a:r>
              <a:rPr lang="en-US" b="1" dirty="0" smtClean="0"/>
              <a:t>2014 update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8792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An assessment by the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Liver Safety Task Force: 2014 update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55992" cy="46482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600" b="1" dirty="0" smtClean="0"/>
              <a:t>High risk for significant liver injury in patients </a:t>
            </a:r>
            <a:r>
              <a:rPr lang="en-US" sz="2600" b="1" dirty="0" smtClean="0"/>
              <a:t>with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1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dirty="0" smtClean="0"/>
              <a:t>Persistent and substantial (ALT) elevations (greater or equal to 3 times ULN )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In the presence of </a:t>
            </a:r>
            <a:r>
              <a:rPr lang="en-US" dirty="0" err="1" smtClean="0"/>
              <a:t>hyperbilirubinemia</a:t>
            </a:r>
            <a:r>
              <a:rPr lang="en-US" dirty="0" smtClean="0"/>
              <a:t> &gt;2 times the ULN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200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 Without elevated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 Without other causes of liver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2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An assessment by the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Liver Safety Task Force: 2014 update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098792" cy="47244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/>
              <a:t> Mild to moderate elevations in liver enzymes alone </a:t>
            </a:r>
          </a:p>
          <a:p>
            <a:pPr algn="just">
              <a:buClr>
                <a:srgbClr val="C00000"/>
              </a:buClr>
              <a:buNone/>
            </a:pPr>
            <a:endParaRPr lang="en-US" sz="20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dirty="0" smtClean="0"/>
              <a:t>(Without an increase in </a:t>
            </a:r>
            <a:r>
              <a:rPr lang="en-US" dirty="0" err="1" smtClean="0"/>
              <a:t>bilirubin</a:t>
            </a:r>
            <a:r>
              <a:rPr lang="en-US" dirty="0" smtClean="0"/>
              <a:t>) may not always reflect a true ‘‘toxicity’’ because increases in hepatic </a:t>
            </a:r>
            <a:r>
              <a:rPr lang="en-US" dirty="0" err="1" smtClean="0"/>
              <a:t>aminotransferases</a:t>
            </a:r>
            <a:r>
              <a:rPr lang="en-US" dirty="0" smtClean="0"/>
              <a:t> are not technically </a:t>
            </a:r>
            <a:r>
              <a:rPr lang="en-US" dirty="0" err="1" smtClean="0"/>
              <a:t>abnormal‘‘liver</a:t>
            </a:r>
            <a:r>
              <a:rPr lang="en-US" dirty="0" smtClean="0"/>
              <a:t> function tests.’</a:t>
            </a:r>
            <a:endParaRPr lang="en-US" sz="24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6962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Have any unexpected safety concerns arisen since the regulatory recommendation that liver enzymes need not be measured after initiating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therapy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098792" cy="4267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No</a:t>
            </a:r>
            <a:r>
              <a:rPr lang="en-US" sz="2400" b="1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13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Liver enzyme tests should be performed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dirty="0" smtClean="0"/>
              <a:t>Before starting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As clinically </a:t>
            </a:r>
            <a:r>
              <a:rPr lang="en-US" sz="2400" dirty="0" smtClean="0"/>
              <a:t>indicated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n-US" sz="17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FDA has determined that all currently marketed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 appear to be associated with a very low risk of serious liver injury and that routine periodic monitoring of serum (ALT) does not appear to detect or </a:t>
            </a:r>
            <a:r>
              <a:rPr lang="en-US" sz="2400" b="1" dirty="0" err="1" smtClean="0"/>
              <a:t>preven</a:t>
            </a:r>
            <a:r>
              <a:rPr lang="en-US" sz="2400" b="1" dirty="0" smtClean="0"/>
              <a:t> serious liver injury in association with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76200"/>
          <a:ext cx="7391400" cy="6626352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7391400"/>
              </a:tblGrid>
              <a:tr h="1905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200" b="1" baseline="0" dirty="0" smtClean="0"/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en-US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Hy’s</a:t>
                      </a:r>
                      <a:r>
                        <a:rPr lang="en-US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law criteria must meet each of the </a:t>
                      </a:r>
                      <a:r>
                        <a:rPr lang="en-US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following</a:t>
                      </a:r>
                      <a:endParaRPr lang="en-US" sz="2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7693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2200" b="1" dirty="0"/>
                        <a:t>Elevations in </a:t>
                      </a:r>
                      <a:r>
                        <a:rPr lang="en-US" sz="2200" b="1" dirty="0" err="1"/>
                        <a:t>alanine</a:t>
                      </a:r>
                      <a:r>
                        <a:rPr lang="en-US" sz="2200" b="1" dirty="0"/>
                        <a:t> or </a:t>
                      </a:r>
                      <a:r>
                        <a:rPr lang="en-US" sz="2200" b="1" dirty="0" err="1"/>
                        <a:t>aspartate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aminotransferase</a:t>
                      </a:r>
                      <a:r>
                        <a:rPr lang="en-US" sz="2200" b="1" dirty="0"/>
                        <a:t> ≥3 times the upper limit of </a:t>
                      </a:r>
                      <a:r>
                        <a:rPr lang="en-US" sz="2200" b="1" dirty="0" smtClean="0"/>
                        <a:t>normal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7693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2200" b="1" dirty="0"/>
                        <a:t>Increases in total </a:t>
                      </a:r>
                      <a:r>
                        <a:rPr lang="en-US" sz="2200" b="1" dirty="0" err="1"/>
                        <a:t>bilirubin</a:t>
                      </a:r>
                      <a:r>
                        <a:rPr lang="en-US" sz="2200" b="1" dirty="0"/>
                        <a:t> &gt;2 times the upper limit of </a:t>
                      </a:r>
                      <a:r>
                        <a:rPr lang="en-US" sz="2200" b="1" dirty="0" smtClean="0"/>
                        <a:t>normal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13079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r>
                        <a:rPr lang="en-US" sz="2200" b="1" dirty="0"/>
                        <a:t>No other demonstrable cause, such as </a:t>
                      </a:r>
                      <a:r>
                        <a:rPr lang="en-US" sz="2200" b="1" dirty="0" err="1"/>
                        <a:t>cholestasis</a:t>
                      </a:r>
                      <a:r>
                        <a:rPr lang="en-US" sz="2200" b="1" dirty="0"/>
                        <a:t> (as might be suggested by an increase in alkaline </a:t>
                      </a:r>
                      <a:r>
                        <a:rPr lang="en-US" sz="2200" b="1" dirty="0" err="1"/>
                        <a:t>phosphatase</a:t>
                      </a:r>
                      <a:r>
                        <a:rPr lang="en-US" sz="2200" b="1" dirty="0"/>
                        <a:t>); viral hepatitis A, B, or C; preexisting or acute </a:t>
                      </a:r>
                      <a:r>
                        <a:rPr lang="en-US" sz="2200" b="1" dirty="0" err="1"/>
                        <a:t>hepatobiliary</a:t>
                      </a:r>
                      <a:r>
                        <a:rPr lang="en-US" sz="2200" b="1" dirty="0"/>
                        <a:t> disease; or another drug capable of causing the observed </a:t>
                      </a:r>
                      <a:r>
                        <a:rPr lang="en-US" sz="2200" b="1" dirty="0" smtClean="0"/>
                        <a:t>injury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q"/>
                      </a:pPr>
                      <a:endParaRPr lang="en-US" sz="2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808" y="457200"/>
            <a:ext cx="6870192" cy="1143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Are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statins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safe to use in patients with nonalcoholic fatty liver disease?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67600" cy="5181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Yes</a:t>
            </a:r>
            <a:r>
              <a:rPr lang="en-US" sz="2200" b="1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2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therapy can be used safely in </a:t>
            </a:r>
            <a:r>
              <a:rPr lang="en-US" sz="2200" b="1" dirty="0" err="1" smtClean="0"/>
              <a:t>dyslipidemic</a:t>
            </a:r>
            <a:r>
              <a:rPr lang="en-US" sz="2200" b="1" dirty="0" smtClean="0"/>
              <a:t> individuals with NAFLD and that weight loss in overweight or obese patients is often an effective treatment modality in NAFLD.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8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Decompensated</a:t>
            </a:r>
            <a:r>
              <a:rPr lang="en-US" sz="2200" b="1" dirty="0" smtClean="0"/>
              <a:t> cirrhosis or acute liver failure was a contraindication for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use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Other chronic liver diseases were not contraindications for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use   	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Compensated cirrhosis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/>
              <a:t>Uncomplicated chronic hepatitis B and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31838"/>
            <a:ext cx="7174992" cy="163036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Do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have drug interactions with medications used to treat infections (hepatitis B, C, etc.) that require change in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, change in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dosing, or change in antiviral regimen dosing?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008" y="2514600"/>
            <a:ext cx="6717792" cy="37338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</a:t>
            </a:r>
            <a:r>
              <a:rPr lang="en-US" sz="2200" b="1" dirty="0" smtClean="0"/>
              <a:t>Yes.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b="1" dirty="0" smtClean="0"/>
              <a:t>  If a drug interaction is possible, then consideration should be given to change the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to one without a potential drug interaction or to limit the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to lower doses.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74992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Can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safely be used in liver transplant recipients?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010400" cy="4800600"/>
          </a:xfrm>
        </p:spPr>
        <p:txBody>
          <a:bodyPr>
            <a:normAutofit/>
          </a:bodyPr>
          <a:lstStyle/>
          <a:p>
            <a:pPr algn="just"/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Yes.</a:t>
            </a:r>
          </a:p>
          <a:p>
            <a:pPr algn="just">
              <a:buClr>
                <a:srgbClr val="C00000"/>
              </a:buClr>
              <a:buNone/>
            </a:pPr>
            <a:r>
              <a:rPr lang="en-US" sz="2400" b="1" dirty="0" smtClean="0"/>
              <a:t>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It seems appropriate to consider the use of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therapy in clinically appropriate liver transplant recipients having a reasonable mid- to long-term 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Can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statins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safely be used in patients with autoimmune hepatitis?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15200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b="1" dirty="0" smtClean="0"/>
              <a:t>  No evidence exists that </a:t>
            </a:r>
            <a:r>
              <a:rPr lang="en-US" sz="2600" b="1" dirty="0" err="1" smtClean="0"/>
              <a:t>statins</a:t>
            </a:r>
            <a:r>
              <a:rPr lang="en-US" sz="2600" b="1" dirty="0" smtClean="0"/>
              <a:t> are unsafe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When administered to patients with (non-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) autoimmune liver disease, as long as the autoimmune liver disease is not associated with substantial liver dysfunction or damage. 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2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 If autoimmune diseases are to be treated with pharmacotherapy, then drugs potentially used to treat such disorders should be investigated for potential interactions regarding the catabolism and excretion of </a:t>
            </a:r>
            <a:r>
              <a:rPr lang="en-US" sz="2200" b="1" dirty="0" err="1" smtClean="0"/>
              <a:t>statins</a:t>
            </a:r>
            <a:r>
              <a:rPr lang="en-US" sz="2200" b="1" dirty="0" smtClean="0"/>
              <a:t>.</a:t>
            </a:r>
          </a:p>
          <a:p>
            <a:pPr lvl="1" algn="just">
              <a:buClr>
                <a:srgbClr val="C00000"/>
              </a:buClr>
              <a:buNone/>
            </a:pPr>
            <a:endParaRPr lang="en-US" sz="24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27037"/>
            <a:ext cx="7696200" cy="57451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None/>
            </a:pPr>
            <a:r>
              <a:rPr lang="en-US" sz="2400" b="1" dirty="0" smtClean="0"/>
              <a:t> </a:t>
            </a:r>
            <a:r>
              <a:rPr lang="en-US" sz="2400" b="1" dirty="0" smtClean="0"/>
              <a:t>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Examples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of exclusions from recent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RCTs are: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endParaRPr lang="en-US" sz="12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dirty="0" smtClean="0"/>
              <a:t>Pregnancy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Reduced renal or hepatic function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On drugs known to affect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metabolism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Advanced age &gt;75 years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Uncontrolled DM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CHF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Dementia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Cancer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Active rheumatologic or musculoskeletal conditions.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Thus, patients who are more susceptible to adverse events may be under represented in RCTs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670663" y="-152400"/>
            <a:ext cx="10881463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96327" y="0"/>
            <a:ext cx="8971473" cy="699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956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 assessment by the </a:t>
            </a:r>
            <a:r>
              <a:rPr lang="en-US" b="1" dirty="0" err="1" smtClean="0"/>
              <a:t>Statin</a:t>
            </a:r>
            <a:r>
              <a:rPr lang="en-US" b="1" dirty="0" smtClean="0"/>
              <a:t> </a:t>
            </a:r>
            <a:r>
              <a:rPr lang="en-US" sz="4400" b="1" u="sng" dirty="0" smtClean="0">
                <a:solidFill>
                  <a:srgbClr val="C00000"/>
                </a:solidFill>
                <a:latin typeface="+mn-lt"/>
              </a:rPr>
              <a:t>Diabetes</a:t>
            </a:r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b="1" dirty="0" smtClean="0"/>
              <a:t>Safety Task Force:   2014 update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6962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How robust is the evidence linking </a:t>
            </a:r>
            <a:r>
              <a:rPr lang="en-US" sz="3000" b="1" dirty="0" err="1" smtClean="0">
                <a:solidFill>
                  <a:schemeClr val="accent3">
                    <a:lumMod val="75000"/>
                  </a:schemeClr>
                </a:solidFill>
              </a:rPr>
              <a:t>statin</a:t>
            </a: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 use to increased risk for DM?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6934200" cy="33067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 smtClean="0"/>
              <a:t>Meta-analyses of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trials indicate that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increase in risk for the development of type 2 DM very low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Risks are  higher for more intensive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regimens.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09600"/>
            <a:ext cx="6431280" cy="1143000"/>
          </a:xfrm>
        </p:spPr>
        <p:txBody>
          <a:bodyPr>
            <a:noAutofit/>
          </a:bodyPr>
          <a:lstStyle/>
          <a:p>
            <a:pPr algn="justLow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Are there any patients in whom it would be prudent to consider alternatives to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treatment because of concerns about increasing risk for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newonset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diabetes ?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15200" cy="3657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No change is recommended to current practice on the basis of evidence for a modest increase in risk for diabetes associated with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1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Those with diabetes risk factors should be counseled regarding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 Lifestyle modification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Weight loss if overweight or obese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 Adequate physical activity.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These strategies are efficacious for preventing or delaying the onset of type 2 DM in those with </a:t>
            </a:r>
            <a:r>
              <a:rPr lang="en-US" sz="2000" dirty="0" err="1" smtClean="0"/>
              <a:t>prediabetes</a:t>
            </a:r>
            <a:r>
              <a:rPr lang="en-US" sz="2000" dirty="0" smtClean="0"/>
              <a:t> (mainly IGT).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3914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What is known about the mechanisms that mediate the relationship between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use and risk of new-onset type 2 DM?</a:t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098792" cy="3276600"/>
          </a:xfrm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/>
              <a:t> No firm conclusions can be drawn at present regarding the potential mechanistic link between </a:t>
            </a:r>
            <a:r>
              <a:rPr lang="en-US" sz="2800" dirty="0" err="1" smtClean="0"/>
              <a:t>statin</a:t>
            </a:r>
            <a:r>
              <a:rPr lang="en-US" sz="2800" dirty="0" smtClean="0"/>
              <a:t> therapy and increased risk for diabetes mellitus.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208" y="457200"/>
            <a:ext cx="6717792" cy="1143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Should doctors measure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glycemia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parameters before starting a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prescription and/or during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therapy?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174992" cy="48006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Screening should occur before initiation of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therapy, although clinicians should not generally delay the initiation of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 to await results from screening tests in a patient for whom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 is indicated.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For those with diabetes risk factors, especially </a:t>
            </a:r>
            <a:r>
              <a:rPr lang="en-US" sz="2400" dirty="0" err="1" smtClean="0"/>
              <a:t>prediabetes</a:t>
            </a:r>
            <a:r>
              <a:rPr lang="en-US" sz="2400" dirty="0" smtClean="0"/>
              <a:t>, before starting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therapy, the panel members feel that consideration should be given to screening or rescreening within 1 year of initiating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therapy.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57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 assessment by the </a:t>
            </a:r>
            <a:r>
              <a:rPr lang="en-US" b="1" dirty="0" err="1" smtClean="0"/>
              <a:t>Statin</a:t>
            </a:r>
            <a:r>
              <a:rPr lang="en-US" b="1" dirty="0" smtClean="0"/>
              <a:t> </a:t>
            </a:r>
            <a:r>
              <a:rPr lang="en-US" sz="4400" b="1" u="sng" dirty="0" smtClean="0">
                <a:solidFill>
                  <a:srgbClr val="C00000"/>
                </a:solidFill>
              </a:rPr>
              <a:t>Cognitive</a:t>
            </a:r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b="1" dirty="0" smtClean="0"/>
              <a:t>Safety Task Force:</a:t>
            </a:r>
            <a:br>
              <a:rPr lang="en-US" b="1" dirty="0" smtClean="0"/>
            </a:br>
            <a:r>
              <a:rPr lang="en-US" b="1" dirty="0" smtClean="0"/>
              <a:t>2014 update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</a:t>
            </a:r>
            <a:r>
              <a:rPr lang="en-US" sz="2400" b="1" dirty="0" smtClean="0"/>
              <a:t>The FDA also stated that the data did not suggest these cognitive changes are common or</a:t>
            </a:r>
            <a:endParaRPr lang="en-US" sz="26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that they lead to clinically </a:t>
            </a:r>
            <a:r>
              <a:rPr lang="it-IT" dirty="0" smtClean="0"/>
              <a:t>significant cognitive decline.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it-IT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Iatrogenic cognitive </a:t>
            </a:r>
            <a:r>
              <a:rPr lang="en-US" dirty="0" smtClean="0"/>
              <a:t>impairment from pharmacotherapy is an important medical issue, potentially causing functional deficits and loss of quality of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990600"/>
            <a:ext cx="696468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Should a baseline cognitive assessment be performed before beginning a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6793992" cy="44958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No.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Obtaining a baseline cognitive screening evaluation before beginning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therapy would, therefore, be logistically difficult and unlikely to be helpful, especially given the highly prevalent use of these medications in practice.</a:t>
            </a:r>
          </a:p>
          <a:p>
            <a:pPr algn="just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19200" y="914400"/>
          <a:ext cx="7467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022592" cy="1143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What should the provider do if a patient reports cognitive symptoms after beginning a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174992" cy="44196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If a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is suspected of contributing to cognitive symptoms, it is reasonable for the drug to be discontinued for 1 to 2 months before considering a </a:t>
            </a:r>
            <a:r>
              <a:rPr lang="en-US" sz="2400" b="1" dirty="0" err="1" smtClean="0"/>
              <a:t>rechallenge</a:t>
            </a:r>
            <a:r>
              <a:rPr lang="en-US" sz="2400" b="1" dirty="0" smtClean="0"/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An important exception to discontinuing are patients who have had a recent stroke, because </a:t>
            </a:r>
            <a:r>
              <a:rPr lang="en-US" sz="2400" b="1" dirty="0" err="1" smtClean="0"/>
              <a:t>statin</a:t>
            </a:r>
            <a:r>
              <a:rPr lang="en-US" sz="2400" b="1" dirty="0" smtClean="0"/>
              <a:t> withdrawal in the acute setting increases the risk of recurrence and poorer outcomes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808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What should the provider do if a patient reports cognitive symptoms after beginning a </a:t>
            </a:r>
            <a:r>
              <a:rPr 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6870192" cy="4800600"/>
          </a:xfrm>
        </p:spPr>
        <p:txBody>
          <a:bodyPr>
            <a:noAutofit/>
          </a:bodyPr>
          <a:lstStyle/>
          <a:p>
            <a:pPr lvl="1" algn="justLow">
              <a:buClr>
                <a:srgbClr val="C00000"/>
              </a:buClr>
              <a:buNone/>
            </a:pPr>
            <a:endParaRPr lang="en-US" sz="2400" b="1" dirty="0" smtClean="0"/>
          </a:p>
          <a:p>
            <a:pPr lvl="1" algn="justLow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 appear to be rapidly eliminated from the brain, but mechanisms remain elusive</a:t>
            </a:r>
          </a:p>
          <a:p>
            <a:pPr lvl="1" algn="justLow">
              <a:buClr>
                <a:srgbClr val="C00000"/>
              </a:buClr>
              <a:buFont typeface="Wingdings" pitchFamily="2" charset="2"/>
              <a:buChar char="q"/>
            </a:pPr>
            <a:endParaRPr lang="en-US" sz="1400" b="1" dirty="0" smtClean="0"/>
          </a:p>
          <a:p>
            <a:pPr lvl="1" algn="justLow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 Some </a:t>
            </a:r>
            <a:r>
              <a:rPr lang="en-US" sz="2400" b="1" dirty="0" err="1" smtClean="0"/>
              <a:t>statins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eg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pravastatin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rosuvastatin</a:t>
            </a:r>
            <a:r>
              <a:rPr lang="en-US" sz="2400" b="1" dirty="0" smtClean="0"/>
              <a:t>) are less likely to penetrate the CNS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 assessment by the </a:t>
            </a:r>
            <a:r>
              <a:rPr lang="en-US" b="1" dirty="0" err="1" smtClean="0"/>
              <a:t>Statin</a:t>
            </a:r>
            <a:r>
              <a:rPr lang="en-US" b="1" dirty="0" smtClean="0"/>
              <a:t> </a:t>
            </a:r>
            <a:r>
              <a:rPr lang="en-US" sz="4400" b="1" u="sng" dirty="0" smtClean="0">
                <a:solidFill>
                  <a:srgbClr val="C00000"/>
                </a:solidFill>
                <a:latin typeface="+mn-lt"/>
              </a:rPr>
              <a:t>Intolerance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b="1" dirty="0" smtClean="0"/>
              <a:t>Panel:</a:t>
            </a:r>
            <a:br>
              <a:rPr lang="en-US" b="1" dirty="0" smtClean="0"/>
            </a:br>
            <a:r>
              <a:rPr lang="en-US" b="1" dirty="0" smtClean="0"/>
              <a:t>2014 update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174992" cy="1143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Is there a universally accepted definition of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intolerance that can be used by clinicians and regulatory authorities?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1400" cy="4800600"/>
          </a:xfrm>
        </p:spPr>
        <p:txBody>
          <a:bodyPr>
            <a:noAutofit/>
          </a:bodyPr>
          <a:lstStyle/>
          <a:p>
            <a:pPr algn="justLow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err="1" smtClean="0"/>
              <a:t>Statin</a:t>
            </a:r>
            <a:r>
              <a:rPr lang="en-US" sz="2400" dirty="0" smtClean="0"/>
              <a:t> intolerance is a </a:t>
            </a:r>
            <a:r>
              <a:rPr lang="en-US" sz="2400" dirty="0" smtClean="0">
                <a:solidFill>
                  <a:srgbClr val="C00000"/>
                </a:solidFill>
              </a:rPr>
              <a:t>clinical syndrome </a:t>
            </a:r>
            <a:r>
              <a:rPr lang="en-US" sz="2400" dirty="0" smtClean="0"/>
              <a:t>characterized by the inability to tolerate at least 2 </a:t>
            </a:r>
            <a:r>
              <a:rPr lang="en-US" sz="2400" dirty="0" err="1" smtClean="0"/>
              <a:t>statins</a:t>
            </a:r>
            <a:r>
              <a:rPr lang="en-US" sz="2400" dirty="0" smtClean="0"/>
              <a:t>: </a:t>
            </a:r>
          </a:p>
          <a:p>
            <a:pPr algn="justLow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1" algn="justLow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 one </a:t>
            </a:r>
            <a:r>
              <a:rPr lang="en-US" sz="2000" dirty="0" err="1" smtClean="0"/>
              <a:t>statin</a:t>
            </a:r>
            <a:r>
              <a:rPr lang="en-US" sz="2000" dirty="0" smtClean="0"/>
              <a:t> at 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lowest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starting daily dose </a:t>
            </a:r>
            <a:r>
              <a:rPr lang="en-US" sz="2000" dirty="0" smtClean="0">
                <a:solidFill>
                  <a:srgbClr val="C00000"/>
                </a:solidFill>
              </a:rPr>
              <a:t>AND</a:t>
            </a:r>
            <a:r>
              <a:rPr lang="en-US" sz="2000" dirty="0" smtClean="0"/>
              <a:t> another </a:t>
            </a:r>
            <a:r>
              <a:rPr lang="en-US" sz="2000" dirty="0" err="1" smtClean="0"/>
              <a:t>statin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at any </a:t>
            </a:r>
            <a:r>
              <a:rPr lang="en-US" sz="2000" dirty="0" smtClean="0"/>
              <a:t>daily dose</a:t>
            </a:r>
          </a:p>
          <a:p>
            <a:pPr lvl="1" algn="justLow">
              <a:buClr>
                <a:srgbClr val="C00000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 lvl="1" algn="justLow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 due to either objectionable symptoms (real or perceived) or abnormal lab determinations, which are temporally related to </a:t>
            </a:r>
            <a:r>
              <a:rPr lang="en-US" sz="2000" dirty="0" err="1" smtClean="0"/>
              <a:t>statin</a:t>
            </a:r>
            <a:r>
              <a:rPr lang="en-US" sz="2000" dirty="0" smtClean="0"/>
              <a:t> treatment and reversible upon </a:t>
            </a:r>
            <a:r>
              <a:rPr lang="en-US" sz="2000" dirty="0" err="1" smtClean="0"/>
              <a:t>statin</a:t>
            </a:r>
            <a:r>
              <a:rPr lang="en-US" sz="2000" dirty="0" smtClean="0"/>
              <a:t> discontinuation</a:t>
            </a:r>
          </a:p>
          <a:p>
            <a:pPr lvl="1" algn="justLow">
              <a:buClr>
                <a:srgbClr val="C00000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 lvl="1" algn="justLow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/>
              <a:t> but reproducible by re-challenge with other known determinants being excluded (such as hypothyroidism, </a:t>
            </a:r>
            <a:r>
              <a:rPr lang="fr-FR" sz="2000" dirty="0" err="1" smtClean="0"/>
              <a:t>interacting</a:t>
            </a:r>
            <a:r>
              <a:rPr lang="fr-FR" sz="2000" dirty="0" smtClean="0"/>
              <a:t> </a:t>
            </a:r>
            <a:r>
              <a:rPr lang="fr-FR" sz="2000" dirty="0" err="1" smtClean="0"/>
              <a:t>drugs</a:t>
            </a:r>
            <a:r>
              <a:rPr lang="fr-FR" sz="2000" dirty="0" smtClean="0"/>
              <a:t>, concurrent </a:t>
            </a:r>
            <a:r>
              <a:rPr lang="fr-FR" sz="2000" dirty="0" err="1" smtClean="0"/>
              <a:t>illnesses</a:t>
            </a:r>
            <a:r>
              <a:rPr lang="fr-FR" sz="2000" dirty="0" smtClean="0"/>
              <a:t>, </a:t>
            </a:r>
            <a:r>
              <a:rPr lang="fr-FR" sz="2000" dirty="0" err="1" smtClean="0"/>
              <a:t>significant</a:t>
            </a:r>
            <a:r>
              <a:rPr lang="fr-FR" sz="2000" dirty="0" smtClean="0"/>
              <a:t> </a:t>
            </a:r>
            <a:r>
              <a:rPr lang="en-US" sz="2000" dirty="0" smtClean="0"/>
              <a:t>changes in physical activity or exercise, and underlying muscle disease).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086600" cy="48006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lowest starting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daily dose, is defined as</a:t>
            </a:r>
          </a:p>
          <a:p>
            <a:pPr algn="just">
              <a:buClr>
                <a:srgbClr val="C00000"/>
              </a:buClr>
            </a:pPr>
            <a:endParaRPr lang="en-US" sz="24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b="1" dirty="0" err="1" smtClean="0"/>
              <a:t>Rosuvastatin</a:t>
            </a:r>
            <a:r>
              <a:rPr lang="en-US" b="1" dirty="0" smtClean="0"/>
              <a:t>  5 </a:t>
            </a:r>
            <a:r>
              <a:rPr lang="en-US" b="1" dirty="0" smtClean="0"/>
              <a:t>mg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1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i-FI" b="1" dirty="0" smtClean="0"/>
              <a:t> Atorvastatin 10 </a:t>
            </a:r>
            <a:r>
              <a:rPr lang="fi-FI" b="1" dirty="0" smtClean="0"/>
              <a:t>mg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fi-FI" sz="1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i-FI" b="1" dirty="0" smtClean="0"/>
              <a:t> Simvastatin  10 </a:t>
            </a:r>
            <a:r>
              <a:rPr lang="fi-FI" b="1" dirty="0" smtClean="0"/>
              <a:t>mg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endParaRPr lang="fi-FI" sz="1200" b="1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i-FI" b="1" dirty="0" smtClean="0"/>
              <a:t> Lovastatin    20 </a:t>
            </a:r>
            <a:r>
              <a:rPr lang="fi-FI" b="1" dirty="0" smtClean="0"/>
              <a:t>mg</a:t>
            </a:r>
            <a:endParaRPr lang="fi-FI" b="1" dirty="0" smtClean="0"/>
          </a:p>
          <a:p>
            <a:pPr algn="just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3246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Recommendations from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Intolerance Expert Panel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800600"/>
          </a:xfrm>
        </p:spPr>
        <p:txBody>
          <a:bodyPr>
            <a:normAutofit fontScale="925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The clinician should acknowledge that </a:t>
            </a:r>
            <a:r>
              <a:rPr lang="en-US" sz="2800" dirty="0" err="1" smtClean="0"/>
              <a:t>statin</a:t>
            </a:r>
            <a:r>
              <a:rPr lang="en-US" sz="2800" dirty="0" smtClean="0"/>
              <a:t> intolerance is a real phenomenon, manifesting mostly as an array of muscle-related symptoms that include aching, stiffness, proximal motor weakness, fatigue, and back pain.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Estimates  of the frequency verifiably related to </a:t>
            </a:r>
            <a:r>
              <a:rPr lang="en-US" sz="2800" dirty="0" err="1" smtClean="0"/>
              <a:t>statin</a:t>
            </a:r>
            <a:r>
              <a:rPr lang="en-US" sz="2800" dirty="0" smtClean="0"/>
              <a:t> use range from 1% to 10%.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2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/>
              <a:t>  Severe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 with objective weakness and/or markedly elevated muscle enzymes is rare.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010400" cy="48006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 Cognitive difficulties while taking </a:t>
            </a:r>
            <a:r>
              <a:rPr lang="en-US" sz="2600" dirty="0" err="1" smtClean="0"/>
              <a:t>statins</a:t>
            </a:r>
            <a:r>
              <a:rPr lang="en-US" sz="2600" dirty="0" smtClean="0"/>
              <a:t> continue to be reported by a small number of patients, but objective documentation of impaired cognition is generally lacking.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 No evidence points toward progressive or permanent impairment of cognition induced by </a:t>
            </a:r>
            <a:r>
              <a:rPr lang="en-US" sz="2600" dirty="0" err="1" smtClean="0"/>
              <a:t>statins</a:t>
            </a:r>
            <a:r>
              <a:rPr lang="en-US" sz="2600" dirty="0" smtClean="0"/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 The frequency of cognitive difficulties is unknown, but is clearly much lower than that of muscle symptoms.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086600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err="1" smtClean="0"/>
              <a:t>Statin</a:t>
            </a:r>
            <a:r>
              <a:rPr lang="en-US" sz="2400" dirty="0" smtClean="0"/>
              <a:t> treatment results in substantial increases in (</a:t>
            </a:r>
            <a:r>
              <a:rPr lang="en-US" sz="2400" dirty="0" err="1" smtClean="0"/>
              <a:t>ALTand</a:t>
            </a:r>
            <a:r>
              <a:rPr lang="en-US" sz="2400" dirty="0" smtClean="0"/>
              <a:t>/or AST increases &gt;3 times the upper limit of normal) in 0.3%–3% of patients in a dose-dependent manner.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However, evidence does not support the concerns that </a:t>
            </a:r>
            <a:r>
              <a:rPr lang="en-US" sz="2400" dirty="0" err="1" smtClean="0"/>
              <a:t>statins</a:t>
            </a:r>
            <a:r>
              <a:rPr lang="en-US" sz="2400" dirty="0" smtClean="0"/>
              <a:t> may seriously impair the metabolic functions of the liver acutely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 Baseline determination of liver function before </a:t>
            </a:r>
            <a:r>
              <a:rPr lang="en-US" sz="2400" dirty="0" err="1" smtClean="0"/>
              <a:t>statin</a:t>
            </a:r>
            <a:r>
              <a:rPr lang="en-US" sz="2400" dirty="0" smtClean="0"/>
              <a:t> initiation is recommended, but regular monitoring of hepatic </a:t>
            </a:r>
            <a:r>
              <a:rPr lang="en-US" sz="2400" dirty="0" err="1" smtClean="0"/>
              <a:t>transaminase</a:t>
            </a:r>
            <a:r>
              <a:rPr lang="en-US" sz="2400" dirty="0" smtClean="0"/>
              <a:t> levels in is no longer recommended.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1749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 The use of </a:t>
            </a:r>
            <a:r>
              <a:rPr lang="en-US" sz="2600" dirty="0" err="1" smtClean="0"/>
              <a:t>statins</a:t>
            </a:r>
            <a:r>
              <a:rPr lang="en-US" sz="2600" dirty="0" smtClean="0"/>
              <a:t> is associated with increased risk for new-onset diabetes mellitus, especially when greater doses of </a:t>
            </a:r>
            <a:r>
              <a:rPr lang="en-US" sz="2600" dirty="0" err="1" smtClean="0"/>
              <a:t>statins</a:t>
            </a:r>
            <a:r>
              <a:rPr lang="en-US" sz="2600" dirty="0" smtClean="0"/>
              <a:t> are used.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 The magnitude of increased risk is small compared with other diabetes risk factors such as obesity.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6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dirty="0" smtClean="0"/>
              <a:t>The benefit of proven coronary heart disease reduction with </a:t>
            </a:r>
            <a:r>
              <a:rPr lang="en-US" sz="2600" dirty="0" err="1" smtClean="0"/>
              <a:t>statins</a:t>
            </a:r>
            <a:r>
              <a:rPr lang="en-US" sz="2600" dirty="0" smtClean="0"/>
              <a:t> outweighs the risk of new-onset diabetes.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0"/>
            <a:ext cx="69463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/>
              <a:t>The fraction of patients who reported muscle symptoms with high doses of </a:t>
            </a:r>
            <a:r>
              <a:rPr lang="en-US" sz="2400" dirty="0" err="1" smtClean="0"/>
              <a:t>statins</a:t>
            </a:r>
            <a:r>
              <a:rPr lang="en-US" sz="2400" dirty="0" smtClean="0"/>
              <a:t> (as currently recommended) was about 10%.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Clr>
                <a:srgbClr val="C00000"/>
              </a:buClr>
              <a:buNone/>
            </a:pPr>
            <a:endParaRPr lang="en-US" sz="24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err="1" smtClean="0"/>
              <a:t>Atorvastatin</a:t>
            </a:r>
            <a:r>
              <a:rPr lang="en-US" sz="2400" dirty="0" smtClean="0"/>
              <a:t> or </a:t>
            </a:r>
            <a:r>
              <a:rPr lang="en-US" sz="2400" dirty="0" err="1" smtClean="0"/>
              <a:t>rosuvastatin</a:t>
            </a:r>
            <a:r>
              <a:rPr lang="en-US" sz="2400" dirty="0" smtClean="0"/>
              <a:t> at doses of 5–10 mg taken once or twice a week may reduce LDL-C by 16%–26%.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1828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clinician’s guide to </a:t>
            </a:r>
            <a:r>
              <a:rPr lang="en-US" sz="4000" b="1" dirty="0" err="1" smtClean="0"/>
              <a:t>statin</a:t>
            </a:r>
            <a:r>
              <a:rPr lang="en-US" sz="4000" b="1" dirty="0" smtClean="0"/>
              <a:t> drug-drug </a:t>
            </a:r>
            <a:r>
              <a:rPr lang="en-US" sz="4400" b="1" u="sng" dirty="0" smtClean="0">
                <a:solidFill>
                  <a:srgbClr val="C00000"/>
                </a:solidFill>
                <a:latin typeface="+mn-lt"/>
              </a:rPr>
              <a:t>Interactions</a:t>
            </a:r>
            <a:endParaRPr lang="en-US" sz="4000" b="1" u="sng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ter-nature-phot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8077200" cy="516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8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162800" cy="48006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Peak plasma concentration averaging about 4 hours</a:t>
            </a:r>
          </a:p>
          <a:p>
            <a:pPr>
              <a:buClr>
                <a:srgbClr val="C00000"/>
              </a:buClr>
            </a:pPr>
            <a:endParaRPr lang="en-US" sz="2800" b="1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/>
              <a:t>When consumed with food, </a:t>
            </a:r>
            <a:r>
              <a:rPr lang="en-US" sz="2400" b="1" dirty="0" err="1" smtClean="0"/>
              <a:t>lovastatin</a:t>
            </a:r>
            <a:r>
              <a:rPr lang="en-US" sz="2400" b="1" dirty="0" smtClean="0"/>
              <a:t> is more efficiently absorbed.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Rosuvastatin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simvastatin</a:t>
            </a:r>
            <a:r>
              <a:rPr lang="en-US" sz="2400" b="1" dirty="0" smtClean="0"/>
              <a:t> are not affected by food.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Atorvastatin</a:t>
            </a:r>
            <a:r>
              <a:rPr lang="en-US" sz="2400" b="1" dirty="0" smtClean="0"/>
              <a:t> have a reduced absorption with food. </a:t>
            </a:r>
          </a:p>
          <a:p>
            <a:pPr>
              <a:buClr>
                <a:srgbClr val="C00000"/>
              </a:buClr>
            </a:pPr>
            <a:endParaRPr lang="en-US" sz="2400" dirty="0" smtClean="0"/>
          </a:p>
          <a:p>
            <a:pPr>
              <a:buClr>
                <a:srgbClr val="C00000"/>
              </a:buClr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327392" cy="480060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There appears to be a concentration-dependent relationship between the risk of </a:t>
            </a:r>
            <a:r>
              <a:rPr 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myopathy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myonecrosis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and the serum concentration of a </a:t>
            </a:r>
            <a:r>
              <a:rPr 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statin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800" b="1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 interaction resulting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200" b="1" dirty="0" smtClean="0"/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In less than a 2-fold increase in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AUC, a marker for systemic exposure, would be classified as </a:t>
            </a:r>
            <a:r>
              <a:rPr lang="en-US" sz="2200" b="1" dirty="0" smtClean="0">
                <a:solidFill>
                  <a:srgbClr val="C00000"/>
                </a:solidFill>
              </a:rPr>
              <a:t>‘‘mild’’ </a:t>
            </a:r>
            <a:r>
              <a:rPr lang="en-US" sz="2200" b="1" dirty="0" smtClean="0"/>
              <a:t>risk.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Interactions producing more than a 2- but less than 5-fold increase in systemic exposure would be classified as </a:t>
            </a:r>
            <a:r>
              <a:rPr lang="en-US" sz="2200" b="1" dirty="0" smtClean="0">
                <a:solidFill>
                  <a:srgbClr val="C00000"/>
                </a:solidFill>
              </a:rPr>
              <a:t>‘‘moderate.’’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A </a:t>
            </a:r>
            <a:r>
              <a:rPr lang="en-US" sz="2200" b="1" dirty="0" smtClean="0">
                <a:solidFill>
                  <a:srgbClr val="C00000"/>
                </a:solidFill>
              </a:rPr>
              <a:t>strong</a:t>
            </a:r>
            <a:r>
              <a:rPr lang="en-US" sz="2200" b="1" dirty="0" smtClean="0"/>
              <a:t> interaction would result in a 5-fold or higher increase in </a:t>
            </a:r>
            <a:r>
              <a:rPr lang="en-US" sz="2200" b="1" dirty="0" err="1" smtClean="0"/>
              <a:t>statin</a:t>
            </a:r>
            <a:r>
              <a:rPr lang="en-US" sz="2200" b="1" dirty="0" smtClean="0"/>
              <a:t> exposure.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6946392" cy="5867400"/>
          </a:xfrm>
        </p:spPr>
        <p:txBody>
          <a:bodyPr>
            <a:normAutofit/>
          </a:bodyPr>
          <a:lstStyle/>
          <a:p>
            <a:pPr marL="365760" lvl="1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Patient’s response may be dictated by other clinical features, such as </a:t>
            </a:r>
          </a:p>
          <a:p>
            <a:pPr marL="365760" lvl="1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endParaRPr lang="en-US" sz="3200" b="1" dirty="0" smtClean="0"/>
          </a:p>
          <a:p>
            <a:pPr marL="612648" lvl="2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b="1" dirty="0" smtClean="0"/>
              <a:t>Inherent susceptibility to </a:t>
            </a:r>
            <a:r>
              <a:rPr lang="en-US" b="1" dirty="0" err="1" smtClean="0"/>
              <a:t>statin</a:t>
            </a:r>
            <a:r>
              <a:rPr lang="en-US" b="1" dirty="0" smtClean="0"/>
              <a:t>-related </a:t>
            </a:r>
            <a:r>
              <a:rPr lang="en-US" b="1" dirty="0" err="1" smtClean="0"/>
              <a:t>myopathy</a:t>
            </a:r>
            <a:endParaRPr lang="en-US" b="1" dirty="0" smtClean="0"/>
          </a:p>
          <a:p>
            <a:pPr marL="612648" lvl="2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endParaRPr lang="en-US" b="1" dirty="0" smtClean="0"/>
          </a:p>
          <a:p>
            <a:pPr marL="612648" lvl="2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b="1" dirty="0" smtClean="0"/>
              <a:t>Unidentified genetic predisposition</a:t>
            </a:r>
          </a:p>
          <a:p>
            <a:pPr marL="612648" lvl="2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endParaRPr lang="en-US" b="1" dirty="0" smtClean="0"/>
          </a:p>
          <a:p>
            <a:pPr marL="612648" lvl="2" indent="-283464" algn="just">
              <a:spcBef>
                <a:spcPts val="6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b="1" dirty="0" smtClean="0"/>
              <a:t>History or presence of other predictors of </a:t>
            </a:r>
            <a:r>
              <a:rPr lang="en-US" b="1" dirty="0" err="1" smtClean="0"/>
              <a:t>statin</a:t>
            </a:r>
            <a:r>
              <a:rPr lang="en-US" b="1" dirty="0" smtClean="0"/>
              <a:t> muscle side effects (hypothyroidism, </a:t>
            </a:r>
            <a:r>
              <a:rPr lang="es-ES" b="1" dirty="0" err="1" smtClean="0"/>
              <a:t>vitamin</a:t>
            </a:r>
            <a:r>
              <a:rPr lang="es-ES" b="1" dirty="0" smtClean="0"/>
              <a:t> D </a:t>
            </a:r>
            <a:r>
              <a:rPr lang="es-ES" b="1" dirty="0" err="1" smtClean="0"/>
              <a:t>deficiency</a:t>
            </a:r>
            <a:r>
              <a:rPr lang="es-ES" b="1" dirty="0" smtClean="0"/>
              <a:t>, </a:t>
            </a:r>
            <a:r>
              <a:rPr lang="es-ES" b="1" dirty="0" err="1" smtClean="0"/>
              <a:t>electrolyte</a:t>
            </a:r>
            <a:r>
              <a:rPr lang="es-ES" b="1" dirty="0" smtClean="0"/>
              <a:t> </a:t>
            </a:r>
            <a:r>
              <a:rPr lang="es-ES" b="1" dirty="0" err="1" smtClean="0"/>
              <a:t>disturbances</a:t>
            </a:r>
            <a:r>
              <a:rPr lang="es-ES" b="1" dirty="0" smtClean="0"/>
              <a:t>, </a:t>
            </a:r>
            <a:r>
              <a:rPr lang="en-US" b="1" dirty="0" smtClean="0"/>
              <a:t>low baseline muscle mass)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18317</TotalTime>
  <Words>3207</Words>
  <Application>Microsoft Office PowerPoint</Application>
  <PresentationFormat>On-screen Show (4:3)</PresentationFormat>
  <Paragraphs>363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Solstice</vt:lpstr>
      <vt:lpstr>Slide 1</vt:lpstr>
      <vt:lpstr>NLA Task Force on Statin Safety - 2014 update</vt:lpstr>
      <vt:lpstr>Introduction</vt:lpstr>
      <vt:lpstr>Slide 4</vt:lpstr>
      <vt:lpstr>Slide 5</vt:lpstr>
      <vt:lpstr>A clinician’s guide to statin drug-drug Interactions</vt:lpstr>
      <vt:lpstr>INTRODUCTION</vt:lpstr>
      <vt:lpstr>Slide 8</vt:lpstr>
      <vt:lpstr>Slide 9</vt:lpstr>
      <vt:lpstr>Common interacting drugs and over-the-counter medications, supplements, and foods</vt:lpstr>
      <vt:lpstr>Special populations with potentially increased risk for DDIs</vt:lpstr>
      <vt:lpstr>Special populations with potentially increased risk for DDIs</vt:lpstr>
      <vt:lpstr>Comparison of drug-drug interactions across all statins </vt:lpstr>
      <vt:lpstr>Comparison of drug-drug interactions across all statins </vt:lpstr>
      <vt:lpstr>An assessment by the Statin Muscle Safety Task Force: 2014 update </vt:lpstr>
      <vt:lpstr>Slide 16</vt:lpstr>
      <vt:lpstr>Slide 17</vt:lpstr>
      <vt:lpstr>Slide 18</vt:lpstr>
      <vt:lpstr> Can statin-associated myalgia be reliably differentiated from myalgia associated with a placebo? </vt:lpstr>
      <vt:lpstr>Are statin-associated muscle complaints altered by acute and chronic physical activity? </vt:lpstr>
      <vt:lpstr>Slide 21</vt:lpstr>
      <vt:lpstr>Are there recommendations when to obtain a muscle biopsy in patients with statin-associated muscle symptoms?  </vt:lpstr>
      <vt:lpstr>Slide 23</vt:lpstr>
      <vt:lpstr>Moderately elevated CK levels, alternative causes for high CK levels needs to be considered first.  </vt:lpstr>
      <vt:lpstr>Can patients who are initially intolerant to one statin  generally tolerate a different statin? </vt:lpstr>
      <vt:lpstr>Does the evidence base for treating statin-associated muscle symptoms or statin muscle intolerance generally consist of high-quality, RCT with appropriate placebo or control groups? </vt:lpstr>
      <vt:lpstr>Does the evidence base for treating statin-associated muscle symptoms</vt:lpstr>
      <vt:lpstr>Alternate dosing strategies</vt:lpstr>
      <vt:lpstr>Slide 29</vt:lpstr>
      <vt:lpstr>Slide 30</vt:lpstr>
      <vt:lpstr>An assessment by the Statin Liver Safety Task Force: 2014 update </vt:lpstr>
      <vt:lpstr>An assessment by the Statin Liver Safety Task Force: 2014 update</vt:lpstr>
      <vt:lpstr>An assessment by the Statin Liver Safety Task Force: 2014 update</vt:lpstr>
      <vt:lpstr>Have any unexpected safety concerns arisen since the regulatory recommendation that liver enzymes need not be measured after initiating statin therapy? </vt:lpstr>
      <vt:lpstr>Slide 35</vt:lpstr>
      <vt:lpstr>Are statins safe to use in patients with nonalcoholic fatty liver disease? </vt:lpstr>
      <vt:lpstr>Do statins have drug interactions with medications used to treat infections (hepatitis B, C, etc.) that require change in statin, change in statin dosing, or change in antiviral regimen dosing? </vt:lpstr>
      <vt:lpstr>Can statins safely be used in liver transplant recipients? </vt:lpstr>
      <vt:lpstr>Can statins safely be used in patients with autoimmune hepatitis?</vt:lpstr>
      <vt:lpstr>Slide 40</vt:lpstr>
      <vt:lpstr>Slide 41</vt:lpstr>
      <vt:lpstr>An assessment by the Statin Diabetes Safety Task Force:   2014 update </vt:lpstr>
      <vt:lpstr>How robust is the evidence linking statin use to increased risk for DM?  </vt:lpstr>
      <vt:lpstr>Are there any patients in whom it would be prudent to consider alternatives to statin treatment because of concerns about increasing risk for newonset diabetes ? </vt:lpstr>
      <vt:lpstr>What is known about the mechanisms that mediate the relationship between statin use and risk of new-onset type 2 DM? </vt:lpstr>
      <vt:lpstr>Should doctors measure glycemia parameters before starting a statin prescription and/or during statin therapy? </vt:lpstr>
      <vt:lpstr>An assessment by the Statin Cognitive Safety Task Force: 2014 update </vt:lpstr>
      <vt:lpstr>Slide 48</vt:lpstr>
      <vt:lpstr>Should a baseline cognitive assessment be performed before beginning a statin?  </vt:lpstr>
      <vt:lpstr>What should the provider do if a patient reports cognitive symptoms after beginning a statin?</vt:lpstr>
      <vt:lpstr>What should the provider do if a patient reports cognitive symptoms after beginning a statin?</vt:lpstr>
      <vt:lpstr>An assessment by the Statin Intolerance Panel: 2014 update </vt:lpstr>
      <vt:lpstr>Is there a universally accepted definition of statin intolerance that can be used by clinicians and regulatory authorities?</vt:lpstr>
      <vt:lpstr>Slide 54</vt:lpstr>
      <vt:lpstr>Recommendations from the Statin Intolerance Expert Panel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afsharian</dc:creator>
  <cp:lastModifiedBy>afsharian</cp:lastModifiedBy>
  <cp:revision>244</cp:revision>
  <dcterms:created xsi:type="dcterms:W3CDTF">2016-01-08T14:58:37Z</dcterms:created>
  <dcterms:modified xsi:type="dcterms:W3CDTF">2016-02-18T04:12:02Z</dcterms:modified>
</cp:coreProperties>
</file>