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3" r:id="rId3"/>
    <p:sldId id="274" r:id="rId4"/>
    <p:sldId id="275" r:id="rId5"/>
    <p:sldId id="263" r:id="rId6"/>
    <p:sldId id="264" r:id="rId7"/>
    <p:sldId id="265" r:id="rId8"/>
    <p:sldId id="266" r:id="rId9"/>
    <p:sldId id="267" r:id="rId10"/>
    <p:sldId id="268" r:id="rId11"/>
    <p:sldId id="269" r:id="rId12"/>
    <p:sldId id="270" r:id="rId13"/>
    <p:sldId id="271" r:id="rId14"/>
    <p:sldId id="272" r:id="rId15"/>
    <p:sldId id="276" r:id="rId16"/>
    <p:sldId id="278" r:id="rId17"/>
    <p:sldId id="258" r:id="rId18"/>
    <p:sldId id="259" r:id="rId19"/>
    <p:sldId id="27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2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CA1F7-A83C-D747-B914-AB35ED4D183C}" type="datetimeFigureOut">
              <a:rPr lang="en-US" smtClean="0"/>
              <a:t>14/11/22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0A6BB-DE5E-2F46-A60C-3C8D5C88A047}" type="slidenum">
              <a:rPr lang="en-US" smtClean="0"/>
              <a:t>‹#›</a:t>
            </a:fld>
            <a:endParaRPr lang="en-US"/>
          </a:p>
        </p:txBody>
      </p:sp>
    </p:spTree>
    <p:extLst>
      <p:ext uri="{BB962C8B-B14F-4D97-AF65-F5344CB8AC3E}">
        <p14:creationId xmlns:p14="http://schemas.microsoft.com/office/powerpoint/2010/main" val="1376889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pitchFamily="34" charset="0"/>
                <a:ea typeface="ヒラギノ角ゴ Pro W3" pitchFamily="28" charset="-128"/>
              </a:defRPr>
            </a:lvl1pPr>
            <a:lvl2pPr marL="742950" indent="-285750" defTabSz="920750" eaLnBrk="0" hangingPunct="0">
              <a:defRPr>
                <a:solidFill>
                  <a:schemeClr val="tx1"/>
                </a:solidFill>
                <a:latin typeface="Arial" pitchFamily="34" charset="0"/>
                <a:ea typeface="ヒラギノ角ゴ Pro W3" pitchFamily="28" charset="-128"/>
              </a:defRPr>
            </a:lvl2pPr>
            <a:lvl3pPr marL="1143000" indent="-228600" defTabSz="920750" eaLnBrk="0" hangingPunct="0">
              <a:defRPr>
                <a:solidFill>
                  <a:schemeClr val="tx1"/>
                </a:solidFill>
                <a:latin typeface="Arial" pitchFamily="34" charset="0"/>
                <a:ea typeface="ヒラギノ角ゴ Pro W3" pitchFamily="28" charset="-128"/>
              </a:defRPr>
            </a:lvl3pPr>
            <a:lvl4pPr marL="1600200" indent="-228600" defTabSz="920750" eaLnBrk="0" hangingPunct="0">
              <a:defRPr>
                <a:solidFill>
                  <a:schemeClr val="tx1"/>
                </a:solidFill>
                <a:latin typeface="Arial" pitchFamily="34" charset="0"/>
                <a:ea typeface="ヒラギノ角ゴ Pro W3" pitchFamily="28" charset="-128"/>
              </a:defRPr>
            </a:lvl4pPr>
            <a:lvl5pPr marL="2057400" indent="-228600" defTabSz="920750" eaLnBrk="0" hangingPunct="0">
              <a:defRPr>
                <a:solidFill>
                  <a:schemeClr val="tx1"/>
                </a:solidFill>
                <a:latin typeface="Arial" pitchFamily="34" charset="0"/>
                <a:ea typeface="ヒラギノ角ゴ Pro W3" pitchFamily="28" charset="-128"/>
              </a:defRPr>
            </a:lvl5pPr>
            <a:lvl6pPr marL="25146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6pPr>
            <a:lvl7pPr marL="29718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7pPr>
            <a:lvl8pPr marL="34290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8pPr>
            <a:lvl9pPr marL="38862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9pPr>
          </a:lstStyle>
          <a:p>
            <a:pPr eaLnBrk="1" hangingPunct="1"/>
            <a:fld id="{6C465B9C-CA68-4CF8-9247-FEE643A36E18}" type="slidenum">
              <a:rPr lang="en-US" smtClean="0">
                <a:latin typeface="Calibri" pitchFamily="34" charset="0"/>
              </a:rPr>
              <a:pPr eaLnBrk="1" hangingPunct="1"/>
              <a:t>5</a:t>
            </a:fld>
            <a:endParaRPr lang="en-US" smtClean="0">
              <a:latin typeface="Calibri" pitchFamily="34" charset="0"/>
            </a:endParaRPr>
          </a:p>
        </p:txBody>
      </p:sp>
      <p:sp>
        <p:nvSpPr>
          <p:cNvPr id="7680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a:xfrm>
            <a:off x="685800" y="4342499"/>
            <a:ext cx="5486400" cy="41153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ea typeface="ＭＳ Ｐゴシック" pitchFamily="34" charset="-128"/>
              </a:rPr>
              <a:t>Ordinarily, when you receive a 100 mg/</a:t>
            </a:r>
            <a:r>
              <a:rPr lang="en-US" dirty="0" err="1" smtClean="0">
                <a:ea typeface="ＭＳ Ｐゴシック" pitchFamily="34" charset="-128"/>
              </a:rPr>
              <a:t>dL</a:t>
            </a:r>
            <a:r>
              <a:rPr lang="en-US" dirty="0" smtClean="0">
                <a:ea typeface="ＭＳ Ｐゴシック" pitchFamily="34" charset="-128"/>
              </a:rPr>
              <a:t> result, you don’t know where you are.  </a:t>
            </a:r>
          </a:p>
          <a:p>
            <a:pPr>
              <a:lnSpc>
                <a:spcPct val="90000"/>
              </a:lnSpc>
            </a:pPr>
            <a:r>
              <a:rPr lang="en-US" dirty="0" smtClean="0">
                <a:ea typeface="ＭＳ Ｐゴシック" pitchFamily="34" charset="-128"/>
              </a:rPr>
              <a:t>Is it going up?  Is it coming down?</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An intelligent alarm is based on both point and rate.  The Projected Low glucose alarm sounds based on the trajectory of the glucose curve – when the patient is 20 minutes from the 70 mg/</a:t>
            </a:r>
            <a:r>
              <a:rPr lang="en-US" dirty="0" err="1" smtClean="0">
                <a:ea typeface="ＭＳ Ｐゴシック" pitchFamily="34" charset="-128"/>
              </a:rPr>
              <a:t>dL</a:t>
            </a:r>
            <a:r>
              <a:rPr lang="en-US" dirty="0" smtClean="0">
                <a:ea typeface="ＭＳ Ｐゴシック" pitchFamily="34" charset="-128"/>
              </a:rPr>
              <a:t> threshold.</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Just imagine the potential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The freedom from the fear of low sugars</a:t>
            </a:r>
          </a:p>
          <a:p>
            <a:pPr>
              <a:lnSpc>
                <a:spcPct val="90000"/>
              </a:lnSpc>
            </a:pPr>
            <a:r>
              <a:rPr lang="en-US" dirty="0" smtClean="0">
                <a:ea typeface="ＭＳ Ｐゴシック" pitchFamily="34" charset="-128"/>
              </a:rPr>
              <a:t>Getting behind the wheel…</a:t>
            </a:r>
          </a:p>
          <a:p>
            <a:pPr>
              <a:lnSpc>
                <a:spcPct val="90000"/>
              </a:lnSpc>
            </a:pPr>
            <a:r>
              <a:rPr lang="en-US" dirty="0" smtClean="0">
                <a:ea typeface="ＭＳ Ｐゴシック" pitchFamily="34" charset="-128"/>
              </a:rPr>
              <a:t>Swimming</a:t>
            </a:r>
          </a:p>
          <a:p>
            <a:pPr>
              <a:lnSpc>
                <a:spcPct val="90000"/>
              </a:lnSpc>
            </a:pPr>
            <a:r>
              <a:rPr lang="en-US" dirty="0" smtClean="0">
                <a:ea typeface="ＭＳ Ｐゴシック" pitchFamily="34" charset="-128"/>
              </a:rPr>
              <a:t>Exercise</a:t>
            </a:r>
          </a:p>
          <a:p>
            <a:pPr>
              <a:lnSpc>
                <a:spcPct val="90000"/>
              </a:lnSpc>
            </a:pPr>
            <a:endParaRPr lang="en-US" dirty="0" smtClean="0">
              <a:ea typeface="ＭＳ Ｐゴシック" pitchFamily="34" charset="-128"/>
            </a:endParaRPr>
          </a:p>
        </p:txBody>
      </p:sp>
    </p:spTree>
    <p:extLst>
      <p:ext uri="{BB962C8B-B14F-4D97-AF65-F5344CB8AC3E}">
        <p14:creationId xmlns:p14="http://schemas.microsoft.com/office/powerpoint/2010/main" val="330784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pitchFamily="34" charset="0"/>
                <a:ea typeface="ヒラギノ角ゴ Pro W3" pitchFamily="28" charset="-128"/>
              </a:defRPr>
            </a:lvl1pPr>
            <a:lvl2pPr marL="742950" indent="-285750" defTabSz="920750" eaLnBrk="0" hangingPunct="0">
              <a:defRPr>
                <a:solidFill>
                  <a:schemeClr val="tx1"/>
                </a:solidFill>
                <a:latin typeface="Arial" pitchFamily="34" charset="0"/>
                <a:ea typeface="ヒラギノ角ゴ Pro W3" pitchFamily="28" charset="-128"/>
              </a:defRPr>
            </a:lvl2pPr>
            <a:lvl3pPr marL="1143000" indent="-228600" defTabSz="920750" eaLnBrk="0" hangingPunct="0">
              <a:defRPr>
                <a:solidFill>
                  <a:schemeClr val="tx1"/>
                </a:solidFill>
                <a:latin typeface="Arial" pitchFamily="34" charset="0"/>
                <a:ea typeface="ヒラギノ角ゴ Pro W3" pitchFamily="28" charset="-128"/>
              </a:defRPr>
            </a:lvl3pPr>
            <a:lvl4pPr marL="1600200" indent="-228600" defTabSz="920750" eaLnBrk="0" hangingPunct="0">
              <a:defRPr>
                <a:solidFill>
                  <a:schemeClr val="tx1"/>
                </a:solidFill>
                <a:latin typeface="Arial" pitchFamily="34" charset="0"/>
                <a:ea typeface="ヒラギノ角ゴ Pro W3" pitchFamily="28" charset="-128"/>
              </a:defRPr>
            </a:lvl4pPr>
            <a:lvl5pPr marL="2057400" indent="-228600" defTabSz="920750" eaLnBrk="0" hangingPunct="0">
              <a:defRPr>
                <a:solidFill>
                  <a:schemeClr val="tx1"/>
                </a:solidFill>
                <a:latin typeface="Arial" pitchFamily="34" charset="0"/>
                <a:ea typeface="ヒラギノ角ゴ Pro W3" pitchFamily="28" charset="-128"/>
              </a:defRPr>
            </a:lvl5pPr>
            <a:lvl6pPr marL="25146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6pPr>
            <a:lvl7pPr marL="29718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7pPr>
            <a:lvl8pPr marL="34290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8pPr>
            <a:lvl9pPr marL="38862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9pPr>
          </a:lstStyle>
          <a:p>
            <a:pPr eaLnBrk="1" hangingPunct="1"/>
            <a:fld id="{A8144008-9D3D-4FFC-9F9A-E9971C95006D}" type="slidenum">
              <a:rPr lang="en-US" smtClean="0">
                <a:ea typeface="ＭＳ Ｐゴシック" pitchFamily="34" charset="-128"/>
              </a:rPr>
              <a:pPr eaLnBrk="1" hangingPunct="1"/>
              <a:t>6</a:t>
            </a:fld>
            <a:endParaRPr lang="en-US" smtClean="0">
              <a:ea typeface="ＭＳ Ｐゴシック" pitchFamily="34" charset="-128"/>
            </a:endParaRPr>
          </a:p>
        </p:txBody>
      </p:sp>
      <p:sp>
        <p:nvSpPr>
          <p:cNvPr id="77827" name="Rectangle 2"/>
          <p:cNvSpPr>
            <a:spLocks noGrp="1" noRot="1" noChangeAspect="1" noChangeArrowheads="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a:xfrm>
            <a:off x="912814" y="4342500"/>
            <a:ext cx="5032375" cy="459001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dirty="0" smtClean="0"/>
              <a:t>- Provides continuous info about glucose level and variability</a:t>
            </a:r>
          </a:p>
          <a:p>
            <a:r>
              <a:rPr lang="en-US" dirty="0" smtClean="0"/>
              <a:t>- Tracks Direction, Amplitude &amp; Duration of glucose variability</a:t>
            </a:r>
          </a:p>
          <a:p>
            <a:r>
              <a:rPr lang="en-US" dirty="0" smtClean="0"/>
              <a:t>- Allows patients to monitor their Real-Time glucose variability, hence,  identifying hyper  or hypo</a:t>
            </a:r>
          </a:p>
          <a:p>
            <a:r>
              <a:rPr lang="en-US" dirty="0" smtClean="0"/>
              <a:t>Identifies events behind glucose variability </a:t>
            </a:r>
          </a:p>
          <a:p>
            <a:pPr algn="just" eaLnBrk="1" hangingPunct="1"/>
            <a:endParaRPr lang="en-GB" dirty="0" smtClean="0">
              <a:latin typeface="Arial"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188099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pitchFamily="34" charset="0"/>
                <a:ea typeface="ヒラギノ角ゴ Pro W3" pitchFamily="28" charset="-128"/>
              </a:defRPr>
            </a:lvl1pPr>
            <a:lvl2pPr marL="742950" indent="-285750" defTabSz="920750" eaLnBrk="0" hangingPunct="0">
              <a:defRPr>
                <a:solidFill>
                  <a:schemeClr val="tx1"/>
                </a:solidFill>
                <a:latin typeface="Arial" pitchFamily="34" charset="0"/>
                <a:ea typeface="ヒラギノ角ゴ Pro W3" pitchFamily="28" charset="-128"/>
              </a:defRPr>
            </a:lvl2pPr>
            <a:lvl3pPr marL="1143000" indent="-228600" defTabSz="920750" eaLnBrk="0" hangingPunct="0">
              <a:defRPr>
                <a:solidFill>
                  <a:schemeClr val="tx1"/>
                </a:solidFill>
                <a:latin typeface="Arial" pitchFamily="34" charset="0"/>
                <a:ea typeface="ヒラギノ角ゴ Pro W3" pitchFamily="28" charset="-128"/>
              </a:defRPr>
            </a:lvl3pPr>
            <a:lvl4pPr marL="1600200" indent="-228600" defTabSz="920750" eaLnBrk="0" hangingPunct="0">
              <a:defRPr>
                <a:solidFill>
                  <a:schemeClr val="tx1"/>
                </a:solidFill>
                <a:latin typeface="Arial" pitchFamily="34" charset="0"/>
                <a:ea typeface="ヒラギノ角ゴ Pro W3" pitchFamily="28" charset="-128"/>
              </a:defRPr>
            </a:lvl4pPr>
            <a:lvl5pPr marL="2057400" indent="-228600" defTabSz="920750" eaLnBrk="0" hangingPunct="0">
              <a:defRPr>
                <a:solidFill>
                  <a:schemeClr val="tx1"/>
                </a:solidFill>
                <a:latin typeface="Arial" pitchFamily="34" charset="0"/>
                <a:ea typeface="ヒラギノ角ゴ Pro W3" pitchFamily="28" charset="-128"/>
              </a:defRPr>
            </a:lvl5pPr>
            <a:lvl6pPr marL="25146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6pPr>
            <a:lvl7pPr marL="29718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7pPr>
            <a:lvl8pPr marL="34290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8pPr>
            <a:lvl9pPr marL="3886200" indent="-228600" defTabSz="920750" eaLnBrk="0" fontAlgn="base" hangingPunct="0">
              <a:spcBef>
                <a:spcPct val="0"/>
              </a:spcBef>
              <a:spcAft>
                <a:spcPct val="0"/>
              </a:spcAft>
              <a:defRPr>
                <a:solidFill>
                  <a:schemeClr val="tx1"/>
                </a:solidFill>
                <a:latin typeface="Arial" pitchFamily="34" charset="0"/>
                <a:ea typeface="ヒラギノ角ゴ Pro W3" pitchFamily="28" charset="-128"/>
              </a:defRPr>
            </a:lvl9pPr>
          </a:lstStyle>
          <a:p>
            <a:pPr eaLnBrk="1" hangingPunct="1"/>
            <a:fld id="{A8144008-9D3D-4FFC-9F9A-E9971C95006D}" type="slidenum">
              <a:rPr lang="en-US" smtClean="0">
                <a:ea typeface="ＭＳ Ｐゴシック" pitchFamily="34" charset="-128"/>
              </a:rPr>
              <a:pPr eaLnBrk="1" hangingPunct="1"/>
              <a:t>7</a:t>
            </a:fld>
            <a:endParaRPr lang="en-US" smtClean="0">
              <a:ea typeface="ＭＳ Ｐゴシック" pitchFamily="34" charset="-128"/>
            </a:endParaRPr>
          </a:p>
        </p:txBody>
      </p:sp>
      <p:sp>
        <p:nvSpPr>
          <p:cNvPr id="77827" name="Rectangle 2"/>
          <p:cNvSpPr>
            <a:spLocks noGrp="1" noRot="1" noChangeAspect="1" noChangeArrowheads="1" noTextEdit="1"/>
          </p:cNvSpPr>
          <p:nvPr>
            <p:ph type="sldImg"/>
          </p:nvPr>
        </p:nvSpPr>
        <p:spPr bwMode="auto">
          <a:xfrm>
            <a:off x="1144588" y="685800"/>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a:xfrm>
            <a:off x="912814" y="4342500"/>
            <a:ext cx="5032375" cy="459001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dirty="0" smtClean="0"/>
              <a:t>- Provides continuous info about glucose level and variability</a:t>
            </a:r>
          </a:p>
          <a:p>
            <a:r>
              <a:rPr lang="en-US" dirty="0" smtClean="0"/>
              <a:t>- Tracks Direction, Amplitude &amp; Duration of glucose variability</a:t>
            </a:r>
          </a:p>
          <a:p>
            <a:r>
              <a:rPr lang="en-US" dirty="0" smtClean="0"/>
              <a:t>- Allows patients to monitor their Real-Time glucose variability, hence,  identifying hyper  or hypo</a:t>
            </a:r>
          </a:p>
          <a:p>
            <a:r>
              <a:rPr lang="en-US" dirty="0" smtClean="0"/>
              <a:t>Identifies events behind glucose variability </a:t>
            </a:r>
          </a:p>
          <a:p>
            <a:pPr algn="just" eaLnBrk="1" hangingPunct="1"/>
            <a:endParaRPr lang="en-GB" dirty="0" smtClean="0">
              <a:latin typeface="Arial"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14171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xfrm>
            <a:off x="1116013" y="686152"/>
            <a:ext cx="4629150" cy="3427629"/>
          </a:xfrm>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mtClean="0"/>
              <a:t>Donc … Les mesures capillaires donnent uniquement un aperçu de l'évolution du taux glycémique, tandis que le système de mesure du glucose en continu offre un tableau complet et fournit un trace précis des tendances glycémiques des patients, qui peuvent alors effectuer des ajustements thérapeutiques et améliorer leur contrôle glycémique. On obtient ainsi de meilleurs résultats cliniques et une réduction des complications a long terme.</a:t>
            </a:r>
          </a:p>
          <a:p>
            <a:r>
              <a:rPr lang="fr-FR" smtClean="0"/>
              <a:t>En bref, a ne pas oublier que l’Auto surveillance glycémique ne représente que le « tip of the iceberg » alors que le SGC contient tous les détails nécessaire pour une bonne consultation et une une décision thérapeutique prudente</a:t>
            </a:r>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57" eaLnBrk="0" hangingPunct="0">
              <a:defRPr sz="2000" b="1">
                <a:solidFill>
                  <a:schemeClr val="tx1"/>
                </a:solidFill>
                <a:latin typeface="Calibri" pitchFamily="34" charset="0"/>
                <a:ea typeface="ヒラギノ角ゴ Pro W3" pitchFamily="-48" charset="-128"/>
              </a:defRPr>
            </a:lvl1pPr>
            <a:lvl2pPr marL="725565" indent="-279063" defTabSz="910057" eaLnBrk="0" hangingPunct="0">
              <a:defRPr sz="2000" b="1">
                <a:solidFill>
                  <a:schemeClr val="tx1"/>
                </a:solidFill>
                <a:latin typeface="Calibri" pitchFamily="34" charset="0"/>
                <a:ea typeface="ヒラギノ角ゴ Pro W3" pitchFamily="-48" charset="-128"/>
              </a:defRPr>
            </a:lvl2pPr>
            <a:lvl3pPr marL="1116254" indent="-223251" defTabSz="910057" eaLnBrk="0" hangingPunct="0">
              <a:defRPr sz="2000" b="1">
                <a:solidFill>
                  <a:schemeClr val="tx1"/>
                </a:solidFill>
                <a:latin typeface="Calibri" pitchFamily="34" charset="0"/>
                <a:ea typeface="ヒラギノ角ゴ Pro W3" pitchFamily="-48" charset="-128"/>
              </a:defRPr>
            </a:lvl3pPr>
            <a:lvl4pPr marL="1562755" indent="-223251" defTabSz="910057" eaLnBrk="0" hangingPunct="0">
              <a:defRPr sz="2000" b="1">
                <a:solidFill>
                  <a:schemeClr val="tx1"/>
                </a:solidFill>
                <a:latin typeface="Calibri" pitchFamily="34" charset="0"/>
                <a:ea typeface="ヒラギノ角ゴ Pro W3" pitchFamily="-48" charset="-128"/>
              </a:defRPr>
            </a:lvl4pPr>
            <a:lvl5pPr marL="2009257" indent="-223251" defTabSz="910057" eaLnBrk="0" hangingPunct="0">
              <a:defRPr sz="2000" b="1">
                <a:solidFill>
                  <a:schemeClr val="tx1"/>
                </a:solidFill>
                <a:latin typeface="Calibri" pitchFamily="34" charset="0"/>
                <a:ea typeface="ヒラギノ角ゴ Pro W3" pitchFamily="-48" charset="-128"/>
              </a:defRPr>
            </a:lvl5pPr>
            <a:lvl6pPr marL="2455758" indent="-223251" defTabSz="910057" eaLnBrk="0" fontAlgn="base" hangingPunct="0">
              <a:spcBef>
                <a:spcPct val="0"/>
              </a:spcBef>
              <a:spcAft>
                <a:spcPct val="0"/>
              </a:spcAft>
              <a:defRPr sz="2000" b="1">
                <a:solidFill>
                  <a:schemeClr val="tx1"/>
                </a:solidFill>
                <a:latin typeface="Calibri" pitchFamily="34" charset="0"/>
                <a:ea typeface="ヒラギノ角ゴ Pro W3" pitchFamily="-48" charset="-128"/>
              </a:defRPr>
            </a:lvl6pPr>
            <a:lvl7pPr marL="2902260" indent="-223251" defTabSz="910057" eaLnBrk="0" fontAlgn="base" hangingPunct="0">
              <a:spcBef>
                <a:spcPct val="0"/>
              </a:spcBef>
              <a:spcAft>
                <a:spcPct val="0"/>
              </a:spcAft>
              <a:defRPr sz="2000" b="1">
                <a:solidFill>
                  <a:schemeClr val="tx1"/>
                </a:solidFill>
                <a:latin typeface="Calibri" pitchFamily="34" charset="0"/>
                <a:ea typeface="ヒラギノ角ゴ Pro W3" pitchFamily="-48" charset="-128"/>
              </a:defRPr>
            </a:lvl7pPr>
            <a:lvl8pPr marL="3348761" indent="-223251" defTabSz="910057" eaLnBrk="0" fontAlgn="base" hangingPunct="0">
              <a:spcBef>
                <a:spcPct val="0"/>
              </a:spcBef>
              <a:spcAft>
                <a:spcPct val="0"/>
              </a:spcAft>
              <a:defRPr sz="2000" b="1">
                <a:solidFill>
                  <a:schemeClr val="tx1"/>
                </a:solidFill>
                <a:latin typeface="Calibri" pitchFamily="34" charset="0"/>
                <a:ea typeface="ヒラギノ角ゴ Pro W3" pitchFamily="-48" charset="-128"/>
              </a:defRPr>
            </a:lvl8pPr>
            <a:lvl9pPr marL="3795263" indent="-223251" defTabSz="910057" eaLnBrk="0" fontAlgn="base" hangingPunct="0">
              <a:spcBef>
                <a:spcPct val="0"/>
              </a:spcBef>
              <a:spcAft>
                <a:spcPct val="0"/>
              </a:spcAft>
              <a:defRPr sz="2000" b="1">
                <a:solidFill>
                  <a:schemeClr val="tx1"/>
                </a:solidFill>
                <a:latin typeface="Calibri" pitchFamily="34" charset="0"/>
                <a:ea typeface="ヒラギノ角ゴ Pro W3" pitchFamily="-48" charset="-128"/>
              </a:defRPr>
            </a:lvl9pPr>
          </a:lstStyle>
          <a:p>
            <a:pPr eaLnBrk="1" hangingPunct="1"/>
            <a:fld id="{30E00539-0491-4AFA-9A0C-58BF3620EA5E}" type="slidenum">
              <a:rPr lang="en-US" sz="1100" b="0"/>
              <a:pPr eaLnBrk="1" hangingPunct="1"/>
              <a:t>8</a:t>
            </a:fld>
            <a:endParaRPr lang="en-US" sz="1100" b="0"/>
          </a:p>
        </p:txBody>
      </p:sp>
    </p:spTree>
    <p:extLst>
      <p:ext uri="{BB962C8B-B14F-4D97-AF65-F5344CB8AC3E}">
        <p14:creationId xmlns:p14="http://schemas.microsoft.com/office/powerpoint/2010/main" val="142168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58" eaLnBrk="0" hangingPunct="0">
              <a:defRPr sz="2000" b="1">
                <a:solidFill>
                  <a:schemeClr val="tx1"/>
                </a:solidFill>
                <a:latin typeface="Calibri" pitchFamily="34" charset="0"/>
                <a:ea typeface="ヒラギノ角ゴ Pro W3" pitchFamily="-48" charset="-128"/>
              </a:defRPr>
            </a:lvl1pPr>
            <a:lvl2pPr marL="725565" indent="-279063" defTabSz="913158" eaLnBrk="0" hangingPunct="0">
              <a:defRPr sz="2000" b="1">
                <a:solidFill>
                  <a:schemeClr val="tx1"/>
                </a:solidFill>
                <a:latin typeface="Calibri" pitchFamily="34" charset="0"/>
                <a:ea typeface="ヒラギノ角ゴ Pro W3" pitchFamily="-48" charset="-128"/>
              </a:defRPr>
            </a:lvl2pPr>
            <a:lvl3pPr marL="1116254" indent="-223251" defTabSz="913158" eaLnBrk="0" hangingPunct="0">
              <a:defRPr sz="2000" b="1">
                <a:solidFill>
                  <a:schemeClr val="tx1"/>
                </a:solidFill>
                <a:latin typeface="Calibri" pitchFamily="34" charset="0"/>
                <a:ea typeface="ヒラギノ角ゴ Pro W3" pitchFamily="-48" charset="-128"/>
              </a:defRPr>
            </a:lvl3pPr>
            <a:lvl4pPr marL="1562755" indent="-223251" defTabSz="913158" eaLnBrk="0" hangingPunct="0">
              <a:defRPr sz="2000" b="1">
                <a:solidFill>
                  <a:schemeClr val="tx1"/>
                </a:solidFill>
                <a:latin typeface="Calibri" pitchFamily="34" charset="0"/>
                <a:ea typeface="ヒラギノ角ゴ Pro W3" pitchFamily="-48" charset="-128"/>
              </a:defRPr>
            </a:lvl4pPr>
            <a:lvl5pPr marL="2009257" indent="-223251" defTabSz="913158" eaLnBrk="0" hangingPunct="0">
              <a:defRPr sz="2000" b="1">
                <a:solidFill>
                  <a:schemeClr val="tx1"/>
                </a:solidFill>
                <a:latin typeface="Calibri" pitchFamily="34" charset="0"/>
                <a:ea typeface="ヒラギノ角ゴ Pro W3" pitchFamily="-48" charset="-128"/>
              </a:defRPr>
            </a:lvl5pPr>
            <a:lvl6pPr marL="2455758" indent="-223251" defTabSz="913158" eaLnBrk="0" fontAlgn="base" hangingPunct="0">
              <a:spcBef>
                <a:spcPct val="0"/>
              </a:spcBef>
              <a:spcAft>
                <a:spcPct val="0"/>
              </a:spcAft>
              <a:defRPr sz="2000" b="1">
                <a:solidFill>
                  <a:schemeClr val="tx1"/>
                </a:solidFill>
                <a:latin typeface="Calibri" pitchFamily="34" charset="0"/>
                <a:ea typeface="ヒラギノ角ゴ Pro W3" pitchFamily="-48" charset="-128"/>
              </a:defRPr>
            </a:lvl6pPr>
            <a:lvl7pPr marL="2902260" indent="-223251" defTabSz="913158" eaLnBrk="0" fontAlgn="base" hangingPunct="0">
              <a:spcBef>
                <a:spcPct val="0"/>
              </a:spcBef>
              <a:spcAft>
                <a:spcPct val="0"/>
              </a:spcAft>
              <a:defRPr sz="2000" b="1">
                <a:solidFill>
                  <a:schemeClr val="tx1"/>
                </a:solidFill>
                <a:latin typeface="Calibri" pitchFamily="34" charset="0"/>
                <a:ea typeface="ヒラギノ角ゴ Pro W3" pitchFamily="-48" charset="-128"/>
              </a:defRPr>
            </a:lvl7pPr>
            <a:lvl8pPr marL="3348761" indent="-223251" defTabSz="913158" eaLnBrk="0" fontAlgn="base" hangingPunct="0">
              <a:spcBef>
                <a:spcPct val="0"/>
              </a:spcBef>
              <a:spcAft>
                <a:spcPct val="0"/>
              </a:spcAft>
              <a:defRPr sz="2000" b="1">
                <a:solidFill>
                  <a:schemeClr val="tx1"/>
                </a:solidFill>
                <a:latin typeface="Calibri" pitchFamily="34" charset="0"/>
                <a:ea typeface="ヒラギノ角ゴ Pro W3" pitchFamily="-48" charset="-128"/>
              </a:defRPr>
            </a:lvl8pPr>
            <a:lvl9pPr marL="3795263" indent="-223251" defTabSz="913158" eaLnBrk="0" fontAlgn="base" hangingPunct="0">
              <a:spcBef>
                <a:spcPct val="0"/>
              </a:spcBef>
              <a:spcAft>
                <a:spcPct val="0"/>
              </a:spcAft>
              <a:defRPr sz="2000" b="1">
                <a:solidFill>
                  <a:schemeClr val="tx1"/>
                </a:solidFill>
                <a:latin typeface="Calibri" pitchFamily="34" charset="0"/>
                <a:ea typeface="ヒラギノ角ゴ Pro W3" pitchFamily="-48" charset="-128"/>
              </a:defRPr>
            </a:lvl9pPr>
          </a:lstStyle>
          <a:p>
            <a:pPr eaLnBrk="1" hangingPunct="1"/>
            <a:fld id="{90AE804C-17FC-43AC-8FDB-B6E326917739}" type="slidenum">
              <a:rPr lang="en-US" sz="1200" b="0">
                <a:solidFill>
                  <a:schemeClr val="bg1"/>
                </a:solidFill>
                <a:latin typeface="Arial" pitchFamily="34" charset="0"/>
                <a:ea typeface="ＭＳ Ｐゴシック" pitchFamily="34" charset="-128"/>
              </a:rPr>
              <a:pPr eaLnBrk="1" hangingPunct="1"/>
              <a:t>9</a:t>
            </a:fld>
            <a:endParaRPr lang="en-US" sz="1200" b="0">
              <a:solidFill>
                <a:schemeClr val="bg1"/>
              </a:solidFill>
              <a:latin typeface="Arial" pitchFamily="34" charset="0"/>
              <a:ea typeface="ＭＳ Ｐゴシック" pitchFamily="34" charset="-128"/>
            </a:endParaRPr>
          </a:p>
        </p:txBody>
      </p:sp>
      <p:sp>
        <p:nvSpPr>
          <p:cNvPr id="254979" name="Rectangle 2"/>
          <p:cNvSpPr>
            <a:spLocks noGrp="1" noRot="1" noChangeAspect="1" noChangeArrowheads="1" noTextEdit="1"/>
          </p:cNvSpPr>
          <p:nvPr>
            <p:ph type="sldImg"/>
          </p:nvPr>
        </p:nvSpPr>
        <p:spPr>
          <a:xfrm>
            <a:off x="1146175" y="685800"/>
            <a:ext cx="4568825" cy="3427413"/>
          </a:xfrm>
          <a:ln/>
        </p:spPr>
      </p:sp>
      <p:sp>
        <p:nvSpPr>
          <p:cNvPr id="254980" name="Rectangle 3"/>
          <p:cNvSpPr>
            <a:spLocks noGrp="1" noChangeArrowheads="1"/>
          </p:cNvSpPr>
          <p:nvPr>
            <p:ph type="body" idx="1"/>
          </p:nvPr>
        </p:nvSpPr>
        <p:spPr>
          <a:xfrm>
            <a:off x="913891" y="4344946"/>
            <a:ext cx="5030221" cy="41132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251" indent="-223251" eaLnBrk="1" hangingPunct="1"/>
            <a:r>
              <a:rPr lang="en-US" sz="1100"/>
              <a:t>Over the last decade we now have 3 core glucose technologies each representing important aspects for assessment of glucose control.  Together, these parameters can be used together to describe glucose patterns and glycemic control.</a:t>
            </a:r>
          </a:p>
          <a:p>
            <a:pPr marL="223251" indent="-223251" eaLnBrk="1" hangingPunct="1"/>
            <a:endParaRPr lang="en-US" sz="500"/>
          </a:p>
          <a:p>
            <a:pPr marL="223251" indent="-223251" eaLnBrk="1" hangingPunct="1"/>
            <a:r>
              <a:rPr lang="en-US" sz="1100"/>
              <a:t>Optimal glycemic control defined by ADA as A1C 7%, by AACE as A1C of 6.5%.  However A1C can be challenging even with motivated patients to monitor BG and manage their glucose levels..  A1C represents the average glucose levels in a period of three months.  </a:t>
            </a:r>
          </a:p>
          <a:p>
            <a:pPr marL="223251" indent="-223251" eaLnBrk="1" hangingPunct="1"/>
            <a:endParaRPr lang="en-US" sz="1100"/>
          </a:p>
          <a:p>
            <a:pPr marL="223251" indent="-223251" eaLnBrk="1" hangingPunct="1"/>
            <a:r>
              <a:rPr lang="en-US" sz="1100"/>
              <a:t>Fingerstick testing is an accurate way to test the glucose level for the individual  moment.  Does not reflect if the glucose goes up or down, or where it has been. </a:t>
            </a:r>
          </a:p>
          <a:p>
            <a:pPr marL="223251" indent="-223251" eaLnBrk="1" hangingPunct="1"/>
            <a:endParaRPr lang="en-US" sz="1100"/>
          </a:p>
          <a:p>
            <a:pPr marL="223251" indent="-223251" eaLnBrk="1" hangingPunct="1"/>
            <a:r>
              <a:rPr lang="en-US" sz="1100"/>
              <a:t>So simply use A1C and SMBG is not giving you the full picture.  </a:t>
            </a:r>
          </a:p>
          <a:p>
            <a:pPr marL="223251" indent="-223251" eaLnBrk="1" hangingPunct="1"/>
            <a:endParaRPr lang="en-US" sz="1100"/>
          </a:p>
          <a:p>
            <a:pPr marL="223251" indent="-223251" eaLnBrk="1" hangingPunct="1"/>
            <a:r>
              <a:rPr lang="en-US" sz="1100"/>
              <a:t>CGM will complete this since it provides the information beyond average glucose and snapshot of the glucose.  It helps you to know what happens in between your fingerstick BG values, and serves as a “moving picture” of glucose changes over the day and over time.  It truly allows you to see the whole picture.</a:t>
            </a:r>
          </a:p>
          <a:p>
            <a:pPr marL="223251" indent="-223251" eaLnBrk="1" hangingPunct="1"/>
            <a:endParaRPr lang="en-US" sz="1100"/>
          </a:p>
        </p:txBody>
      </p:sp>
    </p:spTree>
    <p:extLst>
      <p:ext uri="{BB962C8B-B14F-4D97-AF65-F5344CB8AC3E}">
        <p14:creationId xmlns:p14="http://schemas.microsoft.com/office/powerpoint/2010/main" val="109500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58" eaLnBrk="0" hangingPunct="0">
              <a:defRPr sz="2000" b="1">
                <a:solidFill>
                  <a:schemeClr val="tx1"/>
                </a:solidFill>
                <a:latin typeface="Calibri" pitchFamily="34" charset="0"/>
                <a:ea typeface="ヒラギノ角ゴ Pro W3" pitchFamily="-48" charset="-128"/>
              </a:defRPr>
            </a:lvl1pPr>
            <a:lvl2pPr marL="725565" indent="-279063" defTabSz="913158" eaLnBrk="0" hangingPunct="0">
              <a:defRPr sz="2000" b="1">
                <a:solidFill>
                  <a:schemeClr val="tx1"/>
                </a:solidFill>
                <a:latin typeface="Calibri" pitchFamily="34" charset="0"/>
                <a:ea typeface="ヒラギノ角ゴ Pro W3" pitchFamily="-48" charset="-128"/>
              </a:defRPr>
            </a:lvl2pPr>
            <a:lvl3pPr marL="1116254" indent="-223251" defTabSz="913158" eaLnBrk="0" hangingPunct="0">
              <a:defRPr sz="2000" b="1">
                <a:solidFill>
                  <a:schemeClr val="tx1"/>
                </a:solidFill>
                <a:latin typeface="Calibri" pitchFamily="34" charset="0"/>
                <a:ea typeface="ヒラギノ角ゴ Pro W3" pitchFamily="-48" charset="-128"/>
              </a:defRPr>
            </a:lvl3pPr>
            <a:lvl4pPr marL="1562755" indent="-223251" defTabSz="913158" eaLnBrk="0" hangingPunct="0">
              <a:defRPr sz="2000" b="1">
                <a:solidFill>
                  <a:schemeClr val="tx1"/>
                </a:solidFill>
                <a:latin typeface="Calibri" pitchFamily="34" charset="0"/>
                <a:ea typeface="ヒラギノ角ゴ Pro W3" pitchFamily="-48" charset="-128"/>
              </a:defRPr>
            </a:lvl4pPr>
            <a:lvl5pPr marL="2009257" indent="-223251" defTabSz="913158" eaLnBrk="0" hangingPunct="0">
              <a:defRPr sz="2000" b="1">
                <a:solidFill>
                  <a:schemeClr val="tx1"/>
                </a:solidFill>
                <a:latin typeface="Calibri" pitchFamily="34" charset="0"/>
                <a:ea typeface="ヒラギノ角ゴ Pro W3" pitchFamily="-48" charset="-128"/>
              </a:defRPr>
            </a:lvl5pPr>
            <a:lvl6pPr marL="2455758" indent="-223251" defTabSz="913158" eaLnBrk="0" fontAlgn="base" hangingPunct="0">
              <a:spcBef>
                <a:spcPct val="0"/>
              </a:spcBef>
              <a:spcAft>
                <a:spcPct val="0"/>
              </a:spcAft>
              <a:defRPr sz="2000" b="1">
                <a:solidFill>
                  <a:schemeClr val="tx1"/>
                </a:solidFill>
                <a:latin typeface="Calibri" pitchFamily="34" charset="0"/>
                <a:ea typeface="ヒラギノ角ゴ Pro W3" pitchFamily="-48" charset="-128"/>
              </a:defRPr>
            </a:lvl6pPr>
            <a:lvl7pPr marL="2902260" indent="-223251" defTabSz="913158" eaLnBrk="0" fontAlgn="base" hangingPunct="0">
              <a:spcBef>
                <a:spcPct val="0"/>
              </a:spcBef>
              <a:spcAft>
                <a:spcPct val="0"/>
              </a:spcAft>
              <a:defRPr sz="2000" b="1">
                <a:solidFill>
                  <a:schemeClr val="tx1"/>
                </a:solidFill>
                <a:latin typeface="Calibri" pitchFamily="34" charset="0"/>
                <a:ea typeface="ヒラギノ角ゴ Pro W3" pitchFamily="-48" charset="-128"/>
              </a:defRPr>
            </a:lvl7pPr>
            <a:lvl8pPr marL="3348761" indent="-223251" defTabSz="913158" eaLnBrk="0" fontAlgn="base" hangingPunct="0">
              <a:spcBef>
                <a:spcPct val="0"/>
              </a:spcBef>
              <a:spcAft>
                <a:spcPct val="0"/>
              </a:spcAft>
              <a:defRPr sz="2000" b="1">
                <a:solidFill>
                  <a:schemeClr val="tx1"/>
                </a:solidFill>
                <a:latin typeface="Calibri" pitchFamily="34" charset="0"/>
                <a:ea typeface="ヒラギノ角ゴ Pro W3" pitchFamily="-48" charset="-128"/>
              </a:defRPr>
            </a:lvl8pPr>
            <a:lvl9pPr marL="3795263" indent="-223251" defTabSz="913158" eaLnBrk="0" fontAlgn="base" hangingPunct="0">
              <a:spcBef>
                <a:spcPct val="0"/>
              </a:spcBef>
              <a:spcAft>
                <a:spcPct val="0"/>
              </a:spcAft>
              <a:defRPr sz="2000" b="1">
                <a:solidFill>
                  <a:schemeClr val="tx1"/>
                </a:solidFill>
                <a:latin typeface="Calibri" pitchFamily="34" charset="0"/>
                <a:ea typeface="ヒラギノ角ゴ Pro W3" pitchFamily="-48" charset="-128"/>
              </a:defRPr>
            </a:lvl9pPr>
          </a:lstStyle>
          <a:p>
            <a:pPr eaLnBrk="1" hangingPunct="1"/>
            <a:fld id="{F8FEBECD-C4BF-4FB9-A9BA-D46BBEF5C447}" type="slidenum">
              <a:rPr lang="en-US" sz="1200" b="0">
                <a:solidFill>
                  <a:schemeClr val="bg1"/>
                </a:solidFill>
                <a:latin typeface="Arial" pitchFamily="34" charset="0"/>
                <a:ea typeface="ＭＳ Ｐゴシック" pitchFamily="34" charset="-128"/>
              </a:rPr>
              <a:pPr eaLnBrk="1" hangingPunct="1"/>
              <a:t>11</a:t>
            </a:fld>
            <a:endParaRPr lang="en-US" sz="1200" b="0">
              <a:solidFill>
                <a:schemeClr val="bg1"/>
              </a:solidFill>
              <a:latin typeface="Arial" pitchFamily="34" charset="0"/>
              <a:ea typeface="ＭＳ Ｐゴシック" pitchFamily="34" charset="-128"/>
            </a:endParaRPr>
          </a:p>
        </p:txBody>
      </p:sp>
      <p:sp>
        <p:nvSpPr>
          <p:cNvPr id="293891" name="Rectangle 2"/>
          <p:cNvSpPr>
            <a:spLocks noGrp="1" noRot="1" noChangeAspect="1" noChangeArrowheads="1" noTextEdit="1"/>
          </p:cNvSpPr>
          <p:nvPr>
            <p:ph type="sldImg"/>
          </p:nvPr>
        </p:nvSpPr>
        <p:spPr>
          <a:xfrm>
            <a:off x="1143000" y="685800"/>
            <a:ext cx="4572000" cy="3429000"/>
          </a:xfrm>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000066"/>
                </a:solidFill>
              </a:rPr>
              <a:t>1.Maia F. and Araujo, L:  Efficacy of Continuous Glucose Monitoring  System (CGMS) to detect Postprandial Hyperglycemia and Unrecognized Hypoglycemia in Type 1 Diabetes Patients.  Diabetes Research and Clinical Practice 75:30-34, 2007</a:t>
            </a:r>
          </a:p>
          <a:p>
            <a:pPr eaLnBrk="1" hangingPunct="1"/>
            <a:r>
              <a:rPr lang="en-US" smtClean="0">
                <a:solidFill>
                  <a:srgbClr val="000066"/>
                </a:solidFill>
              </a:rPr>
              <a:t>2.Tanenberg R. et al.: Use of the Continuous Glucose Monitoring System to Guide Therapy in Patients With Insulin-Treated Diabetes: A Randomized Controlled Trial. </a:t>
            </a:r>
            <a:r>
              <a:rPr lang="en-US" i="1" smtClean="0">
                <a:solidFill>
                  <a:srgbClr val="000066"/>
                </a:solidFill>
              </a:rPr>
              <a:t>Mayo Clinic Proceedings </a:t>
            </a:r>
            <a:r>
              <a:rPr lang="en-US" smtClean="0">
                <a:solidFill>
                  <a:srgbClr val="000066"/>
                </a:solidFill>
              </a:rPr>
              <a:t>79(12): 1521-26, 2004</a:t>
            </a:r>
          </a:p>
          <a:p>
            <a:pPr eaLnBrk="1" hangingPunct="1"/>
            <a:r>
              <a:rPr lang="en-US" smtClean="0">
                <a:solidFill>
                  <a:srgbClr val="000066"/>
                </a:solidFill>
              </a:rPr>
              <a:t>3.Murphy H. et al.: Effectiveness of continuous glucose monitoring in pregnant women with diabetes: randomized clinical trial. </a:t>
            </a:r>
            <a:r>
              <a:rPr lang="en-US" i="1" smtClean="0">
                <a:solidFill>
                  <a:srgbClr val="000066"/>
                </a:solidFill>
              </a:rPr>
              <a:t>BMJ </a:t>
            </a:r>
            <a:r>
              <a:rPr lang="en-US" smtClean="0">
                <a:solidFill>
                  <a:srgbClr val="000066"/>
                </a:solidFill>
              </a:rPr>
              <a:t>2008; 337; a1680</a:t>
            </a:r>
          </a:p>
          <a:p>
            <a:pPr eaLnBrk="1" hangingPunct="1"/>
            <a:endParaRPr lang="en-GB" smtClean="0"/>
          </a:p>
        </p:txBody>
      </p:sp>
    </p:spTree>
    <p:extLst>
      <p:ext uri="{BB962C8B-B14F-4D97-AF65-F5344CB8AC3E}">
        <p14:creationId xmlns:p14="http://schemas.microsoft.com/office/powerpoint/2010/main" val="22179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IQ"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IQ" smtClean="0"/>
              <a:t>Click to edit Master subtitle style</a:t>
            </a:r>
            <a:endParaRPr lang="en-US"/>
          </a:p>
        </p:txBody>
      </p:sp>
      <p:sp>
        <p:nvSpPr>
          <p:cNvPr id="4" name="Date Placeholder 3"/>
          <p:cNvSpPr>
            <a:spLocks noGrp="1"/>
          </p:cNvSpPr>
          <p:nvPr>
            <p:ph type="dt" sz="half" idx="10"/>
          </p:nvPr>
        </p:nvSpPr>
        <p:spPr/>
        <p:txBody>
          <a:bodyPr/>
          <a:lstStyle/>
          <a:p>
            <a:fld id="{103816FC-1896-8041-BE4B-2CAC5D39400B}" type="datetimeFigureOut">
              <a:rPr lang="en-US" smtClean="0"/>
              <a:t>14/11/22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108650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816FC-1896-8041-BE4B-2CAC5D39400B}" type="datetimeFigureOut">
              <a:rPr lang="en-US" smtClean="0"/>
              <a:t>14/11/22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133389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816FC-1896-8041-BE4B-2CAC5D39400B}" type="datetimeFigureOut">
              <a:rPr lang="en-US" smtClean="0"/>
              <a:t>14/11/22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33532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23900"/>
            <a:ext cx="7391400" cy="876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6195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752600"/>
            <a:ext cx="36195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01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816FC-1896-8041-BE4B-2CAC5D39400B}" type="datetimeFigureOut">
              <a:rPr lang="en-US" smtClean="0"/>
              <a:t>14/11/22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315031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816FC-1896-8041-BE4B-2CAC5D39400B}" type="datetimeFigureOut">
              <a:rPr lang="en-US" smtClean="0"/>
              <a:t>14/11/22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57989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816FC-1896-8041-BE4B-2CAC5D39400B}" type="datetimeFigureOut">
              <a:rPr lang="en-US" smtClean="0"/>
              <a:t>14/11/22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345010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816FC-1896-8041-BE4B-2CAC5D39400B}" type="datetimeFigureOut">
              <a:rPr lang="en-US" smtClean="0"/>
              <a:t>14/11/22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64166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816FC-1896-8041-BE4B-2CAC5D39400B}" type="datetimeFigureOut">
              <a:rPr lang="en-US" smtClean="0"/>
              <a:t>14/11/22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150562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816FC-1896-8041-BE4B-2CAC5D39400B}" type="datetimeFigureOut">
              <a:rPr lang="en-US" smtClean="0"/>
              <a:t>14/11/22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177021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816FC-1896-8041-BE4B-2CAC5D39400B}" type="datetimeFigureOut">
              <a:rPr lang="en-US" smtClean="0"/>
              <a:t>14/11/22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102172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816FC-1896-8041-BE4B-2CAC5D39400B}" type="datetimeFigureOut">
              <a:rPr lang="en-US" smtClean="0"/>
              <a:t>14/11/22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0BD52-C8D9-AF4D-94A2-4E461432210A}" type="slidenum">
              <a:rPr lang="en-US" smtClean="0"/>
              <a:t>‹#›</a:t>
            </a:fld>
            <a:endParaRPr lang="en-US"/>
          </a:p>
        </p:txBody>
      </p:sp>
    </p:spTree>
    <p:extLst>
      <p:ext uri="{BB962C8B-B14F-4D97-AF65-F5344CB8AC3E}">
        <p14:creationId xmlns:p14="http://schemas.microsoft.com/office/powerpoint/2010/main" val="33338713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IQ"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816FC-1896-8041-BE4B-2CAC5D39400B}" type="datetimeFigureOut">
              <a:rPr lang="en-US" smtClean="0"/>
              <a:t>14/11/22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0BD52-C8D9-AF4D-94A2-4E461432210A}" type="slidenum">
              <a:rPr lang="en-US" smtClean="0"/>
              <a:t>‹#›</a:t>
            </a:fld>
            <a:endParaRPr lang="en-US"/>
          </a:p>
        </p:txBody>
      </p:sp>
    </p:spTree>
    <p:extLst>
      <p:ext uri="{BB962C8B-B14F-4D97-AF65-F5344CB8AC3E}">
        <p14:creationId xmlns:p14="http://schemas.microsoft.com/office/powerpoint/2010/main" val="464730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tags" Target="../tags/tag2.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03935"/>
            <a:ext cx="7772400" cy="1470025"/>
          </a:xfrm>
        </p:spPr>
        <p:txBody>
          <a:bodyPr/>
          <a:lstStyle/>
          <a:p>
            <a:r>
              <a:rPr lang="en-US" dirty="0" smtClean="0"/>
              <a:t>Continuous Glucose Monitoring</a:t>
            </a:r>
            <a:endParaRPr lang="en-US" dirty="0"/>
          </a:p>
        </p:txBody>
      </p:sp>
      <p:sp>
        <p:nvSpPr>
          <p:cNvPr id="3" name="Subtitle 2"/>
          <p:cNvSpPr>
            <a:spLocks noGrp="1"/>
          </p:cNvSpPr>
          <p:nvPr>
            <p:ph type="subTitle" idx="1"/>
          </p:nvPr>
        </p:nvSpPr>
        <p:spPr>
          <a:xfrm>
            <a:off x="1371600" y="4910325"/>
            <a:ext cx="6400800" cy="1752600"/>
          </a:xfrm>
        </p:spPr>
        <p:txBody>
          <a:bodyPr>
            <a:normAutofit fontScale="85000" lnSpcReduction="20000"/>
          </a:bodyPr>
          <a:lstStyle/>
          <a:p>
            <a:r>
              <a:rPr lang="ar-IQ" dirty="0" smtClean="0"/>
              <a:t>دکتر سارا کاظم پور اردبیلی</a:t>
            </a:r>
          </a:p>
          <a:p>
            <a:r>
              <a:rPr lang="ar-IQ" dirty="0" smtClean="0"/>
              <a:t>مرکز تحقیقات پیشگیری از بیماریهای متابولیک</a:t>
            </a:r>
          </a:p>
          <a:p>
            <a:r>
              <a:rPr lang="ar-IQ" dirty="0" smtClean="0"/>
              <a:t>پژوهشکده علوم غدد درون ریز و متابولیسم</a:t>
            </a:r>
          </a:p>
          <a:p>
            <a:r>
              <a:rPr lang="ar-IQ" dirty="0" smtClean="0"/>
              <a:t>دانشگاه علوم پزشکی شهید بهشتی</a:t>
            </a:r>
            <a:endParaRPr lang="en-US" dirty="0"/>
          </a:p>
        </p:txBody>
      </p:sp>
      <p:pic>
        <p:nvPicPr>
          <p:cNvPr id="4" name="Picture 3" descr="besmellah 06.jpg"/>
          <p:cNvPicPr>
            <a:picLocks noChangeAspect="1"/>
          </p:cNvPicPr>
          <p:nvPr/>
        </p:nvPicPr>
        <p:blipFill rotWithShape="1">
          <a:blip r:embed="rId2">
            <a:extLst>
              <a:ext uri="{28A0092B-C50C-407E-A947-70E740481C1C}">
                <a14:useLocalDpi xmlns:a14="http://schemas.microsoft.com/office/drawing/2010/main" val="0"/>
              </a:ext>
            </a:extLst>
          </a:blip>
          <a:srcRect t="31065" b="34295"/>
          <a:stretch/>
        </p:blipFill>
        <p:spPr>
          <a:xfrm>
            <a:off x="927100" y="54923"/>
            <a:ext cx="7279712" cy="2375578"/>
          </a:xfrm>
          <a:prstGeom prst="rect">
            <a:avLst/>
          </a:prstGeom>
        </p:spPr>
      </p:pic>
    </p:spTree>
    <p:extLst>
      <p:ext uri="{BB962C8B-B14F-4D97-AF65-F5344CB8AC3E}">
        <p14:creationId xmlns:p14="http://schemas.microsoft.com/office/powerpoint/2010/main" val="17457188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16"/>
          <p:cNvSpPr txBox="1">
            <a:spLocks noChangeArrowheads="1"/>
          </p:cNvSpPr>
          <p:nvPr/>
        </p:nvSpPr>
        <p:spPr bwMode="auto">
          <a:xfrm>
            <a:off x="609600" y="1371600"/>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tIns="137160" bIns="228600"/>
          <a:lstStyle>
            <a:lvl1pPr marL="342900" indent="-342900" algn="l" rtl="0" eaLnBrk="0" fontAlgn="base" hangingPunct="0">
              <a:spcBef>
                <a:spcPct val="20000"/>
              </a:spcBef>
              <a:spcAft>
                <a:spcPct val="0"/>
              </a:spcAft>
              <a:buChar char="•"/>
              <a:defRPr sz="2400">
                <a:solidFill>
                  <a:schemeClr val="tx1"/>
                </a:solidFill>
                <a:latin typeface="+mn-lt"/>
                <a:ea typeface="+mn-ea"/>
                <a:cs typeface="ヒラギノ角ゴ Pro W3" pitchFamily="-110" charset="-128"/>
              </a:defRPr>
            </a:lvl1pPr>
            <a:lvl2pPr marL="742950" indent="-28575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2pPr>
            <a:lvl3pPr marL="1143000" indent="-228600" algn="l" rtl="0" eaLnBrk="0" fontAlgn="base" hangingPunct="0">
              <a:spcBef>
                <a:spcPct val="20000"/>
              </a:spcBef>
              <a:spcAft>
                <a:spcPct val="0"/>
              </a:spcAft>
              <a:buChar char="•"/>
              <a:defRPr>
                <a:solidFill>
                  <a:schemeClr val="tx1"/>
                </a:solidFill>
                <a:latin typeface="+mn-lt"/>
                <a:ea typeface="+mn-ea"/>
                <a:cs typeface="ヒラギノ角ゴ Pro W3" pitchFamily="-110" charset="-128"/>
              </a:defRPr>
            </a:lvl3pPr>
            <a:lvl4pPr marL="1600200" indent="-228600" algn="l" rtl="0" eaLnBrk="0" fontAlgn="base" hangingPunct="0">
              <a:spcBef>
                <a:spcPct val="20000"/>
              </a:spcBef>
              <a:spcAft>
                <a:spcPct val="0"/>
              </a:spcAft>
              <a:defRPr>
                <a:solidFill>
                  <a:schemeClr val="tx1"/>
                </a:solidFill>
                <a:latin typeface="+mn-lt"/>
                <a:ea typeface="+mn-ea"/>
                <a:cs typeface="ヒラギノ角ゴ Pro W3" pitchFamily="-110" charset="-128"/>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pitchFamily="-110"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gn="just">
              <a:lnSpc>
                <a:spcPct val="150000"/>
              </a:lnSpc>
              <a:buClr>
                <a:srgbClr val="CC0000"/>
              </a:buClr>
              <a:buFontTx/>
              <a:buChar char="o"/>
              <a:defRPr/>
            </a:pPr>
            <a:r>
              <a:rPr lang="en-US" b="1" dirty="0">
                <a:solidFill>
                  <a:srgbClr val="005195"/>
                </a:solidFill>
                <a:latin typeface="+mj-lt"/>
                <a:ea typeface="+mj-ea"/>
              </a:rPr>
              <a:t>Experience nocturnal hypoglycemia or hypoglycemia unawareness</a:t>
            </a:r>
          </a:p>
          <a:p>
            <a:pPr algn="just">
              <a:lnSpc>
                <a:spcPct val="150000"/>
              </a:lnSpc>
              <a:buClr>
                <a:srgbClr val="CC0000"/>
              </a:buClr>
              <a:buFontTx/>
              <a:buChar char="o"/>
              <a:defRPr/>
            </a:pPr>
            <a:r>
              <a:rPr lang="en-US" b="1" dirty="0">
                <a:solidFill>
                  <a:srgbClr val="005195"/>
                </a:solidFill>
                <a:latin typeface="+mj-lt"/>
                <a:ea typeface="+mj-ea"/>
              </a:rPr>
              <a:t> Inability to achieve target </a:t>
            </a:r>
            <a:r>
              <a:rPr lang="en-US" b="1" dirty="0" smtClean="0">
                <a:solidFill>
                  <a:srgbClr val="005195"/>
                </a:solidFill>
                <a:latin typeface="+mj-lt"/>
                <a:ea typeface="+mj-ea"/>
              </a:rPr>
              <a:t>HbA1c</a:t>
            </a:r>
            <a:endParaRPr lang="en-US" b="1" dirty="0">
              <a:solidFill>
                <a:srgbClr val="005195"/>
              </a:solidFill>
              <a:latin typeface="+mj-lt"/>
              <a:ea typeface="+mj-ea"/>
            </a:endParaRPr>
          </a:p>
          <a:p>
            <a:pPr algn="just">
              <a:lnSpc>
                <a:spcPct val="150000"/>
              </a:lnSpc>
              <a:buClr>
                <a:srgbClr val="CC0000"/>
              </a:buClr>
              <a:buFontTx/>
              <a:buChar char="o"/>
              <a:defRPr/>
            </a:pPr>
            <a:r>
              <a:rPr lang="en-US" b="1" dirty="0">
                <a:solidFill>
                  <a:srgbClr val="005195"/>
                </a:solidFill>
                <a:latin typeface="+mj-lt"/>
                <a:ea typeface="+mj-ea"/>
              </a:rPr>
              <a:t> Children</a:t>
            </a:r>
          </a:p>
          <a:p>
            <a:pPr algn="just">
              <a:lnSpc>
                <a:spcPct val="150000"/>
              </a:lnSpc>
              <a:buClr>
                <a:srgbClr val="CC0000"/>
              </a:buClr>
              <a:buFontTx/>
              <a:buChar char="o"/>
              <a:defRPr/>
            </a:pPr>
            <a:r>
              <a:rPr lang="en-US" b="1" dirty="0">
                <a:solidFill>
                  <a:srgbClr val="005195"/>
                </a:solidFill>
                <a:latin typeface="+mj-lt"/>
                <a:ea typeface="+mj-ea"/>
              </a:rPr>
              <a:t> Pregnant women</a:t>
            </a:r>
          </a:p>
          <a:p>
            <a:pPr algn="just">
              <a:lnSpc>
                <a:spcPct val="150000"/>
              </a:lnSpc>
              <a:buClr>
                <a:srgbClr val="CC0000"/>
              </a:buClr>
              <a:buFontTx/>
              <a:buChar char="o"/>
              <a:defRPr/>
            </a:pPr>
            <a:r>
              <a:rPr lang="en-US" b="1" dirty="0">
                <a:solidFill>
                  <a:srgbClr val="005195"/>
                </a:solidFill>
                <a:latin typeface="+mj-lt"/>
                <a:ea typeface="+mj-ea"/>
              </a:rPr>
              <a:t> Experience significant glucose </a:t>
            </a:r>
            <a:r>
              <a:rPr lang="en-US" b="1" dirty="0" smtClean="0">
                <a:solidFill>
                  <a:srgbClr val="005195"/>
                </a:solidFill>
                <a:latin typeface="+mj-lt"/>
                <a:ea typeface="+mj-ea"/>
              </a:rPr>
              <a:t>variability</a:t>
            </a:r>
            <a:endParaRPr lang="en-US" b="1" dirty="0">
              <a:solidFill>
                <a:srgbClr val="005195"/>
              </a:solidFill>
              <a:latin typeface="+mj-lt"/>
              <a:ea typeface="+mj-ea"/>
            </a:endParaRPr>
          </a:p>
        </p:txBody>
      </p:sp>
      <p:sp>
        <p:nvSpPr>
          <p:cNvPr id="131" name="Rectangle 2"/>
          <p:cNvSpPr>
            <a:spLocks noGrp="1" noChangeArrowheads="1"/>
          </p:cNvSpPr>
          <p:nvPr>
            <p:ph type="title"/>
          </p:nvPr>
        </p:nvSpPr>
        <p:spPr>
          <a:xfrm>
            <a:off x="203200" y="152400"/>
            <a:ext cx="8788400" cy="777875"/>
          </a:xfrm>
        </p:spPr>
        <p:txBody>
          <a:bodyPr>
            <a:normAutofit/>
          </a:bodyPr>
          <a:lstStyle/>
          <a:p>
            <a:pPr eaLnBrk="1" hangingPunct="1">
              <a:defRPr/>
            </a:pPr>
            <a:r>
              <a:rPr lang="en-US" sz="2800" b="1" dirty="0" smtClean="0"/>
              <a:t>Who </a:t>
            </a:r>
            <a:r>
              <a:rPr lang="en-US" sz="2800" b="1" dirty="0"/>
              <a:t>is eligible for </a:t>
            </a:r>
            <a:r>
              <a:rPr lang="en-US" sz="2800" b="1" i="1" dirty="0" smtClean="0">
                <a:solidFill>
                  <a:srgbClr val="00529B"/>
                </a:solidFill>
                <a:latin typeface="Times New Roman" pitchFamily="18" charset="0"/>
                <a:ea typeface="ＭＳ Ｐゴシック"/>
              </a:rPr>
              <a:t>CGM </a:t>
            </a:r>
            <a:r>
              <a:rPr lang="en-US" sz="2800" b="1" dirty="0" smtClean="0"/>
              <a:t>Evaluation?</a:t>
            </a:r>
            <a:endParaRPr lang="en-US" sz="2800" kern="1200" dirty="0">
              <a:solidFill>
                <a:srgbClr val="003399"/>
              </a:solidFill>
              <a:cs typeface="+mn-cs"/>
            </a:endParaRPr>
          </a:p>
        </p:txBody>
      </p:sp>
    </p:spTree>
    <p:extLst>
      <p:ext uri="{BB962C8B-B14F-4D97-AF65-F5344CB8AC3E}">
        <p14:creationId xmlns:p14="http://schemas.microsoft.com/office/powerpoint/2010/main" val="51743071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wipe(left)">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body" idx="1"/>
          </p:nvPr>
        </p:nvSpPr>
        <p:spPr>
          <a:xfrm>
            <a:off x="457200" y="1099133"/>
            <a:ext cx="8382000" cy="4405312"/>
          </a:xfr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lnSpc>
                <a:spcPct val="150000"/>
              </a:lnSpc>
            </a:pPr>
            <a:r>
              <a:rPr lang="en-US" sz="2400" dirty="0">
                <a:solidFill>
                  <a:srgbClr val="005195"/>
                </a:solidFill>
                <a:latin typeface="+mj-lt"/>
                <a:ea typeface="+mj-ea"/>
              </a:rPr>
              <a:t>To identify glycemic excursions, postprandial hyperglycemia and to make changes in  treatment to improve therapy management in type 1 diabetes</a:t>
            </a:r>
            <a:r>
              <a:rPr lang="en-US" sz="2400" baseline="30000" dirty="0">
                <a:solidFill>
                  <a:srgbClr val="005195"/>
                </a:solidFill>
                <a:latin typeface="+mj-lt"/>
                <a:ea typeface="+mj-ea"/>
              </a:rPr>
              <a:t>1</a:t>
            </a:r>
          </a:p>
          <a:p>
            <a:pPr eaLnBrk="1" hangingPunct="1">
              <a:lnSpc>
                <a:spcPct val="150000"/>
              </a:lnSpc>
            </a:pPr>
            <a:r>
              <a:rPr lang="en-US" sz="2400" dirty="0">
                <a:solidFill>
                  <a:srgbClr val="005195"/>
                </a:solidFill>
                <a:latin typeface="+mj-lt"/>
                <a:ea typeface="+mj-ea"/>
              </a:rPr>
              <a:t>To improve glycemic control in patients with insulin – treated diabetes without increasing the risk of hypoglycemia</a:t>
            </a:r>
            <a:r>
              <a:rPr lang="en-US" sz="2400" baseline="30000" dirty="0">
                <a:solidFill>
                  <a:srgbClr val="005195"/>
                </a:solidFill>
                <a:latin typeface="+mj-lt"/>
                <a:ea typeface="+mj-ea"/>
              </a:rPr>
              <a:t>2</a:t>
            </a:r>
          </a:p>
          <a:p>
            <a:pPr eaLnBrk="1" hangingPunct="1">
              <a:lnSpc>
                <a:spcPct val="150000"/>
              </a:lnSpc>
            </a:pPr>
            <a:r>
              <a:rPr lang="en-US" sz="2400" dirty="0">
                <a:solidFill>
                  <a:srgbClr val="005195"/>
                </a:solidFill>
                <a:latin typeface="+mj-lt"/>
                <a:ea typeface="+mj-ea"/>
              </a:rPr>
              <a:t>To improve glycemic control and reduce risk of </a:t>
            </a:r>
            <a:r>
              <a:rPr lang="en-US" sz="2400" dirty="0" err="1">
                <a:solidFill>
                  <a:srgbClr val="005195"/>
                </a:solidFill>
                <a:latin typeface="+mj-lt"/>
                <a:ea typeface="+mj-ea"/>
              </a:rPr>
              <a:t>macrosomia</a:t>
            </a:r>
            <a:r>
              <a:rPr lang="en-US" sz="2400" dirty="0">
                <a:solidFill>
                  <a:srgbClr val="005195"/>
                </a:solidFill>
                <a:latin typeface="+mj-lt"/>
                <a:ea typeface="+mj-ea"/>
              </a:rPr>
              <a:t> during pregnancy</a:t>
            </a:r>
            <a:r>
              <a:rPr lang="en-US" sz="2400" baseline="30000" dirty="0">
                <a:solidFill>
                  <a:srgbClr val="005195"/>
                </a:solidFill>
                <a:latin typeface="+mj-lt"/>
                <a:ea typeface="+mj-ea"/>
              </a:rPr>
              <a:t>3</a:t>
            </a:r>
          </a:p>
          <a:p>
            <a:pPr eaLnBrk="1" hangingPunct="1">
              <a:lnSpc>
                <a:spcPct val="150000"/>
              </a:lnSpc>
            </a:pPr>
            <a:endParaRPr lang="en-US" sz="2400" b="1" dirty="0" smtClean="0"/>
          </a:p>
        </p:txBody>
      </p:sp>
      <p:sp>
        <p:nvSpPr>
          <p:cNvPr id="158724" name="Text Box 4"/>
          <p:cNvSpPr txBox="1">
            <a:spLocks noChangeArrowheads="1"/>
          </p:cNvSpPr>
          <p:nvPr/>
        </p:nvSpPr>
        <p:spPr bwMode="auto">
          <a:xfrm>
            <a:off x="457200" y="5486400"/>
            <a:ext cx="838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alibri" pitchFamily="34" charset="0"/>
                <a:ea typeface="ヒラギノ角ゴ Pro W3" pitchFamily="-48" charset="-128"/>
              </a:defRPr>
            </a:lvl1pPr>
            <a:lvl2pPr marL="742950" indent="-285750" eaLnBrk="0" hangingPunct="0">
              <a:defRPr sz="2000" b="1">
                <a:solidFill>
                  <a:schemeClr val="tx1"/>
                </a:solidFill>
                <a:latin typeface="Calibri" pitchFamily="34" charset="0"/>
                <a:ea typeface="ヒラギノ角ゴ Pro W3" pitchFamily="-48" charset="-128"/>
              </a:defRPr>
            </a:lvl2pPr>
            <a:lvl3pPr marL="1143000" indent="-228600" eaLnBrk="0" hangingPunct="0">
              <a:defRPr sz="2000" b="1">
                <a:solidFill>
                  <a:schemeClr val="tx1"/>
                </a:solidFill>
                <a:latin typeface="Calibri" pitchFamily="34" charset="0"/>
                <a:ea typeface="ヒラギノ角ゴ Pro W3" pitchFamily="-48" charset="-128"/>
              </a:defRPr>
            </a:lvl3pPr>
            <a:lvl4pPr marL="1600200" indent="-228600" eaLnBrk="0" hangingPunct="0">
              <a:defRPr sz="2000" b="1">
                <a:solidFill>
                  <a:schemeClr val="tx1"/>
                </a:solidFill>
                <a:latin typeface="Calibri" pitchFamily="34" charset="0"/>
                <a:ea typeface="ヒラギノ角ゴ Pro W3" pitchFamily="-48" charset="-128"/>
              </a:defRPr>
            </a:lvl4pPr>
            <a:lvl5pPr marL="2057400" indent="-228600" eaLnBrk="0" hangingPunct="0">
              <a:defRPr sz="2000" b="1">
                <a:solidFill>
                  <a:schemeClr val="tx1"/>
                </a:solidFill>
                <a:latin typeface="Calibri" pitchFamily="34" charset="0"/>
                <a:ea typeface="ヒラギノ角ゴ Pro W3" pitchFamily="-48" charset="-128"/>
              </a:defRPr>
            </a:lvl5pPr>
            <a:lvl6pPr marL="25146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6pPr>
            <a:lvl7pPr marL="29718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7pPr>
            <a:lvl8pPr marL="34290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8pPr>
            <a:lvl9pPr marL="38862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9pPr>
          </a:lstStyle>
          <a:p>
            <a:pPr>
              <a:spcBef>
                <a:spcPct val="50000"/>
              </a:spcBef>
            </a:pPr>
            <a:endParaRPr lang="en-GB" sz="900">
              <a:solidFill>
                <a:srgbClr val="000066"/>
              </a:solidFill>
              <a:latin typeface="Arial" pitchFamily="34" charset="0"/>
            </a:endParaRPr>
          </a:p>
        </p:txBody>
      </p:sp>
      <p:sp>
        <p:nvSpPr>
          <p:cNvPr id="158725" name="Rectangle 5"/>
          <p:cNvSpPr>
            <a:spLocks noChangeArrowheads="1"/>
          </p:cNvSpPr>
          <p:nvPr/>
        </p:nvSpPr>
        <p:spPr bwMode="auto">
          <a:xfrm>
            <a:off x="609600" y="5482010"/>
            <a:ext cx="7924800" cy="12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50" dirty="0">
                <a:solidFill>
                  <a:srgbClr val="0055AA"/>
                </a:solidFill>
                <a:latin typeface="Arial" pitchFamily="34" charset="0"/>
              </a:rPr>
              <a:t>1.Maia F. and </a:t>
            </a:r>
            <a:r>
              <a:rPr lang="en-GB" sz="1050" dirty="0" err="1">
                <a:solidFill>
                  <a:srgbClr val="0055AA"/>
                </a:solidFill>
                <a:latin typeface="Arial" pitchFamily="34" charset="0"/>
              </a:rPr>
              <a:t>Araujo</a:t>
            </a:r>
            <a:r>
              <a:rPr lang="en-GB" sz="1050" dirty="0">
                <a:solidFill>
                  <a:srgbClr val="0055AA"/>
                </a:solidFill>
                <a:latin typeface="Arial" pitchFamily="34" charset="0"/>
              </a:rPr>
              <a:t>, L:  Efficacy of Continuous Glucose Monitoring  System (CGMS) to detect Postprandial </a:t>
            </a:r>
            <a:r>
              <a:rPr lang="en-GB" sz="1050" dirty="0" err="1">
                <a:solidFill>
                  <a:srgbClr val="0055AA"/>
                </a:solidFill>
                <a:latin typeface="Arial" pitchFamily="34" charset="0"/>
              </a:rPr>
              <a:t>Hyperglycemia</a:t>
            </a:r>
            <a:r>
              <a:rPr lang="en-GB" sz="1050" dirty="0">
                <a:solidFill>
                  <a:srgbClr val="0055AA"/>
                </a:solidFill>
                <a:latin typeface="Arial" pitchFamily="34" charset="0"/>
              </a:rPr>
              <a:t> and Unrecognized </a:t>
            </a:r>
            <a:r>
              <a:rPr lang="en-GB" sz="1050" dirty="0" err="1">
                <a:solidFill>
                  <a:srgbClr val="0055AA"/>
                </a:solidFill>
                <a:latin typeface="Arial" pitchFamily="34" charset="0"/>
              </a:rPr>
              <a:t>Hypoglycemia</a:t>
            </a:r>
            <a:r>
              <a:rPr lang="en-GB" sz="1050" dirty="0">
                <a:solidFill>
                  <a:srgbClr val="0055AA"/>
                </a:solidFill>
                <a:latin typeface="Arial" pitchFamily="34" charset="0"/>
              </a:rPr>
              <a:t> in Type 1 Diabetes Patients.  Diabetes Research and Clinical Practice 2007; 75:30-34, </a:t>
            </a:r>
          </a:p>
          <a:p>
            <a:pPr>
              <a:spcBef>
                <a:spcPct val="50000"/>
              </a:spcBef>
            </a:pPr>
            <a:r>
              <a:rPr lang="en-GB" sz="1050" dirty="0">
                <a:solidFill>
                  <a:srgbClr val="0055AA"/>
                </a:solidFill>
                <a:latin typeface="Arial" pitchFamily="34" charset="0"/>
              </a:rPr>
              <a:t>2.Tanenberg R. et al.: Use of the Continuous Glucose Monitoring System to Guide Therapy in Patients With Insulin-Treated Diabetes: A Randomized Controlled Trial. Mayo Clinic Proceedings </a:t>
            </a:r>
            <a:r>
              <a:rPr lang="en-US" sz="1050" dirty="0">
                <a:solidFill>
                  <a:srgbClr val="0055AA"/>
                </a:solidFill>
                <a:latin typeface="Arial" pitchFamily="34" charset="0"/>
              </a:rPr>
              <a:t>2004;79:1521–1526</a:t>
            </a:r>
          </a:p>
          <a:p>
            <a:pPr>
              <a:spcBef>
                <a:spcPct val="50000"/>
              </a:spcBef>
            </a:pPr>
            <a:r>
              <a:rPr lang="en-GB" sz="1050" dirty="0">
                <a:solidFill>
                  <a:srgbClr val="0055AA"/>
                </a:solidFill>
                <a:latin typeface="Arial" pitchFamily="34" charset="0"/>
              </a:rPr>
              <a:t>3.Murphy H. et al.: Effectiveness of continuous glucose monitoring in pregnant women with diabetes: randomized clinical trial. BMJ 2008; 337; a1680</a:t>
            </a:r>
          </a:p>
        </p:txBody>
      </p:sp>
      <p:sp>
        <p:nvSpPr>
          <p:cNvPr id="6" name="Rectangle 2"/>
          <p:cNvSpPr>
            <a:spLocks noGrp="1" noChangeArrowheads="1"/>
          </p:cNvSpPr>
          <p:nvPr>
            <p:ph type="title"/>
          </p:nvPr>
        </p:nvSpPr>
        <p:spPr>
          <a:xfrm>
            <a:off x="203200" y="152400"/>
            <a:ext cx="8788400" cy="777875"/>
          </a:xfrm>
        </p:spPr>
        <p:txBody>
          <a:bodyPr>
            <a:normAutofit/>
          </a:bodyPr>
          <a:lstStyle/>
          <a:p>
            <a:pPr eaLnBrk="1" hangingPunct="1">
              <a:defRPr/>
            </a:pPr>
            <a:r>
              <a:rPr lang="en-US" sz="2800" b="1" dirty="0" smtClean="0"/>
              <a:t>Clinical indications for </a:t>
            </a:r>
            <a:r>
              <a:rPr lang="en-US" sz="2800" b="1" i="1" dirty="0" smtClean="0">
                <a:solidFill>
                  <a:srgbClr val="00529B"/>
                </a:solidFill>
                <a:latin typeface="Times New Roman" pitchFamily="18" charset="0"/>
                <a:ea typeface="ＭＳ Ｐゴシック"/>
              </a:rPr>
              <a:t>CGM</a:t>
            </a:r>
            <a:r>
              <a:rPr lang="en-US" sz="2800" b="1" dirty="0" smtClean="0">
                <a:solidFill>
                  <a:srgbClr val="00529B"/>
                </a:solidFill>
                <a:ea typeface="ＭＳ Ｐゴシック"/>
              </a:rPr>
              <a:t> </a:t>
            </a:r>
            <a:r>
              <a:rPr lang="en-US" sz="2800" b="1" dirty="0" smtClean="0"/>
              <a:t>Evaluation</a:t>
            </a:r>
            <a:endParaRPr lang="en-US" sz="2800" kern="1200" dirty="0">
              <a:solidFill>
                <a:srgbClr val="003399"/>
              </a:solidFill>
              <a:cs typeface="+mn-cs"/>
            </a:endParaRPr>
          </a:p>
        </p:txBody>
      </p:sp>
    </p:spTree>
    <p:custDataLst>
      <p:tags r:id="rId1"/>
    </p:custDataLst>
    <p:extLst>
      <p:ext uri="{BB962C8B-B14F-4D97-AF65-F5344CB8AC3E}">
        <p14:creationId xmlns:p14="http://schemas.microsoft.com/office/powerpoint/2010/main" val="5689282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78914">
                                            <p:txEl>
                                              <p:pRg st="0" end="0"/>
                                            </p:txEl>
                                          </p:spTgt>
                                        </p:tgtEl>
                                        <p:attrNameLst>
                                          <p:attrName>style.visibility</p:attrName>
                                        </p:attrNameLst>
                                      </p:cBhvr>
                                      <p:to>
                                        <p:strVal val="visible"/>
                                      </p:to>
                                    </p:set>
                                    <p:animEffect transition="in" filter="wipe(left)">
                                      <p:cBhvr>
                                        <p:cTn id="7" dur="500"/>
                                        <p:tgtEl>
                                          <p:spTgt spid="678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78914">
                                            <p:txEl>
                                              <p:pRg st="1" end="1"/>
                                            </p:txEl>
                                          </p:spTgt>
                                        </p:tgtEl>
                                        <p:attrNameLst>
                                          <p:attrName>style.visibility</p:attrName>
                                        </p:attrNameLst>
                                      </p:cBhvr>
                                      <p:to>
                                        <p:strVal val="visible"/>
                                      </p:to>
                                    </p:set>
                                    <p:animEffect transition="in" filter="wipe(left)">
                                      <p:cBhvr>
                                        <p:cTn id="12" dur="500"/>
                                        <p:tgtEl>
                                          <p:spTgt spid="6789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78914">
                                            <p:txEl>
                                              <p:pRg st="2" end="2"/>
                                            </p:txEl>
                                          </p:spTgt>
                                        </p:tgtEl>
                                        <p:attrNameLst>
                                          <p:attrName>style.visibility</p:attrName>
                                        </p:attrNameLst>
                                      </p:cBhvr>
                                      <p:to>
                                        <p:strVal val="visible"/>
                                      </p:to>
                                    </p:set>
                                    <p:animEffect transition="in" filter="wipe(left)">
                                      <p:cBhvr>
                                        <p:cTn id="17" dur="500"/>
                                        <p:tgtEl>
                                          <p:spTgt spid="67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4294967295"/>
          </p:nvPr>
        </p:nvSpPr>
        <p:spPr bwMode="auto">
          <a:xfrm>
            <a:off x="0" y="64008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pitchFamily="28" charset="-128"/>
              </a:defRPr>
            </a:lvl1pPr>
            <a:lvl2pPr marL="742950" indent="-285750" eaLnBrk="0" hangingPunct="0">
              <a:defRPr>
                <a:solidFill>
                  <a:schemeClr val="tx1"/>
                </a:solidFill>
                <a:latin typeface="Arial" pitchFamily="34" charset="0"/>
                <a:ea typeface="ヒラギノ角ゴ Pro W3" pitchFamily="28" charset="-128"/>
              </a:defRPr>
            </a:lvl2pPr>
            <a:lvl3pPr marL="1143000" indent="-228600" eaLnBrk="0" hangingPunct="0">
              <a:defRPr>
                <a:solidFill>
                  <a:schemeClr val="tx1"/>
                </a:solidFill>
                <a:latin typeface="Arial" pitchFamily="34" charset="0"/>
                <a:ea typeface="ヒラギノ角ゴ Pro W3" pitchFamily="28" charset="-128"/>
              </a:defRPr>
            </a:lvl3pPr>
            <a:lvl4pPr marL="1600200" indent="-228600" eaLnBrk="0" hangingPunct="0">
              <a:defRPr>
                <a:solidFill>
                  <a:schemeClr val="tx1"/>
                </a:solidFill>
                <a:latin typeface="Arial" pitchFamily="34" charset="0"/>
                <a:ea typeface="ヒラギノ角ゴ Pro W3" pitchFamily="28" charset="-128"/>
              </a:defRPr>
            </a:lvl4pPr>
            <a:lvl5pPr marL="2057400" indent="-228600" eaLnBrk="0" hangingPunct="0">
              <a:defRPr>
                <a:solidFill>
                  <a:schemeClr val="tx1"/>
                </a:solidFill>
                <a:latin typeface="Arial" pitchFamily="34" charset="0"/>
                <a:ea typeface="ヒラギノ角ゴ Pro W3" pitchFamily="28"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28"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28"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28"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28" charset="-128"/>
              </a:defRPr>
            </a:lvl9pPr>
          </a:lstStyle>
          <a:p>
            <a:pPr eaLnBrk="1" hangingPunct="1"/>
            <a:fld id="{BEA3EAD5-932F-4DB4-9430-D274F7F1F75E}" type="slidenum">
              <a:rPr lang="en-US"/>
              <a:pPr eaLnBrk="1" hangingPunct="1"/>
              <a:t>12</a:t>
            </a:fld>
            <a:endParaRPr lang="en-US">
              <a:latin typeface="Agenda-Medium" pitchFamily="1" charset="0"/>
            </a:endParaRPr>
          </a:p>
        </p:txBody>
      </p:sp>
      <p:pic>
        <p:nvPicPr>
          <p:cNvPr id="45060"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3238"/>
          <a:stretch/>
        </p:blipFill>
        <p:spPr bwMode="auto">
          <a:xfrm>
            <a:off x="0" y="1616184"/>
            <a:ext cx="9144000" cy="364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284" name="AutoShape 4"/>
          <p:cNvSpPr>
            <a:spLocks noChangeArrowheads="1"/>
          </p:cNvSpPr>
          <p:nvPr/>
        </p:nvSpPr>
        <p:spPr bwMode="auto">
          <a:xfrm>
            <a:off x="874548" y="2587734"/>
            <a:ext cx="1981200" cy="698500"/>
          </a:xfrm>
          <a:prstGeom prst="wedgeRoundRectCallout">
            <a:avLst>
              <a:gd name="adj1" fmla="val 63139"/>
              <a:gd name="adj2" fmla="val 116593"/>
              <a:gd name="adj3" fmla="val 16667"/>
            </a:avLst>
          </a:prstGeom>
          <a:solidFill>
            <a:srgbClr val="CC0000"/>
          </a:solidFill>
          <a:ln w="1587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a:solidFill>
                  <a:schemeClr val="bg1"/>
                </a:solidFill>
              </a:rPr>
              <a:t>Quickly identify patterns</a:t>
            </a:r>
          </a:p>
        </p:txBody>
      </p:sp>
      <p:sp>
        <p:nvSpPr>
          <p:cNvPr id="9" name="Rectangle 2"/>
          <p:cNvSpPr txBox="1">
            <a:spLocks noChangeArrowheads="1"/>
          </p:cNvSpPr>
          <p:nvPr/>
        </p:nvSpPr>
        <p:spPr>
          <a:xfrm>
            <a:off x="203200" y="152400"/>
            <a:ext cx="8788400" cy="777875"/>
          </a:xfrm>
          <a:prstGeom prst="rect">
            <a:avLst/>
          </a:prstGeom>
        </p:spPr>
        <p:txBody>
          <a:bodyPr/>
          <a:lstStyle>
            <a:lvl1pPr algn="l" rtl="0" eaLnBrk="0" fontAlgn="base" hangingPunct="0">
              <a:spcBef>
                <a:spcPct val="0"/>
              </a:spcBef>
              <a:spcAft>
                <a:spcPct val="0"/>
              </a:spcAft>
              <a:defRPr sz="2800">
                <a:solidFill>
                  <a:srgbClr val="005195"/>
                </a:solidFill>
                <a:latin typeface="+mj-lt"/>
                <a:ea typeface="+mj-ea"/>
                <a:cs typeface="ヒラギノ角ゴ Pro W3" pitchFamily="-110" charset="-128"/>
              </a:defRPr>
            </a:lvl1pPr>
            <a:lvl2pPr algn="l" rtl="0" eaLnBrk="0" fontAlgn="base" hangingPunct="0">
              <a:spcBef>
                <a:spcPct val="0"/>
              </a:spcBef>
              <a:spcAft>
                <a:spcPct val="0"/>
              </a:spcAft>
              <a:defRPr sz="2800">
                <a:solidFill>
                  <a:srgbClr val="005195"/>
                </a:solidFill>
                <a:latin typeface="Arial" charset="0"/>
                <a:ea typeface="ヒラギノ角ゴ Pro W3" pitchFamily="28" charset="-128"/>
                <a:cs typeface="ヒラギノ角ゴ Pro W3" pitchFamily="-110" charset="-128"/>
              </a:defRPr>
            </a:lvl2pPr>
            <a:lvl3pPr algn="l" rtl="0" eaLnBrk="0" fontAlgn="base" hangingPunct="0">
              <a:spcBef>
                <a:spcPct val="0"/>
              </a:spcBef>
              <a:spcAft>
                <a:spcPct val="0"/>
              </a:spcAft>
              <a:defRPr sz="2800">
                <a:solidFill>
                  <a:srgbClr val="005195"/>
                </a:solidFill>
                <a:latin typeface="Arial" charset="0"/>
                <a:ea typeface="ヒラギノ角ゴ Pro W3" pitchFamily="28" charset="-128"/>
                <a:cs typeface="ヒラギノ角ゴ Pro W3" pitchFamily="-110" charset="-128"/>
              </a:defRPr>
            </a:lvl3pPr>
            <a:lvl4pPr algn="l" rtl="0" eaLnBrk="0" fontAlgn="base" hangingPunct="0">
              <a:spcBef>
                <a:spcPct val="0"/>
              </a:spcBef>
              <a:spcAft>
                <a:spcPct val="0"/>
              </a:spcAft>
              <a:defRPr sz="2800">
                <a:solidFill>
                  <a:srgbClr val="005195"/>
                </a:solidFill>
                <a:latin typeface="Arial" charset="0"/>
                <a:ea typeface="ヒラギノ角ゴ Pro W3" pitchFamily="28" charset="-128"/>
                <a:cs typeface="ヒラギノ角ゴ Pro W3" pitchFamily="-110" charset="-128"/>
              </a:defRPr>
            </a:lvl4pPr>
            <a:lvl5pPr algn="l" rtl="0" eaLnBrk="0" fontAlgn="base" hangingPunct="0">
              <a:spcBef>
                <a:spcPct val="0"/>
              </a:spcBef>
              <a:spcAft>
                <a:spcPct val="0"/>
              </a:spcAft>
              <a:defRPr sz="2800">
                <a:solidFill>
                  <a:srgbClr val="005195"/>
                </a:solidFill>
                <a:latin typeface="Arial" charset="0"/>
                <a:ea typeface="ヒラギノ角ゴ Pro W3" pitchFamily="28" charset="-128"/>
                <a:cs typeface="ヒラギノ角ゴ Pro W3" pitchFamily="-110" charset="-128"/>
              </a:defRPr>
            </a:lvl5pPr>
            <a:lvl6pPr marL="457200" algn="l" rtl="0" fontAlgn="base">
              <a:spcBef>
                <a:spcPct val="0"/>
              </a:spcBef>
              <a:spcAft>
                <a:spcPct val="0"/>
              </a:spcAft>
              <a:defRPr sz="2800">
                <a:solidFill>
                  <a:srgbClr val="005195"/>
                </a:solidFill>
                <a:latin typeface="Arial" charset="0"/>
                <a:ea typeface="ヒラギノ角ゴ Pro W3" pitchFamily="28" charset="-128"/>
              </a:defRPr>
            </a:lvl6pPr>
            <a:lvl7pPr marL="914400" algn="l" rtl="0" fontAlgn="base">
              <a:spcBef>
                <a:spcPct val="0"/>
              </a:spcBef>
              <a:spcAft>
                <a:spcPct val="0"/>
              </a:spcAft>
              <a:defRPr sz="2800">
                <a:solidFill>
                  <a:srgbClr val="005195"/>
                </a:solidFill>
                <a:latin typeface="Arial" charset="0"/>
                <a:ea typeface="ヒラギノ角ゴ Pro W3" pitchFamily="28" charset="-128"/>
              </a:defRPr>
            </a:lvl7pPr>
            <a:lvl8pPr marL="1371600" algn="l" rtl="0" fontAlgn="base">
              <a:spcBef>
                <a:spcPct val="0"/>
              </a:spcBef>
              <a:spcAft>
                <a:spcPct val="0"/>
              </a:spcAft>
              <a:defRPr sz="2800">
                <a:solidFill>
                  <a:srgbClr val="005195"/>
                </a:solidFill>
                <a:latin typeface="Arial" charset="0"/>
                <a:ea typeface="ヒラギノ角ゴ Pro W3" pitchFamily="28" charset="-128"/>
              </a:defRPr>
            </a:lvl8pPr>
            <a:lvl9pPr marL="1828800" algn="l" rtl="0" fontAlgn="base">
              <a:spcBef>
                <a:spcPct val="0"/>
              </a:spcBef>
              <a:spcAft>
                <a:spcPct val="0"/>
              </a:spcAft>
              <a:defRPr sz="2800">
                <a:solidFill>
                  <a:srgbClr val="005195"/>
                </a:solidFill>
                <a:latin typeface="Arial" charset="0"/>
                <a:ea typeface="ヒラギノ角ゴ Pro W3" pitchFamily="28" charset="-128"/>
              </a:defRPr>
            </a:lvl9pPr>
          </a:lstStyle>
          <a:p>
            <a:pPr algn="ctr">
              <a:defRPr/>
            </a:pPr>
            <a:r>
              <a:rPr lang="en-US" sz="2400" b="1" i="1" kern="0" dirty="0" smtClean="0">
                <a:solidFill>
                  <a:srgbClr val="C00000"/>
                </a:solidFill>
                <a:latin typeface="Times New Roman" pitchFamily="18" charset="0"/>
                <a:ea typeface="ＭＳ Ｐゴシック"/>
              </a:rPr>
              <a:t>CGM </a:t>
            </a:r>
            <a:r>
              <a:rPr lang="en-US" sz="2400" b="1" kern="0" dirty="0" smtClean="0">
                <a:solidFill>
                  <a:srgbClr val="C00000"/>
                </a:solidFill>
                <a:ea typeface="ＭＳ Ｐゴシック"/>
              </a:rPr>
              <a:t>Evaluation</a:t>
            </a:r>
            <a:r>
              <a:rPr lang="en-US" sz="2400" b="1" kern="0" dirty="0">
                <a:solidFill>
                  <a:srgbClr val="00529B"/>
                </a:solidFill>
                <a:ea typeface="ＭＳ Ｐゴシック"/>
              </a:rPr>
              <a:t>: </a:t>
            </a:r>
            <a:r>
              <a:rPr lang="en-US" sz="2400" b="1" dirty="0">
                <a:solidFill>
                  <a:srgbClr val="00529B"/>
                </a:solidFill>
              </a:rPr>
              <a:t>Easy Reports for glucose profiling</a:t>
            </a:r>
          </a:p>
        </p:txBody>
      </p:sp>
      <p:sp>
        <p:nvSpPr>
          <p:cNvPr id="3" name="TextBox 2"/>
          <p:cNvSpPr txBox="1"/>
          <p:nvPr/>
        </p:nvSpPr>
        <p:spPr>
          <a:xfrm>
            <a:off x="0" y="1307068"/>
            <a:ext cx="1556836" cy="369332"/>
          </a:xfrm>
          <a:prstGeom prst="rect">
            <a:avLst/>
          </a:prstGeom>
          <a:noFill/>
        </p:spPr>
        <p:txBody>
          <a:bodyPr wrap="none" rtlCol="0">
            <a:spAutoFit/>
          </a:bodyPr>
          <a:lstStyle/>
          <a:p>
            <a:r>
              <a:rPr lang="en-US" dirty="0" smtClean="0"/>
              <a:t>Daily Overlay</a:t>
            </a:r>
            <a:endParaRPr lang="en-US" dirty="0"/>
          </a:p>
        </p:txBody>
      </p:sp>
      <p:sp>
        <p:nvSpPr>
          <p:cNvPr id="7" name="Oval 1"/>
          <p:cNvSpPr>
            <a:spLocks noChangeArrowheads="1"/>
          </p:cNvSpPr>
          <p:nvPr/>
        </p:nvSpPr>
        <p:spPr bwMode="auto">
          <a:xfrm rot="16200000">
            <a:off x="7124700" y="2781300"/>
            <a:ext cx="990600" cy="1676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8" name="Oval 1"/>
          <p:cNvSpPr>
            <a:spLocks noChangeArrowheads="1"/>
          </p:cNvSpPr>
          <p:nvPr/>
        </p:nvSpPr>
        <p:spPr bwMode="auto">
          <a:xfrm rot="16200000">
            <a:off x="4686300" y="2933700"/>
            <a:ext cx="990600" cy="1676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10" name="Oval 1"/>
          <p:cNvSpPr>
            <a:spLocks noChangeArrowheads="1"/>
          </p:cNvSpPr>
          <p:nvPr/>
        </p:nvSpPr>
        <p:spPr bwMode="auto">
          <a:xfrm rot="16200000">
            <a:off x="1647362" y="3399962"/>
            <a:ext cx="495300" cy="2305976"/>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
        <p:nvSpPr>
          <p:cNvPr id="11" name="Oval 1"/>
          <p:cNvSpPr>
            <a:spLocks noChangeArrowheads="1"/>
          </p:cNvSpPr>
          <p:nvPr/>
        </p:nvSpPr>
        <p:spPr bwMode="auto">
          <a:xfrm rot="16200000">
            <a:off x="3188458" y="2933700"/>
            <a:ext cx="990600" cy="1676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400"/>
          </a:p>
        </p:txBody>
      </p:sp>
    </p:spTree>
    <p:extLst>
      <p:ext uri="{BB962C8B-B14F-4D97-AF65-F5344CB8AC3E}">
        <p14:creationId xmlns:p14="http://schemas.microsoft.com/office/powerpoint/2010/main" val="32684715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284"/>
                                        </p:tgtEl>
                                        <p:attrNameLst>
                                          <p:attrName>style.visibility</p:attrName>
                                        </p:attrNameLst>
                                      </p:cBhvr>
                                      <p:to>
                                        <p:strVal val="visible"/>
                                      </p:to>
                                    </p:set>
                                    <p:animEffect transition="in" filter="dissolve">
                                      <p:cBhvr>
                                        <p:cTn id="7" dur="500"/>
                                        <p:tgtEl>
                                          <p:spTgt spid="73728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00"/>
                                        <p:tgtEl>
                                          <p:spTgt spid="11"/>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4" grpId="0" animBg="1"/>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152400" y="152400"/>
            <a:ext cx="8382000" cy="762000"/>
          </a:xfrm>
        </p:spPr>
        <p:txBody>
          <a:bodyPr>
            <a:normAutofit fontScale="90000"/>
          </a:bodyPr>
          <a:lstStyle/>
          <a:p>
            <a:r>
              <a:rPr lang="en-US" dirty="0" smtClean="0"/>
              <a:t>Potential benefits in real-life patients</a:t>
            </a:r>
          </a:p>
        </p:txBody>
      </p:sp>
      <p:grpSp>
        <p:nvGrpSpPr>
          <p:cNvPr id="181251" name="Group 1"/>
          <p:cNvGrpSpPr>
            <a:grpSpLocks/>
          </p:cNvGrpSpPr>
          <p:nvPr/>
        </p:nvGrpSpPr>
        <p:grpSpPr bwMode="auto">
          <a:xfrm>
            <a:off x="215900" y="920750"/>
            <a:ext cx="3155950" cy="1731963"/>
            <a:chOff x="215900" y="920464"/>
            <a:chExt cx="3155950" cy="1731963"/>
          </a:xfrm>
        </p:grpSpPr>
        <p:pic>
          <p:nvPicPr>
            <p:cNvPr id="181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422114"/>
              <a:ext cx="315595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96888" y="920464"/>
              <a:ext cx="2522408" cy="369332"/>
            </a:xfrm>
            <a:prstGeom prst="rect">
              <a:avLst/>
            </a:prstGeom>
            <a:solidFill>
              <a:schemeClr val="accent1">
                <a:lumMod val="25000"/>
              </a:schemeClr>
            </a:solidFill>
          </p:spPr>
          <p:txBody>
            <a:bodyPr wrap="none">
              <a:spAutoFit/>
            </a:bodyPr>
            <a:lstStyle/>
            <a:p>
              <a:pPr>
                <a:defRPr/>
              </a:pPr>
              <a:r>
                <a:rPr lang="en-US" dirty="0">
                  <a:solidFill>
                    <a:schemeClr val="bg1"/>
                  </a:solidFill>
                </a:rPr>
                <a:t>Baseline </a:t>
              </a:r>
              <a:r>
                <a:rPr lang="en-US" dirty="0" smtClean="0">
                  <a:solidFill>
                    <a:schemeClr val="bg1"/>
                  </a:solidFill>
                </a:rPr>
                <a:t>CGM </a:t>
              </a:r>
              <a:r>
                <a:rPr lang="en-US" dirty="0">
                  <a:solidFill>
                    <a:schemeClr val="bg1"/>
                  </a:solidFill>
                </a:rPr>
                <a:t>Evaluation</a:t>
              </a:r>
            </a:p>
          </p:txBody>
        </p:sp>
      </p:grpSp>
      <p:grpSp>
        <p:nvGrpSpPr>
          <p:cNvPr id="3" name="Group 2"/>
          <p:cNvGrpSpPr>
            <a:grpSpLocks/>
          </p:cNvGrpSpPr>
          <p:nvPr/>
        </p:nvGrpSpPr>
        <p:grpSpPr bwMode="auto">
          <a:xfrm>
            <a:off x="5753100" y="920750"/>
            <a:ext cx="3155950" cy="1701800"/>
            <a:chOff x="5753100" y="920464"/>
            <a:chExt cx="3155950" cy="1701800"/>
          </a:xfrm>
        </p:grpSpPr>
        <p:pic>
          <p:nvPicPr>
            <p:cNvPr id="1812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384014"/>
              <a:ext cx="3155950"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5898878" y="920464"/>
              <a:ext cx="2948569" cy="369332"/>
            </a:xfrm>
            <a:prstGeom prst="rect">
              <a:avLst/>
            </a:prstGeom>
            <a:solidFill>
              <a:schemeClr val="accent1">
                <a:lumMod val="25000"/>
              </a:schemeClr>
            </a:solidFill>
          </p:spPr>
          <p:txBody>
            <a:bodyPr wrap="none">
              <a:spAutoFit/>
            </a:bodyPr>
            <a:lstStyle/>
            <a:p>
              <a:pPr>
                <a:defRPr/>
              </a:pPr>
              <a:r>
                <a:rPr lang="en-US" dirty="0">
                  <a:solidFill>
                    <a:schemeClr val="bg1"/>
                  </a:solidFill>
                </a:rPr>
                <a:t>Post-therapy </a:t>
              </a:r>
              <a:r>
                <a:rPr lang="en-US" dirty="0" smtClean="0">
                  <a:solidFill>
                    <a:schemeClr val="bg1"/>
                  </a:solidFill>
                </a:rPr>
                <a:t>CGM </a:t>
              </a:r>
              <a:r>
                <a:rPr lang="en-US" dirty="0">
                  <a:solidFill>
                    <a:schemeClr val="bg1"/>
                  </a:solidFill>
                </a:rPr>
                <a:t>Evaluation</a:t>
              </a:r>
            </a:p>
          </p:txBody>
        </p:sp>
      </p:grpSp>
      <p:sp>
        <p:nvSpPr>
          <p:cNvPr id="8" name="TextBox 7"/>
          <p:cNvSpPr txBox="1"/>
          <p:nvPr/>
        </p:nvSpPr>
        <p:spPr>
          <a:xfrm>
            <a:off x="1524000" y="3886200"/>
            <a:ext cx="7456837" cy="2308324"/>
          </a:xfrm>
          <a:prstGeom prst="rect">
            <a:avLst/>
          </a:prstGeom>
          <a:noFill/>
        </p:spPr>
        <p:txBody>
          <a:bodyPr wrap="square">
            <a:spAutoFit/>
          </a:bodyPr>
          <a:lstStyle/>
          <a:p>
            <a:pPr>
              <a:lnSpc>
                <a:spcPct val="150000"/>
              </a:lnSpc>
              <a:buClr>
                <a:srgbClr val="C00000"/>
              </a:buClr>
              <a:defRPr/>
            </a:pPr>
            <a:r>
              <a:rPr lang="en-US" sz="1600" b="1" u="sng" dirty="0">
                <a:solidFill>
                  <a:schemeClr val="accent1">
                    <a:lumMod val="25000"/>
                  </a:schemeClr>
                </a:solidFill>
              </a:rPr>
              <a:t>CANDIDATES</a:t>
            </a:r>
            <a:r>
              <a:rPr lang="en-US" sz="1600" b="1" dirty="0">
                <a:solidFill>
                  <a:schemeClr val="accent1">
                    <a:lumMod val="25000"/>
                  </a:schemeClr>
                </a:solidFill>
              </a:rPr>
              <a:t>:</a:t>
            </a:r>
          </a:p>
          <a:p>
            <a:pPr marL="342900" indent="-342900">
              <a:lnSpc>
                <a:spcPct val="150000"/>
              </a:lnSpc>
              <a:buClr>
                <a:srgbClr val="C00000"/>
              </a:buClr>
              <a:buFont typeface="Wingdings" pitchFamily="2" charset="2"/>
              <a:buChar char="q"/>
              <a:defRPr/>
            </a:pPr>
            <a:r>
              <a:rPr lang="en-US" sz="1600" b="1" dirty="0">
                <a:solidFill>
                  <a:schemeClr val="accent1">
                    <a:lumMod val="25000"/>
                  </a:schemeClr>
                </a:solidFill>
              </a:rPr>
              <a:t>Detection of </a:t>
            </a:r>
            <a:r>
              <a:rPr lang="en-US" sz="1600" b="1" dirty="0" smtClean="0">
                <a:solidFill>
                  <a:schemeClr val="accent1">
                    <a:lumMod val="25000"/>
                  </a:schemeClr>
                </a:solidFill>
              </a:rPr>
              <a:t>hypoglycemia </a:t>
            </a:r>
            <a:r>
              <a:rPr lang="en-US" sz="1600" b="1" dirty="0">
                <a:solidFill>
                  <a:schemeClr val="accent1">
                    <a:lumMod val="25000"/>
                  </a:schemeClr>
                </a:solidFill>
              </a:rPr>
              <a:t>u</a:t>
            </a:r>
            <a:r>
              <a:rPr lang="en-US" sz="1600" b="1" dirty="0" smtClean="0">
                <a:solidFill>
                  <a:schemeClr val="accent1">
                    <a:lumMod val="25000"/>
                  </a:schemeClr>
                </a:solidFill>
              </a:rPr>
              <a:t>nawareness</a:t>
            </a:r>
            <a:endParaRPr lang="en-US" sz="1600" b="1" dirty="0">
              <a:solidFill>
                <a:schemeClr val="accent1">
                  <a:lumMod val="25000"/>
                </a:schemeClr>
              </a:solidFill>
            </a:endParaRPr>
          </a:p>
          <a:p>
            <a:pPr marL="342900" indent="-342900">
              <a:lnSpc>
                <a:spcPct val="150000"/>
              </a:lnSpc>
              <a:buClr>
                <a:srgbClr val="C00000"/>
              </a:buClr>
              <a:buFont typeface="Wingdings" pitchFamily="2" charset="2"/>
              <a:buChar char="q"/>
              <a:defRPr/>
            </a:pPr>
            <a:r>
              <a:rPr lang="en-US" sz="1600" b="1" dirty="0">
                <a:solidFill>
                  <a:schemeClr val="accent1">
                    <a:lumMod val="25000"/>
                  </a:schemeClr>
                </a:solidFill>
              </a:rPr>
              <a:t>Identification of </a:t>
            </a:r>
            <a:r>
              <a:rPr lang="en-US" sz="1600" b="1" dirty="0" smtClean="0">
                <a:solidFill>
                  <a:schemeClr val="accent1">
                    <a:lumMod val="25000"/>
                  </a:schemeClr>
                </a:solidFill>
              </a:rPr>
              <a:t>nocturnal </a:t>
            </a:r>
            <a:r>
              <a:rPr lang="en-US" sz="1600" b="1" dirty="0">
                <a:solidFill>
                  <a:schemeClr val="accent1">
                    <a:lumMod val="25000"/>
                  </a:schemeClr>
                </a:solidFill>
              </a:rPr>
              <a:t>h</a:t>
            </a:r>
            <a:r>
              <a:rPr lang="en-US" sz="1600" b="1" dirty="0" smtClean="0">
                <a:solidFill>
                  <a:schemeClr val="accent1">
                    <a:lumMod val="25000"/>
                  </a:schemeClr>
                </a:solidFill>
              </a:rPr>
              <a:t>ypoglycemia</a:t>
            </a:r>
            <a:endParaRPr lang="en-US" sz="1600" b="1" dirty="0">
              <a:solidFill>
                <a:schemeClr val="accent1">
                  <a:lumMod val="25000"/>
                </a:schemeClr>
              </a:solidFill>
            </a:endParaRPr>
          </a:p>
          <a:p>
            <a:pPr marL="342900" indent="-342900">
              <a:lnSpc>
                <a:spcPct val="150000"/>
              </a:lnSpc>
              <a:buClr>
                <a:srgbClr val="C00000"/>
              </a:buClr>
              <a:buFont typeface="Wingdings" pitchFamily="2" charset="2"/>
              <a:buChar char="q"/>
              <a:defRPr/>
            </a:pPr>
            <a:r>
              <a:rPr lang="en-US" sz="1600" b="1" dirty="0">
                <a:solidFill>
                  <a:schemeClr val="accent1">
                    <a:lumMod val="25000"/>
                  </a:schemeClr>
                </a:solidFill>
              </a:rPr>
              <a:t>Screening for post-prandial hyperglycemia </a:t>
            </a:r>
            <a:r>
              <a:rPr lang="en-US" sz="1600" b="1" dirty="0" smtClean="0">
                <a:solidFill>
                  <a:schemeClr val="accent1">
                    <a:lumMod val="25000"/>
                  </a:schemeClr>
                </a:solidFill>
              </a:rPr>
              <a:t>in pregnant women with diabetes </a:t>
            </a:r>
            <a:endParaRPr lang="en-US" sz="1600" b="1" dirty="0">
              <a:solidFill>
                <a:schemeClr val="accent1">
                  <a:lumMod val="25000"/>
                </a:schemeClr>
              </a:solidFill>
            </a:endParaRPr>
          </a:p>
          <a:p>
            <a:pPr marL="342900" indent="-342900">
              <a:lnSpc>
                <a:spcPct val="150000"/>
              </a:lnSpc>
              <a:buClr>
                <a:srgbClr val="C00000"/>
              </a:buClr>
              <a:buFont typeface="Wingdings" pitchFamily="2" charset="2"/>
              <a:buChar char="q"/>
              <a:defRPr/>
            </a:pPr>
            <a:r>
              <a:rPr lang="en-US" sz="1600" b="1" dirty="0">
                <a:solidFill>
                  <a:schemeClr val="accent1">
                    <a:lumMod val="25000"/>
                  </a:schemeClr>
                </a:solidFill>
              </a:rPr>
              <a:t>Insulin dose adjustments in </a:t>
            </a:r>
            <a:r>
              <a:rPr lang="en-US" sz="1600" b="1" dirty="0" smtClean="0">
                <a:solidFill>
                  <a:schemeClr val="accent1">
                    <a:lumMod val="25000"/>
                  </a:schemeClr>
                </a:solidFill>
              </a:rPr>
              <a:t>type </a:t>
            </a:r>
            <a:r>
              <a:rPr lang="en-US" sz="1600" b="1" dirty="0">
                <a:solidFill>
                  <a:schemeClr val="accent1">
                    <a:lumMod val="25000"/>
                  </a:schemeClr>
                </a:solidFill>
              </a:rPr>
              <a:t>1 diabetes</a:t>
            </a:r>
          </a:p>
          <a:p>
            <a:pPr marL="342900" indent="-342900">
              <a:lnSpc>
                <a:spcPct val="150000"/>
              </a:lnSpc>
              <a:buClr>
                <a:srgbClr val="C00000"/>
              </a:buClr>
              <a:buFont typeface="Wingdings" pitchFamily="2" charset="2"/>
              <a:buChar char="q"/>
              <a:defRPr/>
            </a:pPr>
            <a:r>
              <a:rPr lang="en-US" sz="1600" b="1" dirty="0" smtClean="0">
                <a:solidFill>
                  <a:schemeClr val="accent1">
                    <a:lumMod val="25000"/>
                  </a:schemeClr>
                </a:solidFill>
              </a:rPr>
              <a:t>Profiling glucose </a:t>
            </a:r>
            <a:r>
              <a:rPr lang="en-US" sz="1600" b="1" dirty="0">
                <a:solidFill>
                  <a:schemeClr val="accent1">
                    <a:lumMod val="25000"/>
                  </a:schemeClr>
                </a:solidFill>
              </a:rPr>
              <a:t>profile in </a:t>
            </a:r>
            <a:r>
              <a:rPr lang="en-US" sz="1600" b="1" dirty="0" smtClean="0">
                <a:solidFill>
                  <a:schemeClr val="accent1">
                    <a:lumMod val="25000"/>
                  </a:schemeClr>
                </a:solidFill>
              </a:rPr>
              <a:t>type </a:t>
            </a:r>
            <a:r>
              <a:rPr lang="en-US" sz="1600" b="1" dirty="0">
                <a:solidFill>
                  <a:schemeClr val="accent1">
                    <a:lumMod val="25000"/>
                  </a:schemeClr>
                </a:solidFill>
              </a:rPr>
              <a:t>2 </a:t>
            </a:r>
            <a:r>
              <a:rPr lang="en-US" sz="1600" b="1" dirty="0" smtClean="0">
                <a:solidFill>
                  <a:schemeClr val="accent1">
                    <a:lumMod val="25000"/>
                  </a:schemeClr>
                </a:solidFill>
              </a:rPr>
              <a:t>diabetes </a:t>
            </a:r>
          </a:p>
        </p:txBody>
      </p:sp>
      <p:sp>
        <p:nvSpPr>
          <p:cNvPr id="6" name="Circular Arrow 5"/>
          <p:cNvSpPr/>
          <p:nvPr/>
        </p:nvSpPr>
        <p:spPr bwMode="auto">
          <a:xfrm rot="10800000" flipH="1">
            <a:off x="2370138" y="979488"/>
            <a:ext cx="4567237" cy="3376612"/>
          </a:xfrm>
          <a:prstGeom prst="circularArrow">
            <a:avLst>
              <a:gd name="adj1" fmla="val 12446"/>
              <a:gd name="adj2" fmla="val 1222114"/>
              <a:gd name="adj3" fmla="val 20377839"/>
              <a:gd name="adj4" fmla="val 10824428"/>
              <a:gd name="adj5" fmla="val 18995"/>
            </a:avLst>
          </a:prstGeom>
          <a:solidFill>
            <a:srgbClr val="00FF00"/>
          </a:solidFill>
          <a:ln w="9525" cap="flat" cmpd="sng" algn="ctr">
            <a:solidFill>
              <a:schemeClr val="tx1"/>
            </a:solidFill>
            <a:prstDash val="solid"/>
            <a:round/>
            <a:headEnd type="none" w="med" len="med"/>
            <a:tailEnd type="none" w="med" len="med"/>
          </a:ln>
          <a:effectLst/>
          <a:extLst/>
        </p:spPr>
        <p:txBody>
          <a:bodyPr/>
          <a:lstStyle/>
          <a:p>
            <a:pPr>
              <a:defRPr/>
            </a:pPr>
            <a:endParaRPr lang="en-US" sz="1200" b="0">
              <a:solidFill>
                <a:schemeClr val="bg1"/>
              </a:solidFill>
              <a:latin typeface="Times New Roman" pitchFamily="18" charset="0"/>
            </a:endParaRPr>
          </a:p>
        </p:txBody>
      </p:sp>
      <p:sp>
        <p:nvSpPr>
          <p:cNvPr id="181257" name="Rectangle 9"/>
          <p:cNvSpPr>
            <a:spLocks noChangeArrowheads="1"/>
          </p:cNvSpPr>
          <p:nvPr/>
        </p:nvSpPr>
        <p:spPr bwMode="auto">
          <a:xfrm>
            <a:off x="2349500" y="1863725"/>
            <a:ext cx="4572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C00000"/>
                </a:solidFill>
                <a:latin typeface="Times New Roman" pitchFamily="18" charset="0"/>
              </a:rPr>
              <a:t>Therapy </a:t>
            </a:r>
          </a:p>
          <a:p>
            <a:pPr algn="ctr"/>
            <a:r>
              <a:rPr lang="en-US" sz="2400">
                <a:solidFill>
                  <a:srgbClr val="C00000"/>
                </a:solidFill>
                <a:latin typeface="Times New Roman" pitchFamily="18" charset="0"/>
              </a:rPr>
              <a:t>considerations: </a:t>
            </a:r>
          </a:p>
          <a:p>
            <a:pPr algn="ctr"/>
            <a:r>
              <a:rPr lang="en-US" sz="1800" b="0" i="1">
                <a:solidFill>
                  <a:srgbClr val="C00000"/>
                </a:solidFill>
                <a:latin typeface="Times New Roman" pitchFamily="18" charset="0"/>
              </a:rPr>
              <a:t>Insulin, Lifestyle, </a:t>
            </a:r>
          </a:p>
          <a:p>
            <a:pPr algn="ctr"/>
            <a:r>
              <a:rPr lang="en-US" sz="1800" b="0" i="1">
                <a:solidFill>
                  <a:srgbClr val="C00000"/>
                </a:solidFill>
                <a:latin typeface="Times New Roman" pitchFamily="18" charset="0"/>
              </a:rPr>
              <a:t>medications …</a:t>
            </a:r>
          </a:p>
        </p:txBody>
      </p:sp>
    </p:spTree>
    <p:extLst>
      <p:ext uri="{BB962C8B-B14F-4D97-AF65-F5344CB8AC3E}">
        <p14:creationId xmlns:p14="http://schemas.microsoft.com/office/powerpoint/2010/main" val="3653096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1257"/>
                                        </p:tgtEl>
                                        <p:attrNameLst>
                                          <p:attrName>style.visibility</p:attrName>
                                        </p:attrNameLst>
                                      </p:cBhvr>
                                      <p:to>
                                        <p:strVal val="visible"/>
                                      </p:to>
                                    </p:set>
                                    <p:animEffect transition="in" filter="wipe(up)">
                                      <p:cBhvr>
                                        <p:cTn id="7" dur="500"/>
                                        <p:tgtEl>
                                          <p:spTgt spid="181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par>
                          <p:cTn id="23" fill="hold" nodeType="afterGroup">
                            <p:stCondLst>
                              <p:cond delay="500"/>
                            </p:stCondLst>
                            <p:childTnLst>
                              <p:par>
                                <p:cTn id="24" presetID="22" presetClass="entr" presetSubtype="4" fill="hold" nodeType="after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down)">
                                      <p:cBhvr>
                                        <p:cTn id="26" dur="500"/>
                                        <p:tgtEl>
                                          <p:spTgt spid="8">
                                            <p:txEl>
                                              <p:pRg st="1" end="1"/>
                                            </p:txEl>
                                          </p:spTgt>
                                        </p:tgtEl>
                                      </p:cBhvr>
                                    </p:animEffect>
                                  </p:childTnLst>
                                </p:cTn>
                              </p:par>
                            </p:childTnLst>
                          </p:cTn>
                        </p:par>
                        <p:par>
                          <p:cTn id="27" fill="hold" nodeType="afterGroup">
                            <p:stCondLst>
                              <p:cond delay="1000"/>
                            </p:stCondLst>
                            <p:childTnLst>
                              <p:par>
                                <p:cTn id="28" presetID="22" presetClass="entr" presetSubtype="4" fill="hold" nodeType="after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par>
                          <p:cTn id="31" fill="hold" nodeType="afterGroup">
                            <p:stCondLst>
                              <p:cond delay="1500"/>
                            </p:stCondLst>
                            <p:childTnLst>
                              <p:par>
                                <p:cTn id="32" presetID="22" presetClass="entr" presetSubtype="4" fill="hold" nodeType="after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down)">
                                      <p:cBhvr>
                                        <p:cTn id="34" dur="500"/>
                                        <p:tgtEl>
                                          <p:spTgt spid="8">
                                            <p:txEl>
                                              <p:pRg st="3" end="3"/>
                                            </p:txEl>
                                          </p:spTgt>
                                        </p:tgtEl>
                                      </p:cBhvr>
                                    </p:animEffect>
                                  </p:childTnLst>
                                </p:cTn>
                              </p:par>
                            </p:childTnLst>
                          </p:cTn>
                        </p:par>
                        <p:par>
                          <p:cTn id="35" fill="hold" nodeType="afterGroup">
                            <p:stCondLst>
                              <p:cond delay="2000"/>
                            </p:stCondLst>
                            <p:childTnLst>
                              <p:par>
                                <p:cTn id="36" presetID="22" presetClass="entr" presetSubtype="4" fill="hold" nodeType="after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wipe(down)">
                                      <p:cBhvr>
                                        <p:cTn id="38" dur="500"/>
                                        <p:tgtEl>
                                          <p:spTgt spid="8">
                                            <p:txEl>
                                              <p:pRg st="4" end="4"/>
                                            </p:txEl>
                                          </p:spTgt>
                                        </p:tgtEl>
                                      </p:cBhvr>
                                    </p:animEffect>
                                  </p:childTnLst>
                                </p:cTn>
                              </p:par>
                            </p:childTnLst>
                          </p:cTn>
                        </p:par>
                        <p:par>
                          <p:cTn id="39" fill="hold" nodeType="afterGroup">
                            <p:stCondLst>
                              <p:cond delay="2500"/>
                            </p:stCondLst>
                            <p:childTnLst>
                              <p:par>
                                <p:cTn id="40" presetID="22" presetClass="entr" presetSubtype="4" fill="hold" nodeType="after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down)">
                                      <p:cBhvr>
                                        <p:cTn id="4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854075"/>
            <a:ext cx="8623300" cy="424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9923" name="Title 1"/>
          <p:cNvSpPr txBox="1">
            <a:spLocks/>
          </p:cNvSpPr>
          <p:nvPr/>
        </p:nvSpPr>
        <p:spPr bwMode="auto">
          <a:xfrm>
            <a:off x="198438" y="196850"/>
            <a:ext cx="5854700" cy="52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2000" b="1">
                <a:solidFill>
                  <a:schemeClr val="tx1"/>
                </a:solidFill>
                <a:latin typeface="Calibri" pitchFamily="34" charset="0"/>
                <a:ea typeface="ヒラギノ角ゴ Pro W3" pitchFamily="-48" charset="-128"/>
              </a:defRPr>
            </a:lvl1pPr>
            <a:lvl2pPr marL="742950" indent="-285750" eaLnBrk="0" hangingPunct="0">
              <a:defRPr sz="2000" b="1">
                <a:solidFill>
                  <a:schemeClr val="tx1"/>
                </a:solidFill>
                <a:latin typeface="Calibri" pitchFamily="34" charset="0"/>
                <a:ea typeface="ヒラギノ角ゴ Pro W3" pitchFamily="-48" charset="-128"/>
              </a:defRPr>
            </a:lvl2pPr>
            <a:lvl3pPr marL="1143000" indent="-228600" eaLnBrk="0" hangingPunct="0">
              <a:defRPr sz="2000" b="1">
                <a:solidFill>
                  <a:schemeClr val="tx1"/>
                </a:solidFill>
                <a:latin typeface="Calibri" pitchFamily="34" charset="0"/>
                <a:ea typeface="ヒラギノ角ゴ Pro W3" pitchFamily="-48" charset="-128"/>
              </a:defRPr>
            </a:lvl3pPr>
            <a:lvl4pPr marL="1600200" indent="-228600" eaLnBrk="0" hangingPunct="0">
              <a:defRPr sz="2000" b="1">
                <a:solidFill>
                  <a:schemeClr val="tx1"/>
                </a:solidFill>
                <a:latin typeface="Calibri" pitchFamily="34" charset="0"/>
                <a:ea typeface="ヒラギノ角ゴ Pro W3" pitchFamily="-48" charset="-128"/>
              </a:defRPr>
            </a:lvl4pPr>
            <a:lvl5pPr marL="2057400" indent="-228600" eaLnBrk="0" hangingPunct="0">
              <a:defRPr sz="2000" b="1">
                <a:solidFill>
                  <a:schemeClr val="tx1"/>
                </a:solidFill>
                <a:latin typeface="Calibri" pitchFamily="34" charset="0"/>
                <a:ea typeface="ヒラギノ角ゴ Pro W3" pitchFamily="-48" charset="-128"/>
              </a:defRPr>
            </a:lvl5pPr>
            <a:lvl6pPr marL="25146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6pPr>
            <a:lvl7pPr marL="29718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7pPr>
            <a:lvl8pPr marL="34290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8pPr>
            <a:lvl9pPr marL="38862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9pPr>
          </a:lstStyle>
          <a:p>
            <a:r>
              <a:rPr lang="en-US" sz="2400" b="0" dirty="0" smtClean="0">
                <a:solidFill>
                  <a:srgbClr val="00529B"/>
                </a:solidFill>
                <a:latin typeface="Arial" pitchFamily="34" charset="0"/>
                <a:ea typeface="ＭＳ Ｐゴシック" pitchFamily="34" charset="-128"/>
              </a:rPr>
              <a:t>Clinical </a:t>
            </a:r>
            <a:r>
              <a:rPr lang="en-US" sz="2400" b="0" dirty="0">
                <a:solidFill>
                  <a:srgbClr val="00529B"/>
                </a:solidFill>
                <a:latin typeface="Arial" pitchFamily="34" charset="0"/>
                <a:ea typeface="ＭＳ Ｐゴシック" pitchFamily="34" charset="-128"/>
              </a:rPr>
              <a:t>Case: CGM detecting </a:t>
            </a:r>
            <a:r>
              <a:rPr lang="en-US" sz="2400" b="0" dirty="0" smtClean="0">
                <a:solidFill>
                  <a:srgbClr val="00529B"/>
                </a:solidFill>
                <a:latin typeface="Arial" pitchFamily="34" charset="0"/>
                <a:ea typeface="ＭＳ Ｐゴシック" pitchFamily="34" charset="-128"/>
              </a:rPr>
              <a:t>behavioral </a:t>
            </a:r>
            <a:r>
              <a:rPr lang="en-US" sz="2400" b="0" dirty="0">
                <a:solidFill>
                  <a:srgbClr val="00529B"/>
                </a:solidFill>
                <a:latin typeface="Arial" pitchFamily="34" charset="0"/>
                <a:ea typeface="ＭＳ Ｐゴシック" pitchFamily="34" charset="-128"/>
              </a:rPr>
              <a:t>h</a:t>
            </a:r>
            <a:r>
              <a:rPr lang="en-US" sz="2400" b="0" dirty="0" smtClean="0">
                <a:solidFill>
                  <a:srgbClr val="00529B"/>
                </a:solidFill>
                <a:latin typeface="Arial" pitchFamily="34" charset="0"/>
                <a:ea typeface="ＭＳ Ｐゴシック" pitchFamily="34" charset="-128"/>
              </a:rPr>
              <a:t>yperglycemia</a:t>
            </a:r>
            <a:endParaRPr lang="en-US" sz="2400" dirty="0">
              <a:solidFill>
                <a:srgbClr val="00529B"/>
              </a:solidFill>
              <a:latin typeface="Arial" pitchFamily="34" charset="0"/>
              <a:ea typeface="ＭＳ Ｐゴシック" pitchFamily="34" charset="-128"/>
            </a:endParaRPr>
          </a:p>
        </p:txBody>
      </p:sp>
      <p:sp>
        <p:nvSpPr>
          <p:cNvPr id="2" name="TextBox 1"/>
          <p:cNvSpPr txBox="1"/>
          <p:nvPr/>
        </p:nvSpPr>
        <p:spPr>
          <a:xfrm>
            <a:off x="469900" y="5245100"/>
            <a:ext cx="8128000" cy="923925"/>
          </a:xfrm>
          <a:prstGeom prst="rect">
            <a:avLst/>
          </a:prstGeom>
          <a:solidFill>
            <a:schemeClr val="accent5">
              <a:lumMod val="40000"/>
              <a:lumOff val="60000"/>
            </a:schemeClr>
          </a:solidFill>
        </p:spPr>
        <p:txBody>
          <a:bodyPr>
            <a:spAutoFit/>
          </a:bodyPr>
          <a:lstStyle/>
          <a:p>
            <a:pPr marL="285750" indent="-285750">
              <a:buFont typeface="Arial" pitchFamily="34" charset="0"/>
              <a:buChar char="•"/>
              <a:defRPr/>
            </a:pPr>
            <a:r>
              <a:rPr lang="en-US" sz="1800" b="0" dirty="0">
                <a:ea typeface="ヒラギノ角ゴ Pro W3" pitchFamily="28" charset="-128"/>
              </a:rPr>
              <a:t>Data are shown for a 61 Y woman with a 6-yr </a:t>
            </a:r>
            <a:r>
              <a:rPr lang="en-US" sz="1800" b="0" dirty="0" err="1">
                <a:ea typeface="ヒラギノ角ゴ Pro W3" pitchFamily="28" charset="-128"/>
              </a:rPr>
              <a:t>Hx</a:t>
            </a:r>
            <a:r>
              <a:rPr lang="en-US" sz="1800" b="0" dirty="0">
                <a:ea typeface="ヒラギノ角ゴ Pro W3" pitchFamily="28" charset="-128"/>
              </a:rPr>
              <a:t> </a:t>
            </a:r>
            <a:r>
              <a:rPr lang="en-US" sz="1800" b="0" dirty="0" smtClean="0">
                <a:ea typeface="ヒラギノ角ゴ Pro W3" pitchFamily="28" charset="-128"/>
              </a:rPr>
              <a:t>T2D</a:t>
            </a:r>
            <a:r>
              <a:rPr lang="en-US" sz="1800" b="0" dirty="0">
                <a:ea typeface="ヒラギノ角ゴ Pro W3" pitchFamily="28" charset="-128"/>
              </a:rPr>
              <a:t>. </a:t>
            </a:r>
          </a:p>
          <a:p>
            <a:pPr marL="285750" indent="-285750">
              <a:buFont typeface="Arial" pitchFamily="34" charset="0"/>
              <a:buChar char="•"/>
              <a:defRPr/>
            </a:pPr>
            <a:r>
              <a:rPr lang="en-US" sz="1800" b="0" dirty="0">
                <a:ea typeface="ヒラギノ角ゴ Pro W3" pitchFamily="28" charset="-128"/>
              </a:rPr>
              <a:t>CGM shows how she </a:t>
            </a:r>
            <a:r>
              <a:rPr lang="en-US" sz="1800" b="0" dirty="0" smtClean="0">
                <a:ea typeface="ヒラギノ角ゴ Pro W3" pitchFamily="28" charset="-128"/>
              </a:rPr>
              <a:t>intentionally </a:t>
            </a:r>
            <a:r>
              <a:rPr lang="en-US" sz="1800" b="0" dirty="0">
                <a:ea typeface="ヒラギノ角ゴ Pro W3" pitchFamily="28" charset="-128"/>
              </a:rPr>
              <a:t>keeps her glucose levels above the target due to her extreme fear of </a:t>
            </a:r>
            <a:r>
              <a:rPr lang="en-US" sz="1800" b="0" dirty="0" smtClean="0">
                <a:ea typeface="ヒラギノ角ゴ Pro W3" pitchFamily="28" charset="-128"/>
              </a:rPr>
              <a:t>hypoglycemia</a:t>
            </a:r>
            <a:endParaRPr lang="en-US" sz="1800" b="0" dirty="0">
              <a:ea typeface="ヒラギノ角ゴ Pro W3" pitchFamily="28" charset="-128"/>
            </a:endParaRPr>
          </a:p>
        </p:txBody>
      </p:sp>
      <p:sp>
        <p:nvSpPr>
          <p:cNvPr id="209925" name="Rectangle 3"/>
          <p:cNvSpPr>
            <a:spLocks noChangeArrowheads="1"/>
          </p:cNvSpPr>
          <p:nvPr/>
        </p:nvSpPr>
        <p:spPr bwMode="auto">
          <a:xfrm>
            <a:off x="469900" y="6424613"/>
            <a:ext cx="797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b="0"/>
              <a:t>J Clin Endocrinol Metab, July 2009, 94(7):2232–2238</a:t>
            </a:r>
            <a:endParaRPr lang="en-US" sz="1400"/>
          </a:p>
        </p:txBody>
      </p:sp>
      <p:sp>
        <p:nvSpPr>
          <p:cNvPr id="6" name="Title 1"/>
          <p:cNvSpPr txBox="1">
            <a:spLocks/>
          </p:cNvSpPr>
          <p:nvPr/>
        </p:nvSpPr>
        <p:spPr>
          <a:xfrm>
            <a:off x="6053138" y="220663"/>
            <a:ext cx="2254250" cy="520700"/>
          </a:xfrm>
          <a:prstGeom prst="rect">
            <a:avLst/>
          </a:prstGeom>
          <a:solidFill>
            <a:schemeClr val="accent5">
              <a:lumMod val="40000"/>
              <a:lumOff val="60000"/>
            </a:schemeClr>
          </a:solidFill>
          <a:ln>
            <a:noFill/>
          </a:ln>
        </p:spPr>
        <p:txBody>
          <a:bodyPr anchor="ctr"/>
          <a:lstStyle>
            <a:lvl1pPr eaLnBrk="0" hangingPunct="0">
              <a:defRPr sz="2800">
                <a:solidFill>
                  <a:srgbClr val="00529B"/>
                </a:solidFill>
                <a:latin typeface="+mj-lt"/>
                <a:ea typeface="+mj-ea"/>
                <a:cs typeface="+mj-cs"/>
              </a:defRPr>
            </a:lvl1pPr>
            <a:lvl2pPr eaLnBrk="0" hangingPunct="0">
              <a:defRPr sz="2800">
                <a:solidFill>
                  <a:srgbClr val="00529B"/>
                </a:solidFill>
                <a:latin typeface="Arial" pitchFamily="34" charset="0"/>
                <a:ea typeface="ＭＳ Ｐゴシック" pitchFamily="34" charset="-128"/>
              </a:defRPr>
            </a:lvl2pPr>
            <a:lvl3pPr eaLnBrk="0" hangingPunct="0">
              <a:defRPr sz="2800">
                <a:solidFill>
                  <a:srgbClr val="00529B"/>
                </a:solidFill>
                <a:latin typeface="Arial" pitchFamily="34" charset="0"/>
                <a:ea typeface="ＭＳ Ｐゴシック" pitchFamily="34" charset="-128"/>
              </a:defRPr>
            </a:lvl3pPr>
            <a:lvl4pPr eaLnBrk="0" hangingPunct="0">
              <a:defRPr sz="2800">
                <a:solidFill>
                  <a:srgbClr val="00529B"/>
                </a:solidFill>
                <a:latin typeface="Arial" pitchFamily="34" charset="0"/>
                <a:ea typeface="ＭＳ Ｐゴシック" pitchFamily="34" charset="-128"/>
              </a:defRPr>
            </a:lvl4pPr>
            <a:lvl5pPr eaLnBrk="0" hangingPunct="0">
              <a:defRPr sz="2800">
                <a:solidFill>
                  <a:srgbClr val="00529B"/>
                </a:solidFill>
                <a:latin typeface="Arial" pitchFamily="34" charset="0"/>
                <a:ea typeface="ＭＳ Ｐゴシック" pitchFamily="34" charset="-128"/>
              </a:defRPr>
            </a:lvl5pPr>
            <a:lvl6pPr marL="457200" fontAlgn="base">
              <a:spcBef>
                <a:spcPct val="0"/>
              </a:spcBef>
              <a:spcAft>
                <a:spcPct val="0"/>
              </a:spcAft>
              <a:defRPr sz="2800">
                <a:solidFill>
                  <a:srgbClr val="00529B"/>
                </a:solidFill>
                <a:latin typeface="Arial" pitchFamily="34" charset="0"/>
                <a:ea typeface="ＭＳ Ｐゴシック" pitchFamily="34" charset="-128"/>
              </a:defRPr>
            </a:lvl6pPr>
            <a:lvl7pPr marL="914400" fontAlgn="base">
              <a:spcBef>
                <a:spcPct val="0"/>
              </a:spcBef>
              <a:spcAft>
                <a:spcPct val="0"/>
              </a:spcAft>
              <a:defRPr sz="2800">
                <a:solidFill>
                  <a:srgbClr val="00529B"/>
                </a:solidFill>
                <a:latin typeface="Arial" pitchFamily="34" charset="0"/>
                <a:ea typeface="ＭＳ Ｐゴシック" pitchFamily="34" charset="-128"/>
              </a:defRPr>
            </a:lvl7pPr>
            <a:lvl8pPr marL="1371600" fontAlgn="base">
              <a:spcBef>
                <a:spcPct val="0"/>
              </a:spcBef>
              <a:spcAft>
                <a:spcPct val="0"/>
              </a:spcAft>
              <a:defRPr sz="2800">
                <a:solidFill>
                  <a:srgbClr val="00529B"/>
                </a:solidFill>
                <a:latin typeface="Arial" pitchFamily="34" charset="0"/>
                <a:ea typeface="ＭＳ Ｐゴシック" pitchFamily="34" charset="-128"/>
              </a:defRPr>
            </a:lvl8pPr>
            <a:lvl9pPr marL="1828800" fontAlgn="base">
              <a:spcBef>
                <a:spcPct val="0"/>
              </a:spcBef>
              <a:spcAft>
                <a:spcPct val="0"/>
              </a:spcAft>
              <a:defRPr sz="2800">
                <a:solidFill>
                  <a:srgbClr val="00529B"/>
                </a:solidFill>
                <a:latin typeface="Arial" pitchFamily="34" charset="0"/>
                <a:ea typeface="ＭＳ Ｐゴシック" pitchFamily="34" charset="-128"/>
              </a:defRPr>
            </a:lvl9pPr>
          </a:lstStyle>
          <a:p>
            <a:pPr algn="ctr">
              <a:defRPr/>
            </a:pPr>
            <a:r>
              <a:rPr lang="en-US" sz="2400" dirty="0" smtClean="0"/>
              <a:t>Fear of Hypo</a:t>
            </a:r>
            <a:endParaRPr lang="en-US" sz="2400" dirty="0"/>
          </a:p>
        </p:txBody>
      </p:sp>
    </p:spTree>
    <p:extLst>
      <p:ext uri="{BB962C8B-B14F-4D97-AF65-F5344CB8AC3E}">
        <p14:creationId xmlns:p14="http://schemas.microsoft.com/office/powerpoint/2010/main" val="129791393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500"/>
                                        <p:tgtEl>
                                          <p:spTgt spid="2">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up)">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554"/>
            <a:ext cx="8229600" cy="1143000"/>
          </a:xfrm>
        </p:spPr>
        <p:txBody>
          <a:bodyPr/>
          <a:lstStyle/>
          <a:p>
            <a:r>
              <a:rPr lang="en-US" dirty="0" smtClean="0"/>
              <a:t>Case: ESRD </a:t>
            </a:r>
            <a:endParaRPr lang="en-US" dirty="0"/>
          </a:p>
        </p:txBody>
      </p:sp>
      <p:sp>
        <p:nvSpPr>
          <p:cNvPr id="3" name="Content Placeholder 2"/>
          <p:cNvSpPr>
            <a:spLocks noGrp="1"/>
          </p:cNvSpPr>
          <p:nvPr>
            <p:ph idx="1"/>
          </p:nvPr>
        </p:nvSpPr>
        <p:spPr/>
        <p:txBody>
          <a:bodyPr>
            <a:normAutofit/>
          </a:bodyPr>
          <a:lstStyle/>
          <a:p>
            <a:r>
              <a:rPr lang="en-US" dirty="0" smtClean="0"/>
              <a:t>76 y/o woman on hemodialysis </a:t>
            </a:r>
          </a:p>
          <a:p>
            <a:r>
              <a:rPr lang="en-US" dirty="0" smtClean="0"/>
              <a:t>NPH insulin BD and erythropoietin</a:t>
            </a:r>
          </a:p>
          <a:p>
            <a:r>
              <a:rPr lang="en-US" dirty="0" smtClean="0"/>
              <a:t>Her HbA1c has fallen to 6.7% but her glucoses have been high, typically 200-300, and very erratic</a:t>
            </a:r>
          </a:p>
          <a:p>
            <a:r>
              <a:rPr lang="en-US" dirty="0" smtClean="0"/>
              <a:t>What’s happening?</a:t>
            </a:r>
          </a:p>
        </p:txBody>
      </p:sp>
    </p:spTree>
    <p:extLst>
      <p:ext uri="{BB962C8B-B14F-4D97-AF65-F5344CB8AC3E}">
        <p14:creationId xmlns:p14="http://schemas.microsoft.com/office/powerpoint/2010/main" val="3277756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 CGMS</a:t>
            </a:r>
            <a:endParaRPr lang="en-US" dirty="0"/>
          </a:p>
        </p:txBody>
      </p:sp>
      <p:pic>
        <p:nvPicPr>
          <p:cNvPr id="32771" name="Picture 3"/>
          <p:cNvPicPr>
            <a:picLocks noChangeAspect="1" noChangeArrowheads="1"/>
          </p:cNvPicPr>
          <p:nvPr/>
        </p:nvPicPr>
        <p:blipFill>
          <a:blip r:embed="rId2"/>
          <a:srcRect/>
          <a:stretch>
            <a:fillRect/>
          </a:stretch>
        </p:blipFill>
        <p:spPr bwMode="auto">
          <a:xfrm>
            <a:off x="457200" y="1417638"/>
            <a:ext cx="8321041" cy="4882594"/>
          </a:xfrm>
          <a:prstGeom prst="rect">
            <a:avLst/>
          </a:prstGeom>
          <a:noFill/>
          <a:ln w="9525">
            <a:noFill/>
            <a:miter lim="800000"/>
            <a:headEnd/>
            <a:tailEnd/>
          </a:ln>
          <a:effectLst/>
        </p:spPr>
      </p:pic>
    </p:spTree>
    <p:extLst>
      <p:ext uri="{BB962C8B-B14F-4D97-AF65-F5344CB8AC3E}">
        <p14:creationId xmlns:p14="http://schemas.microsoft.com/office/powerpoint/2010/main" val="325489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CGM Limitations</a:t>
            </a:r>
            <a:endParaRPr lang="en-US" dirty="0"/>
          </a:p>
        </p:txBody>
      </p:sp>
      <p:sp>
        <p:nvSpPr>
          <p:cNvPr id="3" name="Content Placeholder 2"/>
          <p:cNvSpPr>
            <a:spLocks noGrp="1"/>
          </p:cNvSpPr>
          <p:nvPr>
            <p:ph idx="1"/>
          </p:nvPr>
        </p:nvSpPr>
        <p:spPr/>
        <p:txBody>
          <a:bodyPr/>
          <a:lstStyle/>
          <a:p>
            <a:r>
              <a:rPr lang="en-US" dirty="0" smtClean="0"/>
              <a:t>Measures interstitial glucose concentration</a:t>
            </a:r>
          </a:p>
          <a:p>
            <a:r>
              <a:rPr lang="en-US" dirty="0" smtClean="0"/>
              <a:t>There is always a ‘lag time’ between circulating glucose values and interstitial glucose concentration</a:t>
            </a:r>
          </a:p>
          <a:p>
            <a:r>
              <a:rPr lang="en-US" dirty="0" smtClean="0"/>
              <a:t>This lag time is prolonged for glucose extremes</a:t>
            </a:r>
          </a:p>
          <a:p>
            <a:r>
              <a:rPr lang="en-US" dirty="0" smtClean="0"/>
              <a:t>Conditions that cause fluid retention decrease accuracy (pregnancy, ESRD, etc.)</a:t>
            </a:r>
            <a:endParaRPr lang="en-US" dirty="0"/>
          </a:p>
        </p:txBody>
      </p:sp>
    </p:spTree>
    <p:extLst>
      <p:ext uri="{BB962C8B-B14F-4D97-AF65-F5344CB8AC3E}">
        <p14:creationId xmlns:p14="http://schemas.microsoft.com/office/powerpoint/2010/main" val="12742977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Identifying patients who may benefit from CGM is important</a:t>
            </a:r>
          </a:p>
          <a:p>
            <a:r>
              <a:rPr lang="en-US" dirty="0" smtClean="0"/>
              <a:t>CGM can reinforce patient education and behavioral change</a:t>
            </a:r>
          </a:p>
          <a:p>
            <a:r>
              <a:rPr lang="en-US" dirty="0" smtClean="0"/>
              <a:t>CGM may be specially useful in special populations such as: children, pregnant women, </a:t>
            </a:r>
            <a:r>
              <a:rPr lang="en-US" dirty="0" err="1" smtClean="0"/>
              <a:t>dialysed</a:t>
            </a:r>
            <a:r>
              <a:rPr lang="en-US" dirty="0" smtClean="0"/>
              <a:t> patients, patients with brittle diabetes, etc.</a:t>
            </a:r>
          </a:p>
          <a:p>
            <a:r>
              <a:rPr lang="en-US" dirty="0" smtClean="0"/>
              <a:t>It is important to be aware of CGM limitations</a:t>
            </a:r>
          </a:p>
          <a:p>
            <a:endParaRPr lang="en-US" dirty="0"/>
          </a:p>
        </p:txBody>
      </p:sp>
    </p:spTree>
    <p:extLst>
      <p:ext uri="{BB962C8B-B14F-4D97-AF65-F5344CB8AC3E}">
        <p14:creationId xmlns:p14="http://schemas.microsoft.com/office/powerpoint/2010/main" val="8978466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2"/>
          <a:srcRect/>
          <a:stretch>
            <a:fillRect/>
          </a:stretch>
        </p:blipFill>
        <p:spPr bwMode="auto">
          <a:xfrm rot="5400000">
            <a:off x="5558887" y="3424404"/>
            <a:ext cx="3647652" cy="2746302"/>
          </a:xfrm>
          <a:prstGeom prst="rect">
            <a:avLst/>
          </a:prstGeom>
          <a:noFill/>
          <a:ln w="9525">
            <a:noFill/>
            <a:miter lim="800000"/>
            <a:headEnd/>
            <a:tailEnd/>
          </a:ln>
          <a:effectLst/>
        </p:spPr>
      </p:pic>
      <p:pic>
        <p:nvPicPr>
          <p:cNvPr id="11" name="Picture 1"/>
          <p:cNvPicPr>
            <a:picLocks noChangeAspect="1" noChangeArrowheads="1"/>
          </p:cNvPicPr>
          <p:nvPr/>
        </p:nvPicPr>
        <p:blipFill>
          <a:blip r:embed="rId2"/>
          <a:srcRect/>
          <a:stretch>
            <a:fillRect/>
          </a:stretch>
        </p:blipFill>
        <p:spPr bwMode="auto">
          <a:xfrm rot="21171412">
            <a:off x="3846862" y="3816939"/>
            <a:ext cx="3647652" cy="2746302"/>
          </a:xfrm>
          <a:prstGeom prst="rect">
            <a:avLst/>
          </a:prstGeom>
          <a:noFill/>
          <a:ln w="9525">
            <a:noFill/>
            <a:miter lim="800000"/>
            <a:headEnd/>
            <a:tailEnd/>
          </a:ln>
          <a:effectLst/>
        </p:spPr>
      </p:pic>
      <p:pic>
        <p:nvPicPr>
          <p:cNvPr id="6" name="Picture 1"/>
          <p:cNvPicPr>
            <a:picLocks noChangeAspect="1" noChangeArrowheads="1"/>
          </p:cNvPicPr>
          <p:nvPr/>
        </p:nvPicPr>
        <p:blipFill>
          <a:blip r:embed="rId2"/>
          <a:srcRect/>
          <a:stretch>
            <a:fillRect/>
          </a:stretch>
        </p:blipFill>
        <p:spPr bwMode="auto">
          <a:xfrm rot="21385049">
            <a:off x="233109" y="3873806"/>
            <a:ext cx="3647652" cy="2746302"/>
          </a:xfrm>
          <a:prstGeom prst="rect">
            <a:avLst/>
          </a:prstGeom>
          <a:noFill/>
          <a:ln w="9525">
            <a:noFill/>
            <a:miter lim="800000"/>
            <a:headEnd/>
            <a:tailEnd/>
          </a:ln>
          <a:effectLst/>
        </p:spPr>
      </p:pic>
      <p:pic>
        <p:nvPicPr>
          <p:cNvPr id="10" name="Picture 1"/>
          <p:cNvPicPr>
            <a:picLocks noChangeAspect="1" noChangeArrowheads="1"/>
          </p:cNvPicPr>
          <p:nvPr/>
        </p:nvPicPr>
        <p:blipFill>
          <a:blip r:embed="rId2"/>
          <a:srcRect/>
          <a:stretch>
            <a:fillRect/>
          </a:stretch>
        </p:blipFill>
        <p:spPr bwMode="auto">
          <a:xfrm rot="476141">
            <a:off x="280781" y="2177002"/>
            <a:ext cx="3647652" cy="2746302"/>
          </a:xfrm>
          <a:prstGeom prst="rect">
            <a:avLst/>
          </a:prstGeom>
          <a:noFill/>
          <a:ln w="9525">
            <a:noFill/>
            <a:miter lim="800000"/>
            <a:headEnd/>
            <a:tailEnd/>
          </a:ln>
          <a:effectLst/>
        </p:spPr>
      </p:pic>
      <p:pic>
        <p:nvPicPr>
          <p:cNvPr id="9" name="Picture 1"/>
          <p:cNvPicPr>
            <a:picLocks noChangeAspect="1" noChangeArrowheads="1"/>
          </p:cNvPicPr>
          <p:nvPr/>
        </p:nvPicPr>
        <p:blipFill>
          <a:blip r:embed="rId2"/>
          <a:srcRect/>
          <a:stretch>
            <a:fillRect/>
          </a:stretch>
        </p:blipFill>
        <p:spPr bwMode="auto">
          <a:xfrm rot="578664">
            <a:off x="5230619" y="410311"/>
            <a:ext cx="3647652" cy="2746302"/>
          </a:xfrm>
          <a:prstGeom prst="rect">
            <a:avLst/>
          </a:prstGeom>
          <a:noFill/>
          <a:ln w="9525">
            <a:noFill/>
            <a:miter lim="800000"/>
            <a:headEnd/>
            <a:tailEnd/>
          </a:ln>
          <a:effectLst/>
        </p:spPr>
      </p:pic>
      <p:pic>
        <p:nvPicPr>
          <p:cNvPr id="3073" name="Picture 1"/>
          <p:cNvPicPr>
            <a:picLocks noGrp="1" noChangeAspect="1" noChangeArrowheads="1"/>
          </p:cNvPicPr>
          <p:nvPr>
            <p:ph idx="1"/>
          </p:nvPr>
        </p:nvPicPr>
        <p:blipFill>
          <a:blip r:embed="rId2"/>
          <a:srcRect/>
          <a:stretch>
            <a:fillRect/>
          </a:stretch>
        </p:blipFill>
        <p:spPr bwMode="auto">
          <a:xfrm rot="20985762">
            <a:off x="280091" y="411144"/>
            <a:ext cx="3647652" cy="2746302"/>
          </a:xfrm>
          <a:prstGeom prst="rect">
            <a:avLst/>
          </a:prstGeom>
          <a:noFill/>
          <a:ln w="9525">
            <a:noFill/>
            <a:miter lim="800000"/>
            <a:headEnd/>
            <a:tailEnd/>
          </a:ln>
          <a:effectLst/>
        </p:spPr>
      </p:pic>
      <p:pic>
        <p:nvPicPr>
          <p:cNvPr id="7" name="Picture 1"/>
          <p:cNvPicPr>
            <a:picLocks noChangeAspect="1" noChangeArrowheads="1"/>
          </p:cNvPicPr>
          <p:nvPr/>
        </p:nvPicPr>
        <p:blipFill>
          <a:blip r:embed="rId2"/>
          <a:srcRect/>
          <a:stretch>
            <a:fillRect/>
          </a:stretch>
        </p:blipFill>
        <p:spPr bwMode="auto">
          <a:xfrm rot="20143862">
            <a:off x="3034183" y="2227655"/>
            <a:ext cx="3647652" cy="2746302"/>
          </a:xfrm>
          <a:prstGeom prst="rect">
            <a:avLst/>
          </a:prstGeom>
          <a:noFill/>
          <a:ln w="9525">
            <a:noFill/>
            <a:miter lim="800000"/>
            <a:headEnd/>
            <a:tailEnd/>
          </a:ln>
          <a:effectLst/>
        </p:spPr>
      </p:pic>
      <p:pic>
        <p:nvPicPr>
          <p:cNvPr id="8" name="Picture 1"/>
          <p:cNvPicPr>
            <a:picLocks noChangeAspect="1" noChangeArrowheads="1"/>
          </p:cNvPicPr>
          <p:nvPr/>
        </p:nvPicPr>
        <p:blipFill>
          <a:blip r:embed="rId2"/>
          <a:srcRect/>
          <a:stretch>
            <a:fillRect/>
          </a:stretch>
        </p:blipFill>
        <p:spPr bwMode="auto">
          <a:xfrm rot="2113630">
            <a:off x="4953874" y="3093092"/>
            <a:ext cx="3647652" cy="2746302"/>
          </a:xfrm>
          <a:prstGeom prst="rect">
            <a:avLst/>
          </a:prstGeom>
          <a:noFill/>
          <a:ln w="9525">
            <a:noFill/>
            <a:miter lim="800000"/>
            <a:headEnd/>
            <a:tailEnd/>
          </a:ln>
          <a:effectLst/>
        </p:spPr>
      </p:pic>
      <p:pic>
        <p:nvPicPr>
          <p:cNvPr id="12" name="Picture 1"/>
          <p:cNvPicPr>
            <a:picLocks noChangeAspect="1" noChangeArrowheads="1"/>
          </p:cNvPicPr>
          <p:nvPr/>
        </p:nvPicPr>
        <p:blipFill>
          <a:blip r:embed="rId2"/>
          <a:srcRect/>
          <a:stretch>
            <a:fillRect/>
          </a:stretch>
        </p:blipFill>
        <p:spPr bwMode="auto">
          <a:xfrm rot="1048937">
            <a:off x="3392727" y="559888"/>
            <a:ext cx="3647652" cy="2746302"/>
          </a:xfrm>
          <a:prstGeom prst="rect">
            <a:avLst/>
          </a:prstGeom>
          <a:noFill/>
          <a:ln w="9525">
            <a:noFill/>
            <a:miter lim="800000"/>
            <a:headEnd/>
            <a:tailEnd/>
          </a:ln>
          <a:effectLst/>
        </p:spPr>
      </p:pic>
    </p:spTree>
    <p:extLst>
      <p:ext uri="{BB962C8B-B14F-4D97-AF65-F5344CB8AC3E}">
        <p14:creationId xmlns:p14="http://schemas.microsoft.com/office/powerpoint/2010/main" val="323571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Glycemic Assessment</a:t>
            </a:r>
            <a:endParaRPr lang="en-US" dirty="0"/>
          </a:p>
        </p:txBody>
      </p:sp>
      <p:sp>
        <p:nvSpPr>
          <p:cNvPr id="3" name="Content Placeholder 2"/>
          <p:cNvSpPr>
            <a:spLocks noGrp="1"/>
          </p:cNvSpPr>
          <p:nvPr>
            <p:ph idx="1"/>
          </p:nvPr>
        </p:nvSpPr>
        <p:spPr/>
        <p:txBody>
          <a:bodyPr/>
          <a:lstStyle/>
          <a:p>
            <a:r>
              <a:rPr lang="en-US" dirty="0" smtClean="0"/>
              <a:t>Symptoms of hyperglycemia</a:t>
            </a:r>
          </a:p>
          <a:p>
            <a:r>
              <a:rPr lang="en-US" dirty="0" smtClean="0"/>
              <a:t>Symptoms of hyperglycemia</a:t>
            </a:r>
          </a:p>
          <a:p>
            <a:r>
              <a:rPr lang="en-US" dirty="0" smtClean="0"/>
              <a:t>Self Monitoring Blood Glucose (SMBG)</a:t>
            </a:r>
          </a:p>
          <a:p>
            <a:r>
              <a:rPr lang="en-US" dirty="0" smtClean="0"/>
              <a:t>HbA1c</a:t>
            </a:r>
          </a:p>
        </p:txBody>
      </p:sp>
    </p:spTree>
    <p:extLst>
      <p:ext uri="{BB962C8B-B14F-4D97-AF65-F5344CB8AC3E}">
        <p14:creationId xmlns:p14="http://schemas.microsoft.com/office/powerpoint/2010/main" val="32373666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of Current Assessment Tools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Symptoms:</a:t>
            </a:r>
          </a:p>
          <a:p>
            <a:pPr lvl="1"/>
            <a:r>
              <a:rPr lang="en-US" dirty="0" smtClean="0"/>
              <a:t>Usually when too high or too low</a:t>
            </a:r>
          </a:p>
          <a:p>
            <a:r>
              <a:rPr lang="en-US" dirty="0" smtClean="0"/>
              <a:t>SMBG:</a:t>
            </a:r>
          </a:p>
          <a:p>
            <a:pPr lvl="1"/>
            <a:r>
              <a:rPr lang="en-US" dirty="0" smtClean="0"/>
              <a:t>Inconvenient, sometimes painful, costly</a:t>
            </a:r>
          </a:p>
          <a:p>
            <a:pPr lvl="1"/>
            <a:r>
              <a:rPr lang="en-US" dirty="0" smtClean="0"/>
              <a:t>When? How often?</a:t>
            </a:r>
          </a:p>
          <a:p>
            <a:r>
              <a:rPr lang="en-US" dirty="0" smtClean="0"/>
              <a:t>HbA1c:</a:t>
            </a:r>
          </a:p>
          <a:p>
            <a:pPr lvl="1"/>
            <a:r>
              <a:rPr lang="en-US" dirty="0" smtClean="0"/>
              <a:t>Gives no information on excursions</a:t>
            </a:r>
          </a:p>
          <a:p>
            <a:pPr lvl="1"/>
            <a:r>
              <a:rPr lang="en-US" dirty="0" smtClean="0"/>
              <a:t>Dependent on RBC lifespan and turnover</a:t>
            </a:r>
          </a:p>
          <a:p>
            <a:pPr lvl="1"/>
            <a:r>
              <a:rPr lang="en-US" dirty="0" smtClean="0"/>
              <a:t>‘fast’ and ‘slow’ </a:t>
            </a:r>
            <a:r>
              <a:rPr lang="en-US" dirty="0" err="1" smtClean="0"/>
              <a:t>glycators</a:t>
            </a:r>
            <a:endParaRPr lang="en-US" dirty="0" smtClean="0"/>
          </a:p>
          <a:p>
            <a:pPr lvl="1"/>
            <a:r>
              <a:rPr lang="en-US" dirty="0" smtClean="0"/>
              <a:t>Methodology must be standardized</a:t>
            </a:r>
          </a:p>
          <a:p>
            <a:pPr lvl="1"/>
            <a:endParaRPr lang="en-US" dirty="0" smtClean="0"/>
          </a:p>
        </p:txBody>
      </p:sp>
    </p:spTree>
    <p:extLst>
      <p:ext uri="{BB962C8B-B14F-4D97-AF65-F5344CB8AC3E}">
        <p14:creationId xmlns:p14="http://schemas.microsoft.com/office/powerpoint/2010/main" val="22111767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Glucose Monitoring</a:t>
            </a:r>
            <a:endParaRPr lang="en-US" dirty="0"/>
          </a:p>
        </p:txBody>
      </p:sp>
      <p:sp>
        <p:nvSpPr>
          <p:cNvPr id="3" name="Content Placeholder 2"/>
          <p:cNvSpPr>
            <a:spLocks noGrp="1"/>
          </p:cNvSpPr>
          <p:nvPr>
            <p:ph idx="1"/>
          </p:nvPr>
        </p:nvSpPr>
        <p:spPr/>
        <p:txBody>
          <a:bodyPr/>
          <a:lstStyle/>
          <a:p>
            <a:r>
              <a:rPr lang="en-US" dirty="0" smtClean="0"/>
              <a:t>Glucose sensor implanted in subcutaneous tissue</a:t>
            </a:r>
          </a:p>
          <a:p>
            <a:r>
              <a:rPr lang="en-US" dirty="0" smtClean="0"/>
              <a:t>Measures glucose of interstitial fluid every 3 to 5 minutes for up to 10 days</a:t>
            </a:r>
          </a:p>
          <a:p>
            <a:r>
              <a:rPr lang="en-US" dirty="0" smtClean="0"/>
              <a:t>Can show real-time glucose chart </a:t>
            </a:r>
            <a:endParaRPr lang="en-US" dirty="0"/>
          </a:p>
        </p:txBody>
      </p:sp>
    </p:spTree>
    <p:extLst>
      <p:ext uri="{BB962C8B-B14F-4D97-AF65-F5344CB8AC3E}">
        <p14:creationId xmlns:p14="http://schemas.microsoft.com/office/powerpoint/2010/main" val="26806612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381000" y="190500"/>
            <a:ext cx="8458200" cy="7239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ormAutofit fontScale="90000"/>
          </a:bodyPr>
          <a:lstStyle/>
          <a:p>
            <a:r>
              <a:rPr lang="en-US" sz="2400" b="1" dirty="0"/>
              <a:t>Limitations of Blood Glucose </a:t>
            </a:r>
            <a:r>
              <a:rPr lang="en-US" sz="2400" b="1" dirty="0" smtClean="0"/>
              <a:t>Meters</a:t>
            </a:r>
            <a:br>
              <a:rPr lang="en-US" sz="2400" b="1" dirty="0" smtClean="0"/>
            </a:br>
            <a:r>
              <a:rPr lang="en-US" sz="1800" i="1" dirty="0" smtClean="0"/>
              <a:t>Self-monitoring Blood Glucose</a:t>
            </a:r>
            <a:endParaRPr lang="en-US" sz="1800" i="1" dirty="0"/>
          </a:p>
        </p:txBody>
      </p:sp>
      <p:sp>
        <p:nvSpPr>
          <p:cNvPr id="12" name="Text Box 5"/>
          <p:cNvSpPr txBox="1">
            <a:spLocks noChangeArrowheads="1"/>
          </p:cNvSpPr>
          <p:nvPr/>
        </p:nvSpPr>
        <p:spPr bwMode="auto">
          <a:xfrm>
            <a:off x="2032372" y="2018941"/>
            <a:ext cx="1935465" cy="33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ヒラギノ角ゴ Pro W3" pitchFamily="28" charset="-128"/>
              </a:defRPr>
            </a:lvl1pPr>
            <a:lvl2pPr marL="742950" indent="-285750" eaLnBrk="0" hangingPunct="0">
              <a:defRPr>
                <a:solidFill>
                  <a:schemeClr val="tx1"/>
                </a:solidFill>
                <a:latin typeface="Arial" pitchFamily="34" charset="0"/>
                <a:ea typeface="ヒラギノ角ゴ Pro W3" pitchFamily="28" charset="-128"/>
              </a:defRPr>
            </a:lvl2pPr>
            <a:lvl3pPr marL="1143000" indent="-228600" eaLnBrk="0" hangingPunct="0">
              <a:defRPr>
                <a:solidFill>
                  <a:schemeClr val="tx1"/>
                </a:solidFill>
                <a:latin typeface="Arial" pitchFamily="34" charset="0"/>
                <a:ea typeface="ヒラギノ角ゴ Pro W3" pitchFamily="28" charset="-128"/>
              </a:defRPr>
            </a:lvl3pPr>
            <a:lvl4pPr marL="1600200" indent="-228600" eaLnBrk="0" hangingPunct="0">
              <a:defRPr>
                <a:solidFill>
                  <a:schemeClr val="tx1"/>
                </a:solidFill>
                <a:latin typeface="Arial" pitchFamily="34" charset="0"/>
                <a:ea typeface="ヒラギノ角ゴ Pro W3" pitchFamily="28" charset="-128"/>
              </a:defRPr>
            </a:lvl4pPr>
            <a:lvl5pPr marL="2057400" indent="-228600" eaLnBrk="0" hangingPunct="0">
              <a:defRPr>
                <a:solidFill>
                  <a:schemeClr val="tx1"/>
                </a:solidFill>
                <a:latin typeface="Arial" pitchFamily="34" charset="0"/>
                <a:ea typeface="ヒラギノ角ゴ Pro W3" pitchFamily="28"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28"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28"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28"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28" charset="-128"/>
              </a:defRPr>
            </a:lvl9pPr>
          </a:lstStyle>
          <a:p>
            <a:pPr algn="ctr" eaLnBrk="1" hangingPunct="1">
              <a:spcBef>
                <a:spcPct val="50000"/>
              </a:spcBef>
            </a:pPr>
            <a:r>
              <a:rPr lang="en-US" sz="1600" b="1" dirty="0">
                <a:solidFill>
                  <a:srgbClr val="003399"/>
                </a:solidFill>
              </a:rPr>
              <a:t>GLUCOSE?</a:t>
            </a:r>
          </a:p>
        </p:txBody>
      </p:sp>
      <p:sp>
        <p:nvSpPr>
          <p:cNvPr id="13" name="AutoShape 6"/>
          <p:cNvSpPr>
            <a:spLocks noChangeArrowheads="1"/>
          </p:cNvSpPr>
          <p:nvPr/>
        </p:nvSpPr>
        <p:spPr bwMode="auto">
          <a:xfrm>
            <a:off x="2554258" y="1139716"/>
            <a:ext cx="968279" cy="841936"/>
          </a:xfrm>
          <a:prstGeom prst="up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4" name="AutoShape 7"/>
          <p:cNvSpPr>
            <a:spLocks noChangeArrowheads="1"/>
          </p:cNvSpPr>
          <p:nvPr/>
        </p:nvSpPr>
        <p:spPr bwMode="auto">
          <a:xfrm flipV="1">
            <a:off x="2554258" y="2437945"/>
            <a:ext cx="968279" cy="914855"/>
          </a:xfrm>
          <a:prstGeom prst="up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 name="AutoShape 8"/>
          <p:cNvSpPr>
            <a:spLocks noChangeArrowheads="1"/>
          </p:cNvSpPr>
          <p:nvPr/>
        </p:nvSpPr>
        <p:spPr bwMode="auto">
          <a:xfrm rot="16200000" flipV="1">
            <a:off x="3801656" y="1752822"/>
            <a:ext cx="779134" cy="913956"/>
          </a:xfrm>
          <a:prstGeom prst="up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nvGrpSpPr>
          <p:cNvPr id="22" name="Group 21"/>
          <p:cNvGrpSpPr/>
          <p:nvPr/>
        </p:nvGrpSpPr>
        <p:grpSpPr>
          <a:xfrm>
            <a:off x="5379465" y="832016"/>
            <a:ext cx="3394494" cy="3590566"/>
            <a:chOff x="5444706" y="685800"/>
            <a:chExt cx="3394494" cy="3590566"/>
          </a:xfrm>
        </p:grpSpPr>
        <p:pic>
          <p:nvPicPr>
            <p:cNvPr id="716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706" y="685800"/>
              <a:ext cx="3394494" cy="359056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391400" y="2438400"/>
              <a:ext cx="607859"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grpSp>
        <p:nvGrpSpPr>
          <p:cNvPr id="21" name="Group 20"/>
          <p:cNvGrpSpPr/>
          <p:nvPr/>
        </p:nvGrpSpPr>
        <p:grpSpPr>
          <a:xfrm>
            <a:off x="533400" y="1066801"/>
            <a:ext cx="4343400" cy="2286000"/>
            <a:chOff x="533400" y="1066801"/>
            <a:chExt cx="4343400" cy="2286000"/>
          </a:xfrm>
        </p:grpSpPr>
        <p:pic>
          <p:nvPicPr>
            <p:cNvPr id="16" name="Picture 13" descr="BYC_00015_Link strai#63DA7A"/>
            <p:cNvPicPr>
              <a:picLocks noChangeAspect="1" noChangeArrowheads="1"/>
            </p:cNvPicPr>
            <p:nvPr/>
          </p:nvPicPr>
          <p:blipFill>
            <a:blip r:embed="rId4" cstate="print">
              <a:clrChange>
                <a:clrFrom>
                  <a:srgbClr val="FFFDFC"/>
                </a:clrFrom>
                <a:clrTo>
                  <a:srgbClr val="FFFDFC">
                    <a:alpha val="0"/>
                  </a:srgbClr>
                </a:clrTo>
              </a:clrChange>
              <a:extLst>
                <a:ext uri="{28A0092B-C50C-407E-A947-70E740481C1C}">
                  <a14:useLocalDpi xmlns:a14="http://schemas.microsoft.com/office/drawing/2010/main" val="0"/>
                </a:ext>
              </a:extLst>
            </a:blip>
            <a:srcRect/>
            <a:stretch>
              <a:fillRect/>
            </a:stretch>
          </p:blipFill>
          <p:spPr bwMode="auto">
            <a:xfrm>
              <a:off x="672729" y="1295400"/>
              <a:ext cx="146087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533400" y="1066801"/>
              <a:ext cx="4343400" cy="2286000"/>
            </a:xfrm>
            <a:prstGeom prst="round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grpSp>
      <p:grpSp>
        <p:nvGrpSpPr>
          <p:cNvPr id="23" name="Group 22"/>
          <p:cNvGrpSpPr/>
          <p:nvPr/>
        </p:nvGrpSpPr>
        <p:grpSpPr>
          <a:xfrm>
            <a:off x="685800" y="3886200"/>
            <a:ext cx="2352597" cy="2590800"/>
            <a:chOff x="685800" y="3886200"/>
            <a:chExt cx="2352597" cy="2590800"/>
          </a:xfrm>
        </p:grpSpPr>
        <p:pic>
          <p:nvPicPr>
            <p:cNvPr id="71683" name="Picture 3" descr="http://www.bostonherald.com/blogs/sports/rap_sheet/wp-content/uploads/2009/11/fire-alarm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930" y="3983740"/>
              <a:ext cx="2023882" cy="202388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829930" y="3983740"/>
              <a:ext cx="2023882" cy="20238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H="1">
              <a:off x="829930" y="3983740"/>
              <a:ext cx="2023882" cy="202388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999332" y="6007623"/>
              <a:ext cx="1685077" cy="369332"/>
            </a:xfrm>
            <a:prstGeom prst="rect">
              <a:avLst/>
            </a:prstGeom>
            <a:noFill/>
          </p:spPr>
          <p:txBody>
            <a:bodyPr wrap="none" rtlCol="0">
              <a:spAutoFit/>
            </a:bodyPr>
            <a:lstStyle/>
            <a:p>
              <a:r>
                <a:rPr lang="en-US" dirty="0" smtClean="0"/>
                <a:t>Blood Glucose</a:t>
              </a:r>
              <a:endParaRPr lang="en-US" dirty="0"/>
            </a:p>
          </p:txBody>
        </p:sp>
        <p:sp>
          <p:nvSpPr>
            <p:cNvPr id="30" name="Rounded Rectangle 29"/>
            <p:cNvSpPr/>
            <p:nvPr/>
          </p:nvSpPr>
          <p:spPr bwMode="auto">
            <a:xfrm>
              <a:off x="685800" y="3886200"/>
              <a:ext cx="2352597" cy="2590800"/>
            </a:xfrm>
            <a:prstGeom prst="round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grpSp>
      <p:pic>
        <p:nvPicPr>
          <p:cNvPr id="71684" name="Picture 4" descr="C:\Users\nabulg1\Desktop\Pictur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537" y="4439092"/>
            <a:ext cx="5392863" cy="2260093"/>
          </a:xfrm>
          <a:prstGeom prst="rect">
            <a:avLst/>
          </a:prstGeom>
          <a:solidFill>
            <a:schemeClr val="bg1"/>
          </a:solidFill>
        </p:spPr>
      </p:pic>
    </p:spTree>
    <p:extLst>
      <p:ext uri="{BB962C8B-B14F-4D97-AF65-F5344CB8AC3E}">
        <p14:creationId xmlns:p14="http://schemas.microsoft.com/office/powerpoint/2010/main" val="209648820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out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1684"/>
                                        </p:tgtEl>
                                        <p:attrNameLst>
                                          <p:attrName>style.visibility</p:attrName>
                                        </p:attrNameLst>
                                      </p:cBhvr>
                                      <p:to>
                                        <p:strVal val="visible"/>
                                      </p:to>
                                    </p:set>
                                    <p:animEffect transition="in" filter="wipe(left)">
                                      <p:cBhvr>
                                        <p:cTn id="30"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3200" y="152400"/>
            <a:ext cx="8788400" cy="777875"/>
          </a:xfrm>
        </p:spPr>
        <p:txBody>
          <a:bodyPr>
            <a:normAutofit/>
          </a:bodyPr>
          <a:lstStyle/>
          <a:p>
            <a:pPr eaLnBrk="1" hangingPunct="1">
              <a:defRPr/>
            </a:pPr>
            <a:r>
              <a:rPr lang="en-US" sz="2400" b="1" dirty="0" smtClean="0"/>
              <a:t>Continuous Glucose Monitoring (CGM)</a:t>
            </a:r>
            <a:endParaRPr lang="en-US" sz="2400" kern="1200" dirty="0">
              <a:solidFill>
                <a:srgbClr val="003399"/>
              </a:solidFill>
              <a:cs typeface="+mn-cs"/>
            </a:endParaRPr>
          </a:p>
        </p:txBody>
      </p:sp>
      <p:sp>
        <p:nvSpPr>
          <p:cNvPr id="34819" name="Rectangle 75"/>
          <p:cNvSpPr>
            <a:spLocks noChangeArrowheads="1"/>
          </p:cNvSpPr>
          <p:nvPr/>
        </p:nvSpPr>
        <p:spPr bwMode="auto">
          <a:xfrm>
            <a:off x="457200" y="1012825"/>
            <a:ext cx="861060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7" rIns="92075" bIns="46037"/>
          <a:lstStyle/>
          <a:p>
            <a:pPr eaLnBrk="0" hangingPunct="0">
              <a:lnSpc>
                <a:spcPct val="90000"/>
              </a:lnSpc>
              <a:spcBef>
                <a:spcPct val="50000"/>
              </a:spcBef>
              <a:buClr>
                <a:schemeClr val="hlink"/>
              </a:buClr>
              <a:buSzPct val="80000"/>
              <a:buFont typeface="Monotype Sorts" pitchFamily="2" charset="2"/>
              <a:buNone/>
            </a:pPr>
            <a:endParaRPr lang="en-US" sz="2400" b="1">
              <a:solidFill>
                <a:schemeClr val="folHlink"/>
              </a:solidFill>
            </a:endParaRPr>
          </a:p>
        </p:txBody>
      </p:sp>
      <p:graphicFrame>
        <p:nvGraphicFramePr>
          <p:cNvPr id="58" name="Group 3"/>
          <p:cNvGraphicFramePr>
            <a:graphicFrameLocks/>
          </p:cNvGraphicFramePr>
          <p:nvPr/>
        </p:nvGraphicFramePr>
        <p:xfrm>
          <a:off x="479425" y="990600"/>
          <a:ext cx="484188" cy="3675065"/>
        </p:xfrm>
        <a:graphic>
          <a:graphicData uri="http://schemas.openxmlformats.org/drawingml/2006/table">
            <a:tbl>
              <a:tblPr/>
              <a:tblGrid>
                <a:gridCol w="484188"/>
              </a:tblGrid>
              <a:tr h="525463">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00529B"/>
                          </a:solidFill>
                          <a:effectLst/>
                          <a:latin typeface="Arial" charset="0"/>
                          <a:ea typeface="ＭＳ Ｐゴシック" charset="-128"/>
                        </a:rPr>
                        <a:t>300</a:t>
                      </a:r>
                    </a:p>
                  </a:txBody>
                  <a:tcPr marL="0" marR="0" marT="0" marB="0" anchor="ctr" horzOverflow="overflow">
                    <a:lnL cap="flat">
                      <a:noFill/>
                    </a:lnL>
                    <a:lnR cap="flat">
                      <a:noFill/>
                    </a:lnR>
                    <a:lnT cap="flat">
                      <a:noFill/>
                    </a:lnT>
                    <a:lnB>
                      <a:noFill/>
                    </a:lnB>
                    <a:lnTlToBr>
                      <a:noFill/>
                    </a:lnTlToBr>
                    <a:lnBlToTr>
                      <a:noFill/>
                    </a:lnBlToTr>
                    <a:noFill/>
                  </a:tcPr>
                </a:tc>
              </a:tr>
              <a:tr h="52387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smtClean="0">
                        <a:ln>
                          <a:noFill/>
                        </a:ln>
                        <a:solidFill>
                          <a:srgbClr val="00529B"/>
                        </a:solidFill>
                        <a:effectLst/>
                        <a:latin typeface="Arial" charset="0"/>
                        <a:ea typeface="ＭＳ Ｐゴシック" charset="-128"/>
                      </a:endParaRPr>
                    </a:p>
                  </a:txBody>
                  <a:tcPr marL="0" marR="0" marT="0" marB="0" anchor="ctr" horzOverflow="overflow">
                    <a:lnL cap="flat">
                      <a:noFill/>
                    </a:lnL>
                    <a:lnR cap="flat">
                      <a:noFill/>
                    </a:lnR>
                    <a:lnT>
                      <a:noFill/>
                    </a:lnT>
                    <a:lnB>
                      <a:noFill/>
                    </a:lnB>
                    <a:lnTlToBr>
                      <a:noFill/>
                    </a:lnTlToBr>
                    <a:lnBlToTr>
                      <a:noFill/>
                    </a:lnBlToTr>
                    <a:noFill/>
                  </a:tcPr>
                </a:tc>
              </a:tr>
              <a:tr h="525463">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00529B"/>
                          </a:solidFill>
                          <a:effectLst/>
                          <a:latin typeface="Arial" charset="0"/>
                          <a:ea typeface="ＭＳ Ｐゴシック" charset="-128"/>
                        </a:rPr>
                        <a:t>200</a:t>
                      </a:r>
                    </a:p>
                  </a:txBody>
                  <a:tcPr marL="0" marR="0" marT="0" marB="0" anchor="ctr" horzOverflow="overflow">
                    <a:lnL cap="flat">
                      <a:noFill/>
                    </a:lnL>
                    <a:lnR cap="flat">
                      <a:noFill/>
                    </a:lnR>
                    <a:lnT>
                      <a:noFill/>
                    </a:lnT>
                    <a:lnB>
                      <a:noFill/>
                    </a:lnB>
                    <a:lnTlToBr>
                      <a:noFill/>
                    </a:lnTlToBr>
                    <a:lnBlToTr>
                      <a:noFill/>
                    </a:lnBlToTr>
                    <a:noFill/>
                  </a:tcPr>
                </a:tc>
              </a:tr>
              <a:tr h="525463">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smtClean="0">
                        <a:ln>
                          <a:noFill/>
                        </a:ln>
                        <a:solidFill>
                          <a:srgbClr val="00529B"/>
                        </a:solidFill>
                        <a:effectLst/>
                        <a:latin typeface="Arial" charset="0"/>
                        <a:ea typeface="ＭＳ Ｐゴシック" charset="-128"/>
                      </a:endParaRPr>
                    </a:p>
                  </a:txBody>
                  <a:tcPr marL="0" marR="0" marT="0" marB="0" anchor="ctr" horzOverflow="overflow">
                    <a:lnL cap="flat">
                      <a:noFill/>
                    </a:lnL>
                    <a:lnR cap="flat">
                      <a:noFill/>
                    </a:lnR>
                    <a:lnT>
                      <a:noFill/>
                    </a:lnT>
                    <a:lnB>
                      <a:noFill/>
                    </a:lnB>
                    <a:lnTlToBr>
                      <a:noFill/>
                    </a:lnTlToBr>
                    <a:lnBlToTr>
                      <a:noFill/>
                    </a:lnBlToTr>
                    <a:noFill/>
                  </a:tcPr>
                </a:tc>
              </a:tr>
              <a:tr h="525463">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00529B"/>
                          </a:solidFill>
                          <a:effectLst/>
                          <a:latin typeface="Arial" charset="0"/>
                          <a:ea typeface="ＭＳ Ｐゴシック" charset="-128"/>
                        </a:rPr>
                        <a:t>100</a:t>
                      </a:r>
                    </a:p>
                  </a:txBody>
                  <a:tcPr marL="0" marR="0" marT="0" marB="0" anchor="ctr" horzOverflow="overflow">
                    <a:lnL cap="flat">
                      <a:noFill/>
                    </a:lnL>
                    <a:lnR cap="flat">
                      <a:noFill/>
                    </a:lnR>
                    <a:lnT>
                      <a:noFill/>
                    </a:lnT>
                    <a:lnB>
                      <a:noFill/>
                    </a:lnB>
                    <a:lnTlToBr>
                      <a:noFill/>
                    </a:lnTlToBr>
                    <a:lnBlToTr>
                      <a:noFill/>
                    </a:lnBlToTr>
                    <a:noFill/>
                  </a:tcPr>
                </a:tc>
              </a:tr>
              <a:tr h="52387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smtClean="0">
                        <a:ln>
                          <a:noFill/>
                        </a:ln>
                        <a:solidFill>
                          <a:srgbClr val="00529B"/>
                        </a:solidFill>
                        <a:effectLst/>
                        <a:latin typeface="Arial" charset="0"/>
                        <a:ea typeface="ＭＳ Ｐゴシック" charset="-128"/>
                      </a:endParaRPr>
                    </a:p>
                  </a:txBody>
                  <a:tcPr marL="0" marR="0" marT="0" marB="0" anchor="ctr" horzOverflow="overflow">
                    <a:lnL cap="flat">
                      <a:noFill/>
                    </a:lnL>
                    <a:lnR cap="flat">
                      <a:noFill/>
                    </a:lnR>
                    <a:lnT>
                      <a:noFill/>
                    </a:lnT>
                    <a:lnB>
                      <a:noFill/>
                    </a:lnB>
                    <a:lnTlToBr>
                      <a:noFill/>
                    </a:lnTlToBr>
                    <a:lnBlToTr>
                      <a:noFill/>
                    </a:lnBlToTr>
                    <a:noFill/>
                  </a:tcPr>
                </a:tc>
              </a:tr>
              <a:tr h="525463">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00529B"/>
                          </a:solidFill>
                          <a:effectLst/>
                          <a:latin typeface="Arial" charset="0"/>
                          <a:ea typeface="ＭＳ Ｐゴシック" charset="-128"/>
                        </a:rPr>
                        <a:t>0</a:t>
                      </a:r>
                    </a:p>
                  </a:txBody>
                  <a:tcPr marL="0" marR="0" marT="0" marB="0"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59" name="Group 27"/>
          <p:cNvGraphicFramePr>
            <a:graphicFrameLocks noGrp="1"/>
          </p:cNvGraphicFramePr>
          <p:nvPr/>
        </p:nvGraphicFramePr>
        <p:xfrm>
          <a:off x="1398588" y="5072063"/>
          <a:ext cx="6835776" cy="311150"/>
        </p:xfrm>
        <a:graphic>
          <a:graphicData uri="http://schemas.openxmlformats.org/drawingml/2006/table">
            <a:tbl>
              <a:tblPr/>
              <a:tblGrid>
                <a:gridCol w="974778"/>
                <a:gridCol w="979711"/>
                <a:gridCol w="974778"/>
                <a:gridCol w="977245"/>
                <a:gridCol w="974776"/>
                <a:gridCol w="979712"/>
                <a:gridCol w="974776"/>
              </a:tblGrid>
              <a:tr h="31115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529B"/>
                          </a:solidFill>
                          <a:effectLst/>
                          <a:latin typeface="Arial" charset="0"/>
                          <a:ea typeface="ＭＳ Ｐゴシック" charset="-128"/>
                        </a:rPr>
                        <a:t>3AM</a:t>
                      </a:r>
                    </a:p>
                  </a:txBody>
                  <a:tcPr marL="0" marR="0" marT="0" marB="0" anchor="ctr" horzOverflow="overflow">
                    <a:lnL cap="flat">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00529B"/>
                          </a:solidFill>
                          <a:effectLst/>
                          <a:latin typeface="Arial" charset="0"/>
                          <a:ea typeface="ＭＳ Ｐゴシック" charset="-128"/>
                        </a:rPr>
                        <a:t>6AM</a:t>
                      </a:r>
                    </a:p>
                  </a:txBody>
                  <a:tcPr marL="0" marR="0" marT="0" marB="0" anchor="ctr" horzOverflow="overflow">
                    <a:lnL>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00529B"/>
                          </a:solidFill>
                          <a:effectLst/>
                          <a:latin typeface="Arial" charset="0"/>
                          <a:ea typeface="ＭＳ Ｐゴシック" charset="-128"/>
                        </a:rPr>
                        <a:t>9AM</a:t>
                      </a:r>
                    </a:p>
                  </a:txBody>
                  <a:tcPr marL="0" marR="0" marT="0" marB="0" anchor="ctr" horzOverflow="overflow">
                    <a:lnL>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529B"/>
                          </a:solidFill>
                          <a:effectLst/>
                          <a:latin typeface="Arial" charset="0"/>
                          <a:ea typeface="ＭＳ Ｐゴシック" charset="-128"/>
                        </a:rPr>
                        <a:t>12PM</a:t>
                      </a:r>
                    </a:p>
                  </a:txBody>
                  <a:tcPr marL="0" marR="0" marT="0" marB="0" anchor="ctr" horzOverflow="overflow">
                    <a:lnL>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00529B"/>
                          </a:solidFill>
                          <a:effectLst/>
                          <a:latin typeface="Arial" charset="0"/>
                          <a:ea typeface="ＭＳ Ｐゴシック" charset="-128"/>
                        </a:rPr>
                        <a:t>3PM</a:t>
                      </a:r>
                    </a:p>
                  </a:txBody>
                  <a:tcPr marL="0" marR="0" marT="0" marB="0" anchor="ctr" horzOverflow="overflow">
                    <a:lnL>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00529B"/>
                          </a:solidFill>
                          <a:effectLst/>
                          <a:latin typeface="Arial" charset="0"/>
                          <a:ea typeface="ＭＳ Ｐゴシック" charset="-128"/>
                        </a:rPr>
                        <a:t>6PM</a:t>
                      </a:r>
                    </a:p>
                  </a:txBody>
                  <a:tcPr marL="0" marR="0" marT="0" marB="0" anchor="ctr" horzOverflow="overflow">
                    <a:lnL>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rgbClr val="00529B"/>
                          </a:solidFill>
                          <a:effectLst/>
                          <a:latin typeface="Arial" charset="0"/>
                          <a:ea typeface="ＭＳ Ｐゴシック" charset="-128"/>
                        </a:rPr>
                        <a:t>9PM</a:t>
                      </a:r>
                    </a:p>
                  </a:txBody>
                  <a:tcPr marL="0" marR="0" marT="0" marB="0" anchor="ctr" horzOverflow="overflow">
                    <a:lnL>
                      <a:noFill/>
                    </a:lnL>
                    <a:lnR cap="flat">
                      <a:noFill/>
                    </a:lnR>
                    <a:lnT cap="flat">
                      <a:noFill/>
                    </a:lnT>
                    <a:lnB cap="flat">
                      <a:noFill/>
                    </a:lnB>
                    <a:lnTlToBr>
                      <a:noFill/>
                    </a:lnTlToBr>
                    <a:lnBlToTr>
                      <a:noFill/>
                    </a:lnBlToTr>
                    <a:noFill/>
                  </a:tcPr>
                </a:tc>
              </a:tr>
            </a:tbl>
          </a:graphicData>
        </a:graphic>
      </p:graphicFrame>
      <p:grpSp>
        <p:nvGrpSpPr>
          <p:cNvPr id="34836" name="Group 51"/>
          <p:cNvGrpSpPr>
            <a:grpSpLocks/>
          </p:cNvGrpSpPr>
          <p:nvPr/>
        </p:nvGrpSpPr>
        <p:grpSpPr bwMode="auto">
          <a:xfrm>
            <a:off x="5881688" y="1189038"/>
            <a:ext cx="3117850" cy="517525"/>
            <a:chOff x="4742" y="1377"/>
            <a:chExt cx="1018" cy="326"/>
          </a:xfrm>
        </p:grpSpPr>
        <p:sp>
          <p:nvSpPr>
            <p:cNvPr id="61" name="Rectangle 52"/>
            <p:cNvSpPr>
              <a:spLocks noChangeArrowheads="1"/>
            </p:cNvSpPr>
            <p:nvPr/>
          </p:nvSpPr>
          <p:spPr bwMode="auto">
            <a:xfrm>
              <a:off x="4742" y="1427"/>
              <a:ext cx="92" cy="90"/>
            </a:xfrm>
            <a:prstGeom prst="rect">
              <a:avLst/>
            </a:prstGeom>
            <a:solidFill>
              <a:schemeClr val="accent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62" name="Text Box 53"/>
            <p:cNvSpPr txBox="1">
              <a:spLocks noChangeArrowheads="1"/>
            </p:cNvSpPr>
            <p:nvPr/>
          </p:nvSpPr>
          <p:spPr bwMode="auto">
            <a:xfrm>
              <a:off x="4821" y="1377"/>
              <a:ext cx="93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r>
                <a:rPr lang="en-US" sz="1400" kern="0" smtClean="0">
                  <a:solidFill>
                    <a:srgbClr val="000000"/>
                  </a:solidFill>
                </a:rPr>
                <a:t>Fingersticks Alone</a:t>
              </a:r>
            </a:p>
          </p:txBody>
        </p:sp>
      </p:grpSp>
      <p:grpSp>
        <p:nvGrpSpPr>
          <p:cNvPr id="63" name="Group 54"/>
          <p:cNvGrpSpPr>
            <a:grpSpLocks/>
          </p:cNvGrpSpPr>
          <p:nvPr/>
        </p:nvGrpSpPr>
        <p:grpSpPr bwMode="auto">
          <a:xfrm>
            <a:off x="5859463" y="1550988"/>
            <a:ext cx="3148012" cy="307975"/>
            <a:chOff x="4742" y="1665"/>
            <a:chExt cx="1028" cy="194"/>
          </a:xfrm>
        </p:grpSpPr>
        <p:sp>
          <p:nvSpPr>
            <p:cNvPr id="64" name="Rectangle 55"/>
            <p:cNvSpPr>
              <a:spLocks noChangeArrowheads="1"/>
            </p:cNvSpPr>
            <p:nvPr/>
          </p:nvSpPr>
          <p:spPr bwMode="black">
            <a:xfrm>
              <a:off x="4742" y="1715"/>
              <a:ext cx="92" cy="9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65" name="Text Box 56"/>
            <p:cNvSpPr txBox="1">
              <a:spLocks noChangeArrowheads="1"/>
            </p:cNvSpPr>
            <p:nvPr/>
          </p:nvSpPr>
          <p:spPr bwMode="black">
            <a:xfrm>
              <a:off x="4821" y="1665"/>
              <a:ext cx="94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r>
                <a:rPr lang="en-US" sz="1400" kern="0" dirty="0" smtClean="0">
                  <a:solidFill>
                    <a:srgbClr val="000000"/>
                  </a:solidFill>
                </a:rPr>
                <a:t>Continuous Glucose Monitoring</a:t>
              </a:r>
            </a:p>
          </p:txBody>
        </p:sp>
      </p:grpSp>
      <p:grpSp>
        <p:nvGrpSpPr>
          <p:cNvPr id="34838" name="Group 57"/>
          <p:cNvGrpSpPr>
            <a:grpSpLocks/>
          </p:cNvGrpSpPr>
          <p:nvPr/>
        </p:nvGrpSpPr>
        <p:grpSpPr bwMode="auto">
          <a:xfrm>
            <a:off x="381000" y="1497013"/>
            <a:ext cx="7886700" cy="4241800"/>
            <a:chOff x="331" y="1116"/>
            <a:chExt cx="3614" cy="2672"/>
          </a:xfrm>
        </p:grpSpPr>
        <p:sp>
          <p:nvSpPr>
            <p:cNvPr id="67" name="Rectangle 58"/>
            <p:cNvSpPr>
              <a:spLocks noChangeArrowheads="1"/>
            </p:cNvSpPr>
            <p:nvPr/>
          </p:nvSpPr>
          <p:spPr bwMode="auto">
            <a:xfrm>
              <a:off x="2010" y="3634"/>
              <a:ext cx="6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344C"/>
                  </a:solidFill>
                  <a:miter lim="800000"/>
                  <a:headEnd/>
                  <a:tailEnd/>
                </a14:hiddenLine>
              </a:ext>
            </a:extLst>
          </p:spPr>
          <p:txBody>
            <a:bodyPr wrap="none" lIns="0" tIns="0" rIns="0" bIns="0">
              <a:spAutoFit/>
            </a:bodyPr>
            <a:lstStyle/>
            <a:p>
              <a:pPr fontAlgn="auto">
                <a:spcBef>
                  <a:spcPts val="0"/>
                </a:spcBef>
                <a:spcAft>
                  <a:spcPts val="0"/>
                </a:spcAft>
                <a:defRPr/>
              </a:pPr>
              <a:r>
                <a:rPr lang="en-US" sz="1600" kern="0">
                  <a:solidFill>
                    <a:srgbClr val="00529B"/>
                  </a:solidFill>
                  <a:latin typeface="Arial" charset="0"/>
                  <a:ea typeface="ヒラギノ角ゴ Pro W3" pitchFamily="-110" charset="-128"/>
                </a:rPr>
                <a:t>Time of Day</a:t>
              </a:r>
            </a:p>
          </p:txBody>
        </p:sp>
        <p:grpSp>
          <p:nvGrpSpPr>
            <p:cNvPr id="34849" name="Group 59"/>
            <p:cNvGrpSpPr>
              <a:grpSpLocks/>
            </p:cNvGrpSpPr>
            <p:nvPr/>
          </p:nvGrpSpPr>
          <p:grpSpPr bwMode="auto">
            <a:xfrm>
              <a:off x="772" y="1116"/>
              <a:ext cx="3167" cy="2241"/>
              <a:chOff x="1414" y="1116"/>
              <a:chExt cx="3167" cy="2241"/>
            </a:xfrm>
          </p:grpSpPr>
          <p:grpSp>
            <p:nvGrpSpPr>
              <p:cNvPr id="34852" name="Group 60"/>
              <p:cNvGrpSpPr>
                <a:grpSpLocks/>
              </p:cNvGrpSpPr>
              <p:nvPr/>
            </p:nvGrpSpPr>
            <p:grpSpPr bwMode="auto">
              <a:xfrm>
                <a:off x="1414" y="1120"/>
                <a:ext cx="3167" cy="2237"/>
                <a:chOff x="1414" y="1081"/>
                <a:chExt cx="3833" cy="2276"/>
              </a:xfrm>
            </p:grpSpPr>
            <p:sp>
              <p:nvSpPr>
                <p:cNvPr id="75" name="Line 61"/>
                <p:cNvSpPr>
                  <a:spLocks noChangeShapeType="1"/>
                </p:cNvSpPr>
                <p:nvPr/>
              </p:nvSpPr>
              <p:spPr bwMode="auto">
                <a:xfrm>
                  <a:off x="1414" y="1081"/>
                  <a:ext cx="1" cy="22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76" name="Line 62"/>
                <p:cNvSpPr>
                  <a:spLocks noChangeShapeType="1"/>
                </p:cNvSpPr>
                <p:nvPr/>
              </p:nvSpPr>
              <p:spPr bwMode="auto">
                <a:xfrm>
                  <a:off x="1414" y="3355"/>
                  <a:ext cx="3833"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grpSp>
          <p:sp>
            <p:nvSpPr>
              <p:cNvPr id="72" name="Line 63"/>
              <p:cNvSpPr>
                <a:spLocks noChangeShapeType="1"/>
              </p:cNvSpPr>
              <p:nvPr/>
            </p:nvSpPr>
            <p:spPr bwMode="auto">
              <a:xfrm>
                <a:off x="1416" y="1116"/>
                <a:ext cx="3126"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73" name="Line 64"/>
              <p:cNvSpPr>
                <a:spLocks noChangeShapeType="1"/>
              </p:cNvSpPr>
              <p:nvPr/>
            </p:nvSpPr>
            <p:spPr bwMode="auto">
              <a:xfrm>
                <a:off x="1416" y="1758"/>
                <a:ext cx="3126"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74" name="Line 65"/>
              <p:cNvSpPr>
                <a:spLocks noChangeShapeType="1"/>
              </p:cNvSpPr>
              <p:nvPr/>
            </p:nvSpPr>
            <p:spPr bwMode="auto">
              <a:xfrm>
                <a:off x="1416" y="3042"/>
                <a:ext cx="3126"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grpSp>
        <p:sp>
          <p:nvSpPr>
            <p:cNvPr id="69" name="Rectangle 66"/>
            <p:cNvSpPr>
              <a:spLocks noChangeArrowheads="1"/>
            </p:cNvSpPr>
            <p:nvPr/>
          </p:nvSpPr>
          <p:spPr bwMode="auto">
            <a:xfrm rot="-5400000">
              <a:off x="-76" y="2159"/>
              <a:ext cx="96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344C"/>
                  </a:solidFill>
                  <a:miter lim="800000"/>
                  <a:headEnd/>
                  <a:tailEnd/>
                </a14:hiddenLine>
              </a:ext>
            </a:extLst>
          </p:spPr>
          <p:txBody>
            <a:bodyPr wrap="none" lIns="0" tIns="0" rIns="0" bIns="0">
              <a:spAutoFit/>
            </a:bodyPr>
            <a:lstStyle/>
            <a:p>
              <a:pPr fontAlgn="auto">
                <a:spcBef>
                  <a:spcPts val="0"/>
                </a:spcBef>
                <a:spcAft>
                  <a:spcPts val="0"/>
                </a:spcAft>
                <a:defRPr/>
              </a:pPr>
              <a:r>
                <a:rPr lang="en-US" sz="1600" kern="0">
                  <a:solidFill>
                    <a:srgbClr val="00529B"/>
                  </a:solidFill>
                  <a:latin typeface="Arial" charset="0"/>
                  <a:ea typeface="ヒラギノ角ゴ Pro W3" pitchFamily="-110" charset="-128"/>
                </a:rPr>
                <a:t>Glucose – mg/dL</a:t>
              </a:r>
            </a:p>
          </p:txBody>
        </p:sp>
        <p:sp>
          <p:nvSpPr>
            <p:cNvPr id="70" name="Rectangle 67"/>
            <p:cNvSpPr>
              <a:spLocks noChangeArrowheads="1"/>
            </p:cNvSpPr>
            <p:nvPr/>
          </p:nvSpPr>
          <p:spPr bwMode="auto">
            <a:xfrm>
              <a:off x="789" y="2192"/>
              <a:ext cx="3156" cy="328"/>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grpSp>
      <p:sp>
        <p:nvSpPr>
          <p:cNvPr id="77" name="Freeform 68"/>
          <p:cNvSpPr>
            <a:spLocks/>
          </p:cNvSpPr>
          <p:nvPr/>
        </p:nvSpPr>
        <p:spPr bwMode="auto">
          <a:xfrm>
            <a:off x="1398588" y="2392363"/>
            <a:ext cx="6770687" cy="1733550"/>
          </a:xfrm>
          <a:custGeom>
            <a:avLst/>
            <a:gdLst>
              <a:gd name="T0" fmla="*/ 2147483647 w 3156"/>
              <a:gd name="T1" fmla="*/ 2147483647 h 1092"/>
              <a:gd name="T2" fmla="*/ 2147483647 w 3156"/>
              <a:gd name="T3" fmla="*/ 2147483647 h 1092"/>
              <a:gd name="T4" fmla="*/ 2147483647 w 3156"/>
              <a:gd name="T5" fmla="*/ 2147483647 h 1092"/>
              <a:gd name="T6" fmla="*/ 2147483647 w 3156"/>
              <a:gd name="T7" fmla="*/ 0 h 1092"/>
              <a:gd name="T8" fmla="*/ 2147483647 w 3156"/>
              <a:gd name="T9" fmla="*/ 2147483647 h 1092"/>
              <a:gd name="T10" fmla="*/ 2147483647 w 3156"/>
              <a:gd name="T11" fmla="*/ 2147483647 h 1092"/>
              <a:gd name="T12" fmla="*/ 2147483647 w 3156"/>
              <a:gd name="T13" fmla="*/ 2147483647 h 1092"/>
              <a:gd name="T14" fmla="*/ 2147483647 w 3156"/>
              <a:gd name="T15" fmla="*/ 2147483647 h 1092"/>
              <a:gd name="T16" fmla="*/ 2147483647 w 3156"/>
              <a:gd name="T17" fmla="*/ 2147483647 h 1092"/>
              <a:gd name="T18" fmla="*/ 2147483647 w 3156"/>
              <a:gd name="T19" fmla="*/ 2147483647 h 1092"/>
              <a:gd name="T20" fmla="*/ 2147483647 w 3156"/>
              <a:gd name="T21" fmla="*/ 2147483647 h 1092"/>
              <a:gd name="T22" fmla="*/ 2147483647 w 3156"/>
              <a:gd name="T23" fmla="*/ 2147483647 h 1092"/>
              <a:gd name="T24" fmla="*/ 2147483647 w 3156"/>
              <a:gd name="T25" fmla="*/ 2147483647 h 1092"/>
              <a:gd name="T26" fmla="*/ 2147483647 w 3156"/>
              <a:gd name="T27" fmla="*/ 2147483647 h 1092"/>
              <a:gd name="T28" fmla="*/ 2147483647 w 3156"/>
              <a:gd name="T29" fmla="*/ 2147483647 h 1092"/>
              <a:gd name="T30" fmla="*/ 2147483647 w 3156"/>
              <a:gd name="T31" fmla="*/ 2147483647 h 1092"/>
              <a:gd name="T32" fmla="*/ 2147483647 w 3156"/>
              <a:gd name="T33" fmla="*/ 2147483647 h 1092"/>
              <a:gd name="T34" fmla="*/ 2147483647 w 3156"/>
              <a:gd name="T35" fmla="*/ 2147483647 h 1092"/>
              <a:gd name="T36" fmla="*/ 2147483647 w 3156"/>
              <a:gd name="T37" fmla="*/ 2147483647 h 1092"/>
              <a:gd name="T38" fmla="*/ 2147483647 w 3156"/>
              <a:gd name="T39" fmla="*/ 2147483647 h 1092"/>
              <a:gd name="T40" fmla="*/ 2147483647 w 3156"/>
              <a:gd name="T41" fmla="*/ 2147483647 h 1092"/>
              <a:gd name="T42" fmla="*/ 2147483647 w 3156"/>
              <a:gd name="T43" fmla="*/ 2147483647 h 1092"/>
              <a:gd name="T44" fmla="*/ 2147483647 w 3156"/>
              <a:gd name="T45" fmla="*/ 2147483647 h 1092"/>
              <a:gd name="T46" fmla="*/ 2147483647 w 3156"/>
              <a:gd name="T47" fmla="*/ 2147483647 h 1092"/>
              <a:gd name="T48" fmla="*/ 2147483647 w 3156"/>
              <a:gd name="T49" fmla="*/ 2147483647 h 1092"/>
              <a:gd name="T50" fmla="*/ 2147483647 w 3156"/>
              <a:gd name="T51" fmla="*/ 2147483647 h 1092"/>
              <a:gd name="T52" fmla="*/ 2147483647 w 3156"/>
              <a:gd name="T53" fmla="*/ 2147483647 h 1092"/>
              <a:gd name="T54" fmla="*/ 2147483647 w 3156"/>
              <a:gd name="T55" fmla="*/ 2147483647 h 1092"/>
              <a:gd name="T56" fmla="*/ 2147483647 w 3156"/>
              <a:gd name="T57" fmla="*/ 2147483647 h 1092"/>
              <a:gd name="T58" fmla="*/ 2147483647 w 3156"/>
              <a:gd name="T59" fmla="*/ 2147483647 h 1092"/>
              <a:gd name="T60" fmla="*/ 2147483647 w 3156"/>
              <a:gd name="T61" fmla="*/ 2147483647 h 1092"/>
              <a:gd name="T62" fmla="*/ 2147483647 w 3156"/>
              <a:gd name="T63" fmla="*/ 2147483647 h 1092"/>
              <a:gd name="T64" fmla="*/ 2147483647 w 3156"/>
              <a:gd name="T65" fmla="*/ 2147483647 h 1092"/>
              <a:gd name="T66" fmla="*/ 2147483647 w 3156"/>
              <a:gd name="T67" fmla="*/ 2147483647 h 1092"/>
              <a:gd name="T68" fmla="*/ 2147483647 w 3156"/>
              <a:gd name="T69" fmla="*/ 2147483647 h 1092"/>
              <a:gd name="T70" fmla="*/ 2147483647 w 3156"/>
              <a:gd name="T71" fmla="*/ 2147483647 h 1092"/>
              <a:gd name="T72" fmla="*/ 2147483647 w 3156"/>
              <a:gd name="T73" fmla="*/ 2147483647 h 1092"/>
              <a:gd name="T74" fmla="*/ 2147483647 w 3156"/>
              <a:gd name="T75" fmla="*/ 2147483647 h 1092"/>
              <a:gd name="T76" fmla="*/ 2147483647 w 3156"/>
              <a:gd name="T77" fmla="*/ 2147483647 h 1092"/>
              <a:gd name="T78" fmla="*/ 2147483647 w 3156"/>
              <a:gd name="T79" fmla="*/ 2147483647 h 1092"/>
              <a:gd name="T80" fmla="*/ 2147483647 w 3156"/>
              <a:gd name="T81" fmla="*/ 2147483647 h 1092"/>
              <a:gd name="T82" fmla="*/ 2147483647 w 3156"/>
              <a:gd name="T83" fmla="*/ 2147483647 h 1092"/>
              <a:gd name="T84" fmla="*/ 2147483647 w 3156"/>
              <a:gd name="T85" fmla="*/ 2147483647 h 1092"/>
              <a:gd name="T86" fmla="*/ 2147483647 w 3156"/>
              <a:gd name="T87" fmla="*/ 2147483647 h 1092"/>
              <a:gd name="T88" fmla="*/ 2147483647 w 3156"/>
              <a:gd name="T89" fmla="*/ 2147483647 h 1092"/>
              <a:gd name="T90" fmla="*/ 2147483647 w 3156"/>
              <a:gd name="T91" fmla="*/ 2147483647 h 1092"/>
              <a:gd name="T92" fmla="*/ 2147483647 w 3156"/>
              <a:gd name="T93" fmla="*/ 2147483647 h 1092"/>
              <a:gd name="T94" fmla="*/ 2147483647 w 3156"/>
              <a:gd name="T95" fmla="*/ 2147483647 h 1092"/>
              <a:gd name="T96" fmla="*/ 2147483647 w 3156"/>
              <a:gd name="T97" fmla="*/ 2147483647 h 1092"/>
              <a:gd name="T98" fmla="*/ 2147483647 w 3156"/>
              <a:gd name="T99" fmla="*/ 2147483647 h 1092"/>
              <a:gd name="T100" fmla="*/ 2147483647 w 3156"/>
              <a:gd name="T101" fmla="*/ 2147483647 h 1092"/>
              <a:gd name="T102" fmla="*/ 2147483647 w 3156"/>
              <a:gd name="T103" fmla="*/ 2147483647 h 1092"/>
              <a:gd name="T104" fmla="*/ 2147483647 w 3156"/>
              <a:gd name="T105" fmla="*/ 2147483647 h 1092"/>
              <a:gd name="T106" fmla="*/ 2147483647 w 3156"/>
              <a:gd name="T107" fmla="*/ 2147483647 h 1092"/>
              <a:gd name="T108" fmla="*/ 2147483647 w 3156"/>
              <a:gd name="T109" fmla="*/ 2147483647 h 10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56" h="1092">
                <a:moveTo>
                  <a:pt x="0" y="330"/>
                </a:moveTo>
                <a:lnTo>
                  <a:pt x="51" y="252"/>
                </a:lnTo>
                <a:lnTo>
                  <a:pt x="102" y="51"/>
                </a:lnTo>
                <a:lnTo>
                  <a:pt x="132" y="150"/>
                </a:lnTo>
                <a:lnTo>
                  <a:pt x="162" y="117"/>
                </a:lnTo>
                <a:lnTo>
                  <a:pt x="183" y="147"/>
                </a:lnTo>
                <a:lnTo>
                  <a:pt x="228" y="102"/>
                </a:lnTo>
                <a:lnTo>
                  <a:pt x="264" y="0"/>
                </a:lnTo>
                <a:lnTo>
                  <a:pt x="294" y="45"/>
                </a:lnTo>
                <a:lnTo>
                  <a:pt x="306" y="117"/>
                </a:lnTo>
                <a:lnTo>
                  <a:pt x="321" y="141"/>
                </a:lnTo>
                <a:lnTo>
                  <a:pt x="360" y="477"/>
                </a:lnTo>
                <a:lnTo>
                  <a:pt x="378" y="444"/>
                </a:lnTo>
                <a:lnTo>
                  <a:pt x="438" y="603"/>
                </a:lnTo>
                <a:lnTo>
                  <a:pt x="489" y="666"/>
                </a:lnTo>
                <a:lnTo>
                  <a:pt x="525" y="753"/>
                </a:lnTo>
                <a:lnTo>
                  <a:pt x="537" y="843"/>
                </a:lnTo>
                <a:lnTo>
                  <a:pt x="570" y="963"/>
                </a:lnTo>
                <a:lnTo>
                  <a:pt x="609" y="963"/>
                </a:lnTo>
                <a:lnTo>
                  <a:pt x="642" y="1065"/>
                </a:lnTo>
                <a:lnTo>
                  <a:pt x="669" y="1002"/>
                </a:lnTo>
                <a:lnTo>
                  <a:pt x="708" y="951"/>
                </a:lnTo>
                <a:lnTo>
                  <a:pt x="738" y="978"/>
                </a:lnTo>
                <a:lnTo>
                  <a:pt x="765" y="987"/>
                </a:lnTo>
                <a:lnTo>
                  <a:pt x="792" y="1092"/>
                </a:lnTo>
                <a:lnTo>
                  <a:pt x="813" y="1047"/>
                </a:lnTo>
                <a:lnTo>
                  <a:pt x="825" y="1068"/>
                </a:lnTo>
                <a:lnTo>
                  <a:pt x="843" y="1020"/>
                </a:lnTo>
                <a:lnTo>
                  <a:pt x="849" y="1068"/>
                </a:lnTo>
                <a:lnTo>
                  <a:pt x="882" y="999"/>
                </a:lnTo>
                <a:lnTo>
                  <a:pt x="906" y="1002"/>
                </a:lnTo>
                <a:lnTo>
                  <a:pt x="921" y="990"/>
                </a:lnTo>
                <a:lnTo>
                  <a:pt x="951" y="1062"/>
                </a:lnTo>
                <a:lnTo>
                  <a:pt x="987" y="981"/>
                </a:lnTo>
                <a:lnTo>
                  <a:pt x="1005" y="999"/>
                </a:lnTo>
                <a:lnTo>
                  <a:pt x="1044" y="798"/>
                </a:lnTo>
                <a:lnTo>
                  <a:pt x="1062" y="783"/>
                </a:lnTo>
                <a:lnTo>
                  <a:pt x="1119" y="357"/>
                </a:lnTo>
                <a:lnTo>
                  <a:pt x="1167" y="285"/>
                </a:lnTo>
                <a:lnTo>
                  <a:pt x="1185" y="318"/>
                </a:lnTo>
                <a:lnTo>
                  <a:pt x="1206" y="291"/>
                </a:lnTo>
                <a:lnTo>
                  <a:pt x="1251" y="381"/>
                </a:lnTo>
                <a:lnTo>
                  <a:pt x="1290" y="435"/>
                </a:lnTo>
                <a:lnTo>
                  <a:pt x="1323" y="600"/>
                </a:lnTo>
                <a:lnTo>
                  <a:pt x="1347" y="639"/>
                </a:lnTo>
                <a:lnTo>
                  <a:pt x="1374" y="753"/>
                </a:lnTo>
                <a:lnTo>
                  <a:pt x="1404" y="795"/>
                </a:lnTo>
                <a:lnTo>
                  <a:pt x="1446" y="909"/>
                </a:lnTo>
                <a:lnTo>
                  <a:pt x="1473" y="996"/>
                </a:lnTo>
                <a:lnTo>
                  <a:pt x="1491" y="1014"/>
                </a:lnTo>
                <a:lnTo>
                  <a:pt x="1506" y="996"/>
                </a:lnTo>
                <a:lnTo>
                  <a:pt x="1563" y="717"/>
                </a:lnTo>
                <a:lnTo>
                  <a:pt x="1593" y="684"/>
                </a:lnTo>
                <a:lnTo>
                  <a:pt x="1611" y="642"/>
                </a:lnTo>
                <a:lnTo>
                  <a:pt x="1650" y="609"/>
                </a:lnTo>
                <a:lnTo>
                  <a:pt x="1671" y="543"/>
                </a:lnTo>
                <a:lnTo>
                  <a:pt x="1698" y="573"/>
                </a:lnTo>
                <a:lnTo>
                  <a:pt x="1722" y="555"/>
                </a:lnTo>
                <a:lnTo>
                  <a:pt x="1764" y="639"/>
                </a:lnTo>
                <a:lnTo>
                  <a:pt x="1791" y="669"/>
                </a:lnTo>
                <a:lnTo>
                  <a:pt x="1836" y="837"/>
                </a:lnTo>
                <a:lnTo>
                  <a:pt x="1860" y="816"/>
                </a:lnTo>
                <a:lnTo>
                  <a:pt x="1896" y="975"/>
                </a:lnTo>
                <a:lnTo>
                  <a:pt x="1920" y="939"/>
                </a:lnTo>
                <a:lnTo>
                  <a:pt x="1944" y="759"/>
                </a:lnTo>
                <a:lnTo>
                  <a:pt x="1980" y="741"/>
                </a:lnTo>
                <a:lnTo>
                  <a:pt x="2010" y="666"/>
                </a:lnTo>
                <a:lnTo>
                  <a:pt x="2043" y="675"/>
                </a:lnTo>
                <a:lnTo>
                  <a:pt x="2076" y="630"/>
                </a:lnTo>
                <a:lnTo>
                  <a:pt x="2097" y="633"/>
                </a:lnTo>
                <a:lnTo>
                  <a:pt x="2112" y="600"/>
                </a:lnTo>
                <a:lnTo>
                  <a:pt x="2139" y="582"/>
                </a:lnTo>
                <a:lnTo>
                  <a:pt x="2166" y="516"/>
                </a:lnTo>
                <a:lnTo>
                  <a:pt x="2196" y="330"/>
                </a:lnTo>
                <a:lnTo>
                  <a:pt x="2220" y="378"/>
                </a:lnTo>
                <a:lnTo>
                  <a:pt x="2253" y="240"/>
                </a:lnTo>
                <a:lnTo>
                  <a:pt x="2277" y="171"/>
                </a:lnTo>
                <a:lnTo>
                  <a:pt x="2277" y="129"/>
                </a:lnTo>
                <a:lnTo>
                  <a:pt x="2307" y="54"/>
                </a:lnTo>
                <a:lnTo>
                  <a:pt x="2328" y="96"/>
                </a:lnTo>
                <a:lnTo>
                  <a:pt x="2355" y="105"/>
                </a:lnTo>
                <a:lnTo>
                  <a:pt x="2430" y="597"/>
                </a:lnTo>
                <a:lnTo>
                  <a:pt x="2448" y="615"/>
                </a:lnTo>
                <a:lnTo>
                  <a:pt x="2493" y="231"/>
                </a:lnTo>
                <a:lnTo>
                  <a:pt x="2520" y="312"/>
                </a:lnTo>
                <a:lnTo>
                  <a:pt x="2538" y="240"/>
                </a:lnTo>
                <a:lnTo>
                  <a:pt x="2556" y="279"/>
                </a:lnTo>
                <a:lnTo>
                  <a:pt x="2568" y="252"/>
                </a:lnTo>
                <a:lnTo>
                  <a:pt x="2580" y="324"/>
                </a:lnTo>
                <a:lnTo>
                  <a:pt x="2613" y="291"/>
                </a:lnTo>
                <a:lnTo>
                  <a:pt x="2670" y="525"/>
                </a:lnTo>
                <a:lnTo>
                  <a:pt x="2679" y="621"/>
                </a:lnTo>
                <a:lnTo>
                  <a:pt x="2700" y="675"/>
                </a:lnTo>
                <a:lnTo>
                  <a:pt x="2718" y="711"/>
                </a:lnTo>
                <a:lnTo>
                  <a:pt x="2787" y="1017"/>
                </a:lnTo>
                <a:lnTo>
                  <a:pt x="2814" y="1029"/>
                </a:lnTo>
                <a:lnTo>
                  <a:pt x="2826" y="990"/>
                </a:lnTo>
                <a:lnTo>
                  <a:pt x="2862" y="792"/>
                </a:lnTo>
                <a:lnTo>
                  <a:pt x="2901" y="768"/>
                </a:lnTo>
                <a:lnTo>
                  <a:pt x="2919" y="687"/>
                </a:lnTo>
                <a:lnTo>
                  <a:pt x="2934" y="645"/>
                </a:lnTo>
                <a:lnTo>
                  <a:pt x="2955" y="675"/>
                </a:lnTo>
                <a:lnTo>
                  <a:pt x="2976" y="645"/>
                </a:lnTo>
                <a:lnTo>
                  <a:pt x="3003" y="702"/>
                </a:lnTo>
                <a:lnTo>
                  <a:pt x="3030" y="630"/>
                </a:lnTo>
                <a:lnTo>
                  <a:pt x="3036" y="597"/>
                </a:lnTo>
                <a:lnTo>
                  <a:pt x="3045" y="543"/>
                </a:lnTo>
                <a:lnTo>
                  <a:pt x="3078" y="450"/>
                </a:lnTo>
                <a:lnTo>
                  <a:pt x="3102" y="465"/>
                </a:lnTo>
                <a:lnTo>
                  <a:pt x="3135" y="543"/>
                </a:lnTo>
                <a:lnTo>
                  <a:pt x="3156" y="537"/>
                </a:ln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grpSp>
        <p:nvGrpSpPr>
          <p:cNvPr id="34840" name="Group 69"/>
          <p:cNvGrpSpPr>
            <a:grpSpLocks/>
          </p:cNvGrpSpPr>
          <p:nvPr/>
        </p:nvGrpSpPr>
        <p:grpSpPr bwMode="auto">
          <a:xfrm>
            <a:off x="2403475" y="2860675"/>
            <a:ext cx="3328988" cy="661988"/>
            <a:chOff x="2247" y="1975"/>
            <a:chExt cx="2097" cy="417"/>
          </a:xfrm>
        </p:grpSpPr>
        <p:sp>
          <p:nvSpPr>
            <p:cNvPr id="79" name="Rectangle 70"/>
            <p:cNvSpPr>
              <a:spLocks noChangeArrowheads="1"/>
            </p:cNvSpPr>
            <p:nvPr/>
          </p:nvSpPr>
          <p:spPr bwMode="auto">
            <a:xfrm rot="2700000">
              <a:off x="2246" y="2267"/>
              <a:ext cx="126" cy="123"/>
            </a:xfrm>
            <a:prstGeom prst="rect">
              <a:avLst/>
            </a:prstGeom>
            <a:solidFill>
              <a:schemeClr val="accent1">
                <a:lumMod val="50000"/>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80" name="Rectangle 71"/>
            <p:cNvSpPr>
              <a:spLocks noChangeArrowheads="1"/>
            </p:cNvSpPr>
            <p:nvPr/>
          </p:nvSpPr>
          <p:spPr bwMode="auto">
            <a:xfrm rot="2700000">
              <a:off x="3320" y="2216"/>
              <a:ext cx="126" cy="123"/>
            </a:xfrm>
            <a:prstGeom prst="rect">
              <a:avLst/>
            </a:prstGeom>
            <a:solidFill>
              <a:schemeClr val="accent1">
                <a:lumMod val="50000"/>
              </a:scheme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81" name="Rectangle 72"/>
            <p:cNvSpPr>
              <a:spLocks noChangeArrowheads="1"/>
            </p:cNvSpPr>
            <p:nvPr/>
          </p:nvSpPr>
          <p:spPr bwMode="auto">
            <a:xfrm rot="2700000">
              <a:off x="3568" y="1981"/>
              <a:ext cx="126" cy="123"/>
            </a:xfrm>
            <a:prstGeom prst="rect">
              <a:avLst/>
            </a:prstGeom>
            <a:solidFill>
              <a:schemeClr val="accent1">
                <a:lumMod val="50000"/>
              </a:scheme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82" name="Rectangle 73"/>
            <p:cNvSpPr>
              <a:spLocks noChangeArrowheads="1"/>
            </p:cNvSpPr>
            <p:nvPr/>
          </p:nvSpPr>
          <p:spPr bwMode="auto">
            <a:xfrm rot="2700000">
              <a:off x="4214" y="2267"/>
              <a:ext cx="126" cy="123"/>
            </a:xfrm>
            <a:prstGeom prst="rect">
              <a:avLst/>
            </a:prstGeom>
            <a:solidFill>
              <a:schemeClr val="accent1">
                <a:lumMod val="50000"/>
              </a:scheme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grpSp>
      <p:sp>
        <p:nvSpPr>
          <p:cNvPr id="83" name="Text Box 74"/>
          <p:cNvSpPr txBox="1">
            <a:spLocks noChangeArrowheads="1"/>
          </p:cNvSpPr>
          <p:nvPr/>
        </p:nvSpPr>
        <p:spPr bwMode="auto">
          <a:xfrm>
            <a:off x="1323975" y="3230563"/>
            <a:ext cx="8175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auto" hangingPunct="1">
              <a:lnSpc>
                <a:spcPct val="90000"/>
              </a:lnSpc>
              <a:spcBef>
                <a:spcPts val="0"/>
              </a:spcBef>
              <a:spcAft>
                <a:spcPts val="0"/>
              </a:spcAft>
              <a:defRPr/>
            </a:pPr>
            <a:r>
              <a:rPr lang="en-US" sz="1400" kern="0" dirty="0" smtClean="0">
                <a:solidFill>
                  <a:srgbClr val="00529B"/>
                </a:solidFill>
              </a:rPr>
              <a:t>Target Zone</a:t>
            </a:r>
          </a:p>
        </p:txBody>
      </p:sp>
      <p:sp>
        <p:nvSpPr>
          <p:cNvPr id="2" name="Rounded Rectangle 1"/>
          <p:cNvSpPr/>
          <p:nvPr/>
        </p:nvSpPr>
        <p:spPr bwMode="auto">
          <a:xfrm>
            <a:off x="1857152" y="5799138"/>
            <a:ext cx="6143848" cy="906462"/>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US" sz="2400" dirty="0" smtClean="0">
                <a:solidFill>
                  <a:schemeClr val="bg1"/>
                </a:solidFill>
                <a:effectLst>
                  <a:outerShdw blurRad="38100" dist="38100" dir="2700000" algn="tl">
                    <a:srgbClr val="000000">
                      <a:alpha val="43137"/>
                    </a:srgbClr>
                  </a:outerShdw>
                </a:effectLst>
                <a:latin typeface="Arial" charset="0"/>
              </a:rPr>
              <a:t>One Blood Glucose value every 5 minutes</a:t>
            </a:r>
          </a:p>
          <a:p>
            <a:pPr algn="ctr" eaLnBrk="0" hangingPunct="0">
              <a:defRPr/>
            </a:pPr>
            <a:r>
              <a:rPr lang="en-US" sz="2400" dirty="0" smtClean="0">
                <a:solidFill>
                  <a:schemeClr val="bg1"/>
                </a:solidFill>
                <a:effectLst>
                  <a:outerShdw blurRad="38100" dist="38100" dir="2700000" algn="tl">
                    <a:srgbClr val="000000">
                      <a:alpha val="43137"/>
                    </a:srgbClr>
                  </a:outerShdw>
                </a:effectLst>
                <a:latin typeface="Arial" charset="0"/>
                <a:sym typeface="Symbol"/>
              </a:rPr>
              <a:t> </a:t>
            </a:r>
            <a:r>
              <a:rPr lang="en-US" sz="2400" dirty="0" smtClean="0">
                <a:solidFill>
                  <a:schemeClr val="bg1"/>
                </a:solidFill>
                <a:effectLst>
                  <a:outerShdw blurRad="38100" dist="38100" dir="2700000" algn="tl">
                    <a:srgbClr val="000000">
                      <a:alpha val="43137"/>
                    </a:srgbClr>
                  </a:outerShdw>
                </a:effectLst>
                <a:latin typeface="Arial" charset="0"/>
              </a:rPr>
              <a:t>288 </a:t>
            </a:r>
            <a:r>
              <a:rPr lang="en-US" sz="2400" dirty="0">
                <a:solidFill>
                  <a:schemeClr val="bg1"/>
                </a:solidFill>
                <a:effectLst>
                  <a:outerShdw blurRad="38100" dist="38100" dir="2700000" algn="tl">
                    <a:srgbClr val="000000">
                      <a:alpha val="43137"/>
                    </a:srgbClr>
                  </a:outerShdw>
                </a:effectLst>
                <a:latin typeface="Arial" charset="0"/>
              </a:rPr>
              <a:t>sensor Glucose readings per day !</a:t>
            </a:r>
          </a:p>
        </p:txBody>
      </p:sp>
      <p:sp>
        <p:nvSpPr>
          <p:cNvPr id="85" name="Rectangle 73"/>
          <p:cNvSpPr>
            <a:spLocks noChangeArrowheads="1"/>
          </p:cNvSpPr>
          <p:nvPr/>
        </p:nvSpPr>
        <p:spPr bwMode="auto">
          <a:xfrm rot="2700000">
            <a:off x="7050881" y="3090070"/>
            <a:ext cx="200025" cy="195262"/>
          </a:xfrm>
          <a:prstGeom prst="rect">
            <a:avLst/>
          </a:prstGeom>
          <a:solidFill>
            <a:schemeClr val="accent1">
              <a:lumMod val="50000"/>
            </a:scheme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kern="0">
              <a:solidFill>
                <a:sysClr val="windowText" lastClr="000000"/>
              </a:solidFill>
              <a:latin typeface="Arial" charset="0"/>
              <a:ea typeface="ヒラギノ角ゴ Pro W3" pitchFamily="-110" charset="-128"/>
            </a:endParaRPr>
          </a:p>
        </p:txBody>
      </p:sp>
      <p:sp>
        <p:nvSpPr>
          <p:cNvPr id="4" name="Oval 3"/>
          <p:cNvSpPr/>
          <p:nvPr/>
        </p:nvSpPr>
        <p:spPr bwMode="auto">
          <a:xfrm>
            <a:off x="1345181" y="2133600"/>
            <a:ext cx="1016963" cy="694476"/>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34" name="Oval 33"/>
          <p:cNvSpPr/>
          <p:nvPr/>
        </p:nvSpPr>
        <p:spPr bwMode="auto">
          <a:xfrm>
            <a:off x="6101326" y="2353469"/>
            <a:ext cx="1016963" cy="694476"/>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35" name="Oval 34"/>
          <p:cNvSpPr/>
          <p:nvPr/>
        </p:nvSpPr>
        <p:spPr bwMode="auto">
          <a:xfrm>
            <a:off x="2641655" y="3725863"/>
            <a:ext cx="1016963" cy="694476"/>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36" name="Oval 35"/>
          <p:cNvSpPr/>
          <p:nvPr/>
        </p:nvSpPr>
        <p:spPr bwMode="auto">
          <a:xfrm>
            <a:off x="4343400" y="3725863"/>
            <a:ext cx="508481" cy="400050"/>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37" name="Oval 36"/>
          <p:cNvSpPr/>
          <p:nvPr/>
        </p:nvSpPr>
        <p:spPr bwMode="auto">
          <a:xfrm>
            <a:off x="5257800" y="3714750"/>
            <a:ext cx="508481" cy="400050"/>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38" name="Oval 37"/>
          <p:cNvSpPr/>
          <p:nvPr/>
        </p:nvSpPr>
        <p:spPr bwMode="auto">
          <a:xfrm>
            <a:off x="7187719" y="3733800"/>
            <a:ext cx="508481" cy="400050"/>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sp>
        <p:nvSpPr>
          <p:cNvPr id="39" name="Oval 38"/>
          <p:cNvSpPr/>
          <p:nvPr/>
        </p:nvSpPr>
        <p:spPr bwMode="auto">
          <a:xfrm>
            <a:off x="3698394" y="2720237"/>
            <a:ext cx="508481" cy="400050"/>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28" charset="-128"/>
            </a:endParaRPr>
          </a:p>
        </p:txBody>
      </p:sp>
      <p:cxnSp>
        <p:nvCxnSpPr>
          <p:cNvPr id="6" name="Straight Arrow Connector 5"/>
          <p:cNvCxnSpPr/>
          <p:nvPr/>
        </p:nvCxnSpPr>
        <p:spPr bwMode="auto">
          <a:xfrm>
            <a:off x="2362144" y="2480838"/>
            <a:ext cx="574514" cy="113480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flipV="1">
            <a:off x="5512040" y="2480838"/>
            <a:ext cx="651418" cy="99981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Connector 12"/>
          <p:cNvCxnSpPr/>
          <p:nvPr/>
        </p:nvCxnSpPr>
        <p:spPr bwMode="auto">
          <a:xfrm>
            <a:off x="2501899" y="3911899"/>
            <a:ext cx="1209235" cy="0"/>
          </a:xfrm>
          <a:prstGeom prst="line">
            <a:avLst/>
          </a:prstGeom>
          <a:solidFill>
            <a:schemeClr val="accent1"/>
          </a:solidFill>
          <a:ln w="57150" cap="flat" cmpd="sng" algn="ctr">
            <a:solidFill>
              <a:srgbClr val="00B050"/>
            </a:solidFill>
            <a:prstDash val="solid"/>
            <a:round/>
            <a:headEnd type="arrow" w="med" len="med"/>
            <a:tailEnd type="arrow" w="med" len="med"/>
          </a:ln>
          <a:effectLst/>
        </p:spPr>
      </p:cxnSp>
      <p:cxnSp>
        <p:nvCxnSpPr>
          <p:cNvPr id="54" name="Straight Connector 53"/>
          <p:cNvCxnSpPr/>
          <p:nvPr/>
        </p:nvCxnSpPr>
        <p:spPr bwMode="auto">
          <a:xfrm>
            <a:off x="5941658" y="3047945"/>
            <a:ext cx="1209235" cy="0"/>
          </a:xfrm>
          <a:prstGeom prst="line">
            <a:avLst/>
          </a:prstGeom>
          <a:solidFill>
            <a:schemeClr val="accent1"/>
          </a:solidFill>
          <a:ln w="57150" cap="flat" cmpd="sng" algn="ctr">
            <a:solidFill>
              <a:srgbClr val="00B050"/>
            </a:solidFill>
            <a:prstDash val="solid"/>
            <a:round/>
            <a:headEnd type="arrow" w="med" len="med"/>
            <a:tailEnd type="arrow" w="med" len="med"/>
          </a:ln>
          <a:effectLst/>
        </p:spPr>
      </p:cxnSp>
      <p:sp>
        <p:nvSpPr>
          <p:cNvPr id="55" name="Rounded Rectangle 54"/>
          <p:cNvSpPr/>
          <p:nvPr/>
        </p:nvSpPr>
        <p:spPr bwMode="auto">
          <a:xfrm>
            <a:off x="1323976" y="4267200"/>
            <a:ext cx="7210424" cy="871863"/>
          </a:xfrm>
          <a:prstGeom prst="roundRect">
            <a:avLst/>
          </a:prstGeom>
          <a:solidFill>
            <a:srgbClr val="FFC000"/>
          </a:solidFill>
          <a:ln w="19050" cap="flat" cmpd="sng" algn="ctr">
            <a:noFill/>
            <a:prstDash val="solid"/>
            <a:round/>
            <a:headEnd type="none" w="med" len="med"/>
            <a:tailEnd type="none" w="med" len="med"/>
          </a:ln>
          <a:effectLst>
            <a:softEdge rad="63500"/>
          </a:effectLst>
          <a:extLst/>
        </p:spPr>
        <p:txBody>
          <a:bodyPr tIns="91440" bIns="91440" anchor="ctr"/>
          <a:lstStyle/>
          <a:p>
            <a:pPr algn="ctr">
              <a:defRPr/>
            </a:pPr>
            <a:r>
              <a:rPr lang="en-US" sz="1600" b="1" dirty="0" smtClean="0">
                <a:solidFill>
                  <a:schemeClr val="accent2">
                    <a:lumMod val="50000"/>
                  </a:schemeClr>
                </a:solidFill>
              </a:rPr>
              <a:t>CGM enable </a:t>
            </a:r>
            <a:r>
              <a:rPr lang="en-US" sz="1600" b="1" dirty="0">
                <a:solidFill>
                  <a:schemeClr val="accent2">
                    <a:lumMod val="50000"/>
                  </a:schemeClr>
                </a:solidFill>
              </a:rPr>
              <a:t>HCPs to </a:t>
            </a:r>
            <a:r>
              <a:rPr lang="en-US" sz="1600" b="1" dirty="0" smtClean="0">
                <a:solidFill>
                  <a:schemeClr val="accent2">
                    <a:lumMod val="50000"/>
                  </a:schemeClr>
                </a:solidFill>
              </a:rPr>
              <a:t>take better clinical </a:t>
            </a:r>
            <a:r>
              <a:rPr lang="en-US" sz="1600" b="1" dirty="0">
                <a:solidFill>
                  <a:schemeClr val="accent2">
                    <a:lumMod val="50000"/>
                  </a:schemeClr>
                </a:solidFill>
              </a:rPr>
              <a:t>decisions regarding Therapy </a:t>
            </a:r>
            <a:r>
              <a:rPr lang="en-US" sz="1600" b="1" dirty="0" smtClean="0">
                <a:solidFill>
                  <a:schemeClr val="accent2">
                    <a:lumMod val="50000"/>
                  </a:schemeClr>
                </a:solidFill>
              </a:rPr>
              <a:t>adjustment </a:t>
            </a:r>
            <a:r>
              <a:rPr lang="en-US" sz="1600" b="1" dirty="0" smtClean="0">
                <a:solidFill>
                  <a:schemeClr val="accent2">
                    <a:lumMod val="50000"/>
                  </a:schemeClr>
                </a:solidFill>
                <a:sym typeface="Symbol"/>
              </a:rPr>
              <a:t>to i</a:t>
            </a:r>
            <a:r>
              <a:rPr lang="en-US" sz="1600" b="1" dirty="0" smtClean="0">
                <a:solidFill>
                  <a:schemeClr val="accent2">
                    <a:lumMod val="50000"/>
                  </a:schemeClr>
                </a:solidFill>
              </a:rPr>
              <a:t>mprove patients’ glycemic </a:t>
            </a:r>
            <a:r>
              <a:rPr lang="en-US" sz="1600" b="1" dirty="0">
                <a:solidFill>
                  <a:schemeClr val="accent2">
                    <a:lumMod val="50000"/>
                  </a:schemeClr>
                </a:solidFill>
              </a:rPr>
              <a:t>control</a:t>
            </a:r>
          </a:p>
        </p:txBody>
      </p:sp>
      <p:cxnSp>
        <p:nvCxnSpPr>
          <p:cNvPr id="19" name="Straight Arrow Connector 18"/>
          <p:cNvCxnSpPr/>
          <p:nvPr/>
        </p:nvCxnSpPr>
        <p:spPr bwMode="auto">
          <a:xfrm flipV="1">
            <a:off x="1732756" y="2667000"/>
            <a:ext cx="0" cy="538163"/>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60" name="Straight Arrow Connector 59"/>
          <p:cNvCxnSpPr/>
          <p:nvPr/>
        </p:nvCxnSpPr>
        <p:spPr bwMode="auto">
          <a:xfrm flipV="1">
            <a:off x="3952634" y="2920263"/>
            <a:ext cx="0" cy="267438"/>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66" name="Straight Arrow Connector 65"/>
          <p:cNvCxnSpPr/>
          <p:nvPr/>
        </p:nvCxnSpPr>
        <p:spPr bwMode="auto">
          <a:xfrm>
            <a:off x="7423703" y="3706813"/>
            <a:ext cx="0" cy="366288"/>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37432121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left)">
                                      <p:cBhvr>
                                        <p:cTn id="13" dur="3000"/>
                                        <p:tgtEl>
                                          <p:spTgt spid="77"/>
                                        </p:tgtEl>
                                      </p:cBhvr>
                                    </p:animEffect>
                                  </p:childTnLst>
                                </p:cTn>
                              </p:par>
                            </p:childTnLst>
                          </p:cTn>
                        </p:par>
                        <p:par>
                          <p:cTn id="14" fill="hold" nodeType="afterGroup">
                            <p:stCondLst>
                              <p:cond delay="3500"/>
                            </p:stCondLst>
                            <p:childTnLst>
                              <p:par>
                                <p:cTn id="15" presetID="16" presetClass="entr" presetSubtype="37"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250"/>
                                        <p:tgtEl>
                                          <p:spTgt spid="35"/>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250"/>
                                        <p:tgtEl>
                                          <p:spTgt spid="3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25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250"/>
                                        <p:tgtEl>
                                          <p:spTgt spid="37"/>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250"/>
                                        <p:tgtEl>
                                          <p:spTgt spid="34"/>
                                        </p:tgtEl>
                                      </p:cBhvr>
                                    </p:animEffect>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25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9"/>
                                        </p:tgtEl>
                                      </p:cBhvr>
                                    </p:animEffect>
                                    <p:set>
                                      <p:cBhvr>
                                        <p:cTn id="57" dur="1" fill="hold">
                                          <p:stCondLst>
                                            <p:cond delay="499"/>
                                          </p:stCondLst>
                                        </p:cTn>
                                        <p:tgtEl>
                                          <p:spTgt spid="3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6"/>
                                        </p:tgtEl>
                                      </p:cBhvr>
                                    </p:animEffect>
                                    <p:set>
                                      <p:cBhvr>
                                        <p:cTn id="60" dur="1" fill="hold">
                                          <p:stCondLst>
                                            <p:cond delay="499"/>
                                          </p:stCondLst>
                                        </p:cTn>
                                        <p:tgtEl>
                                          <p:spTgt spid="3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8"/>
                                        </p:tgtEl>
                                      </p:cBhvr>
                                    </p:animEffect>
                                    <p:set>
                                      <p:cBhvr>
                                        <p:cTn id="69" dur="1" fill="hold">
                                          <p:stCondLst>
                                            <p:cond delay="499"/>
                                          </p:stCondLst>
                                        </p:cTn>
                                        <p:tgtEl>
                                          <p:spTgt spid="3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up)">
                                      <p:cBhvr>
                                        <p:cTn id="74" dur="500"/>
                                        <p:tgtEl>
                                          <p:spTgt spid="6"/>
                                        </p:tgtEl>
                                      </p:cBhvr>
                                    </p:animEffect>
                                  </p:childTnLst>
                                </p:cTn>
                              </p:par>
                              <p:par>
                                <p:cTn id="75" presetID="22" presetClass="entr" presetSubtype="8"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barn(outVertical)">
                                      <p:cBhvr>
                                        <p:cTn id="90" dur="500"/>
                                        <p:tgtEl>
                                          <p:spTgt spid="54"/>
                                        </p:tgtEl>
                                      </p:cBhvr>
                                    </p:animEffect>
                                  </p:childTnLst>
                                </p:cTn>
                              </p:par>
                            </p:childTnLst>
                          </p:cTn>
                        </p:par>
                        <p:par>
                          <p:cTn id="91" fill="hold">
                            <p:stCondLst>
                              <p:cond delay="500"/>
                            </p:stCondLst>
                            <p:childTnLst>
                              <p:par>
                                <p:cTn id="92" presetID="16" presetClass="entr" presetSubtype="37" fill="hold"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barn(outVertical)">
                                      <p:cBhvr>
                                        <p:cTn id="94" dur="5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wipe(up)">
                                      <p:cBhvr>
                                        <p:cTn id="107" dur="500"/>
                                        <p:tgtEl>
                                          <p:spTgt spid="66"/>
                                        </p:tgtEl>
                                      </p:cBhvr>
                                    </p:animEffect>
                                  </p:childTnLst>
                                </p:cTn>
                              </p:par>
                              <p:par>
                                <p:cTn id="108" presetID="22" presetClass="entr" presetSubtype="4" fill="hold"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wipe(down)">
                                      <p:cBhvr>
                                        <p:cTn id="110" dur="500"/>
                                        <p:tgtEl>
                                          <p:spTgt spid="60"/>
                                        </p:tgtEl>
                                      </p:cBhvr>
                                    </p:animEffect>
                                  </p:childTnLst>
                                </p:cTn>
                              </p:par>
                              <p:par>
                                <p:cTn id="111" presetID="22" presetClass="entr" presetSubtype="4" fill="hold"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down)">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nodeType="clickEffect">
                                  <p:stCondLst>
                                    <p:cond delay="0"/>
                                  </p:stCondLst>
                                  <p:childTnLst>
                                    <p:anim calcmode="lin" valueType="num">
                                      <p:cBhvr additive="base">
                                        <p:cTn id="117" dur="500"/>
                                        <p:tgtEl>
                                          <p:spTgt spid="66"/>
                                        </p:tgtEl>
                                        <p:attrNameLst>
                                          <p:attrName>ppt_x</p:attrName>
                                        </p:attrNameLst>
                                      </p:cBhvr>
                                      <p:tavLst>
                                        <p:tav tm="0">
                                          <p:val>
                                            <p:strVal val="ppt_x"/>
                                          </p:val>
                                        </p:tav>
                                        <p:tav tm="100000">
                                          <p:val>
                                            <p:strVal val="ppt_x"/>
                                          </p:val>
                                        </p:tav>
                                      </p:tavLst>
                                    </p:anim>
                                    <p:anim calcmode="lin" valueType="num">
                                      <p:cBhvr additive="base">
                                        <p:cTn id="118" dur="500"/>
                                        <p:tgtEl>
                                          <p:spTgt spid="66"/>
                                        </p:tgtEl>
                                        <p:attrNameLst>
                                          <p:attrName>ppt_y</p:attrName>
                                        </p:attrNameLst>
                                      </p:cBhvr>
                                      <p:tavLst>
                                        <p:tav tm="0">
                                          <p:val>
                                            <p:strVal val="ppt_y"/>
                                          </p:val>
                                        </p:tav>
                                        <p:tav tm="100000">
                                          <p:val>
                                            <p:strVal val="1+ppt_h/2"/>
                                          </p:val>
                                        </p:tav>
                                      </p:tavLst>
                                    </p:anim>
                                    <p:set>
                                      <p:cBhvr>
                                        <p:cTn id="119" dur="1" fill="hold">
                                          <p:stCondLst>
                                            <p:cond delay="499"/>
                                          </p:stCondLst>
                                        </p:cTn>
                                        <p:tgtEl>
                                          <p:spTgt spid="66"/>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60"/>
                                        </p:tgtEl>
                                        <p:attrNameLst>
                                          <p:attrName>ppt_x</p:attrName>
                                        </p:attrNameLst>
                                      </p:cBhvr>
                                      <p:tavLst>
                                        <p:tav tm="0">
                                          <p:val>
                                            <p:strVal val="ppt_x"/>
                                          </p:val>
                                        </p:tav>
                                        <p:tav tm="100000">
                                          <p:val>
                                            <p:strVal val="ppt_x"/>
                                          </p:val>
                                        </p:tav>
                                      </p:tavLst>
                                    </p:anim>
                                    <p:anim calcmode="lin" valueType="num">
                                      <p:cBhvr additive="base">
                                        <p:cTn id="122" dur="500"/>
                                        <p:tgtEl>
                                          <p:spTgt spid="60"/>
                                        </p:tgtEl>
                                        <p:attrNameLst>
                                          <p:attrName>ppt_y</p:attrName>
                                        </p:attrNameLst>
                                      </p:cBhvr>
                                      <p:tavLst>
                                        <p:tav tm="0">
                                          <p:val>
                                            <p:strVal val="ppt_y"/>
                                          </p:val>
                                        </p:tav>
                                        <p:tav tm="100000">
                                          <p:val>
                                            <p:strVal val="1+ppt_h/2"/>
                                          </p:val>
                                        </p:tav>
                                      </p:tavLst>
                                    </p:anim>
                                    <p:set>
                                      <p:cBhvr>
                                        <p:cTn id="123" dur="1" fill="hold">
                                          <p:stCondLst>
                                            <p:cond delay="499"/>
                                          </p:stCondLst>
                                        </p:cTn>
                                        <p:tgtEl>
                                          <p:spTgt spid="60"/>
                                        </p:tgtEl>
                                        <p:attrNameLst>
                                          <p:attrName>style.visibility</p:attrName>
                                        </p:attrNameLst>
                                      </p:cBhvr>
                                      <p:to>
                                        <p:strVal val="hidden"/>
                                      </p:to>
                                    </p:set>
                                  </p:childTnLst>
                                </p:cTn>
                              </p:par>
                              <p:par>
                                <p:cTn id="124" presetID="2" presetClass="exit" presetSubtype="4" fill="hold" nodeType="withEffect">
                                  <p:stCondLst>
                                    <p:cond delay="0"/>
                                  </p:stCondLst>
                                  <p:childTnLst>
                                    <p:anim calcmode="lin" valueType="num">
                                      <p:cBhvr additive="base">
                                        <p:cTn id="125" dur="500"/>
                                        <p:tgtEl>
                                          <p:spTgt spid="19"/>
                                        </p:tgtEl>
                                        <p:attrNameLst>
                                          <p:attrName>ppt_x</p:attrName>
                                        </p:attrNameLst>
                                      </p:cBhvr>
                                      <p:tavLst>
                                        <p:tav tm="0">
                                          <p:val>
                                            <p:strVal val="ppt_x"/>
                                          </p:val>
                                        </p:tav>
                                        <p:tav tm="100000">
                                          <p:val>
                                            <p:strVal val="ppt_x"/>
                                          </p:val>
                                        </p:tav>
                                      </p:tavLst>
                                    </p:anim>
                                    <p:anim calcmode="lin" valueType="num">
                                      <p:cBhvr additive="base">
                                        <p:cTn id="126" dur="500"/>
                                        <p:tgtEl>
                                          <p:spTgt spid="19"/>
                                        </p:tgtEl>
                                        <p:attrNameLst>
                                          <p:attrName>ppt_y</p:attrName>
                                        </p:attrNameLst>
                                      </p:cBhvr>
                                      <p:tavLst>
                                        <p:tav tm="0">
                                          <p:val>
                                            <p:strVal val="ppt_y"/>
                                          </p:val>
                                        </p:tav>
                                        <p:tav tm="100000">
                                          <p:val>
                                            <p:strVal val="1+ppt_h/2"/>
                                          </p:val>
                                        </p:tav>
                                      </p:tavLst>
                                    </p:anim>
                                    <p:set>
                                      <p:cBhvr>
                                        <p:cTn id="127" dur="1" fill="hold">
                                          <p:stCondLst>
                                            <p:cond delay="499"/>
                                          </p:stCondLst>
                                        </p:cTn>
                                        <p:tgtEl>
                                          <p:spTgt spid="1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6" presetClass="entr" presetSubtype="32" fill="hold" nodeType="click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circle(out)">
                                      <p:cBhvr>
                                        <p:cTn id="13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3200" y="152400"/>
            <a:ext cx="8788400" cy="777875"/>
          </a:xfrm>
        </p:spPr>
        <p:txBody>
          <a:bodyPr>
            <a:normAutofit/>
          </a:bodyPr>
          <a:lstStyle/>
          <a:p>
            <a:pPr eaLnBrk="1" hangingPunct="1">
              <a:defRPr/>
            </a:pPr>
            <a:r>
              <a:rPr lang="en-US" sz="2400" b="1" dirty="0" smtClean="0"/>
              <a:t>Continuous Glucose Monitoring (CGM)</a:t>
            </a:r>
            <a:endParaRPr lang="en-US" sz="2400" kern="1200" dirty="0">
              <a:solidFill>
                <a:srgbClr val="003399"/>
              </a:solidFill>
              <a:cs typeface="+mn-cs"/>
            </a:endParaRPr>
          </a:p>
        </p:txBody>
      </p:sp>
      <p:pic>
        <p:nvPicPr>
          <p:cNvPr id="44" name="Picture 2" descr="http://blog.corengi.com/wp-content/uploads/2011/03/HbA1C_Diabetes_Contro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77" t="2554" r="6373" b="79264"/>
          <a:stretch/>
        </p:blipFill>
        <p:spPr bwMode="auto">
          <a:xfrm>
            <a:off x="228600" y="1320074"/>
            <a:ext cx="3962400" cy="60551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p:cNvPicPr>
            <a:picLocks noChangeAspect="1" noChangeArrowheads="1"/>
          </p:cNvPicPr>
          <p:nvPr/>
        </p:nvPicPr>
        <p:blipFill rotWithShape="1">
          <a:blip r:embed="rId4">
            <a:lum bright="-6000" contrast="24000"/>
            <a:extLst>
              <a:ext uri="{28A0092B-C50C-407E-A947-70E740481C1C}">
                <a14:useLocalDpi xmlns:a14="http://schemas.microsoft.com/office/drawing/2010/main" val="0"/>
              </a:ext>
            </a:extLst>
          </a:blip>
          <a:srcRect r="49028"/>
          <a:stretch/>
        </p:blipFill>
        <p:spPr bwMode="auto">
          <a:xfrm>
            <a:off x="4191000" y="1120927"/>
            <a:ext cx="4813300" cy="566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rotWithShape="1">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52222" t="9238" r="1250" b="10136"/>
          <a:stretch/>
        </p:blipFill>
        <p:spPr bwMode="auto">
          <a:xfrm>
            <a:off x="887249" y="2209800"/>
            <a:ext cx="322755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6193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a:grpSpLocks/>
          </p:cNvGrpSpPr>
          <p:nvPr/>
        </p:nvGrpSpPr>
        <p:grpSpPr bwMode="auto">
          <a:xfrm>
            <a:off x="4419600" y="663575"/>
            <a:ext cx="3389313" cy="5410200"/>
            <a:chOff x="5791200" y="1090136"/>
            <a:chExt cx="3160958" cy="4682766"/>
          </a:xfrm>
        </p:grpSpPr>
        <p:pic>
          <p:nvPicPr>
            <p:cNvPr id="8" name="Picture 19" descr="http://www.creditwritedowns.com/wp-content/uploads/2011/07/iceberg.jpg"/>
            <p:cNvPicPr>
              <a:picLocks noChangeAspect="1" noChangeArrowheads="1"/>
            </p:cNvPicPr>
            <p:nvPr/>
          </p:nvPicPr>
          <p:blipFill rotWithShape="1">
            <a:blip r:embed="rId4">
              <a:extLst>
                <a:ext uri="{28A0092B-C50C-407E-A947-70E740481C1C}">
                  <a14:useLocalDpi xmlns:a14="http://schemas.microsoft.com/office/drawing/2010/main" val="0"/>
                </a:ext>
              </a:extLst>
            </a:blip>
            <a:srcRect l="2061" t="3141" r="2267" b="2845"/>
            <a:stretch/>
          </p:blipFill>
          <p:spPr bwMode="auto">
            <a:xfrm>
              <a:off x="5791200" y="1090136"/>
              <a:ext cx="3160958" cy="4682766"/>
            </a:xfrm>
            <a:prstGeom prst="roundRect">
              <a:avLst>
                <a:gd name="adj" fmla="val 11111"/>
              </a:avLst>
            </a:prstGeom>
            <a:ln w="3175"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7009687" y="4089690"/>
              <a:ext cx="712140" cy="212977"/>
            </a:xfrm>
            <a:prstGeom prst="rect">
              <a:avLst/>
            </a:prstGeom>
            <a:solidFill>
              <a:schemeClr val="tx1"/>
            </a:solidFill>
          </p:spPr>
          <p:txBody>
            <a:bodyPr lIns="0" tIns="0" rIns="0" bIns="0" anchor="ctr">
              <a:spAutoFit/>
            </a:bodyPr>
            <a:lstStyle/>
            <a:p>
              <a:pPr algn="ctr">
                <a:defRPr/>
              </a:pPr>
              <a:r>
                <a:rPr lang="en-US" sz="1600" dirty="0">
                  <a:solidFill>
                    <a:srgbClr val="FFFF00"/>
                  </a:solidFill>
                  <a:effectLst>
                    <a:outerShdw blurRad="38100" dist="38100" dir="2700000" algn="tl">
                      <a:srgbClr val="000000">
                        <a:alpha val="43137"/>
                      </a:srgbClr>
                    </a:outerShdw>
                  </a:effectLst>
                </a:rPr>
                <a:t>CGM</a:t>
              </a:r>
            </a:p>
          </p:txBody>
        </p:sp>
        <p:sp>
          <p:nvSpPr>
            <p:cNvPr id="113680" name="TextBox 21"/>
            <p:cNvSpPr txBox="1">
              <a:spLocks noChangeArrowheads="1"/>
            </p:cNvSpPr>
            <p:nvPr/>
          </p:nvSpPr>
          <p:spPr bwMode="auto">
            <a:xfrm>
              <a:off x="7009686" y="1543613"/>
              <a:ext cx="712140" cy="2131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000" b="1">
                  <a:solidFill>
                    <a:schemeClr val="tx1"/>
                  </a:solidFill>
                  <a:latin typeface="Calibri" pitchFamily="34" charset="0"/>
                  <a:ea typeface="ヒラギノ角ゴ Pro W3" pitchFamily="-48" charset="-128"/>
                </a:defRPr>
              </a:lvl1pPr>
              <a:lvl2pPr marL="742950" indent="-285750" eaLnBrk="0" hangingPunct="0">
                <a:defRPr sz="2000" b="1">
                  <a:solidFill>
                    <a:schemeClr val="tx1"/>
                  </a:solidFill>
                  <a:latin typeface="Calibri" pitchFamily="34" charset="0"/>
                  <a:ea typeface="ヒラギノ角ゴ Pro W3" pitchFamily="-48" charset="-128"/>
                </a:defRPr>
              </a:lvl2pPr>
              <a:lvl3pPr marL="1143000" indent="-228600" eaLnBrk="0" hangingPunct="0">
                <a:defRPr sz="2000" b="1">
                  <a:solidFill>
                    <a:schemeClr val="tx1"/>
                  </a:solidFill>
                  <a:latin typeface="Calibri" pitchFamily="34" charset="0"/>
                  <a:ea typeface="ヒラギノ角ゴ Pro W3" pitchFamily="-48" charset="-128"/>
                </a:defRPr>
              </a:lvl3pPr>
              <a:lvl4pPr marL="1600200" indent="-228600" eaLnBrk="0" hangingPunct="0">
                <a:defRPr sz="2000" b="1">
                  <a:solidFill>
                    <a:schemeClr val="tx1"/>
                  </a:solidFill>
                  <a:latin typeface="Calibri" pitchFamily="34" charset="0"/>
                  <a:ea typeface="ヒラギノ角ゴ Pro W3" pitchFamily="-48" charset="-128"/>
                </a:defRPr>
              </a:lvl4pPr>
              <a:lvl5pPr marL="2057400" indent="-228600" eaLnBrk="0" hangingPunct="0">
                <a:defRPr sz="2000" b="1">
                  <a:solidFill>
                    <a:schemeClr val="tx1"/>
                  </a:solidFill>
                  <a:latin typeface="Calibri" pitchFamily="34" charset="0"/>
                  <a:ea typeface="ヒラギノ角ゴ Pro W3" pitchFamily="-48" charset="-128"/>
                </a:defRPr>
              </a:lvl5pPr>
              <a:lvl6pPr marL="25146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6pPr>
              <a:lvl7pPr marL="29718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7pPr>
              <a:lvl8pPr marL="34290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8pPr>
              <a:lvl9pPr marL="38862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9pPr>
            </a:lstStyle>
            <a:p>
              <a:pPr algn="ctr" eaLnBrk="1" hangingPunct="1"/>
              <a:r>
                <a:rPr lang="en-US" sz="1600">
                  <a:solidFill>
                    <a:srgbClr val="FFFF00"/>
                  </a:solidFill>
                  <a:latin typeface="Arial" pitchFamily="34" charset="0"/>
                </a:rPr>
                <a:t> SMBG</a:t>
              </a:r>
            </a:p>
          </p:txBody>
        </p:sp>
      </p:grpSp>
      <p:grpSp>
        <p:nvGrpSpPr>
          <p:cNvPr id="7" name="Group 6"/>
          <p:cNvGrpSpPr>
            <a:grpSpLocks/>
          </p:cNvGrpSpPr>
          <p:nvPr/>
        </p:nvGrpSpPr>
        <p:grpSpPr bwMode="auto">
          <a:xfrm>
            <a:off x="1600622" y="1090613"/>
            <a:ext cx="1522617" cy="1908175"/>
            <a:chOff x="3581400" y="1090136"/>
            <a:chExt cx="1522523" cy="1908040"/>
          </a:xfrm>
        </p:grpSpPr>
        <p:sp>
          <p:nvSpPr>
            <p:cNvPr id="113676" name="TextBox 2"/>
            <p:cNvSpPr txBox="1">
              <a:spLocks noChangeArrowheads="1"/>
            </p:cNvSpPr>
            <p:nvPr/>
          </p:nvSpPr>
          <p:spPr bwMode="auto">
            <a:xfrm>
              <a:off x="3992768" y="2690336"/>
              <a:ext cx="723131" cy="3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libri" pitchFamily="34" charset="0"/>
                  <a:ea typeface="ヒラギノ角ゴ Pro W3" pitchFamily="-48" charset="-128"/>
                </a:defRPr>
              </a:lvl1pPr>
              <a:lvl2pPr marL="742950" indent="-285750" eaLnBrk="0" hangingPunct="0">
                <a:defRPr sz="2000" b="1">
                  <a:solidFill>
                    <a:schemeClr val="tx1"/>
                  </a:solidFill>
                  <a:latin typeface="Calibri" pitchFamily="34" charset="0"/>
                  <a:ea typeface="ヒラギノ角ゴ Pro W3" pitchFamily="-48" charset="-128"/>
                </a:defRPr>
              </a:lvl2pPr>
              <a:lvl3pPr marL="1143000" indent="-228600" eaLnBrk="0" hangingPunct="0">
                <a:defRPr sz="2000" b="1">
                  <a:solidFill>
                    <a:schemeClr val="tx1"/>
                  </a:solidFill>
                  <a:latin typeface="Calibri" pitchFamily="34" charset="0"/>
                  <a:ea typeface="ヒラギノ角ゴ Pro W3" pitchFamily="-48" charset="-128"/>
                </a:defRPr>
              </a:lvl3pPr>
              <a:lvl4pPr marL="1600200" indent="-228600" eaLnBrk="0" hangingPunct="0">
                <a:defRPr sz="2000" b="1">
                  <a:solidFill>
                    <a:schemeClr val="tx1"/>
                  </a:solidFill>
                  <a:latin typeface="Calibri" pitchFamily="34" charset="0"/>
                  <a:ea typeface="ヒラギノ角ゴ Pro W3" pitchFamily="-48" charset="-128"/>
                </a:defRPr>
              </a:lvl4pPr>
              <a:lvl5pPr marL="2057400" indent="-228600" eaLnBrk="0" hangingPunct="0">
                <a:defRPr sz="2000" b="1">
                  <a:solidFill>
                    <a:schemeClr val="tx1"/>
                  </a:solidFill>
                  <a:latin typeface="Calibri" pitchFamily="34" charset="0"/>
                  <a:ea typeface="ヒラギノ角ゴ Pro W3" pitchFamily="-48" charset="-128"/>
                </a:defRPr>
              </a:lvl5pPr>
              <a:lvl6pPr marL="25146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6pPr>
              <a:lvl7pPr marL="29718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7pPr>
              <a:lvl8pPr marL="34290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8pPr>
              <a:lvl9pPr marL="38862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9pPr>
            </a:lstStyle>
            <a:p>
              <a:pPr algn="ctr" eaLnBrk="1" hangingPunct="1"/>
              <a:r>
                <a:rPr lang="en-US" sz="1400">
                  <a:latin typeface="Arial" pitchFamily="34" charset="0"/>
                </a:rPr>
                <a:t>SMBG</a:t>
              </a:r>
            </a:p>
          </p:txBody>
        </p:sp>
        <p:pic>
          <p:nvPicPr>
            <p:cNvPr id="113677" name="Picture 12" descr="https://encrypted-tbn3.google.com/images?q=tbn:ANd9GcSCU2WmvmtLcRaWhNqhFW9hcvKBq-CTJivipHbjNPhJNH9qHQ8zz-Nawu7di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090136"/>
              <a:ext cx="1522523" cy="152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a:grpSpLocks/>
          </p:cNvGrpSpPr>
          <p:nvPr/>
        </p:nvGrpSpPr>
        <p:grpSpPr bwMode="auto">
          <a:xfrm>
            <a:off x="-457200" y="4064948"/>
            <a:ext cx="5691814" cy="1905641"/>
            <a:chOff x="1524000" y="4064913"/>
            <a:chExt cx="5691187" cy="1905000"/>
          </a:xfrm>
        </p:grpSpPr>
        <p:sp>
          <p:nvSpPr>
            <p:cNvPr id="113671" name="TextBox 2"/>
            <p:cNvSpPr txBox="1">
              <a:spLocks noChangeArrowheads="1"/>
            </p:cNvSpPr>
            <p:nvPr/>
          </p:nvSpPr>
          <p:spPr bwMode="auto">
            <a:xfrm>
              <a:off x="1524000" y="5662136"/>
              <a:ext cx="569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itchFamily="34" charset="0"/>
                  <a:ea typeface="ヒラギノ角ゴ Pro W3" pitchFamily="-48" charset="-128"/>
                </a:defRPr>
              </a:lvl1pPr>
              <a:lvl2pPr marL="742950" indent="-285750" eaLnBrk="0" hangingPunct="0">
                <a:defRPr sz="2000" b="1">
                  <a:solidFill>
                    <a:schemeClr val="tx1"/>
                  </a:solidFill>
                  <a:latin typeface="Calibri" pitchFamily="34" charset="0"/>
                  <a:ea typeface="ヒラギノ角ゴ Pro W3" pitchFamily="-48" charset="-128"/>
                </a:defRPr>
              </a:lvl2pPr>
              <a:lvl3pPr marL="1143000" indent="-228600" eaLnBrk="0" hangingPunct="0">
                <a:defRPr sz="2000" b="1">
                  <a:solidFill>
                    <a:schemeClr val="tx1"/>
                  </a:solidFill>
                  <a:latin typeface="Calibri" pitchFamily="34" charset="0"/>
                  <a:ea typeface="ヒラギノ角ゴ Pro W3" pitchFamily="-48" charset="-128"/>
                </a:defRPr>
              </a:lvl3pPr>
              <a:lvl4pPr marL="1600200" indent="-228600" eaLnBrk="0" hangingPunct="0">
                <a:defRPr sz="2000" b="1">
                  <a:solidFill>
                    <a:schemeClr val="tx1"/>
                  </a:solidFill>
                  <a:latin typeface="Calibri" pitchFamily="34" charset="0"/>
                  <a:ea typeface="ヒラギノ角ゴ Pro W3" pitchFamily="-48" charset="-128"/>
                </a:defRPr>
              </a:lvl4pPr>
              <a:lvl5pPr marL="2057400" indent="-228600" eaLnBrk="0" hangingPunct="0">
                <a:defRPr sz="2000" b="1">
                  <a:solidFill>
                    <a:schemeClr val="tx1"/>
                  </a:solidFill>
                  <a:latin typeface="Calibri" pitchFamily="34" charset="0"/>
                  <a:ea typeface="ヒラギノ角ゴ Pro W3" pitchFamily="-48" charset="-128"/>
                </a:defRPr>
              </a:lvl5pPr>
              <a:lvl6pPr marL="25146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6pPr>
              <a:lvl7pPr marL="29718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7pPr>
              <a:lvl8pPr marL="34290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8pPr>
              <a:lvl9pPr marL="3886200" indent="-228600" eaLnBrk="0" fontAlgn="base" hangingPunct="0">
                <a:spcBef>
                  <a:spcPct val="0"/>
                </a:spcBef>
                <a:spcAft>
                  <a:spcPct val="0"/>
                </a:spcAft>
                <a:defRPr sz="2000" b="1">
                  <a:solidFill>
                    <a:schemeClr val="tx1"/>
                  </a:solidFill>
                  <a:latin typeface="Calibri" pitchFamily="34" charset="0"/>
                  <a:ea typeface="ヒラギノ角ゴ Pro W3" pitchFamily="-48" charset="-128"/>
                </a:defRPr>
              </a:lvl9pPr>
            </a:lstStyle>
            <a:p>
              <a:pPr algn="ctr" eaLnBrk="1" hangingPunct="1"/>
              <a:r>
                <a:rPr lang="fr-FR" sz="1400">
                  <a:latin typeface="Arial" pitchFamily="34" charset="0"/>
                </a:rPr>
                <a:t>CGM</a:t>
              </a:r>
            </a:p>
          </p:txBody>
        </p:sp>
        <p:pic>
          <p:nvPicPr>
            <p:cNvPr id="29710" name="Picture 14" descr="https://encrypted-tbn1.google.com/images?q=tbn:ANd9GcSL533c3HXJVZ0iV1R6A2tAZnqy5PQxvUgr_oDRYnFcyxwOSTBh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2877" y="4064913"/>
              <a:ext cx="1522523" cy="148898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7" name="Rectangle 2"/>
          <p:cNvSpPr txBox="1">
            <a:spLocks noChangeArrowheads="1"/>
          </p:cNvSpPr>
          <p:nvPr/>
        </p:nvSpPr>
        <p:spPr>
          <a:xfrm>
            <a:off x="203200" y="152400"/>
            <a:ext cx="8788400" cy="777875"/>
          </a:xfrm>
          <a:prstGeom prst="rect">
            <a:avLst/>
          </a:prstGeom>
        </p:spPr>
        <p:txBody>
          <a:bodyPr/>
          <a:lstStyle>
            <a:lvl1pPr algn="l" rtl="0" eaLnBrk="0" fontAlgn="base" hangingPunct="0">
              <a:spcBef>
                <a:spcPct val="0"/>
              </a:spcBef>
              <a:spcAft>
                <a:spcPct val="0"/>
              </a:spcAft>
              <a:defRPr sz="2800">
                <a:solidFill>
                  <a:srgbClr val="00529B"/>
                </a:solidFill>
                <a:latin typeface="+mj-lt"/>
                <a:ea typeface="+mj-ea"/>
                <a:cs typeface="+mj-cs"/>
              </a:defRPr>
            </a:lvl1pPr>
            <a:lvl2pPr algn="l" rtl="0" eaLnBrk="0" fontAlgn="base" hangingPunct="0">
              <a:spcBef>
                <a:spcPct val="0"/>
              </a:spcBef>
              <a:spcAft>
                <a:spcPct val="0"/>
              </a:spcAft>
              <a:defRPr sz="2800">
                <a:solidFill>
                  <a:srgbClr val="00529B"/>
                </a:solidFill>
                <a:latin typeface="Arial" pitchFamily="34" charset="0"/>
                <a:ea typeface="ＭＳ Ｐゴシック" pitchFamily="34" charset="-128"/>
              </a:defRPr>
            </a:lvl2pPr>
            <a:lvl3pPr algn="l" rtl="0" eaLnBrk="0" fontAlgn="base" hangingPunct="0">
              <a:spcBef>
                <a:spcPct val="0"/>
              </a:spcBef>
              <a:spcAft>
                <a:spcPct val="0"/>
              </a:spcAft>
              <a:defRPr sz="2800">
                <a:solidFill>
                  <a:srgbClr val="00529B"/>
                </a:solidFill>
                <a:latin typeface="Arial" pitchFamily="34" charset="0"/>
                <a:ea typeface="ＭＳ Ｐゴシック" pitchFamily="34" charset="-128"/>
              </a:defRPr>
            </a:lvl3pPr>
            <a:lvl4pPr algn="l" rtl="0" eaLnBrk="0" fontAlgn="base" hangingPunct="0">
              <a:spcBef>
                <a:spcPct val="0"/>
              </a:spcBef>
              <a:spcAft>
                <a:spcPct val="0"/>
              </a:spcAft>
              <a:defRPr sz="2800">
                <a:solidFill>
                  <a:srgbClr val="00529B"/>
                </a:solidFill>
                <a:latin typeface="Arial" pitchFamily="34" charset="0"/>
                <a:ea typeface="ＭＳ Ｐゴシック" pitchFamily="34" charset="-128"/>
              </a:defRPr>
            </a:lvl4pPr>
            <a:lvl5pPr algn="l" rtl="0" eaLnBrk="0" fontAlgn="base" hangingPunct="0">
              <a:spcBef>
                <a:spcPct val="0"/>
              </a:spcBef>
              <a:spcAft>
                <a:spcPct val="0"/>
              </a:spcAft>
              <a:defRPr sz="2800">
                <a:solidFill>
                  <a:srgbClr val="00529B"/>
                </a:solidFill>
                <a:latin typeface="Arial" pitchFamily="34" charset="0"/>
                <a:ea typeface="ＭＳ Ｐゴシック" pitchFamily="34" charset="-128"/>
              </a:defRPr>
            </a:lvl5pPr>
            <a:lvl6pPr marL="457200" algn="l" rtl="0" fontAlgn="base">
              <a:spcBef>
                <a:spcPct val="0"/>
              </a:spcBef>
              <a:spcAft>
                <a:spcPct val="0"/>
              </a:spcAft>
              <a:defRPr sz="2800">
                <a:solidFill>
                  <a:srgbClr val="00529B"/>
                </a:solidFill>
                <a:latin typeface="Arial" pitchFamily="34" charset="0"/>
                <a:ea typeface="ＭＳ Ｐゴシック" pitchFamily="34" charset="-128"/>
              </a:defRPr>
            </a:lvl6pPr>
            <a:lvl7pPr marL="914400" algn="l" rtl="0" fontAlgn="base">
              <a:spcBef>
                <a:spcPct val="0"/>
              </a:spcBef>
              <a:spcAft>
                <a:spcPct val="0"/>
              </a:spcAft>
              <a:defRPr sz="2800">
                <a:solidFill>
                  <a:srgbClr val="00529B"/>
                </a:solidFill>
                <a:latin typeface="Arial" pitchFamily="34" charset="0"/>
                <a:ea typeface="ＭＳ Ｐゴシック" pitchFamily="34" charset="-128"/>
              </a:defRPr>
            </a:lvl7pPr>
            <a:lvl8pPr marL="1371600" algn="l" rtl="0" fontAlgn="base">
              <a:spcBef>
                <a:spcPct val="0"/>
              </a:spcBef>
              <a:spcAft>
                <a:spcPct val="0"/>
              </a:spcAft>
              <a:defRPr sz="2800">
                <a:solidFill>
                  <a:srgbClr val="00529B"/>
                </a:solidFill>
                <a:latin typeface="Arial" pitchFamily="34" charset="0"/>
                <a:ea typeface="ＭＳ Ｐゴシック" pitchFamily="34" charset="-128"/>
              </a:defRPr>
            </a:lvl8pPr>
            <a:lvl9pPr marL="1828800" algn="l" rtl="0" fontAlgn="base">
              <a:spcBef>
                <a:spcPct val="0"/>
              </a:spcBef>
              <a:spcAft>
                <a:spcPct val="0"/>
              </a:spcAft>
              <a:defRPr sz="2800">
                <a:solidFill>
                  <a:srgbClr val="00529B"/>
                </a:solidFill>
                <a:latin typeface="Arial" pitchFamily="34" charset="0"/>
                <a:ea typeface="ＭＳ Ｐゴシック" pitchFamily="34" charset="-128"/>
              </a:defRPr>
            </a:lvl9pPr>
          </a:lstStyle>
          <a:p>
            <a:pPr eaLnBrk="1" hangingPunct="1">
              <a:defRPr/>
            </a:pPr>
            <a:r>
              <a:rPr lang="en-US" sz="2400" dirty="0" smtClean="0"/>
              <a:t>CGM</a:t>
            </a:r>
            <a:r>
              <a:rPr lang="en-US" sz="2400" dirty="0"/>
              <a:t> </a:t>
            </a:r>
            <a:r>
              <a:rPr lang="en-US" sz="2400" dirty="0" smtClean="0"/>
              <a:t>offers a complete picture</a:t>
            </a:r>
            <a:endParaRPr lang="en-US" sz="2400" dirty="0">
              <a:solidFill>
                <a:srgbClr val="003399"/>
              </a:solidFill>
              <a:cs typeface="+mn-cs"/>
            </a:endParaRPr>
          </a:p>
        </p:txBody>
      </p:sp>
    </p:spTree>
    <p:custDataLst>
      <p:tags r:id="rId1"/>
    </p:custDataLst>
    <p:extLst>
      <p:ext uri="{BB962C8B-B14F-4D97-AF65-F5344CB8AC3E}">
        <p14:creationId xmlns:p14="http://schemas.microsoft.com/office/powerpoint/2010/main" val="3441369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outHorizont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62" name="Group 2"/>
          <p:cNvGrpSpPr>
            <a:grpSpLocks/>
          </p:cNvGrpSpPr>
          <p:nvPr/>
        </p:nvGrpSpPr>
        <p:grpSpPr bwMode="auto">
          <a:xfrm>
            <a:off x="2457973" y="2211126"/>
            <a:ext cx="1638057" cy="2446337"/>
            <a:chOff x="1531" y="871"/>
            <a:chExt cx="1093" cy="1532"/>
          </a:xfrm>
        </p:grpSpPr>
        <p:grpSp>
          <p:nvGrpSpPr>
            <p:cNvPr id="114699" name="Group 3"/>
            <p:cNvGrpSpPr>
              <a:grpSpLocks/>
            </p:cNvGrpSpPr>
            <p:nvPr/>
          </p:nvGrpSpPr>
          <p:grpSpPr bwMode="auto">
            <a:xfrm>
              <a:off x="1531" y="871"/>
              <a:ext cx="1093" cy="1532"/>
              <a:chOff x="1229" y="2425"/>
              <a:chExt cx="1093" cy="1532"/>
            </a:xfrm>
          </p:grpSpPr>
          <p:pic>
            <p:nvPicPr>
              <p:cNvPr id="114701" name="Picture 4" descr="pie_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 y="2425"/>
                <a:ext cx="1093" cy="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702" name="Oval 5"/>
              <p:cNvSpPr>
                <a:spLocks noChangeArrowheads="1"/>
              </p:cNvSpPr>
              <p:nvPr/>
            </p:nvSpPr>
            <p:spPr bwMode="auto">
              <a:xfrm rot="1059871">
                <a:off x="1516" y="2535"/>
                <a:ext cx="652" cy="1068"/>
              </a:xfrm>
              <a:prstGeom prst="ellipse">
                <a:avLst/>
              </a:prstGeom>
              <a:solidFill>
                <a:srgbClr val="00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14700" name="Picture 6" descr="meter_lin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518" r="13928" b="9311"/>
            <a:stretch>
              <a:fillRect/>
            </a:stretch>
          </p:blipFill>
          <p:spPr bwMode="auto">
            <a:xfrm>
              <a:off x="1857" y="1198"/>
              <a:ext cx="556"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691" name="Rectangle 8"/>
          <p:cNvSpPr>
            <a:spLocks noGrp="1" noChangeArrowheads="1"/>
          </p:cNvSpPr>
          <p:nvPr>
            <p:ph type="title"/>
          </p:nvPr>
        </p:nvSpPr>
        <p:spPr>
          <a:xfrm>
            <a:off x="439738" y="236538"/>
            <a:ext cx="8458200" cy="896937"/>
          </a:xfr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fontScale="90000"/>
          </a:bodyPr>
          <a:lstStyle/>
          <a:p>
            <a:pPr eaLnBrk="1" hangingPunct="1"/>
            <a:r>
              <a:rPr lang="en-US" b="1" dirty="0" smtClean="0"/>
              <a:t>CGM is </a:t>
            </a:r>
            <a:r>
              <a:rPr lang="en-US" b="1" dirty="0" smtClean="0"/>
              <a:t>complimentary </a:t>
            </a:r>
            <a:r>
              <a:rPr lang="en-US" b="1" dirty="0" smtClean="0"/>
              <a:t>and </a:t>
            </a:r>
            <a:r>
              <a:rPr lang="en-US" b="1" dirty="0" smtClean="0"/>
              <a:t>essential </a:t>
            </a:r>
            <a:r>
              <a:rPr lang="en-US" b="1" dirty="0" smtClean="0"/>
              <a:t>beside other glucose diagnostic technologies </a:t>
            </a:r>
          </a:p>
        </p:txBody>
      </p:sp>
      <p:sp>
        <p:nvSpPr>
          <p:cNvPr id="9223" name="Rectangle 12"/>
          <p:cNvSpPr>
            <a:spLocks noChangeArrowheads="1"/>
          </p:cNvSpPr>
          <p:nvPr/>
        </p:nvSpPr>
        <p:spPr bwMode="gray">
          <a:xfrm>
            <a:off x="439738" y="2987363"/>
            <a:ext cx="1679575" cy="815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86447" tIns="43225" rIns="86447" bIns="43225">
            <a:spAutoFit/>
          </a:bodyPr>
          <a:lstStyle/>
          <a:p>
            <a:pPr marL="342900" indent="-342900" algn="ctr">
              <a:lnSpc>
                <a:spcPct val="120000"/>
              </a:lnSpc>
              <a:buSzPct val="65000"/>
            </a:pPr>
            <a:r>
              <a:rPr lang="en-US" dirty="0" err="1">
                <a:solidFill>
                  <a:srgbClr val="003399"/>
                </a:solidFill>
                <a:latin typeface="Arial" pitchFamily="34" charset="0"/>
              </a:rPr>
              <a:t>Fingerstick</a:t>
            </a:r>
            <a:r>
              <a:rPr lang="en-US" dirty="0">
                <a:solidFill>
                  <a:srgbClr val="003399"/>
                </a:solidFill>
                <a:latin typeface="Arial" pitchFamily="34" charset="0"/>
              </a:rPr>
              <a:t> </a:t>
            </a:r>
          </a:p>
          <a:p>
            <a:pPr marL="342900" indent="-342900" algn="ctr">
              <a:lnSpc>
                <a:spcPct val="120000"/>
              </a:lnSpc>
              <a:buSzPct val="65000"/>
            </a:pPr>
            <a:r>
              <a:rPr lang="en-US" dirty="0">
                <a:solidFill>
                  <a:srgbClr val="003399"/>
                </a:solidFill>
                <a:latin typeface="Arial" pitchFamily="34" charset="0"/>
              </a:rPr>
              <a:t>Testing</a:t>
            </a:r>
          </a:p>
        </p:txBody>
      </p:sp>
      <p:grpSp>
        <p:nvGrpSpPr>
          <p:cNvPr id="655373" name="Group 13"/>
          <p:cNvGrpSpPr>
            <a:grpSpLocks/>
          </p:cNvGrpSpPr>
          <p:nvPr/>
        </p:nvGrpSpPr>
        <p:grpSpPr bwMode="auto">
          <a:xfrm>
            <a:off x="5380094" y="2211127"/>
            <a:ext cx="3733800" cy="2446337"/>
            <a:chOff x="2856" y="735"/>
            <a:chExt cx="2487" cy="1629"/>
          </a:xfrm>
        </p:grpSpPr>
        <p:sp>
          <p:nvSpPr>
            <p:cNvPr id="114697" name="Rectangle 14"/>
            <p:cNvSpPr>
              <a:spLocks noChangeArrowheads="1"/>
            </p:cNvSpPr>
            <p:nvPr/>
          </p:nvSpPr>
          <p:spPr bwMode="gray">
            <a:xfrm>
              <a:off x="4117" y="1299"/>
              <a:ext cx="1226" cy="3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86447" tIns="43225" rIns="86447" bIns="43225">
              <a:spAutoFit/>
            </a:bodyPr>
            <a:lstStyle/>
            <a:p>
              <a:pPr marL="342900" indent="-342900">
                <a:lnSpc>
                  <a:spcPct val="120000"/>
                </a:lnSpc>
                <a:buSzPct val="65000"/>
              </a:pPr>
              <a:r>
                <a:rPr lang="en-US">
                  <a:solidFill>
                    <a:srgbClr val="003399"/>
                  </a:solidFill>
                  <a:latin typeface="Arial" pitchFamily="34" charset="0"/>
                </a:rPr>
                <a:t>A1C</a:t>
              </a:r>
            </a:p>
          </p:txBody>
        </p:sp>
        <p:pic>
          <p:nvPicPr>
            <p:cNvPr id="114698" name="Picture 15" descr="pie_blo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856" y="735"/>
              <a:ext cx="1094" cy="16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grpSp>
      <p:grpSp>
        <p:nvGrpSpPr>
          <p:cNvPr id="655376" name="Group 16"/>
          <p:cNvGrpSpPr>
            <a:grpSpLocks/>
          </p:cNvGrpSpPr>
          <p:nvPr/>
        </p:nvGrpSpPr>
        <p:grpSpPr bwMode="auto">
          <a:xfrm>
            <a:off x="3228927" y="4325303"/>
            <a:ext cx="2974975" cy="2451100"/>
            <a:chOff x="1875" y="1799"/>
            <a:chExt cx="1982" cy="1632"/>
          </a:xfrm>
        </p:grpSpPr>
        <p:sp>
          <p:nvSpPr>
            <p:cNvPr id="114695" name="Rectangle 17"/>
            <p:cNvSpPr>
              <a:spLocks noChangeArrowheads="1"/>
            </p:cNvSpPr>
            <p:nvPr/>
          </p:nvSpPr>
          <p:spPr bwMode="gray">
            <a:xfrm>
              <a:off x="1875" y="2881"/>
              <a:ext cx="1982" cy="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86447" tIns="43225" rIns="86447" bIns="43225">
              <a:spAutoFit/>
            </a:bodyPr>
            <a:lstStyle/>
            <a:p>
              <a:pPr marL="342900" indent="-342900" algn="ctr">
                <a:lnSpc>
                  <a:spcPct val="120000"/>
                </a:lnSpc>
                <a:buSzPct val="65000"/>
              </a:pPr>
              <a:r>
                <a:rPr lang="en-US">
                  <a:solidFill>
                    <a:srgbClr val="003399"/>
                  </a:solidFill>
                  <a:latin typeface="Arial" pitchFamily="34" charset="0"/>
                </a:rPr>
                <a:t>Continuous Glucose Monitoring</a:t>
              </a:r>
            </a:p>
          </p:txBody>
        </p:sp>
        <p:pic>
          <p:nvPicPr>
            <p:cNvPr id="114696" name="Picture 18" descr="pie_sens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943" y="1799"/>
              <a:ext cx="1865" cy="1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313028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decel="50000" fill="hold" nodeType="afterEffect">
                                  <p:stCondLst>
                                    <p:cond delay="0"/>
                                  </p:stCondLst>
                                  <p:childTnLst>
                                    <p:animMotion origin="layout" path="M 2.5E-6 2.08092E-6 L 2.5E-6 -0.08093 " pathEditMode="relative" rAng="0" ptsTypes="AA">
                                      <p:cBhvr>
                                        <p:cTn id="6" dur="1000" fill="hold"/>
                                        <p:tgtEl>
                                          <p:spTgt spid="655376"/>
                                        </p:tgtEl>
                                        <p:attrNameLst>
                                          <p:attrName>ppt_x</p:attrName>
                                          <p:attrName>ppt_y</p:attrName>
                                        </p:attrNameLst>
                                      </p:cBhvr>
                                      <p:rCtr x="0" y="-4046"/>
                                    </p:animMotion>
                                  </p:childTnLst>
                                </p:cTn>
                              </p:par>
                              <p:par>
                                <p:cTn id="7" presetID="63" presetClass="path" presetSubtype="0" accel="50000" decel="50000" fill="hold" nodeType="withEffect">
                                  <p:stCondLst>
                                    <p:cond delay="0"/>
                                  </p:stCondLst>
                                  <p:childTnLst>
                                    <p:animMotion origin="layout" path="M -4.44444E-6 3.7037E-6 L 0.06476 -0.00209 " pathEditMode="relative" rAng="0" ptsTypes="AA">
                                      <p:cBhvr>
                                        <p:cTn id="8" dur="1000" fill="hold"/>
                                        <p:tgtEl>
                                          <p:spTgt spid="655362"/>
                                        </p:tgtEl>
                                        <p:attrNameLst>
                                          <p:attrName>ppt_x</p:attrName>
                                          <p:attrName>ppt_y</p:attrName>
                                        </p:attrNameLst>
                                      </p:cBhvr>
                                      <p:rCtr x="3229" y="-116"/>
                                    </p:animMotion>
                                  </p:childTnLst>
                                </p:cTn>
                              </p:par>
                              <p:par>
                                <p:cTn id="9" presetID="35" presetClass="path" presetSubtype="0" decel="50000" fill="hold" nodeType="withEffect">
                                  <p:stCondLst>
                                    <p:cond delay="0"/>
                                  </p:stCondLst>
                                  <p:childTnLst>
                                    <p:animMotion origin="layout" path="M 2.22222E-6 -2.89017E-7 L -0.07379 -2.89017E-7 " pathEditMode="relative" rAng="0" ptsTypes="AA">
                                      <p:cBhvr>
                                        <p:cTn id="10" dur="1000" fill="hold"/>
                                        <p:tgtEl>
                                          <p:spTgt spid="655373"/>
                                        </p:tgtEl>
                                        <p:attrNameLst>
                                          <p:attrName>ppt_x</p:attrName>
                                          <p:attrName>ppt_y</p:attrName>
                                        </p:attrNameLst>
                                      </p:cBhvr>
                                      <p:rCtr x="-3698" y="0"/>
                                    </p:animMotion>
                                  </p:childTnLst>
                                </p:cTn>
                              </p:par>
                              <p:par>
                                <p:cTn id="11" presetID="63" presetClass="path" presetSubtype="0" accel="50000" decel="50000" fill="hold" grpId="0" nodeType="withEffect">
                                  <p:stCondLst>
                                    <p:cond delay="0"/>
                                  </p:stCondLst>
                                  <p:childTnLst>
                                    <p:animMotion origin="layout" path="M -3.61111E-6 4.36633E-6 L 0.11441 -0.00162 " pathEditMode="relative" rAng="0" ptsTypes="AA">
                                      <p:cBhvr>
                                        <p:cTn id="12" dur="1000" fill="hold"/>
                                        <p:tgtEl>
                                          <p:spTgt spid="9223"/>
                                        </p:tgtEl>
                                        <p:attrNameLst>
                                          <p:attrName>ppt_x</p:attrName>
                                          <p:attrName>ppt_y</p:attrName>
                                        </p:attrNameLst>
                                      </p:cBhvr>
                                      <p:rCtr x="571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TotalTime>
  <Words>1283</Words>
  <Application>Microsoft Macintosh PowerPoint</Application>
  <PresentationFormat>On-screen Show (4:3)</PresentationFormat>
  <Paragraphs>150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Continuous Glucose Monitoring</vt:lpstr>
      <vt:lpstr>Glycemic Assessment</vt:lpstr>
      <vt:lpstr>Limitations of Current Assessment Tools</vt:lpstr>
      <vt:lpstr>Continuous Glucose Monitoring</vt:lpstr>
      <vt:lpstr>Limitations of Blood Glucose Meters Self-monitoring Blood Glucose</vt:lpstr>
      <vt:lpstr>Continuous Glucose Monitoring (CGM)</vt:lpstr>
      <vt:lpstr>Continuous Glucose Monitoring (CGM)</vt:lpstr>
      <vt:lpstr>PowerPoint Presentation</vt:lpstr>
      <vt:lpstr>CGM is complimentary and essential beside other glucose diagnostic technologies </vt:lpstr>
      <vt:lpstr>Who is eligible for CGM Evaluation?</vt:lpstr>
      <vt:lpstr>Clinical indications for CGM Evaluation</vt:lpstr>
      <vt:lpstr>PowerPoint Presentation</vt:lpstr>
      <vt:lpstr>Potential benefits in real-life patients</vt:lpstr>
      <vt:lpstr>PowerPoint Presentation</vt:lpstr>
      <vt:lpstr>Case: ESRD </vt:lpstr>
      <vt:lpstr>Case - CGMS</vt:lpstr>
      <vt:lpstr>CGM Limitations</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Glucose Monitoring</dc:title>
  <dc:creator>Sara Kazempour</dc:creator>
  <cp:lastModifiedBy>Sara Kazempour</cp:lastModifiedBy>
  <cp:revision>14</cp:revision>
  <dcterms:created xsi:type="dcterms:W3CDTF">2014-11-19T14:00:25Z</dcterms:created>
  <dcterms:modified xsi:type="dcterms:W3CDTF">2014-11-22T05:13:00Z</dcterms:modified>
</cp:coreProperties>
</file>