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7" r:id="rId8"/>
    <p:sldId id="268" r:id="rId9"/>
    <p:sldId id="261" r:id="rId10"/>
    <p:sldId id="262" r:id="rId11"/>
    <p:sldId id="263" r:id="rId12"/>
    <p:sldId id="264" r:id="rId13"/>
    <p:sldId id="265" r:id="rId14"/>
    <p:sldId id="270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7/2/2019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066" y="394283"/>
            <a:ext cx="10645629" cy="21140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Endocrine Grand Round 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A 72 YEAR OLD MAN WITH ANOREXIA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3221373"/>
            <a:ext cx="7766936" cy="2961314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By:</a:t>
            </a:r>
          </a:p>
          <a:p>
            <a:pPr algn="l"/>
            <a:r>
              <a:rPr lang="en-US" dirty="0" err="1" smtClean="0"/>
              <a:t>Dr.yaghoobpour</a:t>
            </a:r>
            <a:endParaRPr lang="en-US" dirty="0" smtClean="0"/>
          </a:p>
          <a:p>
            <a:pPr algn="l"/>
            <a:r>
              <a:rPr lang="en-US" dirty="0" smtClean="0"/>
              <a:t>Presenter:</a:t>
            </a:r>
          </a:p>
          <a:p>
            <a:pPr algn="l"/>
            <a:r>
              <a:rPr lang="en-US" dirty="0" err="1" smtClean="0"/>
              <a:t>Dr.forouzandeh</a:t>
            </a:r>
            <a:r>
              <a:rPr lang="en-US" dirty="0" smtClean="0"/>
              <a:t> </a:t>
            </a:r>
            <a:r>
              <a:rPr lang="en-US" dirty="0" err="1" smtClean="0"/>
              <a:t>Sadrzadeh</a:t>
            </a:r>
            <a:endParaRPr lang="en-US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1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794874"/>
              </p:ext>
            </p:extLst>
          </p:nvPr>
        </p:nvGraphicFramePr>
        <p:xfrm>
          <a:off x="996645" y="1724360"/>
          <a:ext cx="8596308" cy="2865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32718">
                  <a:extLst>
                    <a:ext uri="{9D8B030D-6E8A-4147-A177-3AD203B41FA5}">
                      <a16:colId xmlns="" xmlns:a16="http://schemas.microsoft.com/office/drawing/2014/main" val="4258745399"/>
                    </a:ext>
                  </a:extLst>
                </a:gridCol>
                <a:gridCol w="1432718">
                  <a:extLst>
                    <a:ext uri="{9D8B030D-6E8A-4147-A177-3AD203B41FA5}">
                      <a16:colId xmlns="" xmlns:a16="http://schemas.microsoft.com/office/drawing/2014/main" val="4006095169"/>
                    </a:ext>
                  </a:extLst>
                </a:gridCol>
                <a:gridCol w="1432718">
                  <a:extLst>
                    <a:ext uri="{9D8B030D-6E8A-4147-A177-3AD203B41FA5}">
                      <a16:colId xmlns="" xmlns:a16="http://schemas.microsoft.com/office/drawing/2014/main" val="2388587534"/>
                    </a:ext>
                  </a:extLst>
                </a:gridCol>
                <a:gridCol w="1432718">
                  <a:extLst>
                    <a:ext uri="{9D8B030D-6E8A-4147-A177-3AD203B41FA5}">
                      <a16:colId xmlns="" xmlns:a16="http://schemas.microsoft.com/office/drawing/2014/main" val="1751648597"/>
                    </a:ext>
                  </a:extLst>
                </a:gridCol>
                <a:gridCol w="1432718">
                  <a:extLst>
                    <a:ext uri="{9D8B030D-6E8A-4147-A177-3AD203B41FA5}">
                      <a16:colId xmlns="" xmlns:a16="http://schemas.microsoft.com/office/drawing/2014/main" val="3641092467"/>
                    </a:ext>
                  </a:extLst>
                </a:gridCol>
                <a:gridCol w="1432718">
                  <a:extLst>
                    <a:ext uri="{9D8B030D-6E8A-4147-A177-3AD203B41FA5}">
                      <a16:colId xmlns="" xmlns:a16="http://schemas.microsoft.com/office/drawing/2014/main" val="17843347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97/6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97/9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97/10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97/12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98/2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47014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34673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23111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MCV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5907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165000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09043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2.87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10313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Cortisol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0.14</a:t>
                      </a:r>
                      <a:r>
                        <a:rPr lang="en-US" baseline="0" dirty="0" smtClean="0"/>
                        <a:t> </a:t>
                      </a:r>
                      <a:r>
                        <a:rPr lang="el-GR" baseline="0" dirty="0" smtClean="0"/>
                        <a:t>μ</a:t>
                      </a:r>
                      <a:r>
                        <a:rPr lang="en-US" baseline="0" dirty="0" smtClean="0"/>
                        <a:t>g/dl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0.83</a:t>
                      </a:r>
                      <a:r>
                        <a:rPr lang="en-US" baseline="0" dirty="0" smtClean="0"/>
                        <a:t> </a:t>
                      </a:r>
                      <a:r>
                        <a:rPr lang="el-GR" baseline="0" dirty="0" smtClean="0"/>
                        <a:t>μ</a:t>
                      </a:r>
                      <a:r>
                        <a:rPr lang="en-US" baseline="0" dirty="0" smtClean="0"/>
                        <a:t>g/dl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0.11</a:t>
                      </a:r>
                      <a:r>
                        <a:rPr lang="el-GR" dirty="0" smtClean="0"/>
                        <a:t>μ</a:t>
                      </a:r>
                      <a:r>
                        <a:rPr lang="en-US" dirty="0" smtClean="0"/>
                        <a:t>g/dl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0.11</a:t>
                      </a:r>
                      <a:r>
                        <a:rPr lang="el-GR" dirty="0" smtClean="0"/>
                        <a:t>μ</a:t>
                      </a:r>
                      <a:r>
                        <a:rPr lang="en-US" dirty="0" smtClean="0"/>
                        <a:t>g/dl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1.79</a:t>
                      </a:r>
                      <a:r>
                        <a:rPr lang="el-GR" dirty="0" smtClean="0"/>
                        <a:t>μ</a:t>
                      </a:r>
                      <a:r>
                        <a:rPr lang="en-US" dirty="0" smtClean="0"/>
                        <a:t>g/dl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06364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02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PMH: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8407"/>
            <a:ext cx="8596668" cy="4522955"/>
          </a:xfrm>
        </p:spPr>
        <p:txBody>
          <a:bodyPr/>
          <a:lstStyle/>
          <a:p>
            <a:r>
              <a:rPr lang="en-US" sz="2000" dirty="0" smtClean="0"/>
              <a:t>DM from 15 years </a:t>
            </a:r>
            <a:r>
              <a:rPr lang="en-US" sz="2000" dirty="0" smtClean="0"/>
              <a:t>ago treated </a:t>
            </a:r>
            <a:r>
              <a:rPr lang="en-US" sz="2000" dirty="0" smtClean="0"/>
              <a:t>with oral agents </a:t>
            </a:r>
            <a:r>
              <a:rPr lang="en-US" sz="2000" dirty="0" smtClean="0"/>
              <a:t>and after </a:t>
            </a:r>
            <a:r>
              <a:rPr lang="en-US" sz="2000" dirty="0" smtClean="0"/>
              <a:t>weight loss, </a:t>
            </a:r>
            <a:r>
              <a:rPr lang="en-US" sz="2000" dirty="0" smtClean="0"/>
              <a:t>no medications were necessary.</a:t>
            </a:r>
            <a:endParaRPr lang="en-US" sz="2000" dirty="0" smtClean="0"/>
          </a:p>
          <a:p>
            <a:r>
              <a:rPr lang="en-US" sz="2000" dirty="0" smtClean="0"/>
              <a:t> skin eczema and topical </a:t>
            </a:r>
            <a:r>
              <a:rPr lang="en-US" sz="2000" dirty="0" smtClean="0"/>
              <a:t>corticosteroids (many years ago)</a:t>
            </a:r>
            <a:endParaRPr lang="en-US" sz="2000" dirty="0" smtClean="0"/>
          </a:p>
          <a:p>
            <a:r>
              <a:rPr lang="en-US" sz="2000" dirty="0" smtClean="0"/>
              <a:t>Thoracic spine infection (staphylococcus aureus)</a:t>
            </a:r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3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FH: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51963"/>
            <a:ext cx="8751892" cy="4489399"/>
          </a:xfrm>
        </p:spPr>
        <p:txBody>
          <a:bodyPr/>
          <a:lstStyle/>
          <a:p>
            <a:r>
              <a:rPr lang="en-US" dirty="0" smtClean="0"/>
              <a:t>Impaired function of thyroid and radioactive iodine intake in his son when he was 6 years old</a:t>
            </a:r>
          </a:p>
          <a:p>
            <a:r>
              <a:rPr lang="en-US" dirty="0" smtClean="0"/>
              <a:t>Hypothyroidism in his two daughters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800" dirty="0" smtClean="0">
                <a:solidFill>
                  <a:schemeClr val="accent1"/>
                </a:solidFill>
              </a:rPr>
              <a:t>DH: </a:t>
            </a:r>
            <a:r>
              <a:rPr lang="en-US" dirty="0" smtClean="0">
                <a:solidFill>
                  <a:schemeClr val="tx1"/>
                </a:solidFill>
              </a:rPr>
              <a:t>Tab propranolol 10mg daily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              Tab prednisolone 5mg daily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              Tab levothyroxine 900</a:t>
            </a:r>
            <a:r>
              <a:rPr lang="el-GR" dirty="0" smtClean="0">
                <a:solidFill>
                  <a:schemeClr val="tx1"/>
                </a:solidFill>
              </a:rPr>
              <a:t>μ</a:t>
            </a:r>
            <a:r>
              <a:rPr lang="en-US" dirty="0" smtClean="0">
                <a:solidFill>
                  <a:schemeClr val="tx1"/>
                </a:solidFill>
              </a:rPr>
              <a:t>g weekly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accent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1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1629"/>
            <a:ext cx="8596668" cy="4539733"/>
          </a:xfrm>
        </p:spPr>
        <p:txBody>
          <a:bodyPr>
            <a:normAutofit/>
          </a:bodyPr>
          <a:lstStyle/>
          <a:p>
            <a:r>
              <a:rPr lang="en-US" dirty="0"/>
              <a:t>General Appearance: </a:t>
            </a:r>
            <a:r>
              <a:rPr lang="en-US" dirty="0" smtClean="0"/>
              <a:t>old-age </a:t>
            </a:r>
            <a:r>
              <a:rPr lang="en-US" dirty="0"/>
              <a:t>male,  awake and alert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Wt</a:t>
            </a:r>
            <a:r>
              <a:rPr lang="en-US" dirty="0" smtClean="0"/>
              <a:t>.=70 </a:t>
            </a:r>
            <a:r>
              <a:rPr lang="en-US" dirty="0"/>
              <a:t>kg, Ht.=</a:t>
            </a:r>
            <a:r>
              <a:rPr lang="en-US" dirty="0" smtClean="0"/>
              <a:t>176 </a:t>
            </a:r>
            <a:r>
              <a:rPr lang="en-US" dirty="0"/>
              <a:t>cm, </a:t>
            </a:r>
            <a:r>
              <a:rPr lang="en-US" dirty="0" smtClean="0"/>
              <a:t>BMI=22.5 kg/m2</a:t>
            </a:r>
            <a:endParaRPr lang="en-US" dirty="0"/>
          </a:p>
          <a:p>
            <a:r>
              <a:rPr lang="en-US" dirty="0"/>
              <a:t>V/S → 	PR: 78/min, 	BP: </a:t>
            </a:r>
            <a:r>
              <a:rPr lang="en-US" dirty="0" smtClean="0"/>
              <a:t>110/80 </a:t>
            </a:r>
            <a:r>
              <a:rPr lang="en-US" dirty="0"/>
              <a:t>mmHg 	RR: 15/min, 	OT: </a:t>
            </a:r>
            <a:r>
              <a:rPr lang="en-US" dirty="0" smtClean="0"/>
              <a:t>36.5 orthostatic hypotension </a:t>
            </a:r>
            <a:r>
              <a:rPr lang="en-US" dirty="0"/>
              <a:t>:negative </a:t>
            </a:r>
          </a:p>
          <a:p>
            <a:r>
              <a:rPr lang="en-US" dirty="0"/>
              <a:t>Head and Neck : normal</a:t>
            </a:r>
          </a:p>
          <a:p>
            <a:r>
              <a:rPr lang="en-US" dirty="0"/>
              <a:t>Skin : red scars the right </a:t>
            </a:r>
            <a:r>
              <a:rPr lang="en-US" dirty="0" smtClean="0"/>
              <a:t>hand</a:t>
            </a:r>
            <a:endParaRPr lang="en-US" dirty="0"/>
          </a:p>
          <a:p>
            <a:r>
              <a:rPr lang="en-US" dirty="0" smtClean="0"/>
              <a:t>Chest : </a:t>
            </a:r>
            <a:r>
              <a:rPr lang="en-US" dirty="0" err="1" smtClean="0"/>
              <a:t>kyphoscoliosis</a:t>
            </a:r>
            <a:r>
              <a:rPr lang="en-US" dirty="0" smtClean="0"/>
              <a:t>. </a:t>
            </a:r>
            <a:r>
              <a:rPr lang="en-US" dirty="0"/>
              <a:t>Normal lung and  heart sounds.</a:t>
            </a:r>
          </a:p>
          <a:p>
            <a:r>
              <a:rPr lang="en-US" dirty="0"/>
              <a:t>Abdomen: normal</a:t>
            </a:r>
          </a:p>
          <a:p>
            <a:r>
              <a:rPr lang="en-US" dirty="0"/>
              <a:t>Extremities : Normal (Joints, Pulses, Muscle tone, Force)</a:t>
            </a:r>
          </a:p>
          <a:p>
            <a:r>
              <a:rPr lang="en-US" dirty="0"/>
              <a:t>Neurologic : Normal (Cranial nerves, DTR, Gait, Sensory exams)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63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Prolactin 4.09 ng/ml (1.9-18.3)</a:t>
            </a:r>
          </a:p>
          <a:p>
            <a:r>
              <a:rPr lang="en-US" dirty="0" smtClean="0"/>
              <a:t>Testosterone 206 ng/dl (129-767)</a:t>
            </a:r>
          </a:p>
          <a:p>
            <a:r>
              <a:rPr lang="en-US" dirty="0" smtClean="0"/>
              <a:t>FSH 9.29 IU/L (1.5-12.4)</a:t>
            </a:r>
          </a:p>
          <a:p>
            <a:r>
              <a:rPr lang="en-US" dirty="0" smtClean="0"/>
              <a:t>LH 3.54 IU/L (1.7-8.6)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500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list: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2619" y="1652631"/>
            <a:ext cx="8240163" cy="4135773"/>
          </a:xfrm>
        </p:spPr>
        <p:txBody>
          <a:bodyPr>
            <a:normAutofit/>
          </a:bodyPr>
          <a:lstStyle/>
          <a:p>
            <a:r>
              <a:rPr lang="en-US" dirty="0" smtClean="0"/>
              <a:t>72 years old man </a:t>
            </a:r>
          </a:p>
          <a:p>
            <a:r>
              <a:rPr lang="en-US" dirty="0" smtClean="0"/>
              <a:t>Weakness ; anorexia ; weight loss</a:t>
            </a:r>
          </a:p>
          <a:p>
            <a:r>
              <a:rPr lang="en-US" dirty="0" smtClean="0"/>
              <a:t>Hypotension</a:t>
            </a:r>
          </a:p>
          <a:p>
            <a:r>
              <a:rPr lang="en-US" dirty="0" smtClean="0"/>
              <a:t>Hyponatremia</a:t>
            </a:r>
          </a:p>
          <a:p>
            <a:r>
              <a:rPr lang="en-US" dirty="0" smtClean="0"/>
              <a:t>Low cortisol level </a:t>
            </a:r>
          </a:p>
          <a:p>
            <a:r>
              <a:rPr lang="en-US" dirty="0" smtClean="0"/>
              <a:t>Low ACTH level</a:t>
            </a:r>
          </a:p>
          <a:p>
            <a:r>
              <a:rPr lang="en-US" dirty="0" smtClean="0"/>
              <a:t>low T4 high </a:t>
            </a:r>
            <a:r>
              <a:rPr lang="en-US" dirty="0" smtClean="0"/>
              <a:t>TSH</a:t>
            </a:r>
          </a:p>
          <a:p>
            <a:r>
              <a:rPr lang="en-US" dirty="0" smtClean="0"/>
              <a:t>Suspicious </a:t>
            </a:r>
            <a:r>
              <a:rPr lang="en-US" smtClean="0"/>
              <a:t>hypogonadism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Primary hypothyroidism + Central adrenal insufficiency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7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Chief complaint: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>
                <a:solidFill>
                  <a:schemeClr val="tx1"/>
                </a:solidFill>
              </a:rPr>
              <a:t>Anorexia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28133"/>
            <a:ext cx="8596668" cy="4313230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1"/>
                </a:solidFill>
              </a:rPr>
              <a:t>Present illness: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72 year old man /from Tehran/neurosurgeon/presented with anorexia and 20 kg weight loss during one year.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Followed by sudden sever weakness and brief loss of consciousness one year ago .he was admitted to ICU and received supportive care.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SBP was low he was hydrated with normal saline and hydrocortisone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TSH &gt;100   levothyroxine was started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He was discharged with a diagnosis of hypothyroidism</a:t>
            </a:r>
            <a:endParaRPr lang="en-U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87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Accompanying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43575"/>
            <a:ext cx="8596668" cy="504178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Weight loss(20 kg)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Fatigue(+)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Weakness(+)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Nausea and vomiting(-)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Headache(-)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Memory impairment</a:t>
            </a:r>
            <a:r>
              <a:rPr lang="en-US" dirty="0" smtClean="0">
                <a:solidFill>
                  <a:schemeClr val="tx1"/>
                </a:solidFill>
              </a:rPr>
              <a:t>(-)</a:t>
            </a:r>
          </a:p>
          <a:p>
            <a:r>
              <a:rPr lang="en-US" dirty="0">
                <a:solidFill>
                  <a:schemeClr val="tx1"/>
                </a:solidFill>
              </a:rPr>
              <a:t>Hypoglycemia</a:t>
            </a:r>
            <a:r>
              <a:rPr lang="en-US" dirty="0" smtClean="0">
                <a:solidFill>
                  <a:schemeClr val="tx1"/>
                </a:solidFill>
              </a:rPr>
              <a:t>(-)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Libido loss(-)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Orthostatic hypotension(-)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Blurred vision(-)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Hyper pigmentation(-)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Hyponatremia(+)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76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7196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ts val="1000"/>
              </a:spcBef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A month later he </a:t>
            </a: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referred 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to </a:t>
            </a: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endocrinologist</a:t>
            </a:r>
            <a:b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lab data: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85519"/>
            <a:ext cx="8596668" cy="3254929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TSH </a:t>
            </a:r>
            <a:r>
              <a:rPr lang="en-US" dirty="0"/>
              <a:t>56      Anti TPO </a:t>
            </a:r>
            <a:r>
              <a:rPr lang="en-US" dirty="0" smtClean="0"/>
              <a:t>675</a:t>
            </a:r>
          </a:p>
          <a:p>
            <a:r>
              <a:rPr lang="en-US" dirty="0" smtClean="0"/>
              <a:t>WBC 3800</a:t>
            </a:r>
          </a:p>
          <a:p>
            <a:r>
              <a:rPr lang="en-US" dirty="0" smtClean="0"/>
              <a:t>HB 11.6</a:t>
            </a:r>
          </a:p>
          <a:p>
            <a:r>
              <a:rPr lang="en-US" dirty="0" err="1" smtClean="0"/>
              <a:t>Plt</a:t>
            </a:r>
            <a:r>
              <a:rPr lang="en-US" dirty="0" smtClean="0"/>
              <a:t> 61000</a:t>
            </a:r>
          </a:p>
          <a:p>
            <a:r>
              <a:rPr lang="en-US" dirty="0" smtClean="0"/>
              <a:t>Cortisol Am 0.14 </a:t>
            </a:r>
            <a:r>
              <a:rPr lang="el-GR" dirty="0" smtClean="0"/>
              <a:t>μ</a:t>
            </a:r>
            <a:r>
              <a:rPr lang="en-US" dirty="0" smtClean="0"/>
              <a:t>g/dl</a:t>
            </a:r>
          </a:p>
          <a:p>
            <a:r>
              <a:rPr lang="en-US" dirty="0" smtClean="0"/>
              <a:t>HB A1C 5.8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58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77334" y="184558"/>
            <a:ext cx="8596668" cy="42504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855677"/>
            <a:ext cx="8596668" cy="5185685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Tab Prednisolone 5mg daily was started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ACTH level was </a:t>
            </a:r>
            <a:r>
              <a:rPr lang="en-US" sz="2400" dirty="0" smtClean="0">
                <a:solidFill>
                  <a:schemeClr val="tx1"/>
                </a:solidFill>
              </a:rPr>
              <a:t>&lt;</a:t>
            </a:r>
            <a:r>
              <a:rPr lang="en-US" sz="2400" dirty="0" smtClean="0">
                <a:solidFill>
                  <a:schemeClr val="tx1"/>
                </a:solidFill>
              </a:rPr>
              <a:t>5 </a:t>
            </a:r>
            <a:r>
              <a:rPr lang="en-US" sz="2400" dirty="0" err="1" smtClean="0">
                <a:solidFill>
                  <a:schemeClr val="tx1"/>
                </a:solidFill>
              </a:rPr>
              <a:t>pg</a:t>
            </a:r>
            <a:r>
              <a:rPr lang="en-US" sz="2400" dirty="0" smtClean="0">
                <a:solidFill>
                  <a:schemeClr val="tx1"/>
                </a:solidFill>
              </a:rPr>
              <a:t>/ml.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BMB : normal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Abdominopelvic sonography : normal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Endoscopy and colonoscopy : normal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Brain MRI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1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PSA 0.32</a:t>
            </a:r>
          </a:p>
          <a:p>
            <a:r>
              <a:rPr lang="en-US" dirty="0" smtClean="0"/>
              <a:t>VIT D level  60</a:t>
            </a:r>
          </a:p>
          <a:p>
            <a:r>
              <a:rPr lang="en-US" dirty="0" smtClean="0"/>
              <a:t>Fe </a:t>
            </a:r>
            <a:r>
              <a:rPr lang="en-US" dirty="0"/>
              <a:t>64    TIBC </a:t>
            </a:r>
            <a:r>
              <a:rPr lang="en-US" dirty="0" smtClean="0"/>
              <a:t>232 Ferritin </a:t>
            </a:r>
            <a:r>
              <a:rPr lang="en-US" dirty="0"/>
              <a:t>171</a:t>
            </a:r>
          </a:p>
          <a:p>
            <a:r>
              <a:rPr lang="en-US" dirty="0"/>
              <a:t>Folic Acid </a:t>
            </a:r>
            <a:r>
              <a:rPr lang="en-US" dirty="0" smtClean="0"/>
              <a:t>9.8    B12 943</a:t>
            </a:r>
          </a:p>
          <a:p>
            <a:r>
              <a:rPr lang="en-US" dirty="0" smtClean="0"/>
              <a:t>LDH 322</a:t>
            </a:r>
          </a:p>
          <a:p>
            <a:r>
              <a:rPr lang="en-US" dirty="0" smtClean="0"/>
              <a:t>CR 1.31</a:t>
            </a:r>
            <a:endParaRPr lang="en-US" dirty="0"/>
          </a:p>
          <a:p>
            <a:r>
              <a:rPr lang="en-US" dirty="0"/>
              <a:t>K 4.4</a:t>
            </a:r>
          </a:p>
          <a:p>
            <a:r>
              <a:rPr lang="en-US" dirty="0"/>
              <a:t>Na 141</a:t>
            </a:r>
            <a:endParaRPr lang="en-US" dirty="0" smtClean="0"/>
          </a:p>
          <a:p>
            <a:r>
              <a:rPr lang="en-US" dirty="0" smtClean="0"/>
              <a:t>LFT normal</a:t>
            </a:r>
          </a:p>
          <a:p>
            <a:r>
              <a:rPr lang="en-US" dirty="0" smtClean="0"/>
              <a:t>ESR 23</a:t>
            </a:r>
          </a:p>
          <a:p>
            <a:r>
              <a:rPr lang="en-US" dirty="0" smtClean="0"/>
              <a:t>Prolactin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4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46" y="122575"/>
            <a:ext cx="5251508" cy="6527398"/>
          </a:xfrm>
        </p:spPr>
      </p:pic>
    </p:spTree>
    <p:extLst>
      <p:ext uri="{BB962C8B-B14F-4D97-AF65-F5344CB8AC3E}">
        <p14:creationId xmlns:p14="http://schemas.microsoft.com/office/powerpoint/2010/main" val="352487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67" y="86201"/>
            <a:ext cx="5301842" cy="6771799"/>
          </a:xfrm>
        </p:spPr>
      </p:pic>
    </p:spTree>
    <p:extLst>
      <p:ext uri="{BB962C8B-B14F-4D97-AF65-F5344CB8AC3E}">
        <p14:creationId xmlns:p14="http://schemas.microsoft.com/office/powerpoint/2010/main" val="20902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77131"/>
            <a:ext cx="8596668" cy="4464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Questionable delayed enhancing area is seen at right side of adenohypophysis with about 2x2 mm size . possibility of small micro adenoma should be considered for patient. size ad shape of pituitary gland is normal and stalk is located normally in the midline.no bulge of </a:t>
            </a:r>
            <a:r>
              <a:rPr lang="en-US" sz="2800" dirty="0" err="1" smtClean="0"/>
              <a:t>diaphragma</a:t>
            </a:r>
            <a:r>
              <a:rPr lang="en-US" sz="2800" dirty="0" smtClean="0"/>
              <a:t> </a:t>
            </a:r>
            <a:r>
              <a:rPr lang="en-US" sz="2800" dirty="0" err="1" smtClean="0"/>
              <a:t>sella</a:t>
            </a:r>
            <a:r>
              <a:rPr lang="en-US" sz="2800" dirty="0" smtClean="0"/>
              <a:t> into the supra </a:t>
            </a:r>
            <a:r>
              <a:rPr lang="en-US" sz="2800" dirty="0" err="1" smtClean="0"/>
              <a:t>sellar</a:t>
            </a:r>
            <a:r>
              <a:rPr lang="en-US" sz="2800" dirty="0" smtClean="0"/>
              <a:t> cistern is seen</a:t>
            </a:r>
          </a:p>
        </p:txBody>
      </p:sp>
    </p:spTree>
    <p:extLst>
      <p:ext uri="{BB962C8B-B14F-4D97-AF65-F5344CB8AC3E}">
        <p14:creationId xmlns:p14="http://schemas.microsoft.com/office/powerpoint/2010/main" val="233624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377</TotalTime>
  <Words>474</Words>
  <Application>Microsoft Office PowerPoint</Application>
  <PresentationFormat>Custom</PresentationFormat>
  <Paragraphs>145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Facet</vt:lpstr>
      <vt:lpstr>Endocrine Grand Round   A 72 YEAR OLD MAN WITH ANOREXIA</vt:lpstr>
      <vt:lpstr>Chief complaint: Anorexia</vt:lpstr>
      <vt:lpstr>Accompanying symptoms</vt:lpstr>
      <vt:lpstr>A month later he referred to endocrinologist  lab data: </vt:lpstr>
      <vt:lpstr>PowerPoint Presentation</vt:lpstr>
      <vt:lpstr>PowerPoint Presentation</vt:lpstr>
      <vt:lpstr>PowerPoint Presentation</vt:lpstr>
      <vt:lpstr>PowerPoint Presentation</vt:lpstr>
      <vt:lpstr>Report:</vt:lpstr>
      <vt:lpstr>PowerPoint Presentation</vt:lpstr>
      <vt:lpstr>PMH:</vt:lpstr>
      <vt:lpstr>FH:</vt:lpstr>
      <vt:lpstr>Physical Examination</vt:lpstr>
      <vt:lpstr>PowerPoint Presentation</vt:lpstr>
      <vt:lpstr>Problem list:</vt:lpstr>
    </vt:vector>
  </TitlesOfParts>
  <Company>MRT www.Win2Farsi.com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Endocrine Grand Round  A72 YEAROLDMANWITHANOREXIA</dc:title>
  <dc:creator>Moorche</dc:creator>
  <cp:lastModifiedBy>هنگامه عبدی</cp:lastModifiedBy>
  <cp:revision>68</cp:revision>
  <dcterms:created xsi:type="dcterms:W3CDTF">2019-06-21T13:56:25Z</dcterms:created>
  <dcterms:modified xsi:type="dcterms:W3CDTF">2019-07-02T04:43:27Z</dcterms:modified>
</cp:coreProperties>
</file>