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2" r:id="rId1"/>
  </p:sldMasterIdLst>
  <p:notesMasterIdLst>
    <p:notesMasterId r:id="rId35"/>
  </p:notesMasterIdLst>
  <p:sldIdLst>
    <p:sldId id="257" r:id="rId2"/>
    <p:sldId id="258" r:id="rId3"/>
    <p:sldId id="272" r:id="rId4"/>
    <p:sldId id="273" r:id="rId5"/>
    <p:sldId id="274" r:id="rId6"/>
    <p:sldId id="260" r:id="rId7"/>
    <p:sldId id="264" r:id="rId8"/>
    <p:sldId id="261" r:id="rId9"/>
    <p:sldId id="265" r:id="rId10"/>
    <p:sldId id="266" r:id="rId11"/>
    <p:sldId id="269" r:id="rId12"/>
    <p:sldId id="271" r:id="rId13"/>
    <p:sldId id="275" r:id="rId14"/>
    <p:sldId id="277" r:id="rId15"/>
    <p:sldId id="279" r:id="rId16"/>
    <p:sldId id="280" r:id="rId17"/>
    <p:sldId id="262" r:id="rId18"/>
    <p:sldId id="263" r:id="rId19"/>
    <p:sldId id="308" r:id="rId20"/>
    <p:sldId id="309" r:id="rId21"/>
    <p:sldId id="300" r:id="rId22"/>
    <p:sldId id="286" r:id="rId23"/>
    <p:sldId id="287" r:id="rId24"/>
    <p:sldId id="288" r:id="rId25"/>
    <p:sldId id="289" r:id="rId26"/>
    <p:sldId id="301" r:id="rId27"/>
    <p:sldId id="302" r:id="rId28"/>
    <p:sldId id="303" r:id="rId29"/>
    <p:sldId id="304" r:id="rId30"/>
    <p:sldId id="305" r:id="rId31"/>
    <p:sldId id="306" r:id="rId32"/>
    <p:sldId id="310" r:id="rId33"/>
    <p:sldId id="311" r:id="rId3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F4BF5A-3CA6-447C-8C19-4EEA09D0BFB4}" type="datetimeFigureOut">
              <a:rPr lang="fa-IR" smtClean="0"/>
              <a:t>05/14/1440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33B771-48DE-4FE8-A855-A8534B2437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440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B771-48DE-4FE8-A855-A8534B243795}" type="slidenum">
              <a:rPr lang="fa-IR" smtClean="0">
                <a:solidFill>
                  <a:prstClr val="black"/>
                </a:solidFill>
              </a:rPr>
              <a:pPr/>
              <a:t>26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3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8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9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8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rtl="0"/>
            <a:fld id="{9D6E9DEC-419B-4CC5-A080-3B06BD5A829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 rtl="0"/>
              <a:t>1/20/2019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6418" y="2233083"/>
            <a:ext cx="8825657" cy="121020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Badr" panose="00000400000000000000" pitchFamily="2" charset="-78"/>
              </a:rPr>
              <a:t>بسم الله الرحمن الرحیم</a:t>
            </a:r>
            <a:endParaRPr lang="fa-IR" b="1" dirty="0">
              <a:cs typeface="B Badr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96841A-B231-9D4A-9A0F-AE4FC53A0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55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systems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heartburn, constipation, diarrhea, abdominal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swallowing, nausea, vomiting,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in stool, unexplained changes in bowel habits, incontinence </a:t>
            </a: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,anxiety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insomnia, irritability,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recurrent bad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swing,                             hallucination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compulsion </a:t>
            </a: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polydipsia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polyuria , menopause 8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 , MNG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galactorrhea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systems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Genitourinary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polyuria ,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  <a:endParaRPr lang="en-US" sz="24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dysuria, frequency,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urgency,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frequent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vision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ptosis,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dizziness,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tremor,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consciousness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lymphatic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anemia, easy bleeding, unexplained swollen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area,lymphadenopathy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Muscloskeletal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NO muscle pain , muscle atrophy , pone pain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appearance</a:t>
            </a: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woman is awake and alert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looks the same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.depressed mood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  <a:tabLst>
                <a:tab pos="6457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: 22 kg/m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²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  <a:tabLst>
                <a:tab pos="6457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 : 110/80 mmHg </a:t>
            </a:r>
          </a:p>
          <a:p>
            <a:pPr marL="0" indent="0" algn="l">
              <a:buNone/>
              <a:tabLst>
                <a:tab pos="6457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: 78 /min</a:t>
            </a:r>
          </a:p>
          <a:p>
            <a:pPr marL="0" indent="0" algn="l">
              <a:buNone/>
              <a:tabLst>
                <a:tab pos="6457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 : 12 /min </a:t>
            </a:r>
          </a:p>
          <a:p>
            <a:pPr marL="0" indent="0" algn="l">
              <a:buNone/>
              <a:tabLst>
                <a:tab pos="64579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:  37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° C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normal. NO dry mouth ,NO lymphadenopathy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and about 40 gr and nodular that largest nodule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lobe about 20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×20 mm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lung and heart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breast mastectomy , right breast normal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distension , ascites , </a:t>
            </a:r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hepatomegaly</a:t>
            </a: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Extremities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exams</a:t>
            </a: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status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normal</a:t>
            </a:r>
          </a:p>
          <a:p>
            <a:pPr marL="342900" lvl="0" indent="-342900" algn="l" rtl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Cranial nerve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fundoscopic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normal</a:t>
            </a:r>
          </a:p>
          <a:p>
            <a:pPr marL="342900" lvl="0" indent="-342900" algn="l" rtl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exam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Reflexes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upper and lower was equally and normal</a:t>
            </a:r>
          </a:p>
          <a:p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Data </a:t>
            </a:r>
            <a:endParaRPr lang="fa-IR" sz="36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20/01/1397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WBC =4600                    </a:t>
            </a:r>
            <a:r>
              <a:rPr lang="en-US" b="1" dirty="0" smtClean="0">
                <a:solidFill>
                  <a:schemeClr val="tx1"/>
                </a:solidFill>
              </a:rPr>
              <a:t>FBS =97                     TSH  =2.32              </a:t>
            </a:r>
            <a:r>
              <a:rPr lang="en-US" dirty="0" smtClean="0">
                <a:solidFill>
                  <a:schemeClr val="tx1"/>
                </a:solidFill>
              </a:rPr>
              <a:t>AST = 45</a:t>
            </a:r>
          </a:p>
          <a:p>
            <a:pPr algn="l" rtl="0"/>
            <a:r>
              <a:rPr lang="en-US" dirty="0" err="1" smtClean="0">
                <a:solidFill>
                  <a:schemeClr val="tx1"/>
                </a:solidFill>
              </a:rPr>
              <a:t>Hb</a:t>
            </a:r>
            <a:r>
              <a:rPr lang="en-US" dirty="0" smtClean="0">
                <a:solidFill>
                  <a:schemeClr val="tx1"/>
                </a:solidFill>
              </a:rPr>
              <a:t> = 15.3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Ca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=9.1                      T4 = 7.39                </a:t>
            </a:r>
            <a:r>
              <a:rPr lang="en-US" dirty="0" smtClean="0">
                <a:solidFill>
                  <a:schemeClr val="tx1"/>
                </a:solidFill>
              </a:rPr>
              <a:t>ALT = 50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PLT =254000                   P = 4.5                       </a:t>
            </a:r>
            <a:r>
              <a:rPr lang="en-US" dirty="0" err="1" smtClean="0">
                <a:solidFill>
                  <a:schemeClr val="tx1"/>
                </a:solidFill>
              </a:rPr>
              <a:t>Chol</a:t>
            </a:r>
            <a:r>
              <a:rPr lang="en-US" dirty="0" smtClean="0">
                <a:solidFill>
                  <a:schemeClr val="tx1"/>
                </a:solidFill>
              </a:rPr>
              <a:t> = 244             ALK = 368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BUN =18                         </a:t>
            </a:r>
            <a:r>
              <a:rPr lang="en-US" b="1" dirty="0" smtClean="0">
                <a:solidFill>
                  <a:schemeClr val="tx1"/>
                </a:solidFill>
              </a:rPr>
              <a:t>Na = 138                   </a:t>
            </a:r>
            <a:r>
              <a:rPr lang="en-US" dirty="0" smtClean="0">
                <a:solidFill>
                  <a:schemeClr val="tx1"/>
                </a:solidFill>
              </a:rPr>
              <a:t>TG = 99                    </a:t>
            </a:r>
            <a:r>
              <a:rPr lang="en-US" b="1" dirty="0" smtClean="0">
                <a:solidFill>
                  <a:schemeClr val="tx1"/>
                </a:solidFill>
              </a:rPr>
              <a:t>FSH = 57        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IU/ml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Cr = 0.7                            K = 4.7                      LDL = 158                </a:t>
            </a:r>
            <a:r>
              <a:rPr lang="en-US" b="1" dirty="0" smtClean="0">
                <a:solidFill>
                  <a:schemeClr val="tx1"/>
                </a:solidFill>
              </a:rPr>
              <a:t>LH = 28           </a:t>
            </a:r>
            <a:r>
              <a:rPr lang="en-US" dirty="0" smtClean="0">
                <a:solidFill>
                  <a:schemeClr val="tx1"/>
                </a:solidFill>
              </a:rPr>
              <a:t>MIU/ ml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Uric acid 5.7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U/A  …… SG = 1012</a:t>
            </a:r>
            <a:endParaRPr lang="fa-I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Data</a:t>
            </a:r>
            <a:endParaRPr lang="fa-IR" sz="36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7904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1397/10/3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 1397/10/15 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FBS = 90                        AST = 40                                    Urine 24 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vol</a:t>
            </a:r>
            <a:r>
              <a:rPr lang="en-US" b="1" dirty="0" smtClean="0">
                <a:solidFill>
                  <a:schemeClr val="tx1"/>
                </a:solidFill>
              </a:rPr>
              <a:t>  =   5500 ml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TSH =0.54                     ALT = 64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Cr  =    14.4  mg/kg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T4 = 9                            ALK = 553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SG =    1008  </a:t>
            </a:r>
          </a:p>
          <a:p>
            <a:pPr algn="l" rtl="0"/>
            <a:r>
              <a:rPr lang="en-US" dirty="0" err="1" smtClean="0">
                <a:solidFill>
                  <a:schemeClr val="tx1"/>
                </a:solidFill>
              </a:rPr>
              <a:t>Ca</a:t>
            </a:r>
            <a:r>
              <a:rPr lang="en-US" dirty="0" smtClean="0">
                <a:solidFill>
                  <a:schemeClr val="tx1"/>
                </a:solidFill>
              </a:rPr>
              <a:t> = 9.2                                                  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P = 4.8                                                  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Na = 143                                                                            Na = 136 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K = 4.4                                                                                k = 3.9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U/A …..SG = 1007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7626668" y="2857289"/>
            <a:ext cx="45719" cy="10001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398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restriction </a:t>
            </a:r>
            <a:r>
              <a:rPr lang="en-US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                  </a:t>
            </a:r>
            <a:r>
              <a:rPr lang="en-US" sz="24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25/10/1397</a:t>
            </a:r>
            <a:r>
              <a:rPr lang="fa-IR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fa-IR" sz="36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4809"/>
              </p:ext>
            </p:extLst>
          </p:nvPr>
        </p:nvGraphicFramePr>
        <p:xfrm>
          <a:off x="1096963" y="1846263"/>
          <a:ext cx="10058400" cy="26517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Urine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out put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Weight 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Na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SG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BP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Time 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200 cc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62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143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1004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110/85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10.15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100 cc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61.600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1006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110/80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11.15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200 cc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61.300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145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1005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110/75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12.15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150 cc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60.700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147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1004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110/80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solidFill>
                            <a:schemeClr val="tx1"/>
                          </a:solidFill>
                          <a:cs typeface="+mj-cs"/>
                        </a:rPr>
                        <a:t>13.15</a:t>
                      </a:r>
                      <a:endParaRPr lang="fa-IR" sz="2400" b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Desmopressin</a:t>
            </a:r>
            <a:r>
              <a:rPr lang="en-US" sz="36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                      </a:t>
            </a:r>
            <a:r>
              <a:rPr lang="en-US" sz="24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25/10/1397</a:t>
            </a:r>
            <a:r>
              <a:rPr lang="fa-IR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fa-IR" sz="36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46448"/>
              </p:ext>
            </p:extLst>
          </p:nvPr>
        </p:nvGraphicFramePr>
        <p:xfrm>
          <a:off x="1096963" y="1846263"/>
          <a:ext cx="10058400" cy="22860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Urine</a:t>
                      </a:r>
                      <a:r>
                        <a:rPr lang="en-US" sz="2400" baseline="0" dirty="0" smtClean="0"/>
                        <a:t> out put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Na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SG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BP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Time </a:t>
                      </a:r>
                      <a:endParaRPr lang="fa-I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1009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105/80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14.15 pm</a:t>
                      </a:r>
                      <a:endParaRPr lang="fa-I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70 cc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145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1011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105/75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14.45</a:t>
                      </a:r>
                      <a:endParaRPr lang="fa-I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1012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110/80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15.15</a:t>
                      </a:r>
                      <a:endParaRPr lang="fa-I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50 cc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146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1012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110/80</a:t>
                      </a:r>
                      <a:endParaRPr lang="fa-I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15.45</a:t>
                      </a:r>
                      <a:endParaRPr lang="fa-I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-2285999"/>
            <a:ext cx="110963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_PDMS_Saleem_QuranFont" panose="02010000000000000000" pitchFamily="2" charset="-78"/>
              </a:rPr>
              <a:t>Endocrine </a:t>
            </a:r>
            <a:r>
              <a:rPr lang="en-US" b="1" dirty="0" smtClean="0">
                <a:solidFill>
                  <a:schemeClr val="tx1"/>
                </a:solidFill>
                <a:latin typeface="_PDMS_Saleem_QuranFont" panose="02010000000000000000" pitchFamily="2" charset="-78"/>
              </a:rPr>
              <a:t> Grand  round</a:t>
            </a:r>
            <a:endParaRPr lang="fa-IR" b="1" dirty="0">
              <a:solidFill>
                <a:schemeClr val="tx1"/>
              </a:solidFill>
              <a:latin typeface="_PDMS_Saleem_QuranFont" panose="0201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E32D91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E32D91"/>
              </a:buClr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54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old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with polydipsia and polyuria</a:t>
            </a:r>
          </a:p>
          <a:p>
            <a:pPr lvl="0" algn="l">
              <a:buClr>
                <a:srgbClr val="E32D91"/>
              </a:buClr>
            </a:pPr>
            <a:endParaRPr lang="fa-I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l">
              <a:buNone/>
            </a:pPr>
            <a:endParaRPr lang="fa-IR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a-IR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a-IR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2781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3" y="0"/>
            <a:ext cx="9057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43" y="420130"/>
            <a:ext cx="8155460" cy="7265773"/>
          </a:xfrm>
        </p:spPr>
      </p:pic>
    </p:spTree>
    <p:extLst>
      <p:ext uri="{BB962C8B-B14F-4D97-AF65-F5344CB8AC3E}">
        <p14:creationId xmlns:p14="http://schemas.microsoft.com/office/powerpoint/2010/main" val="238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-135924"/>
            <a:ext cx="9737123" cy="6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5" y="-123568"/>
            <a:ext cx="9403492" cy="69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14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8" y="0"/>
            <a:ext cx="925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0" y="-1878976"/>
            <a:ext cx="10577384" cy="102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0" y="-2369129"/>
            <a:ext cx="10540312" cy="116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7" y="-395415"/>
            <a:ext cx="9292281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0"/>
            <a:ext cx="9700054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HPI</a:t>
            </a: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CC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polydipsia and polyuria</a:t>
            </a:r>
          </a:p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old woman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case of breast cancer (1389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left total mastectomy and chemotherapy </a:t>
            </a:r>
          </a:p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Hysterosalpingoophorectomy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(1391)</a:t>
            </a:r>
            <a:endParaRPr lang="fa-I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Metastasis to liver, lung and bone (1395)</a:t>
            </a:r>
          </a:p>
          <a:p>
            <a:pPr algn="l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radoitherapy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chemotherapy until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Khordad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1396</a:t>
            </a:r>
          </a:p>
          <a:p>
            <a:pPr marL="0" indent="0" algn="l" rtl="0">
              <a:buClr>
                <a:schemeClr val="tx1"/>
              </a:buClr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0"/>
            <a:ext cx="9131643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0" y="-678873"/>
            <a:ext cx="6271615" cy="7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-128588"/>
            <a:ext cx="10086974" cy="6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-728663"/>
            <a:ext cx="7429500" cy="80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HPI</a:t>
            </a: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frachure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1396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Radiotherapy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lumbar vertebral, shoulder and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hemithorax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onset of radiotherapy in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1396, it suddenly suffered from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polyuria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polydipsia  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Drinking 6 liters a day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times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HPI</a:t>
            </a:r>
            <a:endParaRPr lang="fa-I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for one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period, changes have been made to chemotherapy drugs, but no changes in the symptoms of the patient have been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fa-I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PMH, PSH, HH, SH</a:t>
            </a:r>
            <a:r>
              <a:rPr lang="en-US" sz="4000" b="1" spc="0" dirty="0" smtClean="0">
                <a:solidFill>
                  <a:schemeClr val="tx1"/>
                </a:solidFill>
                <a:latin typeface="Trebuchet MS" panose="020B0603020202020204"/>
              </a:rPr>
              <a:t> </a:t>
            </a:r>
            <a:endParaRPr lang="fa-I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893" y="2117196"/>
            <a:ext cx="10058400" cy="402336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, MNG 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mastectomy , HSO </a:t>
            </a:r>
            <a:endParaRPr lang="fa-I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Habitual History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 history of smoking or alcohol consumption </a:t>
            </a:r>
          </a:p>
          <a:p>
            <a:pPr lvl="0"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history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healthcare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adequate</a:t>
            </a:r>
            <a:r>
              <a:rPr lang="fa-IR" sz="3200" dirty="0">
                <a:solidFill>
                  <a:schemeClr val="tx1"/>
                </a:solidFill>
                <a:latin typeface="Trebuchet MS" panose="020B0603020202020204"/>
              </a:rPr>
              <a:t> 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  <a:endParaRPr lang="fa-I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3 sisters and 3 brothers without DI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sister had metastatic breast cancer and expired at 56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uncle had liver cancer and expired at 70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Her niece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liver cancer and expired at 33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 had liver cancer and expired at 73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yrs.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aunt is 70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metastatic breast cancer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mother, one sister and one brother have DM 𝛪𝛪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history</a:t>
            </a:r>
            <a:endParaRPr lang="fa-I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Tamoxifen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(1389-91)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Exemestane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Aromasin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1391-95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Letrozole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(1395-97)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Zolendronic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(1396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Everolimus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Vinorelbine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(1397)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Gemcitabin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carboplatin 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sertraline, Alprazolam,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Pantoprazole </a:t>
            </a:r>
          </a:p>
          <a:p>
            <a:pPr marL="0" lvl="0" indent="0" algn="l" rtl="0">
              <a:lnSpc>
                <a:spcPct val="100000"/>
              </a:lnSpc>
              <a:buClr>
                <a:prstClr val="black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00000"/>
              </a:lnSpc>
              <a:buClr>
                <a:schemeClr val="tx1"/>
              </a:buClr>
              <a:buNone/>
            </a:pPr>
            <a:endParaRPr lang="fa-I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systems</a:t>
            </a:r>
            <a:endParaRPr lang="fa-I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nausea, vomiting,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myalgia, paresthesia,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pain,                                                      dyspnea, hematuria,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loss, constipation, anorexia ,weight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loss,weight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</a:t>
            </a:r>
          </a:p>
          <a:p>
            <a:pPr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mastectomy and HSO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scare         </a:t>
            </a:r>
          </a:p>
          <a:p>
            <a:pPr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chest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racing heart , swelling of legs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No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 sweats, prolonged cough,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wheezing,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sputum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production, pleurisy,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at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874</Words>
  <Application>Microsoft Office PowerPoint</Application>
  <PresentationFormat>Widescreen</PresentationFormat>
  <Paragraphs>158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_PDMS_Saleem_QuranFont</vt:lpstr>
      <vt:lpstr>Arial</vt:lpstr>
      <vt:lpstr>B Badr</vt:lpstr>
      <vt:lpstr>Calibri</vt:lpstr>
      <vt:lpstr>Calibri Light</vt:lpstr>
      <vt:lpstr>Cambria Math</vt:lpstr>
      <vt:lpstr>Times New Roman</vt:lpstr>
      <vt:lpstr>Trebuchet MS</vt:lpstr>
      <vt:lpstr>Wingdings</vt:lpstr>
      <vt:lpstr>Retrospect</vt:lpstr>
      <vt:lpstr>بسم الله الرحمن الرحیم</vt:lpstr>
      <vt:lpstr>Endocrine  Grand  round</vt:lpstr>
      <vt:lpstr>HPI</vt:lpstr>
      <vt:lpstr>HPI</vt:lpstr>
      <vt:lpstr>HPI</vt:lpstr>
      <vt:lpstr>PMH, PSH, HH, SH </vt:lpstr>
      <vt:lpstr>Family history</vt:lpstr>
      <vt:lpstr>Drug history</vt:lpstr>
      <vt:lpstr>Review of systems</vt:lpstr>
      <vt:lpstr>Review of systems</vt:lpstr>
      <vt:lpstr>Review of systems</vt:lpstr>
      <vt:lpstr>Genral appearance</vt:lpstr>
      <vt:lpstr>Physical examination</vt:lpstr>
      <vt:lpstr>Neurologic exams</vt:lpstr>
      <vt:lpstr>Lab Data </vt:lpstr>
      <vt:lpstr>Lab Data</vt:lpstr>
      <vt:lpstr>Water restriction test                   25/10/1397   </vt:lpstr>
      <vt:lpstr>Desmopressin Test                       25/10/1397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Momtaz</dc:creator>
  <cp:lastModifiedBy>Momtaz</cp:lastModifiedBy>
  <cp:revision>217</cp:revision>
  <dcterms:created xsi:type="dcterms:W3CDTF">2019-01-16T16:57:47Z</dcterms:created>
  <dcterms:modified xsi:type="dcterms:W3CDTF">2019-01-20T19:44:42Z</dcterms:modified>
</cp:coreProperties>
</file>