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373" r:id="rId5"/>
    <p:sldId id="317" r:id="rId6"/>
    <p:sldId id="384" r:id="rId7"/>
    <p:sldId id="356" r:id="rId8"/>
    <p:sldId id="364" r:id="rId9"/>
    <p:sldId id="370" r:id="rId10"/>
    <p:sldId id="357" r:id="rId11"/>
    <p:sldId id="367" r:id="rId12"/>
    <p:sldId id="374" r:id="rId13"/>
    <p:sldId id="368" r:id="rId14"/>
    <p:sldId id="369" r:id="rId15"/>
    <p:sldId id="376" r:id="rId16"/>
    <p:sldId id="371" r:id="rId17"/>
    <p:sldId id="375" r:id="rId18"/>
    <p:sldId id="372" r:id="rId19"/>
    <p:sldId id="385" r:id="rId20"/>
    <p:sldId id="285" r:id="rId21"/>
    <p:sldId id="383" r:id="rId22"/>
    <p:sldId id="378" r:id="rId23"/>
    <p:sldId id="379" r:id="rId24"/>
    <p:sldId id="377" r:id="rId25"/>
    <p:sldId id="380" r:id="rId26"/>
    <p:sldId id="381" r:id="rId27"/>
    <p:sldId id="382" r:id="rId2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-Tohidi" initials="D" lastIdx="0" clrIdx="0">
    <p:extLst>
      <p:ext uri="{19B8F6BF-5375-455C-9EA6-DF929625EA0E}">
        <p15:presenceInfo xmlns:p15="http://schemas.microsoft.com/office/powerpoint/2012/main" userId="Dr-Tohi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316" autoAdjust="0"/>
  </p:normalViewPr>
  <p:slideViewPr>
    <p:cSldViewPr showGuides="1">
      <p:cViewPr varScale="1">
        <p:scale>
          <a:sx n="68" d="100"/>
          <a:sy n="68" d="100"/>
        </p:scale>
        <p:origin x="84" y="4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10/26/2020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2C31-01CB-493B-8ADE-34B58CC1FA5C}" type="datetime1">
              <a:rPr lang="en-US" smtClean="0"/>
              <a:pPr/>
              <a:t>10/26/2020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7727-B227-410F-823B-F71BC27EA767}" type="datetime1">
              <a:rPr lang="en-US" smtClean="0"/>
              <a:pPr/>
              <a:t>10/26/2020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BFA4-DC57-4980-AF36-A7D812D7DE45}" type="datetime1">
              <a:rPr lang="en-US" smtClean="0"/>
              <a:pPr/>
              <a:t>10/26/2020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948-B500-4936-B69C-D969D71F1A83}" type="datetime1">
              <a:rPr lang="en-US" smtClean="0"/>
              <a:pPr/>
              <a:t>10/26/2020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438D-B21D-4941-96C3-975562DC1928}" type="datetime1">
              <a:rPr lang="en-US" smtClean="0"/>
              <a:pPr/>
              <a:t>10/26/2020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62C9-FCB9-42C8-ADA0-540BE54B099C}" type="datetime1">
              <a:rPr lang="en-US" smtClean="0"/>
              <a:pPr/>
              <a:t>10/26/2020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2276-ED74-444B-B445-FDDE50DDA0FE}" type="datetime1">
              <a:rPr lang="en-US" smtClean="0"/>
              <a:pPr/>
              <a:t>10/26/2020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E4DC-66E2-4618-90AC-FC0A3E2B9685}" type="datetime1">
              <a:rPr lang="en-US" smtClean="0"/>
              <a:pPr/>
              <a:t>10/26/2020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210B-BBE1-4EBB-A8AC-11A0A556823B}" type="datetime1">
              <a:rPr lang="en-US" smtClean="0"/>
              <a:pPr/>
              <a:t>10/26/2020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5A6CF7F8-EAF8-4C56-9539-7FA6A32CD321}" type="datetime1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092" y="2420888"/>
            <a:ext cx="8280921" cy="10081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Gonadal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dysgenesis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&amp; gonadal tumors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164" y="3789040"/>
            <a:ext cx="7818793" cy="1728192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Maryam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Tohidi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Associate professor of anatomical &amp; clinical pathology</a:t>
            </a: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University of Medical Sciences</a:t>
            </a:r>
          </a:p>
          <a:p>
            <a:pPr algn="ctr"/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44" y="404664"/>
            <a:ext cx="201622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663825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Gonadoblastoma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196752"/>
            <a:ext cx="10969943" cy="47958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discovered during the first to fourth decades of life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One third are detected before the age of 15.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36 %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of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gonadoblastoma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are bilateral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 (35-40%)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Macroscopy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usually small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may be not detected at gross examination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Often impossible to determine nature of gonad bearing tumor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540" y="5013435"/>
            <a:ext cx="4462659" cy="1731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820" y="5730141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Streak gonad with hardly apparent tumor, grossly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512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663825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Gonadoblastoma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196752"/>
            <a:ext cx="10969943" cy="47958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Microscopy: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admixture of primitive germ cells &amp; sex-cord stromal cells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circumscribed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nests of neoplastic germ cells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encompassed individually or in groups by sex-cord derivatives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inconspicuous cytoplasm and small round to oval nuclei resembling immature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Sertoli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cells.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germ cell component resembling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dysgerminoma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sex-cord stromal component resembling immature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Sertoli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granulosa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Hormonally active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(stromal derivatives) that resemble lutein and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Leydig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 are found interspersed among the nests of tumor in about two-thirds of cases.,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especially after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puberty. 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663825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Gonadoblastoma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23120"/>
            <a:ext cx="10969625" cy="66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124744"/>
            <a:ext cx="10974388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" y="1124743"/>
            <a:ext cx="684076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772" y="623731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Sharply outlined tumor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nests and the heavy calcification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98068" y="4852399"/>
            <a:ext cx="576064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302324" y="4963033"/>
            <a:ext cx="647279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302324" y="3537011"/>
            <a:ext cx="647279" cy="27221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773932" y="4509120"/>
            <a:ext cx="1224136" cy="17834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1268760"/>
            <a:ext cx="4464496" cy="172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18548" y="328498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microscopically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shown to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contain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gonadoblastoma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663825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Gonadoblastoma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196752"/>
            <a:ext cx="10969943" cy="47958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Microscopy (Cont.)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Hyalinization (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hyalinized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areas are reacted to anti-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laminin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Abs indicating basement membrane deposition)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Calcification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(may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 obvious on plain abdominal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radiograph in case of abundant calcification)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Immunochemistry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Markers of germ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</a:t>
            </a:r>
          </a:p>
          <a:p>
            <a:pPr lvl="2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Placental alkaline phosphatase+ (PLAP+)</a:t>
            </a:r>
          </a:p>
          <a:p>
            <a:pPr lvl="2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c-kit (CD117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+)</a:t>
            </a:r>
          </a:p>
          <a:p>
            <a:pPr lvl="2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OCT3/4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Markers of </a:t>
            </a: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granulosa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FOXL2+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195" y="3307866"/>
            <a:ext cx="4896544" cy="311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6100" y="621770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 appearance of germ cell neoplasia in situ</a:t>
            </a:r>
          </a:p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(GCNIS)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Nuclear OCT3/4 expression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GCNIS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766820" y="4077072"/>
            <a:ext cx="792088" cy="7896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7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332814"/>
            <a:ext cx="683895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34572" y="1340768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lphaUcParenBoth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gonadoblastoma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grossly appears 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calcifications.</a:t>
            </a:r>
          </a:p>
          <a:p>
            <a:pPr marL="457200" indent="-457200" algn="just">
              <a:buAutoNum type="alphaUcParenBoth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Immature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granulosa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Sertoli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cells surround nests of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(H&amp;E).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Immunoreactivity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for germ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cells</a:t>
            </a:r>
          </a:p>
          <a:p>
            <a:pPr marL="457200" indent="-457200" algn="just">
              <a:buAutoNum type="alphaUcParenBoth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PLAP</a:t>
            </a:r>
          </a:p>
          <a:p>
            <a:pPr marL="457200" indent="-457200" algn="just">
              <a:buAutoNum type="alphaUcParenBoth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c-kit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granulosa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-type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cells</a:t>
            </a:r>
          </a:p>
          <a:p>
            <a:pPr marL="457200" indent="-457200" algn="just">
              <a:buAutoNum type="alphaUcParenBoth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Foxl2 </a:t>
            </a:r>
          </a:p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Figures from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Robboy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Jaubert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40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46257"/>
            <a:ext cx="10969943" cy="66382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40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the presented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88" y="1124744"/>
            <a:ext cx="10969943" cy="451035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Inhibin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(marker of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granulosa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cells)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Calretinin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(a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 sensitive but less specific marker than alpha-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inhibin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ovarian sex cord-stromal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WT- 1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Fallopian tube, kidney, mesothelium, ovarian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granulosa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cells,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Sertoli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cells, spleen 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3861048"/>
            <a:ext cx="10885572" cy="28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828" y="332656"/>
            <a:ext cx="10153128" cy="53431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14092" y="5852622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heavily calcified area in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gonadoblastoma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8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663825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Gonadoblastoma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24744"/>
            <a:ext cx="10969943" cy="547260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germ cell component of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gonadoblastoma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may overgrow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stromal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elements and result in the formation of a </a:t>
            </a:r>
            <a:r>
              <a:rPr lang="en-US" sz="32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germinoma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(seminoma in testis or </a:t>
            </a:r>
            <a:r>
              <a:rPr lang="en-US" sz="32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dysgerminoma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ovary) or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exceptionally, another type of germ cell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tumor.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Only under these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circumstances is the tumor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 a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malignant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potential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3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" y="4581127"/>
            <a:ext cx="10969943" cy="22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03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663825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Gonadoblastoma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24744"/>
            <a:ext cx="10969943" cy="547260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Much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 unusual is the overgrowth of the sex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cord-stromal component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which may acquire the features of a </a:t>
            </a:r>
            <a:r>
              <a:rPr lang="en-US" sz="32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Sertoli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 tumor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3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663825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Dysgerminoma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24744"/>
            <a:ext cx="10969943" cy="5472607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Approximately 5% of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dysgerminomas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arise in abnormal gonads: pure or mixed gonadal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dysgenesis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(from a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gonadoblastoma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3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 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 1% of all ovarian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patients are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young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series of nearly 300 cases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81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 were under 30 years of age and 44% were under 20 years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Age.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made 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up 6% of 188 childhood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ovarian neoplasms 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collected by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Abell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et al.361 </a:t>
            </a:r>
            <a:endParaRPr lang="en-US" sz="36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620688"/>
            <a:ext cx="10969943" cy="663825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Gonadal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dysgenesis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556792"/>
            <a:ext cx="10969943" cy="47958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Definition: any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a multitude of conditions that can cause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complete or partial impaired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development of the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gonads (testes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ovaries).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genetic condition due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to: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errors in cell division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or    </a:t>
            </a: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alterations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genetic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material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Time of beginning of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development of gonadal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dysgenesis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early at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fertilization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or   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shortly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in the early stages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embryo and fetus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396" y="764704"/>
            <a:ext cx="5545089" cy="5227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6300" y="630932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nesting appearance of ovarian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dysgerminoma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/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Tumors of ovary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epithelial tumors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Germ cell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tumors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Dysgerminoma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Yolk Sac Tumor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Embryonal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Carcinoma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Choriocarcinoma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Teratomas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Sex-chord stromal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tumors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Granulosa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Cell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Tumor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Thecoma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Fibroma, and Related Tumors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Germ cell-sex cord-stromal tumors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9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Tumors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Testis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1844" y="980728"/>
            <a:ext cx="10157354" cy="44704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Germ cell 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tumors (90%) arising from the germinal epithelium of 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the seminiferous tubules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Germ cell tumors associated with germ cell neoplasia in situ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Germ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 tumors unrelated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germ cell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eoplasia in situ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ex 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cord–stromal 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tumors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+mj-ea"/>
                <a:cs typeface="Times New Roman" pitchFamily="18" charset="0"/>
              </a:rPr>
              <a:t>Leydig</a:t>
            </a:r>
            <a:r>
              <a:rPr lang="en-US" dirty="0">
                <a:latin typeface="Times New Roman" pitchFamily="18" charset="0"/>
                <a:ea typeface="+mj-ea"/>
                <a:cs typeface="Times New Roman" pitchFamily="18" charset="0"/>
              </a:rPr>
              <a:t> Cell Tumor and Related Lesions</a:t>
            </a:r>
            <a:r>
              <a:rPr lang="en-US" i="1" dirty="0" smtClean="0"/>
              <a:t>	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>
                <a:latin typeface="Times New Roman" pitchFamily="18" charset="0"/>
                <a:ea typeface="+mj-ea"/>
                <a:cs typeface="Times New Roman" pitchFamily="18" charset="0"/>
              </a:rPr>
              <a:t> Tumors and </a:t>
            </a:r>
            <a:r>
              <a:rPr lang="en-US" i="1" dirty="0" err="1">
                <a:latin typeface="Times New Roman" pitchFamily="18" charset="0"/>
                <a:ea typeface="+mj-ea"/>
                <a:cs typeface="Times New Roman" pitchFamily="18" charset="0"/>
              </a:rPr>
              <a:t>Tumorlike</a:t>
            </a:r>
            <a:r>
              <a:rPr lang="en-US" i="1" dirty="0">
                <a:latin typeface="Times New Roman" pitchFamily="18" charset="0"/>
                <a:ea typeface="+mj-ea"/>
                <a:cs typeface="Times New Roman" pitchFamily="18" charset="0"/>
              </a:rPr>
              <a:t> Conditions of </a:t>
            </a:r>
            <a:r>
              <a:rPr lang="en-US" i="1" dirty="0" err="1">
                <a:latin typeface="Times New Roman" pitchFamily="18" charset="0"/>
                <a:ea typeface="+mj-ea"/>
                <a:cs typeface="Times New Roman" pitchFamily="18" charset="0"/>
              </a:rPr>
              <a:t>Sertoli</a:t>
            </a:r>
            <a:r>
              <a:rPr lang="en-US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ea typeface="+mj-ea"/>
                <a:cs typeface="Times New Roman" pitchFamily="18" charset="0"/>
              </a:rPr>
              <a:t>Cells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>
                <a:latin typeface="Times New Roman" pitchFamily="18" charset="0"/>
                <a:ea typeface="+mj-ea"/>
                <a:cs typeface="Times New Roman" pitchFamily="18" charset="0"/>
              </a:rPr>
              <a:t> Other Sex Cord–Stromal Tumors</a:t>
            </a:r>
            <a:endParaRPr lang="en-US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ixed 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germ 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cell–sex cord–stromal tumors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Primary 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tumors not specific to the 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testis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M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etastatic 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tumors.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Germ cell tumors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10157354" cy="44704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Germ 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cell tumors associated with germ 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ell 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eoplasia in situ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+mj-ea"/>
                <a:cs typeface="Times New Roman" pitchFamily="18" charset="0"/>
              </a:rPr>
              <a:t>Noninvasive 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germ </a:t>
            </a:r>
            <a:r>
              <a:rPr lang="en-US" dirty="0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ell neoplasia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+mj-ea"/>
                <a:cs typeface="Times New Roman" pitchFamily="18" charset="0"/>
              </a:rPr>
              <a:t>Invasive 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germ </a:t>
            </a:r>
            <a:r>
              <a:rPr lang="en-US" dirty="0"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ell neoplasia (Seminoma)</a:t>
            </a:r>
            <a:endParaRPr lang="en-US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30" y="3198453"/>
            <a:ext cx="3930967" cy="36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580" y="3288600"/>
            <a:ext cx="4392488" cy="352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6096" y="3479155"/>
            <a:ext cx="30804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Classic </a:t>
            </a:r>
            <a:r>
              <a:rPr 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Seminoma. </a:t>
            </a:r>
            <a: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Compact nests of </a:t>
            </a:r>
            <a:r>
              <a:rPr 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large tumor </a:t>
            </a:r>
            <a: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cells are separated by fibrous septa heavily infiltrated </a:t>
            </a:r>
            <a:r>
              <a:rPr 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by lymphocytes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03763" y="5337272"/>
            <a:ext cx="30028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U</a:t>
            </a:r>
            <a:r>
              <a:rPr 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niform </a:t>
            </a:r>
            <a: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cells with clear</a:t>
            </a:r>
          </a:p>
          <a:p>
            <a: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cytoplasm, sharp cell membranes, and centrally located nuclei, some</a:t>
            </a:r>
          </a:p>
          <a:p>
            <a: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with flattened edges.</a:t>
            </a:r>
          </a:p>
        </p:txBody>
      </p:sp>
    </p:spTree>
    <p:extLst>
      <p:ext uri="{BB962C8B-B14F-4D97-AF65-F5344CB8AC3E}">
        <p14:creationId xmlns:p14="http://schemas.microsoft.com/office/powerpoint/2010/main" val="36396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0" y="4869160"/>
            <a:ext cx="376765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620688"/>
            <a:ext cx="10969943" cy="663825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Pure gonadal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dysgenesis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556792"/>
            <a:ext cx="10969943" cy="479588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emale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phenotype with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Mullerian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structures but are considered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infantile due to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their lack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adequate hormonal stimulation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46,XX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from a gene mutation, which is classified as an autosomal recessive disorder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Swyer’s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46,XY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clinically identical to the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previous description.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potential genetic etiology the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Swyer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form is due to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autosomal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 disorder, with recessive or dominant features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but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restricted to males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 of cases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this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gonadal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dysgenesis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attributed to a mutation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 deletion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SRY, but 70-80% of cases are of unknown etiology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663825"/>
          </a:xfrm>
        </p:spPr>
        <p:txBody>
          <a:bodyPr>
            <a:noAutofit/>
          </a:bodyPr>
          <a:lstStyle/>
          <a:p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Macroscopy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&amp; microscopy of gonads in gonadal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dysgenesis</a:t>
            </a:r>
            <a:endParaRPr lang="en-US" sz="3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88" y="1124744"/>
            <a:ext cx="4752527" cy="5544616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Pure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gonadal </a:t>
            </a:r>
            <a:r>
              <a:rPr lang="en-US" sz="28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dysgenesis</a:t>
            </a: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XX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 46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XY (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Swyer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syndrome)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Gonadal </a:t>
            </a:r>
            <a:r>
              <a:rPr lang="en-US" sz="28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dysgenesis</a:t>
            </a: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associated with somatic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feature of Turner syndrome </a:t>
            </a: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(with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45, XO </a:t>
            </a: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karyotype)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Both gonads are represented by a streak of fibrous tissue that resembles ovarian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8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8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40" y="980728"/>
            <a:ext cx="4402137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4293096"/>
            <a:ext cx="4413250" cy="250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0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476672"/>
            <a:ext cx="4824536" cy="497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476672"/>
            <a:ext cx="4608512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30516" y="5447953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Ovotestis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in true hermaphroditism.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3932" y="5617229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Streak</a:t>
            </a:r>
            <a:r>
              <a:rPr lang="en-US" dirty="0"/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gonad</a:t>
            </a:r>
            <a:r>
              <a:rPr lang="en-US" dirty="0"/>
              <a:t>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622804" y="1196752"/>
            <a:ext cx="648072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90756" y="1916832"/>
            <a:ext cx="2304256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Testicular component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318548" y="1340768"/>
            <a:ext cx="74286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0476" y="19168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Ovarian component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318548" y="2348880"/>
            <a:ext cx="36004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9946840" y="2224609"/>
            <a:ext cx="252028" cy="14924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05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663825"/>
          </a:xfrm>
        </p:spPr>
        <p:txBody>
          <a:bodyPr>
            <a:norm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Macroscopy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&amp; microscopy of gonads in gonadal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dysgenesis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556792"/>
            <a:ext cx="10969943" cy="47958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Mixed gonadal </a:t>
            </a:r>
            <a:r>
              <a:rPr lang="en-US" sz="28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dysgenesis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(usually characterized by a 45, X/46, XY </a:t>
            </a:r>
            <a:r>
              <a:rPr lang="en-US" sz="28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mosaicism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46 XY phenotype)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gonad is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represented by a streak gonad or streak testis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 a contralateral testis (typically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cryptorchid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Bilateral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streak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testis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Mullerian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structures develop on one side and are inhibited by the presence of anti-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Mullerian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hormone (AMH) that is produced by the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Sertoli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 of the testicle.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endParaRPr lang="en-US" sz="28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endParaRPr lang="en-US" sz="28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663825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Gonadal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dysgenesis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&amp; gonadal tumors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124744"/>
            <a:ext cx="10969943" cy="47958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Pure gonadal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dysgenesis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46,XX 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 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46,XY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Swyer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&amp; gonadal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dysgenesis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associated with somatic feature of Turner syndrome (with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45,XO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karyotype)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 increased risk of gonadal tumors (in the absence of Y chromosome specific sequences)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Increased risk of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arious types of non-gonadal neoplasm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atypical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adenomyoma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uterus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leukemia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soft tissue tumors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Mixed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gonadal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dysgenesis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(usually characterized by a 45,X/46,XY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mosaicism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or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46,XY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phenotype)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increased risk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gonadoblastoma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00000"/>
              </a:lnSpc>
              <a:buFont typeface="Wingdings" pitchFamily="2" charset="2"/>
              <a:buChar char="q"/>
            </a:pP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663825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Gonadoblastoma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609" y="1052737"/>
            <a:ext cx="6552728" cy="4392488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better-known member of the group of tumors composed of a combination of germ cells &amp; sex cord-stromal cells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Similarity between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gonadoblastoma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intra-tubular germ cell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neoplsaia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testis suggests that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gonadoblastoma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an in situ germ cell malignancy arising in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disgenetic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gonads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4" y="3689648"/>
            <a:ext cx="37382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498" y="5640499"/>
            <a:ext cx="7303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Intra-tubular germ cell </a:t>
            </a:r>
            <a:r>
              <a:rPr lang="en-US" sz="1800" b="1" i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neoplasia</a:t>
            </a:r>
            <a:r>
              <a:rPr lang="en-US" sz="18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1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testis</a:t>
            </a:r>
          </a:p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row of atypical germ cells with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clear cytoplasm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seen against a thickened basement membrane.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spermatogenesis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occurring in this tubule.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5" y="692696"/>
            <a:ext cx="3738268" cy="278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6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663825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Gonadoblastoma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196752"/>
            <a:ext cx="10969943" cy="4795882"/>
          </a:xfrm>
        </p:spPr>
        <p:txBody>
          <a:bodyPr>
            <a:noAutofit/>
          </a:bodyPr>
          <a:lstStyle/>
          <a:p>
            <a:pPr marL="940995" lvl="1" indent="-514350" algn="just">
              <a:lnSpc>
                <a:spcPct val="100000"/>
              </a:lnSpc>
              <a:buFont typeface="+mj-lt"/>
              <a:buAutoNum type="alphaLcPeriod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Nearly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always in individuals with underlying gonadal disorders, most commonly gonadal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dysgenesis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carrying all or part of the Y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chromosome</a:t>
            </a:r>
          </a:p>
          <a:p>
            <a:pPr marL="426645" lvl="1" indent="0" algn="just">
              <a:lnSpc>
                <a:spcPct val="100000"/>
              </a:lnSpc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of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neoplsia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dysgenetic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gonads: 25%</a:t>
            </a:r>
          </a:p>
          <a:p>
            <a:pPr marL="426645" lvl="1" indent="0" algn="just">
              <a:lnSpc>
                <a:spcPct val="100000"/>
              </a:lnSpc>
              <a:buNone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In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phenotypically &amp; chromosomally normal females are also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reported, even in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ptegnancy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6645" lvl="1" indent="0" algn="just">
              <a:lnSpc>
                <a:spcPct val="100000"/>
              </a:lnSpc>
              <a:buNone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In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association with ataxia-telangiectasia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putative gene for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gonadoblastoma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locus on the Y chromosome: testis-specific protein Y-encoded gene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6E82-336E-4E3B-8174-F7BB46B7D0A5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6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Words>1262</Words>
  <Application>Microsoft Office PowerPoint</Application>
  <PresentationFormat>Custom</PresentationFormat>
  <Paragraphs>159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Century Gothic</vt:lpstr>
      <vt:lpstr>Symbol</vt:lpstr>
      <vt:lpstr>Times New Roman</vt:lpstr>
      <vt:lpstr>Wingdings</vt:lpstr>
      <vt:lpstr>Wingdings 2</vt:lpstr>
      <vt:lpstr>tf02787940</vt:lpstr>
      <vt:lpstr>Gonadal dysgenesis &amp; gonadal tumors</vt:lpstr>
      <vt:lpstr>Gonadal dysgenesis</vt:lpstr>
      <vt:lpstr>Pure gonadal dysgenesis</vt:lpstr>
      <vt:lpstr>Macroscopy &amp; microscopy of gonads in gonadal dysgenesis</vt:lpstr>
      <vt:lpstr>PowerPoint Presentation</vt:lpstr>
      <vt:lpstr>Macroscopy &amp; microscopy of gonads in gonadal dysgenesis</vt:lpstr>
      <vt:lpstr>Gonadal dysgenesis &amp; gonadal tumors</vt:lpstr>
      <vt:lpstr>Gonadoblastoma</vt:lpstr>
      <vt:lpstr>Gonadoblastoma</vt:lpstr>
      <vt:lpstr>Gonadoblastoma</vt:lpstr>
      <vt:lpstr>Gonadoblastoma</vt:lpstr>
      <vt:lpstr>Gonadoblastoma</vt:lpstr>
      <vt:lpstr>Gonadoblastoma</vt:lpstr>
      <vt:lpstr>PowerPoint Presentation</vt:lpstr>
      <vt:lpstr> In the presented case</vt:lpstr>
      <vt:lpstr>PowerPoint Presentation</vt:lpstr>
      <vt:lpstr>Gonadoblastoma</vt:lpstr>
      <vt:lpstr>Gonadoblastoma</vt:lpstr>
      <vt:lpstr>Dysgerminoma</vt:lpstr>
      <vt:lpstr>PowerPoint Presentation</vt:lpstr>
      <vt:lpstr>Tumors of ovary</vt:lpstr>
      <vt:lpstr>Tumors of Testis </vt:lpstr>
      <vt:lpstr>Germ cell tumors</vt:lpstr>
      <vt:lpstr>PowerPoint Presentation</vt:lpstr>
    </vt:vector>
  </TitlesOfParts>
  <Company>R.I.E.S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Dr.M Tohidi</dc:creator>
  <cp:lastModifiedBy>Dr-Tohidi</cp:lastModifiedBy>
  <cp:revision>233</cp:revision>
  <dcterms:created xsi:type="dcterms:W3CDTF">2017-04-23T05:40:04Z</dcterms:created>
  <dcterms:modified xsi:type="dcterms:W3CDTF">2020-10-26T06:28:55Z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