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ppt" ContentType="application/vnd.ms-powerpoin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03"/>
  </p:notesMasterIdLst>
  <p:sldIdLst>
    <p:sldId id="301" r:id="rId2"/>
    <p:sldId id="291" r:id="rId3"/>
    <p:sldId id="293" r:id="rId4"/>
    <p:sldId id="288" r:id="rId5"/>
    <p:sldId id="304" r:id="rId6"/>
    <p:sldId id="296" r:id="rId7"/>
    <p:sldId id="292" r:id="rId8"/>
    <p:sldId id="305" r:id="rId9"/>
    <p:sldId id="297" r:id="rId10"/>
    <p:sldId id="298" r:id="rId11"/>
    <p:sldId id="299" r:id="rId12"/>
    <p:sldId id="300" r:id="rId13"/>
    <p:sldId id="402" r:id="rId14"/>
    <p:sldId id="403" r:id="rId15"/>
    <p:sldId id="405" r:id="rId16"/>
    <p:sldId id="404" r:id="rId17"/>
    <p:sldId id="407" r:id="rId18"/>
    <p:sldId id="409" r:id="rId19"/>
    <p:sldId id="375" r:id="rId20"/>
    <p:sldId id="376" r:id="rId21"/>
    <p:sldId id="377" r:id="rId22"/>
    <p:sldId id="378" r:id="rId23"/>
    <p:sldId id="379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263" r:id="rId33"/>
    <p:sldId id="264" r:id="rId34"/>
    <p:sldId id="262" r:id="rId35"/>
    <p:sldId id="265" r:id="rId36"/>
    <p:sldId id="308" r:id="rId37"/>
    <p:sldId id="307" r:id="rId38"/>
    <p:sldId id="309" r:id="rId39"/>
    <p:sldId id="364" r:id="rId40"/>
    <p:sldId id="365" r:id="rId41"/>
    <p:sldId id="268" r:id="rId42"/>
    <p:sldId id="269" r:id="rId43"/>
    <p:sldId id="270" r:id="rId44"/>
    <p:sldId id="310" r:id="rId45"/>
    <p:sldId id="311" r:id="rId46"/>
    <p:sldId id="312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313" r:id="rId56"/>
    <p:sldId id="314" r:id="rId57"/>
    <p:sldId id="315" r:id="rId58"/>
    <p:sldId id="316" r:id="rId59"/>
    <p:sldId id="317" r:id="rId60"/>
    <p:sldId id="358" r:id="rId61"/>
    <p:sldId id="359" r:id="rId62"/>
    <p:sldId id="319" r:id="rId63"/>
    <p:sldId id="320" r:id="rId64"/>
    <p:sldId id="321" r:id="rId65"/>
    <p:sldId id="322" r:id="rId66"/>
    <p:sldId id="323" r:id="rId67"/>
    <p:sldId id="360" r:id="rId68"/>
    <p:sldId id="325" r:id="rId69"/>
    <p:sldId id="361" r:id="rId70"/>
    <p:sldId id="327" r:id="rId71"/>
    <p:sldId id="362" r:id="rId72"/>
    <p:sldId id="329" r:id="rId73"/>
    <p:sldId id="330" r:id="rId74"/>
    <p:sldId id="331" r:id="rId75"/>
    <p:sldId id="363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400" r:id="rId92"/>
    <p:sldId id="349" r:id="rId93"/>
    <p:sldId id="350" r:id="rId94"/>
    <p:sldId id="351" r:id="rId95"/>
    <p:sldId id="353" r:id="rId96"/>
    <p:sldId id="395" r:id="rId97"/>
    <p:sldId id="397" r:id="rId98"/>
    <p:sldId id="396" r:id="rId99"/>
    <p:sldId id="398" r:id="rId100"/>
    <p:sldId id="355" r:id="rId101"/>
    <p:sldId id="410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91F5DB-CFE1-DC48-B789-7FC76E49E926}">
          <p14:sldIdLst>
            <p14:sldId id="301"/>
            <p14:sldId id="291"/>
            <p14:sldId id="293"/>
            <p14:sldId id="288"/>
            <p14:sldId id="304"/>
            <p14:sldId id="296"/>
            <p14:sldId id="292"/>
            <p14:sldId id="305"/>
            <p14:sldId id="297"/>
            <p14:sldId id="298"/>
            <p14:sldId id="299"/>
            <p14:sldId id="300"/>
            <p14:sldId id="402"/>
            <p14:sldId id="403"/>
            <p14:sldId id="405"/>
            <p14:sldId id="404"/>
          </p14:sldIdLst>
        </p14:section>
        <p14:section name="Untitled Section" id="{B81001FE-747D-2847-B513-ECF0EEE03A6C}">
          <p14:sldIdLst>
            <p14:sldId id="407"/>
            <p14:sldId id="409"/>
            <p14:sldId id="375"/>
            <p14:sldId id="376"/>
            <p14:sldId id="377"/>
            <p14:sldId id="378"/>
            <p14:sldId id="379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263"/>
            <p14:sldId id="264"/>
            <p14:sldId id="262"/>
            <p14:sldId id="265"/>
            <p14:sldId id="308"/>
            <p14:sldId id="307"/>
            <p14:sldId id="309"/>
            <p14:sldId id="364"/>
            <p14:sldId id="365"/>
            <p14:sldId id="268"/>
            <p14:sldId id="269"/>
            <p14:sldId id="270"/>
            <p14:sldId id="310"/>
            <p14:sldId id="311"/>
            <p14:sldId id="312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13"/>
            <p14:sldId id="314"/>
            <p14:sldId id="315"/>
            <p14:sldId id="316"/>
            <p14:sldId id="317"/>
            <p14:sldId id="358"/>
            <p14:sldId id="359"/>
            <p14:sldId id="319"/>
            <p14:sldId id="320"/>
            <p14:sldId id="321"/>
            <p14:sldId id="322"/>
            <p14:sldId id="323"/>
            <p14:sldId id="360"/>
            <p14:sldId id="325"/>
            <p14:sldId id="361"/>
            <p14:sldId id="327"/>
            <p14:sldId id="362"/>
            <p14:sldId id="329"/>
            <p14:sldId id="330"/>
            <p14:sldId id="331"/>
            <p14:sldId id="363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400"/>
            <p14:sldId id="349"/>
            <p14:sldId id="350"/>
            <p14:sldId id="351"/>
            <p14:sldId id="353"/>
            <p14:sldId id="395"/>
            <p14:sldId id="397"/>
            <p14:sldId id="396"/>
            <p14:sldId id="398"/>
            <p14:sldId id="355"/>
            <p14:sldId id="41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rahnaz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4250" autoAdjust="0"/>
  </p:normalViewPr>
  <p:slideViewPr>
    <p:cSldViewPr>
      <p:cViewPr>
        <p:scale>
          <a:sx n="59" d="100"/>
          <a:sy n="59" d="100"/>
        </p:scale>
        <p:origin x="-22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commentAuthors" Target="commentAuthors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C42BB-318A-AB42-B773-FA35148C6BE8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4E548-9AE3-1D49-91B6-975787A80BEC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</a:rPr>
            <a:t>First generation  </a:t>
          </a:r>
          <a:endParaRPr lang="en-US" dirty="0"/>
        </a:p>
      </dgm:t>
    </dgm:pt>
    <dgm:pt modelId="{76BEA4E3-A81D-284D-80EE-91522891DFF0}" type="parTrans" cxnId="{550D3B7D-D9E9-1347-92E5-6D568C457C89}">
      <dgm:prSet/>
      <dgm:spPr/>
      <dgm:t>
        <a:bodyPr/>
        <a:lstStyle/>
        <a:p>
          <a:endParaRPr lang="en-US"/>
        </a:p>
      </dgm:t>
    </dgm:pt>
    <dgm:pt modelId="{5A20F8D1-D78E-6848-9DA1-F514AB7E26E5}" type="sibTrans" cxnId="{550D3B7D-D9E9-1347-92E5-6D568C457C89}">
      <dgm:prSet/>
      <dgm:spPr/>
      <dgm:t>
        <a:bodyPr/>
        <a:lstStyle/>
        <a:p>
          <a:endParaRPr lang="en-US"/>
        </a:p>
      </dgm:t>
    </dgm:pt>
    <dgm:pt modelId="{D3F3C26B-F9CD-F34C-AC93-4823355FC716}">
      <dgm:prSet custT="1"/>
      <dgm:spPr/>
      <dgm:t>
        <a:bodyPr/>
        <a:lstStyle/>
        <a:p>
          <a:r>
            <a:rPr kumimoji="0" lang="en-US" sz="1600" b="0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Tolbutamide</a:t>
          </a:r>
          <a:endParaRPr kumimoji="0" lang="en-US" sz="1600" b="0" i="0" u="none" strike="noStrike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</dgm:t>
    </dgm:pt>
    <dgm:pt modelId="{C3013C53-4D9C-3148-8C07-D11E8194C3E4}" type="parTrans" cxnId="{9DE19221-C647-4447-B523-E3B346758A23}">
      <dgm:prSet/>
      <dgm:spPr/>
      <dgm:t>
        <a:bodyPr/>
        <a:lstStyle/>
        <a:p>
          <a:endParaRPr lang="en-US"/>
        </a:p>
      </dgm:t>
    </dgm:pt>
    <dgm:pt modelId="{2B17C27B-2EC2-1349-894D-A0FE7337AD2C}" type="sibTrans" cxnId="{9DE19221-C647-4447-B523-E3B346758A23}">
      <dgm:prSet/>
      <dgm:spPr/>
      <dgm:t>
        <a:bodyPr/>
        <a:lstStyle/>
        <a:p>
          <a:endParaRPr lang="en-US"/>
        </a:p>
      </dgm:t>
    </dgm:pt>
    <dgm:pt modelId="{6A63EA8A-5FCC-774C-8C1A-A76B26B7F366}">
      <dgm:prSet custT="1"/>
      <dgm:spPr/>
      <dgm:t>
        <a:bodyPr/>
        <a:lstStyle/>
        <a:p>
          <a:r>
            <a:rPr kumimoji="0" lang="en-US" sz="1600" b="0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Acetohexamie</a:t>
          </a:r>
          <a:endParaRPr kumimoji="0" lang="en-US" sz="1600" b="0" i="0" u="none" strike="noStrike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</dgm:t>
    </dgm:pt>
    <dgm:pt modelId="{07EB81AC-D10B-714B-8237-731C4D6EA003}" type="parTrans" cxnId="{751F0F32-8A57-1B43-9371-6C74AE91E420}">
      <dgm:prSet/>
      <dgm:spPr/>
      <dgm:t>
        <a:bodyPr/>
        <a:lstStyle/>
        <a:p>
          <a:endParaRPr lang="en-US"/>
        </a:p>
      </dgm:t>
    </dgm:pt>
    <dgm:pt modelId="{3DF48DD0-E031-374F-8D07-81B050BCC5CD}" type="sibTrans" cxnId="{751F0F32-8A57-1B43-9371-6C74AE91E420}">
      <dgm:prSet/>
      <dgm:spPr/>
      <dgm:t>
        <a:bodyPr/>
        <a:lstStyle/>
        <a:p>
          <a:endParaRPr lang="en-US"/>
        </a:p>
      </dgm:t>
    </dgm:pt>
    <dgm:pt modelId="{DB9D3A77-2FF6-A044-8CB6-DEE3ED9C6ACA}">
      <dgm:prSet custT="1"/>
      <dgm:spPr/>
      <dgm:t>
        <a:bodyPr/>
        <a:lstStyle/>
        <a:p>
          <a:r>
            <a:rPr kumimoji="0" lang="en-US" sz="1600" b="0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Tolazamide</a:t>
          </a:r>
          <a:r>
            <a:rPr kumimoji="0" lang="en-US" sz="1600" b="0" i="0" u="none" strike="noStrike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</a:rPr>
            <a:t> </a:t>
          </a:r>
        </a:p>
      </dgm:t>
    </dgm:pt>
    <dgm:pt modelId="{2B3E8D8B-E989-6247-9552-BE3B935D09DD}" type="parTrans" cxnId="{A90D5BBB-87FF-0846-9EC6-9BDB836F4D66}">
      <dgm:prSet/>
      <dgm:spPr/>
      <dgm:t>
        <a:bodyPr/>
        <a:lstStyle/>
        <a:p>
          <a:endParaRPr lang="en-US"/>
        </a:p>
      </dgm:t>
    </dgm:pt>
    <dgm:pt modelId="{58131054-2C52-4B45-8800-749F10087F3F}" type="sibTrans" cxnId="{A90D5BBB-87FF-0846-9EC6-9BDB836F4D66}">
      <dgm:prSet/>
      <dgm:spPr/>
      <dgm:t>
        <a:bodyPr/>
        <a:lstStyle/>
        <a:p>
          <a:endParaRPr lang="en-US"/>
        </a:p>
      </dgm:t>
    </dgm:pt>
    <dgm:pt modelId="{09C5CC48-6171-3444-9C4F-0EAAAC95E42C}">
      <dgm:prSet custT="1"/>
      <dgm:spPr/>
      <dgm:t>
        <a:bodyPr/>
        <a:lstStyle/>
        <a:p>
          <a:r>
            <a:rPr kumimoji="0" lang="en-US" sz="1600" b="0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Chlorpormide</a:t>
          </a:r>
          <a:endParaRPr kumimoji="0" lang="en-US" sz="1600" b="0" i="0" u="none" strike="noStrike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</dgm:t>
    </dgm:pt>
    <dgm:pt modelId="{4322C84E-57B0-4C40-86A6-80F234D14DFC}" type="parTrans" cxnId="{F15201EC-1AE9-834C-931E-1A04F11818AC}">
      <dgm:prSet/>
      <dgm:spPr/>
      <dgm:t>
        <a:bodyPr/>
        <a:lstStyle/>
        <a:p>
          <a:endParaRPr lang="en-US"/>
        </a:p>
      </dgm:t>
    </dgm:pt>
    <dgm:pt modelId="{6D00CE19-EB22-B74E-A5CD-7C3F71BE5814}" type="sibTrans" cxnId="{F15201EC-1AE9-834C-931E-1A04F11818AC}">
      <dgm:prSet/>
      <dgm:spPr/>
      <dgm:t>
        <a:bodyPr/>
        <a:lstStyle/>
        <a:p>
          <a:endParaRPr lang="en-US"/>
        </a:p>
      </dgm:t>
    </dgm:pt>
    <dgm:pt modelId="{7614112D-2CDF-7747-83BD-77AE6BC4DFB9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</a:rPr>
            <a:t>Second generation </a:t>
          </a:r>
        </a:p>
      </dgm:t>
    </dgm:pt>
    <dgm:pt modelId="{CAF7710D-4FF1-5E47-9EE6-3E52DAD5B812}" type="parTrans" cxnId="{19B370E1-4934-F145-83AB-85996A519989}">
      <dgm:prSet/>
      <dgm:spPr/>
      <dgm:t>
        <a:bodyPr/>
        <a:lstStyle/>
        <a:p>
          <a:endParaRPr lang="en-US"/>
        </a:p>
      </dgm:t>
    </dgm:pt>
    <dgm:pt modelId="{3D3B92BD-97D9-9A42-8D52-12419BAAEADA}" type="sibTrans" cxnId="{19B370E1-4934-F145-83AB-85996A519989}">
      <dgm:prSet/>
      <dgm:spPr/>
      <dgm:t>
        <a:bodyPr/>
        <a:lstStyle/>
        <a:p>
          <a:endParaRPr lang="en-US"/>
        </a:p>
      </dgm:t>
    </dgm:pt>
    <dgm:pt modelId="{7ACB7D61-993E-3A41-92EB-E04D3D1D390E}">
      <dgm:prSet custT="1"/>
      <dgm:spPr/>
      <dgm:t>
        <a:bodyPr/>
        <a:lstStyle/>
        <a:p>
          <a:pPr algn="ctr"/>
          <a:r>
            <a:rPr kumimoji="0" lang="en-US" sz="1400" b="0" i="0" u="none" strike="noStrike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Glyburide (</a:t>
          </a:r>
          <a:r>
            <a:rPr kumimoji="0" lang="en-US" sz="1400" b="0" i="0" u="none" strike="noStrike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Glibenclamide</a:t>
          </a:r>
          <a:r>
            <a:rPr kumimoji="0" lang="en-US" sz="1400" b="0" i="0" u="none" strike="noStrike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) </a:t>
          </a:r>
        </a:p>
      </dgm:t>
    </dgm:pt>
    <dgm:pt modelId="{D91090A4-C13D-C140-92CC-F68E4B501457}" type="parTrans" cxnId="{896CFBB7-A9C3-424D-A05E-5115F2D05668}">
      <dgm:prSet/>
      <dgm:spPr/>
      <dgm:t>
        <a:bodyPr/>
        <a:lstStyle/>
        <a:p>
          <a:endParaRPr lang="en-US"/>
        </a:p>
      </dgm:t>
    </dgm:pt>
    <dgm:pt modelId="{FB94ABB3-7738-8449-8318-28B780D9EA0A}" type="sibTrans" cxnId="{896CFBB7-A9C3-424D-A05E-5115F2D05668}">
      <dgm:prSet/>
      <dgm:spPr/>
      <dgm:t>
        <a:bodyPr/>
        <a:lstStyle/>
        <a:p>
          <a:endParaRPr lang="en-US"/>
        </a:p>
      </dgm:t>
    </dgm:pt>
    <dgm:pt modelId="{D506A013-05C5-6544-A314-EBF2B0E28A26}">
      <dgm:prSet custT="1"/>
      <dgm:spPr/>
      <dgm:t>
        <a:bodyPr/>
        <a:lstStyle/>
        <a:p>
          <a:pPr algn="ctr"/>
          <a:r>
            <a:rPr kumimoji="0" lang="en-US" sz="1400" b="0" i="0" u="none" strike="noStrike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Glipizide</a:t>
          </a:r>
          <a:endParaRPr kumimoji="0" lang="en-US" sz="1400" b="0" i="0" u="none" strike="noStrike" cap="none" spc="0" normalizeH="0" baseline="0" noProof="0" dirty="0" smtClean="0">
            <a:ln/>
            <a:solidFill>
              <a:srgbClr val="008000"/>
            </a:solidFill>
            <a:effectLst/>
            <a:uLnTx/>
            <a:uFillTx/>
          </a:endParaRPr>
        </a:p>
      </dgm:t>
    </dgm:pt>
    <dgm:pt modelId="{4677D30A-444D-FA43-A8F5-E93AD41694F9}" type="parTrans" cxnId="{38478C3F-095E-584E-A2A2-34FA7247A88A}">
      <dgm:prSet/>
      <dgm:spPr/>
      <dgm:t>
        <a:bodyPr/>
        <a:lstStyle/>
        <a:p>
          <a:endParaRPr lang="en-US"/>
        </a:p>
      </dgm:t>
    </dgm:pt>
    <dgm:pt modelId="{23CA1218-8435-5647-AEFE-5EB6125C5535}" type="sibTrans" cxnId="{38478C3F-095E-584E-A2A2-34FA7247A88A}">
      <dgm:prSet/>
      <dgm:spPr/>
      <dgm:t>
        <a:bodyPr/>
        <a:lstStyle/>
        <a:p>
          <a:endParaRPr lang="en-US"/>
        </a:p>
      </dgm:t>
    </dgm:pt>
    <dgm:pt modelId="{73B2E40C-0B1B-7540-8FD2-6C3BE9AAF8C9}">
      <dgm:prSet custT="1"/>
      <dgm:spPr/>
      <dgm:t>
        <a:bodyPr/>
        <a:lstStyle/>
        <a:p>
          <a:pPr algn="ctr"/>
          <a:r>
            <a:rPr kumimoji="0" lang="en-US" sz="1400" b="0" i="0" u="none" strike="noStrike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Gliclazide</a:t>
          </a:r>
          <a:endParaRPr kumimoji="0" lang="en-US" sz="1400" b="0" i="0" u="none" strike="noStrike" cap="none" spc="0" normalizeH="0" baseline="0" noProof="0" dirty="0" smtClean="0">
            <a:ln/>
            <a:solidFill>
              <a:srgbClr val="008000"/>
            </a:solidFill>
            <a:effectLst/>
            <a:uLnTx/>
            <a:uFillTx/>
          </a:endParaRPr>
        </a:p>
      </dgm:t>
    </dgm:pt>
    <dgm:pt modelId="{8797834F-A381-1043-9888-0B1BDE3A1D4B}" type="parTrans" cxnId="{418806E2-CBDF-0F42-960E-CE8D502463FC}">
      <dgm:prSet/>
      <dgm:spPr/>
      <dgm:t>
        <a:bodyPr/>
        <a:lstStyle/>
        <a:p>
          <a:endParaRPr lang="en-US"/>
        </a:p>
      </dgm:t>
    </dgm:pt>
    <dgm:pt modelId="{1C037BCB-AD40-A84F-8B78-A71694B96EB9}" type="sibTrans" cxnId="{418806E2-CBDF-0F42-960E-CE8D502463FC}">
      <dgm:prSet/>
      <dgm:spPr/>
      <dgm:t>
        <a:bodyPr/>
        <a:lstStyle/>
        <a:p>
          <a:endParaRPr lang="en-US"/>
        </a:p>
      </dgm:t>
    </dgm:pt>
    <dgm:pt modelId="{ECFFC7D2-FD6D-5844-B247-30C19C778974}">
      <dgm:prSet custT="1"/>
      <dgm:spPr/>
      <dgm:t>
        <a:bodyPr/>
        <a:lstStyle/>
        <a:p>
          <a:pPr algn="ctr"/>
          <a:r>
            <a:rPr kumimoji="0" lang="en-US" sz="1400" b="0" i="0" u="none" strike="noStrike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Glimepiride</a:t>
          </a:r>
        </a:p>
      </dgm:t>
    </dgm:pt>
    <dgm:pt modelId="{84256A5A-0CD2-6245-ACBE-AB999B498587}" type="parTrans" cxnId="{93B48EA7-AF97-6840-9204-FA43BE7E55B8}">
      <dgm:prSet/>
      <dgm:spPr/>
      <dgm:t>
        <a:bodyPr/>
        <a:lstStyle/>
        <a:p>
          <a:endParaRPr lang="en-US"/>
        </a:p>
      </dgm:t>
    </dgm:pt>
    <dgm:pt modelId="{6D39D97F-907B-CE4E-82DD-FFCCCE4D76F4}" type="sibTrans" cxnId="{93B48EA7-AF97-6840-9204-FA43BE7E55B8}">
      <dgm:prSet/>
      <dgm:spPr/>
      <dgm:t>
        <a:bodyPr/>
        <a:lstStyle/>
        <a:p>
          <a:endParaRPr lang="en-US"/>
        </a:p>
      </dgm:t>
    </dgm:pt>
    <dgm:pt modelId="{34DB7171-172F-5F4A-B48E-659080377E11}" type="pres">
      <dgm:prSet presAssocID="{C33C42BB-318A-AB42-B773-FA35148C6BE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DC4EE-BED4-9943-B0DC-D79724524D43}" type="pres">
      <dgm:prSet presAssocID="{C33C42BB-318A-AB42-B773-FA35148C6BE8}" presName="children" presStyleCnt="0"/>
      <dgm:spPr/>
    </dgm:pt>
    <dgm:pt modelId="{647E1408-4AFD-F845-9BB9-AB5154DD71A1}" type="pres">
      <dgm:prSet presAssocID="{C33C42BB-318A-AB42-B773-FA35148C6BE8}" presName="child1group" presStyleCnt="0"/>
      <dgm:spPr/>
    </dgm:pt>
    <dgm:pt modelId="{1F10EC64-BA9F-2F41-824B-7B9DC22CF83A}" type="pres">
      <dgm:prSet presAssocID="{C33C42BB-318A-AB42-B773-FA35148C6BE8}" presName="child1" presStyleLbl="bgAcc1" presStyleIdx="0" presStyleCnt="2" custScaleY="119583" custLinFactNeighborX="-33663" custLinFactNeighborY="16898"/>
      <dgm:spPr/>
      <dgm:t>
        <a:bodyPr/>
        <a:lstStyle/>
        <a:p>
          <a:endParaRPr lang="en-US"/>
        </a:p>
      </dgm:t>
    </dgm:pt>
    <dgm:pt modelId="{6AC437C4-EF91-564A-AAF6-3197A290907D}" type="pres">
      <dgm:prSet presAssocID="{C33C42BB-318A-AB42-B773-FA35148C6BE8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A928E-B65A-864B-98F1-629DDAE4C5E6}" type="pres">
      <dgm:prSet presAssocID="{C33C42BB-318A-AB42-B773-FA35148C6BE8}" presName="child2group" presStyleCnt="0"/>
      <dgm:spPr/>
    </dgm:pt>
    <dgm:pt modelId="{855B4E65-23A1-E144-AB22-41A22A640DE8}" type="pres">
      <dgm:prSet presAssocID="{C33C42BB-318A-AB42-B773-FA35148C6BE8}" presName="child2" presStyleLbl="bgAcc1" presStyleIdx="1" presStyleCnt="2" custLinFactNeighborX="23762" custLinFactNeighborY="8881"/>
      <dgm:spPr/>
      <dgm:t>
        <a:bodyPr/>
        <a:lstStyle/>
        <a:p>
          <a:endParaRPr lang="en-US"/>
        </a:p>
      </dgm:t>
    </dgm:pt>
    <dgm:pt modelId="{C39233A1-DA57-4647-B474-D73FD517FEA5}" type="pres">
      <dgm:prSet presAssocID="{C33C42BB-318A-AB42-B773-FA35148C6BE8}" presName="child2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EE308-6FA4-9845-BDA0-7E262486A269}" type="pres">
      <dgm:prSet presAssocID="{C33C42BB-318A-AB42-B773-FA35148C6BE8}" presName="childPlaceholder" presStyleCnt="0"/>
      <dgm:spPr/>
    </dgm:pt>
    <dgm:pt modelId="{F3852C64-F993-4B43-AAEE-0B72145BEB5B}" type="pres">
      <dgm:prSet presAssocID="{C33C42BB-318A-AB42-B773-FA35148C6BE8}" presName="circle" presStyleCnt="0"/>
      <dgm:spPr/>
    </dgm:pt>
    <dgm:pt modelId="{7A7C65CB-E6D3-CD4C-9030-0D010E006C4C}" type="pres">
      <dgm:prSet presAssocID="{C33C42BB-318A-AB42-B773-FA35148C6BE8}" presName="quadrant1" presStyleLbl="node1" presStyleIdx="0" presStyleCnt="4" custScaleX="195815" custScaleY="174134" custLinFactNeighborX="-32826" custLinFactNeighborY="652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419FD-14CD-374B-84CE-81EB412FEC99}" type="pres">
      <dgm:prSet presAssocID="{C33C42BB-318A-AB42-B773-FA35148C6BE8}" presName="quadrant2" presStyleLbl="node1" presStyleIdx="1" presStyleCnt="4" custScaleX="186640" custScaleY="181870" custLinFactNeighborX="55908" custLinFactNeighborY="661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048D2-7868-F243-878E-1969AFF07C8A}" type="pres">
      <dgm:prSet presAssocID="{C33C42BB-318A-AB42-B773-FA35148C6BE8}" presName="quadrant3" presStyleLbl="node1" presStyleIdx="2" presStyleCnt="4" custFlipHor="1" custScaleX="6564" custScaleY="3124" custLinFactX="21336" custLinFactNeighborX="100000" custLinFactNeighborY="196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87AD2-7251-E44B-8869-1F904AAD8B45}" type="pres">
      <dgm:prSet presAssocID="{C33C42BB-318A-AB42-B773-FA35148C6BE8}" presName="quadrant4" presStyleLbl="node1" presStyleIdx="3" presStyleCnt="4" custFlipVert="1" custFlipHor="0" custScaleX="2431" custScaleY="30630" custLinFactX="-100000" custLinFactNeighborX="-129364" custLinFactNeighborY="81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31872-A9A6-D340-9F36-E5F54F3E4880}" type="pres">
      <dgm:prSet presAssocID="{C33C42BB-318A-AB42-B773-FA35148C6BE8}" presName="quadrantPlaceholder" presStyleCnt="0"/>
      <dgm:spPr/>
    </dgm:pt>
    <dgm:pt modelId="{3F1A4F44-2C6B-3841-9A98-611FC578DAF4}" type="pres">
      <dgm:prSet presAssocID="{C33C42BB-318A-AB42-B773-FA35148C6BE8}" presName="center1" presStyleLbl="fgShp" presStyleIdx="0" presStyleCnt="2" custFlipVert="0" custScaleX="8908" custScaleY="19157"/>
      <dgm:spPr/>
    </dgm:pt>
    <dgm:pt modelId="{392FF308-31FB-2A4B-AB9E-20529323FA4F}" type="pres">
      <dgm:prSet presAssocID="{C33C42BB-318A-AB42-B773-FA35148C6BE8}" presName="center2" presStyleLbl="fgShp" presStyleIdx="1" presStyleCnt="2" custAng="11641154" custFlipVert="1" custFlipHor="1" custScaleX="85816" custScaleY="27936" custLinFactY="200000" custLinFactNeighborX="21942" custLinFactNeighborY="224458"/>
      <dgm:spPr/>
    </dgm:pt>
  </dgm:ptLst>
  <dgm:cxnLst>
    <dgm:cxn modelId="{95AB1253-54EF-FC47-B399-E476FA3689DD}" type="presOf" srcId="{DB9D3A77-2FF6-A044-8CB6-DEE3ED9C6ACA}" destId="{6AC437C4-EF91-564A-AAF6-3197A290907D}" srcOrd="1" destOrd="2" presId="urn:microsoft.com/office/officeart/2005/8/layout/cycle4"/>
    <dgm:cxn modelId="{8E1B55F2-2E60-8449-BBC2-031632C47A57}" type="presOf" srcId="{ECFFC7D2-FD6D-5844-B247-30C19C778974}" destId="{855B4E65-23A1-E144-AB22-41A22A640DE8}" srcOrd="0" destOrd="3" presId="urn:microsoft.com/office/officeart/2005/8/layout/cycle4"/>
    <dgm:cxn modelId="{93B48EA7-AF97-6840-9204-FA43BE7E55B8}" srcId="{7614112D-2CDF-7747-83BD-77AE6BC4DFB9}" destId="{ECFFC7D2-FD6D-5844-B247-30C19C778974}" srcOrd="3" destOrd="0" parTransId="{84256A5A-0CD2-6245-ACBE-AB999B498587}" sibTransId="{6D39D97F-907B-CE4E-82DD-FFCCCE4D76F4}"/>
    <dgm:cxn modelId="{896CFBB7-A9C3-424D-A05E-5115F2D05668}" srcId="{7614112D-2CDF-7747-83BD-77AE6BC4DFB9}" destId="{7ACB7D61-993E-3A41-92EB-E04D3D1D390E}" srcOrd="0" destOrd="0" parTransId="{D91090A4-C13D-C140-92CC-F68E4B501457}" sibTransId="{FB94ABB3-7738-8449-8318-28B780D9EA0A}"/>
    <dgm:cxn modelId="{98702537-5085-A246-B13B-7A24355C17DA}" type="presOf" srcId="{7ACB7D61-993E-3A41-92EB-E04D3D1D390E}" destId="{C39233A1-DA57-4647-B474-D73FD517FEA5}" srcOrd="1" destOrd="0" presId="urn:microsoft.com/office/officeart/2005/8/layout/cycle4"/>
    <dgm:cxn modelId="{0F43365D-81E8-A54C-894D-36F0BC42913C}" type="presOf" srcId="{09C5CC48-6171-3444-9C4F-0EAAAC95E42C}" destId="{1F10EC64-BA9F-2F41-824B-7B9DC22CF83A}" srcOrd="0" destOrd="3" presId="urn:microsoft.com/office/officeart/2005/8/layout/cycle4"/>
    <dgm:cxn modelId="{35B076CE-C500-384A-8FCE-CC80F03D7ED4}" type="presOf" srcId="{73B2E40C-0B1B-7540-8FD2-6C3BE9AAF8C9}" destId="{C39233A1-DA57-4647-B474-D73FD517FEA5}" srcOrd="1" destOrd="2" presId="urn:microsoft.com/office/officeart/2005/8/layout/cycle4"/>
    <dgm:cxn modelId="{F15201EC-1AE9-834C-931E-1A04F11818AC}" srcId="{D444E548-9AE3-1D49-91B6-975787A80BEC}" destId="{09C5CC48-6171-3444-9C4F-0EAAAC95E42C}" srcOrd="3" destOrd="0" parTransId="{4322C84E-57B0-4C40-86A6-80F234D14DFC}" sibTransId="{6D00CE19-EB22-B74E-A5CD-7C3F71BE5814}"/>
    <dgm:cxn modelId="{A90D5BBB-87FF-0846-9EC6-9BDB836F4D66}" srcId="{D444E548-9AE3-1D49-91B6-975787A80BEC}" destId="{DB9D3A77-2FF6-A044-8CB6-DEE3ED9C6ACA}" srcOrd="2" destOrd="0" parTransId="{2B3E8D8B-E989-6247-9552-BE3B935D09DD}" sibTransId="{58131054-2C52-4B45-8800-749F10087F3F}"/>
    <dgm:cxn modelId="{4EB82C58-4817-534A-9C8F-133AA7E2EEC6}" type="presOf" srcId="{D506A013-05C5-6544-A314-EBF2B0E28A26}" destId="{855B4E65-23A1-E144-AB22-41A22A640DE8}" srcOrd="0" destOrd="1" presId="urn:microsoft.com/office/officeart/2005/8/layout/cycle4"/>
    <dgm:cxn modelId="{38478C3F-095E-584E-A2A2-34FA7247A88A}" srcId="{7614112D-2CDF-7747-83BD-77AE6BC4DFB9}" destId="{D506A013-05C5-6544-A314-EBF2B0E28A26}" srcOrd="1" destOrd="0" parTransId="{4677D30A-444D-FA43-A8F5-E93AD41694F9}" sibTransId="{23CA1218-8435-5647-AEFE-5EB6125C5535}"/>
    <dgm:cxn modelId="{550D3B7D-D9E9-1347-92E5-6D568C457C89}" srcId="{C33C42BB-318A-AB42-B773-FA35148C6BE8}" destId="{D444E548-9AE3-1D49-91B6-975787A80BEC}" srcOrd="0" destOrd="0" parTransId="{76BEA4E3-A81D-284D-80EE-91522891DFF0}" sibTransId="{5A20F8D1-D78E-6848-9DA1-F514AB7E26E5}"/>
    <dgm:cxn modelId="{9C689ED5-EB87-5F47-BB62-4A5643AC9A4A}" type="presOf" srcId="{D506A013-05C5-6544-A314-EBF2B0E28A26}" destId="{C39233A1-DA57-4647-B474-D73FD517FEA5}" srcOrd="1" destOrd="1" presId="urn:microsoft.com/office/officeart/2005/8/layout/cycle4"/>
    <dgm:cxn modelId="{ABD3AE6D-0F55-474E-9D24-E333C548C44C}" type="presOf" srcId="{6A63EA8A-5FCC-774C-8C1A-A76B26B7F366}" destId="{1F10EC64-BA9F-2F41-824B-7B9DC22CF83A}" srcOrd="0" destOrd="1" presId="urn:microsoft.com/office/officeart/2005/8/layout/cycle4"/>
    <dgm:cxn modelId="{67DA0553-6450-F443-A8E8-58A61AB9EF9A}" type="presOf" srcId="{D444E548-9AE3-1D49-91B6-975787A80BEC}" destId="{7A7C65CB-E6D3-CD4C-9030-0D010E006C4C}" srcOrd="0" destOrd="0" presId="urn:microsoft.com/office/officeart/2005/8/layout/cycle4"/>
    <dgm:cxn modelId="{7AACFF55-DF4D-714D-8F57-B9819DD75886}" type="presOf" srcId="{C33C42BB-318A-AB42-B773-FA35148C6BE8}" destId="{34DB7171-172F-5F4A-B48E-659080377E11}" srcOrd="0" destOrd="0" presId="urn:microsoft.com/office/officeart/2005/8/layout/cycle4"/>
    <dgm:cxn modelId="{F05BC870-0F2B-8D4A-A380-24742B9E662B}" type="presOf" srcId="{DB9D3A77-2FF6-A044-8CB6-DEE3ED9C6ACA}" destId="{1F10EC64-BA9F-2F41-824B-7B9DC22CF83A}" srcOrd="0" destOrd="2" presId="urn:microsoft.com/office/officeart/2005/8/layout/cycle4"/>
    <dgm:cxn modelId="{353AA27D-421E-F143-A2E6-4BD0DA86ED9D}" type="presOf" srcId="{7ACB7D61-993E-3A41-92EB-E04D3D1D390E}" destId="{855B4E65-23A1-E144-AB22-41A22A640DE8}" srcOrd="0" destOrd="0" presId="urn:microsoft.com/office/officeart/2005/8/layout/cycle4"/>
    <dgm:cxn modelId="{9DE19221-C647-4447-B523-E3B346758A23}" srcId="{D444E548-9AE3-1D49-91B6-975787A80BEC}" destId="{D3F3C26B-F9CD-F34C-AC93-4823355FC716}" srcOrd="0" destOrd="0" parTransId="{C3013C53-4D9C-3148-8C07-D11E8194C3E4}" sibTransId="{2B17C27B-2EC2-1349-894D-A0FE7337AD2C}"/>
    <dgm:cxn modelId="{418806E2-CBDF-0F42-960E-CE8D502463FC}" srcId="{7614112D-2CDF-7747-83BD-77AE6BC4DFB9}" destId="{73B2E40C-0B1B-7540-8FD2-6C3BE9AAF8C9}" srcOrd="2" destOrd="0" parTransId="{8797834F-A381-1043-9888-0B1BDE3A1D4B}" sibTransId="{1C037BCB-AD40-A84F-8B78-A71694B96EB9}"/>
    <dgm:cxn modelId="{751F0F32-8A57-1B43-9371-6C74AE91E420}" srcId="{D444E548-9AE3-1D49-91B6-975787A80BEC}" destId="{6A63EA8A-5FCC-774C-8C1A-A76B26B7F366}" srcOrd="1" destOrd="0" parTransId="{07EB81AC-D10B-714B-8237-731C4D6EA003}" sibTransId="{3DF48DD0-E031-374F-8D07-81B050BCC5CD}"/>
    <dgm:cxn modelId="{264FDA5C-2D35-F044-AA7F-F660A48C2C91}" type="presOf" srcId="{09C5CC48-6171-3444-9C4F-0EAAAC95E42C}" destId="{6AC437C4-EF91-564A-AAF6-3197A290907D}" srcOrd="1" destOrd="3" presId="urn:microsoft.com/office/officeart/2005/8/layout/cycle4"/>
    <dgm:cxn modelId="{C1FC68F5-1545-BF47-93BA-40897C50E2CF}" type="presOf" srcId="{6A63EA8A-5FCC-774C-8C1A-A76B26B7F366}" destId="{6AC437C4-EF91-564A-AAF6-3197A290907D}" srcOrd="1" destOrd="1" presId="urn:microsoft.com/office/officeart/2005/8/layout/cycle4"/>
    <dgm:cxn modelId="{5FE4823B-6447-8842-8F03-A4B955494D29}" type="presOf" srcId="{7614112D-2CDF-7747-83BD-77AE6BC4DFB9}" destId="{576419FD-14CD-374B-84CE-81EB412FEC99}" srcOrd="0" destOrd="0" presId="urn:microsoft.com/office/officeart/2005/8/layout/cycle4"/>
    <dgm:cxn modelId="{E71BA593-187C-2F49-A199-BF708139D2F4}" type="presOf" srcId="{ECFFC7D2-FD6D-5844-B247-30C19C778974}" destId="{C39233A1-DA57-4647-B474-D73FD517FEA5}" srcOrd="1" destOrd="3" presId="urn:microsoft.com/office/officeart/2005/8/layout/cycle4"/>
    <dgm:cxn modelId="{637C7E69-20D2-7046-BDB2-2596678AE6BE}" type="presOf" srcId="{73B2E40C-0B1B-7540-8FD2-6C3BE9AAF8C9}" destId="{855B4E65-23A1-E144-AB22-41A22A640DE8}" srcOrd="0" destOrd="2" presId="urn:microsoft.com/office/officeart/2005/8/layout/cycle4"/>
    <dgm:cxn modelId="{6E900352-1398-8C4B-B319-53EC91327A87}" type="presOf" srcId="{D3F3C26B-F9CD-F34C-AC93-4823355FC716}" destId="{6AC437C4-EF91-564A-AAF6-3197A290907D}" srcOrd="1" destOrd="0" presId="urn:microsoft.com/office/officeart/2005/8/layout/cycle4"/>
    <dgm:cxn modelId="{19B370E1-4934-F145-83AB-85996A519989}" srcId="{C33C42BB-318A-AB42-B773-FA35148C6BE8}" destId="{7614112D-2CDF-7747-83BD-77AE6BC4DFB9}" srcOrd="1" destOrd="0" parTransId="{CAF7710D-4FF1-5E47-9EE6-3E52DAD5B812}" sibTransId="{3D3B92BD-97D9-9A42-8D52-12419BAAEADA}"/>
    <dgm:cxn modelId="{F9BB5173-E6E2-B24F-8AE6-63B1C65D5161}" type="presOf" srcId="{D3F3C26B-F9CD-F34C-AC93-4823355FC716}" destId="{1F10EC64-BA9F-2F41-824B-7B9DC22CF83A}" srcOrd="0" destOrd="0" presId="urn:microsoft.com/office/officeart/2005/8/layout/cycle4"/>
    <dgm:cxn modelId="{F5BF58BD-15E5-134E-98F4-13DBF24F8737}" type="presParOf" srcId="{34DB7171-172F-5F4A-B48E-659080377E11}" destId="{A6FDC4EE-BED4-9943-B0DC-D79724524D43}" srcOrd="0" destOrd="0" presId="urn:microsoft.com/office/officeart/2005/8/layout/cycle4"/>
    <dgm:cxn modelId="{B55D0C4F-0258-FA45-A494-BD33B7D5571B}" type="presParOf" srcId="{A6FDC4EE-BED4-9943-B0DC-D79724524D43}" destId="{647E1408-4AFD-F845-9BB9-AB5154DD71A1}" srcOrd="0" destOrd="0" presId="urn:microsoft.com/office/officeart/2005/8/layout/cycle4"/>
    <dgm:cxn modelId="{7C903ED1-CF61-9846-9022-B9517DC16E84}" type="presParOf" srcId="{647E1408-4AFD-F845-9BB9-AB5154DD71A1}" destId="{1F10EC64-BA9F-2F41-824B-7B9DC22CF83A}" srcOrd="0" destOrd="0" presId="urn:microsoft.com/office/officeart/2005/8/layout/cycle4"/>
    <dgm:cxn modelId="{A18D983C-9074-4843-B6DC-7A99D073A421}" type="presParOf" srcId="{647E1408-4AFD-F845-9BB9-AB5154DD71A1}" destId="{6AC437C4-EF91-564A-AAF6-3197A290907D}" srcOrd="1" destOrd="0" presId="urn:microsoft.com/office/officeart/2005/8/layout/cycle4"/>
    <dgm:cxn modelId="{29B27DBF-3774-E242-BCD4-1BB857402808}" type="presParOf" srcId="{A6FDC4EE-BED4-9943-B0DC-D79724524D43}" destId="{ABAA928E-B65A-864B-98F1-629DDAE4C5E6}" srcOrd="1" destOrd="0" presId="urn:microsoft.com/office/officeart/2005/8/layout/cycle4"/>
    <dgm:cxn modelId="{F4393E72-E5E6-174D-A376-736E76EC18F4}" type="presParOf" srcId="{ABAA928E-B65A-864B-98F1-629DDAE4C5E6}" destId="{855B4E65-23A1-E144-AB22-41A22A640DE8}" srcOrd="0" destOrd="0" presId="urn:microsoft.com/office/officeart/2005/8/layout/cycle4"/>
    <dgm:cxn modelId="{D8DB82AD-0962-BC49-B1EA-EDF365A8A660}" type="presParOf" srcId="{ABAA928E-B65A-864B-98F1-629DDAE4C5E6}" destId="{C39233A1-DA57-4647-B474-D73FD517FEA5}" srcOrd="1" destOrd="0" presId="urn:microsoft.com/office/officeart/2005/8/layout/cycle4"/>
    <dgm:cxn modelId="{97A3F6B1-3C2A-B24B-99D5-B0CE411D35C3}" type="presParOf" srcId="{A6FDC4EE-BED4-9943-B0DC-D79724524D43}" destId="{168EE308-6FA4-9845-BDA0-7E262486A269}" srcOrd="2" destOrd="0" presId="urn:microsoft.com/office/officeart/2005/8/layout/cycle4"/>
    <dgm:cxn modelId="{9B67603D-7814-DD4A-A673-4DE15D4EA695}" type="presParOf" srcId="{34DB7171-172F-5F4A-B48E-659080377E11}" destId="{F3852C64-F993-4B43-AAEE-0B72145BEB5B}" srcOrd="1" destOrd="0" presId="urn:microsoft.com/office/officeart/2005/8/layout/cycle4"/>
    <dgm:cxn modelId="{392EFDC8-CAB3-7F43-A072-54B7605CCEEF}" type="presParOf" srcId="{F3852C64-F993-4B43-AAEE-0B72145BEB5B}" destId="{7A7C65CB-E6D3-CD4C-9030-0D010E006C4C}" srcOrd="0" destOrd="0" presId="urn:microsoft.com/office/officeart/2005/8/layout/cycle4"/>
    <dgm:cxn modelId="{096FB917-EAE4-304D-8A08-965C78CD4BDC}" type="presParOf" srcId="{F3852C64-F993-4B43-AAEE-0B72145BEB5B}" destId="{576419FD-14CD-374B-84CE-81EB412FEC99}" srcOrd="1" destOrd="0" presId="urn:microsoft.com/office/officeart/2005/8/layout/cycle4"/>
    <dgm:cxn modelId="{7512C193-E2AA-9A4D-A493-A83244D9459E}" type="presParOf" srcId="{F3852C64-F993-4B43-AAEE-0B72145BEB5B}" destId="{087048D2-7868-F243-878E-1969AFF07C8A}" srcOrd="2" destOrd="0" presId="urn:microsoft.com/office/officeart/2005/8/layout/cycle4"/>
    <dgm:cxn modelId="{AED2B1A7-37F1-A147-8D57-6CA73779216F}" type="presParOf" srcId="{F3852C64-F993-4B43-AAEE-0B72145BEB5B}" destId="{57687AD2-7251-E44B-8869-1F904AAD8B45}" srcOrd="3" destOrd="0" presId="urn:microsoft.com/office/officeart/2005/8/layout/cycle4"/>
    <dgm:cxn modelId="{0DC8CF3C-0E88-F74A-976C-3A89F42C5C60}" type="presParOf" srcId="{F3852C64-F993-4B43-AAEE-0B72145BEB5B}" destId="{35831872-A9A6-D340-9F36-E5F54F3E4880}" srcOrd="4" destOrd="0" presId="urn:microsoft.com/office/officeart/2005/8/layout/cycle4"/>
    <dgm:cxn modelId="{367300E9-3605-0F4C-8B6C-4CE8FF4D8610}" type="presParOf" srcId="{34DB7171-172F-5F4A-B48E-659080377E11}" destId="{3F1A4F44-2C6B-3841-9A98-611FC578DAF4}" srcOrd="2" destOrd="0" presId="urn:microsoft.com/office/officeart/2005/8/layout/cycle4"/>
    <dgm:cxn modelId="{2D1E6AD9-5AAC-7341-97B2-32F6BEE4D900}" type="presParOf" srcId="{34DB7171-172F-5F4A-B48E-659080377E11}" destId="{392FF308-31FB-2A4B-AB9E-20529323FA4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B4E65-23A1-E144-AB22-41A22A640DE8}">
      <dsp:nvSpPr>
        <dsp:cNvPr id="0" name=""/>
        <dsp:cNvSpPr/>
      </dsp:nvSpPr>
      <dsp:spPr>
        <a:xfrm>
          <a:off x="4662138" y="288030"/>
          <a:ext cx="2145642" cy="1389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Glyburide (</a:t>
          </a:r>
          <a:r>
            <a:rPr kumimoji="0" lang="en-US" sz="1400" b="0" i="0" u="none" strike="noStrike" kern="1200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Glibenclamide</a:t>
          </a:r>
          <a:r>
            <a:rPr kumimoji="0" lang="en-US" sz="1400" b="0" i="0" u="none" strike="noStrike" kern="1200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)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Glipizide</a:t>
          </a:r>
          <a:endParaRPr kumimoji="0" lang="en-US" sz="1400" b="0" i="0" u="none" strike="noStrike" kern="1200" cap="none" spc="0" normalizeH="0" baseline="0" noProof="0" dirty="0" smtClean="0">
            <a:ln/>
            <a:solidFill>
              <a:srgbClr val="008000"/>
            </a:solidFill>
            <a:effectLst/>
            <a:uLnTx/>
            <a:uFillTx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err="1" smtClean="0">
              <a:ln/>
              <a:solidFill>
                <a:srgbClr val="008000"/>
              </a:solidFill>
              <a:effectLst/>
              <a:uLnTx/>
              <a:uFillTx/>
            </a:rPr>
            <a:t>Gliclazide</a:t>
          </a:r>
          <a:endParaRPr kumimoji="0" lang="en-US" sz="1400" b="0" i="0" u="none" strike="noStrike" kern="1200" cap="none" spc="0" normalizeH="0" baseline="0" noProof="0" dirty="0" smtClean="0">
            <a:ln/>
            <a:solidFill>
              <a:srgbClr val="008000"/>
            </a:solidFill>
            <a:effectLst/>
            <a:uLnTx/>
            <a:uFillTx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smtClean="0">
              <a:ln/>
              <a:solidFill>
                <a:srgbClr val="008000"/>
              </a:solidFill>
              <a:effectLst/>
              <a:uLnTx/>
              <a:uFillTx/>
            </a:rPr>
            <a:t>Glimepiride</a:t>
          </a:r>
        </a:p>
      </dsp:txBody>
      <dsp:txXfrm>
        <a:off x="5336362" y="318561"/>
        <a:ext cx="1440887" cy="981355"/>
      </dsp:txXfrm>
    </dsp:sp>
    <dsp:sp modelId="{1F10EC64-BA9F-2F41-824B-7B9DC22CF83A}">
      <dsp:nvSpPr>
        <dsp:cNvPr id="0" name=""/>
        <dsp:cNvSpPr/>
      </dsp:nvSpPr>
      <dsp:spPr>
        <a:xfrm>
          <a:off x="0" y="263367"/>
          <a:ext cx="2145642" cy="166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Tolbutamide</a:t>
          </a:r>
          <a:endParaRPr kumimoji="0" lang="en-US" sz="1600" b="0" i="0" u="none" strike="noStrike" kern="1200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Acetohexamie</a:t>
          </a:r>
          <a:endParaRPr kumimoji="0" lang="en-US" sz="1600" b="0" i="0" u="none" strike="noStrike" kern="1200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Tolazamide</a:t>
          </a:r>
          <a:r>
            <a:rPr kumimoji="0" lang="en-US" sz="1600" b="0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</a:rPr>
            <a:t>Chlorpormide</a:t>
          </a:r>
          <a:endParaRPr kumimoji="0" lang="en-US" sz="1600" b="0" i="0" u="none" strike="noStrike" kern="1200" cap="none" spc="0" normalizeH="0" baseline="0" noProof="0" dirty="0" smtClean="0">
            <a:ln/>
            <a:solidFill>
              <a:srgbClr val="FF0000"/>
            </a:solidFill>
            <a:effectLst/>
            <a:uLnTx/>
            <a:uFillTx/>
          </a:endParaRPr>
        </a:p>
      </dsp:txBody>
      <dsp:txXfrm>
        <a:off x="36510" y="299877"/>
        <a:ext cx="1428929" cy="1173533"/>
      </dsp:txXfrm>
    </dsp:sp>
    <dsp:sp modelId="{7A7C65CB-E6D3-CD4C-9030-0D010E006C4C}">
      <dsp:nvSpPr>
        <dsp:cNvPr id="0" name=""/>
        <dsp:cNvSpPr/>
      </dsp:nvSpPr>
      <dsp:spPr>
        <a:xfrm>
          <a:off x="75379" y="1135378"/>
          <a:ext cx="3682682" cy="32749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700" b="0" i="0" u="none" strike="noStrike" kern="1200" cap="none" spc="0" normalizeH="0" baseline="0" noProof="0" dirty="0" smtClean="0">
              <a:ln/>
              <a:effectLst/>
              <a:uLnTx/>
              <a:uFillTx/>
            </a:rPr>
            <a:t>First generation  </a:t>
          </a:r>
          <a:endParaRPr lang="en-US" sz="3700" kern="1200" dirty="0"/>
        </a:p>
      </dsp:txBody>
      <dsp:txXfrm>
        <a:off x="1154012" y="2094582"/>
        <a:ext cx="2604049" cy="2315724"/>
      </dsp:txXfrm>
    </dsp:sp>
    <dsp:sp modelId="{576419FD-14CD-374B-84CE-81EB412FEC99}">
      <dsp:nvSpPr>
        <dsp:cNvPr id="0" name=""/>
        <dsp:cNvSpPr/>
      </dsp:nvSpPr>
      <dsp:spPr>
        <a:xfrm rot="5400000">
          <a:off x="3842888" y="1035269"/>
          <a:ext cx="3420419" cy="35101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600" b="0" i="0" u="none" strike="noStrike" kern="1200" cap="none" spc="0" normalizeH="0" baseline="0" noProof="0" dirty="0" smtClean="0">
              <a:ln/>
              <a:effectLst/>
              <a:uLnTx/>
              <a:uFillTx/>
            </a:rPr>
            <a:t>Second generation </a:t>
          </a:r>
        </a:p>
      </dsp:txBody>
      <dsp:txXfrm rot="-5400000">
        <a:off x="3798034" y="2081942"/>
        <a:ext cx="2482035" cy="2418601"/>
      </dsp:txXfrm>
    </dsp:sp>
    <dsp:sp modelId="{087048D2-7868-F243-878E-1969AFF07C8A}">
      <dsp:nvSpPr>
        <dsp:cNvPr id="0" name=""/>
        <dsp:cNvSpPr/>
      </dsp:nvSpPr>
      <dsp:spPr>
        <a:xfrm rot="10800000" flipH="1">
          <a:off x="6721874" y="3853507"/>
          <a:ext cx="123448" cy="58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87AD2-7251-E44B-8869-1F904AAD8B45}">
      <dsp:nvSpPr>
        <dsp:cNvPr id="0" name=""/>
        <dsp:cNvSpPr/>
      </dsp:nvSpPr>
      <dsp:spPr>
        <a:xfrm rot="5400000" flipV="1">
          <a:off x="-288028" y="4513644"/>
          <a:ext cx="576056" cy="457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A4F44-2C6B-3841-9A98-611FC578DAF4}">
      <dsp:nvSpPr>
        <dsp:cNvPr id="0" name=""/>
        <dsp:cNvSpPr/>
      </dsp:nvSpPr>
      <dsp:spPr>
        <a:xfrm>
          <a:off x="3445798" y="2105582"/>
          <a:ext cx="57843" cy="10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FF308-31FB-2A4B-AB9E-20529323FA4F}">
      <dsp:nvSpPr>
        <dsp:cNvPr id="0" name=""/>
        <dsp:cNvSpPr/>
      </dsp:nvSpPr>
      <dsp:spPr>
        <a:xfrm rot="841154" flipH="1" flipV="1">
          <a:off x="3338579" y="4457634"/>
          <a:ext cx="557236" cy="1577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601C-5716-4D7B-B58A-9BDEC049486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ECFBF-9B5C-406B-913D-FCC95060D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CFBF-9B5C-406B-913D-FCC95060D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CFBF-9B5C-406B-913D-FCC95060D118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5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CFBF-9B5C-406B-913D-FCC95060D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CFBF-9B5C-406B-913D-FCC95060D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CFBF-9B5C-406B-913D-FCC95060D11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18A8A43-E1CA-4BA1-B4C3-400B869EEE03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41D86C98-007A-48B4-93ED-60F4FADCD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_-_2003_Presentation1.ppt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400" y="0"/>
          <a:ext cx="91059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resentation" r:id="rId3" imgW="4572180" imgH="3428932" progId="PowerPoint.Show.8">
                  <p:embed/>
                </p:oleObj>
              </mc:Choice>
              <mc:Fallback>
                <p:oleObj name="Presentation" r:id="rId3" imgW="4572180" imgH="3428932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05900" cy="681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Myocardial ischemic preconditioning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This is a process by which </a:t>
            </a:r>
            <a:r>
              <a:rPr lang="en-US" sz="2800" dirty="0" smtClean="0"/>
              <a:t>transitory ischemia </a:t>
            </a:r>
            <a:r>
              <a:rPr lang="en-US" sz="2800" dirty="0"/>
              <a:t>“conditions” the myocardium in a </a:t>
            </a:r>
            <a:r>
              <a:rPr lang="en-US" sz="2800" dirty="0" smtClean="0">
                <a:solidFill>
                  <a:srgbClr val="FFFF00"/>
                </a:solidFill>
              </a:rPr>
              <a:t>protective fashion</a:t>
            </a:r>
            <a:r>
              <a:rPr lang="en-US" sz="2800" dirty="0"/>
              <a:t>, allowing greater tolerance of subsequent </a:t>
            </a:r>
            <a:r>
              <a:rPr lang="en-US" sz="2800" dirty="0" smtClean="0"/>
              <a:t>ischemia</a:t>
            </a:r>
          </a:p>
          <a:p>
            <a:endParaRPr lang="en-US" sz="2800" dirty="0"/>
          </a:p>
          <a:p>
            <a:r>
              <a:rPr lang="en-US" sz="2800" dirty="0"/>
              <a:t>ATP-dependent </a:t>
            </a:r>
            <a:r>
              <a:rPr lang="en-US" sz="2800" dirty="0" smtClean="0"/>
              <a:t>potassium </a:t>
            </a:r>
            <a:r>
              <a:rPr lang="en-US" sz="2800" dirty="0" smtClean="0">
                <a:solidFill>
                  <a:srgbClr val="FF0000"/>
                </a:solidFill>
              </a:rPr>
              <a:t>(KATP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channels in myocardial cells have an important </a:t>
            </a:r>
            <a:r>
              <a:rPr lang="en-US" sz="2800" dirty="0" smtClean="0"/>
              <a:t>role in </a:t>
            </a:r>
            <a:r>
              <a:rPr lang="en-US" sz="2800" dirty="0"/>
              <a:t>this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7647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251520" y="332656"/>
            <a:ext cx="8712968" cy="1060696"/>
          </a:xfrm>
          <a:prstGeom prst="homePlat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Myocardial ischemic preconditioning</a:t>
            </a:r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7524328" y="3429000"/>
            <a:ext cx="1042416" cy="1042416"/>
          </a:xfrm>
          <a:prstGeom prst="actionButtonInformat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38108" r="-138108"/>
          <a:stretch>
            <a:fillRect/>
          </a:stretch>
        </p:blipFill>
        <p:spPr>
          <a:xfrm rot="16200000">
            <a:off x="-6949280" y="-1503040"/>
            <a:ext cx="23042560" cy="9144000"/>
          </a:xfrm>
        </p:spPr>
      </p:pic>
    </p:spTree>
    <p:extLst>
      <p:ext uri="{BB962C8B-B14F-4D97-AF65-F5344CB8AC3E}">
        <p14:creationId xmlns:p14="http://schemas.microsoft.com/office/powerpoint/2010/main" val="338466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 b="23729"/>
          <a:stretch>
            <a:fillRect/>
          </a:stretch>
        </p:blipFill>
        <p:spPr>
          <a:xfrm>
            <a:off x="683568" y="260648"/>
            <a:ext cx="7848872" cy="6120680"/>
          </a:xfrm>
        </p:spPr>
      </p:pic>
    </p:spTree>
    <p:extLst>
      <p:ext uri="{BB962C8B-B14F-4D97-AF65-F5344CB8AC3E}">
        <p14:creationId xmlns:p14="http://schemas.microsoft.com/office/powerpoint/2010/main" val="37068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980728"/>
            <a:ext cx="8731250" cy="21602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ATI'-dependent potassium channels and their physiologic functions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02438"/>
              </p:ext>
            </p:extLst>
          </p:nvPr>
        </p:nvGraphicFramePr>
        <p:xfrm>
          <a:off x="388935" y="3284984"/>
          <a:ext cx="8755065" cy="305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13"/>
                <a:gridCol w="1751013"/>
                <a:gridCol w="1751013"/>
                <a:gridCol w="1751013"/>
                <a:gridCol w="1751013"/>
              </a:tblGrid>
              <a:tr h="858376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Receptor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Basal 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Pancreatic–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smtClean="0"/>
                        <a:t>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Hyperglycemia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Insulin secretion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Myocardial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Ischemia</a:t>
                      </a:r>
                    </a:p>
                    <a:p>
                      <a:r>
                        <a:rPr lang="en-US" dirty="0" smtClean="0"/>
                        <a:t>Hypoxia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consumption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 smooth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Ischemia</a:t>
                      </a:r>
                    </a:p>
                    <a:p>
                      <a:r>
                        <a:rPr lang="en-US" dirty="0" smtClean="0"/>
                        <a:t>Hypoxia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Vasodilatation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 flipH="1" flipV="1">
            <a:off x="7559538" y="3896258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7487530" y="4544330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04800" y="2492896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Isoforms of the </a:t>
            </a:r>
            <a:r>
              <a:rPr lang="en-US" sz="3200" b="1" dirty="0" err="1" smtClean="0"/>
              <a:t>Sulfonylure</a:t>
            </a:r>
            <a:r>
              <a:rPr lang="en-US" sz="3200" b="1" dirty="0" smtClean="0"/>
              <a:t> receptor</a:t>
            </a:r>
          </a:p>
        </p:txBody>
      </p:sp>
    </p:spTree>
    <p:extLst>
      <p:ext uri="{BB962C8B-B14F-4D97-AF65-F5344CB8AC3E}">
        <p14:creationId xmlns:p14="http://schemas.microsoft.com/office/powerpoint/2010/main" val="205854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8305800" cy="41148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0" y="458112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Glibenclamide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&amp;  </a:t>
            </a:r>
            <a:r>
              <a:rPr lang="en-US" sz="2400" b="1" dirty="0" err="1" smtClean="0">
                <a:solidFill>
                  <a:srgbClr val="FF0000"/>
                </a:solidFill>
              </a:rPr>
              <a:t>Glipizide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/>
              <a:t>: Interact with the cardiac and vascular SUR2A/B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7321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Glimepiride</a:t>
            </a:r>
            <a:r>
              <a:rPr lang="en-US" sz="2400" b="1" dirty="0" smtClean="0">
                <a:solidFill>
                  <a:srgbClr val="FFFF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Gliclazide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/>
              <a:t>: show very little interaction with SUR2A/B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6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Sulfonylureas are recommended in clinical </a:t>
            </a:r>
            <a:r>
              <a:rPr lang="en-US" sz="2400" dirty="0" smtClean="0"/>
              <a:t>practice guidelines </a:t>
            </a:r>
            <a:r>
              <a:rPr lang="en-US" sz="2400" dirty="0"/>
              <a:t>for management of patients with type 2 </a:t>
            </a:r>
            <a:r>
              <a:rPr lang="en-US" sz="2400" dirty="0" smtClean="0"/>
              <a:t>diabetes because </a:t>
            </a:r>
            <a:r>
              <a:rPr lang="en-US" sz="2400" dirty="0"/>
              <a:t>they </a:t>
            </a:r>
            <a:r>
              <a:rPr lang="en-US" sz="2400" dirty="0" smtClean="0"/>
              <a:t>effectively </a:t>
            </a:r>
            <a:r>
              <a:rPr lang="en-US" sz="2400" dirty="0"/>
              <a:t>lower blood glucose and </a:t>
            </a:r>
            <a:r>
              <a:rPr lang="en-US" sz="2400" dirty="0" smtClean="0"/>
              <a:t>reduce the </a:t>
            </a:r>
            <a:r>
              <a:rPr lang="en-US" sz="2400" dirty="0"/>
              <a:t>risk of </a:t>
            </a:r>
            <a:r>
              <a:rPr lang="en-US" sz="2400" dirty="0" err="1"/>
              <a:t>microvascular</a:t>
            </a:r>
            <a:r>
              <a:rPr lang="en-US" sz="2400" dirty="0"/>
              <a:t> complications such as </a:t>
            </a:r>
            <a:r>
              <a:rPr lang="en-US" sz="2400" dirty="0" smtClean="0"/>
              <a:t>nephropathy and </a:t>
            </a:r>
            <a:r>
              <a:rPr lang="en-US" sz="2400" dirty="0"/>
              <a:t>retinopathy</a:t>
            </a:r>
            <a:endParaRPr lang="fa-IR" sz="2400" dirty="0"/>
          </a:p>
          <a:p>
            <a:r>
              <a:rPr lang="en-US" sz="2400" dirty="0" smtClean="0"/>
              <a:t>However</a:t>
            </a:r>
            <a:r>
              <a:rPr lang="en-US" sz="2400" dirty="0"/>
              <a:t>, debate regarding </a:t>
            </a:r>
            <a:r>
              <a:rPr lang="en-US" sz="2400" dirty="0" smtClean="0"/>
              <a:t>the cardiovascular </a:t>
            </a:r>
            <a:r>
              <a:rPr lang="en-US" sz="2400" dirty="0"/>
              <a:t>safety of sulfonylureas is ongoing. </a:t>
            </a:r>
            <a:r>
              <a:rPr lang="en-US" sz="2400" dirty="0" smtClean="0"/>
              <a:t> Findings </a:t>
            </a:r>
            <a:r>
              <a:rPr lang="en-US" sz="2400" dirty="0"/>
              <a:t>from several studies and </a:t>
            </a:r>
            <a:r>
              <a:rPr lang="en-US" sz="2400" dirty="0">
                <a:solidFill>
                  <a:srgbClr val="FF0000"/>
                </a:solidFill>
              </a:rPr>
              <a:t>meta-analyses suggest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FF0000"/>
                </a:solidFill>
              </a:rPr>
              <a:t>sulfonylureas</a:t>
            </a:r>
            <a:r>
              <a:rPr lang="en-US" sz="2400" dirty="0" smtClean="0"/>
              <a:t> </a:t>
            </a:r>
            <a:r>
              <a:rPr lang="en-US" sz="2400" dirty="0"/>
              <a:t>are associated with a </a:t>
            </a:r>
            <a:r>
              <a:rPr lang="en-US" sz="2400" dirty="0" smtClean="0"/>
              <a:t>significantly </a:t>
            </a:r>
            <a:r>
              <a:rPr lang="en-US" sz="2400" dirty="0" smtClean="0">
                <a:solidFill>
                  <a:srgbClr val="FF0000"/>
                </a:solidFill>
              </a:rPr>
              <a:t>higher</a:t>
            </a:r>
            <a:r>
              <a:rPr lang="en-US" sz="2400" dirty="0" smtClean="0"/>
              <a:t> risk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adverse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cardiovascular</a:t>
            </a:r>
            <a:r>
              <a:rPr lang="en-US" sz="2400" dirty="0"/>
              <a:t> events </a:t>
            </a:r>
            <a:r>
              <a:rPr lang="en-US" sz="2400" dirty="0" smtClean="0"/>
              <a:t>than </a:t>
            </a:r>
            <a:r>
              <a:rPr lang="en-US" sz="2400" b="1" i="1" u="sng" dirty="0" smtClean="0"/>
              <a:t>metformin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i="1" u="sng" dirty="0"/>
              <a:t>other </a:t>
            </a:r>
            <a:r>
              <a:rPr lang="en-US" sz="2400" b="1" i="1" u="sng" dirty="0" err="1"/>
              <a:t>antidiabetic</a:t>
            </a:r>
            <a:r>
              <a:rPr lang="en-US" sz="2400" b="1" i="1" u="sng" dirty="0"/>
              <a:t> </a:t>
            </a:r>
            <a:r>
              <a:rPr lang="en-US" sz="2400" dirty="0" smtClean="0"/>
              <a:t>drugs.</a:t>
            </a:r>
          </a:p>
          <a:p>
            <a:pPr marL="0" indent="0">
              <a:buNone/>
            </a:pP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504" y="5229200"/>
            <a:ext cx="289713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affinity characteristics seem to vary among sulfonylureas towards SUR1, SUR2A, and SUR2B, with some—such as </a:t>
            </a:r>
            <a:r>
              <a:rPr lang="en-US" dirty="0" err="1">
                <a:solidFill>
                  <a:srgbClr val="FF0000"/>
                </a:solidFill>
              </a:rPr>
              <a:t>gliclazide</a:t>
            </a:r>
            <a:r>
              <a:rPr lang="en-US" dirty="0"/>
              <a:t>—binding </a:t>
            </a:r>
            <a:r>
              <a:rPr lang="en-US" dirty="0">
                <a:solidFill>
                  <a:srgbClr val="FF0000"/>
                </a:solidFill>
              </a:rPr>
              <a:t>selectively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SUR1</a:t>
            </a:r>
            <a:r>
              <a:rPr lang="en-US" dirty="0"/>
              <a:t> when given at usual therapeutic doses, and others—such as </a:t>
            </a:r>
            <a:r>
              <a:rPr lang="en-US" dirty="0" err="1">
                <a:solidFill>
                  <a:srgbClr val="3366FF"/>
                </a:solidFill>
              </a:rPr>
              <a:t>glibenclamide</a:t>
            </a:r>
            <a:r>
              <a:rPr lang="en-US" dirty="0"/>
              <a:t>—</a:t>
            </a:r>
            <a:r>
              <a:rPr lang="en-US" dirty="0">
                <a:solidFill>
                  <a:srgbClr val="3366FF"/>
                </a:solidFill>
              </a:rPr>
              <a:t>binding</a:t>
            </a:r>
            <a:r>
              <a:rPr lang="en-US" dirty="0"/>
              <a:t> to sulfonylurea receptors in </a:t>
            </a:r>
            <a:r>
              <a:rPr lang="en-US" dirty="0">
                <a:solidFill>
                  <a:srgbClr val="3366FF"/>
                </a:solidFill>
              </a:rPr>
              <a:t>both</a:t>
            </a:r>
            <a:r>
              <a:rPr lang="en-US" dirty="0"/>
              <a:t> the heart and pancreas when given at therapeutic doses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455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6949440" cy="5112568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plausible </a:t>
            </a:r>
            <a:r>
              <a:rPr lang="en-US" dirty="0" smtClean="0"/>
              <a:t>biological mechanism canters </a:t>
            </a:r>
            <a:r>
              <a:rPr lang="en-US" dirty="0"/>
              <a:t>on an extension of the </a:t>
            </a:r>
            <a:r>
              <a:rPr lang="en-US" dirty="0" smtClean="0"/>
              <a:t>beneficial pharmacological </a:t>
            </a:r>
            <a:r>
              <a:rPr lang="en-US" dirty="0"/>
              <a:t>action of </a:t>
            </a:r>
            <a:r>
              <a:rPr lang="en-US" dirty="0" smtClean="0"/>
              <a:t>sulfonylureas.</a:t>
            </a:r>
            <a:endParaRPr lang="fa-IR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These drugs bind </a:t>
            </a:r>
            <a:r>
              <a:rPr lang="en-US" dirty="0"/>
              <a:t>to sulfonylurea receptors (</a:t>
            </a:r>
            <a:r>
              <a:rPr lang="en-US" dirty="0">
                <a:solidFill>
                  <a:srgbClr val="FF0000"/>
                </a:solidFill>
              </a:rPr>
              <a:t>SUR1)</a:t>
            </a:r>
            <a:r>
              <a:rPr lang="en-US" dirty="0"/>
              <a:t> on </a:t>
            </a:r>
            <a:r>
              <a:rPr lang="en-US" dirty="0" smtClean="0"/>
              <a:t>pancreatic </a:t>
            </a:r>
            <a:r>
              <a:rPr lang="en-US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</a:t>
            </a:r>
            <a:r>
              <a:rPr lang="en-US" dirty="0"/>
              <a:t>cells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inhibit ATP-sensitive </a:t>
            </a:r>
            <a:r>
              <a:rPr lang="en-US" dirty="0" smtClean="0"/>
              <a:t>potassium channels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this process </a:t>
            </a:r>
            <a:r>
              <a:rPr lang="en-US" dirty="0" smtClean="0"/>
              <a:t>promotes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insulin release </a:t>
            </a:r>
            <a:r>
              <a:rPr lang="en-US" dirty="0" smtClean="0"/>
              <a:t>and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lowers </a:t>
            </a:r>
            <a:r>
              <a:rPr lang="en-US" dirty="0" smtClean="0"/>
              <a:t>blood glucose concentrations .</a:t>
            </a:r>
            <a:endParaRPr lang="fa-IR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However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also </a:t>
            </a:r>
            <a:r>
              <a:rPr lang="en-US" dirty="0" smtClean="0">
                <a:solidFill>
                  <a:srgbClr val="FF0000"/>
                </a:solidFill>
              </a:rPr>
              <a:t>bind</a:t>
            </a:r>
            <a:r>
              <a:rPr lang="en-US" dirty="0" smtClean="0"/>
              <a:t> </a:t>
            </a:r>
            <a:r>
              <a:rPr lang="en-US" dirty="0"/>
              <a:t>to receptors on myocardial (</a:t>
            </a:r>
            <a:r>
              <a:rPr lang="en-US" dirty="0">
                <a:solidFill>
                  <a:srgbClr val="FF0000"/>
                </a:solidFill>
              </a:rPr>
              <a:t>SUR2A</a:t>
            </a:r>
            <a:r>
              <a:rPr lang="en-US" dirty="0"/>
              <a:t>) and </a:t>
            </a:r>
            <a:r>
              <a:rPr lang="en-US" dirty="0" smtClean="0"/>
              <a:t>vascular smooth </a:t>
            </a:r>
            <a:r>
              <a:rPr lang="en-US" dirty="0"/>
              <a:t>muscle (</a:t>
            </a:r>
            <a:r>
              <a:rPr lang="en-US" dirty="0">
                <a:solidFill>
                  <a:srgbClr val="FF0000"/>
                </a:solidFill>
              </a:rPr>
              <a:t>SUR2B</a:t>
            </a:r>
            <a:r>
              <a:rPr lang="en-US" dirty="0"/>
              <a:t>) cells, so can </a:t>
            </a:r>
            <a:r>
              <a:rPr lang="en-US" dirty="0">
                <a:solidFill>
                  <a:srgbClr val="FF0000"/>
                </a:solidFill>
              </a:rPr>
              <a:t>inhibit </a:t>
            </a:r>
            <a:r>
              <a:rPr lang="en-US" dirty="0" smtClean="0">
                <a:solidFill>
                  <a:srgbClr val="FF0000"/>
                </a:solidFill>
              </a:rPr>
              <a:t>cardiac ATP-sensitive </a:t>
            </a:r>
            <a:r>
              <a:rPr lang="en-US" dirty="0">
                <a:solidFill>
                  <a:srgbClr val="FF0000"/>
                </a:solidFill>
              </a:rPr>
              <a:t>potassium </a:t>
            </a:r>
            <a:r>
              <a:rPr lang="en-US" dirty="0" smtClean="0">
                <a:solidFill>
                  <a:srgbClr val="FF0000"/>
                </a:solidFill>
              </a:rPr>
              <a:t>channels</a:t>
            </a:r>
            <a:r>
              <a:rPr lang="en-US" dirty="0" smtClean="0"/>
              <a:t>. </a:t>
            </a:r>
            <a:endParaRPr lang="fa-IR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Binding of</a:t>
            </a:r>
            <a:r>
              <a:rPr lang="fa-IR" dirty="0" smtClean="0"/>
              <a:t> </a:t>
            </a:r>
            <a:r>
              <a:rPr lang="en-US" dirty="0" smtClean="0"/>
              <a:t>Sulfonylureas to </a:t>
            </a:r>
            <a:r>
              <a:rPr lang="en-US" dirty="0"/>
              <a:t>SUR2A or SUR2B receptors </a:t>
            </a:r>
            <a:r>
              <a:rPr lang="en-US" dirty="0" smtClean="0"/>
              <a:t>can </a:t>
            </a:r>
            <a:r>
              <a:rPr lang="en-US" dirty="0"/>
              <a:t>interfere with </a:t>
            </a:r>
            <a:r>
              <a:rPr lang="en-US" dirty="0" err="1">
                <a:solidFill>
                  <a:srgbClr val="FF0000"/>
                </a:solidFill>
              </a:rPr>
              <a:t>ischaemic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conditioning—an </a:t>
            </a:r>
            <a:r>
              <a:rPr lang="en-US" dirty="0" smtClean="0"/>
              <a:t> endogenous cardiac </a:t>
            </a:r>
            <a:r>
              <a:rPr lang="en-US" dirty="0"/>
              <a:t>protective mechanism—and possibly </a:t>
            </a:r>
            <a:r>
              <a:rPr lang="en-US" dirty="0" smtClean="0"/>
              <a:t>with</a:t>
            </a:r>
            <a:r>
              <a:rPr lang="fa-IR" dirty="0" smtClean="0"/>
              <a:t> </a:t>
            </a:r>
            <a:r>
              <a:rPr lang="en-US" sz="1800" dirty="0" smtClean="0"/>
              <a:t>cardiac conduction.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20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/>
              <a:t> plausible </a:t>
            </a:r>
            <a:r>
              <a:rPr lang="en-US" dirty="0">
                <a:solidFill>
                  <a:srgbClr val="FF0000"/>
                </a:solidFill>
              </a:rPr>
              <a:t>mechanism</a:t>
            </a:r>
            <a:r>
              <a:rPr lang="en-US" dirty="0"/>
              <a:t> for the higher risk </a:t>
            </a:r>
            <a:r>
              <a:rPr lang="en-US" dirty="0" smtClean="0"/>
              <a:t>of adverse </a:t>
            </a:r>
            <a:r>
              <a:rPr lang="en-US" dirty="0"/>
              <a:t>cardiovascular </a:t>
            </a:r>
            <a:r>
              <a:rPr lang="en-US" dirty="0" smtClean="0"/>
              <a:t>effects </a:t>
            </a:r>
            <a:r>
              <a:rPr lang="en-US" dirty="0"/>
              <a:t>associated with </a:t>
            </a:r>
            <a:r>
              <a:rPr lang="en-US" dirty="0" smtClean="0"/>
              <a:t>sulfonylurea involves </a:t>
            </a:r>
            <a:r>
              <a:rPr lang="en-US" dirty="0" err="1">
                <a:solidFill>
                  <a:srgbClr val="FF0000"/>
                </a:solidFill>
              </a:rPr>
              <a:t>hypoglycaemia</a:t>
            </a:r>
            <a:r>
              <a:rPr lang="en-US" dirty="0"/>
              <a:t>—a common, </a:t>
            </a:r>
            <a:r>
              <a:rPr lang="en-US" dirty="0" smtClean="0"/>
              <a:t>well known </a:t>
            </a:r>
            <a:r>
              <a:rPr lang="en-US" dirty="0"/>
              <a:t>adverse </a:t>
            </a:r>
            <a:r>
              <a:rPr lang="en-US" dirty="0" smtClean="0"/>
              <a:t>effect </a:t>
            </a:r>
            <a:r>
              <a:rPr lang="en-US" dirty="0"/>
              <a:t>of sulfonylurea treatment.</a:t>
            </a:r>
          </a:p>
          <a:p>
            <a:r>
              <a:rPr lang="en-US" dirty="0"/>
              <a:t>Episodes of </a:t>
            </a:r>
            <a:r>
              <a:rPr lang="en-US" dirty="0" err="1">
                <a:solidFill>
                  <a:srgbClr val="FF0000"/>
                </a:solidFill>
              </a:rPr>
              <a:t>hypoglycaemia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prolong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QT</a:t>
            </a:r>
            <a:r>
              <a:rPr lang="en-US" dirty="0"/>
              <a:t> </a:t>
            </a:r>
            <a:r>
              <a:rPr lang="en-US" dirty="0" smtClean="0"/>
              <a:t>interval and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associated</a:t>
            </a:r>
            <a:r>
              <a:rPr lang="en-US" dirty="0"/>
              <a:t> with cardiac </a:t>
            </a:r>
            <a:r>
              <a:rPr lang="en-US" dirty="0" err="1">
                <a:solidFill>
                  <a:srgbClr val="FF0000"/>
                </a:solidFill>
              </a:rPr>
              <a:t>ischaemia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prolonged QT </a:t>
            </a:r>
            <a:r>
              <a:rPr lang="en-US" dirty="0"/>
              <a:t>interval and cardiac </a:t>
            </a:r>
            <a:r>
              <a:rPr lang="en-US" dirty="0" err="1"/>
              <a:t>ischaemia</a:t>
            </a:r>
            <a:r>
              <a:rPr lang="en-US" dirty="0"/>
              <a:t> </a:t>
            </a:r>
            <a:r>
              <a:rPr lang="en-US" dirty="0" smtClean="0"/>
              <a:t>can increase </a:t>
            </a:r>
            <a:r>
              <a:rPr lang="en-US" dirty="0"/>
              <a:t>the risk of adverse cardiovascular events, </a:t>
            </a:r>
            <a:r>
              <a:rPr lang="en-US" dirty="0" smtClean="0"/>
              <a:t>such as </a:t>
            </a:r>
            <a:r>
              <a:rPr lang="en-US" dirty="0"/>
              <a:t>ventricular </a:t>
            </a:r>
            <a:r>
              <a:rPr lang="en-US" dirty="0">
                <a:solidFill>
                  <a:srgbClr val="FF0000"/>
                </a:solidFill>
              </a:rPr>
              <a:t>arrhythmias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myocardial infarction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sudden </a:t>
            </a:r>
            <a:r>
              <a:rPr lang="en-US" dirty="0">
                <a:solidFill>
                  <a:srgbClr val="FF0000"/>
                </a:solidFill>
              </a:rPr>
              <a:t>cardiac </a:t>
            </a:r>
            <a:r>
              <a:rPr lang="en-US" dirty="0" smtClean="0">
                <a:solidFill>
                  <a:srgbClr val="FF0000"/>
                </a:solidFill>
              </a:rPr>
              <a:t>death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Differences </a:t>
            </a:r>
            <a:r>
              <a:rPr lang="en-US" dirty="0"/>
              <a:t>in SUR1 </a:t>
            </a:r>
            <a:r>
              <a:rPr lang="en-US" dirty="0" smtClean="0"/>
              <a:t>receptor affinity an pharmacokinetic </a:t>
            </a:r>
            <a:r>
              <a:rPr lang="en-US" dirty="0"/>
              <a:t>properties seem to </a:t>
            </a:r>
            <a:r>
              <a:rPr lang="en-US" dirty="0" smtClean="0"/>
              <a:t>create</a:t>
            </a:r>
            <a:r>
              <a:rPr lang="en-US" dirty="0"/>
              <a:t> </a:t>
            </a:r>
            <a:r>
              <a:rPr lang="en-US" dirty="0" smtClean="0"/>
              <a:t>differences </a:t>
            </a:r>
            <a:r>
              <a:rPr lang="en-US" dirty="0"/>
              <a:t>in the risk of </a:t>
            </a:r>
            <a:r>
              <a:rPr lang="en-US" dirty="0" err="1"/>
              <a:t>hypoglycaemia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 err="1" smtClean="0"/>
              <a:t>glibenclamide</a:t>
            </a:r>
            <a:r>
              <a:rPr lang="en-US" dirty="0"/>
              <a:t>, which has the highest </a:t>
            </a:r>
            <a:r>
              <a:rPr lang="en-US" dirty="0" smtClean="0"/>
              <a:t>affinity for SUR1,having </a:t>
            </a:r>
            <a:r>
              <a:rPr lang="en-US" dirty="0"/>
              <a:t>the highest risk among the </a:t>
            </a:r>
            <a:r>
              <a:rPr lang="en-US" dirty="0" err="1" smtClean="0"/>
              <a:t>sulfonylureas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ncreased secretion of </a:t>
            </a:r>
            <a:r>
              <a:rPr lang="en-US" dirty="0"/>
              <a:t>intact </a:t>
            </a:r>
            <a:r>
              <a:rPr lang="en-US" dirty="0" err="1">
                <a:solidFill>
                  <a:srgbClr val="FF0000"/>
                </a:solidFill>
              </a:rPr>
              <a:t>proinsulin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amount of </a:t>
            </a:r>
            <a:r>
              <a:rPr lang="en-US" dirty="0" smtClean="0">
                <a:solidFill>
                  <a:srgbClr val="FF0000"/>
                </a:solidFill>
              </a:rPr>
              <a:t>visceral adipose </a:t>
            </a:r>
            <a:r>
              <a:rPr lang="en-US" dirty="0">
                <a:solidFill>
                  <a:srgbClr val="FF0000"/>
                </a:solidFill>
              </a:rPr>
              <a:t>tissue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weight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gain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86800" cy="731838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UK Prospective Diabetes Study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ea typeface="MS PGothic" pitchFamily="34" charset="-128"/>
              </a:rPr>
              <a:t>20-year Interventional Trial from 1977 to 1997</a:t>
            </a:r>
            <a:endParaRPr lang="en-US">
              <a:ea typeface="MS PGothic" pitchFamily="34" charset="-128"/>
            </a:endParaRPr>
          </a:p>
          <a:p>
            <a:pPr eaLnBrk="1" hangingPunct="1">
              <a:spcAft>
                <a:spcPct val="40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5,102 patients with newly-diagnosed DM2</a:t>
            </a:r>
          </a:p>
          <a:p>
            <a:pPr eaLnBrk="1" hangingPunct="1">
              <a:spcAft>
                <a:spcPct val="40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Median follow-up 10.0 years, range 6 to 20 years</a:t>
            </a:r>
          </a:p>
          <a:p>
            <a:pPr eaLnBrk="1" hangingPunct="1">
              <a:spcAft>
                <a:spcPct val="100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Results presented in 1998</a:t>
            </a:r>
          </a:p>
          <a:p>
            <a:pPr eaLnBrk="1" hangingPunct="1">
              <a:buClr>
                <a:srgbClr val="0081FD"/>
              </a:buClr>
            </a:pPr>
            <a:r>
              <a:rPr lang="en-US" b="1">
                <a:ea typeface="MS PGothic" pitchFamily="34" charset="-128"/>
              </a:rPr>
              <a:t>10-year Post-Trial Monitoring from 1997 to 2007</a:t>
            </a:r>
            <a:endParaRPr lang="en-US">
              <a:ea typeface="MS PGothic" pitchFamily="34" charset="-128"/>
            </a:endParaRPr>
          </a:p>
          <a:p>
            <a:pPr eaLnBrk="1" hangingPunct="1">
              <a:spcAft>
                <a:spcPct val="40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Annual follow-up of the survivor cohort</a:t>
            </a:r>
          </a:p>
          <a:p>
            <a:pPr eaLnBrk="1" hangingPunct="1">
              <a:spcAft>
                <a:spcPct val="40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Clinic-based for first five years</a:t>
            </a:r>
          </a:p>
          <a:p>
            <a:pPr eaLnBrk="1" hangingPunct="1">
              <a:spcAft>
                <a:spcPct val="75000"/>
              </a:spcAft>
              <a:buClr>
                <a:srgbClr val="0081FD"/>
              </a:buClr>
              <a:buFont typeface="Wingdings" pitchFamily="2" charset="2"/>
              <a:buChar char="§"/>
            </a:pPr>
            <a:r>
              <a:rPr lang="en-US">
                <a:ea typeface="MS PGothic" pitchFamily="34" charset="-128"/>
              </a:rPr>
              <a:t>Questionnaire-based for last five years</a:t>
            </a:r>
          </a:p>
          <a:p>
            <a:pPr eaLnBrk="1" hangingPunct="1">
              <a:spcAft>
                <a:spcPct val="50000"/>
              </a:spcAft>
              <a:buClr>
                <a:srgbClr val="0081FD"/>
              </a:buClr>
            </a:pPr>
            <a:r>
              <a:rPr lang="en-US" sz="2000" b="1" i="1">
                <a:ea typeface="MS PGothic" pitchFamily="34" charset="-128"/>
              </a:rPr>
              <a:t>Median overall follow-up 17.0 years, range 16 to 30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6248400" cy="16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0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616624"/>
          </a:xfrm>
        </p:spPr>
        <p:txBody>
          <a:bodyPr>
            <a:noAutofit/>
          </a:bodyPr>
          <a:lstStyle/>
          <a:p>
            <a:r>
              <a:rPr lang="en-US" sz="8800" dirty="0" smtClean="0"/>
              <a:t>Sulfonylurea</a:t>
            </a:r>
            <a:br>
              <a:rPr lang="en-US" sz="8800" dirty="0" smtClean="0"/>
            </a:br>
            <a:r>
              <a:rPr lang="en-US" sz="8800" dirty="0" smtClean="0"/>
              <a:t> and cardiovascular safety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050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54125"/>
            <a:ext cx="72437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051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90963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Post-Trial Changes in HbA</a:t>
            </a:r>
            <a:r>
              <a:rPr lang="en-US" baseline="-25000" smtClean="0">
                <a:latin typeface="Arial" pitchFamily="34" charset="0"/>
                <a:cs typeface="Arial" pitchFamily="34" charset="0"/>
              </a:rPr>
              <a:t>1c</a:t>
            </a:r>
          </a:p>
        </p:txBody>
      </p:sp>
      <p:grpSp>
        <p:nvGrpSpPr>
          <p:cNvPr id="41988" name="Group 2053"/>
          <p:cNvGrpSpPr>
            <a:grpSpLocks/>
          </p:cNvGrpSpPr>
          <p:nvPr/>
        </p:nvGrpSpPr>
        <p:grpSpPr bwMode="auto">
          <a:xfrm>
            <a:off x="3219450" y="1905000"/>
            <a:ext cx="2133600" cy="762000"/>
            <a:chOff x="1824" y="1008"/>
            <a:chExt cx="1344" cy="480"/>
          </a:xfrm>
        </p:grpSpPr>
        <p:sp>
          <p:nvSpPr>
            <p:cNvPr id="41989" name="Line 2054"/>
            <p:cNvSpPr>
              <a:spLocks noChangeShapeType="1"/>
            </p:cNvSpPr>
            <p:nvPr/>
          </p:nvSpPr>
          <p:spPr bwMode="auto">
            <a:xfrm>
              <a:off x="1824" y="1056"/>
              <a:ext cx="0" cy="432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Text Box 2055"/>
            <p:cNvSpPr txBox="1">
              <a:spLocks noChangeArrowheads="1"/>
            </p:cNvSpPr>
            <p:nvPr/>
          </p:nvSpPr>
          <p:spPr bwMode="auto">
            <a:xfrm>
              <a:off x="1824" y="1008"/>
              <a:ext cx="1344" cy="332"/>
            </a:xfrm>
            <a:prstGeom prst="rect">
              <a:avLst/>
            </a:prstGeom>
            <a:noFill/>
            <a:ln w="9525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  <a:ea typeface="MS PGothic" pitchFamily="34" charset="-128"/>
                </a:rPr>
                <a:t>UKPDS results</a:t>
              </a:r>
              <a:br>
                <a:rPr lang="en-US" sz="1400">
                  <a:solidFill>
                    <a:schemeClr val="accent2"/>
                  </a:solidFill>
                  <a:ea typeface="MS PGothic" pitchFamily="34" charset="-128"/>
                </a:rPr>
              </a:br>
              <a:r>
                <a:rPr lang="en-US" sz="1400">
                  <a:solidFill>
                    <a:schemeClr val="accent2"/>
                  </a:solidFill>
                  <a:ea typeface="MS PGothic" pitchFamily="34" charset="-128"/>
                </a:rPr>
                <a:t>presented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251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83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Myocardial Infarction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685800" y="1066800"/>
            <a:ext cx="8458200" cy="5421313"/>
            <a:chOff x="336" y="462"/>
            <a:chExt cx="5328" cy="3415"/>
          </a:xfrm>
        </p:grpSpPr>
        <p:pic>
          <p:nvPicPr>
            <p:cNvPr id="43013" name="Picture 4" descr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966"/>
              <a:ext cx="4378" cy="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336" y="462"/>
              <a:ext cx="50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ea typeface="MS PGothic" pitchFamily="34" charset="-128"/>
                </a:rPr>
                <a:t>(fatal or non-fatal myocardial infarction or sudden death)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336" y="720"/>
              <a:ext cx="50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ea typeface="MS PGothic" pitchFamily="34" charset="-128"/>
                </a:rPr>
                <a:t>Intensive (SU/Ins) </a:t>
              </a:r>
              <a:r>
                <a:rPr lang="en-US" b="1" i="1">
                  <a:ea typeface="MS PGothic" pitchFamily="34" charset="-128"/>
                </a:rPr>
                <a:t>vs.</a:t>
              </a:r>
              <a:r>
                <a:rPr lang="en-US" b="1">
                  <a:ea typeface="MS PGothic" pitchFamily="34" charset="-128"/>
                </a:rPr>
                <a:t> Conventional glucose control</a:t>
              </a:r>
            </a:p>
          </p:txBody>
        </p:sp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4704" y="1812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400" i="1">
                <a:solidFill>
                  <a:srgbClr val="141400"/>
                </a:solidFill>
                <a:ea typeface="MS PGothic" pitchFamily="34" charset="-12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010400" y="2209800"/>
            <a:ext cx="1066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2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All-cause Mortality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533400" y="1485900"/>
            <a:ext cx="8610600" cy="5040313"/>
            <a:chOff x="336" y="720"/>
            <a:chExt cx="5424" cy="3175"/>
          </a:xfrm>
        </p:grpSpPr>
        <p:pic>
          <p:nvPicPr>
            <p:cNvPr id="44037" name="Picture 4" descr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984"/>
              <a:ext cx="4303" cy="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336" y="720"/>
              <a:ext cx="50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ea typeface="MS PGothic" pitchFamily="34" charset="-128"/>
                </a:rPr>
                <a:t>Intensive (SU/Ins) </a:t>
              </a:r>
              <a:r>
                <a:rPr lang="en-US" b="1" i="1">
                  <a:ea typeface="MS PGothic" pitchFamily="34" charset="-128"/>
                </a:rPr>
                <a:t>vs.</a:t>
              </a:r>
              <a:r>
                <a:rPr lang="en-US" b="1">
                  <a:ea typeface="MS PGothic" pitchFamily="34" charset="-128"/>
                </a:rPr>
                <a:t> Conventional glucose control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4800" y="1848"/>
              <a:ext cx="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400" i="1">
                <a:ea typeface="MS PGothic" pitchFamily="34" charset="-12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2209800"/>
            <a:ext cx="1066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6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74663" y="1981200"/>
            <a:ext cx="8262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100000"/>
              </a:spcAft>
              <a:buClr>
                <a:srgbClr val="3483F2"/>
              </a:buClr>
              <a:buFontTx/>
              <a:buChar char="•"/>
            </a:pPr>
            <a:r>
              <a:rPr lang="en-US" sz="2800">
                <a:ea typeface="MS PGothic" pitchFamily="34" charset="-128"/>
              </a:rPr>
              <a:t>Despite an early loss of glycemic differences, a continued reduction in microvascular risk and emergent risk reductions for MI and death were observed during </a:t>
            </a:r>
            <a:r>
              <a:rPr lang="en-US" sz="2800">
                <a:solidFill>
                  <a:srgbClr val="FFFF00"/>
                </a:solidFill>
                <a:ea typeface="MS PGothic" pitchFamily="34" charset="-128"/>
              </a:rPr>
              <a:t>10 years of post-trial follow-up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UKPDS Conclusions</a:t>
            </a:r>
          </a:p>
        </p:txBody>
      </p:sp>
    </p:spTree>
    <p:extLst>
      <p:ext uri="{BB962C8B-B14F-4D97-AF65-F5344CB8AC3E}">
        <p14:creationId xmlns:p14="http://schemas.microsoft.com/office/powerpoint/2010/main" val="3257896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040560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5100" dirty="0" smtClean="0"/>
              <a:t>•   Weight gain : 1 – 4 kg </a:t>
            </a:r>
          </a:p>
          <a:p>
            <a:pPr>
              <a:buNone/>
            </a:pPr>
            <a:r>
              <a:rPr lang="en-US" sz="5100" dirty="0" smtClean="0"/>
              <a:t>    •   Hypoglycemia</a:t>
            </a:r>
          </a:p>
          <a:p>
            <a:pPr>
              <a:buNone/>
            </a:pPr>
            <a:r>
              <a:rPr lang="en-US" sz="5100" dirty="0" smtClean="0"/>
              <a:t>    •  Very occasionally, sensitivity reactions :</a:t>
            </a:r>
          </a:p>
          <a:p>
            <a:pPr>
              <a:buNone/>
            </a:pPr>
            <a:r>
              <a:rPr lang="en-US" sz="5100" dirty="0" smtClean="0"/>
              <a:t>             usually transient </a:t>
            </a:r>
            <a:r>
              <a:rPr lang="en-US" sz="5100" dirty="0" err="1" smtClean="0"/>
              <a:t>cutaneous</a:t>
            </a:r>
            <a:r>
              <a:rPr lang="en-US" sz="5100" dirty="0" smtClean="0"/>
              <a:t> rashes.</a:t>
            </a:r>
          </a:p>
          <a:p>
            <a:pPr>
              <a:buFontTx/>
              <a:buNone/>
            </a:pPr>
            <a:r>
              <a:rPr lang="en-US" sz="5100" dirty="0" smtClean="0"/>
              <a:t>    •  Erythema </a:t>
            </a:r>
            <a:r>
              <a:rPr lang="en-US" sz="5100" dirty="0" err="1" smtClean="0"/>
              <a:t>multiforme</a:t>
            </a:r>
            <a:r>
              <a:rPr lang="en-US" sz="5100" dirty="0" smtClean="0"/>
              <a:t> (rarely)</a:t>
            </a:r>
          </a:p>
          <a:p>
            <a:pPr>
              <a:buNone/>
            </a:pPr>
            <a:r>
              <a:rPr lang="en-US" sz="5100" dirty="0" smtClean="0"/>
              <a:t>    •  Fever, jaundice, acute </a:t>
            </a:r>
            <a:r>
              <a:rPr lang="en-US" sz="5100" dirty="0" err="1" smtClean="0"/>
              <a:t>porphyria</a:t>
            </a:r>
            <a:r>
              <a:rPr lang="en-US" sz="5100" dirty="0" smtClean="0"/>
              <a:t>, photosensitivity </a:t>
            </a:r>
          </a:p>
          <a:p>
            <a:pPr>
              <a:buNone/>
            </a:pPr>
            <a:r>
              <a:rPr lang="en-US" sz="5100" dirty="0" smtClean="0"/>
              <a:t>         and blood </a:t>
            </a:r>
            <a:r>
              <a:rPr lang="en-US" sz="5100" dirty="0" err="1" smtClean="0"/>
              <a:t>dyscrasias</a:t>
            </a:r>
            <a:r>
              <a:rPr lang="en-US" sz="5100" dirty="0" smtClean="0"/>
              <a:t> are also (</a:t>
            </a:r>
            <a:r>
              <a:rPr lang="en-US" sz="5100" dirty="0" err="1" smtClean="0"/>
              <a:t>rerely</a:t>
            </a:r>
            <a:r>
              <a:rPr lang="en-US" sz="5100" dirty="0" smtClean="0"/>
              <a:t>)</a:t>
            </a:r>
          </a:p>
          <a:p>
            <a:pPr>
              <a:buFontTx/>
              <a:buNone/>
            </a:pPr>
            <a:r>
              <a:rPr lang="en-US" sz="5100" dirty="0" smtClean="0"/>
              <a:t>    •  </a:t>
            </a:r>
            <a:r>
              <a:rPr lang="en-US" sz="5100" dirty="0" err="1" smtClean="0"/>
              <a:t>Chlorpropamide</a:t>
            </a:r>
            <a:r>
              <a:rPr lang="en-US" sz="5100" dirty="0" smtClean="0"/>
              <a:t> (no longer in common use) :</a:t>
            </a:r>
          </a:p>
          <a:p>
            <a:pPr>
              <a:buNone/>
            </a:pPr>
            <a:r>
              <a:rPr lang="en-US" sz="5100" dirty="0" smtClean="0"/>
              <a:t>          - Facial flushing  with  alcohol</a:t>
            </a:r>
          </a:p>
          <a:p>
            <a:pPr>
              <a:buFontTx/>
              <a:buNone/>
            </a:pPr>
            <a:r>
              <a:rPr lang="en-US" sz="5100" dirty="0" smtClean="0"/>
              <a:t>          - Water retention and </a:t>
            </a:r>
            <a:r>
              <a:rPr lang="en-US" sz="5100" dirty="0" err="1" smtClean="0"/>
              <a:t>hyponatremia</a:t>
            </a:r>
            <a:r>
              <a:rPr lang="en-US" sz="5100" dirty="0" smtClean="0"/>
              <a:t>.</a:t>
            </a:r>
          </a:p>
          <a:p>
            <a:pPr>
              <a:buFontTx/>
              <a:buNone/>
            </a:pPr>
            <a:endParaRPr lang="en-US" sz="5100" dirty="0" smtClean="0"/>
          </a:p>
          <a:p>
            <a:endParaRPr lang="en-US" sz="5100" dirty="0" smtClean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/>
              <a:t>Adverse effects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10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Sulfonylurea in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Chlorpropamide</a:t>
            </a:r>
            <a:r>
              <a:rPr lang="en-US" dirty="0" smtClean="0"/>
              <a:t> is eliminated almost exclusively by the kidney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Glyburide</a:t>
            </a:r>
            <a:r>
              <a:rPr lang="en-US" dirty="0" smtClean="0"/>
              <a:t> has weak active metabolites that are excreted in the urine and accumulate in patients with impaired kidney function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Glimepride</a:t>
            </a:r>
            <a:r>
              <a:rPr lang="en-US" dirty="0" smtClean="0"/>
              <a:t> is primarily metabolized by the liver, with renal excretion of active metabolites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Glipizide</a:t>
            </a:r>
            <a:r>
              <a:rPr lang="en-US" dirty="0"/>
              <a:t> </a:t>
            </a:r>
            <a:r>
              <a:rPr lang="en-US" dirty="0" smtClean="0"/>
              <a:t>is metabolized </a:t>
            </a:r>
            <a:r>
              <a:rPr lang="en-US" dirty="0"/>
              <a:t>by the liver and primarily excreted in the urine as inactive </a:t>
            </a:r>
            <a:r>
              <a:rPr lang="en-US" dirty="0" smtClean="0"/>
              <a:t>metabolites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Gliclazide</a:t>
            </a:r>
            <a:r>
              <a:rPr lang="en-US" dirty="0" smtClean="0"/>
              <a:t> is predominantly metabolized by liver and less than 5% is excreted in urine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Sulfonylurea in 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Repaglinide</a:t>
            </a:r>
            <a:r>
              <a:rPr lang="en-US" dirty="0"/>
              <a:t> is principally metabolized by the liver, with less than 10 percent </a:t>
            </a:r>
            <a:r>
              <a:rPr lang="en-US" dirty="0" err="1"/>
              <a:t>renally</a:t>
            </a:r>
            <a:r>
              <a:rPr lang="en-US" dirty="0"/>
              <a:t> excreted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>
                <a:solidFill>
                  <a:srgbClr val="FFFF00"/>
                </a:solidFill>
              </a:rPr>
              <a:t>Nateglinide</a:t>
            </a:r>
            <a:r>
              <a:rPr lang="en-US" dirty="0"/>
              <a:t> is </a:t>
            </a:r>
            <a:r>
              <a:rPr lang="en-US" dirty="0" err="1"/>
              <a:t>hepatically</a:t>
            </a:r>
            <a:r>
              <a:rPr lang="en-US" dirty="0"/>
              <a:t> metabolized, with renal excretion of active metabolites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Glipizide</a:t>
            </a:r>
            <a:r>
              <a:rPr lang="en-US" dirty="0" smtClean="0">
                <a:solidFill>
                  <a:srgbClr val="FFFF00"/>
                </a:solidFill>
              </a:rPr>
              <a:t> , </a:t>
            </a:r>
            <a:r>
              <a:rPr lang="en-US" dirty="0" err="1" smtClean="0">
                <a:solidFill>
                  <a:srgbClr val="FFFF00"/>
                </a:solidFill>
              </a:rPr>
              <a:t>gliclazide</a:t>
            </a:r>
            <a:r>
              <a:rPr lang="en-US" dirty="0" smtClean="0">
                <a:solidFill>
                  <a:srgbClr val="FFFF00"/>
                </a:solidFill>
              </a:rPr>
              <a:t> (MR) and </a:t>
            </a:r>
            <a:r>
              <a:rPr lang="en-US" dirty="0" err="1" smtClean="0">
                <a:solidFill>
                  <a:srgbClr val="FFFF00"/>
                </a:solidFill>
              </a:rPr>
              <a:t>repaglinides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are reasonable options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2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4525963"/>
          </a:xfrm>
        </p:spPr>
        <p:txBody>
          <a:bodyPr/>
          <a:lstStyle/>
          <a:p>
            <a:r>
              <a:rPr lang="en-US" dirty="0"/>
              <a:t>Glycemic targets and </a:t>
            </a:r>
            <a:r>
              <a:rPr lang="en-US" dirty="0" smtClean="0"/>
              <a:t>glucose-lowering therapies </a:t>
            </a:r>
            <a:r>
              <a:rPr lang="en-US" dirty="0"/>
              <a:t>must be </a:t>
            </a:r>
            <a:r>
              <a:rPr lang="en-US" dirty="0">
                <a:solidFill>
                  <a:srgbClr val="FFFF00"/>
                </a:solidFill>
              </a:rPr>
              <a:t>individualized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19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Diabetes Care Publish Ahead of Print, published online April 19,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81800"/>
          </a:xfrm>
        </p:spPr>
      </p:pic>
      <p:sp>
        <p:nvSpPr>
          <p:cNvPr id="7" name="Rectangle 6"/>
          <p:cNvSpPr/>
          <p:nvPr/>
        </p:nvSpPr>
        <p:spPr>
          <a:xfrm>
            <a:off x="0" y="5791200"/>
            <a:ext cx="913219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Conclusions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Sulfonylureas </a:t>
            </a:r>
            <a:r>
              <a:rPr lang="en-US" dirty="0" smtClean="0">
                <a:solidFill>
                  <a:srgbClr val="FFFF00"/>
                </a:solidFill>
              </a:rPr>
              <a:t>are not first </a:t>
            </a:r>
            <a:r>
              <a:rPr lang="en-US" dirty="0">
                <a:solidFill>
                  <a:srgbClr val="FFFF00"/>
                </a:solidFill>
              </a:rPr>
              <a:t>choice </a:t>
            </a:r>
            <a:r>
              <a:rPr lang="en-US" dirty="0"/>
              <a:t>of drug for the management of patients with type </a:t>
            </a:r>
            <a:r>
              <a:rPr lang="en-US" dirty="0" smtClean="0"/>
              <a:t>2</a:t>
            </a:r>
          </a:p>
          <a:p>
            <a:r>
              <a:rPr lang="en-US" dirty="0" smtClean="0"/>
              <a:t>Sulfonylureas can be regarded </a:t>
            </a:r>
            <a:r>
              <a:rPr lang="en-US" dirty="0" smtClean="0">
                <a:solidFill>
                  <a:srgbClr val="FFFF00"/>
                </a:solidFill>
              </a:rPr>
              <a:t>as one </a:t>
            </a:r>
            <a:r>
              <a:rPr lang="en-US" dirty="0" smtClean="0"/>
              <a:t>of available choices  </a:t>
            </a:r>
            <a:r>
              <a:rPr lang="en-US" dirty="0"/>
              <a:t>for the management of patients with type 2 diabetes who are </a:t>
            </a:r>
            <a:r>
              <a:rPr lang="en-US" dirty="0" smtClean="0"/>
              <a:t>intolerant of</a:t>
            </a:r>
            <a:r>
              <a:rPr lang="en-US" dirty="0"/>
              <a:t> </a:t>
            </a:r>
            <a:r>
              <a:rPr lang="en-US" dirty="0" smtClean="0"/>
              <a:t>metformin and </a:t>
            </a:r>
            <a:r>
              <a:rPr lang="en-US" dirty="0"/>
              <a:t>for whom lifestyle alone is not sufficient to achieve blood glucose targets </a:t>
            </a:r>
            <a:endParaRPr lang="en-US" dirty="0" smtClean="0"/>
          </a:p>
          <a:p>
            <a:r>
              <a:rPr lang="en-US" dirty="0" smtClean="0"/>
              <a:t>Sulfonylureas can be considered ;as one of available options; for </a:t>
            </a:r>
            <a:r>
              <a:rPr lang="en-US" dirty="0" smtClean="0">
                <a:solidFill>
                  <a:srgbClr val="FFFF00"/>
                </a:solidFill>
              </a:rPr>
              <a:t>combination </a:t>
            </a:r>
            <a:r>
              <a:rPr lang="en-US" dirty="0" smtClean="0"/>
              <a:t>therapy in those patients who are not controlled with metformin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0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Mechanism of action</a:t>
            </a:r>
          </a:p>
          <a:p>
            <a:r>
              <a:rPr lang="en-US" dirty="0" smtClean="0"/>
              <a:t>Cardiovascular safety profile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Sulfonylureas are associated with </a:t>
            </a:r>
            <a:r>
              <a:rPr lang="en-US" dirty="0"/>
              <a:t>modest </a:t>
            </a:r>
            <a:r>
              <a:rPr lang="en-US" dirty="0">
                <a:solidFill>
                  <a:srgbClr val="FFFF00"/>
                </a:solidFill>
              </a:rPr>
              <a:t>weight gain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risk </a:t>
            </a:r>
            <a:r>
              <a:rPr lang="en-US" dirty="0" smtClean="0">
                <a:solidFill>
                  <a:srgbClr val="FFFF00"/>
                </a:solidFill>
              </a:rPr>
              <a:t>of hypoglycemia</a:t>
            </a:r>
          </a:p>
          <a:p>
            <a:r>
              <a:rPr lang="en-US" dirty="0" smtClean="0"/>
              <a:t>Some </a:t>
            </a:r>
            <a:r>
              <a:rPr lang="en-US" dirty="0"/>
              <a:t>studies </a:t>
            </a:r>
            <a:r>
              <a:rPr lang="en-US" dirty="0" smtClean="0"/>
              <a:t>have demonstrated </a:t>
            </a:r>
            <a:r>
              <a:rPr lang="en-US" dirty="0"/>
              <a:t>a secondary failure </a:t>
            </a:r>
            <a:r>
              <a:rPr lang="en-US" dirty="0" smtClean="0"/>
              <a:t>rate that </a:t>
            </a:r>
            <a:r>
              <a:rPr lang="en-US" dirty="0">
                <a:solidFill>
                  <a:srgbClr val="FFFF00"/>
                </a:solidFill>
              </a:rPr>
              <a:t>may exceed </a:t>
            </a:r>
            <a:r>
              <a:rPr lang="en-US" dirty="0"/>
              <a:t>other drugs, ascribed </a:t>
            </a:r>
            <a:r>
              <a:rPr lang="en-US" dirty="0" smtClean="0"/>
              <a:t>to an </a:t>
            </a:r>
            <a:r>
              <a:rPr lang="en-US" dirty="0"/>
              <a:t>exacerbation of islet </a:t>
            </a:r>
            <a:r>
              <a:rPr lang="en-US" dirty="0" smtClean="0"/>
              <a:t>dysfunction (low durability)</a:t>
            </a:r>
          </a:p>
          <a:p>
            <a:r>
              <a:rPr lang="en-US" dirty="0"/>
              <a:t>Given </a:t>
            </a:r>
            <a:r>
              <a:rPr lang="en-US" dirty="0">
                <a:solidFill>
                  <a:srgbClr val="FFFF00"/>
                </a:solidFill>
              </a:rPr>
              <a:t>similar efficacy </a:t>
            </a:r>
            <a:r>
              <a:rPr lang="en-US" dirty="0"/>
              <a:t>(HbA1c reduction) ,the choice of sulfonylurea </a:t>
            </a:r>
            <a:r>
              <a:rPr lang="en-US" dirty="0" smtClean="0"/>
              <a:t>is </a:t>
            </a:r>
            <a:r>
              <a:rPr lang="en-US" dirty="0"/>
              <a:t>dependent upon cost , availability ,risk of hypoglycemia (age, GFR)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5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ertain </a:t>
            </a:r>
            <a:r>
              <a:rPr lang="en-US" dirty="0"/>
              <a:t>sulfonylureas have </a:t>
            </a:r>
            <a:r>
              <a:rPr lang="en-US" dirty="0" smtClean="0"/>
              <a:t>been proposed </a:t>
            </a:r>
            <a:r>
              <a:rPr lang="en-US" dirty="0"/>
              <a:t>to aggravate myocardial </a:t>
            </a:r>
            <a:r>
              <a:rPr lang="en-US" dirty="0" smtClean="0"/>
              <a:t>ischemia through </a:t>
            </a:r>
            <a:r>
              <a:rPr lang="en-US" dirty="0"/>
              <a:t>effects on ischemic </a:t>
            </a:r>
            <a:r>
              <a:rPr lang="en-US" dirty="0" smtClean="0"/>
              <a:t>preconditioning. However actual </a:t>
            </a:r>
            <a:r>
              <a:rPr lang="en-US" dirty="0"/>
              <a:t>clinical relevance of </a:t>
            </a:r>
            <a:r>
              <a:rPr lang="en-US" dirty="0" smtClean="0"/>
              <a:t>this remains </a:t>
            </a:r>
            <a:r>
              <a:rPr lang="en-US" dirty="0" smtClean="0">
                <a:solidFill>
                  <a:srgbClr val="FFFF00"/>
                </a:solidFill>
              </a:rPr>
              <a:t>unproven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Mortality risk among </a:t>
            </a:r>
            <a:r>
              <a:rPr lang="en-US" sz="3600" b="1" dirty="0" err="1" smtClean="0"/>
              <a:t>sulfonylureas</a:t>
            </a:r>
            <a:r>
              <a:rPr lang="en-US" sz="3600" b="1" dirty="0" smtClean="0"/>
              <a:t>: a systematic review and</a:t>
            </a:r>
            <a:r>
              <a:rPr lang="fa-IR" sz="3600" b="1" dirty="0" smtClean="0"/>
              <a:t> </a:t>
            </a:r>
            <a:r>
              <a:rPr lang="en-US" sz="3600" b="1" dirty="0" smtClean="0"/>
              <a:t>network meta-analysis</a:t>
            </a:r>
          </a:p>
          <a:p>
            <a:r>
              <a:rPr lang="en-US" sz="3600" i="1" dirty="0" smtClean="0"/>
              <a:t>Scot H Simpson</a:t>
            </a:r>
            <a:r>
              <a:rPr lang="fa-IR" sz="3600" i="1" dirty="0" smtClean="0"/>
              <a:t> </a:t>
            </a:r>
            <a:r>
              <a:rPr lang="en-US" sz="3600" i="1" dirty="0" smtClean="0"/>
              <a:t>et al</a:t>
            </a:r>
            <a:endParaRPr lang="fa-IR" sz="3600" i="1" dirty="0" smtClean="0"/>
          </a:p>
          <a:p>
            <a:r>
              <a:rPr lang="en-US" sz="3600" b="1" i="1" dirty="0" smtClean="0"/>
              <a:t>Lancet Diabetes </a:t>
            </a:r>
            <a:r>
              <a:rPr lang="en-US" sz="3600" b="1" i="1" dirty="0" err="1" smtClean="0"/>
              <a:t>Endocrinol</a:t>
            </a:r>
            <a:r>
              <a:rPr lang="en-US" sz="3600" b="1" i="1" dirty="0" smtClean="0"/>
              <a:t> 2014</a:t>
            </a:r>
            <a:r>
              <a:rPr lang="fa-IR" sz="3600" b="1" i="1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94944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sz="3300" dirty="0" smtClean="0"/>
              <a:t>Medline and </a:t>
            </a:r>
            <a:r>
              <a:rPr lang="en-US" sz="3300" dirty="0" err="1" smtClean="0"/>
              <a:t>Embase</a:t>
            </a:r>
            <a:r>
              <a:rPr lang="en-US" sz="3300" dirty="0" smtClean="0"/>
              <a:t> from inception to June 11, 2014,  we excluded review articles, editorials ,commentaries, and animal studies (appendix) patients were adults with type 2 diabetes; </a:t>
            </a:r>
            <a:r>
              <a:rPr lang="en-US" sz="3300" dirty="0" smtClean="0">
                <a:solidFill>
                  <a:srgbClr val="FF0000"/>
                </a:solidFill>
              </a:rPr>
              <a:t>group</a:t>
            </a: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allocation</a:t>
            </a:r>
            <a:r>
              <a:rPr lang="en-US" sz="3300" dirty="0" smtClean="0"/>
              <a:t> was </a:t>
            </a:r>
            <a:r>
              <a:rPr lang="en-US" sz="3300" dirty="0" smtClean="0">
                <a:solidFill>
                  <a:srgbClr val="FF0000"/>
                </a:solidFill>
              </a:rPr>
              <a:t>based</a:t>
            </a:r>
            <a:r>
              <a:rPr lang="en-US" sz="3300" dirty="0" smtClean="0"/>
              <a:t> on </a:t>
            </a:r>
            <a:r>
              <a:rPr lang="en-US" sz="3300" dirty="0" smtClean="0">
                <a:solidFill>
                  <a:srgbClr val="FF0000"/>
                </a:solidFill>
              </a:rPr>
              <a:t>sulfonylurea</a:t>
            </a:r>
            <a:r>
              <a:rPr lang="en-US" sz="3300" dirty="0" smtClean="0"/>
              <a:t> use; the study reported at least two different sulfonylurea  groups; patients were </a:t>
            </a:r>
            <a:r>
              <a:rPr lang="en-US" sz="3300" dirty="0" smtClean="0">
                <a:solidFill>
                  <a:srgbClr val="FF0000"/>
                </a:solidFill>
              </a:rPr>
              <a:t>followed</a:t>
            </a:r>
            <a:r>
              <a:rPr lang="en-US" sz="3300" dirty="0" smtClean="0"/>
              <a:t> up for at least </a:t>
            </a:r>
            <a:r>
              <a:rPr lang="en-US" sz="3300" dirty="0" smtClean="0">
                <a:solidFill>
                  <a:srgbClr val="FF0000"/>
                </a:solidFill>
              </a:rPr>
              <a:t>30</a:t>
            </a: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days</a:t>
            </a:r>
            <a:r>
              <a:rPr lang="en-US" sz="3300" dirty="0" smtClean="0"/>
              <a:t>; the number of all-cause deaths, cardiovascular related deaths, or myocardial infarctions were reported according to individual sulfonylurea. We excluded studies examining only one sulfonylurea to ensure that we gathered data for direct, within-study comparisons between two or more sulfonylureas for the network </a:t>
            </a:r>
            <a:r>
              <a:rPr lang="en-US" sz="3300" dirty="0" err="1" smtClean="0"/>
              <a:t>metaanalysis</a:t>
            </a:r>
            <a:r>
              <a:rPr lang="en-US" sz="3300" dirty="0" smtClean="0"/>
              <a:t>..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First </a:t>
            </a:r>
            <a:r>
              <a:rPr lang="en-US" sz="2000" dirty="0"/>
              <a:t>UK Prospective Diabetes Study (</a:t>
            </a:r>
            <a:r>
              <a:rPr lang="en-US" sz="2000" dirty="0" smtClean="0"/>
              <a:t>UKPDS)was the </a:t>
            </a:r>
            <a:r>
              <a:rPr lang="en-US" sz="2000" dirty="0"/>
              <a:t>only trial to report cardiovascular events </a:t>
            </a:r>
            <a:r>
              <a:rPr lang="en-US" sz="2000" dirty="0" smtClean="0"/>
              <a:t>as </a:t>
            </a:r>
            <a:r>
              <a:rPr lang="en-US" sz="2000" dirty="0" err="1" smtClean="0"/>
              <a:t>prespecified</a:t>
            </a:r>
            <a:r>
              <a:rPr lang="en-US" sz="2000" dirty="0" smtClean="0"/>
              <a:t> </a:t>
            </a:r>
            <a:r>
              <a:rPr lang="en-US" sz="2000" dirty="0"/>
              <a:t>outcomes. </a:t>
            </a:r>
            <a:endParaRPr lang="en-US" sz="2000" dirty="0" smtClean="0"/>
          </a:p>
          <a:p>
            <a:r>
              <a:rPr lang="en-US" sz="2000" dirty="0" smtClean="0"/>
              <a:t>Second</a:t>
            </a:r>
            <a:r>
              <a:rPr lang="en-US" sz="2000" dirty="0"/>
              <a:t>, the remaining </a:t>
            </a:r>
            <a:r>
              <a:rPr lang="en-US" sz="2000" dirty="0" smtClean="0"/>
              <a:t>six </a:t>
            </a:r>
            <a:r>
              <a:rPr lang="en-US" sz="2000" dirty="0" err="1" smtClean="0"/>
              <a:t>randomised</a:t>
            </a:r>
            <a:r>
              <a:rPr lang="en-US" sz="2000" dirty="0" smtClean="0"/>
              <a:t> </a:t>
            </a:r>
            <a:r>
              <a:rPr lang="en-US" sz="2000" dirty="0"/>
              <a:t>controlled </a:t>
            </a:r>
            <a:r>
              <a:rPr lang="en-US" sz="2000" dirty="0" smtClean="0"/>
              <a:t>trials </a:t>
            </a:r>
            <a:r>
              <a:rPr lang="en-US" sz="2000" dirty="0"/>
              <a:t>were not designed </a:t>
            </a:r>
            <a:r>
              <a:rPr lang="en-US" sz="2000" dirty="0" smtClean="0"/>
              <a:t>to examine </a:t>
            </a:r>
            <a:r>
              <a:rPr lang="en-US" sz="2000" dirty="0"/>
              <a:t>risk of adverse cardiovascular events </a:t>
            </a:r>
            <a:r>
              <a:rPr lang="en-US" sz="2000" dirty="0" smtClean="0"/>
              <a:t>and therefore </a:t>
            </a:r>
            <a:r>
              <a:rPr lang="en-US" sz="2000" dirty="0"/>
              <a:t>had </a:t>
            </a:r>
            <a:r>
              <a:rPr lang="en-US" sz="2000" dirty="0" smtClean="0"/>
              <a:t>insufficient </a:t>
            </a:r>
            <a:r>
              <a:rPr lang="en-US" sz="2000" dirty="0"/>
              <a:t>power because of </a:t>
            </a:r>
            <a:r>
              <a:rPr lang="en-US" sz="2000" dirty="0" smtClean="0"/>
              <a:t>small sample </a:t>
            </a:r>
            <a:r>
              <a:rPr lang="en-US" sz="2000" dirty="0"/>
              <a:t>sizes (30–1044 patients enrolled), short </a:t>
            </a:r>
            <a:r>
              <a:rPr lang="en-US" sz="2000" dirty="0" smtClean="0"/>
              <a:t>follow up</a:t>
            </a:r>
            <a:r>
              <a:rPr lang="en-US" sz="2000" dirty="0"/>
              <a:t> </a:t>
            </a:r>
            <a:r>
              <a:rPr lang="en-US" sz="2000" dirty="0" smtClean="0"/>
              <a:t>(median </a:t>
            </a:r>
            <a:r>
              <a:rPr lang="en-US" sz="2000" dirty="0"/>
              <a:t>6 months), and few reported </a:t>
            </a:r>
            <a:r>
              <a:rPr lang="en-US" sz="2000" dirty="0" smtClean="0"/>
              <a:t>events (24 </a:t>
            </a:r>
            <a:r>
              <a:rPr lang="en-US" sz="2000" dirty="0"/>
              <a:t>deaths in total).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absence of </a:t>
            </a:r>
            <a:r>
              <a:rPr lang="en-US" sz="2000" dirty="0" smtClean="0"/>
              <a:t>definitive evidence from </a:t>
            </a:r>
            <a:r>
              <a:rPr lang="en-US" sz="2000" dirty="0" err="1"/>
              <a:t>randomised</a:t>
            </a:r>
            <a:r>
              <a:rPr lang="en-US" sz="2000" dirty="0"/>
              <a:t> controlled trials, </a:t>
            </a:r>
            <a:r>
              <a:rPr lang="en-US" sz="2000" dirty="0" smtClean="0"/>
              <a:t>observational studies </a:t>
            </a:r>
            <a:r>
              <a:rPr lang="en-US" sz="2000" dirty="0"/>
              <a:t>and meta-analyses of these data can </a:t>
            </a:r>
            <a:r>
              <a:rPr lang="en-US" sz="2000" dirty="0" smtClean="0"/>
              <a:t>provide information </a:t>
            </a:r>
            <a:r>
              <a:rPr lang="en-US" sz="2000" dirty="0"/>
              <a:t>to help guide treatment decisions.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Antidiabetic</a:t>
            </a:r>
            <a:r>
              <a:rPr lang="en-US" dirty="0" smtClean="0"/>
              <a:t> drug exposure was defined according to each study and categorized as new user (follow-up began with first ever sulfonylurea prescription) or prevalent user (exposure assessed during a fixed time point).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table </a:t>
            </a:r>
            <a:r>
              <a:rPr lang="en-US" dirty="0" err="1" smtClean="0">
                <a:solidFill>
                  <a:srgbClr val="FF0000"/>
                </a:solidFill>
              </a:rPr>
              <a:t>summarises</a:t>
            </a:r>
            <a:r>
              <a:rPr lang="en-US" dirty="0" smtClean="0">
                <a:solidFill>
                  <a:srgbClr val="FF0000"/>
                </a:solidFill>
              </a:rPr>
              <a:t> characteristics of the seven studies </a:t>
            </a:r>
            <a:r>
              <a:rPr lang="en-US" dirty="0" smtClean="0"/>
              <a:t>that randomly allocated patients to different </a:t>
            </a:r>
            <a:r>
              <a:rPr lang="en-US" dirty="0" err="1" smtClean="0"/>
              <a:t>sulfonylureas</a:t>
            </a:r>
            <a:r>
              <a:rPr lang="en-US" dirty="0" smtClean="0"/>
              <a:t> and 17 observational studies in which patients were grouped by sulfonylurea for analyses.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46" b="-6546"/>
          <a:stretch>
            <a:fillRect/>
          </a:stretch>
        </p:blipFill>
        <p:spPr>
          <a:xfrm>
            <a:off x="0" y="-315416"/>
            <a:ext cx="9144000" cy="7416824"/>
          </a:xfrm>
        </p:spPr>
      </p:pic>
    </p:spTree>
    <p:extLst>
      <p:ext uri="{BB962C8B-B14F-4D97-AF65-F5344CB8AC3E}">
        <p14:creationId xmlns:p14="http://schemas.microsoft.com/office/powerpoint/2010/main" val="316579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61203" r="-61203"/>
          <a:stretch>
            <a:fillRect/>
          </a:stretch>
        </p:blipFill>
        <p:spPr>
          <a:xfrm>
            <a:off x="-5653136" y="-675456"/>
            <a:ext cx="20234248" cy="8280920"/>
          </a:xfrm>
        </p:spPr>
      </p:pic>
    </p:spTree>
    <p:extLst>
      <p:ext uri="{BB962C8B-B14F-4D97-AF65-F5344CB8AC3E}">
        <p14:creationId xmlns:p14="http://schemas.microsoft.com/office/powerpoint/2010/main" val="27032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500" dirty="0"/>
              <a:t>In three observational studies, incident </a:t>
            </a:r>
            <a:r>
              <a:rPr lang="en-US" sz="2500" dirty="0">
                <a:solidFill>
                  <a:srgbClr val="FF0000"/>
                </a:solidFill>
              </a:rPr>
              <a:t>sulfonylurea</a:t>
            </a:r>
            <a:r>
              <a:rPr lang="en-US" sz="2500" dirty="0"/>
              <a:t> users were enrolled because recruitment was on the basis of the first known prescription for sulfonylurea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 </a:t>
            </a:r>
            <a:r>
              <a:rPr lang="en-US" sz="2500" dirty="0"/>
              <a:t>In the remaining 14 observational studies ,prevalent users were enrolled because patients were using a sulfonylurea before study </a:t>
            </a:r>
            <a:r>
              <a:rPr lang="en-US" sz="2500" dirty="0" smtClean="0"/>
              <a:t>enrolment The </a:t>
            </a:r>
            <a:r>
              <a:rPr lang="en-US" sz="2500" dirty="0"/>
              <a:t>analyses of all-cause mortality risk included </a:t>
            </a:r>
            <a:r>
              <a:rPr lang="en-US" sz="2500" dirty="0" smtClean="0"/>
              <a:t>data from </a:t>
            </a:r>
            <a:r>
              <a:rPr lang="en-US" sz="2500" dirty="0"/>
              <a:t>18 studies reporting 14 970 (9%) deaths </a:t>
            </a:r>
            <a:r>
              <a:rPr lang="en-US" sz="2500" dirty="0" smtClean="0"/>
              <a:t>in 167 </a:t>
            </a:r>
            <a:r>
              <a:rPr lang="en-US" sz="2500" dirty="0"/>
              <a:t>327 patients who used a sulfonylurea</a:t>
            </a:r>
            <a:r>
              <a:rPr lang="en-US" sz="2500" dirty="0" smtClean="0"/>
              <a:t>. 841 </a:t>
            </a:r>
            <a:r>
              <a:rPr lang="en-US" sz="2500" dirty="0"/>
              <a:t>(4%) of 19 334 </a:t>
            </a:r>
            <a:r>
              <a:rPr lang="en-US" sz="2500" dirty="0" err="1">
                <a:solidFill>
                  <a:srgbClr val="FF0000"/>
                </a:solidFill>
              </a:rPr>
              <a:t>gliclazide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users, 5482 (11%) </a:t>
            </a:r>
            <a:r>
              <a:rPr lang="en-US" sz="2500" dirty="0" smtClean="0"/>
              <a:t>of 49 </a:t>
            </a:r>
            <a:r>
              <a:rPr lang="en-US" sz="2500" dirty="0"/>
              <a:t>389 </a:t>
            </a:r>
            <a:r>
              <a:rPr lang="en-US" sz="2500" dirty="0">
                <a:solidFill>
                  <a:srgbClr val="FF0000"/>
                </a:solidFill>
              </a:rPr>
              <a:t>glimepiride</a:t>
            </a:r>
            <a:r>
              <a:rPr lang="en-US" sz="2500" dirty="0"/>
              <a:t> users, 2106 (15%) of 14 464 </a:t>
            </a:r>
            <a:r>
              <a:rPr lang="en-US" sz="2500" dirty="0" err="1" smtClean="0"/>
              <a:t>glipizide</a:t>
            </a:r>
            <a:r>
              <a:rPr lang="en-US" sz="2500" dirty="0" smtClean="0"/>
              <a:t> users</a:t>
            </a:r>
            <a:r>
              <a:rPr lang="en-US" sz="2500" dirty="0"/>
              <a:t>, 5296 (7%) of 77 169 </a:t>
            </a:r>
            <a:r>
              <a:rPr lang="en-US" sz="2500" dirty="0" err="1">
                <a:solidFill>
                  <a:srgbClr val="FF0000"/>
                </a:solidFill>
              </a:rPr>
              <a:t>glibenclamide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users</a:t>
            </a:r>
            <a:r>
              <a:rPr lang="en-US" sz="2500" dirty="0" smtClean="0"/>
              <a:t>, 1066 </a:t>
            </a:r>
            <a:r>
              <a:rPr lang="en-US" sz="2500" dirty="0"/>
              <a:t>(17%) of 6187 </a:t>
            </a:r>
            <a:r>
              <a:rPr lang="en-US" sz="2500" dirty="0" err="1">
                <a:solidFill>
                  <a:srgbClr val="FF0000"/>
                </a:solidFill>
              </a:rPr>
              <a:t>tolbutamide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users, and 179 (23%) </a:t>
            </a:r>
            <a:r>
              <a:rPr lang="en-US" sz="2500" dirty="0" smtClean="0"/>
              <a:t>of 784 </a:t>
            </a:r>
            <a:r>
              <a:rPr lang="en-US" sz="2500" dirty="0" err="1">
                <a:solidFill>
                  <a:srgbClr val="FF0000"/>
                </a:solidFill>
              </a:rPr>
              <a:t>chlorpropamide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users died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 In the remaining 14 observational studies ,prevalent users were enrolled because patients were using a sulfonylurea before study enrolment The analyses of all-cause mortality risk included data from 18 </a:t>
            </a:r>
            <a:r>
              <a:rPr lang="en-US" sz="2400" dirty="0" smtClean="0"/>
              <a:t>studies. </a:t>
            </a:r>
            <a:r>
              <a:rPr lang="en-US" sz="2400" dirty="0"/>
              <a:t>reporting 14 970 (9%) deaths in 167 327 patients who used a sulfonylurea. 841 (4%) of 19 334 </a:t>
            </a:r>
            <a:r>
              <a:rPr lang="en-US" sz="2400" dirty="0" err="1">
                <a:solidFill>
                  <a:srgbClr val="FF0000"/>
                </a:solidFill>
              </a:rPr>
              <a:t>gliclazide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users, 5482 (11%) of 49 389 </a:t>
            </a:r>
            <a:r>
              <a:rPr lang="en-US" sz="2400" dirty="0">
                <a:solidFill>
                  <a:srgbClr val="FF0000"/>
                </a:solidFill>
              </a:rPr>
              <a:t>glimepiride</a:t>
            </a:r>
            <a:r>
              <a:rPr lang="en-US" sz="2400" dirty="0"/>
              <a:t> users, 2106 (15%) of 14 464 </a:t>
            </a:r>
            <a:r>
              <a:rPr lang="en-US" sz="2400" dirty="0" err="1"/>
              <a:t>glipizide</a:t>
            </a:r>
            <a:r>
              <a:rPr lang="en-US" sz="2400" dirty="0"/>
              <a:t> users, 5296 (7%) of 77 169 </a:t>
            </a:r>
            <a:r>
              <a:rPr lang="en-US" sz="2400" dirty="0" err="1">
                <a:solidFill>
                  <a:srgbClr val="FF0000"/>
                </a:solidFill>
              </a:rPr>
              <a:t>glibenclamide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users, 1066 (17%) of 6187 </a:t>
            </a:r>
            <a:r>
              <a:rPr lang="en-US" sz="2400" dirty="0" err="1">
                <a:solidFill>
                  <a:srgbClr val="FF0000"/>
                </a:solidFill>
              </a:rPr>
              <a:t>tolbutamide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users, and 179 (23%) of 784 </a:t>
            </a:r>
            <a:r>
              <a:rPr lang="en-US" sz="2400" dirty="0" err="1">
                <a:solidFill>
                  <a:srgbClr val="FF0000"/>
                </a:solidFill>
              </a:rPr>
              <a:t>chlorpropamide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users 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7643866" cy="3643338"/>
          </a:xfrm>
        </p:spPr>
        <p:txBody>
          <a:bodyPr>
            <a:normAutofit/>
          </a:bodyPr>
          <a:lstStyle/>
          <a:p>
            <a:r>
              <a:rPr lang="en-US" b="0" dirty="0" smtClean="0"/>
              <a:t>The story </a:t>
            </a:r>
            <a:r>
              <a:rPr lang="en-US" sz="2800" b="0" dirty="0" smtClean="0"/>
              <a:t>of</a:t>
            </a:r>
            <a:r>
              <a:rPr lang="en-US" b="0" dirty="0" smtClean="0"/>
              <a:t> </a:t>
            </a:r>
            <a:r>
              <a:rPr lang="en-US" b="0" dirty="0" err="1" smtClean="0">
                <a:ln>
                  <a:gradFill flip="none" rotWithShape="1">
                    <a:gsLst>
                      <a:gs pos="71000">
                        <a:srgbClr val="CCFFCC">
                          <a:alpha val="29000"/>
                        </a:srgbClr>
                      </a:gs>
                      <a:gs pos="100000">
                        <a:srgbClr val="000000">
                          <a:alpha val="29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0000"/>
                </a:solidFill>
              </a:rPr>
              <a:t>sulfonylureas</a:t>
            </a:r>
            <a:r>
              <a:rPr lang="fa-IR" b="0" dirty="0" smtClean="0">
                <a:ln>
                  <a:gradFill flip="none" rotWithShape="1">
                    <a:gsLst>
                      <a:gs pos="71000">
                        <a:srgbClr val="CCFFCC">
                          <a:alpha val="29000"/>
                        </a:srgbClr>
                      </a:gs>
                      <a:gs pos="100000">
                        <a:srgbClr val="000000">
                          <a:alpha val="29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FFCC"/>
                </a:solidFill>
              </a:rPr>
              <a:t>:</a:t>
            </a:r>
            <a:r>
              <a:rPr lang="en-US" b="0" dirty="0" smtClean="0">
                <a:ln>
                  <a:gradFill flip="none" rotWithShape="1">
                    <a:gsLst>
                      <a:gs pos="71000">
                        <a:srgbClr val="CCFFCC">
                          <a:alpha val="29000"/>
                        </a:srgbClr>
                      </a:gs>
                      <a:gs pos="100000">
                        <a:srgbClr val="000000">
                          <a:alpha val="29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FFCC"/>
                </a:solidFill>
              </a:rPr>
              <a:t> </a:t>
            </a:r>
            <a:endParaRPr lang="fa-IR" b="0" dirty="0" smtClean="0">
              <a:ln>
                <a:gradFill flip="none" rotWithShape="1">
                  <a:gsLst>
                    <a:gs pos="71000">
                      <a:srgbClr val="CCFFCC">
                        <a:alpha val="29000"/>
                      </a:srgbClr>
                    </a:gs>
                    <a:gs pos="100000">
                      <a:srgbClr val="000000">
                        <a:alpha val="29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rgbClr val="FFFFCC"/>
              </a:solidFill>
            </a:endParaRPr>
          </a:p>
          <a:p>
            <a:r>
              <a:rPr lang="en-US" b="0" dirty="0" smtClean="0"/>
              <a:t>began more than 70 years ago in wartime France, when a sulfonylurea precursor under study for its slight antibacterial activity was shown to cause potentially deadly hypoglycemia.</a:t>
            </a:r>
          </a:p>
          <a:p>
            <a:endParaRPr lang="fa-IR" b="0" dirty="0" smtClean="0"/>
          </a:p>
          <a:p>
            <a:endParaRPr lang="fa-IR" b="0" dirty="0" smtClean="0">
              <a:ln>
                <a:gradFill flip="none" rotWithShape="1">
                  <a:gsLst>
                    <a:gs pos="0">
                      <a:schemeClr val="tx2">
                        <a:satMod val="15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ln>
            </a:endParaRPr>
          </a:p>
          <a:p>
            <a:r>
              <a:rPr lang="en-US" b="0" dirty="0" err="1" smtClean="0"/>
              <a:t>Glyburide</a:t>
            </a:r>
            <a:r>
              <a:rPr lang="en-US" b="0" dirty="0" smtClean="0"/>
              <a:t> (also known as </a:t>
            </a:r>
            <a:r>
              <a:rPr lang="en-US" b="0" dirty="0" err="1" smtClean="0"/>
              <a:t>glibenclamide</a:t>
            </a:r>
            <a:r>
              <a:rPr lang="en-US" b="0" dirty="0" smtClean="0"/>
              <a:t> in Europe), the first of the more potent second-generation </a:t>
            </a:r>
            <a:r>
              <a:rPr lang="en-US" b="0" dirty="0" err="1" smtClean="0"/>
              <a:t>sulfonylureas</a:t>
            </a:r>
            <a:r>
              <a:rPr lang="en-US" b="0" dirty="0" smtClean="0"/>
              <a:t>, was developed in 1966 and entered the US market in 1983.</a:t>
            </a:r>
            <a:endParaRPr lang="fa-IR" b="0" dirty="0" smtClean="0"/>
          </a:p>
          <a:p>
            <a:endParaRPr lang="en-US" dirty="0"/>
          </a:p>
        </p:txBody>
      </p:sp>
      <p:pic>
        <p:nvPicPr>
          <p:cNvPr id="5" name="Picture 4" descr="AA0231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16024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/>
              <a:t>14 970 (9%) deaths in 167 327 patients who used a </a:t>
            </a:r>
            <a:r>
              <a:rPr lang="en-US" sz="2000" b="1" dirty="0">
                <a:solidFill>
                  <a:srgbClr val="FF0000"/>
                </a:solidFill>
              </a:rPr>
              <a:t>sulfonylurea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841 (4%) of 19 334 </a:t>
            </a:r>
            <a:r>
              <a:rPr lang="en-US" sz="2000" b="1" dirty="0" err="1">
                <a:solidFill>
                  <a:srgbClr val="FF0000"/>
                </a:solidFill>
              </a:rPr>
              <a:t>gliclazide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users, </a:t>
            </a:r>
            <a:endParaRPr lang="en-US" sz="2000" b="1" dirty="0" smtClean="0"/>
          </a:p>
          <a:p>
            <a:r>
              <a:rPr lang="en-US" sz="2000" b="1" dirty="0" smtClean="0"/>
              <a:t>5482 </a:t>
            </a:r>
            <a:r>
              <a:rPr lang="en-US" sz="2000" b="1" dirty="0"/>
              <a:t>(11%) of 49 389 </a:t>
            </a:r>
            <a:r>
              <a:rPr lang="en-US" sz="2000" b="1" dirty="0">
                <a:solidFill>
                  <a:srgbClr val="FF0000"/>
                </a:solidFill>
              </a:rPr>
              <a:t>glimepiride</a:t>
            </a:r>
            <a:r>
              <a:rPr lang="en-US" sz="2000" b="1" dirty="0"/>
              <a:t> users, </a:t>
            </a:r>
            <a:endParaRPr lang="en-US" sz="2000" b="1" dirty="0" smtClean="0"/>
          </a:p>
          <a:p>
            <a:r>
              <a:rPr lang="en-US" sz="2000" b="1" dirty="0" smtClean="0"/>
              <a:t>2106 </a:t>
            </a:r>
            <a:r>
              <a:rPr lang="en-US" sz="2000" b="1" dirty="0"/>
              <a:t>(15%) of 14 464 </a:t>
            </a:r>
            <a:r>
              <a:rPr lang="en-US" sz="2000" b="1" dirty="0" err="1"/>
              <a:t>glipizide</a:t>
            </a:r>
            <a:r>
              <a:rPr lang="en-US" sz="2000" b="1" dirty="0"/>
              <a:t> users, </a:t>
            </a:r>
            <a:endParaRPr lang="en-US" sz="2000" b="1" dirty="0" smtClean="0"/>
          </a:p>
          <a:p>
            <a:r>
              <a:rPr lang="en-US" sz="2000" b="1" dirty="0" smtClean="0"/>
              <a:t>5296 </a:t>
            </a:r>
            <a:r>
              <a:rPr lang="en-US" sz="2000" b="1" dirty="0"/>
              <a:t>(7%) of 77 169 </a:t>
            </a:r>
            <a:r>
              <a:rPr lang="en-US" sz="2000" b="1" dirty="0" err="1">
                <a:solidFill>
                  <a:srgbClr val="FF0000"/>
                </a:solidFill>
              </a:rPr>
              <a:t>glibenclamide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users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b="1" dirty="0" smtClean="0"/>
              <a:t>1066 </a:t>
            </a:r>
            <a:r>
              <a:rPr lang="en-US" sz="2000" b="1" dirty="0"/>
              <a:t>(17%) of 6187 </a:t>
            </a:r>
            <a:r>
              <a:rPr lang="en-US" sz="2000" b="1" dirty="0" err="1">
                <a:solidFill>
                  <a:srgbClr val="FF0000"/>
                </a:solidFill>
              </a:rPr>
              <a:t>tolbutamide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users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b="1" dirty="0" smtClean="0"/>
              <a:t>and </a:t>
            </a:r>
            <a:r>
              <a:rPr lang="en-US" sz="2000" b="1" dirty="0"/>
              <a:t>179 (23%) of 784 </a:t>
            </a:r>
            <a:r>
              <a:rPr lang="en-US" sz="2000" b="1" dirty="0" err="1">
                <a:solidFill>
                  <a:srgbClr val="FF0000"/>
                </a:solidFill>
              </a:rPr>
              <a:t>chlorpropamide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users 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Gliclazide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seemed to have 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of mortality compared with the other </a:t>
            </a:r>
            <a:r>
              <a:rPr lang="en-US" dirty="0" err="1" smtClean="0"/>
              <a:t>sulfonylureas</a:t>
            </a:r>
            <a:r>
              <a:rPr lang="en-US" dirty="0" smtClean="0"/>
              <a:t>, followed by </a:t>
            </a:r>
            <a:r>
              <a:rPr lang="en-US" dirty="0" err="1" smtClean="0"/>
              <a:t>glimepiride</a:t>
            </a:r>
            <a:r>
              <a:rPr lang="en-US" dirty="0" smtClean="0"/>
              <a:t> </a:t>
            </a:r>
            <a:r>
              <a:rPr lang="en-US" dirty="0" err="1" smtClean="0"/>
              <a:t>glipizide</a:t>
            </a:r>
            <a:r>
              <a:rPr lang="en-US" dirty="0" smtClean="0"/>
              <a:t>, </a:t>
            </a:r>
            <a:r>
              <a:rPr lang="en-US" dirty="0" err="1" smtClean="0"/>
              <a:t>glibenclamide</a:t>
            </a:r>
            <a:r>
              <a:rPr lang="en-US" dirty="0" smtClean="0"/>
              <a:t>, </a:t>
            </a:r>
            <a:r>
              <a:rPr lang="en-US" dirty="0" err="1" smtClean="0"/>
              <a:t>tolbutamide</a:t>
            </a:r>
            <a:r>
              <a:rPr lang="en-US" dirty="0" smtClean="0"/>
              <a:t>, and </a:t>
            </a:r>
            <a:r>
              <a:rPr lang="en-US" dirty="0" err="1" smtClean="0"/>
              <a:t>chlorpropamide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Gliclazide</a:t>
            </a:r>
            <a:r>
              <a:rPr lang="en-US" dirty="0" smtClean="0"/>
              <a:t> and </a:t>
            </a:r>
            <a:r>
              <a:rPr lang="en-US" dirty="0" err="1" smtClean="0"/>
              <a:t>glimepiride</a:t>
            </a:r>
            <a:r>
              <a:rPr lang="en-US" dirty="0" smtClean="0"/>
              <a:t> use was associated with a </a:t>
            </a:r>
            <a:r>
              <a:rPr lang="en-US" dirty="0" err="1" smtClean="0"/>
              <a:t>signifi</a:t>
            </a:r>
            <a:r>
              <a:rPr lang="en-US" dirty="0" smtClean="0"/>
              <a:t> </a:t>
            </a:r>
            <a:r>
              <a:rPr lang="en-US" dirty="0" err="1" smtClean="0"/>
              <a:t>cantly</a:t>
            </a:r>
            <a:r>
              <a:rPr lang="en-US" dirty="0" smtClean="0"/>
              <a:t> lower risk of mortality compared with </a:t>
            </a:r>
            <a:r>
              <a:rPr lang="en-US" dirty="0" err="1" smtClean="0"/>
              <a:t>glibenclamide</a:t>
            </a:r>
            <a:r>
              <a:rPr lang="en-US" dirty="0" smtClean="0"/>
              <a:t>, whereas </a:t>
            </a:r>
            <a:r>
              <a:rPr lang="en-US" dirty="0" err="1" smtClean="0"/>
              <a:t>glipizide</a:t>
            </a:r>
            <a:r>
              <a:rPr lang="en-US" dirty="0" smtClean="0"/>
              <a:t> use had a similar risk.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Cardiovascular-related mortality analyses were based on data from 13 studies reporting 7158 (5%) deaths in 145 916 patients who used a sulfonylurea. </a:t>
            </a:r>
            <a:r>
              <a:rPr lang="en-US" dirty="0" err="1" smtClean="0">
                <a:solidFill>
                  <a:srgbClr val="FF0000"/>
                </a:solidFill>
              </a:rPr>
              <a:t>Gliclazide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was associated with a </a:t>
            </a:r>
            <a:r>
              <a:rPr lang="en-US" dirty="0" smtClean="0">
                <a:solidFill>
                  <a:srgbClr val="FF0000"/>
                </a:solidFill>
              </a:rPr>
              <a:t>significantly lower risk </a:t>
            </a:r>
            <a:r>
              <a:rPr lang="en-US" dirty="0" smtClean="0"/>
              <a:t>of cardiovascular-related mortality compared with </a:t>
            </a:r>
            <a:r>
              <a:rPr lang="en-US" dirty="0" err="1" smtClean="0"/>
              <a:t>glibenclamide</a:t>
            </a:r>
            <a:r>
              <a:rPr lang="en-US" dirty="0" smtClean="0"/>
              <a:t>. Glimepiride use was associated with a numerically lower risk, but the difference compared with </a:t>
            </a:r>
            <a:r>
              <a:rPr lang="en-US" dirty="0" err="1" smtClean="0"/>
              <a:t>glibenclamide</a:t>
            </a:r>
            <a:r>
              <a:rPr lang="en-US" dirty="0" smtClean="0"/>
              <a:t> was not significant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Myocardial infarction analyses</a:t>
            </a:r>
            <a:r>
              <a:rPr lang="en-US" dirty="0" smtClean="0"/>
              <a:t> were based on</a:t>
            </a:r>
            <a:r>
              <a:rPr lang="fa-IR" dirty="0" smtClean="0"/>
              <a:t> </a:t>
            </a:r>
            <a:r>
              <a:rPr lang="en-US" dirty="0" smtClean="0"/>
              <a:t>1012 (12%) events in 8124 patients receiving a sulfonylurea who were enrolled in seven studies.</a:t>
            </a:r>
            <a:r>
              <a:rPr lang="fa-IR" dirty="0" smtClean="0"/>
              <a:t> </a:t>
            </a:r>
            <a:r>
              <a:rPr lang="en-US" dirty="0" smtClean="0"/>
              <a:t>There </a:t>
            </a:r>
            <a:r>
              <a:rPr lang="en-US" dirty="0" smtClean="0">
                <a:solidFill>
                  <a:srgbClr val="FF0000"/>
                </a:solidFill>
              </a:rPr>
              <a:t>were no significant differences</a:t>
            </a:r>
            <a:r>
              <a:rPr lang="en-US" dirty="0" smtClean="0"/>
              <a:t> among </a:t>
            </a:r>
            <a:r>
              <a:rPr lang="en-US" dirty="0" smtClean="0">
                <a:solidFill>
                  <a:srgbClr val="FF0000"/>
                </a:solidFill>
              </a:rPr>
              <a:t>sulfonylureas </a:t>
            </a:r>
            <a:r>
              <a:rPr lang="en-US" dirty="0" smtClean="0"/>
              <a:t>when direct evidence was pooled by traditional </a:t>
            </a:r>
            <a:r>
              <a:rPr lang="en-US" dirty="0" err="1" smtClean="0"/>
              <a:t>metaanalyses</a:t>
            </a:r>
            <a:r>
              <a:rPr lang="en-US" dirty="0" smtClean="0"/>
              <a:t> or when direct and indirect evidence were combined in a network meta analysis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100" dirty="0"/>
              <a:t>In </a:t>
            </a:r>
            <a:r>
              <a:rPr lang="en-US" sz="2100" dirty="0">
                <a:solidFill>
                  <a:srgbClr val="FF0000"/>
                </a:solidFill>
              </a:rPr>
              <a:t>this systematic review</a:t>
            </a:r>
            <a:r>
              <a:rPr lang="en-US" sz="2100" dirty="0"/>
              <a:t>, we identified 24 controlled studies that reported the risk of adverse cardiovascular outcomes for two or more sulfonylureas</a:t>
            </a:r>
            <a:r>
              <a:rPr lang="en-US" sz="2100" dirty="0" smtClean="0"/>
              <a:t>.  </a:t>
            </a:r>
            <a:r>
              <a:rPr lang="en-US" sz="2100" dirty="0"/>
              <a:t>We were able to combine mortality data from 23 of these studies </a:t>
            </a:r>
            <a:r>
              <a:rPr lang="en-US" sz="2100" dirty="0" smtClean="0"/>
              <a:t>that enrolled </a:t>
            </a:r>
            <a:r>
              <a:rPr lang="en-US" sz="2100" dirty="0"/>
              <a:t>a total of 172 349 patients who used a sulfonylurea</a:t>
            </a:r>
            <a:r>
              <a:rPr lang="en-US" sz="2100" dirty="0" smtClean="0"/>
              <a:t>;18 </a:t>
            </a:r>
            <a:r>
              <a:rPr lang="en-US" sz="2100" dirty="0"/>
              <a:t>of these studies (167 327 patients) were included in </a:t>
            </a:r>
            <a:r>
              <a:rPr lang="en-US" sz="2100" dirty="0" smtClean="0"/>
              <a:t>our main </a:t>
            </a:r>
            <a:r>
              <a:rPr lang="en-US" sz="2100" dirty="0"/>
              <a:t>analyses</a:t>
            </a:r>
            <a:r>
              <a:rPr lang="en-US" sz="2100" dirty="0" smtClean="0"/>
              <a:t>.  </a:t>
            </a:r>
            <a:r>
              <a:rPr lang="en-US" sz="2100" dirty="0"/>
              <a:t>In all direct or direct and indirect analyses</a:t>
            </a:r>
            <a:r>
              <a:rPr lang="en-US" sz="2100" dirty="0" smtClean="0"/>
              <a:t>, </a:t>
            </a:r>
            <a:r>
              <a:rPr lang="en-US" sz="2100" dirty="0" err="1" smtClean="0"/>
              <a:t>gliclazide</a:t>
            </a:r>
            <a:r>
              <a:rPr lang="en-US" sz="2100" dirty="0" smtClean="0"/>
              <a:t> </a:t>
            </a:r>
            <a:r>
              <a:rPr lang="en-US" sz="2100" dirty="0"/>
              <a:t>use was associated with a significantly </a:t>
            </a:r>
            <a:r>
              <a:rPr lang="en-US" sz="2100" dirty="0" smtClean="0"/>
              <a:t>lower risk </a:t>
            </a:r>
            <a:r>
              <a:rPr lang="en-US" sz="2100" dirty="0"/>
              <a:t>of all-cause and cardiovascular-related mortality</a:t>
            </a:r>
            <a:r>
              <a:rPr lang="fa-IR" sz="2100" dirty="0"/>
              <a:t> </a:t>
            </a:r>
            <a:r>
              <a:rPr lang="en-US" sz="2100" dirty="0"/>
              <a:t>compared with </a:t>
            </a:r>
            <a:r>
              <a:rPr lang="en-US" sz="2100" dirty="0" err="1"/>
              <a:t>glibenclamide</a:t>
            </a:r>
            <a:r>
              <a:rPr lang="en-US" sz="2100" dirty="0"/>
              <a:t> </a:t>
            </a:r>
            <a:r>
              <a:rPr lang="en-US" sz="2100" dirty="0" smtClean="0"/>
              <a:t>use Glimepiride </a:t>
            </a:r>
            <a:r>
              <a:rPr lang="en-US" sz="2100" dirty="0"/>
              <a:t>use was associated with a lower risk of all-cause mortality compared with </a:t>
            </a:r>
            <a:r>
              <a:rPr lang="en-US" sz="2100" dirty="0" err="1"/>
              <a:t>glibenclamide</a:t>
            </a:r>
            <a:r>
              <a:rPr lang="en-US" sz="2100" dirty="0"/>
              <a:t> use. </a:t>
            </a:r>
            <a:r>
              <a:rPr lang="en-US" sz="2100" dirty="0" smtClean="0"/>
              <a:t> </a:t>
            </a:r>
            <a:r>
              <a:rPr lang="en-US" sz="2100" dirty="0" err="1" smtClean="0"/>
              <a:t>Glipizide</a:t>
            </a:r>
            <a:r>
              <a:rPr lang="en-US" sz="2100" dirty="0" smtClean="0"/>
              <a:t> </a:t>
            </a:r>
            <a:r>
              <a:rPr lang="en-US" sz="2100" dirty="0"/>
              <a:t>use was associated with a similar risk of all-cause and cardiovascular-related mortality compared with </a:t>
            </a:r>
            <a:r>
              <a:rPr lang="en-US" sz="2100" dirty="0" err="1"/>
              <a:t>glibenclamide</a:t>
            </a:r>
            <a:r>
              <a:rPr lang="en-US" sz="2100" dirty="0"/>
              <a:t> use. </a:t>
            </a:r>
            <a:r>
              <a:rPr lang="en-US" sz="2100" dirty="0" smtClean="0"/>
              <a:t> There </a:t>
            </a:r>
            <a:r>
              <a:rPr lang="en-US" sz="2100" dirty="0"/>
              <a:t>were no clear </a:t>
            </a:r>
            <a:r>
              <a:rPr lang="en-US" sz="2100" dirty="0" err="1"/>
              <a:t>signifi</a:t>
            </a:r>
            <a:r>
              <a:rPr lang="en-US" sz="2100" dirty="0"/>
              <a:t> cant differences in risk of myocardial infarction among </a:t>
            </a:r>
            <a:r>
              <a:rPr lang="en-US" sz="2100" dirty="0" smtClean="0"/>
              <a:t>the sulfonylureas</a:t>
            </a:r>
            <a:r>
              <a:rPr lang="en-US" dirty="0"/>
              <a:t>.</a:t>
            </a:r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2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23" r="-20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35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862" r="-18862"/>
          <a:stretch>
            <a:fillRect/>
          </a:stretch>
        </p:blipFill>
        <p:spPr>
          <a:xfrm>
            <a:off x="1097280" y="1916832"/>
            <a:ext cx="6949440" cy="4032448"/>
          </a:xfrm>
        </p:spPr>
      </p:pic>
    </p:spTree>
    <p:extLst>
      <p:ext uri="{BB962C8B-B14F-4D97-AF65-F5344CB8AC3E}">
        <p14:creationId xmlns:p14="http://schemas.microsoft.com/office/powerpoint/2010/main" val="398957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expected</a:t>
            </a:r>
            <a:r>
              <a:rPr lang="en-US" dirty="0" smtClean="0"/>
              <a:t> some </a:t>
            </a:r>
            <a:r>
              <a:rPr lang="en-US" dirty="0" smtClean="0">
                <a:solidFill>
                  <a:srgbClr val="FF0000"/>
                </a:solidFill>
              </a:rPr>
              <a:t>inconsistency</a:t>
            </a:r>
            <a:r>
              <a:rPr lang="en-US" dirty="0" smtClean="0"/>
              <a:t> between the direct and indirect data since most studies included in this systematic review were observational studies.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Several factors </a:t>
            </a:r>
            <a:r>
              <a:rPr lang="en-US" dirty="0" smtClean="0"/>
              <a:t>could </a:t>
            </a:r>
            <a:r>
              <a:rPr lang="en-US" dirty="0" smtClean="0">
                <a:solidFill>
                  <a:srgbClr val="FF0000"/>
                </a:solidFill>
              </a:rPr>
              <a:t>contribute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inconsistencies</a:t>
            </a:r>
            <a:r>
              <a:rPr lang="en-US" dirty="0" smtClean="0"/>
              <a:t> noted in the main analysis. For example, duration of diabetes ranged from newly diagnosed to 14 years,</a:t>
            </a:r>
          </a:p>
          <a:p>
            <a:r>
              <a:rPr lang="en-US" dirty="0" smtClean="0"/>
              <a:t>Patients could either be </a:t>
            </a:r>
            <a:r>
              <a:rPr lang="en-US" dirty="0" smtClean="0">
                <a:solidFill>
                  <a:srgbClr val="FF0000"/>
                </a:solidFill>
              </a:rPr>
              <a:t>new sulfonylurea users </a:t>
            </a:r>
            <a:r>
              <a:rPr lang="en-US" dirty="0" smtClean="0"/>
              <a:t>or prevalent users at study enrolment, and the duration of </a:t>
            </a:r>
            <a:r>
              <a:rPr lang="en-US" dirty="0" smtClean="0">
                <a:solidFill>
                  <a:srgbClr val="FF0000"/>
                </a:solidFill>
              </a:rPr>
              <a:t>follow</a:t>
            </a:r>
            <a:r>
              <a:rPr lang="en-US" dirty="0" smtClean="0"/>
              <a:t>-up ranged from </a:t>
            </a:r>
            <a:r>
              <a:rPr lang="en-US" dirty="0" smtClean="0">
                <a:solidFill>
                  <a:srgbClr val="FF0000"/>
                </a:solidFill>
              </a:rPr>
              <a:t>30 days to 14 years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these variations, the reported associations in the network meta-analysis of adjusted hazard ratios were consistent with the associations noted in the main analysis—that </a:t>
            </a:r>
            <a:r>
              <a:rPr lang="en-US" dirty="0" err="1" smtClean="0">
                <a:solidFill>
                  <a:srgbClr val="FF0000"/>
                </a:solidFill>
              </a:rPr>
              <a:t>gliclazide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was associated with a significantly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of all cause and </a:t>
            </a:r>
            <a:r>
              <a:rPr lang="en-US" dirty="0" smtClean="0">
                <a:solidFill>
                  <a:srgbClr val="FF0000"/>
                </a:solidFill>
              </a:rPr>
              <a:t>cardiovascular</a:t>
            </a:r>
            <a:r>
              <a:rPr lang="en-US" dirty="0" smtClean="0"/>
              <a:t>-related mortality </a:t>
            </a:r>
            <a:r>
              <a:rPr lang="en-US" dirty="0" smtClean="0">
                <a:solidFill>
                  <a:srgbClr val="FF0000"/>
                </a:solidFill>
              </a:rPr>
              <a:t>compared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FF0000"/>
                </a:solidFill>
              </a:rPr>
              <a:t>glibenclamide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Several limitations </a:t>
            </a:r>
            <a:r>
              <a:rPr lang="en-US" dirty="0" smtClean="0"/>
              <a:t>should be considered when interpreting our findings: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First</a:t>
            </a:r>
            <a:r>
              <a:rPr lang="en-US" sz="4000" dirty="0" smtClean="0"/>
              <a:t> </a:t>
            </a:r>
            <a:r>
              <a:rPr lang="en-US" dirty="0" smtClean="0"/>
              <a:t>and foremost, selection bias could have affected the reported associations because data for these network meta-analyses were taken mainly from </a:t>
            </a:r>
            <a:r>
              <a:rPr lang="en-US" dirty="0" smtClean="0">
                <a:solidFill>
                  <a:srgbClr val="FF0000"/>
                </a:solidFill>
              </a:rPr>
              <a:t>cohort</a:t>
            </a:r>
            <a:r>
              <a:rPr lang="en-US" dirty="0" smtClean="0"/>
              <a:t> studies.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Although</a:t>
            </a:r>
            <a:r>
              <a:rPr lang="en-US" dirty="0" smtClean="0"/>
              <a:t> concerns about </a:t>
            </a:r>
            <a:r>
              <a:rPr lang="en-US" dirty="0" smtClean="0">
                <a:solidFill>
                  <a:srgbClr val="FF0000"/>
                </a:solidFill>
              </a:rPr>
              <a:t>selection bias affecting </a:t>
            </a:r>
            <a:r>
              <a:rPr lang="en-US" dirty="0" smtClean="0"/>
              <a:t>reported differences between metformin and sulfonylureas are well known, </a:t>
            </a:r>
            <a:r>
              <a:rPr lang="en-US" dirty="0" smtClean="0">
                <a:solidFill>
                  <a:srgbClr val="FF0000"/>
                </a:solidFill>
              </a:rPr>
              <a:t>removal of metformin</a:t>
            </a:r>
            <a:r>
              <a:rPr lang="en-US" dirty="0" smtClean="0"/>
              <a:t> from our analysis did not have a substantial effect on the associations among the commonly used sulfonylureas.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56207"/>
              </p:ext>
            </p:extLst>
          </p:nvPr>
        </p:nvGraphicFramePr>
        <p:xfrm>
          <a:off x="1062000" y="1628800"/>
          <a:ext cx="69494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27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glimepiride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gliclazide</a:t>
            </a:r>
            <a:r>
              <a:rPr lang="en-US" dirty="0" smtClean="0"/>
              <a:t>, which</a:t>
            </a:r>
            <a:r>
              <a:rPr lang="fa-IR" dirty="0" smtClean="0"/>
              <a:t> </a:t>
            </a:r>
            <a:r>
              <a:rPr lang="en-US" dirty="0" smtClean="0"/>
              <a:t>were only available in trade name formulations during</a:t>
            </a:r>
            <a:r>
              <a:rPr lang="fa-IR" dirty="0" smtClean="0"/>
              <a:t> </a:t>
            </a:r>
            <a:r>
              <a:rPr lang="en-US" dirty="0" smtClean="0"/>
              <a:t>many of the study periods, might have been selectively</a:t>
            </a:r>
            <a:r>
              <a:rPr lang="fa-IR" dirty="0" smtClean="0"/>
              <a:t> </a:t>
            </a:r>
            <a:r>
              <a:rPr lang="en-US" dirty="0" smtClean="0"/>
              <a:t>used in patients with a </a:t>
            </a:r>
            <a:r>
              <a:rPr lang="en-US" dirty="0" smtClean="0">
                <a:solidFill>
                  <a:srgbClr val="FF0000"/>
                </a:solidFill>
              </a:rPr>
              <a:t>higher socioeconomic </a:t>
            </a:r>
            <a:r>
              <a:rPr lang="en-US" dirty="0" smtClean="0"/>
              <a:t>status</a:t>
            </a:r>
            <a:r>
              <a:rPr lang="fa-IR" dirty="0" smtClean="0"/>
              <a:t> .</a:t>
            </a:r>
            <a:endParaRPr lang="en-US" dirty="0" smtClean="0"/>
          </a:p>
          <a:p>
            <a:r>
              <a:rPr lang="en-US" dirty="0" smtClean="0"/>
              <a:t> Although this factor might partially explain the</a:t>
            </a:r>
            <a:r>
              <a:rPr lang="fa-IR" dirty="0" smtClean="0"/>
              <a:t> </a:t>
            </a:r>
            <a:r>
              <a:rPr lang="en-US" dirty="0" smtClean="0"/>
              <a:t>differences seen between these two </a:t>
            </a:r>
            <a:r>
              <a:rPr lang="en-US" dirty="0" err="1" smtClean="0"/>
              <a:t>sulfonylureas</a:t>
            </a:r>
            <a:r>
              <a:rPr lang="en-US" dirty="0" smtClean="0"/>
              <a:t> and </a:t>
            </a:r>
            <a:r>
              <a:rPr lang="en-US" dirty="0" err="1" smtClean="0"/>
              <a:t>glibenclamide</a:t>
            </a:r>
            <a:r>
              <a:rPr lang="en-US" dirty="0" smtClean="0"/>
              <a:t>, we also noted important differences between </a:t>
            </a:r>
            <a:r>
              <a:rPr lang="en-US" dirty="0" err="1" smtClean="0"/>
              <a:t>gliclazide</a:t>
            </a:r>
            <a:r>
              <a:rPr lang="en-US" dirty="0" smtClean="0"/>
              <a:t> and </a:t>
            </a:r>
            <a:r>
              <a:rPr lang="en-US" dirty="0" err="1" smtClean="0"/>
              <a:t>glimepiride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, the main analyses examined the relative risks using raw event count data and, therefore, we did not control for any potential confounding, both within the studies and across studies. Although a sensitivity analysis of all-cause mortality using adjusted hazard ratios produced similar results, residual confounding is still an important factor to consider. </a:t>
            </a:r>
          </a:p>
          <a:p>
            <a:r>
              <a:rPr lang="en-US" dirty="0" smtClean="0"/>
              <a:t>Many of the </a:t>
            </a:r>
            <a:r>
              <a:rPr lang="en-US" dirty="0" smtClean="0">
                <a:solidFill>
                  <a:srgbClr val="FF0000"/>
                </a:solidFill>
              </a:rPr>
              <a:t>included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observational</a:t>
            </a:r>
            <a:r>
              <a:rPr lang="en-US" dirty="0" smtClean="0"/>
              <a:t> studies </a:t>
            </a:r>
            <a:r>
              <a:rPr lang="en-US" dirty="0" smtClean="0">
                <a:solidFill>
                  <a:srgbClr val="FF0000"/>
                </a:solidFill>
              </a:rPr>
              <a:t>could not account </a:t>
            </a:r>
            <a:r>
              <a:rPr lang="en-US" dirty="0" smtClean="0"/>
              <a:t>for</a:t>
            </a:r>
            <a:r>
              <a:rPr lang="en-US" dirty="0" smtClean="0">
                <a:solidFill>
                  <a:srgbClr val="FF0000"/>
                </a:solidFill>
              </a:rPr>
              <a:t> important clinical measures </a:t>
            </a:r>
            <a:r>
              <a:rPr lang="en-US" dirty="0" smtClean="0"/>
              <a:t>such as blood glucose concentrations, history of </a:t>
            </a:r>
            <a:r>
              <a:rPr lang="en-US" dirty="0" err="1" smtClean="0"/>
              <a:t>hypoglycaemia</a:t>
            </a:r>
            <a:r>
              <a:rPr lang="en-US" dirty="0" smtClean="0"/>
              <a:t>, blood pressure, lipid concentrations, renal function, left ventricular function, and smoking status in the adjusted hazard ratios</a:t>
            </a:r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Third</a:t>
            </a:r>
            <a:r>
              <a:rPr lang="en-US" dirty="0" err="1" smtClean="0"/>
              <a:t>some</a:t>
            </a:r>
            <a:r>
              <a:rPr lang="en-US" dirty="0" smtClean="0"/>
              <a:t> patients who stopped using a sulfonylurea might have been </a:t>
            </a:r>
            <a:r>
              <a:rPr lang="en-US" dirty="0" smtClean="0">
                <a:solidFill>
                  <a:srgbClr val="FF0000"/>
                </a:solidFill>
              </a:rPr>
              <a:t>misclassified</a:t>
            </a:r>
            <a:r>
              <a:rPr lang="en-US" dirty="0" smtClean="0"/>
              <a:t> as exposed. For example, several trials used a time-fixed definition to allocate patients to a sulfonylurea group and excluded patients if there was evidence of switching to or concurrent use of a second sulfonylurea.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Schramm and colleagues</a:t>
            </a:r>
            <a:r>
              <a:rPr lang="en-US" dirty="0" smtClean="0"/>
              <a:t>’ study was the </a:t>
            </a:r>
            <a:r>
              <a:rPr lang="en-US" dirty="0" smtClean="0">
                <a:solidFill>
                  <a:srgbClr val="FF0000"/>
                </a:solidFill>
              </a:rPr>
              <a:t>only one </a:t>
            </a:r>
            <a:r>
              <a:rPr lang="en-US" dirty="0" smtClean="0"/>
              <a:t>in which investigators </a:t>
            </a:r>
            <a:r>
              <a:rPr lang="en-US" dirty="0" smtClean="0">
                <a:solidFill>
                  <a:srgbClr val="FF0000"/>
                </a:solidFill>
              </a:rPr>
              <a:t>checked</a:t>
            </a:r>
            <a:r>
              <a:rPr lang="en-US" dirty="0" smtClean="0"/>
              <a:t> at regular intervals to ensure patients </a:t>
            </a:r>
            <a:r>
              <a:rPr lang="en-US" dirty="0" smtClean="0">
                <a:solidFill>
                  <a:srgbClr val="FF0000"/>
                </a:solidFill>
              </a:rPr>
              <a:t>continued to use a sulfonylurea </a:t>
            </a:r>
            <a:r>
              <a:rPr lang="en-US" dirty="0" smtClean="0"/>
              <a:t>during the observation period.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Fourth</a:t>
            </a:r>
            <a:r>
              <a:rPr lang="en-US" dirty="0" smtClean="0"/>
              <a:t>, the limited amount of available information did not allow us to examine other factors that could affect risk of adverse effects. For example, different </a:t>
            </a:r>
            <a:r>
              <a:rPr lang="en-US" dirty="0" smtClean="0">
                <a:solidFill>
                  <a:srgbClr val="FF0000"/>
                </a:solidFill>
              </a:rPr>
              <a:t>formulations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sulfonylureas</a:t>
            </a:r>
            <a:r>
              <a:rPr lang="en-US" dirty="0" smtClean="0"/>
              <a:t>, such as the </a:t>
            </a:r>
            <a:r>
              <a:rPr lang="en-US" dirty="0" smtClean="0">
                <a:solidFill>
                  <a:srgbClr val="FF0000"/>
                </a:solidFill>
              </a:rPr>
              <a:t>regular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modified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 formulations of </a:t>
            </a:r>
            <a:r>
              <a:rPr lang="en-US" dirty="0" err="1" smtClean="0"/>
              <a:t>gliclazide</a:t>
            </a:r>
            <a:r>
              <a:rPr lang="en-US" dirty="0" smtClean="0"/>
              <a:t>, and regular and extended release formulations of </a:t>
            </a:r>
            <a:r>
              <a:rPr lang="en-US" dirty="0" err="1" smtClean="0"/>
              <a:t>glipizide</a:t>
            </a:r>
            <a:r>
              <a:rPr lang="en-US" dirty="0" smtClean="0"/>
              <a:t>, could have different levels of cardiovascular risk because of possible differences in risk of </a:t>
            </a:r>
            <a:r>
              <a:rPr lang="en-US" dirty="0" err="1" smtClean="0"/>
              <a:t>hypoglycaemia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these reasons, findings from this study should be considered hypothesis generating and need to be verified in a properly designed </a:t>
            </a:r>
            <a:r>
              <a:rPr lang="en-US" dirty="0" err="1" smtClean="0"/>
              <a:t>randomised</a:t>
            </a:r>
            <a:r>
              <a:rPr lang="en-US" dirty="0" smtClean="0"/>
              <a:t> clinical trial.</a:t>
            </a:r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trials</a:t>
            </a:r>
            <a:endParaRPr lang="fa-IR" dirty="0" smtClean="0"/>
          </a:p>
          <a:p>
            <a:r>
              <a:rPr lang="en-US" dirty="0" smtClean="0"/>
              <a:t>TOSCA IT</a:t>
            </a:r>
          </a:p>
          <a:p>
            <a:r>
              <a:rPr lang="en-US" dirty="0" smtClean="0"/>
              <a:t>(NCT00700856) and CAROLINA (NCT01243424) trials</a:t>
            </a:r>
            <a:r>
              <a:rPr lang="fa-IR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268760"/>
            <a:ext cx="9684568" cy="28319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Cardiovascular safety of sulfonylureas: a meta-analysis</a:t>
            </a:r>
            <a:br>
              <a:rPr lang="en-US" b="1" dirty="0"/>
            </a:br>
            <a:r>
              <a:rPr lang="en-US" b="1" dirty="0"/>
              <a:t>of randomized clinical trials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1720" y="393305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  <a:p>
            <a:r>
              <a:rPr lang="it-IT" sz="1200" dirty="0" smtClean="0"/>
              <a:t>M. Monami1, S. Genovese2 &amp; E. Mannucci3</a:t>
            </a:r>
          </a:p>
          <a:p>
            <a:r>
              <a:rPr lang="en-US" sz="1200" dirty="0" smtClean="0"/>
              <a:t>1Geriatric Cardiology, </a:t>
            </a:r>
            <a:r>
              <a:rPr lang="en-US" sz="1200" dirty="0" err="1" smtClean="0"/>
              <a:t>Careggi</a:t>
            </a:r>
            <a:r>
              <a:rPr lang="en-US" sz="1200" dirty="0" smtClean="0"/>
              <a:t> Teaching Hospital, Florence, Italy</a:t>
            </a:r>
          </a:p>
          <a:p>
            <a:r>
              <a:rPr lang="it-IT" sz="1200" dirty="0" smtClean="0"/>
              <a:t>2Diabetes and Metabolic Diseases Unit, IRCCS Multimedica, Sesto San Giovanni, MI, Italy</a:t>
            </a:r>
          </a:p>
          <a:p>
            <a:r>
              <a:rPr lang="en-US" sz="1200" dirty="0" smtClean="0"/>
              <a:t>3Diabetes Agency, </a:t>
            </a:r>
            <a:r>
              <a:rPr lang="en-US" sz="1200" dirty="0" err="1" smtClean="0"/>
              <a:t>Careggi</a:t>
            </a:r>
            <a:r>
              <a:rPr lang="en-US" sz="1200" dirty="0" smtClean="0"/>
              <a:t> Teaching Hospital, Florence, Italy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58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 smtClean="0">
                <a:solidFill>
                  <a:srgbClr val="FF0000"/>
                </a:solidFill>
              </a:rPr>
              <a:t>The aim of this study  : </a:t>
            </a:r>
            <a:r>
              <a:rPr lang="en-US" sz="2900" dirty="0" smtClean="0"/>
              <a:t>collection and</a:t>
            </a:r>
            <a:r>
              <a:rPr lang="fa-IR" sz="2900" dirty="0" smtClean="0"/>
              <a:t> </a:t>
            </a:r>
            <a:r>
              <a:rPr lang="en-US" sz="2900" dirty="0" smtClean="0"/>
              <a:t>overall assessment of all data on the cardiovascular effects</a:t>
            </a:r>
            <a:r>
              <a:rPr lang="fa-IR" sz="2900" dirty="0" smtClean="0"/>
              <a:t> </a:t>
            </a:r>
            <a:r>
              <a:rPr lang="en-US" sz="2900" dirty="0" smtClean="0"/>
              <a:t>of </a:t>
            </a:r>
            <a:r>
              <a:rPr lang="en-US" sz="2900" dirty="0" err="1" smtClean="0"/>
              <a:t>sulfonylureas</a:t>
            </a:r>
            <a:r>
              <a:rPr lang="en-US" sz="2900" dirty="0" smtClean="0"/>
              <a:t> in patients with type 2 diabetes.</a:t>
            </a:r>
            <a:r>
              <a:rPr lang="en-US" sz="2900" b="1" dirty="0" smtClean="0"/>
              <a:t> </a:t>
            </a:r>
            <a:endParaRPr lang="fa-IR" sz="2900" b="1" dirty="0" smtClean="0"/>
          </a:p>
          <a:p>
            <a:r>
              <a:rPr lang="en-US" sz="2900" b="1" dirty="0" smtClean="0">
                <a:solidFill>
                  <a:srgbClr val="FF0000"/>
                </a:solidFill>
              </a:rPr>
              <a:t>Materials and Methods</a:t>
            </a:r>
          </a:p>
          <a:p>
            <a:r>
              <a:rPr lang="en-US" sz="2900" dirty="0" smtClean="0"/>
              <a:t>The meta-analysis was reported following the PRISMA</a:t>
            </a:r>
            <a:r>
              <a:rPr lang="fa-IR" sz="2900" dirty="0" smtClean="0"/>
              <a:t> </a:t>
            </a:r>
            <a:r>
              <a:rPr lang="en-US" sz="2900" dirty="0" smtClean="0"/>
              <a:t>checklist .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Data Sources and Searches</a:t>
            </a:r>
          </a:p>
          <a:p>
            <a:r>
              <a:rPr lang="en-US" sz="2900" dirty="0" smtClean="0"/>
              <a:t>Extensive Medline, </a:t>
            </a:r>
            <a:r>
              <a:rPr lang="en-US" sz="2900" dirty="0" err="1" smtClean="0"/>
              <a:t>Embase</a:t>
            </a:r>
            <a:r>
              <a:rPr lang="en-US" sz="2900" dirty="0" smtClean="0"/>
              <a:t> and Cochrane database search for </a:t>
            </a:r>
            <a:r>
              <a:rPr lang="en-US" sz="2900" dirty="0" err="1" smtClean="0"/>
              <a:t>sulfonylureas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Collecting all randomized clinical trials on humans up to 31</a:t>
            </a:r>
            <a:r>
              <a:rPr lang="fa-IR" sz="2900" dirty="0" smtClean="0"/>
              <a:t> </a:t>
            </a:r>
            <a:r>
              <a:rPr lang="en-US" sz="2900" dirty="0" smtClean="0"/>
              <a:t>October 2012</a:t>
            </a:r>
            <a:r>
              <a:rPr lang="en-US" dirty="0" smtClean="0"/>
              <a:t>. </a:t>
            </a:r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Selection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dirty="0" smtClean="0"/>
              <a:t>A meta-analysis was performed including all randomized clinical trials with a duration of at least 24weeks, enrolling patients with type 2 diabetes, comparing sulfonylureas WITH placebo or active drugs (oral </a:t>
            </a:r>
            <a:r>
              <a:rPr lang="en-US" dirty="0" err="1" smtClean="0"/>
              <a:t>hypoglycaemic</a:t>
            </a:r>
            <a:r>
              <a:rPr lang="en-US" dirty="0" smtClean="0"/>
              <a:t> agents, GLP- 1 receptor agonists and/or insulin) different from other sulfonylureas</a:t>
            </a:r>
            <a:endParaRPr lang="en-US" dirty="0"/>
          </a:p>
        </p:txBody>
      </p:sp>
      <p:pic>
        <p:nvPicPr>
          <p:cNvPr id="6" name="Picture 5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2080108" cy="17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 principal outcome of this analysis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effect of sulfonylureas, compared either with placebo or active drugs ,on the incidence of MACE including :</a:t>
            </a:r>
          </a:p>
          <a:p>
            <a:r>
              <a:rPr lang="en-US" dirty="0" smtClean="0"/>
              <a:t>cardiovascular death,</a:t>
            </a:r>
          </a:p>
          <a:p>
            <a:r>
              <a:rPr lang="en-US" dirty="0" smtClean="0"/>
              <a:t>non-fatal myocardial infarction (MI) 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 acute coronary syndromes</a:t>
            </a:r>
          </a:p>
          <a:p>
            <a:r>
              <a:rPr lang="en-US" dirty="0" smtClean="0"/>
              <a:t> and/or heart failure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63888" y="3140968"/>
            <a:ext cx="1008112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63888" y="3140968"/>
            <a:ext cx="1008112" cy="432048"/>
          </a:xfrm>
          <a:prstGeom prst="straightConnector1">
            <a:avLst/>
          </a:prstGeom>
          <a:ln>
            <a:solidFill>
              <a:srgbClr val="3366F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140968"/>
            <a:ext cx="216024" cy="720080"/>
          </a:xfrm>
          <a:prstGeom prst="straightConnector1">
            <a:avLst/>
          </a:prstGeom>
          <a:ln>
            <a:solidFill>
              <a:srgbClr val="3366F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83968" y="3140968"/>
            <a:ext cx="288032" cy="1728192"/>
          </a:xfrm>
          <a:prstGeom prst="straightConnector1">
            <a:avLst/>
          </a:prstGeom>
          <a:ln>
            <a:solidFill>
              <a:srgbClr val="3366F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3212976"/>
            <a:ext cx="1728192" cy="2232248"/>
          </a:xfrm>
          <a:prstGeom prst="straightConnector1">
            <a:avLst/>
          </a:prstGeom>
          <a:ln>
            <a:solidFill>
              <a:srgbClr val="3366F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339752" y="3140968"/>
            <a:ext cx="2232248" cy="1368152"/>
          </a:xfrm>
          <a:prstGeom prst="straightConnector1">
            <a:avLst/>
          </a:prstGeom>
          <a:ln>
            <a:solidFill>
              <a:srgbClr val="3366F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9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Secondary outcomes :</a:t>
            </a:r>
          </a:p>
          <a:p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Fatal and nonfatal MI and stroke</a:t>
            </a:r>
          </a:p>
          <a:p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All-cause and cardiovascular mortality</a:t>
            </a:r>
          </a:p>
          <a:p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severe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(MH-OR) was calculated for all the adverse events</a:t>
            </a:r>
            <a:r>
              <a:rPr lang="fa-IR" dirty="0" smtClean="0"/>
              <a:t> </a:t>
            </a:r>
            <a:r>
              <a:rPr lang="en-US" dirty="0" smtClean="0"/>
              <a:t>defined above, on an intention-to-treat basis, excluding trials</a:t>
            </a:r>
            <a:r>
              <a:rPr lang="fa-IR" dirty="0" smtClean="0"/>
              <a:t> </a:t>
            </a:r>
            <a:r>
              <a:rPr lang="en-US" dirty="0" smtClean="0"/>
              <a:t>with zero events.</a:t>
            </a:r>
            <a:endParaRPr lang="en-US" dirty="0"/>
          </a:p>
        </p:txBody>
      </p:sp>
      <p:pic>
        <p:nvPicPr>
          <p:cNvPr id="4" name="Picture 3" descr="j01786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17232"/>
            <a:ext cx="198174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diabetes\Dunne paper\1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7"/>
          <a:stretch/>
        </p:blipFill>
        <p:spPr bwMode="auto">
          <a:xfrm>
            <a:off x="147960" y="-1403"/>
            <a:ext cx="8991600" cy="67818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F:\diabetes\Dunne paper\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7"/>
          <a:stretch/>
        </p:blipFill>
        <p:spPr bwMode="auto">
          <a:xfrm>
            <a:off x="-12883" y="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3212976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★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99695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</a:t>
            </a:r>
          </a:p>
        </p:txBody>
      </p:sp>
      <p:sp>
        <p:nvSpPr>
          <p:cNvPr id="9" name="Smiley Face 8"/>
          <p:cNvSpPr/>
          <p:nvPr/>
        </p:nvSpPr>
        <p:spPr>
          <a:xfrm rot="21314937">
            <a:off x="428256" y="4180469"/>
            <a:ext cx="792088" cy="822960"/>
          </a:xfrm>
          <a:prstGeom prst="smileyFac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saturation sat="70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</a:extLst>
          </a:blip>
          <a:srcRect l="-74990" r="-74990"/>
          <a:stretch>
            <a:fillRect/>
          </a:stretch>
        </p:blipFill>
        <p:spPr>
          <a:xfrm>
            <a:off x="0" y="188640"/>
            <a:ext cx="9144000" cy="6336704"/>
          </a:xfrm>
        </p:spPr>
      </p:pic>
    </p:spTree>
    <p:extLst>
      <p:ext uri="{BB962C8B-B14F-4D97-AF65-F5344CB8AC3E}">
        <p14:creationId xmlns:p14="http://schemas.microsoft.com/office/powerpoint/2010/main" val="259105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57000"/>
                    </a14:imgEffect>
                    <a14:imgEffect>
                      <a14:brightnessContrast bright="35000" contrast="-61000"/>
                    </a14:imgEffect>
                  </a14:imgLayer>
                </a14:imgProps>
              </a:ext>
            </a:extLst>
          </a:blip>
          <a:srcRect l="-77645" r="-77645"/>
          <a:stretch>
            <a:fillRect/>
          </a:stretch>
        </p:blipFill>
        <p:spPr>
          <a:xfrm>
            <a:off x="-2484784" y="0"/>
            <a:ext cx="13825536" cy="6858000"/>
          </a:xfrm>
        </p:spPr>
      </p:pic>
    </p:spTree>
    <p:extLst>
      <p:ext uri="{BB962C8B-B14F-4D97-AF65-F5344CB8AC3E}">
        <p14:creationId xmlns:p14="http://schemas.microsoft.com/office/powerpoint/2010/main" val="40136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9"/>
            <a:ext cx="6192688" cy="28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58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-81245" r="-81245"/>
          <a:stretch>
            <a:fillRect/>
          </a:stretch>
        </p:blipFill>
        <p:spPr bwMode="auto">
          <a:xfrm>
            <a:off x="0" y="476672"/>
            <a:ext cx="7143768" cy="60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61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624" y="2132856"/>
            <a:ext cx="6949440" cy="363967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800" dirty="0" smtClean="0"/>
              <a:t>Retrieved trials included 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20 885 patients: in Sulfonylurea groups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 24603 patients:  in comparator groups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Mean trial duration :70weeks.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 The mean age:56.6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 duration of diabetes: 6-3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baseline HbA1c :  8.4%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BMI : 29-7Kg/m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RESULTS:</a:t>
            </a:r>
            <a:r>
              <a:rPr lang="en-US" sz="1800" dirty="0"/>
              <a:t> </a:t>
            </a:r>
            <a:r>
              <a:rPr lang="en-US" sz="1800" dirty="0" smtClean="0"/>
              <a:t>62:MACE, 57:MI </a:t>
            </a:r>
            <a:r>
              <a:rPr lang="en-US" sz="1800" dirty="0"/>
              <a:t> </a:t>
            </a:r>
            <a:r>
              <a:rPr lang="en-US" sz="1800" dirty="0" smtClean="0"/>
              <a:t>56:STROKE , 88:All Cause Mortality ,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/>
              <a:t>78:C.V Mortality</a:t>
            </a:r>
          </a:p>
        </p:txBody>
      </p:sp>
    </p:spTree>
    <p:extLst>
      <p:ext uri="{BB962C8B-B14F-4D97-AF65-F5344CB8AC3E}">
        <p14:creationId xmlns:p14="http://schemas.microsoft.com/office/powerpoint/2010/main" val="254284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 the 62 trials reporting information on MACE, 32 detected no events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60000"/>
              </a:lnSpc>
            </a:pPr>
            <a:r>
              <a:rPr lang="en-US" dirty="0" smtClean="0"/>
              <a:t>the main analysis was </a:t>
            </a:r>
            <a:endParaRPr lang="en-US" dirty="0"/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performed on 30 trials.  (p=0.002).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3995936" y="2780928"/>
            <a:ext cx="731520" cy="1216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use of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not associated with any significant difference in the incidence of MACE with respect to comparators (MH-OR: 1.08 [0.86–1.36], p=0.52)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21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21" r="-5721"/>
          <a:stretch>
            <a:fillRect/>
          </a:stretch>
        </p:blipFill>
        <p:spPr>
          <a:xfrm>
            <a:off x="-612576" y="-171400"/>
            <a:ext cx="10297144" cy="7272808"/>
          </a:xfrm>
        </p:spPr>
      </p:pic>
    </p:spTree>
    <p:extLst>
      <p:ext uri="{BB962C8B-B14F-4D97-AF65-F5344CB8AC3E}">
        <p14:creationId xmlns:p14="http://schemas.microsoft.com/office/powerpoint/2010/main" val="380181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 subgroup analyses versus different comparators, </a:t>
            </a:r>
            <a:r>
              <a:rPr lang="en-US" sz="2400" b="1" dirty="0" smtClean="0">
                <a:solidFill>
                  <a:srgbClr val="FF0000"/>
                </a:solidFill>
              </a:rPr>
              <a:t>sulfonylureas were associated with a significantly higher incidence of MACE than DPP4 inhibitors;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             no other significant difference was observed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3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887" r="-4887"/>
          <a:stretch>
            <a:fillRect/>
          </a:stretch>
        </p:blipFill>
        <p:spPr>
          <a:xfrm>
            <a:off x="1097280" y="404664"/>
            <a:ext cx="7435160" cy="5319300"/>
          </a:xfrm>
        </p:spPr>
      </p:pic>
    </p:spTree>
    <p:extLst>
      <p:ext uri="{BB962C8B-B14F-4D97-AF65-F5344CB8AC3E}">
        <p14:creationId xmlns:p14="http://schemas.microsoft.com/office/powerpoint/2010/main" val="257168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ATP</a:t>
            </a:r>
            <a:r>
              <a:rPr lang="en-US" dirty="0" smtClean="0"/>
              <a:t> and Sulfonylurea Linkage in the </a:t>
            </a:r>
            <a:r>
              <a:rPr lang="en-US" dirty="0" smtClean="0">
                <a:solidFill>
                  <a:srgbClr val="FF0000"/>
                </a:solidFill>
              </a:rPr>
              <a:t>KATP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Channel</a:t>
            </a:r>
            <a:r>
              <a:rPr lang="en-US" dirty="0" smtClean="0"/>
              <a:t> Solves a Diabetes Puzzler</a:t>
            </a:r>
          </a:p>
          <a:p>
            <a:r>
              <a:rPr lang="en-US" dirty="0" smtClean="0"/>
              <a:t>Peter Drain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429000"/>
            <a:ext cx="3657356" cy="260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considering individual </a:t>
            </a:r>
            <a:r>
              <a:rPr lang="en-US" dirty="0" err="1" smtClean="0"/>
              <a:t>sulfonylureas</a:t>
            </a:r>
            <a:r>
              <a:rPr lang="en-US" dirty="0" smtClean="0"/>
              <a:t>, a non-significant trend towards increased risk was observed with </a:t>
            </a:r>
            <a:r>
              <a:rPr lang="en-US" dirty="0" err="1" smtClean="0"/>
              <a:t>glimepiride</a:t>
            </a:r>
            <a:r>
              <a:rPr lang="en-US" dirty="0" smtClean="0"/>
              <a:t> only; in direct comparisons, this drug was associated with a significantly higher risk than DPP4 inhibitors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40" r="-7740"/>
          <a:stretch>
            <a:fillRect/>
          </a:stretch>
        </p:blipFill>
        <p:spPr>
          <a:xfrm>
            <a:off x="0" y="476672"/>
            <a:ext cx="9144000" cy="5247292"/>
          </a:xfrm>
        </p:spPr>
      </p:pic>
    </p:spTree>
    <p:extLst>
      <p:ext uri="{BB962C8B-B14F-4D97-AF65-F5344CB8AC3E}">
        <p14:creationId xmlns:p14="http://schemas.microsoft.com/office/powerpoint/2010/main" val="293726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use of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</a:t>
            </a:r>
            <a:r>
              <a:rPr lang="en-US" dirty="0" smtClean="0">
                <a:solidFill>
                  <a:srgbClr val="FF0000"/>
                </a:solidFill>
              </a:rPr>
              <a:t>not associated </a:t>
            </a:r>
            <a:r>
              <a:rPr lang="en-US" dirty="0" smtClean="0"/>
              <a:t>with any significant difference in the incidence of </a:t>
            </a:r>
            <a:r>
              <a:rPr lang="en-US" dirty="0" smtClean="0">
                <a:solidFill>
                  <a:srgbClr val="FF0000"/>
                </a:solidFill>
              </a:rPr>
              <a:t>MI</a:t>
            </a:r>
            <a:r>
              <a:rPr lang="en-US" dirty="0" smtClean="0"/>
              <a:t> with respect to comparators (MH-OR: 0.88 [0.75–1.04], p=0.13), </a:t>
            </a:r>
          </a:p>
          <a:p>
            <a:r>
              <a:rPr lang="en-US" dirty="0" smtClean="0"/>
              <a:t>although a non-significant trend towards a reduction was observed in comparison with placebo or no therapy.</a:t>
            </a:r>
          </a:p>
          <a:p>
            <a:r>
              <a:rPr lang="en-US" dirty="0" smtClean="0"/>
              <a:t> None of the </a:t>
            </a:r>
            <a:r>
              <a:rPr lang="en-US" dirty="0" err="1" smtClean="0"/>
              <a:t>sulfonylureas</a:t>
            </a:r>
            <a:r>
              <a:rPr lang="en-US" dirty="0" smtClean="0"/>
              <a:t> appeared to affect the incidence of 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16 trials reporting at least one stroke, a </a:t>
            </a:r>
            <a:r>
              <a:rPr lang="en-US" dirty="0" smtClean="0">
                <a:solidFill>
                  <a:srgbClr val="FF0000"/>
                </a:solidFill>
              </a:rPr>
              <a:t>significantly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was observed in association with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(MH-OR: 1.28 [1.03–1.60], p=0.026).</a:t>
            </a:r>
          </a:p>
          <a:p>
            <a:r>
              <a:rPr lang="en-US" dirty="0" smtClean="0"/>
              <a:t> The increase in risk reached statistical significance in direct comparisons with DPP4 inhibitors (MH-OR: 4.51 [1.60–12.66], p=0.004) and in trials with </a:t>
            </a:r>
            <a:r>
              <a:rPr lang="en-US" dirty="0" err="1" smtClean="0"/>
              <a:t>glimepiride</a:t>
            </a:r>
            <a:r>
              <a:rPr lang="en-US" dirty="0" smtClean="0"/>
              <a:t> (MH-OR: 4.22 [1.65–10.79], p=0.003)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and Cardiovascular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No significant </a:t>
            </a:r>
            <a:r>
              <a:rPr lang="en-US" dirty="0" smtClean="0"/>
              <a:t>association with all-cause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or</a:t>
            </a:r>
          </a:p>
          <a:p>
            <a:pPr marL="0" indent="0">
              <a:buNone/>
            </a:pPr>
            <a:r>
              <a:rPr lang="en-US" dirty="0" smtClean="0"/>
              <a:t> cardiovascular mortality was observed for trials with different comparators, or  for individual sulfonylureas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687" b="-2687"/>
          <a:stretch>
            <a:fillRect/>
          </a:stretch>
        </p:blipFill>
        <p:spPr>
          <a:xfrm>
            <a:off x="0" y="404664"/>
            <a:ext cx="9144000" cy="5904656"/>
          </a:xfrm>
        </p:spPr>
      </p:pic>
    </p:spTree>
    <p:extLst>
      <p:ext uri="{BB962C8B-B14F-4D97-AF65-F5344CB8AC3E}">
        <p14:creationId xmlns:p14="http://schemas.microsoft.com/office/powerpoint/2010/main" val="334631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 err="1" smtClean="0"/>
              <a:t>Hypoglycaemia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trials reporting at least one event, sulfonylureas were associated with a significantly increased risk of severe </a:t>
            </a:r>
            <a:r>
              <a:rPr lang="en-US" dirty="0" err="1" smtClean="0"/>
              <a:t>hypoglycaemia</a:t>
            </a:r>
            <a:r>
              <a:rPr lang="en-US" dirty="0" smtClean="0"/>
              <a:t> in comparison with </a:t>
            </a:r>
            <a:r>
              <a:rPr lang="en-US" dirty="0" err="1" smtClean="0"/>
              <a:t>metformins</a:t>
            </a:r>
            <a:r>
              <a:rPr lang="en-US" dirty="0" smtClean="0"/>
              <a:t> (N=2 trials</a:t>
            </a:r>
          </a:p>
          <a:p>
            <a:r>
              <a:rPr lang="en-US" dirty="0" smtClean="0"/>
              <a:t>MH-OR: 14.72 [2.81–77.30], p=0.001) and placebo or no therapy (N=5 trials; MH-OR: 6.06 [2.12–17.27], p=0.001),</a:t>
            </a:r>
          </a:p>
          <a:p>
            <a:r>
              <a:rPr lang="en-US" dirty="0" smtClean="0"/>
              <a:t>whereas a non-significant trend was observed in trials versus </a:t>
            </a:r>
            <a:r>
              <a:rPr lang="en-US" dirty="0" err="1" smtClean="0"/>
              <a:t>thiazolidinediones</a:t>
            </a:r>
            <a:r>
              <a:rPr lang="en-US" dirty="0" smtClean="0"/>
              <a:t> (N=9 trials; MH-OR: 1.8 [0.92–3.51],P=0.09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overall number of trials with sulfonylureas is quite substantial, with a total observation of over 50000 </a:t>
            </a:r>
            <a:r>
              <a:rPr lang="en-US" dirty="0" err="1" smtClean="0"/>
              <a:t>patient×years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Unfortunately, the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/>
              <a:t> of retrieved trials is </a:t>
            </a:r>
            <a:r>
              <a:rPr lang="en-US" dirty="0" smtClean="0">
                <a:solidFill>
                  <a:srgbClr val="FF0000"/>
                </a:solidFill>
              </a:rPr>
              <a:t>heterogeneous</a:t>
            </a:r>
            <a:r>
              <a:rPr lang="en-US" dirty="0" smtClean="0"/>
              <a:t>, and the information on </a:t>
            </a:r>
            <a:r>
              <a:rPr lang="en-US" dirty="0" smtClean="0">
                <a:solidFill>
                  <a:srgbClr val="FF0000"/>
                </a:solidFill>
              </a:rPr>
              <a:t>cardiovascular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events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always </a:t>
            </a:r>
            <a:r>
              <a:rPr lang="en-US" dirty="0" smtClean="0">
                <a:solidFill>
                  <a:srgbClr val="FF0000"/>
                </a:solidFill>
              </a:rPr>
              <a:t>reported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Moreover, recent trials are usually superior for quality ,and they report more detailed information on severe adverse events; however, in those studies sulfonylureas are often used as comparators for newer drugs, the manufacturers of which are sponsoring the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</a:t>
            </a:r>
            <a:r>
              <a:rPr lang="en-US" i="1" dirty="0" smtClean="0"/>
              <a:t>, </a:t>
            </a:r>
            <a:r>
              <a:rPr lang="en-US" i="1" dirty="0" err="1" smtClean="0"/>
              <a:t>sulfonylureas</a:t>
            </a:r>
            <a:r>
              <a:rPr lang="en-US" i="1" dirty="0" smtClean="0"/>
              <a:t> do not appear to be associated with a significant increase in cardiovascular risk. </a:t>
            </a:r>
          </a:p>
          <a:p>
            <a:r>
              <a:rPr lang="en-US" dirty="0" smtClean="0"/>
              <a:t>However, this result could be due to insufficient sample size; in fact, the upper limit of the confidence interval remains above the threshold (1.30) recommended by some regulatory authorities for final approval of new drugs for type 2 diabetes.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overall analysis includes trials in which sulfonylureas were compared with placebo or no therapy, resulting in an improvement of </a:t>
            </a:r>
            <a:r>
              <a:rPr lang="en-US" dirty="0" err="1" smtClean="0"/>
              <a:t>glycaemic</a:t>
            </a:r>
            <a:r>
              <a:rPr lang="en-US" dirty="0" smtClean="0"/>
              <a:t> control, which could have produced a reduction of cardiovascular risk </a:t>
            </a:r>
          </a:p>
          <a:p>
            <a:r>
              <a:rPr lang="en-US" dirty="0" smtClean="0"/>
              <a:t> Therefore, the separate analyses versus individual comparators, although limited for sample size, could yield more relevant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436" b="-15436"/>
          <a:stretch>
            <a:fillRect/>
          </a:stretch>
        </p:blipFill>
        <p:spPr>
          <a:xfrm>
            <a:off x="1187624" y="1556792"/>
            <a:ext cx="6949440" cy="3639670"/>
          </a:xfrm>
        </p:spPr>
      </p:pic>
      <p:sp>
        <p:nvSpPr>
          <p:cNvPr id="5" name="TextBox 4"/>
          <p:cNvSpPr txBox="1"/>
          <p:nvPr/>
        </p:nvSpPr>
        <p:spPr>
          <a:xfrm>
            <a:off x="1115616" y="3645024"/>
            <a:ext cx="7488832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040832" y="6453335"/>
            <a:ext cx="1139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2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odds ratio for major cardiovascular events with </a:t>
            </a:r>
            <a:r>
              <a:rPr lang="en-US" dirty="0" err="1" smtClean="0"/>
              <a:t>sulfonylureas</a:t>
            </a:r>
            <a:r>
              <a:rPr lang="en-US" dirty="0" smtClean="0"/>
              <a:t> was below 1  in trials versus placebo or no therapy, suggesting a possible benefit of improved </a:t>
            </a:r>
            <a:r>
              <a:rPr lang="en-US" dirty="0" err="1" smtClean="0"/>
              <a:t>glycaemic</a:t>
            </a:r>
            <a:r>
              <a:rPr lang="en-US" dirty="0" smtClean="0"/>
              <a:t> control.</a:t>
            </a:r>
          </a:p>
          <a:p>
            <a:r>
              <a:rPr lang="en-US" dirty="0" smtClean="0"/>
              <a:t>A similar result was obtained in direct comparisons with </a:t>
            </a:r>
            <a:r>
              <a:rPr lang="en-US" dirty="0" err="1" smtClean="0"/>
              <a:t>rosiglitazone</a:t>
            </a:r>
            <a:r>
              <a:rPr lang="en-US" dirty="0" smtClean="0"/>
              <a:t>, which was suspended because of insufficient cardiovascular safety </a:t>
            </a:r>
          </a:p>
          <a:p>
            <a:r>
              <a:rPr lang="en-US" dirty="0" smtClean="0"/>
              <a:t> However, none of the observed differences reached statistical significance, due to insufficient sample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Unfortunately, results of the </a:t>
            </a:r>
            <a:r>
              <a:rPr lang="en-US" dirty="0" smtClean="0">
                <a:solidFill>
                  <a:srgbClr val="FF0000"/>
                </a:solidFill>
              </a:rPr>
              <a:t>UKPDS could not </a:t>
            </a:r>
            <a:r>
              <a:rPr lang="en-US" dirty="0" smtClean="0"/>
              <a:t>be included in this analysis,  because </a:t>
            </a:r>
            <a:r>
              <a:rPr lang="en-US" dirty="0"/>
              <a:t> </a:t>
            </a:r>
            <a:r>
              <a:rPr lang="en-US" dirty="0" smtClean="0"/>
              <a:t>events with sulfonylureas were not reported separately from those of insulin in the overweight group, which could be randomized to metformin.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hus</a:t>
            </a:r>
            <a:r>
              <a:rPr lang="en-US" dirty="0" smtClean="0"/>
              <a:t>, the meta-analysis is largely driven by the ADOPT, which reported a trend in </a:t>
            </a:r>
            <a:r>
              <a:rPr lang="en-US" dirty="0" err="1" smtClean="0"/>
              <a:t>favour</a:t>
            </a:r>
            <a:r>
              <a:rPr lang="en-US" dirty="0" smtClean="0"/>
              <a:t> of sulfonylureas for cardiovascular events, and by a more recent study showing the superiority of metformin over </a:t>
            </a:r>
            <a:r>
              <a:rPr lang="en-US" dirty="0" err="1" smtClean="0"/>
              <a:t>glipizide</a:t>
            </a:r>
            <a:r>
              <a:rPr lang="en-US" dirty="0" smtClean="0"/>
              <a:t> in patients with prior events.</a:t>
            </a:r>
          </a:p>
          <a:p>
            <a:r>
              <a:rPr lang="en-US" dirty="0"/>
              <a:t>Despite the evident limitation in sample size and </a:t>
            </a:r>
            <a:r>
              <a:rPr lang="en-US" dirty="0" smtClean="0"/>
              <a:t>number of </a:t>
            </a:r>
            <a:r>
              <a:rPr lang="en-US" dirty="0"/>
              <a:t>events, in direct comparisons with DPP4 </a:t>
            </a:r>
            <a:r>
              <a:rPr lang="en-US" dirty="0" smtClean="0"/>
              <a:t>inhibitors sulfonylureas were </a:t>
            </a:r>
            <a:r>
              <a:rPr lang="en-US" dirty="0"/>
              <a:t>associated with a remarkable and </a:t>
            </a:r>
            <a:r>
              <a:rPr lang="en-US" dirty="0" smtClean="0"/>
              <a:t>statistically significant </a:t>
            </a:r>
            <a:r>
              <a:rPr lang="en-US" dirty="0"/>
              <a:t>increase in the incidence of cardiovascular events.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should also be noted that, unlike findings on DPP4 inhibitors</a:t>
            </a:r>
            <a:r>
              <a:rPr lang="en-US" dirty="0" smtClean="0">
                <a:solidFill>
                  <a:srgbClr val="FF0000"/>
                </a:solidFill>
              </a:rPr>
              <a:t>, no difference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cardiovascular</a:t>
            </a:r>
            <a:r>
              <a:rPr lang="en-US" dirty="0" smtClean="0"/>
              <a:t> risk was observed in direct comparisons </a:t>
            </a:r>
            <a:r>
              <a:rPr lang="en-US" dirty="0" smtClean="0">
                <a:solidFill>
                  <a:srgbClr val="FF0000"/>
                </a:solidFill>
              </a:rPr>
              <a:t>between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GLP1</a:t>
            </a:r>
            <a:r>
              <a:rPr lang="en-US" dirty="0" smtClean="0"/>
              <a:t> receptor </a:t>
            </a:r>
            <a:r>
              <a:rPr lang="en-US" dirty="0" smtClean="0">
                <a:solidFill>
                  <a:srgbClr val="FF0000"/>
                </a:solidFill>
              </a:rPr>
              <a:t>agonists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incidence of </a:t>
            </a:r>
            <a:r>
              <a:rPr lang="en-US" dirty="0" smtClean="0">
                <a:solidFill>
                  <a:srgbClr val="FF0000"/>
                </a:solidFill>
              </a:rPr>
              <a:t>stroke</a:t>
            </a:r>
            <a:r>
              <a:rPr lang="en-US" dirty="0" smtClean="0"/>
              <a:t> was significantly </a:t>
            </a:r>
            <a:r>
              <a:rPr lang="en-US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/>
              <a:t>. It should be noted that some </a:t>
            </a:r>
            <a:r>
              <a:rPr lang="en-US" dirty="0" err="1" smtClean="0"/>
              <a:t>sulfonylureas</a:t>
            </a:r>
            <a:r>
              <a:rPr lang="en-US" dirty="0" smtClean="0"/>
              <a:t> have </a:t>
            </a:r>
            <a:r>
              <a:rPr lang="en-US" dirty="0" smtClean="0">
                <a:solidFill>
                  <a:srgbClr val="FF0000"/>
                </a:solidFill>
              </a:rPr>
              <a:t>been reported to increase blood pressure</a:t>
            </a:r>
            <a:r>
              <a:rPr lang="en-US" dirty="0" smtClean="0"/>
              <a:t> with a possible detrimental effect on the risk of stroke??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3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estimated </a:t>
            </a:r>
            <a:r>
              <a:rPr lang="en-US" dirty="0" smtClean="0">
                <a:solidFill>
                  <a:srgbClr val="FF0000"/>
                </a:solidFill>
              </a:rPr>
              <a:t>odds ratios </a:t>
            </a:r>
            <a:r>
              <a:rPr lang="en-US" dirty="0" smtClean="0"/>
              <a:t>for cardiovascular mortality were similar or superior to those for all-cause mortality, although statistical significance </a:t>
            </a:r>
            <a:r>
              <a:rPr lang="en-US" dirty="0" smtClean="0">
                <a:solidFill>
                  <a:srgbClr val="FF0000"/>
                </a:solidFill>
              </a:rPr>
              <a:t>was not reached </a:t>
            </a:r>
            <a:r>
              <a:rPr lang="en-US" dirty="0" smtClean="0"/>
              <a:t>due to the smaller number of observed events.</a:t>
            </a:r>
          </a:p>
        </p:txBody>
      </p:sp>
    </p:spTree>
    <p:extLst>
      <p:ext uri="{BB962C8B-B14F-4D97-AF65-F5344CB8AC3E}">
        <p14:creationId xmlns:p14="http://schemas.microsoft.com/office/powerpoint/2010/main" val="123948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can be speculated that the reported adverse effects of </a:t>
            </a:r>
            <a:r>
              <a:rPr lang="en-US" dirty="0" err="1" smtClean="0"/>
              <a:t>sulfonylureas</a:t>
            </a:r>
            <a:r>
              <a:rPr lang="en-US" dirty="0" smtClean="0"/>
              <a:t> on cardiac function, mediated by the interaction with myocardial ATP-dependent potassium channel  are present only in case of myocardial </a:t>
            </a:r>
            <a:r>
              <a:rPr lang="en-US" dirty="0" err="1" smtClean="0"/>
              <a:t>ischaemia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6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Sulfonylureas</a:t>
            </a:r>
            <a:r>
              <a:rPr lang="en-US" dirty="0" smtClean="0"/>
              <a:t> were associated with an increased risk of severe </a:t>
            </a:r>
            <a:r>
              <a:rPr lang="en-US" dirty="0" err="1" smtClean="0"/>
              <a:t>hypoglycaemia</a:t>
            </a:r>
            <a:r>
              <a:rPr lang="en-US" dirty="0" smtClean="0"/>
              <a:t> in the present analysis, at least in comparisons with placebo or no therapy and </a:t>
            </a:r>
            <a:r>
              <a:rPr lang="en-US" dirty="0" err="1" smtClean="0"/>
              <a:t>metformin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47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observational studies had suggested that individual </a:t>
            </a:r>
            <a:r>
              <a:rPr lang="en-US" dirty="0" err="1" smtClean="0">
                <a:solidFill>
                  <a:srgbClr val="FF0000"/>
                </a:solidFill>
              </a:rPr>
              <a:t>sulfonylureas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could be associated with different mortality rates; this hypothesis is </a:t>
            </a:r>
            <a:r>
              <a:rPr lang="en-US" dirty="0" smtClean="0">
                <a:solidFill>
                  <a:srgbClr val="FF0000"/>
                </a:solidFill>
              </a:rPr>
              <a:t>not confirmed </a:t>
            </a:r>
            <a:r>
              <a:rPr lang="en-US" dirty="0" smtClean="0"/>
              <a:t>in the present meta-analysis.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9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conclusion,  sulfonylureas do not appear to be associated  to a relevant increase in the overall incidence of cardiovascular events, although they may produce an increased risk of stroke, whereas treatment with sulfonylureas is associated with a significant increase in mortality.</a:t>
            </a:r>
          </a:p>
          <a:p>
            <a:r>
              <a:rPr lang="en-US" dirty="0" smtClean="0"/>
              <a:t> Despite the large amount of available data, the cardiovascular safety of </a:t>
            </a:r>
            <a:r>
              <a:rPr lang="en-US" dirty="0" err="1" smtClean="0"/>
              <a:t>sulfonylureas</a:t>
            </a:r>
            <a:r>
              <a:rPr lang="en-US" dirty="0" smtClean="0"/>
              <a:t> cannot be considered established unless it is far from proven and deserves further investigation, evaluated in long-term cardiovascular outcomes trials.</a:t>
            </a:r>
          </a:p>
          <a:p>
            <a:pPr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264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Cardiovascular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oncern about possible </a:t>
            </a:r>
            <a:r>
              <a:rPr lang="en-US" dirty="0"/>
              <a:t>adverse cardiovascular effects has waxed </a:t>
            </a:r>
            <a:r>
              <a:rPr lang="en-US" dirty="0" smtClean="0"/>
              <a:t>and waned </a:t>
            </a:r>
            <a:r>
              <a:rPr lang="en-US" dirty="0"/>
              <a:t>for several </a:t>
            </a:r>
            <a:r>
              <a:rPr lang="en-US" dirty="0" smtClean="0"/>
              <a:t>decades</a:t>
            </a:r>
          </a:p>
          <a:p>
            <a:endParaRPr lang="en-US" dirty="0"/>
          </a:p>
          <a:p>
            <a:r>
              <a:rPr lang="en-US" dirty="0"/>
              <a:t>It dates from publication of </a:t>
            </a:r>
            <a:r>
              <a:rPr lang="en-US" dirty="0" smtClean="0"/>
              <a:t>the findings </a:t>
            </a:r>
            <a:r>
              <a:rPr lang="en-US" dirty="0"/>
              <a:t>of the University Group Diabetes Program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UGDP</a:t>
            </a:r>
            <a:r>
              <a:rPr lang="en-US" dirty="0" smtClean="0"/>
              <a:t>) study</a:t>
            </a:r>
            <a:r>
              <a:rPr lang="en-US" dirty="0"/>
              <a:t>, in which cardiovascular mortality rates of type 2 </a:t>
            </a:r>
            <a:r>
              <a:rPr lang="en-US" dirty="0" smtClean="0"/>
              <a:t>diabetic patients </a:t>
            </a:r>
            <a:r>
              <a:rPr lang="en-US" dirty="0"/>
              <a:t>treated with the sulfonylurea </a:t>
            </a:r>
            <a:r>
              <a:rPr lang="en-US" dirty="0" err="1" smtClean="0"/>
              <a:t>tolbutamide</a:t>
            </a:r>
            <a:r>
              <a:rPr lang="en-US" dirty="0"/>
              <a:t> </a:t>
            </a:r>
            <a:r>
              <a:rPr lang="en-US" dirty="0" smtClean="0"/>
              <a:t>exceeded </a:t>
            </a:r>
            <a:r>
              <a:rPr lang="en-US" dirty="0"/>
              <a:t>those of patients treated with placebo or insulin</a:t>
            </a:r>
          </a:p>
        </p:txBody>
      </p:sp>
      <p:sp>
        <p:nvSpPr>
          <p:cNvPr id="4" name="Heart 3"/>
          <p:cNvSpPr/>
          <p:nvPr/>
        </p:nvSpPr>
        <p:spPr>
          <a:xfrm>
            <a:off x="611560" y="62068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Sulfonylurea Use and Incident</a:t>
            </a:r>
            <a:r>
              <a:rPr lang="fa-IR" dirty="0" smtClean="0"/>
              <a:t> </a:t>
            </a:r>
            <a:r>
              <a:rPr lang="en-US" dirty="0" smtClean="0"/>
              <a:t>Cardiovascular Disease Among</a:t>
            </a:r>
            <a:r>
              <a:rPr lang="fa-IR" dirty="0" smtClean="0"/>
              <a:t> </a:t>
            </a:r>
            <a:r>
              <a:rPr lang="en-US" dirty="0" smtClean="0"/>
              <a:t>Patients With Type 2 Diabetes:</a:t>
            </a:r>
            <a:r>
              <a:rPr lang="fa-IR" dirty="0" smtClean="0"/>
              <a:t> </a:t>
            </a:r>
            <a:r>
              <a:rPr lang="en-US" dirty="0" smtClean="0"/>
              <a:t>Prospective Cohort Study Among</a:t>
            </a:r>
            <a:r>
              <a:rPr lang="fa-IR" dirty="0" smtClean="0"/>
              <a:t> </a:t>
            </a:r>
            <a:r>
              <a:rPr lang="en-US" dirty="0" smtClean="0"/>
              <a:t>Women</a:t>
            </a:r>
          </a:p>
          <a:p>
            <a:r>
              <a:rPr lang="pt-BR" dirty="0" smtClean="0"/>
              <a:t>Diabetes Care 2014</a:t>
            </a:r>
            <a:endParaRPr lang="fa-IR" dirty="0" smtClean="0"/>
          </a:p>
          <a:p>
            <a:r>
              <a:rPr lang="en-US" dirty="0" err="1" smtClean="0"/>
              <a:t>Yanping</a:t>
            </a:r>
            <a:r>
              <a:rPr lang="en-US" dirty="0" smtClean="0"/>
              <a:t> Li, Yang </a:t>
            </a:r>
            <a:r>
              <a:rPr lang="en-US" dirty="0" err="1" smtClean="0"/>
              <a:t>Hu</a:t>
            </a:r>
            <a:r>
              <a:rPr lang="en-US" dirty="0" smtClean="0"/>
              <a:t>, Sylvia H. </a:t>
            </a:r>
            <a:r>
              <a:rPr lang="en-US" dirty="0" err="1" smtClean="0"/>
              <a:t>Ley,Swapnil</a:t>
            </a:r>
            <a:r>
              <a:rPr lang="en-US" dirty="0" smtClean="0"/>
              <a:t> </a:t>
            </a:r>
            <a:r>
              <a:rPr lang="en-US" dirty="0" err="1" smtClean="0"/>
              <a:t>Rajpathak</a:t>
            </a:r>
            <a:r>
              <a:rPr lang="en-US" dirty="0" smtClean="0"/>
              <a:t>, and Frank B.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n-US" sz="7300" dirty="0"/>
              <a:t>Sulfonylurea Use and </a:t>
            </a:r>
            <a:r>
              <a:rPr lang="en-US" sz="7300" dirty="0" smtClean="0"/>
              <a:t>Incident Cardiovascular </a:t>
            </a:r>
            <a:r>
              <a:rPr lang="en-US" sz="7300" dirty="0"/>
              <a:t>Disease </a:t>
            </a:r>
            <a:r>
              <a:rPr lang="en-US" sz="7300" dirty="0" smtClean="0"/>
              <a:t>Among Patients </a:t>
            </a:r>
            <a:r>
              <a:rPr lang="en-US" sz="7300" dirty="0"/>
              <a:t>With Type 2 </a:t>
            </a:r>
            <a:r>
              <a:rPr lang="en-US" sz="7300" dirty="0" smtClean="0"/>
              <a:t>Diabetes: Prospective </a:t>
            </a:r>
            <a:r>
              <a:rPr lang="en-US" sz="7300" dirty="0"/>
              <a:t>Cohort Study </a:t>
            </a:r>
            <a:r>
              <a:rPr lang="en-US" sz="7300" dirty="0" smtClean="0"/>
              <a:t>Among Women</a:t>
            </a:r>
            <a:endParaRPr lang="en-US" sz="7300" dirty="0"/>
          </a:p>
          <a:p>
            <a:r>
              <a:rPr lang="pt-BR" dirty="0" smtClean="0"/>
              <a:t>                       Diabetes </a:t>
            </a:r>
            <a:r>
              <a:rPr lang="pt-BR" dirty="0" err="1"/>
              <a:t>Care</a:t>
            </a:r>
            <a:r>
              <a:rPr lang="pt-BR" dirty="0"/>
              <a:t> 2014;37:3106–3113 | DOI: 10.2337/dc14-1306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1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aimed to prospectively</a:t>
            </a:r>
            <a:r>
              <a:rPr lang="fa-IR" sz="2400" dirty="0" smtClean="0"/>
              <a:t> </a:t>
            </a:r>
            <a:r>
              <a:rPr lang="en-US" sz="2400" dirty="0" smtClean="0"/>
              <a:t>evaluate the association  between sulfonylurea use and risk of cardiovascular disease among patients with diabetes using the Nurses’ Health Study (NHS), a well-established</a:t>
            </a:r>
            <a:r>
              <a:rPr lang="fa-IR" sz="2400" dirty="0" smtClean="0"/>
              <a:t> </a:t>
            </a:r>
            <a:r>
              <a:rPr lang="en-US" sz="2400" dirty="0" smtClean="0"/>
              <a:t>cohort of U.S. women with long-term follow-up.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9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124744"/>
            <a:ext cx="6949440" cy="363967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RESEARCH DESIGN AND METHODS</a:t>
            </a:r>
          </a:p>
          <a:p>
            <a:r>
              <a:rPr lang="en-US" sz="2000" dirty="0" smtClean="0"/>
              <a:t> Study Population</a:t>
            </a:r>
          </a:p>
          <a:p>
            <a:r>
              <a:rPr lang="en-US" sz="2000" dirty="0" smtClean="0"/>
              <a:t>The NHS cohort was established in 1976  </a:t>
            </a:r>
          </a:p>
          <a:p>
            <a:r>
              <a:rPr lang="en-US" sz="2000" dirty="0" smtClean="0"/>
              <a:t>121,700 female registered nurses aged 30 to 55 years residing in 11 U.S. states completed a mailed questionnaire on their medical history and lifestyle characteristics .</a:t>
            </a:r>
          </a:p>
          <a:p>
            <a:r>
              <a:rPr lang="en-US" sz="2000" dirty="0" smtClean="0"/>
              <a:t>Every 2 years, follow-up questionnaires have been sent to update information on potential risk factors and to identify newly diagnosed cases of type 2 diabetes and cardiovascular and other medical events.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981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2000 and 2005,  5,536 patients with type 2 diabetes responded to the supplemental questionnaires .</a:t>
            </a:r>
          </a:p>
          <a:p>
            <a:r>
              <a:rPr lang="pt-BR" dirty="0" smtClean="0"/>
              <a:t>prevalent cardiovascular disease (n =634)</a:t>
            </a:r>
            <a:r>
              <a:rPr lang="en-US" dirty="0" smtClean="0"/>
              <a:t>were excluded .</a:t>
            </a:r>
          </a:p>
          <a:p>
            <a:r>
              <a:rPr lang="en-US" dirty="0" smtClean="0"/>
              <a:t>  4,902 participants were included in the current study </a:t>
            </a:r>
            <a:r>
              <a:rPr lang="en-US" sz="3200" b="1" i="1" dirty="0" smtClean="0"/>
              <a:t>investigating incident cardiovascular disease.</a:t>
            </a:r>
          </a:p>
          <a:p>
            <a:r>
              <a:rPr lang="en-US" dirty="0" smtClean="0"/>
              <a:t>The end of the follow-up period was 30 June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1 -Ascertainment of Type 2 Diabetes</a:t>
            </a:r>
          </a:p>
          <a:p>
            <a:r>
              <a:rPr lang="en-US" dirty="0" smtClean="0"/>
              <a:t>2-Assessment of Cardiovascular Events and Mortality</a:t>
            </a:r>
          </a:p>
          <a:p>
            <a:r>
              <a:rPr lang="en-US" dirty="0" smtClean="0"/>
              <a:t>3-Assessment of Diabetes Treatments and Complications</a:t>
            </a:r>
          </a:p>
          <a:p>
            <a:r>
              <a:rPr lang="en-US" dirty="0" smtClean="0"/>
              <a:t>4-Assessment of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800" r="-81800"/>
          <a:stretch>
            <a:fillRect/>
          </a:stretch>
        </p:blipFill>
        <p:spPr>
          <a:xfrm>
            <a:off x="-180528" y="332656"/>
            <a:ext cx="9577064" cy="5391308"/>
          </a:xfrm>
        </p:spPr>
      </p:pic>
    </p:spTree>
    <p:extLst>
      <p:ext uri="{BB962C8B-B14F-4D97-AF65-F5344CB8AC3E}">
        <p14:creationId xmlns:p14="http://schemas.microsoft.com/office/powerpoint/2010/main" val="314335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shown in Table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sulfonylurea</a:t>
            </a:r>
            <a:r>
              <a:rPr lang="en-US" dirty="0"/>
              <a:t> </a:t>
            </a:r>
            <a:r>
              <a:rPr lang="en-US" dirty="0" smtClean="0"/>
              <a:t>therapy </a:t>
            </a:r>
            <a:r>
              <a:rPr lang="en-US" dirty="0"/>
              <a:t>was associated with </a:t>
            </a:r>
            <a:r>
              <a:rPr lang="en-US" dirty="0">
                <a:solidFill>
                  <a:srgbClr val="FF0000"/>
                </a:solidFill>
              </a:rPr>
              <a:t>longer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diabetes, diabetes related complications, and use of other </a:t>
            </a:r>
            <a:r>
              <a:rPr lang="en-US" dirty="0" err="1"/>
              <a:t>antihyperglycemic</a:t>
            </a:r>
            <a:r>
              <a:rPr lang="en-US" dirty="0"/>
              <a:t> medications.</a:t>
            </a:r>
          </a:p>
          <a:p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prevalence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smoking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multivitamin use, aspirin use, </a:t>
            </a:r>
            <a:r>
              <a:rPr lang="en-US" dirty="0"/>
              <a:t>use of </a:t>
            </a:r>
            <a:r>
              <a:rPr lang="en-US" dirty="0">
                <a:solidFill>
                  <a:srgbClr val="FF0000"/>
                </a:solidFill>
              </a:rPr>
              <a:t>antidepressant</a:t>
            </a:r>
            <a:r>
              <a:rPr lang="en-US" dirty="0"/>
              <a:t> medications, </a:t>
            </a:r>
            <a:r>
              <a:rPr lang="en-US" dirty="0">
                <a:solidFill>
                  <a:srgbClr val="FF0000"/>
                </a:solidFill>
              </a:rPr>
              <a:t>family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  <a:r>
              <a:rPr lang="en-US" dirty="0"/>
              <a:t> of cardiovascular diseases, and presence of </a:t>
            </a:r>
            <a:r>
              <a:rPr lang="en-US" dirty="0">
                <a:solidFill>
                  <a:srgbClr val="FF0000"/>
                </a:solidFill>
              </a:rPr>
              <a:t>hypertension</a:t>
            </a:r>
            <a:r>
              <a:rPr lang="en-US" dirty="0"/>
              <a:t> at baseline were similar across categories of sulfonylurea 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3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430" r="-32430"/>
          <a:stretch>
            <a:fillRect/>
          </a:stretch>
        </p:blipFill>
        <p:spPr>
          <a:xfrm>
            <a:off x="0" y="188640"/>
            <a:ext cx="8964488" cy="6264696"/>
          </a:xfrm>
        </p:spPr>
      </p:pic>
    </p:spTree>
    <p:extLst>
      <p:ext uri="{BB962C8B-B14F-4D97-AF65-F5344CB8AC3E}">
        <p14:creationId xmlns:p14="http://schemas.microsoft.com/office/powerpoint/2010/main" val="121108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conclusion, our study suggests that a longer duration of sulfonylurea therapy was associated with a </a:t>
            </a:r>
            <a:r>
              <a:rPr lang="en-US" dirty="0">
                <a:solidFill>
                  <a:srgbClr val="FF0000"/>
                </a:solidFill>
              </a:rPr>
              <a:t>higher risk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CHD</a:t>
            </a:r>
            <a:r>
              <a:rPr lang="en-US" dirty="0"/>
              <a:t>, and </a:t>
            </a:r>
            <a:r>
              <a:rPr lang="en-US" sz="2400" i="1" dirty="0"/>
              <a:t>the combination therapy of metformin and sulfonylurea was associated with an increased CHD risk compared with </a:t>
            </a:r>
            <a:r>
              <a:rPr lang="en-US" sz="2400" i="1" dirty="0" smtClean="0"/>
              <a:t>metformin </a:t>
            </a:r>
            <a:r>
              <a:rPr lang="en-US" sz="2400" i="1" dirty="0" err="1"/>
              <a:t>monotherapy</a:t>
            </a:r>
            <a:r>
              <a:rPr lang="en-US" sz="2400" i="1" dirty="0"/>
              <a:t> or sulfonylurea </a:t>
            </a:r>
            <a:r>
              <a:rPr lang="en-US" sz="2400" i="1" dirty="0" err="1"/>
              <a:t>monotherapy</a:t>
            </a:r>
            <a:r>
              <a:rPr lang="en-US" sz="2400" i="1" dirty="0"/>
              <a:t>. </a:t>
            </a:r>
          </a:p>
          <a:p>
            <a:r>
              <a:rPr lang="en-US" dirty="0"/>
              <a:t>Further prospective cohort studies are warranted to replicate our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1524</TotalTime>
  <Words>4427</Words>
  <Application>Microsoft Macintosh PowerPoint</Application>
  <PresentationFormat>On-screen Show (4:3)</PresentationFormat>
  <Paragraphs>292</Paragraphs>
  <Slides>101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Formal</vt:lpstr>
      <vt:lpstr>Presentation</vt:lpstr>
      <vt:lpstr>PowerPoint Presentation</vt:lpstr>
      <vt:lpstr>Sulfonylurea  and cardiovascular safety </vt:lpstr>
      <vt:lpstr>Agenda</vt:lpstr>
      <vt:lpstr>PowerPoint Presentation</vt:lpstr>
      <vt:lpstr>classification</vt:lpstr>
      <vt:lpstr>PowerPoint Presentation</vt:lpstr>
      <vt:lpstr>PowerPoint Presentation</vt:lpstr>
      <vt:lpstr>PowerPoint Presentation</vt:lpstr>
      <vt:lpstr>Cardiovascular safety</vt:lpstr>
      <vt:lpstr>Myocardial ischemic preconditioning</vt:lpstr>
      <vt:lpstr>ATI'-dependent potassium channels and their physiologic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 Prospective Diabetes Study</vt:lpstr>
      <vt:lpstr>Post-Trial Changes in HbA1c</vt:lpstr>
      <vt:lpstr>Myocardial Infarction</vt:lpstr>
      <vt:lpstr>All-cause Mortality</vt:lpstr>
      <vt:lpstr>UKPDS Conclusions</vt:lpstr>
      <vt:lpstr>PowerPoint Presentation</vt:lpstr>
      <vt:lpstr>Sulfonylurea in CKD</vt:lpstr>
      <vt:lpstr>Sulfonylurea in CKD</vt:lpstr>
      <vt:lpstr>PowerPoint Presentation</vt:lpstr>
      <vt:lpstr>PowerPoint Presentation</vt:lpstr>
      <vt:lpstr>Conclusions</vt:lpstr>
      <vt:lpstr>Conclusions</vt:lpstr>
      <vt:lpstr>Conclusions</vt:lpstr>
      <vt:lpstr>PowerPoint Presentation</vt:lpstr>
      <vt:lpstr>methods</vt:lpstr>
      <vt:lpstr>Limitation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safety of sulfonylureas: a meta-analysis of randomized clinical trials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</vt:lpstr>
      <vt:lpstr>Stroke</vt:lpstr>
      <vt:lpstr>All-Cause and Cardiovascular Mortality</vt:lpstr>
      <vt:lpstr>PowerPoint Presentation</vt:lpstr>
      <vt:lpstr>Severe Hypoglycaemia</vt:lpstr>
      <vt:lpstr>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shown in Table :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farahnaz</dc:creator>
  <cp:lastModifiedBy>Reza Dabiri</cp:lastModifiedBy>
  <cp:revision>131</cp:revision>
  <dcterms:created xsi:type="dcterms:W3CDTF">2015-10-05T15:39:55Z</dcterms:created>
  <dcterms:modified xsi:type="dcterms:W3CDTF">2014-12-21T16:47:03Z</dcterms:modified>
</cp:coreProperties>
</file>