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5" r:id="rId1"/>
  </p:sldMasterIdLst>
  <p:sldIdLst>
    <p:sldId id="369" r:id="rId2"/>
    <p:sldId id="440" r:id="rId3"/>
    <p:sldId id="444" r:id="rId4"/>
    <p:sldId id="438" r:id="rId5"/>
    <p:sldId id="401" r:id="rId6"/>
    <p:sldId id="359" r:id="rId7"/>
    <p:sldId id="363" r:id="rId8"/>
    <p:sldId id="455" r:id="rId9"/>
    <p:sldId id="327" r:id="rId10"/>
    <p:sldId id="317" r:id="rId11"/>
    <p:sldId id="370" r:id="rId12"/>
    <p:sldId id="371" r:id="rId13"/>
    <p:sldId id="372" r:id="rId14"/>
    <p:sldId id="373" r:id="rId15"/>
    <p:sldId id="374" r:id="rId16"/>
    <p:sldId id="376" r:id="rId17"/>
    <p:sldId id="454" r:id="rId18"/>
    <p:sldId id="402" r:id="rId19"/>
    <p:sldId id="403" r:id="rId20"/>
    <p:sldId id="410" r:id="rId21"/>
    <p:sldId id="408" r:id="rId22"/>
    <p:sldId id="406" r:id="rId23"/>
    <p:sldId id="436" r:id="rId24"/>
    <p:sldId id="407" r:id="rId25"/>
    <p:sldId id="453" r:id="rId26"/>
    <p:sldId id="435" r:id="rId27"/>
    <p:sldId id="476" r:id="rId28"/>
    <p:sldId id="481" r:id="rId29"/>
    <p:sldId id="452" r:id="rId30"/>
    <p:sldId id="457" r:id="rId31"/>
    <p:sldId id="458" r:id="rId32"/>
    <p:sldId id="459" r:id="rId33"/>
    <p:sldId id="461" r:id="rId34"/>
    <p:sldId id="463" r:id="rId35"/>
    <p:sldId id="464" r:id="rId36"/>
    <p:sldId id="465" r:id="rId37"/>
    <p:sldId id="466" r:id="rId38"/>
    <p:sldId id="467" r:id="rId39"/>
    <p:sldId id="468" r:id="rId40"/>
    <p:sldId id="469" r:id="rId41"/>
    <p:sldId id="439" r:id="rId42"/>
    <p:sldId id="437" r:id="rId43"/>
    <p:sldId id="364" r:id="rId44"/>
    <p:sldId id="366" r:id="rId45"/>
    <p:sldId id="456" r:id="rId46"/>
    <p:sldId id="378" r:id="rId47"/>
    <p:sldId id="394" r:id="rId48"/>
    <p:sldId id="386" r:id="rId49"/>
    <p:sldId id="387" r:id="rId50"/>
    <p:sldId id="379" r:id="rId51"/>
    <p:sldId id="384" r:id="rId52"/>
    <p:sldId id="385" r:id="rId53"/>
    <p:sldId id="368" r:id="rId54"/>
    <p:sldId id="337" r:id="rId55"/>
    <p:sldId id="338" r:id="rId56"/>
    <p:sldId id="339" r:id="rId57"/>
    <p:sldId id="340" r:id="rId58"/>
    <p:sldId id="342" r:id="rId59"/>
    <p:sldId id="341" r:id="rId60"/>
    <p:sldId id="345" r:id="rId61"/>
    <p:sldId id="346" r:id="rId62"/>
    <p:sldId id="344" r:id="rId63"/>
    <p:sldId id="350" r:id="rId64"/>
    <p:sldId id="354" r:id="rId65"/>
    <p:sldId id="482" r:id="rId66"/>
    <p:sldId id="483" r:id="rId67"/>
    <p:sldId id="484" r:id="rId68"/>
    <p:sldId id="485" r:id="rId69"/>
    <p:sldId id="486" r:id="rId70"/>
    <p:sldId id="470" r:id="rId71"/>
    <p:sldId id="477" r:id="rId72"/>
    <p:sldId id="479"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0" d="100"/>
          <a:sy n="70" d="100"/>
        </p:scale>
        <p:origin x="660" y="60"/>
      </p:cViewPr>
      <p:guideLst/>
    </p:cSldViewPr>
  </p:slideViewPr>
  <p:notesTextViewPr>
    <p:cViewPr>
      <p:scale>
        <a:sx n="1" d="1"/>
        <a:sy n="1" d="1"/>
      </p:scale>
      <p:origin x="0" y="0"/>
    </p:cViewPr>
  </p:notesTextViewPr>
  <p:sorterViewPr>
    <p:cViewPr>
      <p:scale>
        <a:sx n="30" d="100"/>
        <a:sy n="30" d="100"/>
      </p:scale>
      <p:origin x="0" y="-1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B2455-EC44-484B-A63F-D073710AF93A}" type="doc">
      <dgm:prSet loTypeId="urn:microsoft.com/office/officeart/2005/8/layout/balance1" loCatId="relationship" qsTypeId="urn:microsoft.com/office/officeart/2005/8/quickstyle/3d2" qsCatId="3D" csTypeId="urn:microsoft.com/office/officeart/2005/8/colors/colorful1" csCatId="colorful" phldr="1"/>
      <dgm:spPr/>
      <dgm:t>
        <a:bodyPr/>
        <a:lstStyle/>
        <a:p>
          <a:endParaRPr lang="en-US"/>
        </a:p>
      </dgm:t>
    </dgm:pt>
    <dgm:pt modelId="{FDE905C9-6BB8-4CA0-9873-8418222446C5}">
      <dgm:prSet phldrT="[Text]" phldr="1"/>
      <dgm:spPr/>
      <dgm:t>
        <a:bodyPr/>
        <a:lstStyle/>
        <a:p>
          <a:endParaRPr lang="en-US" dirty="0"/>
        </a:p>
      </dgm:t>
    </dgm:pt>
    <dgm:pt modelId="{0B496DAB-8C4D-4A7B-AB1B-9CA7FCF5217B}" type="parTrans" cxnId="{4C30072B-EC54-49F8-A203-9248092C81C9}">
      <dgm:prSet/>
      <dgm:spPr/>
      <dgm:t>
        <a:bodyPr/>
        <a:lstStyle/>
        <a:p>
          <a:endParaRPr lang="en-US"/>
        </a:p>
      </dgm:t>
    </dgm:pt>
    <dgm:pt modelId="{5BEB1178-41E0-4898-818F-F6519197EAA5}" type="sibTrans" cxnId="{4C30072B-EC54-49F8-A203-9248092C81C9}">
      <dgm:prSet/>
      <dgm:spPr/>
      <dgm:t>
        <a:bodyPr/>
        <a:lstStyle/>
        <a:p>
          <a:endParaRPr lang="en-US"/>
        </a:p>
      </dgm:t>
    </dgm:pt>
    <dgm:pt modelId="{EB7874DE-9502-48F4-98F7-4C12B9D01F71}">
      <dgm:prSet phldrT="[Text]"/>
      <dgm:spPr/>
      <dgm:t>
        <a:bodyPr/>
        <a:lstStyle/>
        <a:p>
          <a:r>
            <a:rPr lang="en-US" dirty="0" smtClean="0"/>
            <a:t>…</a:t>
          </a:r>
          <a:endParaRPr lang="en-US" dirty="0"/>
        </a:p>
      </dgm:t>
    </dgm:pt>
    <dgm:pt modelId="{7227186E-F7B6-4326-A298-FC5C7B9B33DC}" type="parTrans" cxnId="{F3A52D45-AAE0-4B5C-B3DD-5F1101754456}">
      <dgm:prSet/>
      <dgm:spPr/>
      <dgm:t>
        <a:bodyPr/>
        <a:lstStyle/>
        <a:p>
          <a:endParaRPr lang="en-US"/>
        </a:p>
      </dgm:t>
    </dgm:pt>
    <dgm:pt modelId="{88372AD2-93E6-4735-BFE4-CBED8F2C176C}" type="sibTrans" cxnId="{F3A52D45-AAE0-4B5C-B3DD-5F1101754456}">
      <dgm:prSet/>
      <dgm:spPr/>
      <dgm:t>
        <a:bodyPr/>
        <a:lstStyle/>
        <a:p>
          <a:endParaRPr lang="en-US"/>
        </a:p>
      </dgm:t>
    </dgm:pt>
    <dgm:pt modelId="{C4BD28A3-6A17-47F3-BAA2-FD1F5A502B4A}">
      <dgm:prSet phldrT="[Text]"/>
      <dgm:spPr/>
      <dgm:t>
        <a:bodyPr/>
        <a:lstStyle/>
        <a:p>
          <a:r>
            <a:rPr lang="en-US" dirty="0" err="1" smtClean="0"/>
            <a:t>Thymic</a:t>
          </a:r>
          <a:r>
            <a:rPr lang="en-US" dirty="0" smtClean="0"/>
            <a:t> tongue</a:t>
          </a:r>
          <a:endParaRPr lang="en-US" dirty="0"/>
        </a:p>
      </dgm:t>
    </dgm:pt>
    <dgm:pt modelId="{3C4EBE5B-C0FA-43BB-9ECB-B4D596D75F06}" type="parTrans" cxnId="{D8D3E619-1B3B-48EB-A9EB-DEDE27CD9388}">
      <dgm:prSet/>
      <dgm:spPr/>
      <dgm:t>
        <a:bodyPr/>
        <a:lstStyle/>
        <a:p>
          <a:endParaRPr lang="en-US"/>
        </a:p>
      </dgm:t>
    </dgm:pt>
    <dgm:pt modelId="{0D57824B-ECE6-4921-81E0-2F52FBB58507}" type="sibTrans" cxnId="{D8D3E619-1B3B-48EB-A9EB-DEDE27CD9388}">
      <dgm:prSet/>
      <dgm:spPr/>
      <dgm:t>
        <a:bodyPr/>
        <a:lstStyle/>
        <a:p>
          <a:endParaRPr lang="en-US"/>
        </a:p>
      </dgm:t>
    </dgm:pt>
    <dgm:pt modelId="{C9D33BE9-40BD-4A17-99DF-26D38D61A95C}">
      <dgm:prSet/>
      <dgm:spPr/>
      <dgm:t>
        <a:bodyPr/>
        <a:lstStyle/>
        <a:p>
          <a:r>
            <a:rPr lang="en-US" dirty="0" smtClean="0"/>
            <a:t>superior posterior mediastinum </a:t>
          </a:r>
          <a:endParaRPr lang="en-US" dirty="0"/>
        </a:p>
      </dgm:t>
    </dgm:pt>
    <dgm:pt modelId="{346E064D-B9F6-41D8-A7CD-D3D77BB0B5E9}" type="parTrans" cxnId="{CE33D6AF-1384-45CA-BFE7-7EE9D86B5374}">
      <dgm:prSet/>
      <dgm:spPr/>
      <dgm:t>
        <a:bodyPr/>
        <a:lstStyle/>
        <a:p>
          <a:endParaRPr lang="en-US"/>
        </a:p>
      </dgm:t>
    </dgm:pt>
    <dgm:pt modelId="{EC3C948A-EC5D-4A5A-BB94-BAFFE3ECBF01}" type="sibTrans" cxnId="{CE33D6AF-1384-45CA-BFE7-7EE9D86B5374}">
      <dgm:prSet/>
      <dgm:spPr/>
      <dgm:t>
        <a:bodyPr/>
        <a:lstStyle/>
        <a:p>
          <a:endParaRPr lang="en-US"/>
        </a:p>
      </dgm:t>
    </dgm:pt>
    <dgm:pt modelId="{5EF19861-3F3D-4D3C-A482-D5F6230C7218}">
      <dgm:prSet phldrT="[Text]"/>
      <dgm:spPr/>
      <dgm:t>
        <a:bodyPr/>
        <a:lstStyle/>
        <a:p>
          <a:r>
            <a:rPr lang="en-US" dirty="0" smtClean="0"/>
            <a:t>upper pole of the thyroid </a:t>
          </a:r>
          <a:endParaRPr lang="en-US" dirty="0"/>
        </a:p>
      </dgm:t>
    </dgm:pt>
    <dgm:pt modelId="{918B3E0C-8996-4250-ACCA-B605C265FD63}" type="sibTrans" cxnId="{69E8FFC4-2C10-48C4-ACE4-57F95C32AEAA}">
      <dgm:prSet/>
      <dgm:spPr/>
      <dgm:t>
        <a:bodyPr/>
        <a:lstStyle/>
        <a:p>
          <a:endParaRPr lang="en-US"/>
        </a:p>
      </dgm:t>
    </dgm:pt>
    <dgm:pt modelId="{2757EFA2-6B80-4B09-8EEB-D8182E135FA4}" type="parTrans" cxnId="{69E8FFC4-2C10-48C4-ACE4-57F95C32AEAA}">
      <dgm:prSet/>
      <dgm:spPr/>
      <dgm:t>
        <a:bodyPr/>
        <a:lstStyle/>
        <a:p>
          <a:endParaRPr lang="en-US"/>
        </a:p>
      </dgm:t>
    </dgm:pt>
    <dgm:pt modelId="{D9BF231B-5BDE-41E8-B089-DA2165C72B75}">
      <dgm:prSet phldrT="[Text]"/>
      <dgm:spPr/>
      <dgm:t>
        <a:bodyPr/>
        <a:lstStyle/>
        <a:p>
          <a:r>
            <a:rPr lang="en-US" dirty="0" smtClean="0"/>
            <a:t>neck</a:t>
          </a:r>
          <a:endParaRPr lang="en-US" dirty="0"/>
        </a:p>
      </dgm:t>
    </dgm:pt>
    <dgm:pt modelId="{0DDC34AF-95BF-4214-9C90-92BA8B4CE25E}" type="sibTrans" cxnId="{95BFF007-5A65-4412-8094-DDFBE81834F3}">
      <dgm:prSet/>
      <dgm:spPr/>
      <dgm:t>
        <a:bodyPr/>
        <a:lstStyle/>
        <a:p>
          <a:endParaRPr lang="en-US"/>
        </a:p>
      </dgm:t>
    </dgm:pt>
    <dgm:pt modelId="{C1CF86A3-33D4-4E11-959E-8E0CC9609099}" type="parTrans" cxnId="{95BFF007-5A65-4412-8094-DDFBE81834F3}">
      <dgm:prSet/>
      <dgm:spPr/>
      <dgm:t>
        <a:bodyPr/>
        <a:lstStyle/>
        <a:p>
          <a:endParaRPr lang="en-US"/>
        </a:p>
      </dgm:t>
    </dgm:pt>
    <dgm:pt modelId="{76167814-DCED-4EFC-8CBD-5A2818938A2B}" type="pres">
      <dgm:prSet presAssocID="{499B2455-EC44-484B-A63F-D073710AF93A}" presName="outerComposite" presStyleCnt="0">
        <dgm:presLayoutVars>
          <dgm:chMax val="2"/>
          <dgm:animLvl val="lvl"/>
          <dgm:resizeHandles val="exact"/>
        </dgm:presLayoutVars>
      </dgm:prSet>
      <dgm:spPr/>
      <dgm:t>
        <a:bodyPr/>
        <a:lstStyle/>
        <a:p>
          <a:endParaRPr lang="en-US"/>
        </a:p>
      </dgm:t>
    </dgm:pt>
    <dgm:pt modelId="{D3148E7B-9C58-4CF3-AEE4-5DD51BB67764}" type="pres">
      <dgm:prSet presAssocID="{499B2455-EC44-484B-A63F-D073710AF93A}" presName="dummyMaxCanvas" presStyleCnt="0"/>
      <dgm:spPr/>
    </dgm:pt>
    <dgm:pt modelId="{137F7B31-EDE7-4228-9C29-8349695C9139}" type="pres">
      <dgm:prSet presAssocID="{499B2455-EC44-484B-A63F-D073710AF93A}" presName="parentComposite" presStyleCnt="0"/>
      <dgm:spPr/>
    </dgm:pt>
    <dgm:pt modelId="{34E10A87-65B9-487F-8705-16A9BA3AC372}" type="pres">
      <dgm:prSet presAssocID="{499B2455-EC44-484B-A63F-D073710AF93A}" presName="parent1" presStyleLbl="alignAccFollowNode1" presStyleIdx="0" presStyleCnt="4" custFlipVert="0" custFlipHor="0" custScaleX="13453" custScaleY="4945" custLinFactX="-84883" custLinFactY="-40481" custLinFactNeighborX="-100000" custLinFactNeighborY="-100000">
        <dgm:presLayoutVars>
          <dgm:chMax val="4"/>
        </dgm:presLayoutVars>
      </dgm:prSet>
      <dgm:spPr/>
      <dgm:t>
        <a:bodyPr/>
        <a:lstStyle/>
        <a:p>
          <a:endParaRPr lang="en-US"/>
        </a:p>
      </dgm:t>
    </dgm:pt>
    <dgm:pt modelId="{8F6EFA1E-4CE4-4598-BA0A-542C3188C290}" type="pres">
      <dgm:prSet presAssocID="{499B2455-EC44-484B-A63F-D073710AF93A}" presName="parent2" presStyleLbl="alignAccFollowNode1" presStyleIdx="1" presStyleCnt="4" custScaleX="127983" custScaleY="87741" custLinFactX="-114630" custLinFactNeighborX="-200000" custLinFactNeighborY="-26690">
        <dgm:presLayoutVars>
          <dgm:chMax val="4"/>
        </dgm:presLayoutVars>
      </dgm:prSet>
      <dgm:spPr/>
      <dgm:t>
        <a:bodyPr/>
        <a:lstStyle/>
        <a:p>
          <a:endParaRPr lang="en-US"/>
        </a:p>
      </dgm:t>
    </dgm:pt>
    <dgm:pt modelId="{5C5D42EB-8E68-40DF-971E-C010FCC0AF23}" type="pres">
      <dgm:prSet presAssocID="{499B2455-EC44-484B-A63F-D073710AF93A}" presName="childrenComposite" presStyleCnt="0"/>
      <dgm:spPr/>
    </dgm:pt>
    <dgm:pt modelId="{204B808B-2457-4F31-8EEA-A1F6A746DB9E}" type="pres">
      <dgm:prSet presAssocID="{499B2455-EC44-484B-A63F-D073710AF93A}" presName="dummyMaxCanvas_ChildArea" presStyleCnt="0"/>
      <dgm:spPr/>
    </dgm:pt>
    <dgm:pt modelId="{ED1B5632-9EDB-4D64-B34A-A3940A7285EE}" type="pres">
      <dgm:prSet presAssocID="{499B2455-EC44-484B-A63F-D073710AF93A}" presName="fulcrum" presStyleLbl="alignAccFollowNode1" presStyleIdx="2" presStyleCnt="4" custLinFactNeighborX="4182" custLinFactNeighborY="-2091"/>
      <dgm:spPr/>
    </dgm:pt>
    <dgm:pt modelId="{83FDF37F-1708-454E-9803-86518CBE1105}" type="pres">
      <dgm:prSet presAssocID="{499B2455-EC44-484B-A63F-D073710AF93A}" presName="balance_13" presStyleLbl="alignAccFollowNode1" presStyleIdx="3" presStyleCnt="4">
        <dgm:presLayoutVars>
          <dgm:bulletEnabled val="1"/>
        </dgm:presLayoutVars>
      </dgm:prSet>
      <dgm:spPr/>
    </dgm:pt>
    <dgm:pt modelId="{2F5B0674-AD0E-45BF-898B-E976E343E88E}" type="pres">
      <dgm:prSet presAssocID="{499B2455-EC44-484B-A63F-D073710AF93A}" presName="right_13_1" presStyleLbl="node1" presStyleIdx="0" presStyleCnt="4" custScaleX="100836" custScaleY="114255">
        <dgm:presLayoutVars>
          <dgm:bulletEnabled val="1"/>
        </dgm:presLayoutVars>
      </dgm:prSet>
      <dgm:spPr/>
      <dgm:t>
        <a:bodyPr/>
        <a:lstStyle/>
        <a:p>
          <a:endParaRPr lang="en-US"/>
        </a:p>
      </dgm:t>
    </dgm:pt>
    <dgm:pt modelId="{BB335CDD-AE66-4125-BAF6-9E03D8E5F1D0}" type="pres">
      <dgm:prSet presAssocID="{499B2455-EC44-484B-A63F-D073710AF93A}" presName="right_13_2" presStyleLbl="node1" presStyleIdx="1" presStyleCnt="4" custScaleY="107078" custLinFactNeighborY="-3124">
        <dgm:presLayoutVars>
          <dgm:bulletEnabled val="1"/>
        </dgm:presLayoutVars>
      </dgm:prSet>
      <dgm:spPr/>
      <dgm:t>
        <a:bodyPr/>
        <a:lstStyle/>
        <a:p>
          <a:endParaRPr lang="en-US"/>
        </a:p>
      </dgm:t>
    </dgm:pt>
    <dgm:pt modelId="{4E84C0A0-7A89-4692-8EDB-9E2E96D81015}" type="pres">
      <dgm:prSet presAssocID="{499B2455-EC44-484B-A63F-D073710AF93A}" presName="right_13_3" presStyleLbl="node1" presStyleIdx="2" presStyleCnt="4" custScaleX="103045" custScaleY="109176" custLinFactNeighborX="811" custLinFactNeighborY="-1562">
        <dgm:presLayoutVars>
          <dgm:bulletEnabled val="1"/>
        </dgm:presLayoutVars>
      </dgm:prSet>
      <dgm:spPr/>
      <dgm:t>
        <a:bodyPr/>
        <a:lstStyle/>
        <a:p>
          <a:endParaRPr lang="en-US"/>
        </a:p>
      </dgm:t>
    </dgm:pt>
    <dgm:pt modelId="{53909BBD-459E-4ABD-94F4-4FD060DEDD95}" type="pres">
      <dgm:prSet presAssocID="{499B2455-EC44-484B-A63F-D073710AF93A}" presName="left_13_1" presStyleLbl="node1" presStyleIdx="3" presStyleCnt="4">
        <dgm:presLayoutVars>
          <dgm:bulletEnabled val="1"/>
        </dgm:presLayoutVars>
      </dgm:prSet>
      <dgm:spPr/>
      <dgm:t>
        <a:bodyPr/>
        <a:lstStyle/>
        <a:p>
          <a:endParaRPr lang="en-US"/>
        </a:p>
      </dgm:t>
    </dgm:pt>
  </dgm:ptLst>
  <dgm:cxnLst>
    <dgm:cxn modelId="{4C30072B-EC54-49F8-A203-9248092C81C9}" srcId="{499B2455-EC44-484B-A63F-D073710AF93A}" destId="{FDE905C9-6BB8-4CA0-9873-8418222446C5}" srcOrd="0" destOrd="0" parTransId="{0B496DAB-8C4D-4A7B-AB1B-9CA7FCF5217B}" sibTransId="{5BEB1178-41E0-4898-818F-F6519197EAA5}"/>
    <dgm:cxn modelId="{95BFF007-5A65-4412-8094-DDFBE81834F3}" srcId="{499B2455-EC44-484B-A63F-D073710AF93A}" destId="{D9BF231B-5BDE-41E8-B089-DA2165C72B75}" srcOrd="1" destOrd="0" parTransId="{C1CF86A3-33D4-4E11-959E-8E0CC9609099}" sibTransId="{0DDC34AF-95BF-4214-9C90-92BA8B4CE25E}"/>
    <dgm:cxn modelId="{F4413653-350C-43B4-9E8D-94079C93BD5A}" type="presOf" srcId="{5EF19861-3F3D-4D3C-A482-D5F6230C7218}" destId="{BB335CDD-AE66-4125-BAF6-9E03D8E5F1D0}" srcOrd="0" destOrd="0" presId="urn:microsoft.com/office/officeart/2005/8/layout/balance1"/>
    <dgm:cxn modelId="{39CB1D87-9170-4373-86B3-4C314432B313}" type="presOf" srcId="{C9D33BE9-40BD-4A17-99DF-26D38D61A95C}" destId="{4E84C0A0-7A89-4692-8EDB-9E2E96D81015}" srcOrd="0" destOrd="0" presId="urn:microsoft.com/office/officeart/2005/8/layout/balance1"/>
    <dgm:cxn modelId="{C787B32A-EDFD-423B-ADC4-83C9994A7DAF}" type="presOf" srcId="{D9BF231B-5BDE-41E8-B089-DA2165C72B75}" destId="{8F6EFA1E-4CE4-4598-BA0A-542C3188C290}" srcOrd="0" destOrd="0" presId="urn:microsoft.com/office/officeart/2005/8/layout/balance1"/>
    <dgm:cxn modelId="{88AFB6F4-953E-4B0C-8630-098B7FFA9C39}" type="presOf" srcId="{C4BD28A3-6A17-47F3-BAA2-FD1F5A502B4A}" destId="{2F5B0674-AD0E-45BF-898B-E976E343E88E}" srcOrd="0" destOrd="0" presId="urn:microsoft.com/office/officeart/2005/8/layout/balance1"/>
    <dgm:cxn modelId="{D8D3E619-1B3B-48EB-A9EB-DEDE27CD9388}" srcId="{D9BF231B-5BDE-41E8-B089-DA2165C72B75}" destId="{C4BD28A3-6A17-47F3-BAA2-FD1F5A502B4A}" srcOrd="0" destOrd="0" parTransId="{3C4EBE5B-C0FA-43BB-9ECB-B4D596D75F06}" sibTransId="{0D57824B-ECE6-4921-81E0-2F52FBB58507}"/>
    <dgm:cxn modelId="{3384B4B0-417E-434F-ADB9-14AE6F2FDE58}" type="presOf" srcId="{499B2455-EC44-484B-A63F-D073710AF93A}" destId="{76167814-DCED-4EFC-8CBD-5A2818938A2B}" srcOrd="0" destOrd="0" presId="urn:microsoft.com/office/officeart/2005/8/layout/balance1"/>
    <dgm:cxn modelId="{2CDEE9FD-0274-4957-BEF3-B7DD56271BBE}" type="presOf" srcId="{EB7874DE-9502-48F4-98F7-4C12B9D01F71}" destId="{53909BBD-459E-4ABD-94F4-4FD060DEDD95}" srcOrd="0" destOrd="0" presId="urn:microsoft.com/office/officeart/2005/8/layout/balance1"/>
    <dgm:cxn modelId="{CE33D6AF-1384-45CA-BFE7-7EE9D86B5374}" srcId="{D9BF231B-5BDE-41E8-B089-DA2165C72B75}" destId="{C9D33BE9-40BD-4A17-99DF-26D38D61A95C}" srcOrd="2" destOrd="0" parTransId="{346E064D-B9F6-41D8-A7CD-D3D77BB0B5E9}" sibTransId="{EC3C948A-EC5D-4A5A-BB94-BAFFE3ECBF01}"/>
    <dgm:cxn modelId="{F3A52D45-AAE0-4B5C-B3DD-5F1101754456}" srcId="{FDE905C9-6BB8-4CA0-9873-8418222446C5}" destId="{EB7874DE-9502-48F4-98F7-4C12B9D01F71}" srcOrd="0" destOrd="0" parTransId="{7227186E-F7B6-4326-A298-FC5C7B9B33DC}" sibTransId="{88372AD2-93E6-4735-BFE4-CBED8F2C176C}"/>
    <dgm:cxn modelId="{69E8FFC4-2C10-48C4-ACE4-57F95C32AEAA}" srcId="{D9BF231B-5BDE-41E8-B089-DA2165C72B75}" destId="{5EF19861-3F3D-4D3C-A482-D5F6230C7218}" srcOrd="1" destOrd="0" parTransId="{2757EFA2-6B80-4B09-8EEB-D8182E135FA4}" sibTransId="{918B3E0C-8996-4250-ACCA-B605C265FD63}"/>
    <dgm:cxn modelId="{98011930-CC65-4895-8359-FD9EA768FCEA}" type="presOf" srcId="{FDE905C9-6BB8-4CA0-9873-8418222446C5}" destId="{34E10A87-65B9-487F-8705-16A9BA3AC372}" srcOrd="0" destOrd="0" presId="urn:microsoft.com/office/officeart/2005/8/layout/balance1"/>
    <dgm:cxn modelId="{B6004549-9618-4160-BB44-A6C1D679AB78}" type="presParOf" srcId="{76167814-DCED-4EFC-8CBD-5A2818938A2B}" destId="{D3148E7B-9C58-4CF3-AEE4-5DD51BB67764}" srcOrd="0" destOrd="0" presId="urn:microsoft.com/office/officeart/2005/8/layout/balance1"/>
    <dgm:cxn modelId="{18038C7B-1DAA-496D-80C9-F5EA6A4725C8}" type="presParOf" srcId="{76167814-DCED-4EFC-8CBD-5A2818938A2B}" destId="{137F7B31-EDE7-4228-9C29-8349695C9139}" srcOrd="1" destOrd="0" presId="urn:microsoft.com/office/officeart/2005/8/layout/balance1"/>
    <dgm:cxn modelId="{879551AD-1B63-4CAE-A8FE-568A60AF3521}" type="presParOf" srcId="{137F7B31-EDE7-4228-9C29-8349695C9139}" destId="{34E10A87-65B9-487F-8705-16A9BA3AC372}" srcOrd="0" destOrd="0" presId="urn:microsoft.com/office/officeart/2005/8/layout/balance1"/>
    <dgm:cxn modelId="{A23A46D1-E97C-405F-9BAB-E42926CA21A7}" type="presParOf" srcId="{137F7B31-EDE7-4228-9C29-8349695C9139}" destId="{8F6EFA1E-4CE4-4598-BA0A-542C3188C290}" srcOrd="1" destOrd="0" presId="urn:microsoft.com/office/officeart/2005/8/layout/balance1"/>
    <dgm:cxn modelId="{5C017A29-BBEB-47AD-816E-F5156DEF9929}" type="presParOf" srcId="{76167814-DCED-4EFC-8CBD-5A2818938A2B}" destId="{5C5D42EB-8E68-40DF-971E-C010FCC0AF23}" srcOrd="2" destOrd="0" presId="urn:microsoft.com/office/officeart/2005/8/layout/balance1"/>
    <dgm:cxn modelId="{6C11F680-6A84-4616-9C2A-33787B0B9690}" type="presParOf" srcId="{5C5D42EB-8E68-40DF-971E-C010FCC0AF23}" destId="{204B808B-2457-4F31-8EEA-A1F6A746DB9E}" srcOrd="0" destOrd="0" presId="urn:microsoft.com/office/officeart/2005/8/layout/balance1"/>
    <dgm:cxn modelId="{64474C33-9698-450C-A901-539DD1D052ED}" type="presParOf" srcId="{5C5D42EB-8E68-40DF-971E-C010FCC0AF23}" destId="{ED1B5632-9EDB-4D64-B34A-A3940A7285EE}" srcOrd="1" destOrd="0" presId="urn:microsoft.com/office/officeart/2005/8/layout/balance1"/>
    <dgm:cxn modelId="{EA59DB37-37DB-4ACD-95B8-9E1917F37FE3}" type="presParOf" srcId="{5C5D42EB-8E68-40DF-971E-C010FCC0AF23}" destId="{83FDF37F-1708-454E-9803-86518CBE1105}" srcOrd="2" destOrd="0" presId="urn:microsoft.com/office/officeart/2005/8/layout/balance1"/>
    <dgm:cxn modelId="{F70B717B-2899-419D-946D-CC9A90FD4561}" type="presParOf" srcId="{5C5D42EB-8E68-40DF-971E-C010FCC0AF23}" destId="{2F5B0674-AD0E-45BF-898B-E976E343E88E}" srcOrd="3" destOrd="0" presId="urn:microsoft.com/office/officeart/2005/8/layout/balance1"/>
    <dgm:cxn modelId="{F81D3B0F-972C-42DF-9ACF-0D8CD0ADCAC3}" type="presParOf" srcId="{5C5D42EB-8E68-40DF-971E-C010FCC0AF23}" destId="{BB335CDD-AE66-4125-BAF6-9E03D8E5F1D0}" srcOrd="4" destOrd="0" presId="urn:microsoft.com/office/officeart/2005/8/layout/balance1"/>
    <dgm:cxn modelId="{C3710AB9-01A7-4B76-A01D-CD23780D6D50}" type="presParOf" srcId="{5C5D42EB-8E68-40DF-971E-C010FCC0AF23}" destId="{4E84C0A0-7A89-4692-8EDB-9E2E96D81015}" srcOrd="5" destOrd="0" presId="urn:microsoft.com/office/officeart/2005/8/layout/balance1"/>
    <dgm:cxn modelId="{39C7B123-51D3-4FBD-BF28-E8568E3E2A46}" type="presParOf" srcId="{5C5D42EB-8E68-40DF-971E-C010FCC0AF23}" destId="{53909BBD-459E-4ABD-94F4-4FD060DEDD95}" srcOrd="6"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10A87-65B9-487F-8705-16A9BA3AC372}">
      <dsp:nvSpPr>
        <dsp:cNvPr id="0" name=""/>
        <dsp:cNvSpPr/>
      </dsp:nvSpPr>
      <dsp:spPr>
        <a:xfrm>
          <a:off x="1096256" y="0"/>
          <a:ext cx="207591" cy="42392"/>
        </a:xfrm>
        <a:prstGeom prst="roundRect">
          <a:avLst>
            <a:gd name="adj" fmla="val 10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p>
      </dsp:txBody>
      <dsp:txXfrm>
        <a:off x="1097498" y="1242"/>
        <a:ext cx="205107" cy="39908"/>
      </dsp:txXfrm>
    </dsp:sp>
    <dsp:sp modelId="{8F6EFA1E-4CE4-4598-BA0A-542C3188C290}">
      <dsp:nvSpPr>
        <dsp:cNvPr id="0" name=""/>
        <dsp:cNvSpPr/>
      </dsp:nvSpPr>
      <dsp:spPr>
        <a:xfrm>
          <a:off x="439402" y="0"/>
          <a:ext cx="1974887" cy="752177"/>
        </a:xfrm>
        <a:prstGeom prst="roundRect">
          <a:avLst>
            <a:gd name="adj" fmla="val 10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neck</a:t>
          </a:r>
          <a:endParaRPr lang="en-US" sz="3200" kern="1200" dirty="0"/>
        </a:p>
      </dsp:txBody>
      <dsp:txXfrm>
        <a:off x="461433" y="22031"/>
        <a:ext cx="1930825" cy="708115"/>
      </dsp:txXfrm>
    </dsp:sp>
    <dsp:sp modelId="{ED1B5632-9EDB-4D64-B34A-A3940A7285EE}">
      <dsp:nvSpPr>
        <dsp:cNvPr id="0" name=""/>
        <dsp:cNvSpPr/>
      </dsp:nvSpPr>
      <dsp:spPr>
        <a:xfrm>
          <a:off x="5314642" y="3722274"/>
          <a:ext cx="642952" cy="642952"/>
        </a:xfrm>
        <a:prstGeom prst="triangle">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83FDF37F-1708-454E-9803-86518CBE1105}">
      <dsp:nvSpPr>
        <dsp:cNvPr id="0" name=""/>
        <dsp:cNvSpPr/>
      </dsp:nvSpPr>
      <dsp:spPr>
        <a:xfrm rot="240000">
          <a:off x="3679783" y="3460206"/>
          <a:ext cx="3858893" cy="269840"/>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2F5B0674-AD0E-45BF-898B-E976E343E88E}">
      <dsp:nvSpPr>
        <dsp:cNvPr id="0" name=""/>
        <dsp:cNvSpPr/>
      </dsp:nvSpPr>
      <dsp:spPr>
        <a:xfrm rot="240000">
          <a:off x="5994167" y="2726917"/>
          <a:ext cx="1544754" cy="834571"/>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err="1" smtClean="0"/>
            <a:t>Thymic</a:t>
          </a:r>
          <a:r>
            <a:rPr lang="en-US" sz="1400" kern="1200" dirty="0" smtClean="0"/>
            <a:t> tongue</a:t>
          </a:r>
          <a:endParaRPr lang="en-US" sz="1400" kern="1200" dirty="0"/>
        </a:p>
      </dsp:txBody>
      <dsp:txXfrm>
        <a:off x="6034907" y="2767657"/>
        <a:ext cx="1463274" cy="753091"/>
      </dsp:txXfrm>
    </dsp:sp>
    <dsp:sp modelId="{BB335CDD-AE66-4125-BAF6-9E03D8E5F1D0}">
      <dsp:nvSpPr>
        <dsp:cNvPr id="0" name=""/>
        <dsp:cNvSpPr/>
      </dsp:nvSpPr>
      <dsp:spPr>
        <a:xfrm rot="240000">
          <a:off x="6054488" y="1958947"/>
          <a:ext cx="1535558" cy="776004"/>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upper pole of the thyroid </a:t>
          </a:r>
          <a:endParaRPr lang="en-US" sz="1400" kern="1200" dirty="0"/>
        </a:p>
      </dsp:txBody>
      <dsp:txXfrm>
        <a:off x="6092369" y="1996828"/>
        <a:ext cx="1459796" cy="700242"/>
      </dsp:txXfrm>
    </dsp:sp>
    <dsp:sp modelId="{4E84C0A0-7A89-4692-8EDB-9E2E96D81015}">
      <dsp:nvSpPr>
        <dsp:cNvPr id="0" name=""/>
        <dsp:cNvSpPr/>
      </dsp:nvSpPr>
      <dsp:spPr>
        <a:xfrm rot="240000">
          <a:off x="6099356" y="1210409"/>
          <a:ext cx="1582990" cy="789996"/>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superior posterior mediastinum </a:t>
          </a:r>
          <a:endParaRPr lang="en-US" sz="1400" kern="1200" dirty="0"/>
        </a:p>
      </dsp:txBody>
      <dsp:txXfrm>
        <a:off x="6137920" y="1248973"/>
        <a:ext cx="1505862" cy="712868"/>
      </dsp:txXfrm>
    </dsp:sp>
    <dsp:sp modelId="{53909BBD-459E-4ABD-94F4-4FD060DEDD95}">
      <dsp:nvSpPr>
        <dsp:cNvPr id="0" name=""/>
        <dsp:cNvSpPr/>
      </dsp:nvSpPr>
      <dsp:spPr>
        <a:xfrm rot="240000">
          <a:off x="3789243" y="2631231"/>
          <a:ext cx="1539661" cy="717325"/>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t>
          </a:r>
          <a:endParaRPr lang="en-US" sz="1400" kern="1200" dirty="0"/>
        </a:p>
      </dsp:txBody>
      <dsp:txXfrm>
        <a:off x="3824260" y="2666248"/>
        <a:ext cx="1469627" cy="64729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95776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864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169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94730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3506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4896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1/20/2020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67955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057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832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845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781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87719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57481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976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08479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65744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144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1/20/2020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65809502"/>
      </p:ext>
    </p:extLst>
  </p:cSld>
  <p:clrMap bg1="dk1" tx1="lt1" bg2="dk2"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9977502" cy="3329581"/>
          </a:xfrm>
        </p:spPr>
        <p:txBody>
          <a:bodyPr/>
          <a:lstStyle/>
          <a:p>
            <a:r>
              <a:rPr lang="en-US" dirty="0" smtClean="0"/>
              <a:t>IN THE NAME OF GOD</a:t>
            </a:r>
            <a:br>
              <a:rPr lang="en-US" dirty="0" smtClean="0"/>
            </a:br>
            <a:endParaRPr lang="en-US" dirty="0"/>
          </a:p>
        </p:txBody>
      </p:sp>
      <p:sp>
        <p:nvSpPr>
          <p:cNvPr id="3" name="Subtitle 2"/>
          <p:cNvSpPr>
            <a:spLocks noGrp="1"/>
          </p:cNvSpPr>
          <p:nvPr>
            <p:ph type="subTitle" idx="1"/>
          </p:nvPr>
        </p:nvSpPr>
        <p:spPr>
          <a:xfrm>
            <a:off x="1154955" y="4777380"/>
            <a:ext cx="9861388" cy="861420"/>
          </a:xfrm>
        </p:spPr>
        <p:txBody>
          <a:bodyPr/>
          <a:lstStyle/>
          <a:p>
            <a:r>
              <a:rPr lang="en-US" dirty="0" smtClean="0"/>
              <a:t>DR MARYAM DEHGHANI</a:t>
            </a:r>
            <a:endParaRPr lang="en-US" dirty="0"/>
          </a:p>
        </p:txBody>
      </p:sp>
    </p:spTree>
    <p:extLst>
      <p:ext uri="{BB962C8B-B14F-4D97-AF65-F5344CB8AC3E}">
        <p14:creationId xmlns:p14="http://schemas.microsoft.com/office/powerpoint/2010/main" val="1249705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830" y="477672"/>
            <a:ext cx="12069170" cy="5704764"/>
          </a:xfrm>
        </p:spPr>
        <p:txBody>
          <a:bodyPr>
            <a:normAutofit/>
          </a:bodyPr>
          <a:lstStyle/>
          <a:p>
            <a:r>
              <a:rPr lang="en-US" dirty="0" smtClean="0">
                <a:solidFill>
                  <a:schemeClr val="accent1">
                    <a:lumMod val="60000"/>
                    <a:lumOff val="40000"/>
                  </a:schemeClr>
                </a:solidFill>
              </a:rPr>
              <a:t>712 </a:t>
            </a:r>
            <a:r>
              <a:rPr lang="en-US" dirty="0"/>
              <a:t>patients with </a:t>
            </a:r>
            <a:r>
              <a:rPr lang="en-US" dirty="0" smtClean="0"/>
              <a:t>primary hyperparathyroidism </a:t>
            </a:r>
            <a:r>
              <a:rPr lang="en-US" dirty="0"/>
              <a:t>were surgically treated at </a:t>
            </a:r>
            <a:r>
              <a:rPr lang="en-US" dirty="0" smtClean="0"/>
              <a:t>the Massachusetts </a:t>
            </a:r>
            <a:r>
              <a:rPr lang="en-US" dirty="0"/>
              <a:t>General Hospital. </a:t>
            </a:r>
            <a:endParaRPr lang="en-US" dirty="0" smtClean="0"/>
          </a:p>
          <a:p>
            <a:r>
              <a:rPr lang="en-US" dirty="0" smtClean="0"/>
              <a:t>In approximately </a:t>
            </a:r>
            <a:r>
              <a:rPr lang="en-US" dirty="0" smtClean="0">
                <a:solidFill>
                  <a:schemeClr val="accent1">
                    <a:lumMod val="60000"/>
                    <a:lumOff val="40000"/>
                  </a:schemeClr>
                </a:solidFill>
              </a:rPr>
              <a:t>85% </a:t>
            </a:r>
            <a:r>
              <a:rPr lang="en-US" dirty="0"/>
              <a:t>: straightforward operation</a:t>
            </a:r>
            <a:endParaRPr lang="en-US" dirty="0" smtClean="0"/>
          </a:p>
          <a:p>
            <a:r>
              <a:rPr lang="en-US" dirty="0" smtClean="0"/>
              <a:t>The </a:t>
            </a:r>
            <a:r>
              <a:rPr lang="en-US" dirty="0"/>
              <a:t>remaining </a:t>
            </a:r>
            <a:r>
              <a:rPr lang="en-US" sz="2400" dirty="0">
                <a:solidFill>
                  <a:schemeClr val="accent1">
                    <a:lumMod val="60000"/>
                    <a:lumOff val="40000"/>
                  </a:schemeClr>
                </a:solidFill>
              </a:rPr>
              <a:t>15% </a:t>
            </a:r>
            <a:r>
              <a:rPr lang="en-US" dirty="0" smtClean="0"/>
              <a:t>: problem cases</a:t>
            </a:r>
          </a:p>
          <a:p>
            <a:pPr marL="0" indent="0">
              <a:buNone/>
            </a:pPr>
            <a:endParaRPr lang="en-US" dirty="0" smtClean="0"/>
          </a:p>
          <a:p>
            <a:pPr marL="0" indent="0">
              <a:buNone/>
            </a:pPr>
            <a:r>
              <a:rPr lang="en-US" dirty="0" smtClean="0"/>
              <a:t>These </a:t>
            </a:r>
            <a:r>
              <a:rPr lang="en-US" dirty="0"/>
              <a:t>problem cases is the subject of this </a:t>
            </a:r>
            <a:r>
              <a:rPr lang="en-US" dirty="0" smtClean="0"/>
              <a:t>paper</a:t>
            </a:r>
          </a:p>
          <a:p>
            <a:pPr marL="0" indent="0">
              <a:buNone/>
            </a:pPr>
            <a:endParaRPr lang="en-US" dirty="0"/>
          </a:p>
          <a:p>
            <a:pPr marL="0" indent="0">
              <a:buNone/>
            </a:pPr>
            <a:endParaRPr lang="en-US" dirty="0" smtClean="0"/>
          </a:p>
          <a:p>
            <a:pPr marL="0" indent="0">
              <a:buNone/>
            </a:pPr>
            <a:r>
              <a:rPr lang="en-US" sz="3800" dirty="0"/>
              <a:t>Materials and </a:t>
            </a:r>
            <a:r>
              <a:rPr lang="en-US" sz="3800" dirty="0" smtClean="0"/>
              <a:t>methods</a:t>
            </a:r>
          </a:p>
          <a:p>
            <a:pPr marL="0" indent="0">
              <a:buNone/>
            </a:pPr>
            <a:r>
              <a:rPr lang="en-US" sz="2200" dirty="0"/>
              <a:t>This study includes 112 patients who had had </a:t>
            </a:r>
            <a:r>
              <a:rPr lang="en-US" sz="2200" dirty="0" smtClean="0"/>
              <a:t>one or more previous unsuccessful operations for primary hyperparathyroidism.</a:t>
            </a:r>
          </a:p>
          <a:p>
            <a:pPr marL="0" indent="0">
              <a:buNone/>
            </a:pPr>
            <a:endParaRPr lang="en-US" dirty="0"/>
          </a:p>
        </p:txBody>
      </p:sp>
      <p:sp>
        <p:nvSpPr>
          <p:cNvPr id="2" name="Explosion 1 1"/>
          <p:cNvSpPr/>
          <p:nvPr/>
        </p:nvSpPr>
        <p:spPr>
          <a:xfrm>
            <a:off x="6325737" y="2790967"/>
            <a:ext cx="689212" cy="53908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635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409434"/>
            <a:ext cx="11341290" cy="2265527"/>
          </a:xfrm>
        </p:spPr>
        <p:txBody>
          <a:bodyPr>
            <a:noAutofit/>
          </a:bodyPr>
          <a:lstStyle/>
          <a:p>
            <a:r>
              <a:rPr lang="en-US" sz="2800" dirty="0">
                <a:solidFill>
                  <a:srgbClr val="FF0000"/>
                </a:solidFill>
              </a:rPr>
              <a:t>102 patients were successfully </a:t>
            </a:r>
            <a:r>
              <a:rPr lang="en-US" sz="2800" dirty="0" smtClean="0">
                <a:solidFill>
                  <a:srgbClr val="FF0000"/>
                </a:solidFill>
              </a:rPr>
              <a:t>re-explored</a:t>
            </a:r>
            <a:br>
              <a:rPr lang="en-US" sz="2800" dirty="0" smtClean="0">
                <a:solidFill>
                  <a:srgbClr val="FF0000"/>
                </a:solidFill>
              </a:rPr>
            </a:br>
            <a:r>
              <a:rPr lang="en-US" sz="2800" dirty="0"/>
              <a:t/>
            </a:r>
            <a:br>
              <a:rPr lang="en-US" sz="2800" dirty="0"/>
            </a:br>
            <a:r>
              <a:rPr lang="en-US" sz="2800" dirty="0" smtClean="0"/>
              <a:t>the </a:t>
            </a:r>
            <a:r>
              <a:rPr lang="en-US" sz="2800" dirty="0"/>
              <a:t>exception of 6 glands the location </a:t>
            </a:r>
            <a:r>
              <a:rPr lang="en-US" sz="2800" dirty="0" smtClean="0"/>
              <a:t>was </a:t>
            </a:r>
            <a:r>
              <a:rPr lang="en-US" sz="2800" dirty="0"/>
              <a:t>not clearly </a:t>
            </a:r>
            <a:r>
              <a:rPr lang="en-US" sz="2800" dirty="0" smtClean="0"/>
              <a:t>defined</a:t>
            </a:r>
            <a:br>
              <a:rPr lang="en-US" sz="2800" dirty="0" smtClean="0"/>
            </a:br>
            <a:r>
              <a:rPr lang="en-US" sz="2800" dirty="0" smtClean="0"/>
              <a:t/>
            </a:r>
            <a:br>
              <a:rPr lang="en-US" sz="2800" dirty="0" smtClean="0"/>
            </a:br>
            <a:r>
              <a:rPr lang="en-US" sz="2800" dirty="0" smtClean="0"/>
              <a:t>104 </a:t>
            </a:r>
            <a:r>
              <a:rPr lang="en-US" sz="2800" dirty="0"/>
              <a:t>were found in the following sites </a:t>
            </a:r>
            <a:r>
              <a:rPr lang="en-US" sz="2800" dirty="0" smtClean="0"/>
              <a:t>: </a:t>
            </a:r>
            <a:r>
              <a:rPr lang="en-US" sz="2800" dirty="0"/>
              <a:t/>
            </a:r>
            <a:br>
              <a:rPr lang="en-US" sz="2800" dirty="0"/>
            </a:br>
            <a:endParaRPr lang="en-US" sz="2800" dirty="0"/>
          </a:p>
        </p:txBody>
      </p:sp>
      <p:pic>
        <p:nvPicPr>
          <p:cNvPr id="5" name="Picture 4"/>
          <p:cNvPicPr>
            <a:picLocks noChangeAspect="1"/>
          </p:cNvPicPr>
          <p:nvPr/>
        </p:nvPicPr>
        <p:blipFill>
          <a:blip r:embed="rId2"/>
          <a:stretch>
            <a:fillRect/>
          </a:stretch>
        </p:blipFill>
        <p:spPr>
          <a:xfrm>
            <a:off x="1097983" y="2770496"/>
            <a:ext cx="9601863" cy="3471227"/>
          </a:xfrm>
          <a:prstGeom prst="rect">
            <a:avLst/>
          </a:prstGeom>
        </p:spPr>
      </p:pic>
    </p:spTree>
    <p:extLst>
      <p:ext uri="{BB962C8B-B14F-4D97-AF65-F5344CB8AC3E}">
        <p14:creationId xmlns:p14="http://schemas.microsoft.com/office/powerpoint/2010/main" val="312423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319" y="1214651"/>
            <a:ext cx="6155142" cy="6059606"/>
          </a:xfrm>
        </p:spPr>
        <p:txBody>
          <a:bodyPr>
            <a:normAutofit/>
          </a:bodyPr>
          <a:lstStyle/>
          <a:p>
            <a:r>
              <a:rPr lang="en-US" dirty="0" smtClean="0"/>
              <a:t>34 : </a:t>
            </a:r>
            <a:r>
              <a:rPr lang="en-US" dirty="0" smtClean="0">
                <a:solidFill>
                  <a:schemeClr val="accent1">
                    <a:lumMod val="20000"/>
                    <a:lumOff val="80000"/>
                  </a:schemeClr>
                </a:solidFill>
              </a:rPr>
              <a:t>superior </a:t>
            </a:r>
            <a:r>
              <a:rPr lang="en-US" dirty="0">
                <a:solidFill>
                  <a:schemeClr val="accent1">
                    <a:lumMod val="20000"/>
                    <a:lumOff val="80000"/>
                  </a:schemeClr>
                </a:solidFill>
              </a:rPr>
              <a:t>posterior </a:t>
            </a:r>
            <a:r>
              <a:rPr lang="en-US" dirty="0" smtClean="0">
                <a:solidFill>
                  <a:schemeClr val="accent1">
                    <a:lumMod val="20000"/>
                    <a:lumOff val="80000"/>
                  </a:schemeClr>
                </a:solidFill>
              </a:rPr>
              <a:t>mediastinum</a:t>
            </a:r>
          </a:p>
          <a:p>
            <a:r>
              <a:rPr lang="en-US" dirty="0" smtClean="0"/>
              <a:t>21 : anterior mediastinum</a:t>
            </a:r>
          </a:p>
          <a:p>
            <a:r>
              <a:rPr lang="en-US" dirty="0" smtClean="0"/>
              <a:t>19 : dorsum </a:t>
            </a:r>
            <a:r>
              <a:rPr lang="en-US" dirty="0"/>
              <a:t>of </a:t>
            </a:r>
            <a:r>
              <a:rPr lang="en-US" dirty="0" smtClean="0"/>
              <a:t>upper thyroid pole </a:t>
            </a:r>
          </a:p>
          <a:p>
            <a:r>
              <a:rPr lang="en-US" dirty="0" smtClean="0"/>
              <a:t>10 : behind </a:t>
            </a:r>
            <a:r>
              <a:rPr lang="en-US" dirty="0"/>
              <a:t>the lower thyroid pole </a:t>
            </a:r>
          </a:p>
          <a:p>
            <a:r>
              <a:rPr lang="en-US" dirty="0" smtClean="0"/>
              <a:t>13 : within the </a:t>
            </a:r>
            <a:r>
              <a:rPr lang="en-US" dirty="0" err="1"/>
              <a:t>thymic</a:t>
            </a:r>
            <a:r>
              <a:rPr lang="en-US" dirty="0"/>
              <a:t> </a:t>
            </a:r>
            <a:r>
              <a:rPr lang="en-US" dirty="0" smtClean="0"/>
              <a:t>tongue</a:t>
            </a:r>
          </a:p>
          <a:p>
            <a:r>
              <a:rPr lang="en-US" dirty="0" smtClean="0"/>
              <a:t>5 :  behind </a:t>
            </a:r>
            <a:r>
              <a:rPr lang="en-US" dirty="0"/>
              <a:t>the </a:t>
            </a:r>
            <a:r>
              <a:rPr lang="en-US" dirty="0" smtClean="0"/>
              <a:t>upper esophageal wall</a:t>
            </a:r>
          </a:p>
          <a:p>
            <a:r>
              <a:rPr lang="en-US" dirty="0" smtClean="0"/>
              <a:t>1 :  </a:t>
            </a:r>
            <a:r>
              <a:rPr lang="en-US" dirty="0"/>
              <a:t>at the angle of the </a:t>
            </a:r>
            <a:r>
              <a:rPr lang="en-US" dirty="0" smtClean="0"/>
              <a:t>jaw</a:t>
            </a:r>
          </a:p>
          <a:p>
            <a:r>
              <a:rPr lang="en-US" dirty="0" smtClean="0"/>
              <a:t>1 : within </a:t>
            </a:r>
            <a:r>
              <a:rPr lang="en-US" dirty="0"/>
              <a:t>the </a:t>
            </a:r>
            <a:r>
              <a:rPr lang="en-US" dirty="0" smtClean="0"/>
              <a:t>thyroid</a:t>
            </a:r>
          </a:p>
          <a:p>
            <a:endParaRPr lang="en-US" dirty="0" smtClean="0"/>
          </a:p>
        </p:txBody>
      </p:sp>
      <p:pic>
        <p:nvPicPr>
          <p:cNvPr id="4" name="Picture 3"/>
          <p:cNvPicPr>
            <a:picLocks noChangeAspect="1"/>
          </p:cNvPicPr>
          <p:nvPr/>
        </p:nvPicPr>
        <p:blipFill>
          <a:blip r:embed="rId2"/>
          <a:stretch>
            <a:fillRect/>
          </a:stretch>
        </p:blipFill>
        <p:spPr>
          <a:xfrm>
            <a:off x="6318915" y="197378"/>
            <a:ext cx="5420012" cy="6540237"/>
          </a:xfrm>
          <a:prstGeom prst="rect">
            <a:avLst/>
          </a:prstGeom>
        </p:spPr>
      </p:pic>
    </p:spTree>
    <p:extLst>
      <p:ext uri="{BB962C8B-B14F-4D97-AF65-F5344CB8AC3E}">
        <p14:creationId xmlns:p14="http://schemas.microsoft.com/office/powerpoint/2010/main" val="4242183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9432" y="542546"/>
            <a:ext cx="11618794" cy="1668391"/>
          </a:xfrm>
        </p:spPr>
        <p:txBody>
          <a:bodyPr>
            <a:noAutofit/>
          </a:bodyPr>
          <a:lstStyle/>
          <a:p>
            <a:r>
              <a:rPr lang="en-US" sz="2800" dirty="0"/>
              <a:t>At re-exploration of </a:t>
            </a:r>
            <a:r>
              <a:rPr lang="en-US" sz="2800" dirty="0" smtClean="0"/>
              <a:t>neck</a:t>
            </a:r>
            <a:r>
              <a:rPr lang="en-US" sz="2800" dirty="0"/>
              <a:t>, the </a:t>
            </a:r>
            <a:r>
              <a:rPr lang="en-US" sz="2800" b="1" u="sng" dirty="0">
                <a:solidFill>
                  <a:schemeClr val="accent4">
                    <a:lumMod val="60000"/>
                    <a:lumOff val="40000"/>
                  </a:schemeClr>
                </a:solidFill>
              </a:rPr>
              <a:t>superior posterior mediastinum </a:t>
            </a:r>
            <a:r>
              <a:rPr lang="en-US" sz="2800" dirty="0"/>
              <a:t>was </a:t>
            </a:r>
            <a:r>
              <a:rPr lang="en-US" sz="2800" dirty="0" smtClean="0"/>
              <a:t>the </a:t>
            </a:r>
            <a:r>
              <a:rPr lang="en-US" sz="2800" dirty="0"/>
              <a:t>most common site of missing </a:t>
            </a:r>
            <a:r>
              <a:rPr lang="en-US" sz="2800" dirty="0" smtClean="0"/>
              <a:t>parathyroid (</a:t>
            </a:r>
            <a:r>
              <a:rPr lang="en-US" sz="2800" dirty="0"/>
              <a:t>34, or 38%) </a:t>
            </a:r>
            <a:br>
              <a:rPr lang="en-US" sz="2800" dirty="0"/>
            </a:br>
            <a:r>
              <a:rPr lang="en-US" sz="2800" dirty="0"/>
              <a:t/>
            </a:r>
            <a:br>
              <a:rPr lang="en-US" sz="2800" dirty="0"/>
            </a:b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84147568"/>
              </p:ext>
            </p:extLst>
          </p:nvPr>
        </p:nvGraphicFramePr>
        <p:xfrm>
          <a:off x="609599" y="1869743"/>
          <a:ext cx="11218461" cy="4470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8374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70150" y="510149"/>
            <a:ext cx="4002901" cy="5754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 Placeholder 5"/>
          <p:cNvSpPr>
            <a:spLocks noGrp="1"/>
          </p:cNvSpPr>
          <p:nvPr>
            <p:ph type="body" sz="half" idx="2"/>
          </p:nvPr>
        </p:nvSpPr>
        <p:spPr>
          <a:xfrm>
            <a:off x="395785" y="1228298"/>
            <a:ext cx="6578221" cy="5199797"/>
          </a:xfrm>
        </p:spPr>
        <p:txBody>
          <a:bodyPr>
            <a:normAutofit/>
          </a:bodyPr>
          <a:lstStyle/>
          <a:p>
            <a:r>
              <a:rPr lang="en-US" sz="2000" dirty="0"/>
              <a:t>Of the </a:t>
            </a:r>
            <a:r>
              <a:rPr lang="en-US" sz="2000" u="sng" dirty="0">
                <a:solidFill>
                  <a:schemeClr val="accent1">
                    <a:lumMod val="20000"/>
                    <a:lumOff val="80000"/>
                  </a:schemeClr>
                </a:solidFill>
              </a:rPr>
              <a:t>21</a:t>
            </a:r>
            <a:r>
              <a:rPr lang="en-US" sz="2000" u="sng" dirty="0"/>
              <a:t> missing glands </a:t>
            </a:r>
            <a:r>
              <a:rPr lang="en-US" sz="2000" dirty="0"/>
              <a:t>recovered by </a:t>
            </a:r>
            <a:r>
              <a:rPr lang="en-US" sz="2000" dirty="0" err="1" smtClean="0"/>
              <a:t>mediastinotomy</a:t>
            </a:r>
            <a:endParaRPr lang="en-US" sz="2000" dirty="0"/>
          </a:p>
          <a:p>
            <a:endParaRPr lang="en-US" sz="2000" dirty="0" smtClean="0"/>
          </a:p>
          <a:p>
            <a:r>
              <a:rPr lang="en-US" sz="2000" dirty="0" smtClean="0"/>
              <a:t> </a:t>
            </a:r>
            <a:r>
              <a:rPr lang="en-US" sz="2000" dirty="0" smtClean="0">
                <a:solidFill>
                  <a:schemeClr val="accent1">
                    <a:lumMod val="20000"/>
                    <a:lumOff val="80000"/>
                  </a:schemeClr>
                </a:solidFill>
              </a:rPr>
              <a:t>14 </a:t>
            </a:r>
            <a:r>
              <a:rPr lang="en-US" sz="2000" dirty="0">
                <a:solidFill>
                  <a:schemeClr val="accent1">
                    <a:lumMod val="20000"/>
                    <a:lumOff val="80000"/>
                  </a:schemeClr>
                </a:solidFill>
              </a:rPr>
              <a:t>(67%) </a:t>
            </a:r>
            <a:r>
              <a:rPr lang="en-US" sz="2000" dirty="0" smtClean="0"/>
              <a:t>: within </a:t>
            </a:r>
            <a:r>
              <a:rPr lang="en-US" sz="2000" dirty="0"/>
              <a:t>the thymus </a:t>
            </a:r>
            <a:endParaRPr lang="en-US" sz="2000" dirty="0" smtClean="0"/>
          </a:p>
          <a:p>
            <a:r>
              <a:rPr lang="en-US" sz="2000" dirty="0" smtClean="0"/>
              <a:t>(upper </a:t>
            </a:r>
            <a:r>
              <a:rPr lang="en-US" sz="2000" dirty="0"/>
              <a:t>anterior mediastinum </a:t>
            </a:r>
            <a:r>
              <a:rPr lang="en-US" sz="2000" dirty="0" smtClean="0"/>
              <a:t>) </a:t>
            </a:r>
          </a:p>
          <a:p>
            <a:r>
              <a:rPr lang="en-US" sz="1600" dirty="0" smtClean="0"/>
              <a:t>Conceivably</a:t>
            </a:r>
            <a:r>
              <a:rPr lang="en-US" sz="1600" dirty="0"/>
              <a:t>, some had originally been hidden at the thoracic inlet where they might have been retrieved via the neck</a:t>
            </a:r>
            <a:r>
              <a:rPr lang="en-US" sz="1600" dirty="0" smtClean="0"/>
              <a:t>.</a:t>
            </a:r>
          </a:p>
          <a:p>
            <a:endParaRPr lang="en-US" sz="1600" dirty="0" smtClean="0"/>
          </a:p>
          <a:p>
            <a:r>
              <a:rPr lang="en-US" sz="2000" dirty="0" smtClean="0">
                <a:solidFill>
                  <a:schemeClr val="accent1">
                    <a:lumMod val="20000"/>
                    <a:lumOff val="80000"/>
                  </a:schemeClr>
                </a:solidFill>
              </a:rPr>
              <a:t>7 (</a:t>
            </a:r>
            <a:r>
              <a:rPr lang="en-US" sz="2000" dirty="0">
                <a:solidFill>
                  <a:schemeClr val="accent1">
                    <a:lumMod val="20000"/>
                    <a:lumOff val="80000"/>
                  </a:schemeClr>
                </a:solidFill>
              </a:rPr>
              <a:t>33%) </a:t>
            </a:r>
            <a:r>
              <a:rPr lang="en-US" sz="2000" dirty="0" smtClean="0"/>
              <a:t>: caudally </a:t>
            </a:r>
            <a:r>
              <a:rPr lang="en-US" sz="2000" dirty="0"/>
              <a:t>behind the thymus, anterior to the great vessels or the </a:t>
            </a:r>
            <a:r>
              <a:rPr lang="en-US" sz="2000" dirty="0" smtClean="0"/>
              <a:t>bronchus</a:t>
            </a:r>
            <a:endParaRPr lang="en-US" sz="2000" dirty="0"/>
          </a:p>
        </p:txBody>
      </p:sp>
    </p:spTree>
    <p:extLst>
      <p:ext uri="{BB962C8B-B14F-4D97-AF65-F5344CB8AC3E}">
        <p14:creationId xmlns:p14="http://schemas.microsoft.com/office/powerpoint/2010/main" val="3531309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5091" y="0"/>
            <a:ext cx="8502555" cy="1146412"/>
          </a:xfrm>
        </p:spPr>
        <p:txBody>
          <a:bodyPr/>
          <a:lstStyle/>
          <a:p>
            <a:r>
              <a:rPr lang="en-US" dirty="0"/>
              <a:t>Pathology of the Missing Glands</a:t>
            </a:r>
          </a:p>
        </p:txBody>
      </p:sp>
      <p:sp>
        <p:nvSpPr>
          <p:cNvPr id="3" name="Content Placeholder 2"/>
          <p:cNvSpPr>
            <a:spLocks noGrp="1"/>
          </p:cNvSpPr>
          <p:nvPr>
            <p:ph idx="1"/>
          </p:nvPr>
        </p:nvSpPr>
        <p:spPr>
          <a:xfrm>
            <a:off x="655092" y="5581935"/>
            <a:ext cx="10317709" cy="870126"/>
          </a:xfrm>
        </p:spPr>
        <p:txBody>
          <a:bodyPr>
            <a:normAutofit/>
          </a:bodyPr>
          <a:lstStyle/>
          <a:p>
            <a:r>
              <a:rPr lang="en-US" dirty="0" smtClean="0">
                <a:solidFill>
                  <a:srgbClr val="FFC000"/>
                </a:solidFill>
              </a:rPr>
              <a:t>Six </a:t>
            </a:r>
            <a:r>
              <a:rPr lang="en-US" dirty="0">
                <a:solidFill>
                  <a:srgbClr val="FFC000"/>
                </a:solidFill>
              </a:rPr>
              <a:t>patients had the multiple endocrine syndrome.</a:t>
            </a:r>
          </a:p>
        </p:txBody>
      </p:sp>
      <p:pic>
        <p:nvPicPr>
          <p:cNvPr id="5" name="Picture 4"/>
          <p:cNvPicPr>
            <a:picLocks noChangeAspect="1"/>
          </p:cNvPicPr>
          <p:nvPr/>
        </p:nvPicPr>
        <p:blipFill>
          <a:blip r:embed="rId2"/>
          <a:stretch>
            <a:fillRect/>
          </a:stretch>
        </p:blipFill>
        <p:spPr>
          <a:xfrm>
            <a:off x="655092" y="1032513"/>
            <a:ext cx="10181230" cy="4387034"/>
          </a:xfrm>
          <a:prstGeom prst="rect">
            <a:avLst/>
          </a:prstGeom>
        </p:spPr>
      </p:pic>
    </p:spTree>
    <p:extLst>
      <p:ext uri="{BB962C8B-B14F-4D97-AF65-F5344CB8AC3E}">
        <p14:creationId xmlns:p14="http://schemas.microsoft.com/office/powerpoint/2010/main" val="2895607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07579" y="286603"/>
            <a:ext cx="6414447" cy="750628"/>
          </a:xfrm>
        </p:spPr>
        <p:txBody>
          <a:bodyPr/>
          <a:lstStyle/>
          <a:p>
            <a:r>
              <a:rPr lang="en-US" dirty="0"/>
              <a:t>Unsuccessful Reoperation</a:t>
            </a:r>
          </a:p>
        </p:txBody>
      </p:sp>
      <p:pic>
        <p:nvPicPr>
          <p:cNvPr id="4" name="Content Placeholder 3"/>
          <p:cNvPicPr>
            <a:picLocks noGrp="1" noChangeAspect="1"/>
          </p:cNvPicPr>
          <p:nvPr>
            <p:ph idx="1"/>
          </p:nvPr>
        </p:nvPicPr>
        <p:blipFill>
          <a:blip r:embed="rId2"/>
          <a:stretch>
            <a:fillRect/>
          </a:stretch>
        </p:blipFill>
        <p:spPr>
          <a:xfrm>
            <a:off x="3835022" y="1514475"/>
            <a:ext cx="7287004" cy="4878278"/>
          </a:xfrm>
          <a:prstGeom prst="rect">
            <a:avLst/>
          </a:prstGeom>
        </p:spPr>
      </p:pic>
      <p:sp>
        <p:nvSpPr>
          <p:cNvPr id="6" name="Text Placeholder 5"/>
          <p:cNvSpPr>
            <a:spLocks noGrp="1"/>
          </p:cNvSpPr>
          <p:nvPr>
            <p:ph type="body" sz="half" idx="2"/>
          </p:nvPr>
        </p:nvSpPr>
        <p:spPr>
          <a:xfrm>
            <a:off x="232012" y="2057400"/>
            <a:ext cx="3370997" cy="3701955"/>
          </a:xfrm>
        </p:spPr>
        <p:txBody>
          <a:bodyPr>
            <a:normAutofit/>
          </a:bodyPr>
          <a:lstStyle/>
          <a:p>
            <a:r>
              <a:rPr lang="en-US" sz="1800" dirty="0"/>
              <a:t>In 10 of the 112 patients, the diseased gland was not found at reoperation</a:t>
            </a:r>
          </a:p>
        </p:txBody>
      </p:sp>
    </p:spTree>
    <p:extLst>
      <p:ext uri="{BB962C8B-B14F-4D97-AF65-F5344CB8AC3E}">
        <p14:creationId xmlns:p14="http://schemas.microsoft.com/office/powerpoint/2010/main" val="3399510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68" y="1096370"/>
            <a:ext cx="11737075" cy="5188424"/>
          </a:xfrm>
        </p:spPr>
        <p:txBody>
          <a:bodyPr>
            <a:normAutofit/>
          </a:bodyPr>
          <a:lstStyle/>
          <a:p>
            <a:r>
              <a:rPr lang="en-US" dirty="0" smtClean="0">
                <a:solidFill>
                  <a:schemeClr val="accent4"/>
                </a:solidFill>
              </a:rPr>
              <a:t>1-how </a:t>
            </a:r>
            <a:r>
              <a:rPr lang="en-US" dirty="0">
                <a:solidFill>
                  <a:schemeClr val="accent4"/>
                </a:solidFill>
              </a:rPr>
              <a:t>is the anatomical distribution of ectopic parathyroid glands &amp; </a:t>
            </a:r>
            <a:r>
              <a:rPr lang="en-US" dirty="0" smtClean="0">
                <a:solidFill>
                  <a:schemeClr val="accent4"/>
                </a:solidFill>
              </a:rPr>
              <a:t>adenomas?</a:t>
            </a:r>
          </a:p>
          <a:p>
            <a:endParaRPr lang="en-US" dirty="0" smtClean="0">
              <a:solidFill>
                <a:schemeClr val="accent4"/>
              </a:solidFill>
            </a:endParaRPr>
          </a:p>
          <a:p>
            <a:r>
              <a:rPr lang="en-US" dirty="0" smtClean="0">
                <a:solidFill>
                  <a:srgbClr val="FFC000"/>
                </a:solidFill>
              </a:rPr>
              <a:t>2-What are the differences between solid &amp; </a:t>
            </a:r>
            <a:r>
              <a:rPr lang="en-US" dirty="0" err="1" smtClean="0">
                <a:solidFill>
                  <a:srgbClr val="FFC000"/>
                </a:solidFill>
              </a:rPr>
              <a:t>cytic</a:t>
            </a:r>
            <a:r>
              <a:rPr lang="en-US" dirty="0" smtClean="0">
                <a:solidFill>
                  <a:srgbClr val="FFC000"/>
                </a:solidFill>
              </a:rPr>
              <a:t> parathyroid adenomas( size, </a:t>
            </a:r>
            <a:r>
              <a:rPr lang="en-US" dirty="0" err="1" smtClean="0">
                <a:solidFill>
                  <a:srgbClr val="FFC000"/>
                </a:solidFill>
              </a:rPr>
              <a:t>symptoms,ectopia</a:t>
            </a:r>
            <a:r>
              <a:rPr lang="en-US" dirty="0" smtClean="0">
                <a:solidFill>
                  <a:srgbClr val="FFC000"/>
                </a:solidFill>
              </a:rPr>
              <a:t>, atypia)?</a:t>
            </a:r>
          </a:p>
          <a:p>
            <a:endParaRPr lang="en-US" dirty="0" smtClean="0">
              <a:solidFill>
                <a:schemeClr val="accent4"/>
              </a:solidFill>
            </a:endParaRPr>
          </a:p>
          <a:p>
            <a:r>
              <a:rPr lang="en-US" dirty="0" smtClean="0">
                <a:solidFill>
                  <a:schemeClr val="accent4"/>
                </a:solidFill>
              </a:rPr>
              <a:t>3-what is the </a:t>
            </a:r>
            <a:r>
              <a:rPr lang="en-US" dirty="0" err="1" smtClean="0">
                <a:solidFill>
                  <a:schemeClr val="accent4"/>
                </a:solidFill>
              </a:rPr>
              <a:t>significans</a:t>
            </a:r>
            <a:r>
              <a:rPr lang="en-US" dirty="0" smtClean="0">
                <a:solidFill>
                  <a:schemeClr val="accent4"/>
                </a:solidFill>
              </a:rPr>
              <a:t> of cystic aspect of parathyroid </a:t>
            </a:r>
            <a:r>
              <a:rPr lang="en-US" dirty="0" smtClean="0">
                <a:solidFill>
                  <a:schemeClr val="accent4"/>
                </a:solidFill>
              </a:rPr>
              <a:t>adenoma?</a:t>
            </a:r>
            <a:endParaRPr lang="en-US" dirty="0" smtClean="0">
              <a:solidFill>
                <a:schemeClr val="accent4"/>
              </a:solidFill>
            </a:endParaRPr>
          </a:p>
          <a:p>
            <a:endParaRPr lang="en-US" dirty="0" smtClean="0">
              <a:solidFill>
                <a:schemeClr val="accent4"/>
              </a:solidFill>
            </a:endParaRPr>
          </a:p>
          <a:p>
            <a:r>
              <a:rPr lang="en-US" dirty="0" smtClean="0">
                <a:solidFill>
                  <a:schemeClr val="accent4"/>
                </a:solidFill>
              </a:rPr>
              <a:t>4-was ectopic parathyroid adenoma the </a:t>
            </a:r>
            <a:r>
              <a:rPr lang="en-US" dirty="0" err="1" smtClean="0">
                <a:solidFill>
                  <a:schemeClr val="accent4"/>
                </a:solidFill>
              </a:rPr>
              <a:t>definit</a:t>
            </a:r>
            <a:r>
              <a:rPr lang="en-US" dirty="0" smtClean="0">
                <a:solidFill>
                  <a:schemeClr val="accent4"/>
                </a:solidFill>
              </a:rPr>
              <a:t> diagnose of our patients or a </a:t>
            </a:r>
            <a:r>
              <a:rPr lang="en-US" dirty="0" err="1" smtClean="0">
                <a:solidFill>
                  <a:schemeClr val="accent4"/>
                </a:solidFill>
              </a:rPr>
              <a:t>pth</a:t>
            </a:r>
            <a:r>
              <a:rPr lang="en-US" dirty="0" smtClean="0">
                <a:solidFill>
                  <a:schemeClr val="accent4"/>
                </a:solidFill>
              </a:rPr>
              <a:t>-secreting tumor such as neuroendocrine tumor can be considered?</a:t>
            </a:r>
          </a:p>
          <a:p>
            <a:endParaRPr lang="en-US" dirty="0" smtClean="0">
              <a:solidFill>
                <a:schemeClr val="accent4"/>
              </a:solidFill>
            </a:endParaRPr>
          </a:p>
          <a:p>
            <a:r>
              <a:rPr lang="en-US" dirty="0" smtClean="0">
                <a:solidFill>
                  <a:schemeClr val="accent4"/>
                </a:solidFill>
              </a:rPr>
              <a:t>5- how can we differentiate them? what </a:t>
            </a:r>
            <a:r>
              <a:rPr lang="en-US" dirty="0">
                <a:solidFill>
                  <a:schemeClr val="accent4"/>
                </a:solidFill>
              </a:rPr>
              <a:t>are the similarities and differences between neuroendocrine tumor and parathyroid </a:t>
            </a:r>
            <a:r>
              <a:rPr lang="en-US" dirty="0" smtClean="0">
                <a:solidFill>
                  <a:schemeClr val="accent4"/>
                </a:solidFill>
              </a:rPr>
              <a:t>adenoma on </a:t>
            </a:r>
            <a:r>
              <a:rPr lang="en-US" dirty="0">
                <a:solidFill>
                  <a:schemeClr val="accent4"/>
                </a:solidFill>
              </a:rPr>
              <a:t>pathologic study?</a:t>
            </a:r>
          </a:p>
          <a:p>
            <a:endParaRPr lang="en-US" dirty="0">
              <a:solidFill>
                <a:schemeClr val="accent4"/>
              </a:solidFill>
            </a:endParaRPr>
          </a:p>
        </p:txBody>
      </p:sp>
    </p:spTree>
    <p:extLst>
      <p:ext uri="{BB962C8B-B14F-4D97-AF65-F5344CB8AC3E}">
        <p14:creationId xmlns:p14="http://schemas.microsoft.com/office/powerpoint/2010/main" val="3480678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46027" y="612090"/>
            <a:ext cx="8621807" cy="5854674"/>
          </a:xfrm>
          <a:prstGeom prst="rect">
            <a:avLst/>
          </a:prstGeom>
        </p:spPr>
      </p:pic>
      <p:sp>
        <p:nvSpPr>
          <p:cNvPr id="2" name="Minus 1"/>
          <p:cNvSpPr/>
          <p:nvPr/>
        </p:nvSpPr>
        <p:spPr>
          <a:xfrm>
            <a:off x="6291618" y="5522567"/>
            <a:ext cx="818866"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inus 2"/>
          <p:cNvSpPr/>
          <p:nvPr/>
        </p:nvSpPr>
        <p:spPr>
          <a:xfrm>
            <a:off x="1846028" y="982639"/>
            <a:ext cx="2343836" cy="5936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98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idx="1"/>
          </p:nvPr>
        </p:nvSpPr>
        <p:spPr>
          <a:xfrm>
            <a:off x="286604" y="887947"/>
            <a:ext cx="11655188" cy="5690274"/>
          </a:xfrm>
        </p:spPr>
        <p:txBody>
          <a:bodyPr>
            <a:normAutofit fontScale="40000" lnSpcReduction="20000"/>
          </a:bodyPr>
          <a:lstStyle/>
          <a:p>
            <a:pPr marL="0" indent="0">
              <a:buNone/>
            </a:pPr>
            <a:r>
              <a:rPr lang="en-US" sz="4300" dirty="0">
                <a:solidFill>
                  <a:srgbClr val="FFFF00"/>
                </a:solidFill>
              </a:rPr>
              <a:t>Cystic </a:t>
            </a:r>
            <a:r>
              <a:rPr lang="en-US" sz="4300" dirty="0" smtClean="0">
                <a:solidFill>
                  <a:srgbClr val="FFFF00"/>
                </a:solidFill>
              </a:rPr>
              <a:t>adenomas: </a:t>
            </a:r>
            <a:r>
              <a:rPr lang="en-US" sz="4300" dirty="0" smtClean="0"/>
              <a:t>predominantly </a:t>
            </a:r>
            <a:r>
              <a:rPr lang="en-US" sz="4300" dirty="0"/>
              <a:t>cystic lesions </a:t>
            </a:r>
            <a:r>
              <a:rPr lang="en-US" sz="5000" dirty="0"/>
              <a:t>(</a:t>
            </a:r>
            <a:r>
              <a:rPr lang="en-US" sz="5000" dirty="0">
                <a:solidFill>
                  <a:schemeClr val="accent2">
                    <a:lumMod val="60000"/>
                    <a:lumOff val="40000"/>
                  </a:schemeClr>
                </a:solidFill>
              </a:rPr>
              <a:t>&gt;50% </a:t>
            </a:r>
            <a:r>
              <a:rPr lang="en-US" sz="4300" dirty="0"/>
              <a:t>of the estimated volume of </a:t>
            </a:r>
            <a:r>
              <a:rPr lang="en-US" sz="4300" dirty="0" smtClean="0"/>
              <a:t>lesions</a:t>
            </a:r>
            <a:r>
              <a:rPr lang="en-US" sz="4300" dirty="0"/>
              <a:t>) </a:t>
            </a:r>
            <a:endParaRPr lang="en-US" sz="4300" dirty="0" smtClean="0"/>
          </a:p>
          <a:p>
            <a:pPr marL="0" indent="0">
              <a:buNone/>
            </a:pPr>
            <a:endParaRPr lang="en-US" sz="4300" dirty="0" smtClean="0"/>
          </a:p>
          <a:p>
            <a:pPr marL="0" indent="0">
              <a:buNone/>
            </a:pPr>
            <a:r>
              <a:rPr lang="en-US" sz="4300" dirty="0" smtClean="0"/>
              <a:t>These </a:t>
            </a:r>
            <a:r>
              <a:rPr lang="en-US" sz="4300" dirty="0"/>
              <a:t>lesions have been generally thought to be secondary to </a:t>
            </a:r>
            <a:r>
              <a:rPr lang="en-US" sz="4300" dirty="0">
                <a:solidFill>
                  <a:srgbClr val="FFFF00"/>
                </a:solidFill>
              </a:rPr>
              <a:t>degenerative changes in parathyroid </a:t>
            </a:r>
            <a:r>
              <a:rPr lang="en-US" sz="4300" dirty="0" smtClean="0">
                <a:solidFill>
                  <a:srgbClr val="FFFF00"/>
                </a:solidFill>
              </a:rPr>
              <a:t>tumors</a:t>
            </a:r>
          </a:p>
          <a:p>
            <a:pPr marL="0" indent="0">
              <a:buNone/>
            </a:pPr>
            <a:endParaRPr lang="en-US" sz="4300" dirty="0"/>
          </a:p>
          <a:p>
            <a:pPr marL="0" indent="0">
              <a:buNone/>
            </a:pPr>
            <a:r>
              <a:rPr lang="en-US" sz="4300" dirty="0" smtClean="0"/>
              <a:t>This </a:t>
            </a:r>
            <a:r>
              <a:rPr lang="en-US" sz="4300" dirty="0"/>
              <a:t>is one of the largest published series</a:t>
            </a:r>
          </a:p>
          <a:p>
            <a:pPr marL="0" indent="0">
              <a:buNone/>
            </a:pPr>
            <a:endParaRPr lang="en-US" sz="4300" dirty="0" smtClean="0"/>
          </a:p>
          <a:p>
            <a:pPr marL="0" indent="0">
              <a:buNone/>
            </a:pPr>
            <a:r>
              <a:rPr lang="en-US" sz="6000" dirty="0" smtClean="0"/>
              <a:t>Method</a:t>
            </a:r>
            <a:r>
              <a:rPr lang="en-US" sz="6000" dirty="0"/>
              <a:t>:  </a:t>
            </a:r>
            <a:endParaRPr lang="en-US" sz="6000" dirty="0" smtClean="0"/>
          </a:p>
          <a:p>
            <a:r>
              <a:rPr lang="en-US" sz="4300" dirty="0" smtClean="0"/>
              <a:t>At </a:t>
            </a:r>
            <a:r>
              <a:rPr lang="en-US" sz="4300" u="sng" dirty="0"/>
              <a:t>Peking </a:t>
            </a:r>
            <a:r>
              <a:rPr lang="en-US" sz="4300" dirty="0"/>
              <a:t>Union Medical College Hospital, From 2009 - 2017, </a:t>
            </a:r>
          </a:p>
          <a:p>
            <a:endParaRPr lang="en-US" sz="4300" dirty="0"/>
          </a:p>
          <a:p>
            <a:r>
              <a:rPr lang="en-US" sz="4300" dirty="0"/>
              <a:t>A retrospective review of a prospectively collected database that includes data from pts who were diagnosed with </a:t>
            </a:r>
            <a:r>
              <a:rPr lang="en-US" sz="4300" dirty="0" smtClean="0"/>
              <a:t>PHPT(retrospective cohort)</a:t>
            </a:r>
            <a:endParaRPr lang="en-US" sz="4300" dirty="0"/>
          </a:p>
          <a:p>
            <a:r>
              <a:rPr lang="en-US" sz="4300" dirty="0">
                <a:solidFill>
                  <a:schemeClr val="accent3">
                    <a:lumMod val="75000"/>
                  </a:schemeClr>
                </a:solidFill>
              </a:rPr>
              <a:t> 907 </a:t>
            </a:r>
            <a:r>
              <a:rPr lang="en-US" sz="4300" dirty="0"/>
              <a:t>pts underwent </a:t>
            </a:r>
            <a:r>
              <a:rPr lang="en-US" sz="4300" dirty="0" err="1"/>
              <a:t>parathyroidectomy</a:t>
            </a:r>
            <a:r>
              <a:rPr lang="en-US" sz="4300" dirty="0"/>
              <a:t> &amp; diagnosed: parathyroid </a:t>
            </a:r>
            <a:r>
              <a:rPr lang="en-US" sz="4300" u="sng" dirty="0"/>
              <a:t>adenomas</a:t>
            </a:r>
            <a:r>
              <a:rPr lang="en-US" sz="4300" dirty="0"/>
              <a:t> on pathology. </a:t>
            </a:r>
          </a:p>
          <a:p>
            <a:r>
              <a:rPr lang="en-US" sz="4300" dirty="0"/>
              <a:t>parathyroid hyperplasia or carcinoma </a:t>
            </a:r>
            <a:r>
              <a:rPr lang="en-US" sz="4300" u="sng" dirty="0"/>
              <a:t>were not </a:t>
            </a:r>
            <a:r>
              <a:rPr lang="en-US" sz="4300" dirty="0"/>
              <a:t>included. </a:t>
            </a:r>
          </a:p>
          <a:p>
            <a:pPr marL="0" indent="0">
              <a:buNone/>
            </a:pPr>
            <a:endParaRPr lang="en-US" dirty="0"/>
          </a:p>
          <a:p>
            <a:endParaRPr lang="en-US" sz="2500" dirty="0"/>
          </a:p>
          <a:p>
            <a:r>
              <a:rPr lang="en-US" sz="2500" dirty="0" smtClean="0"/>
              <a:t>(1) T</a:t>
            </a:r>
            <a:r>
              <a:rPr lang="en-US" sz="2500" dirty="0"/>
              <a:t>. Makino, T. Sugimoto, H. </a:t>
            </a:r>
            <a:r>
              <a:rPr lang="en-US" sz="2500" dirty="0" err="1"/>
              <a:t>Kaji</a:t>
            </a:r>
            <a:r>
              <a:rPr lang="en-US" sz="2500" dirty="0"/>
              <a:t> et al., “Functional giant parathyroid cyst with high concentration of CA19-9 in cystic fluid,” Endocrine Journal, vol. 50, no. 2, pp. 215–219, 2003.</a:t>
            </a:r>
          </a:p>
        </p:txBody>
      </p:sp>
      <p:sp>
        <p:nvSpPr>
          <p:cNvPr id="7" name="Rectangle 6"/>
          <p:cNvSpPr/>
          <p:nvPr/>
        </p:nvSpPr>
        <p:spPr>
          <a:xfrm>
            <a:off x="286604" y="368489"/>
            <a:ext cx="11122925" cy="369332"/>
          </a:xfrm>
          <a:prstGeom prst="rect">
            <a:avLst/>
          </a:prstGeom>
        </p:spPr>
        <p:txBody>
          <a:bodyPr wrap="square">
            <a:spAutoFit/>
          </a:bodyPr>
          <a:lstStyle/>
          <a:p>
            <a:r>
              <a:rPr lang="en-US" dirty="0" smtClean="0"/>
              <a:t>Cystic </a:t>
            </a:r>
            <a:r>
              <a:rPr lang="en-US" dirty="0"/>
              <a:t>parathyroid adenomas are reported to be very rare and account for </a:t>
            </a:r>
            <a:r>
              <a:rPr lang="en-US" dirty="0">
                <a:solidFill>
                  <a:schemeClr val="accent2">
                    <a:lumMod val="60000"/>
                    <a:lumOff val="40000"/>
                  </a:schemeClr>
                </a:solidFill>
              </a:rPr>
              <a:t>1-2% </a:t>
            </a:r>
            <a:r>
              <a:rPr lang="en-US" dirty="0"/>
              <a:t>of PHPT </a:t>
            </a:r>
            <a:r>
              <a:rPr lang="en-US" dirty="0" smtClean="0"/>
              <a:t>cases(1)</a:t>
            </a:r>
            <a:endParaRPr lang="en-US" dirty="0"/>
          </a:p>
        </p:txBody>
      </p:sp>
      <p:sp>
        <p:nvSpPr>
          <p:cNvPr id="3" name="Rectangle 2"/>
          <p:cNvSpPr/>
          <p:nvPr/>
        </p:nvSpPr>
        <p:spPr>
          <a:xfrm>
            <a:off x="156950" y="887948"/>
            <a:ext cx="11914496" cy="1213808"/>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879816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2052918"/>
            <a:ext cx="9951375" cy="4195481"/>
          </a:xfrm>
        </p:spPr>
        <p:txBody>
          <a:bodyPr/>
          <a:lstStyle/>
          <a:p>
            <a:r>
              <a:rPr lang="en-US" dirty="0"/>
              <a:t>A 68 Y/O woman</a:t>
            </a:r>
          </a:p>
          <a:p>
            <a:r>
              <a:rPr lang="en-US" dirty="0" smtClean="0"/>
              <a:t>Bone </a:t>
            </a:r>
            <a:r>
              <a:rPr lang="en-US" dirty="0"/>
              <a:t>pain ,HTN, </a:t>
            </a:r>
            <a:r>
              <a:rPr lang="en-US" dirty="0" smtClean="0"/>
              <a:t>Intractable </a:t>
            </a:r>
            <a:r>
              <a:rPr lang="en-US" dirty="0"/>
              <a:t>gastric ulcer</a:t>
            </a:r>
          </a:p>
          <a:p>
            <a:r>
              <a:rPr lang="en-US" dirty="0" smtClean="0"/>
              <a:t>Biochemically abnormal: </a:t>
            </a:r>
            <a:r>
              <a:rPr lang="en-US" dirty="0"/>
              <a:t>compatible with </a:t>
            </a:r>
            <a:r>
              <a:rPr lang="en-US" dirty="0" smtClean="0"/>
              <a:t>hyperparathyroidism</a:t>
            </a:r>
            <a:endParaRPr lang="en-US" dirty="0"/>
          </a:p>
          <a:p>
            <a:r>
              <a:rPr lang="en-US" dirty="0" smtClean="0"/>
              <a:t>Radiologically sup mediastinal mass: compatible </a:t>
            </a:r>
            <a:r>
              <a:rPr lang="en-US" dirty="0"/>
              <a:t>with </a:t>
            </a:r>
            <a:r>
              <a:rPr lang="en-US" dirty="0" err="1" smtClean="0"/>
              <a:t>paraganglioma</a:t>
            </a:r>
            <a:r>
              <a:rPr lang="en-US" dirty="0" smtClean="0"/>
              <a:t>? </a:t>
            </a:r>
            <a:endParaRPr lang="en-US" dirty="0"/>
          </a:p>
          <a:p>
            <a:endParaRPr lang="en-US" dirty="0"/>
          </a:p>
        </p:txBody>
      </p:sp>
      <p:sp>
        <p:nvSpPr>
          <p:cNvPr id="5" name="Title 3"/>
          <p:cNvSpPr>
            <a:spLocks noGrp="1"/>
          </p:cNvSpPr>
          <p:nvPr>
            <p:ph type="title"/>
          </p:nvPr>
        </p:nvSpPr>
        <p:spPr/>
        <p:txBody>
          <a:bodyPr/>
          <a:lstStyle/>
          <a:p>
            <a:r>
              <a:rPr lang="en-US" dirty="0" smtClean="0"/>
              <a:t>PROBLEM LIST</a:t>
            </a:r>
            <a:endParaRPr lang="en-US" dirty="0"/>
          </a:p>
        </p:txBody>
      </p:sp>
    </p:spTree>
    <p:extLst>
      <p:ext uri="{BB962C8B-B14F-4D97-AF65-F5344CB8AC3E}">
        <p14:creationId xmlns:p14="http://schemas.microsoft.com/office/powerpoint/2010/main" val="1933974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36478"/>
            <a:ext cx="12014579" cy="818866"/>
          </a:xfrm>
        </p:spPr>
        <p:txBody>
          <a:bodyPr/>
          <a:lstStyle/>
          <a:p>
            <a:r>
              <a:rPr lang="en-US" sz="1600" dirty="0"/>
              <a:t> </a:t>
            </a:r>
            <a:r>
              <a:rPr lang="en-US" sz="1600" dirty="0" smtClean="0"/>
              <a:t>-Solid adenoma  </a:t>
            </a:r>
            <a:br>
              <a:rPr lang="en-US" sz="1600" dirty="0" smtClean="0"/>
            </a:br>
            <a:r>
              <a:rPr lang="en-US" sz="1600" dirty="0" smtClean="0"/>
              <a:t> -Solid adenoma </a:t>
            </a:r>
            <a:r>
              <a:rPr lang="en-US" sz="1600" dirty="0"/>
              <a:t>with an </a:t>
            </a:r>
            <a:r>
              <a:rPr lang="en-US" sz="1600" u="sng" dirty="0">
                <a:solidFill>
                  <a:schemeClr val="tx1"/>
                </a:solidFill>
              </a:rPr>
              <a:t>insignificant cystic </a:t>
            </a:r>
            <a:r>
              <a:rPr lang="en-US" sz="1600" u="sng" dirty="0" smtClean="0">
                <a:solidFill>
                  <a:schemeClr val="tx1"/>
                </a:solidFill>
              </a:rPr>
              <a:t>component</a:t>
            </a:r>
            <a:r>
              <a:rPr lang="en-US" sz="1600" dirty="0" smtClean="0"/>
              <a:t>  </a:t>
            </a:r>
            <a:br>
              <a:rPr lang="en-US" sz="1600" dirty="0" smtClean="0"/>
            </a:br>
            <a:r>
              <a:rPr lang="en-US" sz="1600" dirty="0" smtClean="0"/>
              <a:t> -Cystic adenoma</a:t>
            </a:r>
            <a:endParaRPr lang="en-US" sz="1600" dirty="0"/>
          </a:p>
        </p:txBody>
      </p:sp>
      <p:pic>
        <p:nvPicPr>
          <p:cNvPr id="4" name="Content Placeholder 3"/>
          <p:cNvPicPr>
            <a:picLocks noGrp="1" noChangeAspect="1"/>
          </p:cNvPicPr>
          <p:nvPr>
            <p:ph idx="1"/>
          </p:nvPr>
        </p:nvPicPr>
        <p:blipFill>
          <a:blip r:embed="rId2"/>
          <a:stretch>
            <a:fillRect/>
          </a:stretch>
        </p:blipFill>
        <p:spPr>
          <a:xfrm>
            <a:off x="3084393" y="843443"/>
            <a:ext cx="7233314" cy="5868982"/>
          </a:xfrm>
          <a:prstGeom prst="rect">
            <a:avLst/>
          </a:prstGeom>
        </p:spPr>
      </p:pic>
    </p:spTree>
    <p:extLst>
      <p:ext uri="{BB962C8B-B14F-4D97-AF65-F5344CB8AC3E}">
        <p14:creationId xmlns:p14="http://schemas.microsoft.com/office/powerpoint/2010/main" val="2080076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179763"/>
            <a:ext cx="9668697" cy="625455"/>
          </a:xfrm>
        </p:spPr>
        <p:txBody>
          <a:bodyPr/>
          <a:lstStyle/>
          <a:p>
            <a:endParaRPr lang="en-US" dirty="0"/>
          </a:p>
        </p:txBody>
      </p:sp>
      <p:sp>
        <p:nvSpPr>
          <p:cNvPr id="3" name="Content Placeholder 2"/>
          <p:cNvSpPr>
            <a:spLocks noGrp="1"/>
          </p:cNvSpPr>
          <p:nvPr>
            <p:ph idx="1"/>
          </p:nvPr>
        </p:nvSpPr>
        <p:spPr>
          <a:xfrm>
            <a:off x="1" y="1009934"/>
            <a:ext cx="12192000" cy="5513696"/>
          </a:xfrm>
        </p:spPr>
        <p:txBody>
          <a:bodyPr>
            <a:normAutofit/>
          </a:bodyPr>
          <a:lstStyle/>
          <a:p>
            <a:r>
              <a:rPr lang="en-US" dirty="0"/>
              <a:t>Cystic parathyroid adenomas are traditionally believed to represent a small percentage of PHPT cases. However, </a:t>
            </a:r>
            <a:r>
              <a:rPr lang="en-US" dirty="0">
                <a:solidFill>
                  <a:srgbClr val="FFC000"/>
                </a:solidFill>
              </a:rPr>
              <a:t>the incidence of cystic adenomas was </a:t>
            </a:r>
            <a:r>
              <a:rPr lang="en-US" u="sng" dirty="0">
                <a:solidFill>
                  <a:srgbClr val="FFC000"/>
                </a:solidFill>
              </a:rPr>
              <a:t>4.1% </a:t>
            </a:r>
            <a:r>
              <a:rPr lang="en-US" dirty="0">
                <a:solidFill>
                  <a:srgbClr val="FFC000"/>
                </a:solidFill>
              </a:rPr>
              <a:t>in the present study, </a:t>
            </a:r>
            <a:r>
              <a:rPr lang="en-US" dirty="0"/>
              <a:t>which is much higher than the incidence </a:t>
            </a:r>
            <a:r>
              <a:rPr lang="en-US" dirty="0">
                <a:solidFill>
                  <a:srgbClr val="FFC000"/>
                </a:solidFill>
              </a:rPr>
              <a:t>(&lt;3%) in most previous reports from western </a:t>
            </a:r>
            <a:r>
              <a:rPr lang="en-US" dirty="0" smtClean="0"/>
              <a:t>countries. </a:t>
            </a:r>
            <a:r>
              <a:rPr lang="en-US" dirty="0" smtClean="0">
                <a:solidFill>
                  <a:schemeClr val="accent1">
                    <a:lumMod val="40000"/>
                    <a:lumOff val="60000"/>
                  </a:schemeClr>
                </a:solidFill>
              </a:rPr>
              <a:t>Another </a:t>
            </a:r>
            <a:r>
              <a:rPr lang="en-US" dirty="0">
                <a:solidFill>
                  <a:schemeClr val="accent1">
                    <a:lumMod val="40000"/>
                    <a:lumOff val="60000"/>
                  </a:schemeClr>
                </a:solidFill>
              </a:rPr>
              <a:t>study from</a:t>
            </a:r>
            <a:r>
              <a:rPr lang="en-US" sz="3600" dirty="0">
                <a:solidFill>
                  <a:schemeClr val="accent1">
                    <a:lumMod val="40000"/>
                    <a:lumOff val="60000"/>
                  </a:schemeClr>
                </a:solidFill>
              </a:rPr>
              <a:t> Iran </a:t>
            </a:r>
            <a:r>
              <a:rPr lang="en-US" dirty="0">
                <a:solidFill>
                  <a:schemeClr val="accent1">
                    <a:lumMod val="40000"/>
                    <a:lumOff val="60000"/>
                  </a:schemeClr>
                </a:solidFill>
              </a:rPr>
              <a:t>reported a much higher incidence of cystic </a:t>
            </a:r>
            <a:r>
              <a:rPr lang="en-US" dirty="0" smtClean="0">
                <a:solidFill>
                  <a:schemeClr val="accent1">
                    <a:lumMod val="40000"/>
                    <a:lumOff val="60000"/>
                  </a:schemeClr>
                </a:solidFill>
              </a:rPr>
              <a:t>adenoma </a:t>
            </a:r>
            <a:r>
              <a:rPr lang="en-US" dirty="0">
                <a:solidFill>
                  <a:schemeClr val="accent1">
                    <a:lumMod val="40000"/>
                    <a:lumOff val="60000"/>
                  </a:schemeClr>
                </a:solidFill>
              </a:rPr>
              <a:t>(17</a:t>
            </a:r>
            <a:r>
              <a:rPr lang="en-US" dirty="0" smtClean="0">
                <a:solidFill>
                  <a:schemeClr val="accent1">
                    <a:lumMod val="40000"/>
                    <a:lumOff val="60000"/>
                  </a:schemeClr>
                </a:solidFill>
              </a:rPr>
              <a:t>%)</a:t>
            </a:r>
          </a:p>
          <a:p>
            <a:endParaRPr lang="en-US" dirty="0" smtClean="0"/>
          </a:p>
          <a:p>
            <a:r>
              <a:rPr lang="en-US" dirty="0" smtClean="0"/>
              <a:t>1. Differences </a:t>
            </a:r>
            <a:r>
              <a:rPr lang="en-US" dirty="0"/>
              <a:t>in the criteria </a:t>
            </a:r>
            <a:endParaRPr lang="en-US" dirty="0" smtClean="0"/>
          </a:p>
          <a:p>
            <a:r>
              <a:rPr lang="en-US" dirty="0" smtClean="0"/>
              <a:t>2. Severe </a:t>
            </a:r>
            <a:r>
              <a:rPr lang="en-US" dirty="0"/>
              <a:t>PHPT </a:t>
            </a:r>
            <a:r>
              <a:rPr lang="en-US" dirty="0" smtClean="0"/>
              <a:t> in developing </a:t>
            </a:r>
            <a:r>
              <a:rPr lang="en-US" dirty="0"/>
              <a:t>countries </a:t>
            </a:r>
            <a:r>
              <a:rPr lang="en-US" dirty="0" smtClean="0"/>
              <a:t>,Unlike </a:t>
            </a:r>
            <a:r>
              <a:rPr lang="en-US" dirty="0"/>
              <a:t>patients in western countries </a:t>
            </a:r>
            <a:r>
              <a:rPr lang="en-US" dirty="0" smtClean="0"/>
              <a:t>: biochemical screening</a:t>
            </a:r>
            <a:endParaRPr lang="en-US" dirty="0"/>
          </a:p>
        </p:txBody>
      </p:sp>
    </p:spTree>
    <p:extLst>
      <p:ext uri="{BB962C8B-B14F-4D97-AF65-F5344CB8AC3E}">
        <p14:creationId xmlns:p14="http://schemas.microsoft.com/office/powerpoint/2010/main" val="2574778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207059"/>
            <a:ext cx="11928143" cy="789228"/>
          </a:xfrm>
        </p:spPr>
        <p:txBody>
          <a:bodyPr/>
          <a:lstStyle/>
          <a:p>
            <a:r>
              <a:rPr lang="en-US" sz="1800" dirty="0"/>
              <a:t>Comparison of </a:t>
            </a:r>
            <a:r>
              <a:rPr lang="en-US" sz="1800" dirty="0" err="1" smtClean="0"/>
              <a:t>clinicopathological</a:t>
            </a:r>
            <a:r>
              <a:rPr lang="en-US" sz="1800" dirty="0" smtClean="0"/>
              <a:t> </a:t>
            </a:r>
            <a:r>
              <a:rPr lang="en-US" sz="1800" dirty="0"/>
              <a:t>features between </a:t>
            </a:r>
            <a:r>
              <a:rPr lang="en-US" sz="1800" dirty="0" smtClean="0"/>
              <a:t>solid adenomas &amp; cystic adenomas. </a:t>
            </a:r>
            <a:r>
              <a:rPr lang="en-US" sz="1800" u="sng" dirty="0" smtClean="0"/>
              <a:t>Total=907</a:t>
            </a:r>
            <a:endParaRPr lang="en-US" sz="1800" u="sng" dirty="0"/>
          </a:p>
        </p:txBody>
      </p:sp>
      <p:pic>
        <p:nvPicPr>
          <p:cNvPr id="4" name="Content Placeholder 3"/>
          <p:cNvPicPr>
            <a:picLocks noGrp="1" noChangeAspect="1"/>
          </p:cNvPicPr>
          <p:nvPr>
            <p:ph idx="1"/>
          </p:nvPr>
        </p:nvPicPr>
        <p:blipFill>
          <a:blip r:embed="rId2"/>
          <a:stretch>
            <a:fillRect/>
          </a:stretch>
        </p:blipFill>
        <p:spPr>
          <a:xfrm>
            <a:off x="1627051" y="996287"/>
            <a:ext cx="8769576" cy="5576457"/>
          </a:xfrm>
          <a:prstGeom prst="rect">
            <a:avLst/>
          </a:prstGeom>
        </p:spPr>
      </p:pic>
      <p:sp>
        <p:nvSpPr>
          <p:cNvPr id="6" name="TextBox 5"/>
          <p:cNvSpPr txBox="1"/>
          <p:nvPr/>
        </p:nvSpPr>
        <p:spPr>
          <a:xfrm>
            <a:off x="6223380" y="627797"/>
            <a:ext cx="4954136" cy="369332"/>
          </a:xfrm>
          <a:prstGeom prst="rect">
            <a:avLst/>
          </a:prstGeom>
          <a:noFill/>
        </p:spPr>
        <p:txBody>
          <a:bodyPr wrap="square" rtlCol="0">
            <a:spAutoFit/>
          </a:bodyPr>
          <a:lstStyle/>
          <a:p>
            <a:r>
              <a:rPr lang="en-US" dirty="0" smtClean="0"/>
              <a:t> </a:t>
            </a:r>
            <a:r>
              <a:rPr lang="en-US" sz="1200" dirty="0"/>
              <a:t>82 patients with </a:t>
            </a:r>
            <a:r>
              <a:rPr lang="en-US" sz="1200" dirty="0" err="1"/>
              <a:t>microcystic</a:t>
            </a:r>
            <a:r>
              <a:rPr lang="en-US" sz="1200" dirty="0"/>
              <a:t> adenomas </a:t>
            </a:r>
          </a:p>
        </p:txBody>
      </p:sp>
      <p:cxnSp>
        <p:nvCxnSpPr>
          <p:cNvPr id="8" name="Straight Connector 7"/>
          <p:cNvCxnSpPr>
            <a:stCxn id="6" idx="1"/>
          </p:cNvCxnSpPr>
          <p:nvPr/>
        </p:nvCxnSpPr>
        <p:spPr>
          <a:xfrm flipH="1">
            <a:off x="5732061" y="812463"/>
            <a:ext cx="491319" cy="333949"/>
          </a:xfrm>
          <a:prstGeom prst="line">
            <a:avLst/>
          </a:prstGeom>
        </p:spPr>
        <p:style>
          <a:lnRef idx="1">
            <a:schemeClr val="accent1"/>
          </a:lnRef>
          <a:fillRef idx="0">
            <a:schemeClr val="accent1"/>
          </a:fillRef>
          <a:effectRef idx="0">
            <a:schemeClr val="accent1"/>
          </a:effectRef>
          <a:fontRef idx="minor">
            <a:schemeClr val="tx1"/>
          </a:fontRef>
        </p:style>
      </p:cxnSp>
      <p:sp>
        <p:nvSpPr>
          <p:cNvPr id="10" name="Minus 9"/>
          <p:cNvSpPr/>
          <p:nvPr/>
        </p:nvSpPr>
        <p:spPr>
          <a:xfrm flipV="1">
            <a:off x="1627051" y="1762655"/>
            <a:ext cx="529295" cy="45719"/>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Minus 10"/>
          <p:cNvSpPr/>
          <p:nvPr/>
        </p:nvSpPr>
        <p:spPr>
          <a:xfrm>
            <a:off x="2156346" y="2279176"/>
            <a:ext cx="532263" cy="45719"/>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11"/>
          <p:cNvSpPr/>
          <p:nvPr/>
        </p:nvSpPr>
        <p:spPr>
          <a:xfrm>
            <a:off x="2006220" y="2574743"/>
            <a:ext cx="805219" cy="45719"/>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p:cNvSpPr/>
          <p:nvPr/>
        </p:nvSpPr>
        <p:spPr>
          <a:xfrm>
            <a:off x="2688609" y="2850005"/>
            <a:ext cx="1050878" cy="56968"/>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13"/>
          <p:cNvSpPr/>
          <p:nvPr/>
        </p:nvSpPr>
        <p:spPr>
          <a:xfrm flipV="1">
            <a:off x="1446663" y="6196084"/>
            <a:ext cx="2402006" cy="69987"/>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14"/>
          <p:cNvSpPr/>
          <p:nvPr/>
        </p:nvSpPr>
        <p:spPr>
          <a:xfrm>
            <a:off x="1446663" y="6391157"/>
            <a:ext cx="2019868" cy="181587"/>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7" name="Minus 16"/>
          <p:cNvSpPr/>
          <p:nvPr/>
        </p:nvSpPr>
        <p:spPr>
          <a:xfrm>
            <a:off x="1572460" y="3653255"/>
            <a:ext cx="1566525" cy="45719"/>
          </a:xfrm>
          <a:prstGeom prst="mathMinus">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17"/>
          <p:cNvSpPr/>
          <p:nvPr/>
        </p:nvSpPr>
        <p:spPr>
          <a:xfrm>
            <a:off x="4708478" y="5650173"/>
            <a:ext cx="313898" cy="286603"/>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60561" y="6552582"/>
            <a:ext cx="9201081" cy="461665"/>
          </a:xfrm>
          <a:prstGeom prst="rect">
            <a:avLst/>
          </a:prstGeom>
        </p:spPr>
        <p:txBody>
          <a:bodyPr wrap="square">
            <a:spAutoFit/>
          </a:bodyPr>
          <a:lstStyle/>
          <a:p>
            <a:r>
              <a:rPr lang="en-US" sz="1200" dirty="0"/>
              <a:t>The percentage of males was much higher in </a:t>
            </a:r>
            <a:r>
              <a:rPr lang="en-US" sz="1200" dirty="0" smtClean="0"/>
              <a:t>cystic </a:t>
            </a:r>
            <a:r>
              <a:rPr lang="en-US" sz="1200" dirty="0"/>
              <a:t>adenoma group than </a:t>
            </a:r>
            <a:r>
              <a:rPr lang="en-US" sz="1200" dirty="0" smtClean="0"/>
              <a:t>in solid </a:t>
            </a:r>
            <a:r>
              <a:rPr lang="en-US" sz="1200" dirty="0"/>
              <a:t>adenoma </a:t>
            </a:r>
            <a:r>
              <a:rPr lang="en-US" sz="1200" dirty="0" smtClean="0"/>
              <a:t>group   43 </a:t>
            </a:r>
            <a:r>
              <a:rPr lang="en-US" sz="1200" dirty="0"/>
              <a:t>% v/s 25%</a:t>
            </a:r>
          </a:p>
          <a:p>
            <a:r>
              <a:rPr lang="en-US" sz="1200" dirty="0" smtClean="0"/>
              <a:t> </a:t>
            </a:r>
            <a:endParaRPr lang="en-US" sz="1200" dirty="0"/>
          </a:p>
        </p:txBody>
      </p:sp>
      <p:sp>
        <p:nvSpPr>
          <p:cNvPr id="3" name="Rectangle 2"/>
          <p:cNvSpPr/>
          <p:nvPr/>
        </p:nvSpPr>
        <p:spPr>
          <a:xfrm rot="5400000">
            <a:off x="8382882" y="3257948"/>
            <a:ext cx="6823672" cy="307777"/>
          </a:xfrm>
          <a:prstGeom prst="rect">
            <a:avLst/>
          </a:prstGeom>
        </p:spPr>
        <p:txBody>
          <a:bodyPr wrap="square">
            <a:spAutoFit/>
          </a:bodyPr>
          <a:lstStyle/>
          <a:p>
            <a:r>
              <a:rPr lang="en-US" sz="1200" dirty="0">
                <a:solidFill>
                  <a:srgbClr val="FFFF00"/>
                </a:solidFill>
              </a:rPr>
              <a:t>cystic adenomas </a:t>
            </a:r>
            <a:r>
              <a:rPr lang="en-US" sz="1200" u="sng" dirty="0">
                <a:solidFill>
                  <a:srgbClr val="FFFF00"/>
                </a:solidFill>
              </a:rPr>
              <a:t>were </a:t>
            </a:r>
            <a:r>
              <a:rPr lang="en-US" sz="1200" u="sng" dirty="0" err="1" smtClean="0">
                <a:solidFill>
                  <a:srgbClr val="FFFF00"/>
                </a:solidFill>
              </a:rPr>
              <a:t>nt</a:t>
            </a:r>
            <a:r>
              <a:rPr lang="en-US" sz="1200" u="sng" dirty="0" smtClean="0">
                <a:solidFill>
                  <a:srgbClr val="FFFF00"/>
                </a:solidFill>
              </a:rPr>
              <a:t> </a:t>
            </a:r>
            <a:r>
              <a:rPr lang="en-US" sz="1200" dirty="0" smtClean="0">
                <a:solidFill>
                  <a:srgbClr val="FFFF00"/>
                </a:solidFill>
              </a:rPr>
              <a:t>associated: MEN-1,ectopic </a:t>
            </a:r>
            <a:r>
              <a:rPr lang="en-US" sz="1200" dirty="0">
                <a:solidFill>
                  <a:srgbClr val="FFFF00"/>
                </a:solidFill>
              </a:rPr>
              <a:t>mediastinal parathyroid adenomas</a:t>
            </a:r>
            <a:r>
              <a:rPr lang="en-US" sz="1400" dirty="0">
                <a:solidFill>
                  <a:srgbClr val="FFFF00"/>
                </a:solidFill>
              </a:rPr>
              <a:t>.</a:t>
            </a:r>
          </a:p>
        </p:txBody>
      </p:sp>
      <p:sp>
        <p:nvSpPr>
          <p:cNvPr id="20" name="4-Point Star 19"/>
          <p:cNvSpPr/>
          <p:nvPr/>
        </p:nvSpPr>
        <p:spPr>
          <a:xfrm>
            <a:off x="2374711" y="4804227"/>
            <a:ext cx="313898" cy="286603"/>
          </a:xfrm>
          <a:prstGeom prst="star4">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Extract 4"/>
          <p:cNvSpPr/>
          <p:nvPr/>
        </p:nvSpPr>
        <p:spPr>
          <a:xfrm>
            <a:off x="665773" y="6032310"/>
            <a:ext cx="507933" cy="599602"/>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p>
        </p:txBody>
      </p:sp>
    </p:spTree>
    <p:extLst>
      <p:ext uri="{BB962C8B-B14F-4D97-AF65-F5344CB8AC3E}">
        <p14:creationId xmlns:p14="http://schemas.microsoft.com/office/powerpoint/2010/main" val="2744103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46112" y="2052918"/>
            <a:ext cx="11418509" cy="4195481"/>
          </a:xfrm>
        </p:spPr>
        <p:txBody>
          <a:bodyPr/>
          <a:lstStyle/>
          <a:p>
            <a:r>
              <a:rPr lang="en-US" dirty="0">
                <a:solidFill>
                  <a:srgbClr val="FFC000"/>
                </a:solidFill>
              </a:rPr>
              <a:t>The maximum diameter of adenomas in the </a:t>
            </a:r>
            <a:r>
              <a:rPr lang="en-US" u="sng" dirty="0">
                <a:solidFill>
                  <a:srgbClr val="FFC000"/>
                </a:solidFill>
              </a:rPr>
              <a:t>cystic </a:t>
            </a:r>
            <a:r>
              <a:rPr lang="en-US" dirty="0">
                <a:solidFill>
                  <a:srgbClr val="FFC000"/>
                </a:solidFill>
              </a:rPr>
              <a:t>adenoma group was much larger than that in the solid adenoma group (</a:t>
            </a:r>
            <a:r>
              <a:rPr lang="en-US" u="sng" dirty="0">
                <a:solidFill>
                  <a:srgbClr val="FFC000"/>
                </a:solidFill>
              </a:rPr>
              <a:t>40.5 ± 13.9 mm </a:t>
            </a:r>
            <a:r>
              <a:rPr lang="en-US" dirty="0">
                <a:solidFill>
                  <a:srgbClr val="FFC000"/>
                </a:solidFill>
              </a:rPr>
              <a:t>versus 21.6 ± 9.6 mm, </a:t>
            </a:r>
            <a:r>
              <a:rPr lang="en-US" dirty="0" smtClean="0">
                <a:solidFill>
                  <a:srgbClr val="FFC000"/>
                </a:solidFill>
              </a:rPr>
              <a:t>). (     )  </a:t>
            </a:r>
            <a:endParaRPr lang="en-US" dirty="0">
              <a:solidFill>
                <a:srgbClr val="FFC000"/>
              </a:solidFill>
            </a:endParaRPr>
          </a:p>
          <a:p>
            <a:endParaRPr lang="en-US" dirty="0"/>
          </a:p>
          <a:p>
            <a:r>
              <a:rPr lang="en-US" dirty="0"/>
              <a:t> For all patients with cystic adenomas, the serum </a:t>
            </a:r>
            <a:r>
              <a:rPr lang="en-US" dirty="0" err="1"/>
              <a:t>iPTH</a:t>
            </a:r>
            <a:r>
              <a:rPr lang="en-US" dirty="0"/>
              <a:t> on </a:t>
            </a:r>
            <a:r>
              <a:rPr lang="en-US" dirty="0">
                <a:solidFill>
                  <a:schemeClr val="accent3">
                    <a:lumMod val="60000"/>
                    <a:lumOff val="40000"/>
                  </a:schemeClr>
                </a:solidFill>
              </a:rPr>
              <a:t>postoperative day 1 </a:t>
            </a:r>
            <a:r>
              <a:rPr lang="en-US" dirty="0"/>
              <a:t>decreased to a value within the normal range. (     )</a:t>
            </a:r>
          </a:p>
          <a:p>
            <a:endParaRPr lang="en-US" dirty="0"/>
          </a:p>
        </p:txBody>
      </p:sp>
      <p:sp>
        <p:nvSpPr>
          <p:cNvPr id="4" name="Multiply 3"/>
          <p:cNvSpPr/>
          <p:nvPr/>
        </p:nvSpPr>
        <p:spPr>
          <a:xfrm>
            <a:off x="5609229" y="3616656"/>
            <a:ext cx="313898" cy="25930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us 4"/>
          <p:cNvSpPr/>
          <p:nvPr/>
        </p:nvSpPr>
        <p:spPr>
          <a:xfrm>
            <a:off x="10658900" y="2402006"/>
            <a:ext cx="259307" cy="35484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026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6478"/>
            <a:ext cx="12023678" cy="6455391"/>
          </a:xfrm>
        </p:spPr>
        <p:txBody>
          <a:bodyPr>
            <a:normAutofit/>
          </a:bodyPr>
          <a:lstStyle/>
          <a:p>
            <a:endParaRPr lang="en-US" dirty="0"/>
          </a:p>
          <a:p>
            <a:r>
              <a:rPr lang="en-US" dirty="0" smtClean="0"/>
              <a:t>US-guided FNA was performed in </a:t>
            </a:r>
            <a:r>
              <a:rPr lang="en-US" u="sng" dirty="0" smtClean="0"/>
              <a:t>11</a:t>
            </a:r>
            <a:r>
              <a:rPr lang="en-US" dirty="0" smtClean="0"/>
              <a:t> patients (30%) for whom the results of MIBI scintigraphy and/or US imaging were inconclusive. </a:t>
            </a:r>
          </a:p>
          <a:p>
            <a:r>
              <a:rPr lang="en-US" dirty="0" smtClean="0"/>
              <a:t>In all cases, </a:t>
            </a:r>
            <a:r>
              <a:rPr lang="en-US" dirty="0" err="1" smtClean="0"/>
              <a:t>iPTH</a:t>
            </a:r>
            <a:r>
              <a:rPr lang="en-US" dirty="0" smtClean="0"/>
              <a:t> in cystic fluid was &gt;</a:t>
            </a:r>
            <a:r>
              <a:rPr lang="en-US" dirty="0" smtClean="0">
                <a:solidFill>
                  <a:schemeClr val="accent3">
                    <a:lumMod val="60000"/>
                    <a:lumOff val="40000"/>
                  </a:schemeClr>
                </a:solidFill>
              </a:rPr>
              <a:t>2500 </a:t>
            </a:r>
            <a:r>
              <a:rPr lang="en-US" dirty="0" err="1" smtClean="0">
                <a:solidFill>
                  <a:schemeClr val="accent3">
                    <a:lumMod val="60000"/>
                    <a:lumOff val="40000"/>
                  </a:schemeClr>
                </a:solidFill>
              </a:rPr>
              <a:t>pg</a:t>
            </a:r>
            <a:r>
              <a:rPr lang="en-US" dirty="0" smtClean="0">
                <a:solidFill>
                  <a:schemeClr val="accent3">
                    <a:lumMod val="60000"/>
                    <a:lumOff val="40000"/>
                  </a:schemeClr>
                </a:solidFill>
              </a:rPr>
              <a:t>/mL</a:t>
            </a:r>
            <a:r>
              <a:rPr lang="en-US" dirty="0" smtClean="0"/>
              <a:t>, which was markedly higher than the serum level of </a:t>
            </a:r>
            <a:r>
              <a:rPr lang="en-US" dirty="0" err="1" smtClean="0"/>
              <a:t>iPTH</a:t>
            </a:r>
            <a:r>
              <a:rPr lang="en-US" dirty="0" smtClean="0"/>
              <a:t> measured at the same time. </a:t>
            </a:r>
          </a:p>
          <a:p>
            <a:endParaRPr lang="en-US" dirty="0" smtClean="0"/>
          </a:p>
          <a:p>
            <a:r>
              <a:rPr lang="en-US" dirty="0">
                <a:solidFill>
                  <a:schemeClr val="accent3">
                    <a:lumMod val="60000"/>
                    <a:lumOff val="40000"/>
                  </a:schemeClr>
                </a:solidFill>
              </a:rPr>
              <a:t>The use of FNA is discouraged in the diagnosis of parathyroid lesions because of the risk of seeding along the needle tract .( </a:t>
            </a:r>
            <a:r>
              <a:rPr lang="en-US" dirty="0" smtClean="0">
                <a:solidFill>
                  <a:schemeClr val="accent3">
                    <a:lumMod val="60000"/>
                    <a:lumOff val="40000"/>
                  </a:schemeClr>
                </a:solidFill>
              </a:rPr>
              <a:t>Caution! )</a:t>
            </a:r>
            <a:endParaRPr lang="en-US" dirty="0">
              <a:solidFill>
                <a:schemeClr val="accent3">
                  <a:lumMod val="60000"/>
                  <a:lumOff val="40000"/>
                </a:schemeClr>
              </a:solidFill>
            </a:endParaRPr>
          </a:p>
          <a:p>
            <a:endParaRPr lang="en-US" dirty="0"/>
          </a:p>
        </p:txBody>
      </p:sp>
    </p:spTree>
    <p:extLst>
      <p:ext uri="{BB962C8B-B14F-4D97-AF65-F5344CB8AC3E}">
        <p14:creationId xmlns:p14="http://schemas.microsoft.com/office/powerpoint/2010/main" val="169186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68" y="1096370"/>
            <a:ext cx="11737075" cy="5188424"/>
          </a:xfrm>
        </p:spPr>
        <p:txBody>
          <a:bodyPr>
            <a:normAutofit/>
          </a:bodyPr>
          <a:lstStyle/>
          <a:p>
            <a:r>
              <a:rPr lang="en-US" dirty="0" smtClean="0">
                <a:solidFill>
                  <a:schemeClr val="accent4"/>
                </a:solidFill>
              </a:rPr>
              <a:t>1-how </a:t>
            </a:r>
            <a:r>
              <a:rPr lang="en-US" dirty="0">
                <a:solidFill>
                  <a:schemeClr val="accent4"/>
                </a:solidFill>
              </a:rPr>
              <a:t>is the anatomical distribution of ectopic parathyroid glands &amp; </a:t>
            </a:r>
            <a:r>
              <a:rPr lang="en-US" dirty="0" smtClean="0">
                <a:solidFill>
                  <a:schemeClr val="accent4"/>
                </a:solidFill>
              </a:rPr>
              <a:t>adenomas?</a:t>
            </a:r>
          </a:p>
          <a:p>
            <a:endParaRPr lang="en-US" dirty="0" smtClean="0">
              <a:solidFill>
                <a:schemeClr val="accent4"/>
              </a:solidFill>
            </a:endParaRPr>
          </a:p>
          <a:p>
            <a:r>
              <a:rPr lang="en-US" dirty="0" smtClean="0">
                <a:solidFill>
                  <a:schemeClr val="accent4"/>
                </a:solidFill>
              </a:rPr>
              <a:t>2-What are the differences between solid &amp;</a:t>
            </a:r>
            <a:r>
              <a:rPr lang="en-US" dirty="0" err="1" smtClean="0">
                <a:solidFill>
                  <a:schemeClr val="accent4"/>
                </a:solidFill>
              </a:rPr>
              <a:t>cytic</a:t>
            </a:r>
            <a:r>
              <a:rPr lang="en-US" dirty="0" smtClean="0">
                <a:solidFill>
                  <a:schemeClr val="accent4"/>
                </a:solidFill>
              </a:rPr>
              <a:t> parathyroid adenomas( size, </a:t>
            </a:r>
            <a:r>
              <a:rPr lang="en-US" dirty="0" err="1" smtClean="0">
                <a:solidFill>
                  <a:schemeClr val="accent4"/>
                </a:solidFill>
              </a:rPr>
              <a:t>symptoms,ectopia</a:t>
            </a:r>
            <a:r>
              <a:rPr lang="en-US" dirty="0" smtClean="0">
                <a:solidFill>
                  <a:schemeClr val="accent4"/>
                </a:solidFill>
              </a:rPr>
              <a:t>, atypia)?</a:t>
            </a:r>
          </a:p>
          <a:p>
            <a:endParaRPr lang="en-US" dirty="0" smtClean="0">
              <a:solidFill>
                <a:srgbClr val="FFC000"/>
              </a:solidFill>
            </a:endParaRPr>
          </a:p>
          <a:p>
            <a:r>
              <a:rPr lang="en-US" dirty="0" smtClean="0">
                <a:solidFill>
                  <a:srgbClr val="FFC000"/>
                </a:solidFill>
              </a:rPr>
              <a:t>3-what is the </a:t>
            </a:r>
            <a:r>
              <a:rPr lang="en-US" dirty="0" err="1" smtClean="0">
                <a:solidFill>
                  <a:srgbClr val="FFC000"/>
                </a:solidFill>
              </a:rPr>
              <a:t>significans</a:t>
            </a:r>
            <a:r>
              <a:rPr lang="en-US" dirty="0" smtClean="0">
                <a:solidFill>
                  <a:srgbClr val="FFC000"/>
                </a:solidFill>
              </a:rPr>
              <a:t> of cystic aspect of parathyroid adenoma </a:t>
            </a:r>
            <a:r>
              <a:rPr lang="en-US" dirty="0" smtClean="0">
                <a:solidFill>
                  <a:srgbClr val="FFC000"/>
                </a:solidFill>
              </a:rPr>
              <a:t>?</a:t>
            </a:r>
            <a:endParaRPr lang="en-US" dirty="0" smtClean="0">
              <a:solidFill>
                <a:srgbClr val="FFC000"/>
              </a:solidFill>
            </a:endParaRPr>
          </a:p>
          <a:p>
            <a:endParaRPr lang="en-US" dirty="0" smtClean="0">
              <a:solidFill>
                <a:srgbClr val="FFC000"/>
              </a:solidFill>
            </a:endParaRPr>
          </a:p>
          <a:p>
            <a:r>
              <a:rPr lang="en-US" dirty="0" smtClean="0">
                <a:solidFill>
                  <a:schemeClr val="accent4"/>
                </a:solidFill>
              </a:rPr>
              <a:t>4-was ectopic parathyroid adenoma the </a:t>
            </a:r>
            <a:r>
              <a:rPr lang="en-US" dirty="0" err="1" smtClean="0">
                <a:solidFill>
                  <a:schemeClr val="accent4"/>
                </a:solidFill>
              </a:rPr>
              <a:t>definit</a:t>
            </a:r>
            <a:r>
              <a:rPr lang="en-US" dirty="0" smtClean="0">
                <a:solidFill>
                  <a:schemeClr val="accent4"/>
                </a:solidFill>
              </a:rPr>
              <a:t> diagnose of our patients or a </a:t>
            </a:r>
            <a:r>
              <a:rPr lang="en-US" dirty="0" err="1" smtClean="0">
                <a:solidFill>
                  <a:schemeClr val="accent4"/>
                </a:solidFill>
              </a:rPr>
              <a:t>pth</a:t>
            </a:r>
            <a:r>
              <a:rPr lang="en-US" dirty="0" smtClean="0">
                <a:solidFill>
                  <a:schemeClr val="accent4"/>
                </a:solidFill>
              </a:rPr>
              <a:t>-secreting tumor such as neuroendocrine tumor can be considered?</a:t>
            </a:r>
          </a:p>
          <a:p>
            <a:endParaRPr lang="en-US" dirty="0" smtClean="0">
              <a:solidFill>
                <a:schemeClr val="accent4"/>
              </a:solidFill>
            </a:endParaRPr>
          </a:p>
          <a:p>
            <a:r>
              <a:rPr lang="en-US" dirty="0" smtClean="0">
                <a:solidFill>
                  <a:schemeClr val="accent4"/>
                </a:solidFill>
              </a:rPr>
              <a:t>5- how can we differentiate them? what </a:t>
            </a:r>
            <a:r>
              <a:rPr lang="en-US" dirty="0">
                <a:solidFill>
                  <a:schemeClr val="accent4"/>
                </a:solidFill>
              </a:rPr>
              <a:t>are the similarities and differences between neuroendocrine tumor and parathyroid </a:t>
            </a:r>
            <a:r>
              <a:rPr lang="en-US" dirty="0" smtClean="0">
                <a:solidFill>
                  <a:schemeClr val="accent4"/>
                </a:solidFill>
              </a:rPr>
              <a:t>adenoma on </a:t>
            </a:r>
            <a:r>
              <a:rPr lang="en-US" dirty="0">
                <a:solidFill>
                  <a:schemeClr val="accent4"/>
                </a:solidFill>
              </a:rPr>
              <a:t>pathologic study?</a:t>
            </a:r>
          </a:p>
          <a:p>
            <a:endParaRPr lang="en-US" dirty="0"/>
          </a:p>
        </p:txBody>
      </p:sp>
    </p:spTree>
    <p:extLst>
      <p:ext uri="{BB962C8B-B14F-4D97-AF65-F5344CB8AC3E}">
        <p14:creationId xmlns:p14="http://schemas.microsoft.com/office/powerpoint/2010/main" val="4286171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34" y="259307"/>
            <a:ext cx="11973636" cy="6168789"/>
          </a:xfrm>
        </p:spPr>
        <p:txBody>
          <a:bodyPr>
            <a:normAutofit lnSpcReduction="10000"/>
          </a:bodyPr>
          <a:lstStyle/>
          <a:p>
            <a:pPr marL="0" indent="0">
              <a:buNone/>
            </a:pPr>
            <a:r>
              <a:rPr lang="en-US" u="sng" dirty="0" smtClean="0"/>
              <a:t>Cystic</a:t>
            </a:r>
            <a:r>
              <a:rPr lang="en-US" dirty="0" smtClean="0"/>
              <a:t> adenoma  </a:t>
            </a:r>
            <a:r>
              <a:rPr lang="en-US" dirty="0" err="1" smtClean="0"/>
              <a:t>Significanse</a:t>
            </a:r>
            <a:r>
              <a:rPr lang="en-US" dirty="0" smtClean="0"/>
              <a:t> : </a:t>
            </a:r>
          </a:p>
          <a:p>
            <a:r>
              <a:rPr lang="en-US" dirty="0" smtClean="0"/>
              <a:t>1.The </a:t>
            </a:r>
            <a:r>
              <a:rPr lang="en-US" dirty="0"/>
              <a:t>rupture of cystic parathyroid adenomas has been reported to release a large amount of PTH into </a:t>
            </a:r>
            <a:r>
              <a:rPr lang="en-US" dirty="0" smtClean="0"/>
              <a:t>blood </a:t>
            </a:r>
            <a:r>
              <a:rPr lang="en-US" dirty="0"/>
              <a:t>circulation, a phenomenon </a:t>
            </a:r>
            <a:r>
              <a:rPr lang="en-US" dirty="0" smtClean="0"/>
              <a:t>can </a:t>
            </a:r>
            <a:r>
              <a:rPr lang="en-US" dirty="0"/>
              <a:t>cause </a:t>
            </a:r>
            <a:r>
              <a:rPr lang="en-US" dirty="0" err="1">
                <a:solidFill>
                  <a:srgbClr val="FFFF00"/>
                </a:solidFill>
              </a:rPr>
              <a:t>parathyromatosis</a:t>
            </a:r>
            <a:r>
              <a:rPr lang="en-US" dirty="0"/>
              <a:t> and </a:t>
            </a:r>
            <a:r>
              <a:rPr lang="en-US" dirty="0" err="1">
                <a:solidFill>
                  <a:srgbClr val="FFFF00"/>
                </a:solidFill>
              </a:rPr>
              <a:t>hematosis</a:t>
            </a:r>
            <a:r>
              <a:rPr lang="en-US" dirty="0">
                <a:solidFill>
                  <a:srgbClr val="FFFF00"/>
                </a:solidFill>
              </a:rPr>
              <a:t> .</a:t>
            </a:r>
          </a:p>
          <a:p>
            <a:endParaRPr lang="en-US" dirty="0" smtClean="0"/>
          </a:p>
          <a:p>
            <a:r>
              <a:rPr lang="en-US" dirty="0" smtClean="0"/>
              <a:t>2. The diagnosis of </a:t>
            </a:r>
            <a:r>
              <a:rPr lang="en-US" u="sng" dirty="0" smtClean="0"/>
              <a:t>atypical adenoma </a:t>
            </a:r>
            <a:r>
              <a:rPr lang="en-US" dirty="0" smtClean="0"/>
              <a:t>:</a:t>
            </a:r>
          </a:p>
          <a:p>
            <a:pPr marL="0" indent="0">
              <a:buNone/>
            </a:pPr>
            <a:r>
              <a:rPr lang="en-US" dirty="0" smtClean="0"/>
              <a:t> the presence of </a:t>
            </a:r>
            <a:r>
              <a:rPr lang="en-US" dirty="0" smtClean="0">
                <a:solidFill>
                  <a:srgbClr val="92D050"/>
                </a:solidFill>
              </a:rPr>
              <a:t>broad </a:t>
            </a:r>
            <a:r>
              <a:rPr lang="en-US" dirty="0" smtClean="0">
                <a:solidFill>
                  <a:srgbClr val="92D050"/>
                </a:solidFill>
              </a:rPr>
              <a:t>fibrous bands</a:t>
            </a:r>
            <a:r>
              <a:rPr lang="en-US" dirty="0" smtClean="0"/>
              <a:t>, </a:t>
            </a:r>
            <a:r>
              <a:rPr lang="en-US" dirty="0" smtClean="0">
                <a:solidFill>
                  <a:srgbClr val="92D050"/>
                </a:solidFill>
              </a:rPr>
              <a:t>trabecular growth</a:t>
            </a:r>
            <a:r>
              <a:rPr lang="en-US" dirty="0" smtClean="0"/>
              <a:t>, </a:t>
            </a:r>
            <a:r>
              <a:rPr lang="en-US" dirty="0" smtClean="0">
                <a:solidFill>
                  <a:srgbClr val="92D050"/>
                </a:solidFill>
              </a:rPr>
              <a:t>cytological atypia</a:t>
            </a:r>
            <a:r>
              <a:rPr lang="en-US" dirty="0" smtClean="0"/>
              <a:t>, </a:t>
            </a:r>
            <a:r>
              <a:rPr lang="en-US" dirty="0" smtClean="0">
                <a:solidFill>
                  <a:srgbClr val="92D050"/>
                </a:solidFill>
              </a:rPr>
              <a:t>marked mitosis</a:t>
            </a:r>
            <a:r>
              <a:rPr lang="en-US" dirty="0" smtClean="0"/>
              <a:t>, and the </a:t>
            </a:r>
            <a:r>
              <a:rPr lang="en-US" u="sng" dirty="0" smtClean="0"/>
              <a:t>exclusion criteria corresponding to </a:t>
            </a:r>
            <a:r>
              <a:rPr lang="en-US" u="sng" dirty="0"/>
              <a:t>carcinomas </a:t>
            </a:r>
            <a:endParaRPr lang="en-US" u="sng" dirty="0" smtClean="0"/>
          </a:p>
          <a:p>
            <a:pPr marL="0" indent="0">
              <a:buNone/>
            </a:pPr>
            <a:endParaRPr lang="en-US" dirty="0"/>
          </a:p>
          <a:p>
            <a:pPr marL="0" indent="0">
              <a:buNone/>
            </a:pPr>
            <a:r>
              <a:rPr lang="en-US" dirty="0" smtClean="0"/>
              <a:t>Approximately</a:t>
            </a:r>
            <a:r>
              <a:rPr lang="en-US" dirty="0" smtClean="0">
                <a:solidFill>
                  <a:srgbClr val="FFC000"/>
                </a:solidFill>
              </a:rPr>
              <a:t> one-fourth </a:t>
            </a:r>
            <a:r>
              <a:rPr lang="en-US" dirty="0" smtClean="0"/>
              <a:t>of the resected cystic adenomas in the present cohort were identified as</a:t>
            </a:r>
            <a:r>
              <a:rPr lang="en-US" dirty="0" smtClean="0">
                <a:solidFill>
                  <a:srgbClr val="FFC000"/>
                </a:solidFill>
              </a:rPr>
              <a:t> atypical </a:t>
            </a:r>
            <a:r>
              <a:rPr lang="en-US" dirty="0" smtClean="0"/>
              <a:t>parathyroid adenomas upon pathological examination. </a:t>
            </a:r>
          </a:p>
          <a:p>
            <a:pPr marL="0" indent="0">
              <a:buNone/>
            </a:pPr>
            <a:endParaRPr lang="en-US" u="sng" dirty="0"/>
          </a:p>
          <a:p>
            <a:pPr marL="0" indent="0">
              <a:buNone/>
            </a:pPr>
            <a:r>
              <a:rPr lang="en-US" dirty="0" smtClean="0"/>
              <a:t>Atypical </a:t>
            </a:r>
            <a:r>
              <a:rPr lang="en-US" dirty="0"/>
              <a:t>parathyroid adenomas, which present with atypical features but do not fulfill the criteria of carcinoma, have been reported to </a:t>
            </a:r>
            <a:r>
              <a:rPr lang="en-US" u="sng" dirty="0"/>
              <a:t>have a low but real risk of recurrence .</a:t>
            </a:r>
          </a:p>
          <a:p>
            <a:pPr marL="0" indent="0">
              <a:buNone/>
            </a:pPr>
            <a:endParaRPr lang="en-US" dirty="0"/>
          </a:p>
          <a:p>
            <a:pPr marL="0" indent="0">
              <a:buNone/>
            </a:pPr>
            <a:r>
              <a:rPr lang="en-US" dirty="0">
                <a:solidFill>
                  <a:srgbClr val="92D050"/>
                </a:solidFill>
              </a:rPr>
              <a:t>Close follow-up is necessary for patients with cystic parathyroid adenomas, which account for a substantial percentage of atypical parathyroid adenoma cases.</a:t>
            </a:r>
          </a:p>
          <a:p>
            <a:pPr marL="0" indent="0">
              <a:buNone/>
            </a:pPr>
            <a:endParaRPr lang="en-US" u="sng" dirty="0" smtClean="0"/>
          </a:p>
          <a:p>
            <a:pPr marL="0" indent="0">
              <a:buNone/>
            </a:pPr>
            <a:endParaRPr lang="en-US" u="sng" dirty="0" smtClean="0"/>
          </a:p>
          <a:p>
            <a:pPr marL="0" indent="0">
              <a:buNone/>
            </a:pPr>
            <a:endParaRPr lang="en-US" u="sng" dirty="0" smtClean="0"/>
          </a:p>
          <a:p>
            <a:pPr marL="0" indent="0">
              <a:buNone/>
            </a:pPr>
            <a:endParaRPr lang="en-US" u="sng" dirty="0"/>
          </a:p>
        </p:txBody>
      </p:sp>
    </p:spTree>
    <p:extLst>
      <p:ext uri="{BB962C8B-B14F-4D97-AF65-F5344CB8AC3E}">
        <p14:creationId xmlns:p14="http://schemas.microsoft.com/office/powerpoint/2010/main" val="28505310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481" y="452718"/>
            <a:ext cx="10699844" cy="1286021"/>
          </a:xfrm>
        </p:spPr>
        <p:txBody>
          <a:bodyPr/>
          <a:lstStyle/>
          <a:p>
            <a:r>
              <a:rPr lang="en-US" dirty="0"/>
              <a:t>Endocrine-Related </a:t>
            </a:r>
            <a:r>
              <a:rPr lang="en-US" dirty="0" smtClean="0"/>
              <a:t>Cancer (2019)</a:t>
            </a:r>
            <a:endParaRPr lang="en-US" dirty="0"/>
          </a:p>
        </p:txBody>
      </p:sp>
      <p:pic>
        <p:nvPicPr>
          <p:cNvPr id="4" name="Content Placeholder 3"/>
          <p:cNvPicPr>
            <a:picLocks noGrp="1" noChangeAspect="1"/>
          </p:cNvPicPr>
          <p:nvPr>
            <p:ph idx="1"/>
          </p:nvPr>
        </p:nvPicPr>
        <p:blipFill>
          <a:blip r:embed="rId2"/>
          <a:stretch>
            <a:fillRect/>
          </a:stretch>
        </p:blipFill>
        <p:spPr>
          <a:xfrm>
            <a:off x="1453632" y="1738739"/>
            <a:ext cx="8973258" cy="4550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Minus 4"/>
          <p:cNvSpPr/>
          <p:nvPr/>
        </p:nvSpPr>
        <p:spPr>
          <a:xfrm>
            <a:off x="7301552" y="3370997"/>
            <a:ext cx="2238233"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223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t>
            </a:r>
            <a:r>
              <a:rPr lang="en-US" dirty="0" err="1" smtClean="0"/>
              <a:t>sx</a:t>
            </a:r>
            <a:endParaRPr lang="en-US" dirty="0"/>
          </a:p>
        </p:txBody>
      </p:sp>
      <p:sp>
        <p:nvSpPr>
          <p:cNvPr id="3" name="Content Placeholder 2"/>
          <p:cNvSpPr>
            <a:spLocks noGrp="1"/>
          </p:cNvSpPr>
          <p:nvPr>
            <p:ph idx="1"/>
          </p:nvPr>
        </p:nvSpPr>
        <p:spPr>
          <a:xfrm>
            <a:off x="163773" y="2052918"/>
            <a:ext cx="12028228" cy="4306939"/>
          </a:xfrm>
        </p:spPr>
        <p:txBody>
          <a:bodyPr>
            <a:normAutofit/>
          </a:bodyPr>
          <a:lstStyle/>
          <a:p>
            <a:r>
              <a:rPr lang="en-US" u="sng" dirty="0"/>
              <a:t>No </a:t>
            </a:r>
            <a:r>
              <a:rPr lang="en-US" u="sng" dirty="0" err="1"/>
              <a:t>specifc</a:t>
            </a:r>
            <a:r>
              <a:rPr lang="en-US" u="sng" dirty="0"/>
              <a:t> guidelines </a:t>
            </a:r>
            <a:r>
              <a:rPr lang="en-US" dirty="0"/>
              <a:t>for the surveillance of patients with atypical parathyroid adenomas after parathyroid surgery exist so far.</a:t>
            </a:r>
          </a:p>
          <a:p>
            <a:r>
              <a:rPr lang="en-US" dirty="0" smtClean="0"/>
              <a:t>At </a:t>
            </a:r>
            <a:r>
              <a:rPr lang="en-US" dirty="0"/>
              <a:t>our institution, regardless of the results </a:t>
            </a:r>
            <a:r>
              <a:rPr lang="en-US" dirty="0" smtClean="0"/>
              <a:t>of </a:t>
            </a:r>
            <a:r>
              <a:rPr lang="en-US" dirty="0" err="1" smtClean="0"/>
              <a:t>parafbromin</a:t>
            </a:r>
            <a:r>
              <a:rPr lang="en-US" dirty="0" smtClean="0"/>
              <a:t> </a:t>
            </a:r>
            <a:r>
              <a:rPr lang="en-US" dirty="0"/>
              <a:t>immunostaining, </a:t>
            </a:r>
            <a:r>
              <a:rPr lang="en-US" dirty="0">
                <a:solidFill>
                  <a:srgbClr val="92D050"/>
                </a:solidFill>
              </a:rPr>
              <a:t>we recommend </a:t>
            </a:r>
            <a:r>
              <a:rPr lang="en-US" u="sng" dirty="0" smtClean="0">
                <a:solidFill>
                  <a:srgbClr val="92D050"/>
                </a:solidFill>
              </a:rPr>
              <a:t>annual</a:t>
            </a:r>
            <a:r>
              <a:rPr lang="en-US" dirty="0" smtClean="0">
                <a:solidFill>
                  <a:srgbClr val="92D050"/>
                </a:solidFill>
              </a:rPr>
              <a:t> follow-up </a:t>
            </a:r>
            <a:r>
              <a:rPr lang="en-US" dirty="0">
                <a:solidFill>
                  <a:srgbClr val="92D050"/>
                </a:solidFill>
              </a:rPr>
              <a:t>evaluations including </a:t>
            </a:r>
            <a:r>
              <a:rPr lang="en-US" u="sng" dirty="0">
                <a:solidFill>
                  <a:srgbClr val="92D050"/>
                </a:solidFill>
              </a:rPr>
              <a:t>biochemical testing </a:t>
            </a:r>
            <a:r>
              <a:rPr lang="en-US" u="sng" dirty="0" smtClean="0">
                <a:solidFill>
                  <a:srgbClr val="92D050"/>
                </a:solidFill>
              </a:rPr>
              <a:t>and neck </a:t>
            </a:r>
            <a:r>
              <a:rPr lang="en-US" dirty="0">
                <a:solidFill>
                  <a:srgbClr val="92D050"/>
                </a:solidFill>
              </a:rPr>
              <a:t>ultrasound for the </a:t>
            </a:r>
            <a:r>
              <a:rPr lang="en-US" u="sng" dirty="0" smtClean="0">
                <a:solidFill>
                  <a:srgbClr val="92D050"/>
                </a:solidFill>
              </a:rPr>
              <a:t>first </a:t>
            </a:r>
            <a:r>
              <a:rPr lang="en-US" u="sng" dirty="0">
                <a:solidFill>
                  <a:srgbClr val="92D050"/>
                </a:solidFill>
              </a:rPr>
              <a:t>5 years </a:t>
            </a:r>
            <a:r>
              <a:rPr lang="en-US" dirty="0">
                <a:solidFill>
                  <a:srgbClr val="92D050"/>
                </a:solidFill>
              </a:rPr>
              <a:t>after initial </a:t>
            </a:r>
            <a:r>
              <a:rPr lang="en-US" dirty="0" smtClean="0">
                <a:solidFill>
                  <a:srgbClr val="92D050"/>
                </a:solidFill>
              </a:rPr>
              <a:t>surgery and </a:t>
            </a:r>
            <a:r>
              <a:rPr lang="en-US" dirty="0">
                <a:solidFill>
                  <a:srgbClr val="92D050"/>
                </a:solidFill>
              </a:rPr>
              <a:t>every 2–3 years thereafter. </a:t>
            </a:r>
            <a:endParaRPr lang="en-US" dirty="0"/>
          </a:p>
        </p:txBody>
      </p:sp>
    </p:spTree>
    <p:extLst>
      <p:ext uri="{BB962C8B-B14F-4D97-AF65-F5344CB8AC3E}">
        <p14:creationId xmlns:p14="http://schemas.microsoft.com/office/powerpoint/2010/main" val="4238428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68" y="1096370"/>
            <a:ext cx="11737075" cy="5188424"/>
          </a:xfrm>
        </p:spPr>
        <p:txBody>
          <a:bodyPr>
            <a:normAutofit/>
          </a:bodyPr>
          <a:lstStyle/>
          <a:p>
            <a:r>
              <a:rPr lang="en-US" dirty="0" smtClean="0">
                <a:solidFill>
                  <a:schemeClr val="accent4"/>
                </a:solidFill>
              </a:rPr>
              <a:t>1-how </a:t>
            </a:r>
            <a:r>
              <a:rPr lang="en-US" dirty="0">
                <a:solidFill>
                  <a:schemeClr val="accent4"/>
                </a:solidFill>
              </a:rPr>
              <a:t>is the anatomical distribution of ectopic parathyroid glands &amp; </a:t>
            </a:r>
            <a:r>
              <a:rPr lang="en-US" dirty="0" smtClean="0">
                <a:solidFill>
                  <a:schemeClr val="accent4"/>
                </a:solidFill>
              </a:rPr>
              <a:t>adenomas?</a:t>
            </a:r>
          </a:p>
          <a:p>
            <a:endParaRPr lang="en-US" dirty="0" smtClean="0">
              <a:solidFill>
                <a:schemeClr val="accent4"/>
              </a:solidFill>
            </a:endParaRPr>
          </a:p>
          <a:p>
            <a:r>
              <a:rPr lang="en-US" dirty="0" smtClean="0">
                <a:solidFill>
                  <a:schemeClr val="accent4"/>
                </a:solidFill>
              </a:rPr>
              <a:t>2-What are the differences between solid &amp;</a:t>
            </a:r>
            <a:r>
              <a:rPr lang="en-US" dirty="0" err="1" smtClean="0">
                <a:solidFill>
                  <a:schemeClr val="accent4"/>
                </a:solidFill>
              </a:rPr>
              <a:t>cytic</a:t>
            </a:r>
            <a:r>
              <a:rPr lang="en-US" dirty="0" smtClean="0">
                <a:solidFill>
                  <a:schemeClr val="accent4"/>
                </a:solidFill>
              </a:rPr>
              <a:t> parathyroid adenomas( size, </a:t>
            </a:r>
            <a:r>
              <a:rPr lang="en-US" dirty="0" err="1" smtClean="0">
                <a:solidFill>
                  <a:schemeClr val="accent4"/>
                </a:solidFill>
              </a:rPr>
              <a:t>symptoms,ectopia</a:t>
            </a:r>
            <a:r>
              <a:rPr lang="en-US" dirty="0" smtClean="0">
                <a:solidFill>
                  <a:schemeClr val="accent4"/>
                </a:solidFill>
              </a:rPr>
              <a:t>, atypia)?</a:t>
            </a:r>
          </a:p>
          <a:p>
            <a:endParaRPr lang="en-US" dirty="0" smtClean="0">
              <a:solidFill>
                <a:schemeClr val="accent4"/>
              </a:solidFill>
            </a:endParaRPr>
          </a:p>
          <a:p>
            <a:r>
              <a:rPr lang="en-US" dirty="0" smtClean="0">
                <a:solidFill>
                  <a:schemeClr val="accent4"/>
                </a:solidFill>
              </a:rPr>
              <a:t>3-what is the </a:t>
            </a:r>
            <a:r>
              <a:rPr lang="en-US" dirty="0" err="1" smtClean="0">
                <a:solidFill>
                  <a:schemeClr val="accent4"/>
                </a:solidFill>
              </a:rPr>
              <a:t>significans</a:t>
            </a:r>
            <a:r>
              <a:rPr lang="en-US" dirty="0" smtClean="0">
                <a:solidFill>
                  <a:schemeClr val="accent4"/>
                </a:solidFill>
              </a:rPr>
              <a:t> of cystic aspect of parathyroid </a:t>
            </a:r>
            <a:r>
              <a:rPr lang="en-US" dirty="0" smtClean="0">
                <a:solidFill>
                  <a:schemeClr val="accent4"/>
                </a:solidFill>
              </a:rPr>
              <a:t>adenoma?</a:t>
            </a:r>
            <a:endParaRPr lang="en-US" dirty="0" smtClean="0">
              <a:solidFill>
                <a:schemeClr val="accent4"/>
              </a:solidFill>
            </a:endParaRPr>
          </a:p>
          <a:p>
            <a:endParaRPr lang="en-US" dirty="0" smtClean="0">
              <a:solidFill>
                <a:srgbClr val="FFC000"/>
              </a:solidFill>
            </a:endParaRPr>
          </a:p>
          <a:p>
            <a:r>
              <a:rPr lang="en-US" dirty="0" smtClean="0">
                <a:solidFill>
                  <a:srgbClr val="FFC000"/>
                </a:solidFill>
              </a:rPr>
              <a:t>4-was ectopic parathyroid adenoma the </a:t>
            </a:r>
            <a:r>
              <a:rPr lang="en-US" dirty="0" err="1" smtClean="0">
                <a:solidFill>
                  <a:srgbClr val="FFC000"/>
                </a:solidFill>
              </a:rPr>
              <a:t>definit</a:t>
            </a:r>
            <a:r>
              <a:rPr lang="en-US" dirty="0" smtClean="0">
                <a:solidFill>
                  <a:srgbClr val="FFC000"/>
                </a:solidFill>
              </a:rPr>
              <a:t> diagnose of our patients or a </a:t>
            </a:r>
            <a:r>
              <a:rPr lang="en-US" dirty="0" err="1" smtClean="0">
                <a:solidFill>
                  <a:srgbClr val="FFC000"/>
                </a:solidFill>
              </a:rPr>
              <a:t>pth</a:t>
            </a:r>
            <a:r>
              <a:rPr lang="en-US" dirty="0" smtClean="0">
                <a:solidFill>
                  <a:srgbClr val="FFC000"/>
                </a:solidFill>
              </a:rPr>
              <a:t>-secreting tumor such as neuroendocrine tumor can be considered?</a:t>
            </a:r>
          </a:p>
          <a:p>
            <a:endParaRPr lang="en-US" dirty="0" smtClean="0">
              <a:solidFill>
                <a:srgbClr val="FFC000"/>
              </a:solidFill>
            </a:endParaRPr>
          </a:p>
          <a:p>
            <a:r>
              <a:rPr lang="en-US" dirty="0" smtClean="0">
                <a:solidFill>
                  <a:schemeClr val="accent4"/>
                </a:solidFill>
              </a:rPr>
              <a:t>5- how can we differentiate them? what </a:t>
            </a:r>
            <a:r>
              <a:rPr lang="en-US" dirty="0">
                <a:solidFill>
                  <a:schemeClr val="accent4"/>
                </a:solidFill>
              </a:rPr>
              <a:t>are the similarities and differences between neuroendocrine tumor and parathyroid </a:t>
            </a:r>
            <a:r>
              <a:rPr lang="en-US" dirty="0" smtClean="0">
                <a:solidFill>
                  <a:schemeClr val="accent4"/>
                </a:solidFill>
              </a:rPr>
              <a:t>adenoma on </a:t>
            </a:r>
            <a:r>
              <a:rPr lang="en-US" dirty="0">
                <a:solidFill>
                  <a:schemeClr val="accent4"/>
                </a:solidFill>
              </a:rPr>
              <a:t>pathologic study?</a:t>
            </a:r>
          </a:p>
          <a:p>
            <a:endParaRPr lang="en-US" dirty="0"/>
          </a:p>
        </p:txBody>
      </p:sp>
    </p:spTree>
    <p:extLst>
      <p:ext uri="{BB962C8B-B14F-4D97-AF65-F5344CB8AC3E}">
        <p14:creationId xmlns:p14="http://schemas.microsoft.com/office/powerpoint/2010/main" val="2500193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9306" y="1096370"/>
            <a:ext cx="11600598" cy="5188424"/>
          </a:xfrm>
        </p:spPr>
        <p:txBody>
          <a:bodyPr>
            <a:normAutofit fontScale="92500" lnSpcReduction="10000"/>
          </a:bodyPr>
          <a:lstStyle/>
          <a:p>
            <a:r>
              <a:rPr lang="en-US" dirty="0" smtClean="0">
                <a:solidFill>
                  <a:schemeClr val="accent1">
                    <a:lumMod val="60000"/>
                    <a:lumOff val="40000"/>
                  </a:schemeClr>
                </a:solidFill>
              </a:rPr>
              <a:t>Questions: </a:t>
            </a:r>
          </a:p>
          <a:p>
            <a:endParaRPr lang="en-US" dirty="0">
              <a:solidFill>
                <a:schemeClr val="tx1"/>
              </a:solidFill>
            </a:endParaRPr>
          </a:p>
          <a:p>
            <a:r>
              <a:rPr lang="en-US" dirty="0" smtClean="0">
                <a:solidFill>
                  <a:schemeClr val="accent1">
                    <a:lumMod val="60000"/>
                    <a:lumOff val="40000"/>
                  </a:schemeClr>
                </a:solidFill>
              </a:rPr>
              <a:t>1- </a:t>
            </a:r>
            <a:r>
              <a:rPr lang="en-US" dirty="0" smtClean="0">
                <a:solidFill>
                  <a:schemeClr val="tx1"/>
                </a:solidFill>
              </a:rPr>
              <a:t>how </a:t>
            </a:r>
            <a:r>
              <a:rPr lang="en-US" dirty="0">
                <a:solidFill>
                  <a:schemeClr val="tx1"/>
                </a:solidFill>
              </a:rPr>
              <a:t>is the anatomical distribution of ectopic parathyroid glands &amp; </a:t>
            </a:r>
            <a:r>
              <a:rPr lang="en-US" dirty="0" smtClean="0">
                <a:solidFill>
                  <a:schemeClr val="tx1"/>
                </a:solidFill>
              </a:rPr>
              <a:t>adenomas?</a:t>
            </a:r>
          </a:p>
          <a:p>
            <a:endParaRPr lang="en-US" dirty="0" smtClean="0">
              <a:solidFill>
                <a:schemeClr val="tx1"/>
              </a:solidFill>
            </a:endParaRPr>
          </a:p>
          <a:p>
            <a:r>
              <a:rPr lang="en-US" dirty="0" smtClean="0">
                <a:solidFill>
                  <a:schemeClr val="accent1">
                    <a:lumMod val="60000"/>
                    <a:lumOff val="40000"/>
                  </a:schemeClr>
                </a:solidFill>
              </a:rPr>
              <a:t>2- </a:t>
            </a:r>
            <a:r>
              <a:rPr lang="en-US" dirty="0" smtClean="0">
                <a:solidFill>
                  <a:schemeClr val="tx1"/>
                </a:solidFill>
              </a:rPr>
              <a:t>What are the differences between solid &amp; </a:t>
            </a:r>
            <a:r>
              <a:rPr lang="en-US" dirty="0" err="1" smtClean="0">
                <a:solidFill>
                  <a:schemeClr val="tx1"/>
                </a:solidFill>
              </a:rPr>
              <a:t>cytic</a:t>
            </a:r>
            <a:r>
              <a:rPr lang="en-US" dirty="0" smtClean="0">
                <a:solidFill>
                  <a:schemeClr val="tx1"/>
                </a:solidFill>
              </a:rPr>
              <a:t> parathyroid adenomas( size, </a:t>
            </a:r>
            <a:r>
              <a:rPr lang="en-US" dirty="0" err="1" smtClean="0">
                <a:solidFill>
                  <a:schemeClr val="tx1"/>
                </a:solidFill>
              </a:rPr>
              <a:t>symptoms,ectopia</a:t>
            </a:r>
            <a:r>
              <a:rPr lang="en-US" dirty="0" smtClean="0">
                <a:solidFill>
                  <a:schemeClr val="tx1"/>
                </a:solidFill>
              </a:rPr>
              <a:t>, atypical  adenoma)?</a:t>
            </a:r>
          </a:p>
          <a:p>
            <a:endParaRPr lang="en-US" dirty="0" smtClean="0">
              <a:solidFill>
                <a:schemeClr val="tx1"/>
              </a:solidFill>
            </a:endParaRPr>
          </a:p>
          <a:p>
            <a:r>
              <a:rPr lang="en-US" dirty="0" smtClean="0">
                <a:solidFill>
                  <a:schemeClr val="accent1">
                    <a:lumMod val="60000"/>
                    <a:lumOff val="40000"/>
                  </a:schemeClr>
                </a:solidFill>
              </a:rPr>
              <a:t>3- </a:t>
            </a:r>
            <a:r>
              <a:rPr lang="en-US" dirty="0" smtClean="0">
                <a:solidFill>
                  <a:schemeClr val="tx1"/>
                </a:solidFill>
              </a:rPr>
              <a:t>what is the </a:t>
            </a:r>
            <a:r>
              <a:rPr lang="en-US" dirty="0" err="1" smtClean="0">
                <a:solidFill>
                  <a:schemeClr val="tx1"/>
                </a:solidFill>
              </a:rPr>
              <a:t>significans</a:t>
            </a:r>
            <a:r>
              <a:rPr lang="en-US" dirty="0" smtClean="0">
                <a:solidFill>
                  <a:schemeClr val="tx1"/>
                </a:solidFill>
              </a:rPr>
              <a:t> of cystic aspect of parathyroid </a:t>
            </a:r>
            <a:r>
              <a:rPr lang="en-US" dirty="0" smtClean="0">
                <a:solidFill>
                  <a:schemeClr val="tx1"/>
                </a:solidFill>
              </a:rPr>
              <a:t>adenoma?</a:t>
            </a:r>
            <a:endParaRPr lang="en-US" dirty="0" smtClean="0">
              <a:solidFill>
                <a:schemeClr val="tx1"/>
              </a:solidFill>
            </a:endParaRPr>
          </a:p>
          <a:p>
            <a:endParaRPr lang="en-US" dirty="0" smtClean="0">
              <a:solidFill>
                <a:schemeClr val="tx1"/>
              </a:solidFill>
            </a:endParaRPr>
          </a:p>
          <a:p>
            <a:r>
              <a:rPr lang="en-US" dirty="0" smtClean="0">
                <a:solidFill>
                  <a:schemeClr val="accent1">
                    <a:lumMod val="60000"/>
                    <a:lumOff val="40000"/>
                  </a:schemeClr>
                </a:solidFill>
              </a:rPr>
              <a:t>4- </a:t>
            </a:r>
            <a:r>
              <a:rPr lang="en-US" dirty="0" smtClean="0">
                <a:solidFill>
                  <a:schemeClr val="tx1"/>
                </a:solidFill>
              </a:rPr>
              <a:t>was ectopic CYSTIC parathyroid adenoma the </a:t>
            </a:r>
            <a:r>
              <a:rPr lang="en-US" dirty="0" err="1" smtClean="0">
                <a:solidFill>
                  <a:schemeClr val="tx1"/>
                </a:solidFill>
              </a:rPr>
              <a:t>definit</a:t>
            </a:r>
            <a:r>
              <a:rPr lang="en-US" dirty="0" smtClean="0">
                <a:solidFill>
                  <a:schemeClr val="tx1"/>
                </a:solidFill>
              </a:rPr>
              <a:t> diagnose or a </a:t>
            </a:r>
            <a:r>
              <a:rPr lang="en-US" dirty="0" err="1" smtClean="0">
                <a:solidFill>
                  <a:schemeClr val="tx1"/>
                </a:solidFill>
              </a:rPr>
              <a:t>pth</a:t>
            </a:r>
            <a:r>
              <a:rPr lang="en-US" dirty="0" smtClean="0">
                <a:solidFill>
                  <a:schemeClr val="tx1"/>
                </a:solidFill>
              </a:rPr>
              <a:t>-secreting tumor such as neuroendocrine tumor can be considered?</a:t>
            </a:r>
          </a:p>
          <a:p>
            <a:endParaRPr lang="en-US" dirty="0" smtClean="0">
              <a:solidFill>
                <a:schemeClr val="tx1"/>
              </a:solidFill>
            </a:endParaRPr>
          </a:p>
          <a:p>
            <a:r>
              <a:rPr lang="en-US" dirty="0" smtClean="0">
                <a:solidFill>
                  <a:schemeClr val="accent1">
                    <a:lumMod val="60000"/>
                    <a:lumOff val="40000"/>
                  </a:schemeClr>
                </a:solidFill>
              </a:rPr>
              <a:t>5- </a:t>
            </a:r>
            <a:r>
              <a:rPr lang="en-US" dirty="0" smtClean="0">
                <a:solidFill>
                  <a:schemeClr val="tx1"/>
                </a:solidFill>
              </a:rPr>
              <a:t>how can we differentiate them? what </a:t>
            </a:r>
            <a:r>
              <a:rPr lang="en-US" dirty="0">
                <a:solidFill>
                  <a:schemeClr val="tx1"/>
                </a:solidFill>
              </a:rPr>
              <a:t>are the similarities and differences between neuroendocrine tumor and parathyroid </a:t>
            </a:r>
            <a:r>
              <a:rPr lang="en-US" dirty="0" smtClean="0">
                <a:solidFill>
                  <a:schemeClr val="tx1"/>
                </a:solidFill>
              </a:rPr>
              <a:t>adenoma on </a:t>
            </a:r>
            <a:r>
              <a:rPr lang="en-US" dirty="0">
                <a:solidFill>
                  <a:schemeClr val="tx1"/>
                </a:solidFill>
              </a:rPr>
              <a:t>pathologic study?</a:t>
            </a:r>
          </a:p>
          <a:p>
            <a:endParaRPr lang="en-US" dirty="0"/>
          </a:p>
        </p:txBody>
      </p:sp>
      <p:sp>
        <p:nvSpPr>
          <p:cNvPr id="2" name="Rectangle 1"/>
          <p:cNvSpPr/>
          <p:nvPr/>
        </p:nvSpPr>
        <p:spPr>
          <a:xfrm>
            <a:off x="150125" y="818866"/>
            <a:ext cx="11709779" cy="5459104"/>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033731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41676" y="1856096"/>
            <a:ext cx="9084915" cy="3220884"/>
          </a:xfrm>
          <a:prstGeom prst="rect">
            <a:avLst/>
          </a:prstGeom>
        </p:spPr>
      </p:pic>
    </p:spTree>
    <p:extLst>
      <p:ext uri="{BB962C8B-B14F-4D97-AF65-F5344CB8AC3E}">
        <p14:creationId xmlns:p14="http://schemas.microsoft.com/office/powerpoint/2010/main" val="1620827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0" y="187704"/>
            <a:ext cx="10862481" cy="576571"/>
          </a:xfrm>
        </p:spPr>
        <p:txBody>
          <a:bodyPr>
            <a:normAutofit fontScale="90000"/>
          </a:bodyPr>
          <a:lstStyle/>
          <a:p>
            <a:r>
              <a:rPr lang="en-US" dirty="0"/>
              <a:t>Case description</a:t>
            </a:r>
          </a:p>
        </p:txBody>
      </p:sp>
      <p:sp>
        <p:nvSpPr>
          <p:cNvPr id="3" name="Content Placeholder 2"/>
          <p:cNvSpPr>
            <a:spLocks noGrp="1"/>
          </p:cNvSpPr>
          <p:nvPr>
            <p:ph idx="1"/>
          </p:nvPr>
        </p:nvSpPr>
        <p:spPr>
          <a:xfrm>
            <a:off x="0" y="1091821"/>
            <a:ext cx="11928144" cy="5486400"/>
          </a:xfrm>
        </p:spPr>
        <p:txBody>
          <a:bodyPr>
            <a:normAutofit/>
          </a:bodyPr>
          <a:lstStyle/>
          <a:p>
            <a:r>
              <a:rPr lang="en-US" dirty="0"/>
              <a:t>A 73 </a:t>
            </a:r>
            <a:r>
              <a:rPr lang="en-US" dirty="0" smtClean="0"/>
              <a:t>y/o female </a:t>
            </a:r>
          </a:p>
          <a:p>
            <a:r>
              <a:rPr lang="en-US" dirty="0" smtClean="0"/>
              <a:t> </a:t>
            </a:r>
            <a:r>
              <a:rPr lang="en-US" dirty="0"/>
              <a:t>R</a:t>
            </a:r>
            <a:r>
              <a:rPr lang="en-US" dirty="0" smtClean="0"/>
              <a:t>eferred </a:t>
            </a:r>
            <a:r>
              <a:rPr lang="en-US" dirty="0"/>
              <a:t>to Tulane University Medical center endocrine surgery clinic, for surgical management of recurrent </a:t>
            </a:r>
            <a:r>
              <a:rPr lang="en-US" dirty="0" smtClean="0"/>
              <a:t>PHP.</a:t>
            </a:r>
          </a:p>
          <a:p>
            <a:endParaRPr lang="en-US" dirty="0" smtClean="0"/>
          </a:p>
          <a:p>
            <a:r>
              <a:rPr lang="en-US" dirty="0" smtClean="0"/>
              <a:t>PMHX : Osteopenia + HTN + nephrolithiasis+ depression + recent </a:t>
            </a:r>
            <a:r>
              <a:rPr lang="en-US" dirty="0"/>
              <a:t>onset of fatigue</a:t>
            </a:r>
            <a:r>
              <a:rPr lang="en-US" dirty="0" smtClean="0"/>
              <a:t>.</a:t>
            </a:r>
          </a:p>
          <a:p>
            <a:endParaRPr lang="en-US" dirty="0"/>
          </a:p>
          <a:p>
            <a:r>
              <a:rPr lang="en-US" dirty="0"/>
              <a:t> </a:t>
            </a:r>
            <a:r>
              <a:rPr lang="en-US" dirty="0" smtClean="0"/>
              <a:t>PSHX: LT </a:t>
            </a:r>
            <a:r>
              <a:rPr lang="en-US" dirty="0"/>
              <a:t>thyroid lobectomy </a:t>
            </a:r>
            <a:r>
              <a:rPr lang="en-US" dirty="0" smtClean="0"/>
              <a:t>&amp;  </a:t>
            </a:r>
            <a:r>
              <a:rPr lang="en-US" dirty="0"/>
              <a:t>parathyroid surgery at age </a:t>
            </a:r>
            <a:r>
              <a:rPr lang="en-US" u="sng" dirty="0">
                <a:solidFill>
                  <a:schemeClr val="accent3">
                    <a:lumMod val="60000"/>
                    <a:lumOff val="40000"/>
                  </a:schemeClr>
                </a:solidFill>
              </a:rPr>
              <a:t>31</a:t>
            </a:r>
            <a:r>
              <a:rPr lang="en-US" dirty="0"/>
              <a:t>. </a:t>
            </a:r>
          </a:p>
          <a:p>
            <a:pPr marL="0" indent="0">
              <a:buNone/>
            </a:pPr>
            <a:endParaRPr lang="en-US" dirty="0" smtClean="0"/>
          </a:p>
          <a:p>
            <a:r>
              <a:rPr lang="en-US" dirty="0" smtClean="0"/>
              <a:t>lab : elevated </a:t>
            </a:r>
            <a:r>
              <a:rPr lang="en-US" dirty="0" err="1" smtClean="0"/>
              <a:t>i</a:t>
            </a:r>
            <a:r>
              <a:rPr lang="en-US" dirty="0" smtClean="0"/>
              <a:t> </a:t>
            </a:r>
            <a:r>
              <a:rPr lang="en-US" dirty="0"/>
              <a:t>PTH (</a:t>
            </a:r>
            <a:r>
              <a:rPr lang="en-US" dirty="0">
                <a:solidFill>
                  <a:srgbClr val="FFC000"/>
                </a:solidFill>
              </a:rPr>
              <a:t>126</a:t>
            </a:r>
            <a:r>
              <a:rPr lang="en-US" dirty="0"/>
              <a:t> </a:t>
            </a:r>
            <a:r>
              <a:rPr lang="en-US" dirty="0" err="1"/>
              <a:t>pg</a:t>
            </a:r>
            <a:r>
              <a:rPr lang="en-US" dirty="0"/>
              <a:t>/ml</a:t>
            </a:r>
            <a:r>
              <a:rPr lang="en-US" dirty="0" smtClean="0"/>
              <a:t>), ca </a:t>
            </a:r>
            <a:r>
              <a:rPr lang="en-US" dirty="0"/>
              <a:t>(</a:t>
            </a:r>
            <a:r>
              <a:rPr lang="en-US" dirty="0">
                <a:solidFill>
                  <a:srgbClr val="FFC000"/>
                </a:solidFill>
              </a:rPr>
              <a:t>10.6 </a:t>
            </a:r>
            <a:r>
              <a:rPr lang="en-US" dirty="0"/>
              <a:t>mg/dl</a:t>
            </a:r>
            <a:r>
              <a:rPr lang="en-US" dirty="0" smtClean="0"/>
              <a:t>).</a:t>
            </a:r>
          </a:p>
          <a:p>
            <a:r>
              <a:rPr lang="en-US" dirty="0" err="1" smtClean="0"/>
              <a:t>Sestamibi</a:t>
            </a:r>
            <a:r>
              <a:rPr lang="en-US" dirty="0" smtClean="0"/>
              <a:t> &amp; sonography </a:t>
            </a:r>
            <a:r>
              <a:rPr lang="en-US" u="sng" dirty="0"/>
              <a:t>failed to </a:t>
            </a:r>
            <a:r>
              <a:rPr lang="en-US" u="sng" dirty="0" smtClean="0"/>
              <a:t>localize</a:t>
            </a:r>
          </a:p>
          <a:p>
            <a:r>
              <a:rPr lang="en-US" dirty="0" smtClean="0"/>
              <a:t>A </a:t>
            </a:r>
            <a:r>
              <a:rPr lang="en-US" dirty="0">
                <a:solidFill>
                  <a:srgbClr val="FFC000"/>
                </a:solidFill>
              </a:rPr>
              <a:t>1.1 cm </a:t>
            </a:r>
            <a:r>
              <a:rPr lang="en-US" dirty="0"/>
              <a:t>hypoechoic nodule was </a:t>
            </a:r>
            <a:r>
              <a:rPr lang="en-US" dirty="0" smtClean="0"/>
              <a:t>in RT </a:t>
            </a:r>
            <a:r>
              <a:rPr lang="en-US" dirty="0"/>
              <a:t>thyroid lobe. </a:t>
            </a:r>
            <a:r>
              <a:rPr lang="en-US" dirty="0" smtClean="0"/>
              <a:t>FNA: benign </a:t>
            </a:r>
            <a:r>
              <a:rPr lang="en-US" dirty="0"/>
              <a:t>thyroid nodule.</a:t>
            </a:r>
          </a:p>
          <a:p>
            <a:endParaRPr lang="en-US" dirty="0"/>
          </a:p>
        </p:txBody>
      </p:sp>
    </p:spTree>
    <p:extLst>
      <p:ext uri="{BB962C8B-B14F-4D97-AF65-F5344CB8AC3E}">
        <p14:creationId xmlns:p14="http://schemas.microsoft.com/office/powerpoint/2010/main" val="2183899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308" y="1119116"/>
            <a:ext cx="12093216" cy="5186150"/>
          </a:xfrm>
        </p:spPr>
        <p:txBody>
          <a:bodyPr>
            <a:normAutofit/>
          </a:bodyPr>
          <a:lstStyle/>
          <a:p>
            <a:r>
              <a:rPr lang="en-US" dirty="0"/>
              <a:t>Bilateral neck exploration </a:t>
            </a:r>
            <a:r>
              <a:rPr lang="en-US" dirty="0" smtClean="0"/>
              <a:t>performed.</a:t>
            </a:r>
          </a:p>
          <a:p>
            <a:r>
              <a:rPr lang="en-US" dirty="0" err="1" smtClean="0"/>
              <a:t>Nl</a:t>
            </a:r>
            <a:r>
              <a:rPr lang="en-US" dirty="0" smtClean="0"/>
              <a:t> </a:t>
            </a:r>
            <a:r>
              <a:rPr lang="en-US" dirty="0"/>
              <a:t>parathyroid </a:t>
            </a:r>
            <a:r>
              <a:rPr lang="en-US" dirty="0" smtClean="0"/>
              <a:t>was </a:t>
            </a:r>
            <a:r>
              <a:rPr lang="en-US" dirty="0"/>
              <a:t>found </a:t>
            </a:r>
            <a:r>
              <a:rPr lang="en-US" dirty="0" smtClean="0"/>
              <a:t>&amp; </a:t>
            </a:r>
            <a:r>
              <a:rPr lang="en-US" dirty="0" smtClean="0"/>
              <a:t>confirmed </a:t>
            </a:r>
            <a:r>
              <a:rPr lang="en-US" dirty="0"/>
              <a:t>on frozen </a:t>
            </a:r>
            <a:r>
              <a:rPr lang="en-US" dirty="0" smtClean="0"/>
              <a:t>section</a:t>
            </a:r>
          </a:p>
          <a:p>
            <a:r>
              <a:rPr lang="en-US" dirty="0" smtClean="0"/>
              <a:t>Thyroidectomy </a:t>
            </a:r>
            <a:r>
              <a:rPr lang="en-US" dirty="0"/>
              <a:t>was performed with removal of the right thyroid lobe because of the possibility of </a:t>
            </a:r>
            <a:r>
              <a:rPr lang="en-US" dirty="0" err="1"/>
              <a:t>intrathyroidal</a:t>
            </a:r>
            <a:r>
              <a:rPr lang="en-US" dirty="0"/>
              <a:t> parathyroid </a:t>
            </a:r>
            <a:endParaRPr lang="en-US" dirty="0" smtClean="0"/>
          </a:p>
          <a:p>
            <a:endParaRPr lang="en-US" dirty="0" smtClean="0"/>
          </a:p>
          <a:p>
            <a:r>
              <a:rPr lang="en-US" dirty="0" smtClean="0"/>
              <a:t>Dissection </a:t>
            </a:r>
            <a:r>
              <a:rPr lang="en-US" dirty="0"/>
              <a:t>of </a:t>
            </a:r>
            <a:r>
              <a:rPr lang="en-US" dirty="0" smtClean="0"/>
              <a:t>RT central </a:t>
            </a:r>
            <a:r>
              <a:rPr lang="en-US" dirty="0"/>
              <a:t>compartment </a:t>
            </a:r>
            <a:r>
              <a:rPr lang="en-US" dirty="0" smtClean="0"/>
              <a:t>: </a:t>
            </a:r>
            <a:r>
              <a:rPr lang="en-US" dirty="0" smtClean="0">
                <a:solidFill>
                  <a:schemeClr val="accent3">
                    <a:lumMod val="60000"/>
                    <a:lumOff val="40000"/>
                  </a:schemeClr>
                </a:solidFill>
              </a:rPr>
              <a:t>a </a:t>
            </a:r>
            <a:r>
              <a:rPr lang="en-US" dirty="0">
                <a:solidFill>
                  <a:schemeClr val="accent3">
                    <a:lumMod val="60000"/>
                    <a:lumOff val="40000"/>
                  </a:schemeClr>
                </a:solidFill>
              </a:rPr>
              <a:t>1.5 cm lesion in the </a:t>
            </a:r>
            <a:r>
              <a:rPr lang="en-US" dirty="0" err="1">
                <a:solidFill>
                  <a:schemeClr val="accent3">
                    <a:lumMod val="60000"/>
                    <a:lumOff val="40000"/>
                  </a:schemeClr>
                </a:solidFill>
              </a:rPr>
              <a:t>thyrothymic</a:t>
            </a:r>
            <a:r>
              <a:rPr lang="en-US" dirty="0">
                <a:solidFill>
                  <a:schemeClr val="accent3">
                    <a:lumMod val="60000"/>
                    <a:lumOff val="40000"/>
                  </a:schemeClr>
                </a:solidFill>
              </a:rPr>
              <a:t> ligament behind the </a:t>
            </a:r>
            <a:r>
              <a:rPr lang="en-US" dirty="0" smtClean="0">
                <a:solidFill>
                  <a:schemeClr val="accent3">
                    <a:lumMod val="60000"/>
                    <a:lumOff val="40000"/>
                  </a:schemeClr>
                </a:solidFill>
              </a:rPr>
              <a:t>RT </a:t>
            </a:r>
            <a:r>
              <a:rPr lang="en-US" dirty="0">
                <a:solidFill>
                  <a:schemeClr val="accent3">
                    <a:lumMod val="60000"/>
                    <a:lumOff val="40000"/>
                  </a:schemeClr>
                </a:solidFill>
              </a:rPr>
              <a:t>sternoclavicular joint. The lesion weighed 520 mg. </a:t>
            </a:r>
            <a:endParaRPr lang="en-US" dirty="0" smtClean="0">
              <a:solidFill>
                <a:schemeClr val="accent3">
                  <a:lumMod val="60000"/>
                  <a:lumOff val="40000"/>
                </a:schemeClr>
              </a:solidFill>
            </a:endParaRPr>
          </a:p>
          <a:p>
            <a:r>
              <a:rPr lang="en-US" dirty="0" smtClean="0"/>
              <a:t>PTH  </a:t>
            </a:r>
            <a:r>
              <a:rPr lang="en-US" dirty="0"/>
              <a:t>dropped to </a:t>
            </a:r>
            <a:r>
              <a:rPr lang="en-US" dirty="0">
                <a:solidFill>
                  <a:schemeClr val="accent1">
                    <a:lumMod val="40000"/>
                    <a:lumOff val="60000"/>
                  </a:schemeClr>
                </a:solidFill>
              </a:rPr>
              <a:t>12</a:t>
            </a:r>
            <a:r>
              <a:rPr lang="en-US" dirty="0"/>
              <a:t> </a:t>
            </a:r>
            <a:r>
              <a:rPr lang="en-US" dirty="0" err="1"/>
              <a:t>pg</a:t>
            </a:r>
            <a:r>
              <a:rPr lang="en-US" dirty="0"/>
              <a:t>/ml </a:t>
            </a:r>
            <a:r>
              <a:rPr lang="en-US" dirty="0" smtClean="0"/>
              <a:t>10min </a:t>
            </a:r>
            <a:r>
              <a:rPr lang="en-US" dirty="0"/>
              <a:t>after removal of the lesion. </a:t>
            </a:r>
            <a:endParaRPr lang="en-US" dirty="0" smtClean="0"/>
          </a:p>
          <a:p>
            <a:r>
              <a:rPr lang="en-US" dirty="0" smtClean="0"/>
              <a:t>Frozen </a:t>
            </a:r>
            <a:r>
              <a:rPr lang="en-US" dirty="0"/>
              <a:t>section analysis revealed evidence of a </a:t>
            </a:r>
            <a:r>
              <a:rPr lang="en-US" dirty="0" err="1">
                <a:solidFill>
                  <a:srgbClr val="92D050"/>
                </a:solidFill>
              </a:rPr>
              <a:t>multicystic</a:t>
            </a:r>
            <a:r>
              <a:rPr lang="en-US" dirty="0">
                <a:solidFill>
                  <a:srgbClr val="92D050"/>
                </a:solidFill>
              </a:rPr>
              <a:t> </a:t>
            </a:r>
            <a:r>
              <a:rPr lang="en-US" dirty="0" smtClean="0">
                <a:solidFill>
                  <a:srgbClr val="92D050"/>
                </a:solidFill>
              </a:rPr>
              <a:t>NET</a:t>
            </a:r>
            <a:r>
              <a:rPr lang="en-US" dirty="0" smtClean="0"/>
              <a:t>, </a:t>
            </a:r>
            <a:r>
              <a:rPr lang="en-US" dirty="0"/>
              <a:t>with no parathyroid tissue. </a:t>
            </a:r>
            <a:endParaRPr lang="en-US" dirty="0" smtClean="0"/>
          </a:p>
          <a:p>
            <a:endParaRPr lang="en-US" dirty="0"/>
          </a:p>
        </p:txBody>
      </p:sp>
    </p:spTree>
    <p:extLst>
      <p:ext uri="{BB962C8B-B14F-4D97-AF65-F5344CB8AC3E}">
        <p14:creationId xmlns:p14="http://schemas.microsoft.com/office/powerpoint/2010/main" val="872465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96036" y="155944"/>
            <a:ext cx="12678771" cy="1400530"/>
          </a:xfrm>
        </p:spPr>
        <p:txBody>
          <a:bodyPr>
            <a:noAutofit/>
          </a:bodyPr>
          <a:lstStyle/>
          <a:p>
            <a:r>
              <a:rPr lang="en-US" sz="2400" dirty="0"/>
              <a:t>A. Diffuse strong cytoplasmic staining for chromogranin </a:t>
            </a:r>
            <a:r>
              <a:rPr lang="en-US" sz="2400" dirty="0" smtClean="0"/>
              <a:t>by IHC</a:t>
            </a:r>
            <a:br>
              <a:rPr lang="en-US" sz="2400" dirty="0" smtClean="0"/>
            </a:br>
            <a:r>
              <a:rPr lang="en-US" sz="2400" dirty="0" smtClean="0"/>
              <a:t>B</a:t>
            </a:r>
            <a:r>
              <a:rPr lang="en-US" sz="2400" dirty="0"/>
              <a:t>. Diffuse cytoplasmic staining for P</a:t>
            </a:r>
            <a:r>
              <a:rPr lang="en-US" sz="2400" dirty="0" smtClean="0"/>
              <a:t>TH by IHC</a:t>
            </a:r>
            <a:endParaRPr lang="en-US" sz="2400" dirty="0"/>
          </a:p>
        </p:txBody>
      </p:sp>
      <p:pic>
        <p:nvPicPr>
          <p:cNvPr id="12" name="Content Placeholder 11"/>
          <p:cNvPicPr>
            <a:picLocks noGrp="1" noChangeAspect="1"/>
          </p:cNvPicPr>
          <p:nvPr>
            <p:ph sz="half" idx="1"/>
          </p:nvPr>
        </p:nvPicPr>
        <p:blipFill>
          <a:blip r:embed="rId2"/>
          <a:stretch>
            <a:fillRect/>
          </a:stretch>
        </p:blipFill>
        <p:spPr>
          <a:xfrm>
            <a:off x="1466210" y="1404085"/>
            <a:ext cx="3952875" cy="3943350"/>
          </a:xfrm>
          <a:prstGeom prst="rect">
            <a:avLst/>
          </a:prstGeom>
        </p:spPr>
      </p:pic>
      <p:pic>
        <p:nvPicPr>
          <p:cNvPr id="13" name="Content Placeholder 12"/>
          <p:cNvPicPr>
            <a:picLocks noGrp="1" noChangeAspect="1"/>
          </p:cNvPicPr>
          <p:nvPr>
            <p:ph sz="half" idx="2"/>
          </p:nvPr>
        </p:nvPicPr>
        <p:blipFill>
          <a:blip r:embed="rId3"/>
          <a:stretch>
            <a:fillRect/>
          </a:stretch>
        </p:blipFill>
        <p:spPr>
          <a:xfrm>
            <a:off x="6686265" y="1404085"/>
            <a:ext cx="3962400" cy="3943350"/>
          </a:xfrm>
          <a:prstGeom prst="rect">
            <a:avLst/>
          </a:prstGeom>
        </p:spPr>
      </p:pic>
      <p:sp>
        <p:nvSpPr>
          <p:cNvPr id="2" name="Rectangle 1"/>
          <p:cNvSpPr/>
          <p:nvPr/>
        </p:nvSpPr>
        <p:spPr>
          <a:xfrm>
            <a:off x="0" y="5657671"/>
            <a:ext cx="12310281" cy="646331"/>
          </a:xfrm>
          <a:prstGeom prst="rect">
            <a:avLst/>
          </a:prstGeom>
        </p:spPr>
        <p:txBody>
          <a:bodyPr wrap="square">
            <a:spAutoFit/>
          </a:bodyPr>
          <a:lstStyle/>
          <a:p>
            <a:r>
              <a:rPr lang="en-US" dirty="0"/>
              <a:t>Foci of normal parathyroid tissue were also identified within the lesion which exhibited diffuse cytoplasmic staining for </a:t>
            </a:r>
            <a:r>
              <a:rPr lang="en-US" dirty="0" smtClean="0"/>
              <a:t>PTH and </a:t>
            </a:r>
            <a:r>
              <a:rPr lang="en-US" dirty="0"/>
              <a:t>diffuse strong </a:t>
            </a:r>
            <a:r>
              <a:rPr lang="en-US" dirty="0" err="1"/>
              <a:t>immunohistochemical</a:t>
            </a:r>
            <a:r>
              <a:rPr lang="en-US" dirty="0"/>
              <a:t> cytoplasmic staining for chromogranin A</a:t>
            </a:r>
            <a:r>
              <a:rPr lang="en-US" dirty="0" smtClean="0"/>
              <a:t>. and B). </a:t>
            </a:r>
            <a:endParaRPr lang="en-US" dirty="0"/>
          </a:p>
        </p:txBody>
      </p:sp>
    </p:spTree>
    <p:extLst>
      <p:ext uri="{BB962C8B-B14F-4D97-AF65-F5344CB8AC3E}">
        <p14:creationId xmlns:p14="http://schemas.microsoft.com/office/powerpoint/2010/main" val="3173460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831" y="395785"/>
            <a:ext cx="12173802" cy="6059606"/>
          </a:xfrm>
        </p:spPr>
        <p:txBody>
          <a:bodyPr>
            <a:normAutofit/>
          </a:bodyPr>
          <a:lstStyle/>
          <a:p>
            <a:pPr marL="0" indent="0">
              <a:buNone/>
            </a:pPr>
            <a:endParaRPr lang="en-US" dirty="0"/>
          </a:p>
          <a:p>
            <a:r>
              <a:rPr lang="en-US" u="sng" dirty="0" smtClean="0">
                <a:solidFill>
                  <a:schemeClr val="accent1">
                    <a:lumMod val="20000"/>
                    <a:lumOff val="80000"/>
                  </a:schemeClr>
                </a:solidFill>
              </a:rPr>
              <a:t>Chromogranin </a:t>
            </a:r>
            <a:r>
              <a:rPr lang="en-US" u="sng" dirty="0">
                <a:solidFill>
                  <a:schemeClr val="accent1">
                    <a:lumMod val="20000"/>
                    <a:lumOff val="80000"/>
                  </a:schemeClr>
                </a:solidFill>
              </a:rPr>
              <a:t>A </a:t>
            </a:r>
            <a:r>
              <a:rPr lang="en-US" dirty="0"/>
              <a:t>and </a:t>
            </a:r>
            <a:r>
              <a:rPr lang="en-US" u="sng" dirty="0">
                <a:solidFill>
                  <a:schemeClr val="accent1">
                    <a:lumMod val="20000"/>
                    <a:lumOff val="80000"/>
                  </a:schemeClr>
                </a:solidFill>
              </a:rPr>
              <a:t>neuron-specific enolase </a:t>
            </a:r>
            <a:r>
              <a:rPr lang="en-US" dirty="0"/>
              <a:t>are commonly expressed in neuroendocrine </a:t>
            </a:r>
            <a:r>
              <a:rPr lang="en-US" dirty="0" smtClean="0"/>
              <a:t>neoplasms</a:t>
            </a:r>
          </a:p>
          <a:p>
            <a:endParaRPr lang="en-US" dirty="0" smtClean="0"/>
          </a:p>
          <a:p>
            <a:r>
              <a:rPr lang="en-US" dirty="0" smtClean="0"/>
              <a:t>This </a:t>
            </a:r>
            <a:r>
              <a:rPr lang="en-US" dirty="0"/>
              <a:t>paper reports a patient with </a:t>
            </a:r>
            <a:r>
              <a:rPr lang="en-US" u="sng" dirty="0"/>
              <a:t>elevated PTH </a:t>
            </a:r>
            <a:r>
              <a:rPr lang="en-US" dirty="0"/>
              <a:t>caused by </a:t>
            </a:r>
            <a:r>
              <a:rPr lang="en-US" u="sng" dirty="0"/>
              <a:t>ectopic production of this hormone </a:t>
            </a:r>
            <a:r>
              <a:rPr lang="en-US" dirty="0"/>
              <a:t>by a </a:t>
            </a:r>
            <a:r>
              <a:rPr lang="en-US" u="sng" dirty="0"/>
              <a:t>neuroendocrine tumor </a:t>
            </a:r>
            <a:r>
              <a:rPr lang="en-US" dirty="0"/>
              <a:t>in the neck </a:t>
            </a:r>
            <a:r>
              <a:rPr lang="en-US" dirty="0" smtClean="0"/>
              <a:t>.</a:t>
            </a:r>
            <a:endParaRPr lang="en-US" dirty="0"/>
          </a:p>
          <a:p>
            <a:r>
              <a:rPr lang="en-US" dirty="0"/>
              <a:t> Pathological examination of the lesion </a:t>
            </a:r>
            <a:r>
              <a:rPr lang="en-US" dirty="0">
                <a:solidFill>
                  <a:schemeClr val="accent1">
                    <a:lumMod val="40000"/>
                    <a:lumOff val="60000"/>
                  </a:schemeClr>
                </a:solidFill>
              </a:rPr>
              <a:t>confirmed the diagnosis of a neuroendocrine tumor</a:t>
            </a:r>
            <a:r>
              <a:rPr lang="en-US" dirty="0"/>
              <a:t>. Using immunohistochemistry, the </a:t>
            </a:r>
            <a:r>
              <a:rPr lang="en-US" dirty="0">
                <a:solidFill>
                  <a:schemeClr val="accent1">
                    <a:lumMod val="60000"/>
                    <a:lumOff val="40000"/>
                  </a:schemeClr>
                </a:solidFill>
              </a:rPr>
              <a:t>tumor stained positive for PTH ,which confirmed the ectopic PTH secretion by the tumor.</a:t>
            </a:r>
          </a:p>
          <a:p>
            <a:r>
              <a:rPr lang="en-US" dirty="0"/>
              <a:t> </a:t>
            </a:r>
            <a:endParaRPr lang="en-US" dirty="0">
              <a:solidFill>
                <a:schemeClr val="accent1">
                  <a:lumMod val="40000"/>
                  <a:lumOff val="60000"/>
                </a:schemeClr>
              </a:solidFill>
            </a:endParaRPr>
          </a:p>
          <a:p>
            <a:endParaRPr lang="en-US" dirty="0"/>
          </a:p>
        </p:txBody>
      </p:sp>
    </p:spTree>
    <p:extLst>
      <p:ext uri="{BB962C8B-B14F-4D97-AF65-F5344CB8AC3E}">
        <p14:creationId xmlns:p14="http://schemas.microsoft.com/office/powerpoint/2010/main" val="2573681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0947" y="411775"/>
            <a:ext cx="9404723" cy="1400530"/>
          </a:xfrm>
        </p:spPr>
        <p:txBody>
          <a:bodyPr/>
          <a:lstStyle/>
          <a:p>
            <a:r>
              <a:rPr lang="en-US" dirty="0"/>
              <a:t>(</a:t>
            </a:r>
            <a:r>
              <a:rPr lang="en-US" dirty="0" err="1"/>
              <a:t>Clin</a:t>
            </a:r>
            <a:r>
              <a:rPr lang="en-US" dirty="0"/>
              <a:t> </a:t>
            </a:r>
            <a:r>
              <a:rPr lang="en-US" dirty="0" err="1"/>
              <a:t>Nucl</a:t>
            </a:r>
            <a:r>
              <a:rPr lang="en-US" dirty="0"/>
              <a:t> </a:t>
            </a:r>
            <a:r>
              <a:rPr lang="en-US" dirty="0" smtClean="0"/>
              <a:t>Med)</a:t>
            </a:r>
            <a:endParaRPr lang="en-US" dirty="0"/>
          </a:p>
        </p:txBody>
      </p:sp>
      <p:pic>
        <p:nvPicPr>
          <p:cNvPr id="4" name="Content Placeholder 3"/>
          <p:cNvPicPr>
            <a:picLocks noGrp="1" noChangeAspect="1"/>
          </p:cNvPicPr>
          <p:nvPr>
            <p:ph idx="1"/>
          </p:nvPr>
        </p:nvPicPr>
        <p:blipFill>
          <a:blip r:embed="rId2"/>
          <a:stretch>
            <a:fillRect/>
          </a:stretch>
        </p:blipFill>
        <p:spPr>
          <a:xfrm>
            <a:off x="1544614" y="2181262"/>
            <a:ext cx="8201025" cy="2819400"/>
          </a:xfrm>
          <a:prstGeom prst="rect">
            <a:avLst/>
          </a:prstGeom>
        </p:spPr>
      </p:pic>
    </p:spTree>
    <p:extLst>
      <p:ext uri="{BB962C8B-B14F-4D97-AF65-F5344CB8AC3E}">
        <p14:creationId xmlns:p14="http://schemas.microsoft.com/office/powerpoint/2010/main" val="1983771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86603" y="1545997"/>
            <a:ext cx="5586436" cy="4403090"/>
          </a:xfrm>
        </p:spPr>
        <p:txBody>
          <a:bodyPr>
            <a:normAutofit/>
          </a:bodyPr>
          <a:lstStyle/>
          <a:p>
            <a:r>
              <a:rPr lang="en-US" dirty="0"/>
              <a:t>A 32-year-old man </a:t>
            </a:r>
            <a:endParaRPr lang="en-US" dirty="0" smtClean="0"/>
          </a:p>
          <a:p>
            <a:r>
              <a:rPr lang="en-US" dirty="0" smtClean="0"/>
              <a:t>Recurrent </a:t>
            </a:r>
            <a:r>
              <a:rPr lang="en-US" dirty="0"/>
              <a:t>ureteric stones, </a:t>
            </a:r>
            <a:r>
              <a:rPr lang="en-US" dirty="0" smtClean="0"/>
              <a:t>HTN, episodic H/A.</a:t>
            </a:r>
          </a:p>
          <a:p>
            <a:r>
              <a:rPr lang="en-US" dirty="0" smtClean="0"/>
              <a:t>Ca = 11.1 mg/</a:t>
            </a:r>
            <a:r>
              <a:rPr lang="en-US" dirty="0" err="1" smtClean="0"/>
              <a:t>dL</a:t>
            </a:r>
            <a:r>
              <a:rPr lang="en-US" dirty="0" smtClean="0"/>
              <a:t> </a:t>
            </a:r>
          </a:p>
          <a:p>
            <a:r>
              <a:rPr lang="en-US" dirty="0" smtClean="0"/>
              <a:t>PTH = 650 </a:t>
            </a:r>
            <a:r>
              <a:rPr lang="en-US" dirty="0" err="1"/>
              <a:t>pg</a:t>
            </a:r>
            <a:r>
              <a:rPr lang="en-US" dirty="0"/>
              <a:t>/mL </a:t>
            </a:r>
            <a:endParaRPr lang="en-US" dirty="0" smtClean="0"/>
          </a:p>
          <a:p>
            <a:endParaRPr lang="en-US" dirty="0" smtClean="0"/>
          </a:p>
          <a:p>
            <a:r>
              <a:rPr lang="en-US" dirty="0" smtClean="0"/>
              <a:t>Neck CT </a:t>
            </a:r>
            <a:r>
              <a:rPr lang="en-US" dirty="0"/>
              <a:t>scan </a:t>
            </a:r>
            <a:r>
              <a:rPr lang="en-US" dirty="0" smtClean="0"/>
              <a:t>:</a:t>
            </a:r>
          </a:p>
          <a:p>
            <a:pPr marL="0" indent="0">
              <a:buNone/>
            </a:pPr>
            <a:r>
              <a:rPr lang="en-US" dirty="0" err="1" smtClean="0"/>
              <a:t>heterodense</a:t>
            </a:r>
            <a:r>
              <a:rPr lang="en-US" dirty="0" smtClean="0"/>
              <a:t> mass </a:t>
            </a:r>
            <a:r>
              <a:rPr lang="en-US" dirty="0"/>
              <a:t>on </a:t>
            </a:r>
            <a:r>
              <a:rPr lang="en-US" dirty="0" smtClean="0"/>
              <a:t>the LT</a:t>
            </a:r>
          </a:p>
          <a:p>
            <a:pPr marL="0" indent="0">
              <a:buNone/>
            </a:pPr>
            <a:r>
              <a:rPr lang="en-US" dirty="0" smtClean="0"/>
              <a:t> </a:t>
            </a:r>
            <a:r>
              <a:rPr lang="en-US" dirty="0" err="1" smtClean="0"/>
              <a:t>posteroinferior</a:t>
            </a:r>
            <a:r>
              <a:rPr lang="en-US" dirty="0" smtClean="0"/>
              <a:t> to thyroid left </a:t>
            </a:r>
            <a:r>
              <a:rPr lang="en-US" dirty="0"/>
              <a:t>lobe </a:t>
            </a:r>
            <a:endParaRPr lang="en-US" dirty="0" smtClean="0"/>
          </a:p>
          <a:p>
            <a:pPr marL="0" indent="0">
              <a:buNone/>
            </a:pPr>
            <a:r>
              <a:rPr lang="en-US" dirty="0" smtClean="0"/>
              <a:t>4 * </a:t>
            </a:r>
            <a:r>
              <a:rPr lang="en-US" dirty="0"/>
              <a:t>3 </a:t>
            </a:r>
            <a:r>
              <a:rPr lang="en-US" dirty="0" smtClean="0"/>
              <a:t>cm</a:t>
            </a:r>
          </a:p>
          <a:p>
            <a:pPr marL="0" indent="0">
              <a:buNone/>
            </a:pPr>
            <a:r>
              <a:rPr lang="en-US" dirty="0" smtClean="0"/>
              <a:t>from thyroid lower </a:t>
            </a:r>
            <a:r>
              <a:rPr lang="en-US" dirty="0"/>
              <a:t>lobe </a:t>
            </a:r>
            <a:r>
              <a:rPr lang="en-US" dirty="0" smtClean="0"/>
              <a:t>to suprasternal </a:t>
            </a:r>
            <a:r>
              <a:rPr lang="en-US" dirty="0"/>
              <a:t>notch.</a:t>
            </a:r>
          </a:p>
        </p:txBody>
      </p:sp>
      <p:pic>
        <p:nvPicPr>
          <p:cNvPr id="9" name="Content Placeholder 8"/>
          <p:cNvPicPr>
            <a:picLocks noGrp="1" noChangeAspect="1"/>
          </p:cNvPicPr>
          <p:nvPr>
            <p:ph sz="half" idx="2"/>
          </p:nvPr>
        </p:nvPicPr>
        <p:blipFill>
          <a:blip r:embed="rId2"/>
          <a:stretch>
            <a:fillRect/>
          </a:stretch>
        </p:blipFill>
        <p:spPr>
          <a:xfrm>
            <a:off x="5873039" y="1607589"/>
            <a:ext cx="5932275" cy="4279906"/>
          </a:xfrm>
          <a:prstGeom prst="rect">
            <a:avLst/>
          </a:prstGeom>
        </p:spPr>
      </p:pic>
    </p:spTree>
    <p:extLst>
      <p:ext uri="{BB962C8B-B14F-4D97-AF65-F5344CB8AC3E}">
        <p14:creationId xmlns:p14="http://schemas.microsoft.com/office/powerpoint/2010/main" val="4193060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874957"/>
            <a:ext cx="5636525" cy="4195763"/>
          </a:xfrm>
        </p:spPr>
        <p:txBody>
          <a:bodyPr>
            <a:normAutofit/>
          </a:bodyPr>
          <a:lstStyle/>
          <a:p>
            <a:r>
              <a:rPr lang="en-US" dirty="0" smtClean="0"/>
              <a:t>Radionuclide scintigraphy </a:t>
            </a:r>
            <a:r>
              <a:rPr lang="en-US" dirty="0"/>
              <a:t>performed </a:t>
            </a:r>
            <a:r>
              <a:rPr lang="en-US" dirty="0" smtClean="0"/>
              <a:t>after injecting </a:t>
            </a:r>
            <a:r>
              <a:rPr lang="en-US" dirty="0"/>
              <a:t>20 </a:t>
            </a:r>
            <a:r>
              <a:rPr lang="en-US" dirty="0" err="1"/>
              <a:t>mCi</a:t>
            </a:r>
            <a:r>
              <a:rPr lang="en-US" dirty="0"/>
              <a:t> </a:t>
            </a:r>
            <a:r>
              <a:rPr lang="en-US" dirty="0" smtClean="0"/>
              <a:t>of </a:t>
            </a:r>
            <a:r>
              <a:rPr lang="en-US" dirty="0"/>
              <a:t>Tc-99m </a:t>
            </a:r>
            <a:r>
              <a:rPr lang="en-US" dirty="0" err="1"/>
              <a:t>sestamibi</a:t>
            </a:r>
            <a:r>
              <a:rPr lang="en-US" dirty="0"/>
              <a:t> </a:t>
            </a:r>
            <a:r>
              <a:rPr lang="en-US" dirty="0" smtClean="0"/>
              <a:t>IV :</a:t>
            </a:r>
          </a:p>
          <a:p>
            <a:r>
              <a:rPr lang="en-US" dirty="0" smtClean="0"/>
              <a:t>large </a:t>
            </a:r>
            <a:r>
              <a:rPr lang="en-US" dirty="0"/>
              <a:t>focus of increased tracer concentration at </a:t>
            </a:r>
            <a:r>
              <a:rPr lang="en-US" dirty="0" smtClean="0"/>
              <a:t>lower </a:t>
            </a:r>
            <a:r>
              <a:rPr lang="en-US" dirty="0"/>
              <a:t>pole of </a:t>
            </a:r>
            <a:r>
              <a:rPr lang="en-US" dirty="0" smtClean="0"/>
              <a:t>thyroid  </a:t>
            </a:r>
            <a:r>
              <a:rPr lang="en-US" dirty="0"/>
              <a:t>left </a:t>
            </a:r>
            <a:r>
              <a:rPr lang="en-US" dirty="0" smtClean="0"/>
              <a:t>lobe</a:t>
            </a:r>
            <a:endParaRPr lang="en-US" dirty="0"/>
          </a:p>
        </p:txBody>
      </p:sp>
      <p:pic>
        <p:nvPicPr>
          <p:cNvPr id="5" name="Content Placeholder 4"/>
          <p:cNvPicPr>
            <a:picLocks noGrp="1" noChangeAspect="1"/>
          </p:cNvPicPr>
          <p:nvPr>
            <p:ph sz="half" idx="2"/>
          </p:nvPr>
        </p:nvPicPr>
        <p:blipFill>
          <a:blip r:embed="rId2"/>
          <a:stretch>
            <a:fillRect/>
          </a:stretch>
        </p:blipFill>
        <p:spPr>
          <a:xfrm>
            <a:off x="5773003" y="1551841"/>
            <a:ext cx="5762448" cy="4518879"/>
          </a:xfrm>
          <a:prstGeom prst="rect">
            <a:avLst/>
          </a:prstGeom>
        </p:spPr>
      </p:pic>
    </p:spTree>
    <p:extLst>
      <p:ext uri="{BB962C8B-B14F-4D97-AF65-F5344CB8AC3E}">
        <p14:creationId xmlns:p14="http://schemas.microsoft.com/office/powerpoint/2010/main" val="4104888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8364" y="1296537"/>
            <a:ext cx="5449726" cy="4959801"/>
          </a:xfrm>
        </p:spPr>
        <p:txBody>
          <a:bodyPr>
            <a:normAutofit fontScale="92500"/>
          </a:bodyPr>
          <a:lstStyle/>
          <a:p>
            <a:r>
              <a:rPr lang="en-US" dirty="0" smtClean="0"/>
              <a:t>SPECT of neck &amp; chest:</a:t>
            </a:r>
          </a:p>
          <a:p>
            <a:pPr marL="0" indent="0">
              <a:buNone/>
            </a:pPr>
            <a:r>
              <a:rPr lang="en-US" dirty="0" smtClean="0"/>
              <a:t>The </a:t>
            </a:r>
            <a:r>
              <a:rPr lang="en-US" dirty="0"/>
              <a:t>coronal section also showed </a:t>
            </a:r>
            <a:r>
              <a:rPr lang="en-US" dirty="0" smtClean="0"/>
              <a:t>a smaller </a:t>
            </a:r>
            <a:r>
              <a:rPr lang="en-US" dirty="0"/>
              <a:t>focus separate from and cranial to the main </a:t>
            </a:r>
            <a:r>
              <a:rPr lang="en-US" dirty="0" smtClean="0"/>
              <a:t>larger mass </a:t>
            </a:r>
            <a:r>
              <a:rPr lang="en-US" dirty="0"/>
              <a:t>(arrow) with a </a:t>
            </a:r>
            <a:r>
              <a:rPr lang="en-US" u="sng" dirty="0"/>
              <a:t>central </a:t>
            </a:r>
            <a:r>
              <a:rPr lang="en-US" u="sng" dirty="0" err="1"/>
              <a:t>photopenic</a:t>
            </a:r>
            <a:r>
              <a:rPr lang="en-US" u="sng" dirty="0"/>
              <a:t> area</a:t>
            </a:r>
            <a:r>
              <a:rPr lang="en-US" dirty="0" smtClean="0"/>
              <a:t>.</a:t>
            </a:r>
          </a:p>
          <a:p>
            <a:pPr marL="0" indent="0">
              <a:buNone/>
            </a:pPr>
            <a:r>
              <a:rPr lang="en-US" dirty="0" smtClean="0"/>
              <a:t> </a:t>
            </a:r>
            <a:r>
              <a:rPr lang="en-US" dirty="0"/>
              <a:t>The </a:t>
            </a:r>
            <a:r>
              <a:rPr lang="en-US" dirty="0" smtClean="0"/>
              <a:t>findings were reported:</a:t>
            </a:r>
          </a:p>
          <a:p>
            <a:pPr marL="0" indent="0">
              <a:buNone/>
            </a:pPr>
            <a:r>
              <a:rPr lang="en-US" dirty="0" smtClean="0"/>
              <a:t>to </a:t>
            </a:r>
            <a:r>
              <a:rPr lang="en-US" dirty="0"/>
              <a:t>be consistent with a </a:t>
            </a:r>
            <a:r>
              <a:rPr lang="en-US" u="sng" dirty="0"/>
              <a:t>large parathyroid </a:t>
            </a:r>
            <a:r>
              <a:rPr lang="en-US" dirty="0"/>
              <a:t>adenoma with a nonfunctional center, suggestive of </a:t>
            </a:r>
            <a:r>
              <a:rPr lang="en-US" u="sng" dirty="0"/>
              <a:t>central necrosis. </a:t>
            </a:r>
            <a:endParaRPr lang="en-US" u="sng" dirty="0" smtClean="0"/>
          </a:p>
          <a:p>
            <a:pPr marL="0" indent="0">
              <a:buNone/>
            </a:pPr>
            <a:endParaRPr lang="en-US" dirty="0" smtClean="0"/>
          </a:p>
          <a:p>
            <a:r>
              <a:rPr lang="en-US" dirty="0" smtClean="0"/>
              <a:t>Operative </a:t>
            </a:r>
            <a:r>
              <a:rPr lang="en-US" dirty="0"/>
              <a:t>findings </a:t>
            </a:r>
            <a:r>
              <a:rPr lang="en-US" dirty="0" smtClean="0"/>
              <a:t> also :</a:t>
            </a:r>
          </a:p>
          <a:p>
            <a:pPr marL="0" indent="0">
              <a:buNone/>
            </a:pPr>
            <a:r>
              <a:rPr lang="en-US" dirty="0" smtClean="0"/>
              <a:t>parathyroid </a:t>
            </a:r>
            <a:r>
              <a:rPr lang="en-US" dirty="0"/>
              <a:t>adenoma at the site described on CT scan and MIBI scintigraphy. </a:t>
            </a:r>
            <a:endParaRPr lang="en-US" dirty="0" smtClean="0"/>
          </a:p>
          <a:p>
            <a:pPr marL="0" indent="0">
              <a:buNone/>
            </a:pPr>
            <a:endParaRPr lang="en-US" dirty="0" smtClean="0"/>
          </a:p>
          <a:p>
            <a:r>
              <a:rPr lang="en-US" dirty="0" smtClean="0"/>
              <a:t>Postop Ca and </a:t>
            </a:r>
            <a:r>
              <a:rPr lang="en-US" dirty="0"/>
              <a:t>PTH </a:t>
            </a:r>
            <a:r>
              <a:rPr lang="en-US" dirty="0" smtClean="0"/>
              <a:t>were </a:t>
            </a:r>
            <a:r>
              <a:rPr lang="en-US" dirty="0"/>
              <a:t>within normal limits.</a:t>
            </a:r>
          </a:p>
        </p:txBody>
      </p:sp>
      <p:pic>
        <p:nvPicPr>
          <p:cNvPr id="5" name="Content Placeholder 4"/>
          <p:cNvPicPr>
            <a:picLocks noGrp="1" noChangeAspect="1"/>
          </p:cNvPicPr>
          <p:nvPr>
            <p:ph sz="half" idx="2"/>
          </p:nvPr>
        </p:nvPicPr>
        <p:blipFill>
          <a:blip r:embed="rId2"/>
          <a:stretch>
            <a:fillRect/>
          </a:stretch>
        </p:blipFill>
        <p:spPr>
          <a:xfrm>
            <a:off x="5818216" y="1296537"/>
            <a:ext cx="6014162" cy="4598215"/>
          </a:xfrm>
          <a:prstGeom prst="rect">
            <a:avLst/>
          </a:prstGeom>
        </p:spPr>
      </p:pic>
    </p:spTree>
    <p:extLst>
      <p:ext uri="{BB962C8B-B14F-4D97-AF65-F5344CB8AC3E}">
        <p14:creationId xmlns:p14="http://schemas.microsoft.com/office/powerpoint/2010/main" val="2919803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9307" y="1125351"/>
            <a:ext cx="6076666" cy="3392058"/>
          </a:xfrm>
        </p:spPr>
        <p:txBody>
          <a:bodyPr>
            <a:noAutofit/>
          </a:bodyPr>
          <a:lstStyle/>
          <a:p>
            <a:r>
              <a:rPr lang="en-US" sz="1600" dirty="0" smtClean="0"/>
              <a:t>special </a:t>
            </a:r>
            <a:r>
              <a:rPr lang="en-US" sz="1600" dirty="0"/>
              <a:t>staining using </a:t>
            </a:r>
            <a:r>
              <a:rPr lang="en-US" sz="1600" dirty="0">
                <a:solidFill>
                  <a:schemeClr val="accent1">
                    <a:lumMod val="20000"/>
                    <a:lumOff val="80000"/>
                  </a:schemeClr>
                </a:solidFill>
              </a:rPr>
              <a:t>neuron-specific enolase </a:t>
            </a:r>
            <a:r>
              <a:rPr lang="en-US" sz="1600" dirty="0"/>
              <a:t>and </a:t>
            </a:r>
            <a:r>
              <a:rPr lang="en-US" sz="1600" dirty="0" smtClean="0">
                <a:solidFill>
                  <a:schemeClr val="accent1">
                    <a:lumMod val="20000"/>
                    <a:lumOff val="80000"/>
                  </a:schemeClr>
                </a:solidFill>
              </a:rPr>
              <a:t>chromogranin </a:t>
            </a:r>
            <a:r>
              <a:rPr lang="en-US" sz="1600" dirty="0"/>
              <a:t>confirmed a diagnosis of a </a:t>
            </a:r>
            <a:r>
              <a:rPr lang="en-US" sz="1600" dirty="0" err="1"/>
              <a:t>paraganglioma</a:t>
            </a:r>
            <a:r>
              <a:rPr lang="en-US" sz="1600" dirty="0"/>
              <a:t>. </a:t>
            </a:r>
            <a:endParaRPr lang="en-US" sz="1600" dirty="0" smtClean="0"/>
          </a:p>
          <a:p>
            <a:r>
              <a:rPr lang="en-US" sz="1600" dirty="0" smtClean="0"/>
              <a:t>Immunostaining </a:t>
            </a:r>
            <a:r>
              <a:rPr lang="en-US" sz="1600" dirty="0"/>
              <a:t>of the specimen was </a:t>
            </a:r>
            <a:r>
              <a:rPr lang="en-US" sz="1600" dirty="0">
                <a:solidFill>
                  <a:schemeClr val="accent1">
                    <a:lumMod val="40000"/>
                    <a:lumOff val="60000"/>
                  </a:schemeClr>
                </a:solidFill>
              </a:rPr>
              <a:t>positive for </a:t>
            </a:r>
            <a:r>
              <a:rPr lang="en-US" sz="1600" dirty="0" smtClean="0">
                <a:solidFill>
                  <a:schemeClr val="accent1">
                    <a:lumMod val="40000"/>
                    <a:lumOff val="60000"/>
                  </a:schemeClr>
                </a:solidFill>
              </a:rPr>
              <a:t>PTH</a:t>
            </a:r>
            <a:r>
              <a:rPr lang="en-US" sz="1600" dirty="0" smtClean="0"/>
              <a:t>. </a:t>
            </a:r>
            <a:endParaRPr lang="en-US" sz="1600" dirty="0"/>
          </a:p>
        </p:txBody>
      </p:sp>
      <p:pic>
        <p:nvPicPr>
          <p:cNvPr id="5" name="Content Placeholder 4"/>
          <p:cNvPicPr>
            <a:picLocks noGrp="1" noChangeAspect="1"/>
          </p:cNvPicPr>
          <p:nvPr>
            <p:ph sz="half" idx="2"/>
          </p:nvPr>
        </p:nvPicPr>
        <p:blipFill>
          <a:blip r:embed="rId2"/>
          <a:stretch>
            <a:fillRect/>
          </a:stretch>
        </p:blipFill>
        <p:spPr>
          <a:xfrm>
            <a:off x="6565820" y="1125351"/>
            <a:ext cx="5252004" cy="3146398"/>
          </a:xfrm>
          <a:prstGeom prst="rect">
            <a:avLst/>
          </a:prstGeom>
        </p:spPr>
      </p:pic>
    </p:spTree>
    <p:extLst>
      <p:ext uri="{BB962C8B-B14F-4D97-AF65-F5344CB8AC3E}">
        <p14:creationId xmlns:p14="http://schemas.microsoft.com/office/powerpoint/2010/main" val="4151823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6538" y="359033"/>
            <a:ext cx="9464474" cy="6344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7"/>
          <p:cNvSpPr txBox="1">
            <a:spLocks/>
          </p:cNvSpPr>
          <p:nvPr/>
        </p:nvSpPr>
        <p:spPr>
          <a:xfrm>
            <a:off x="2565779" y="1487606"/>
            <a:ext cx="5486400" cy="1856094"/>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3">
                    <a:lumMod val="75000"/>
                  </a:schemeClr>
                </a:solidFill>
              </a:rPr>
              <a:t>CYSTIC PARATHYROID ADENOMA</a:t>
            </a:r>
          </a:p>
          <a:p>
            <a:r>
              <a:rPr lang="en-US" dirty="0" smtClean="0">
                <a:solidFill>
                  <a:schemeClr val="accent3">
                    <a:lumMod val="75000"/>
                  </a:schemeClr>
                </a:solidFill>
              </a:rPr>
              <a:t> </a:t>
            </a:r>
          </a:p>
          <a:p>
            <a:r>
              <a:rPr lang="en-US" dirty="0" smtClean="0">
                <a:solidFill>
                  <a:schemeClr val="accent3">
                    <a:lumMod val="75000"/>
                  </a:schemeClr>
                </a:solidFill>
              </a:rPr>
              <a:t>V/S</a:t>
            </a:r>
          </a:p>
          <a:p>
            <a:endParaRPr lang="en-US" dirty="0" smtClean="0">
              <a:solidFill>
                <a:schemeClr val="accent3">
                  <a:lumMod val="75000"/>
                </a:schemeClr>
              </a:solidFill>
            </a:endParaRPr>
          </a:p>
          <a:p>
            <a:r>
              <a:rPr lang="en-US" dirty="0" smtClean="0">
                <a:solidFill>
                  <a:schemeClr val="accent3">
                    <a:lumMod val="75000"/>
                  </a:schemeClr>
                </a:solidFill>
              </a:rPr>
              <a:t> PARAGANGLIOMAS</a:t>
            </a:r>
            <a:endParaRPr lang="en-US" dirty="0">
              <a:solidFill>
                <a:schemeClr val="accent3">
                  <a:lumMod val="75000"/>
                </a:schemeClr>
              </a:solidFill>
            </a:endParaRPr>
          </a:p>
        </p:txBody>
      </p:sp>
    </p:spTree>
    <p:extLst>
      <p:ext uri="{BB962C8B-B14F-4D97-AF65-F5344CB8AC3E}">
        <p14:creationId xmlns:p14="http://schemas.microsoft.com/office/powerpoint/2010/main" val="1389035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0126" y="464024"/>
            <a:ext cx="12041874" cy="6016388"/>
          </a:xfrm>
        </p:spPr>
        <p:txBody>
          <a:bodyPr>
            <a:normAutofit fontScale="92500" lnSpcReduction="20000"/>
          </a:bodyPr>
          <a:lstStyle/>
          <a:p>
            <a:r>
              <a:rPr lang="en-US" dirty="0"/>
              <a:t>Tc-99m </a:t>
            </a:r>
            <a:r>
              <a:rPr lang="en-US" dirty="0" err="1"/>
              <a:t>sestamibi</a:t>
            </a:r>
            <a:r>
              <a:rPr lang="en-US" dirty="0"/>
              <a:t> (MIBI) scintigraphy is a well-established </a:t>
            </a:r>
            <a:r>
              <a:rPr lang="en-US" dirty="0" smtClean="0"/>
              <a:t>test </a:t>
            </a:r>
            <a:r>
              <a:rPr lang="en-US" dirty="0"/>
              <a:t>to confirm and locate </a:t>
            </a:r>
            <a:r>
              <a:rPr lang="en-US" dirty="0" smtClean="0"/>
              <a:t>parathyroid adenomas </a:t>
            </a:r>
            <a:r>
              <a:rPr lang="en-US" dirty="0"/>
              <a:t>in </a:t>
            </a:r>
            <a:r>
              <a:rPr lang="en-US" dirty="0" smtClean="0"/>
              <a:t>pts </a:t>
            </a:r>
            <a:r>
              <a:rPr lang="en-US" dirty="0"/>
              <a:t>with </a:t>
            </a:r>
            <a:r>
              <a:rPr lang="en-US" dirty="0" smtClean="0"/>
              <a:t>findings suggestive </a:t>
            </a:r>
            <a:r>
              <a:rPr lang="en-US" dirty="0"/>
              <a:t>of </a:t>
            </a:r>
            <a:r>
              <a:rPr lang="en-US" dirty="0" err="1" smtClean="0"/>
              <a:t>hyperpara</a:t>
            </a:r>
            <a:r>
              <a:rPr lang="en-US" dirty="0" smtClean="0"/>
              <a:t>.</a:t>
            </a:r>
          </a:p>
          <a:p>
            <a:r>
              <a:rPr lang="en-US" dirty="0" smtClean="0"/>
              <a:t>Although </a:t>
            </a:r>
            <a:r>
              <a:rPr lang="en-US" dirty="0"/>
              <a:t>this </a:t>
            </a:r>
            <a:r>
              <a:rPr lang="en-US" dirty="0" smtClean="0"/>
              <a:t>imaging technique </a:t>
            </a:r>
            <a:r>
              <a:rPr lang="en-US" dirty="0"/>
              <a:t>has a high sensitivity for locating </a:t>
            </a:r>
            <a:r>
              <a:rPr lang="en-US" dirty="0" err="1"/>
              <a:t>hyperfunctioning</a:t>
            </a:r>
            <a:r>
              <a:rPr lang="en-US" dirty="0"/>
              <a:t> parathyroid glands, </a:t>
            </a:r>
            <a:r>
              <a:rPr lang="en-US" u="sng" dirty="0"/>
              <a:t>false-positive uptake </a:t>
            </a:r>
            <a:r>
              <a:rPr lang="en-US" dirty="0"/>
              <a:t>in various </a:t>
            </a:r>
            <a:r>
              <a:rPr lang="en-US" dirty="0" smtClean="0"/>
              <a:t>other cervical </a:t>
            </a:r>
            <a:r>
              <a:rPr lang="en-US" dirty="0"/>
              <a:t>tumors is also </a:t>
            </a:r>
            <a:r>
              <a:rPr lang="en-US" dirty="0" smtClean="0"/>
              <a:t>known:</a:t>
            </a:r>
          </a:p>
          <a:p>
            <a:pPr marL="0" indent="0">
              <a:buNone/>
            </a:pPr>
            <a:r>
              <a:rPr lang="en-US" dirty="0" smtClean="0"/>
              <a:t>1-</a:t>
            </a:r>
            <a:r>
              <a:rPr lang="en-US" dirty="0" smtClean="0">
                <a:solidFill>
                  <a:schemeClr val="accent3">
                    <a:lumMod val="60000"/>
                    <a:lumOff val="40000"/>
                  </a:schemeClr>
                </a:solidFill>
              </a:rPr>
              <a:t> </a:t>
            </a:r>
            <a:r>
              <a:rPr lang="en-US" dirty="0" err="1">
                <a:solidFill>
                  <a:schemeClr val="accent3">
                    <a:lumMod val="60000"/>
                    <a:lumOff val="40000"/>
                  </a:schemeClr>
                </a:solidFill>
              </a:rPr>
              <a:t>Paragangliomas</a:t>
            </a:r>
            <a:r>
              <a:rPr lang="en-US" dirty="0">
                <a:solidFill>
                  <a:schemeClr val="accent3">
                    <a:lumMod val="60000"/>
                    <a:lumOff val="40000"/>
                  </a:schemeClr>
                </a:solidFill>
              </a:rPr>
              <a:t> </a:t>
            </a:r>
            <a:r>
              <a:rPr lang="en-US" dirty="0"/>
              <a:t>or </a:t>
            </a:r>
            <a:r>
              <a:rPr lang="en-US" dirty="0" smtClean="0">
                <a:solidFill>
                  <a:schemeClr val="accent3">
                    <a:lumMod val="60000"/>
                    <a:lumOff val="40000"/>
                  </a:schemeClr>
                </a:solidFill>
              </a:rPr>
              <a:t>glomus tumors</a:t>
            </a:r>
            <a:endParaRPr lang="en-US" dirty="0" smtClean="0"/>
          </a:p>
          <a:p>
            <a:pPr marL="0" indent="0">
              <a:buNone/>
            </a:pPr>
            <a:r>
              <a:rPr lang="en-US" dirty="0" smtClean="0"/>
              <a:t>2- </a:t>
            </a:r>
            <a:r>
              <a:rPr lang="en-US" dirty="0" smtClean="0">
                <a:solidFill>
                  <a:schemeClr val="accent3">
                    <a:lumMod val="60000"/>
                    <a:lumOff val="40000"/>
                  </a:schemeClr>
                </a:solidFill>
              </a:rPr>
              <a:t>brachial </a:t>
            </a:r>
            <a:r>
              <a:rPr lang="en-US" dirty="0" smtClean="0"/>
              <a:t>&amp;</a:t>
            </a:r>
            <a:r>
              <a:rPr lang="en-US" dirty="0" smtClean="0">
                <a:solidFill>
                  <a:schemeClr val="accent3">
                    <a:lumMod val="60000"/>
                    <a:lumOff val="40000"/>
                  </a:schemeClr>
                </a:solidFill>
              </a:rPr>
              <a:t> </a:t>
            </a:r>
            <a:r>
              <a:rPr lang="en-US" dirty="0" err="1">
                <a:solidFill>
                  <a:schemeClr val="accent3">
                    <a:lumMod val="60000"/>
                    <a:lumOff val="40000"/>
                  </a:schemeClr>
                </a:solidFill>
              </a:rPr>
              <a:t>thymic</a:t>
            </a:r>
            <a:r>
              <a:rPr lang="en-US" dirty="0">
                <a:solidFill>
                  <a:schemeClr val="accent3">
                    <a:lumMod val="60000"/>
                    <a:lumOff val="40000"/>
                  </a:schemeClr>
                </a:solidFill>
              </a:rPr>
              <a:t> carcinoid </a:t>
            </a:r>
            <a:r>
              <a:rPr lang="en-US" dirty="0" smtClean="0">
                <a:solidFill>
                  <a:schemeClr val="accent3">
                    <a:lumMod val="60000"/>
                    <a:lumOff val="40000"/>
                  </a:schemeClr>
                </a:solidFill>
              </a:rPr>
              <a:t>tumors</a:t>
            </a:r>
            <a:endParaRPr lang="en-US" dirty="0" smtClean="0"/>
          </a:p>
          <a:p>
            <a:pPr marL="0" indent="0">
              <a:buNone/>
            </a:pPr>
            <a:r>
              <a:rPr lang="en-US" dirty="0" smtClean="0"/>
              <a:t>3- medullary &amp; </a:t>
            </a:r>
            <a:r>
              <a:rPr lang="en-US" dirty="0"/>
              <a:t>follicular </a:t>
            </a:r>
            <a:r>
              <a:rPr lang="en-US" dirty="0">
                <a:solidFill>
                  <a:schemeClr val="accent3">
                    <a:lumMod val="60000"/>
                    <a:lumOff val="40000"/>
                  </a:schemeClr>
                </a:solidFill>
              </a:rPr>
              <a:t>thyroid </a:t>
            </a:r>
            <a:r>
              <a:rPr lang="en-US" dirty="0" smtClean="0">
                <a:solidFill>
                  <a:schemeClr val="accent3">
                    <a:lumMod val="60000"/>
                    <a:lumOff val="40000"/>
                  </a:schemeClr>
                </a:solidFill>
              </a:rPr>
              <a:t>carcinoma</a:t>
            </a:r>
            <a:endParaRPr lang="en-US" dirty="0" smtClean="0"/>
          </a:p>
          <a:p>
            <a:pPr marL="0" indent="0">
              <a:buNone/>
            </a:pPr>
            <a:r>
              <a:rPr lang="en-US" dirty="0" smtClean="0"/>
              <a:t>4-</a:t>
            </a:r>
            <a:r>
              <a:rPr lang="en-US" dirty="0" smtClean="0">
                <a:solidFill>
                  <a:schemeClr val="accent3">
                    <a:lumMod val="60000"/>
                    <a:lumOff val="40000"/>
                  </a:schemeClr>
                </a:solidFill>
              </a:rPr>
              <a:t> Ectopic ACTH-producing </a:t>
            </a:r>
            <a:r>
              <a:rPr lang="en-US" dirty="0">
                <a:solidFill>
                  <a:schemeClr val="accent3">
                    <a:lumMod val="60000"/>
                    <a:lumOff val="40000"/>
                  </a:schemeClr>
                </a:solidFill>
              </a:rPr>
              <a:t>tumors </a:t>
            </a:r>
            <a:r>
              <a:rPr lang="en-US" dirty="0"/>
              <a:t>in the neck </a:t>
            </a:r>
            <a:r>
              <a:rPr lang="en-US" dirty="0" smtClean="0"/>
              <a:t>&amp; mediastinum as well </a:t>
            </a:r>
            <a:r>
              <a:rPr lang="en-US" dirty="0"/>
              <a:t>as in tumors of the </a:t>
            </a:r>
            <a:r>
              <a:rPr lang="en-US" dirty="0">
                <a:solidFill>
                  <a:schemeClr val="accent3">
                    <a:lumMod val="60000"/>
                    <a:lumOff val="40000"/>
                  </a:schemeClr>
                </a:solidFill>
              </a:rPr>
              <a:t>brain, breast, parathyroid, lung, </a:t>
            </a:r>
            <a:r>
              <a:rPr lang="en-US" dirty="0" smtClean="0">
                <a:solidFill>
                  <a:schemeClr val="accent3">
                    <a:lumMod val="60000"/>
                    <a:lumOff val="40000"/>
                  </a:schemeClr>
                </a:solidFill>
              </a:rPr>
              <a:t>and kidney</a:t>
            </a:r>
            <a:r>
              <a:rPr lang="en-US" dirty="0" smtClean="0"/>
              <a:t>.</a:t>
            </a:r>
          </a:p>
          <a:p>
            <a:pPr marL="0" indent="0">
              <a:buNone/>
            </a:pPr>
            <a:endParaRPr lang="en-US" dirty="0" smtClean="0"/>
          </a:p>
          <a:p>
            <a:r>
              <a:rPr lang="en-US" dirty="0" smtClean="0">
                <a:solidFill>
                  <a:schemeClr val="accent1">
                    <a:lumMod val="20000"/>
                    <a:lumOff val="80000"/>
                  </a:schemeClr>
                </a:solidFill>
              </a:rPr>
              <a:t> </a:t>
            </a:r>
            <a:r>
              <a:rPr lang="en-US" dirty="0">
                <a:solidFill>
                  <a:srgbClr val="FFFF00"/>
                </a:solidFill>
              </a:rPr>
              <a:t>Increased mitochondrial trapping by </a:t>
            </a:r>
            <a:r>
              <a:rPr lang="en-US" u="sng" dirty="0" err="1">
                <a:solidFill>
                  <a:srgbClr val="FFFF00"/>
                </a:solidFill>
              </a:rPr>
              <a:t>hypermetabolic</a:t>
            </a:r>
            <a:r>
              <a:rPr lang="en-US" u="sng" dirty="0">
                <a:solidFill>
                  <a:srgbClr val="FFFF00"/>
                </a:solidFill>
              </a:rPr>
              <a:t> tissue</a:t>
            </a:r>
            <a:r>
              <a:rPr lang="en-US" dirty="0">
                <a:solidFill>
                  <a:srgbClr val="FFFF00"/>
                </a:solidFill>
              </a:rPr>
              <a:t>, probably related to cell proliferation, may be </a:t>
            </a:r>
            <a:r>
              <a:rPr lang="en-US" dirty="0" smtClean="0">
                <a:solidFill>
                  <a:srgbClr val="FFFF00"/>
                </a:solidFill>
              </a:rPr>
              <a:t>the principle </a:t>
            </a:r>
            <a:r>
              <a:rPr lang="en-US" dirty="0">
                <a:solidFill>
                  <a:srgbClr val="FFFF00"/>
                </a:solidFill>
              </a:rPr>
              <a:t>mechanism of uptake and retention of MIBI </a:t>
            </a:r>
            <a:r>
              <a:rPr lang="en-US" dirty="0" smtClean="0">
                <a:solidFill>
                  <a:srgbClr val="FFFF00"/>
                </a:solidFill>
              </a:rPr>
              <a:t>in these </a:t>
            </a:r>
            <a:r>
              <a:rPr lang="en-US" dirty="0">
                <a:solidFill>
                  <a:srgbClr val="FFFF00"/>
                </a:solidFill>
              </a:rPr>
              <a:t>tumors</a:t>
            </a:r>
            <a:r>
              <a:rPr lang="en-US" dirty="0" smtClean="0">
                <a:solidFill>
                  <a:srgbClr val="FFFF00"/>
                </a:solidFill>
              </a:rPr>
              <a:t>.</a:t>
            </a:r>
          </a:p>
          <a:p>
            <a:endParaRPr lang="en-US" dirty="0" smtClean="0">
              <a:solidFill>
                <a:srgbClr val="FFFF00"/>
              </a:solidFill>
            </a:endParaRPr>
          </a:p>
          <a:p>
            <a:r>
              <a:rPr lang="en-US" dirty="0" smtClean="0">
                <a:solidFill>
                  <a:schemeClr val="accent1">
                    <a:lumMod val="20000"/>
                    <a:lumOff val="80000"/>
                  </a:schemeClr>
                </a:solidFill>
              </a:rPr>
              <a:t> </a:t>
            </a:r>
            <a:r>
              <a:rPr lang="en-US" u="sng" dirty="0">
                <a:solidFill>
                  <a:srgbClr val="92D050"/>
                </a:solidFill>
              </a:rPr>
              <a:t>In-111 octreotide </a:t>
            </a:r>
            <a:r>
              <a:rPr lang="en-US" dirty="0" smtClean="0">
                <a:solidFill>
                  <a:srgbClr val="92D050"/>
                </a:solidFill>
              </a:rPr>
              <a:t>&amp;  </a:t>
            </a:r>
            <a:r>
              <a:rPr lang="en-US" u="sng" dirty="0">
                <a:solidFill>
                  <a:srgbClr val="92D050"/>
                </a:solidFill>
              </a:rPr>
              <a:t>I-123 MIBG </a:t>
            </a:r>
            <a:r>
              <a:rPr lang="en-US" dirty="0">
                <a:solidFill>
                  <a:srgbClr val="92D050"/>
                </a:solidFill>
              </a:rPr>
              <a:t>are generally accepted as the radiopharmaceuticals to be used </a:t>
            </a:r>
            <a:r>
              <a:rPr lang="en-US" dirty="0" smtClean="0">
                <a:solidFill>
                  <a:srgbClr val="92D050"/>
                </a:solidFill>
              </a:rPr>
              <a:t>to </a:t>
            </a:r>
            <a:r>
              <a:rPr lang="en-US" dirty="0" err="1" smtClean="0">
                <a:solidFill>
                  <a:srgbClr val="92D050"/>
                </a:solidFill>
              </a:rPr>
              <a:t>locat</a:t>
            </a:r>
            <a:r>
              <a:rPr lang="en-US" dirty="0" smtClean="0">
                <a:solidFill>
                  <a:srgbClr val="92D050"/>
                </a:solidFill>
              </a:rPr>
              <a:t> NET </a:t>
            </a:r>
            <a:r>
              <a:rPr lang="en-US" dirty="0" smtClean="0"/>
              <a:t>, </a:t>
            </a:r>
            <a:r>
              <a:rPr lang="en-US" dirty="0"/>
              <a:t>especially </a:t>
            </a:r>
            <a:r>
              <a:rPr lang="en-US" dirty="0" err="1"/>
              <a:t>paragangliomas</a:t>
            </a:r>
            <a:r>
              <a:rPr lang="en-US" dirty="0"/>
              <a:t> </a:t>
            </a:r>
            <a:r>
              <a:rPr lang="en-US" dirty="0" smtClean="0"/>
              <a:t>in head </a:t>
            </a:r>
            <a:r>
              <a:rPr lang="en-US" dirty="0"/>
              <a:t>&amp;</a:t>
            </a:r>
            <a:r>
              <a:rPr lang="en-US" dirty="0" smtClean="0"/>
              <a:t> </a:t>
            </a:r>
            <a:r>
              <a:rPr lang="en-US" dirty="0"/>
              <a:t>neck </a:t>
            </a:r>
            <a:endParaRPr lang="en-US" dirty="0" smtClean="0"/>
          </a:p>
          <a:p>
            <a:endParaRPr lang="en-US" dirty="0" smtClean="0"/>
          </a:p>
          <a:p>
            <a:r>
              <a:rPr lang="en-US" sz="2200" dirty="0" smtClean="0"/>
              <a:t>This </a:t>
            </a:r>
            <a:r>
              <a:rPr lang="en-US" sz="2200" dirty="0"/>
              <a:t>case also suggests that </a:t>
            </a:r>
            <a:r>
              <a:rPr lang="en-US" sz="2200" dirty="0" smtClean="0"/>
              <a:t>a (PTH</a:t>
            </a:r>
            <a:r>
              <a:rPr lang="en-US" sz="2200" dirty="0"/>
              <a:t>)-secreting neuroendocrine tumor should be </a:t>
            </a:r>
            <a:r>
              <a:rPr lang="en-US" sz="2200" dirty="0" smtClean="0"/>
              <a:t>considered in </a:t>
            </a:r>
            <a:r>
              <a:rPr lang="en-US" sz="2200" dirty="0" err="1" smtClean="0"/>
              <a:t>DfDx</a:t>
            </a:r>
            <a:r>
              <a:rPr lang="en-US" sz="2200" dirty="0" smtClean="0"/>
              <a:t> </a:t>
            </a:r>
            <a:r>
              <a:rPr lang="en-US" sz="2200" dirty="0"/>
              <a:t>of focal cervical MIBI uptake.</a:t>
            </a:r>
          </a:p>
        </p:txBody>
      </p:sp>
    </p:spTree>
    <p:extLst>
      <p:ext uri="{BB962C8B-B14F-4D97-AF65-F5344CB8AC3E}">
        <p14:creationId xmlns:p14="http://schemas.microsoft.com/office/powerpoint/2010/main" val="616630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Paraganglioma</a:t>
            </a:r>
            <a:r>
              <a:rPr lang="en-US" dirty="0" smtClean="0"/>
              <a:t> imaging</a:t>
            </a:r>
            <a:endParaRPr lang="en-US" dirty="0"/>
          </a:p>
        </p:txBody>
      </p:sp>
      <p:sp>
        <p:nvSpPr>
          <p:cNvPr id="3" name="Content Placeholder 2"/>
          <p:cNvSpPr>
            <a:spLocks noGrp="1"/>
          </p:cNvSpPr>
          <p:nvPr>
            <p:ph idx="1"/>
          </p:nvPr>
        </p:nvSpPr>
        <p:spPr>
          <a:xfrm>
            <a:off x="295275" y="2052919"/>
            <a:ext cx="11601449" cy="2846628"/>
          </a:xfrm>
        </p:spPr>
        <p:txBody>
          <a:bodyPr>
            <a:normAutofit/>
          </a:bodyPr>
          <a:lstStyle/>
          <a:p>
            <a:r>
              <a:rPr lang="en-US" dirty="0"/>
              <a:t>On </a:t>
            </a:r>
            <a:r>
              <a:rPr lang="en-US" dirty="0" smtClean="0"/>
              <a:t>CT typical appearance of </a:t>
            </a:r>
            <a:r>
              <a:rPr lang="en-US" dirty="0"/>
              <a:t>a </a:t>
            </a:r>
            <a:r>
              <a:rPr lang="en-US" dirty="0" err="1" smtClean="0"/>
              <a:t>paraganglioma</a:t>
            </a:r>
            <a:r>
              <a:rPr lang="en-US" dirty="0" smtClean="0"/>
              <a:t> </a:t>
            </a:r>
            <a:r>
              <a:rPr lang="en-US" dirty="0"/>
              <a:t>is a mass </a:t>
            </a:r>
            <a:r>
              <a:rPr lang="en-US" dirty="0" smtClean="0"/>
              <a:t>:</a:t>
            </a:r>
          </a:p>
          <a:p>
            <a:r>
              <a:rPr lang="en-US" dirty="0" smtClean="0"/>
              <a:t>Unenhanced </a:t>
            </a:r>
            <a:r>
              <a:rPr lang="en-US" u="sng" dirty="0"/>
              <a:t>density </a:t>
            </a:r>
            <a:r>
              <a:rPr lang="en-US" sz="2400" u="sng" dirty="0"/>
              <a:t>greater </a:t>
            </a:r>
            <a:r>
              <a:rPr lang="en-US" u="sng" dirty="0"/>
              <a:t>than 10 Hounsfield </a:t>
            </a:r>
            <a:r>
              <a:rPr lang="en-US" u="sng" dirty="0" smtClean="0"/>
              <a:t>units (HU)</a:t>
            </a:r>
          </a:p>
          <a:p>
            <a:r>
              <a:rPr lang="en-US" dirty="0" smtClean="0"/>
              <a:t> Avid </a:t>
            </a:r>
            <a:r>
              <a:rPr lang="en-US" dirty="0"/>
              <a:t>contrast enhancement due to </a:t>
            </a:r>
            <a:r>
              <a:rPr lang="en-US" u="sng" dirty="0"/>
              <a:t>a rich </a:t>
            </a:r>
            <a:r>
              <a:rPr lang="en-US" u="sng" dirty="0" smtClean="0"/>
              <a:t>capillary network </a:t>
            </a:r>
            <a:r>
              <a:rPr lang="en-US" dirty="0" smtClean="0"/>
              <a:t>and </a:t>
            </a:r>
            <a:r>
              <a:rPr lang="en-US" dirty="0"/>
              <a:t>delayed </a:t>
            </a:r>
            <a:r>
              <a:rPr lang="en-US" dirty="0" smtClean="0"/>
              <a:t>washout .</a:t>
            </a:r>
          </a:p>
          <a:p>
            <a:r>
              <a:rPr lang="en-US" dirty="0" smtClean="0"/>
              <a:t>Internal </a:t>
            </a:r>
            <a:r>
              <a:rPr lang="en-US" dirty="0"/>
              <a:t>hemorrhage </a:t>
            </a:r>
            <a:r>
              <a:rPr lang="en-US" dirty="0" smtClean="0"/>
              <a:t>sometimes within </a:t>
            </a:r>
            <a:r>
              <a:rPr lang="en-US" dirty="0"/>
              <a:t>the tumor </a:t>
            </a:r>
            <a:r>
              <a:rPr lang="en-US" dirty="0" smtClean="0"/>
              <a:t>,</a:t>
            </a:r>
            <a:r>
              <a:rPr lang="en-US" dirty="0" smtClean="0">
                <a:solidFill>
                  <a:srgbClr val="FFC000"/>
                </a:solidFill>
              </a:rPr>
              <a:t>Cystic </a:t>
            </a:r>
            <a:r>
              <a:rPr lang="en-US" dirty="0">
                <a:solidFill>
                  <a:srgbClr val="FFC000"/>
                </a:solidFill>
              </a:rPr>
              <a:t>changes</a:t>
            </a:r>
            <a:r>
              <a:rPr lang="en-US" dirty="0"/>
              <a:t>, necrosis</a:t>
            </a:r>
            <a:r>
              <a:rPr lang="en-US" dirty="0" smtClean="0"/>
              <a:t>, internal </a:t>
            </a:r>
            <a:r>
              <a:rPr lang="en-US" dirty="0"/>
              <a:t>calcifications </a:t>
            </a:r>
            <a:r>
              <a:rPr lang="en-US" dirty="0" smtClean="0"/>
              <a:t>are commonly described. </a:t>
            </a:r>
          </a:p>
          <a:p>
            <a:r>
              <a:rPr lang="en-US" dirty="0" smtClean="0"/>
              <a:t>Rarely</a:t>
            </a:r>
            <a:r>
              <a:rPr lang="en-US" dirty="0"/>
              <a:t>, these masses show </a:t>
            </a:r>
            <a:r>
              <a:rPr lang="en-US" dirty="0" smtClean="0">
                <a:solidFill>
                  <a:srgbClr val="FFC000"/>
                </a:solidFill>
              </a:rPr>
              <a:t>low attenuation </a:t>
            </a:r>
            <a:r>
              <a:rPr lang="en-US" dirty="0"/>
              <a:t>or </a:t>
            </a:r>
            <a:r>
              <a:rPr lang="en-US" dirty="0">
                <a:solidFill>
                  <a:srgbClr val="FFC000"/>
                </a:solidFill>
              </a:rPr>
              <a:t>minimal </a:t>
            </a:r>
            <a:r>
              <a:rPr lang="en-US" dirty="0" err="1" smtClean="0">
                <a:solidFill>
                  <a:srgbClr val="FFC000"/>
                </a:solidFill>
              </a:rPr>
              <a:t>enhancemen</a:t>
            </a:r>
            <a:r>
              <a:rPr lang="en-US" dirty="0" smtClean="0">
                <a:solidFill>
                  <a:srgbClr val="FFC000"/>
                </a:solidFill>
              </a:rPr>
              <a:t>.</a:t>
            </a:r>
            <a:endParaRPr lang="en-US" dirty="0">
              <a:solidFill>
                <a:srgbClr val="FFC000"/>
              </a:solidFill>
            </a:endParaRPr>
          </a:p>
        </p:txBody>
      </p:sp>
      <p:pic>
        <p:nvPicPr>
          <p:cNvPr id="5" name="Picture 4"/>
          <p:cNvPicPr>
            <a:picLocks noChangeAspect="1"/>
          </p:cNvPicPr>
          <p:nvPr/>
        </p:nvPicPr>
        <p:blipFill>
          <a:blip r:embed="rId2"/>
          <a:stretch>
            <a:fillRect/>
          </a:stretch>
        </p:blipFill>
        <p:spPr>
          <a:xfrm>
            <a:off x="6917925" y="5909481"/>
            <a:ext cx="4978800" cy="758018"/>
          </a:xfrm>
          <a:prstGeom prst="rect">
            <a:avLst/>
          </a:prstGeom>
        </p:spPr>
      </p:pic>
      <p:sp>
        <p:nvSpPr>
          <p:cNvPr id="7" name="Rectangle 6"/>
          <p:cNvSpPr/>
          <p:nvPr/>
        </p:nvSpPr>
        <p:spPr>
          <a:xfrm>
            <a:off x="409433" y="5644632"/>
            <a:ext cx="5331927" cy="369332"/>
          </a:xfrm>
          <a:prstGeom prst="rect">
            <a:avLst/>
          </a:prstGeom>
        </p:spPr>
        <p:txBody>
          <a:bodyPr wrap="square">
            <a:spAutoFit/>
          </a:bodyPr>
          <a:lstStyle/>
          <a:p>
            <a:r>
              <a:rPr lang="en-US" dirty="0" smtClean="0"/>
              <a:t>2012 International Cancer </a:t>
            </a:r>
            <a:r>
              <a:rPr lang="en-US" dirty="0"/>
              <a:t>Imaging Society</a:t>
            </a:r>
          </a:p>
        </p:txBody>
      </p:sp>
      <p:sp>
        <p:nvSpPr>
          <p:cNvPr id="8" name="Rectangle 7"/>
          <p:cNvSpPr/>
          <p:nvPr/>
        </p:nvSpPr>
        <p:spPr>
          <a:xfrm>
            <a:off x="186093" y="6091152"/>
            <a:ext cx="6096000" cy="615553"/>
          </a:xfrm>
          <a:prstGeom prst="rect">
            <a:avLst/>
          </a:prstGeom>
        </p:spPr>
        <p:txBody>
          <a:bodyPr>
            <a:spAutoFit/>
          </a:bodyPr>
          <a:lstStyle/>
          <a:p>
            <a:r>
              <a:rPr lang="en-US" sz="1600" dirty="0"/>
              <a:t>Department of Radiology, Brigham and Women’s Hospital, Boston, MA, USA; </a:t>
            </a:r>
            <a:r>
              <a:rPr lang="en-US" sz="1600" dirty="0" err="1"/>
              <a:t>bDepartment</a:t>
            </a:r>
            <a:r>
              <a:rPr lang="en-US" sz="1600" dirty="0"/>
              <a:t> of Imaging</a:t>
            </a:r>
            <a:r>
              <a:rPr lang="en-US" dirty="0"/>
              <a:t>,</a:t>
            </a:r>
          </a:p>
        </p:txBody>
      </p:sp>
    </p:spTree>
    <p:extLst>
      <p:ext uri="{BB962C8B-B14F-4D97-AF65-F5344CB8AC3E}">
        <p14:creationId xmlns:p14="http://schemas.microsoft.com/office/powerpoint/2010/main" val="2042917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PARAGANGLIOMA!!? </a:t>
            </a:r>
            <a:endParaRPr lang="en-US" dirty="0"/>
          </a:p>
        </p:txBody>
      </p:sp>
      <p:sp>
        <p:nvSpPr>
          <p:cNvPr id="3" name="Content Placeholder 2"/>
          <p:cNvSpPr>
            <a:spLocks noGrp="1"/>
          </p:cNvSpPr>
          <p:nvPr>
            <p:ph idx="1"/>
          </p:nvPr>
        </p:nvSpPr>
        <p:spPr/>
        <p:txBody>
          <a:bodyPr/>
          <a:lstStyle/>
          <a:p>
            <a:r>
              <a:rPr lang="en-US" dirty="0" smtClean="0">
                <a:solidFill>
                  <a:srgbClr val="FFFF00"/>
                </a:solidFill>
              </a:rPr>
              <a:t>RADIOLOGIC FINDIG </a:t>
            </a:r>
          </a:p>
          <a:p>
            <a:endParaRPr lang="en-US" dirty="0" smtClean="0"/>
          </a:p>
          <a:p>
            <a:r>
              <a:rPr lang="en-US" dirty="0" smtClean="0">
                <a:solidFill>
                  <a:srgbClr val="FFFF00"/>
                </a:solidFill>
              </a:rPr>
              <a:t>LOCATION </a:t>
            </a:r>
            <a:r>
              <a:rPr lang="en-US" dirty="0" smtClean="0"/>
              <a:t>&amp; SIZE OF CYSTIC LESION</a:t>
            </a:r>
          </a:p>
          <a:p>
            <a:r>
              <a:rPr lang="en-US" dirty="0" smtClean="0"/>
              <a:t>MULTIPLE GASTRIC ULCER</a:t>
            </a:r>
          </a:p>
          <a:p>
            <a:r>
              <a:rPr lang="en-US" dirty="0" smtClean="0"/>
              <a:t>HYPERTENSION</a:t>
            </a:r>
          </a:p>
          <a:p>
            <a:endParaRPr lang="en-US" dirty="0" smtClean="0"/>
          </a:p>
          <a:p>
            <a:endParaRPr lang="en-US" dirty="0"/>
          </a:p>
        </p:txBody>
      </p:sp>
    </p:spTree>
    <p:extLst>
      <p:ext uri="{BB962C8B-B14F-4D97-AF65-F5344CB8AC3E}">
        <p14:creationId xmlns:p14="http://schemas.microsoft.com/office/powerpoint/2010/main" val="3410360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8439" y="155315"/>
            <a:ext cx="9404723" cy="1100279"/>
          </a:xfrm>
        </p:spPr>
        <p:txBody>
          <a:bodyPr/>
          <a:lstStyle/>
          <a:p>
            <a:r>
              <a:rPr lang="en-US" dirty="0" smtClean="0"/>
              <a:t>Ectopic </a:t>
            </a:r>
            <a:r>
              <a:rPr lang="en-US" dirty="0"/>
              <a:t>Production of PTH </a:t>
            </a:r>
            <a:r>
              <a:rPr lang="en-US" dirty="0" smtClean="0"/>
              <a:t/>
            </a:r>
            <a:br>
              <a:rPr lang="en-US" dirty="0" smtClean="0"/>
            </a:br>
            <a:r>
              <a:rPr lang="en-US" sz="2000" dirty="0" err="1" smtClean="0"/>
              <a:t>Degroot</a:t>
            </a:r>
            <a:r>
              <a:rPr lang="en-US" sz="2000" dirty="0" smtClean="0"/>
              <a:t> 2016</a:t>
            </a:r>
            <a:r>
              <a:rPr lang="en-US" dirty="0"/>
              <a:t/>
            </a:r>
            <a:br>
              <a:rPr lang="en-US" dirty="0"/>
            </a:br>
            <a:endParaRPr lang="en-US" dirty="0"/>
          </a:p>
        </p:txBody>
      </p:sp>
      <p:sp>
        <p:nvSpPr>
          <p:cNvPr id="3" name="Content Placeholder 2"/>
          <p:cNvSpPr>
            <a:spLocks noGrp="1"/>
          </p:cNvSpPr>
          <p:nvPr>
            <p:ph idx="1"/>
          </p:nvPr>
        </p:nvSpPr>
        <p:spPr>
          <a:xfrm>
            <a:off x="0" y="1078173"/>
            <a:ext cx="12192000" cy="5581933"/>
          </a:xfrm>
        </p:spPr>
        <p:txBody>
          <a:bodyPr>
            <a:normAutofit lnSpcReduction="10000"/>
          </a:bodyPr>
          <a:lstStyle/>
          <a:p>
            <a:endParaRPr lang="en-US" dirty="0"/>
          </a:p>
          <a:p>
            <a:r>
              <a:rPr lang="en-US" u="sng" dirty="0" smtClean="0"/>
              <a:t>18 </a:t>
            </a:r>
            <a:r>
              <a:rPr lang="en-US" u="sng" dirty="0"/>
              <a:t>cases </a:t>
            </a:r>
            <a:r>
              <a:rPr lang="en-US" dirty="0"/>
              <a:t>exist in </a:t>
            </a:r>
            <a:r>
              <a:rPr lang="en-US" dirty="0" smtClean="0"/>
              <a:t>literature </a:t>
            </a:r>
            <a:r>
              <a:rPr lang="en-US" dirty="0"/>
              <a:t>of ectopic </a:t>
            </a:r>
            <a:r>
              <a:rPr lang="en-US" u="sng" dirty="0"/>
              <a:t>hyperparathyroidism </a:t>
            </a:r>
            <a:r>
              <a:rPr lang="en-US" u="sng" dirty="0" smtClean="0"/>
              <a:t>by </a:t>
            </a:r>
            <a:r>
              <a:rPr lang="en-US" u="sng" dirty="0"/>
              <a:t>a </a:t>
            </a:r>
            <a:r>
              <a:rPr lang="en-US" u="sng" dirty="0" err="1"/>
              <a:t>nonparathyroid</a:t>
            </a:r>
            <a:r>
              <a:rPr lang="en-US" u="sng" dirty="0"/>
              <a:t> tumor. </a:t>
            </a:r>
          </a:p>
          <a:p>
            <a:r>
              <a:rPr lang="en-US" dirty="0"/>
              <a:t>These </a:t>
            </a:r>
            <a:r>
              <a:rPr lang="en-US" dirty="0" smtClean="0"/>
              <a:t>include : </a:t>
            </a:r>
            <a:r>
              <a:rPr lang="en-US" dirty="0" smtClean="0">
                <a:solidFill>
                  <a:srgbClr val="FFFF00"/>
                </a:solidFill>
              </a:rPr>
              <a:t>NETs</a:t>
            </a:r>
            <a:r>
              <a:rPr lang="en-US" dirty="0" smtClean="0"/>
              <a:t>, HCC , MTC, </a:t>
            </a:r>
            <a:r>
              <a:rPr lang="en-US" dirty="0"/>
              <a:t>ovarian carcinoma, </a:t>
            </a:r>
            <a:r>
              <a:rPr lang="en-US" dirty="0" smtClean="0"/>
              <a:t>SCC, </a:t>
            </a:r>
            <a:r>
              <a:rPr lang="en-US" dirty="0"/>
              <a:t>squamous carcinoma, </a:t>
            </a:r>
            <a:r>
              <a:rPr lang="en-US" dirty="0" err="1"/>
              <a:t>rhabdoid</a:t>
            </a:r>
            <a:r>
              <a:rPr lang="en-US" dirty="0"/>
              <a:t> </a:t>
            </a:r>
            <a:r>
              <a:rPr lang="en-US" dirty="0" smtClean="0"/>
              <a:t>kidney, </a:t>
            </a:r>
            <a:r>
              <a:rPr lang="en-US" dirty="0"/>
              <a:t>endometrial </a:t>
            </a:r>
            <a:r>
              <a:rPr lang="en-US" dirty="0" err="1"/>
              <a:t>adenosquamous</a:t>
            </a:r>
            <a:r>
              <a:rPr lang="en-US" dirty="0"/>
              <a:t> carcinoma, </a:t>
            </a:r>
            <a:r>
              <a:rPr lang="en-US" dirty="0" err="1" smtClean="0"/>
              <a:t>thymoma</a:t>
            </a:r>
            <a:r>
              <a:rPr lang="en-US" dirty="0"/>
              <a:t>.</a:t>
            </a:r>
          </a:p>
          <a:p>
            <a:endParaRPr lang="en-US" dirty="0" smtClean="0"/>
          </a:p>
          <a:p>
            <a:r>
              <a:rPr lang="en-US" dirty="0" smtClean="0"/>
              <a:t> NETs = Neoplasms of NEC</a:t>
            </a:r>
          </a:p>
          <a:p>
            <a:r>
              <a:rPr lang="en-US" dirty="0" smtClean="0"/>
              <a:t>NEC: defined </a:t>
            </a:r>
            <a:r>
              <a:rPr lang="en-US" dirty="0"/>
              <a:t>by production of </a:t>
            </a:r>
            <a:r>
              <a:rPr lang="en-US" dirty="0">
                <a:solidFill>
                  <a:schemeClr val="accent1">
                    <a:lumMod val="40000"/>
                    <a:lumOff val="60000"/>
                  </a:schemeClr>
                </a:solidFill>
              </a:rPr>
              <a:t>neuropeptides </a:t>
            </a:r>
            <a:r>
              <a:rPr lang="en-US" dirty="0" smtClean="0">
                <a:solidFill>
                  <a:schemeClr val="accent1">
                    <a:lumMod val="40000"/>
                    <a:lumOff val="60000"/>
                  </a:schemeClr>
                </a:solidFill>
              </a:rPr>
              <a:t>&amp; </a:t>
            </a:r>
            <a:r>
              <a:rPr lang="en-US" dirty="0">
                <a:solidFill>
                  <a:schemeClr val="accent1">
                    <a:lumMod val="40000"/>
                    <a:lumOff val="60000"/>
                  </a:schemeClr>
                </a:solidFill>
              </a:rPr>
              <a:t>hormones</a:t>
            </a:r>
            <a:r>
              <a:rPr lang="en-US" dirty="0"/>
              <a:t>; </a:t>
            </a:r>
            <a:r>
              <a:rPr lang="en-US" dirty="0" smtClean="0"/>
              <a:t>intracellular </a:t>
            </a:r>
            <a:r>
              <a:rPr lang="en-US" dirty="0"/>
              <a:t>secretory granules </a:t>
            </a:r>
            <a:r>
              <a:rPr lang="en-US" dirty="0" smtClean="0"/>
              <a:t>, </a:t>
            </a:r>
            <a:r>
              <a:rPr lang="en-US" dirty="0"/>
              <a:t>absence of neural structures</a:t>
            </a:r>
            <a:r>
              <a:rPr lang="en-US" dirty="0" smtClean="0"/>
              <a:t>. </a:t>
            </a:r>
          </a:p>
          <a:p>
            <a:r>
              <a:rPr lang="en-US" dirty="0" smtClean="0"/>
              <a:t>NEC distribute </a:t>
            </a:r>
            <a:r>
              <a:rPr lang="en-US" dirty="0"/>
              <a:t>widely in the </a:t>
            </a:r>
            <a:r>
              <a:rPr lang="en-US" dirty="0" smtClean="0"/>
              <a:t>body</a:t>
            </a:r>
          </a:p>
          <a:p>
            <a:r>
              <a:rPr lang="en-US" dirty="0" smtClean="0">
                <a:solidFill>
                  <a:schemeClr val="accent4">
                    <a:lumMod val="40000"/>
                    <a:lumOff val="60000"/>
                  </a:schemeClr>
                </a:solidFill>
              </a:rPr>
              <a:t>NETs </a:t>
            </a:r>
            <a:r>
              <a:rPr lang="en-US" dirty="0">
                <a:solidFill>
                  <a:schemeClr val="accent4">
                    <a:lumMod val="40000"/>
                    <a:lumOff val="60000"/>
                  </a:schemeClr>
                </a:solidFill>
              </a:rPr>
              <a:t>can secrete hormones unrelated to those secreted by the corresponding normal neuroendocrine cells, such as </a:t>
            </a:r>
            <a:r>
              <a:rPr lang="en-US" dirty="0" err="1">
                <a:solidFill>
                  <a:schemeClr val="accent4">
                    <a:lumMod val="40000"/>
                    <a:lumOff val="60000"/>
                  </a:schemeClr>
                </a:solidFill>
              </a:rPr>
              <a:t>hCG</a:t>
            </a:r>
            <a:r>
              <a:rPr lang="en-US" dirty="0">
                <a:solidFill>
                  <a:schemeClr val="accent4">
                    <a:lumMod val="40000"/>
                    <a:lumOff val="60000"/>
                  </a:schemeClr>
                </a:solidFill>
              </a:rPr>
              <a:t>, renin, ACTH, CRH, GHRH, GH, </a:t>
            </a:r>
            <a:r>
              <a:rPr lang="en-US" dirty="0">
                <a:solidFill>
                  <a:schemeClr val="accent1">
                    <a:lumMod val="60000"/>
                    <a:lumOff val="40000"/>
                  </a:schemeClr>
                </a:solidFill>
              </a:rPr>
              <a:t>PTH</a:t>
            </a:r>
            <a:r>
              <a:rPr lang="en-US" dirty="0">
                <a:solidFill>
                  <a:schemeClr val="accent4">
                    <a:lumMod val="40000"/>
                    <a:lumOff val="60000"/>
                  </a:schemeClr>
                </a:solidFill>
              </a:rPr>
              <a:t>, </a:t>
            </a:r>
            <a:r>
              <a:rPr lang="en-US" dirty="0" err="1">
                <a:solidFill>
                  <a:schemeClr val="accent4">
                    <a:lumMod val="40000"/>
                    <a:lumOff val="60000"/>
                  </a:schemeClr>
                </a:solidFill>
              </a:rPr>
              <a:t>PTHrp</a:t>
            </a:r>
            <a:r>
              <a:rPr lang="en-US" dirty="0">
                <a:solidFill>
                  <a:schemeClr val="accent4">
                    <a:lumMod val="40000"/>
                    <a:lumOff val="60000"/>
                  </a:schemeClr>
                </a:solidFill>
              </a:rPr>
              <a:t>, calcitonin, </a:t>
            </a:r>
            <a:r>
              <a:rPr lang="en-US" dirty="0" smtClean="0">
                <a:solidFill>
                  <a:schemeClr val="accent4">
                    <a:lumMod val="40000"/>
                    <a:lumOff val="60000"/>
                  </a:schemeClr>
                </a:solidFill>
              </a:rPr>
              <a:t>ghrelin</a:t>
            </a:r>
            <a:r>
              <a:rPr lang="en-US" dirty="0">
                <a:solidFill>
                  <a:schemeClr val="accent4">
                    <a:lumMod val="40000"/>
                    <a:lumOff val="60000"/>
                  </a:schemeClr>
                </a:solidFill>
              </a:rPr>
              <a:t>, demonstrating that NETs are made of </a:t>
            </a:r>
            <a:r>
              <a:rPr lang="en-US" u="sng" dirty="0">
                <a:solidFill>
                  <a:schemeClr val="accent4">
                    <a:lumMod val="40000"/>
                    <a:lumOff val="60000"/>
                  </a:schemeClr>
                </a:solidFill>
              </a:rPr>
              <a:t>abnormally differentiated </a:t>
            </a:r>
            <a:r>
              <a:rPr lang="en-US" u="sng" dirty="0" smtClean="0">
                <a:solidFill>
                  <a:schemeClr val="accent4">
                    <a:lumMod val="40000"/>
                    <a:lumOff val="60000"/>
                  </a:schemeClr>
                </a:solidFill>
              </a:rPr>
              <a:t>cells.</a:t>
            </a:r>
          </a:p>
          <a:p>
            <a:endParaRPr lang="en-US" dirty="0" smtClean="0">
              <a:solidFill>
                <a:schemeClr val="accent4">
                  <a:lumMod val="40000"/>
                  <a:lumOff val="60000"/>
                </a:schemeClr>
              </a:solidFill>
            </a:endParaRPr>
          </a:p>
          <a:p>
            <a:r>
              <a:rPr lang="en-US" dirty="0">
                <a:solidFill>
                  <a:schemeClr val="accent4">
                    <a:lumMod val="40000"/>
                    <a:lumOff val="60000"/>
                  </a:schemeClr>
                </a:solidFill>
              </a:rPr>
              <a:t> </a:t>
            </a:r>
            <a:r>
              <a:rPr lang="en-US" dirty="0"/>
              <a:t>The hormonal profile of a NET can </a:t>
            </a:r>
            <a:r>
              <a:rPr lang="en-US" u="sng" dirty="0"/>
              <a:t>change over time. </a:t>
            </a:r>
            <a:r>
              <a:rPr lang="en-US" dirty="0"/>
              <a:t>A NET can change from </a:t>
            </a:r>
            <a:r>
              <a:rPr lang="en-US" u="sng" dirty="0"/>
              <a:t>nonfunctioning into functioning</a:t>
            </a:r>
            <a:r>
              <a:rPr lang="en-US" dirty="0"/>
              <a:t>, and vice </a:t>
            </a:r>
            <a:r>
              <a:rPr lang="en-US" dirty="0" smtClean="0"/>
              <a:t>versa</a:t>
            </a:r>
            <a:endParaRPr lang="en-US" dirty="0">
              <a:solidFill>
                <a:schemeClr val="accent4">
                  <a:lumMod val="40000"/>
                  <a:lumOff val="60000"/>
                </a:schemeClr>
              </a:solidFill>
            </a:endParaRPr>
          </a:p>
          <a:p>
            <a:endParaRPr lang="en-US" dirty="0">
              <a:solidFill>
                <a:schemeClr val="accent4">
                  <a:lumMod val="40000"/>
                  <a:lumOff val="60000"/>
                </a:schemeClr>
              </a:solidFill>
            </a:endParaRPr>
          </a:p>
          <a:p>
            <a:endParaRPr lang="en-US" dirty="0">
              <a:solidFill>
                <a:schemeClr val="accent4">
                  <a:lumMod val="40000"/>
                  <a:lumOff val="60000"/>
                </a:schemeClr>
              </a:solidFill>
            </a:endParaRPr>
          </a:p>
        </p:txBody>
      </p:sp>
    </p:spTree>
    <p:extLst>
      <p:ext uri="{BB962C8B-B14F-4D97-AF65-F5344CB8AC3E}">
        <p14:creationId xmlns:p14="http://schemas.microsoft.com/office/powerpoint/2010/main" val="311474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7997" y="365125"/>
            <a:ext cx="11648034" cy="6035675"/>
          </a:xfrm>
          <a:prstGeom prst="rect">
            <a:avLst/>
          </a:prstGeom>
        </p:spPr>
      </p:pic>
    </p:spTree>
    <p:extLst>
      <p:ext uri="{BB962C8B-B14F-4D97-AF65-F5344CB8AC3E}">
        <p14:creationId xmlns:p14="http://schemas.microsoft.com/office/powerpoint/2010/main" val="4207641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68" y="1096370"/>
            <a:ext cx="11737075" cy="5188424"/>
          </a:xfrm>
        </p:spPr>
        <p:txBody>
          <a:bodyPr>
            <a:normAutofit/>
          </a:bodyPr>
          <a:lstStyle/>
          <a:p>
            <a:r>
              <a:rPr lang="en-US" dirty="0" smtClean="0">
                <a:solidFill>
                  <a:schemeClr val="accent4"/>
                </a:solidFill>
              </a:rPr>
              <a:t>1-how </a:t>
            </a:r>
            <a:r>
              <a:rPr lang="en-US" dirty="0">
                <a:solidFill>
                  <a:schemeClr val="accent4"/>
                </a:solidFill>
              </a:rPr>
              <a:t>is the anatomical distribution of ectopic parathyroid glands &amp; </a:t>
            </a:r>
            <a:r>
              <a:rPr lang="en-US" dirty="0" smtClean="0">
                <a:solidFill>
                  <a:schemeClr val="accent4"/>
                </a:solidFill>
              </a:rPr>
              <a:t>adenomas?</a:t>
            </a:r>
          </a:p>
          <a:p>
            <a:endParaRPr lang="en-US" dirty="0" smtClean="0">
              <a:solidFill>
                <a:schemeClr val="accent4"/>
              </a:solidFill>
            </a:endParaRPr>
          </a:p>
          <a:p>
            <a:r>
              <a:rPr lang="en-US" dirty="0" smtClean="0">
                <a:solidFill>
                  <a:schemeClr val="accent4"/>
                </a:solidFill>
              </a:rPr>
              <a:t>2-What are the differences between solid &amp;</a:t>
            </a:r>
            <a:r>
              <a:rPr lang="en-US" dirty="0" err="1" smtClean="0">
                <a:solidFill>
                  <a:schemeClr val="accent4"/>
                </a:solidFill>
              </a:rPr>
              <a:t>cytic</a:t>
            </a:r>
            <a:r>
              <a:rPr lang="en-US" dirty="0" smtClean="0">
                <a:solidFill>
                  <a:schemeClr val="accent4"/>
                </a:solidFill>
              </a:rPr>
              <a:t> parathyroid adenomas( size, </a:t>
            </a:r>
            <a:r>
              <a:rPr lang="en-US" dirty="0" err="1" smtClean="0">
                <a:solidFill>
                  <a:schemeClr val="accent4"/>
                </a:solidFill>
              </a:rPr>
              <a:t>symptoms,ectopia</a:t>
            </a:r>
            <a:r>
              <a:rPr lang="en-US" dirty="0" smtClean="0">
                <a:solidFill>
                  <a:schemeClr val="accent4"/>
                </a:solidFill>
              </a:rPr>
              <a:t>, atypia)?</a:t>
            </a:r>
          </a:p>
          <a:p>
            <a:endParaRPr lang="en-US" dirty="0" smtClean="0">
              <a:solidFill>
                <a:schemeClr val="accent4"/>
              </a:solidFill>
            </a:endParaRPr>
          </a:p>
          <a:p>
            <a:r>
              <a:rPr lang="en-US" dirty="0" smtClean="0">
                <a:solidFill>
                  <a:schemeClr val="accent4"/>
                </a:solidFill>
              </a:rPr>
              <a:t>3-what is the </a:t>
            </a:r>
            <a:r>
              <a:rPr lang="en-US" dirty="0" err="1" smtClean="0">
                <a:solidFill>
                  <a:schemeClr val="accent4"/>
                </a:solidFill>
              </a:rPr>
              <a:t>significans</a:t>
            </a:r>
            <a:r>
              <a:rPr lang="en-US" dirty="0" smtClean="0">
                <a:solidFill>
                  <a:schemeClr val="accent4"/>
                </a:solidFill>
              </a:rPr>
              <a:t> of cystic aspect of parathyroid </a:t>
            </a:r>
            <a:r>
              <a:rPr lang="en-US" dirty="0" smtClean="0">
                <a:solidFill>
                  <a:schemeClr val="accent4"/>
                </a:solidFill>
              </a:rPr>
              <a:t>adenoma?</a:t>
            </a:r>
            <a:endParaRPr lang="en-US" dirty="0" smtClean="0">
              <a:solidFill>
                <a:schemeClr val="accent4"/>
              </a:solidFill>
            </a:endParaRPr>
          </a:p>
          <a:p>
            <a:endParaRPr lang="en-US" dirty="0" smtClean="0">
              <a:solidFill>
                <a:schemeClr val="accent4"/>
              </a:solidFill>
            </a:endParaRPr>
          </a:p>
          <a:p>
            <a:r>
              <a:rPr lang="en-US" dirty="0" smtClean="0">
                <a:solidFill>
                  <a:schemeClr val="accent4"/>
                </a:solidFill>
              </a:rPr>
              <a:t>4-was ectopic parathyroid adenoma the </a:t>
            </a:r>
            <a:r>
              <a:rPr lang="en-US" dirty="0" err="1" smtClean="0">
                <a:solidFill>
                  <a:schemeClr val="accent4"/>
                </a:solidFill>
              </a:rPr>
              <a:t>definit</a:t>
            </a:r>
            <a:r>
              <a:rPr lang="en-US" dirty="0" smtClean="0">
                <a:solidFill>
                  <a:schemeClr val="accent4"/>
                </a:solidFill>
              </a:rPr>
              <a:t> diagnose of our patients or a </a:t>
            </a:r>
            <a:r>
              <a:rPr lang="en-US" dirty="0" err="1" smtClean="0">
                <a:solidFill>
                  <a:schemeClr val="accent4"/>
                </a:solidFill>
              </a:rPr>
              <a:t>pth</a:t>
            </a:r>
            <a:r>
              <a:rPr lang="en-US" dirty="0" smtClean="0">
                <a:solidFill>
                  <a:schemeClr val="accent4"/>
                </a:solidFill>
              </a:rPr>
              <a:t>-secreting tumor such as neuroendocrine tumor can be considered?</a:t>
            </a:r>
          </a:p>
          <a:p>
            <a:endParaRPr lang="en-US" dirty="0" smtClean="0">
              <a:solidFill>
                <a:srgbClr val="FFC000"/>
              </a:solidFill>
            </a:endParaRPr>
          </a:p>
          <a:p>
            <a:r>
              <a:rPr lang="en-US" dirty="0" smtClean="0">
                <a:solidFill>
                  <a:srgbClr val="FFC000"/>
                </a:solidFill>
              </a:rPr>
              <a:t>5- how can we differentiate them? what </a:t>
            </a:r>
            <a:r>
              <a:rPr lang="en-US" dirty="0">
                <a:solidFill>
                  <a:srgbClr val="FFC000"/>
                </a:solidFill>
              </a:rPr>
              <a:t>are the similarities and differences between neuroendocrine tumor and parathyroid </a:t>
            </a:r>
            <a:r>
              <a:rPr lang="en-US" dirty="0" smtClean="0">
                <a:solidFill>
                  <a:srgbClr val="FFC000"/>
                </a:solidFill>
              </a:rPr>
              <a:t>adenoma on </a:t>
            </a:r>
            <a:r>
              <a:rPr lang="en-US" dirty="0">
                <a:solidFill>
                  <a:srgbClr val="FFC000"/>
                </a:solidFill>
              </a:rPr>
              <a:t>pathologic </a:t>
            </a:r>
            <a:r>
              <a:rPr lang="en-US" dirty="0" smtClean="0">
                <a:solidFill>
                  <a:srgbClr val="FFC000"/>
                </a:solidFill>
              </a:rPr>
              <a:t>study and </a:t>
            </a:r>
            <a:r>
              <a:rPr lang="en-US" dirty="0" err="1" smtClean="0">
                <a:solidFill>
                  <a:srgbClr val="FFC000"/>
                </a:solidFill>
              </a:rPr>
              <a:t>ihc</a:t>
            </a:r>
            <a:r>
              <a:rPr lang="en-US" dirty="0" smtClean="0">
                <a:solidFill>
                  <a:srgbClr val="FFC000"/>
                </a:solidFill>
              </a:rPr>
              <a:t>?</a:t>
            </a:r>
            <a:endParaRPr lang="en-US" dirty="0">
              <a:solidFill>
                <a:srgbClr val="FFC000"/>
              </a:solidFill>
            </a:endParaRPr>
          </a:p>
          <a:p>
            <a:endParaRPr lang="en-US" dirty="0"/>
          </a:p>
        </p:txBody>
      </p:sp>
    </p:spTree>
    <p:extLst>
      <p:ext uri="{BB962C8B-B14F-4D97-AF65-F5344CB8AC3E}">
        <p14:creationId xmlns:p14="http://schemas.microsoft.com/office/powerpoint/2010/main" val="4186122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01" y="109182"/>
            <a:ext cx="9736934" cy="777922"/>
          </a:xfrm>
        </p:spPr>
        <p:txBody>
          <a:bodyPr/>
          <a:lstStyle/>
          <a:p>
            <a:r>
              <a:rPr lang="en-US" dirty="0" smtClean="0"/>
              <a:t>Pathology Ackerman 2018</a:t>
            </a:r>
            <a:endParaRPr lang="en-US" dirty="0"/>
          </a:p>
        </p:txBody>
      </p:sp>
      <p:sp>
        <p:nvSpPr>
          <p:cNvPr id="3" name="Content Placeholder 2"/>
          <p:cNvSpPr>
            <a:spLocks noGrp="1"/>
          </p:cNvSpPr>
          <p:nvPr>
            <p:ph idx="1"/>
          </p:nvPr>
        </p:nvSpPr>
        <p:spPr>
          <a:xfrm>
            <a:off x="122830" y="887104"/>
            <a:ext cx="12069169" cy="5677469"/>
          </a:xfrm>
        </p:spPr>
        <p:txBody>
          <a:bodyPr>
            <a:normAutofit/>
          </a:bodyPr>
          <a:lstStyle/>
          <a:p>
            <a:pPr marL="0" indent="0">
              <a:buNone/>
            </a:pPr>
            <a:r>
              <a:rPr lang="en-US" sz="2400" dirty="0" err="1">
                <a:solidFill>
                  <a:srgbClr val="FFFF00"/>
                </a:solidFill>
              </a:rPr>
              <a:t>Paraganglion</a:t>
            </a:r>
            <a:r>
              <a:rPr lang="en-US" sz="2400" dirty="0">
                <a:solidFill>
                  <a:srgbClr val="FFFF00"/>
                </a:solidFill>
              </a:rPr>
              <a:t> System</a:t>
            </a:r>
          </a:p>
          <a:p>
            <a:r>
              <a:rPr lang="en-US" dirty="0" smtClean="0"/>
              <a:t>Common morphology  : cytoplasmic </a:t>
            </a:r>
            <a:r>
              <a:rPr lang="en-US" u="sng" dirty="0"/>
              <a:t>neurosecretory </a:t>
            </a:r>
            <a:r>
              <a:rPr lang="en-US" u="sng" dirty="0" smtClean="0"/>
              <a:t>CA granules </a:t>
            </a:r>
          </a:p>
          <a:p>
            <a:r>
              <a:rPr lang="en-US" sz="2200" dirty="0" smtClean="0"/>
              <a:t>Microscopically</a:t>
            </a:r>
            <a:r>
              <a:rPr lang="en-US" dirty="0" smtClean="0"/>
              <a:t>:  </a:t>
            </a:r>
            <a:r>
              <a:rPr lang="en-US" dirty="0"/>
              <a:t>all </a:t>
            </a:r>
            <a:r>
              <a:rPr lang="en-US" dirty="0" err="1"/>
              <a:t>paraganglia</a:t>
            </a:r>
            <a:r>
              <a:rPr lang="en-US" dirty="0"/>
              <a:t> have a similar </a:t>
            </a:r>
            <a:r>
              <a:rPr lang="en-US" dirty="0" smtClean="0"/>
              <a:t>morphology, characterized </a:t>
            </a:r>
            <a:r>
              <a:rPr lang="en-US" dirty="0"/>
              <a:t>by chief cells arranged in well-</a:t>
            </a:r>
            <a:r>
              <a:rPr lang="en-US" dirty="0" err="1"/>
              <a:t>defned</a:t>
            </a:r>
            <a:r>
              <a:rPr lang="en-US" dirty="0"/>
              <a:t> </a:t>
            </a:r>
            <a:r>
              <a:rPr lang="en-US" dirty="0" smtClean="0"/>
              <a:t>nests </a:t>
            </a:r>
            <a:r>
              <a:rPr lang="en-US" dirty="0" smtClean="0">
                <a:solidFill>
                  <a:schemeClr val="accent3">
                    <a:lumMod val="40000"/>
                    <a:lumOff val="60000"/>
                  </a:schemeClr>
                </a:solidFill>
              </a:rPr>
              <a:t>(“</a:t>
            </a:r>
            <a:r>
              <a:rPr lang="en-US" dirty="0" err="1">
                <a:solidFill>
                  <a:schemeClr val="accent3">
                    <a:lumMod val="40000"/>
                    <a:lumOff val="60000"/>
                  </a:schemeClr>
                </a:solidFill>
              </a:rPr>
              <a:t>Zellballen</a:t>
            </a:r>
            <a:r>
              <a:rPr lang="en-US" dirty="0">
                <a:solidFill>
                  <a:schemeClr val="accent3">
                    <a:lumMod val="40000"/>
                    <a:lumOff val="60000"/>
                  </a:schemeClr>
                </a:solidFill>
              </a:rPr>
              <a:t>”) </a:t>
            </a:r>
            <a:r>
              <a:rPr lang="en-US" dirty="0"/>
              <a:t>encircled by a thin layer of </a:t>
            </a:r>
            <a:r>
              <a:rPr lang="en-US" dirty="0">
                <a:solidFill>
                  <a:schemeClr val="accent3">
                    <a:lumMod val="40000"/>
                    <a:lumOff val="60000"/>
                  </a:schemeClr>
                </a:solidFill>
              </a:rPr>
              <a:t>S-100 </a:t>
            </a:r>
            <a:r>
              <a:rPr lang="en-US" dirty="0" smtClean="0">
                <a:solidFill>
                  <a:schemeClr val="accent3">
                    <a:lumMod val="40000"/>
                    <a:lumOff val="60000"/>
                  </a:schemeClr>
                </a:solidFill>
              </a:rPr>
              <a:t>protein–positive </a:t>
            </a:r>
            <a:r>
              <a:rPr lang="en-US" dirty="0" err="1" smtClean="0"/>
              <a:t>sustentacular</a:t>
            </a:r>
            <a:r>
              <a:rPr lang="en-US" dirty="0" smtClean="0"/>
              <a:t> </a:t>
            </a:r>
            <a:r>
              <a:rPr lang="en-US" dirty="0"/>
              <a:t>cells</a:t>
            </a:r>
            <a:r>
              <a:rPr lang="en-US" dirty="0" smtClean="0"/>
              <a:t>.</a:t>
            </a:r>
          </a:p>
          <a:p>
            <a:endParaRPr lang="en-US" dirty="0" smtClean="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6114197" y="3100067"/>
            <a:ext cx="5162793" cy="3464506"/>
          </a:xfrm>
          <a:prstGeom prst="rect">
            <a:avLst/>
          </a:prstGeom>
        </p:spPr>
      </p:pic>
      <p:pic>
        <p:nvPicPr>
          <p:cNvPr id="5" name="Picture 4"/>
          <p:cNvPicPr>
            <a:picLocks noChangeAspect="1"/>
          </p:cNvPicPr>
          <p:nvPr/>
        </p:nvPicPr>
        <p:blipFill>
          <a:blip r:embed="rId3"/>
          <a:stretch>
            <a:fillRect/>
          </a:stretch>
        </p:blipFill>
        <p:spPr>
          <a:xfrm>
            <a:off x="933107" y="3187762"/>
            <a:ext cx="4266081" cy="3289116"/>
          </a:xfrm>
          <a:prstGeom prst="rect">
            <a:avLst/>
          </a:prstGeom>
        </p:spPr>
      </p:pic>
    </p:spTree>
    <p:extLst>
      <p:ext uri="{BB962C8B-B14F-4D97-AF65-F5344CB8AC3E}">
        <p14:creationId xmlns:p14="http://schemas.microsoft.com/office/powerpoint/2010/main" val="605922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2" y="452718"/>
            <a:ext cx="12082818" cy="1212309"/>
          </a:xfrm>
        </p:spPr>
        <p:txBody>
          <a:bodyPr/>
          <a:lstStyle/>
          <a:p>
            <a:r>
              <a:rPr lang="en-US" sz="3200" dirty="0"/>
              <a:t>Tumors </a:t>
            </a:r>
            <a:r>
              <a:rPr lang="en-US" sz="3200" dirty="0" smtClean="0"/>
              <a:t>&amp; </a:t>
            </a:r>
            <a:r>
              <a:rPr lang="en-US" sz="3200" dirty="0" err="1"/>
              <a:t>Tumorlike</a:t>
            </a:r>
            <a:r>
              <a:rPr lang="en-US" sz="3200" dirty="0"/>
              <a:t> Lesions </a:t>
            </a:r>
            <a:r>
              <a:rPr lang="en-US" sz="3200" dirty="0" smtClean="0"/>
              <a:t>of other </a:t>
            </a:r>
            <a:r>
              <a:rPr lang="en-US" sz="3200" dirty="0" err="1" smtClean="0"/>
              <a:t>Paraganglia</a:t>
            </a:r>
            <a:r>
              <a:rPr lang="en-US" sz="3200" dirty="0"/>
              <a:t> </a:t>
            </a:r>
            <a:r>
              <a:rPr lang="en-US" sz="3200" dirty="0" smtClean="0"/>
              <a:t/>
            </a:r>
            <a:br>
              <a:rPr lang="en-US" sz="3200" dirty="0" smtClean="0"/>
            </a:br>
            <a:r>
              <a:rPr lang="en-US" dirty="0"/>
              <a:t/>
            </a:r>
            <a:br>
              <a:rPr lang="en-US" dirty="0"/>
            </a:br>
            <a:endParaRPr lang="en-US" dirty="0"/>
          </a:p>
        </p:txBody>
      </p:sp>
      <p:sp>
        <p:nvSpPr>
          <p:cNvPr id="3" name="Content Placeholder 2"/>
          <p:cNvSpPr>
            <a:spLocks noGrp="1"/>
          </p:cNvSpPr>
          <p:nvPr>
            <p:ph idx="1"/>
          </p:nvPr>
        </p:nvSpPr>
        <p:spPr>
          <a:xfrm>
            <a:off x="0" y="1255594"/>
            <a:ext cx="11996382" cy="4715301"/>
          </a:xfrm>
        </p:spPr>
        <p:txBody>
          <a:bodyPr>
            <a:normAutofit/>
          </a:bodyPr>
          <a:lstStyle/>
          <a:p>
            <a:endParaRPr lang="en-US" dirty="0" smtClean="0"/>
          </a:p>
          <a:p>
            <a:pPr marL="0" indent="0">
              <a:buNone/>
            </a:pPr>
            <a:r>
              <a:rPr lang="en-US" dirty="0" smtClean="0"/>
              <a:t>Extra-adrenal </a:t>
            </a:r>
            <a:r>
              <a:rPr lang="en-US" dirty="0" err="1"/>
              <a:t>paragangliomas</a:t>
            </a:r>
            <a:r>
              <a:rPr lang="en-US" dirty="0"/>
              <a:t> may </a:t>
            </a:r>
            <a:r>
              <a:rPr lang="en-US" dirty="0" smtClean="0"/>
              <a:t>arise:</a:t>
            </a:r>
          </a:p>
          <a:p>
            <a:r>
              <a:rPr lang="en-US" dirty="0" smtClean="0"/>
              <a:t>1-</a:t>
            </a:r>
            <a:r>
              <a:rPr lang="en-US" dirty="0" smtClean="0">
                <a:solidFill>
                  <a:srgbClr val="FFFF00"/>
                </a:solidFill>
              </a:rPr>
              <a:t>Parasympathetic </a:t>
            </a:r>
            <a:r>
              <a:rPr lang="en-US" dirty="0" err="1" smtClean="0">
                <a:solidFill>
                  <a:srgbClr val="FFFF00"/>
                </a:solidFill>
              </a:rPr>
              <a:t>paraganglia</a:t>
            </a:r>
            <a:r>
              <a:rPr lang="en-US" dirty="0" smtClean="0">
                <a:solidFill>
                  <a:srgbClr val="FFFF00"/>
                </a:solidFill>
              </a:rPr>
              <a:t> </a:t>
            </a:r>
            <a:r>
              <a:rPr lang="en-US" dirty="0"/>
              <a:t>(mostly of the head </a:t>
            </a:r>
            <a:r>
              <a:rPr lang="en-US" dirty="0" smtClean="0"/>
              <a:t>&amp; </a:t>
            </a:r>
            <a:r>
              <a:rPr lang="en-US" dirty="0"/>
              <a:t>neck</a:t>
            </a:r>
            <a:r>
              <a:rPr lang="en-US" dirty="0" smtClean="0"/>
              <a:t>))</a:t>
            </a:r>
            <a:endParaRPr lang="en-US" dirty="0"/>
          </a:p>
          <a:p>
            <a:endParaRPr lang="en-US" dirty="0" smtClean="0"/>
          </a:p>
          <a:p>
            <a:r>
              <a:rPr lang="en-US" dirty="0" smtClean="0"/>
              <a:t>2- </a:t>
            </a:r>
            <a:r>
              <a:rPr lang="en-US" dirty="0" smtClean="0">
                <a:solidFill>
                  <a:srgbClr val="FFFF00"/>
                </a:solidFill>
              </a:rPr>
              <a:t>Sympathetic </a:t>
            </a:r>
            <a:r>
              <a:rPr lang="en-US" dirty="0" err="1" smtClean="0">
                <a:solidFill>
                  <a:srgbClr val="FFFF00"/>
                </a:solidFill>
              </a:rPr>
              <a:t>paraganglia</a:t>
            </a:r>
            <a:r>
              <a:rPr lang="en-US" dirty="0" smtClean="0">
                <a:solidFill>
                  <a:srgbClr val="FFFF00"/>
                </a:solidFill>
              </a:rPr>
              <a:t> </a:t>
            </a:r>
            <a:r>
              <a:rPr lang="en-US" dirty="0" smtClean="0"/>
              <a:t>(along </a:t>
            </a:r>
            <a:r>
              <a:rPr lang="en-US" dirty="0"/>
              <a:t>the sympathetic nerve chain adjacent </a:t>
            </a:r>
            <a:r>
              <a:rPr lang="en-US" dirty="0" smtClean="0"/>
              <a:t>to the </a:t>
            </a:r>
            <a:r>
              <a:rPr lang="en-US" dirty="0"/>
              <a:t>vertebral bodies in </a:t>
            </a:r>
            <a:r>
              <a:rPr lang="en-US" dirty="0" smtClean="0"/>
              <a:t>abdomen</a:t>
            </a:r>
            <a:r>
              <a:rPr lang="en-US" dirty="0"/>
              <a:t>, pelvis</a:t>
            </a:r>
            <a:r>
              <a:rPr lang="en-US" dirty="0" smtClean="0"/>
              <a:t>, thorax , along sympathetic </a:t>
            </a:r>
            <a:r>
              <a:rPr lang="en-US" dirty="0"/>
              <a:t>nerve </a:t>
            </a:r>
            <a:r>
              <a:rPr lang="en-US" dirty="0" err="1"/>
              <a:t>fbers</a:t>
            </a:r>
            <a:r>
              <a:rPr lang="en-US" dirty="0"/>
              <a:t>). </a:t>
            </a:r>
            <a:endParaRPr lang="en-US" dirty="0" smtClean="0"/>
          </a:p>
          <a:p>
            <a:endParaRPr lang="en-US" dirty="0" smtClean="0"/>
          </a:p>
        </p:txBody>
      </p:sp>
    </p:spTree>
    <p:extLst>
      <p:ext uri="{BB962C8B-B14F-4D97-AF65-F5344CB8AC3E}">
        <p14:creationId xmlns:p14="http://schemas.microsoft.com/office/powerpoint/2010/main" val="2730144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44" y="179763"/>
            <a:ext cx="9404723" cy="1400530"/>
          </a:xfrm>
        </p:spPr>
        <p:txBody>
          <a:bodyPr/>
          <a:lstStyle/>
          <a:p>
            <a:r>
              <a:rPr lang="en-US" dirty="0" err="1" smtClean="0"/>
              <a:t>Paraganglioma</a:t>
            </a:r>
            <a:r>
              <a:rPr lang="en-US" dirty="0" smtClean="0"/>
              <a:t> subtypes</a:t>
            </a:r>
            <a:endParaRPr lang="en-US" dirty="0"/>
          </a:p>
        </p:txBody>
      </p:sp>
      <p:sp>
        <p:nvSpPr>
          <p:cNvPr id="3" name="Content Placeholder 2"/>
          <p:cNvSpPr>
            <a:spLocks noGrp="1"/>
          </p:cNvSpPr>
          <p:nvPr>
            <p:ph idx="1"/>
          </p:nvPr>
        </p:nvSpPr>
        <p:spPr>
          <a:xfrm>
            <a:off x="0" y="1282890"/>
            <a:ext cx="12091916" cy="5336274"/>
          </a:xfrm>
        </p:spPr>
        <p:txBody>
          <a:bodyPr>
            <a:normAutofit fontScale="92500" lnSpcReduction="20000"/>
          </a:bodyPr>
          <a:lstStyle/>
          <a:p>
            <a:r>
              <a:rPr lang="en-US" dirty="0" smtClean="0">
                <a:solidFill>
                  <a:schemeClr val="accent6">
                    <a:lumMod val="60000"/>
                    <a:lumOff val="40000"/>
                  </a:schemeClr>
                </a:solidFill>
              </a:rPr>
              <a:t>Parasympathetic</a:t>
            </a:r>
            <a:r>
              <a:rPr lang="en-US" dirty="0" smtClean="0"/>
              <a:t> </a:t>
            </a:r>
            <a:r>
              <a:rPr lang="en-US" dirty="0"/>
              <a:t>(Head and Neck) (9, 10 , possibly 3 and 5 </a:t>
            </a:r>
            <a:r>
              <a:rPr lang="en-US" dirty="0" smtClean="0"/>
              <a:t>nerves)</a:t>
            </a:r>
          </a:p>
          <a:p>
            <a:r>
              <a:rPr lang="en-US" dirty="0" smtClean="0"/>
              <a:t>Most are </a:t>
            </a:r>
            <a:r>
              <a:rPr lang="en-US" dirty="0">
                <a:solidFill>
                  <a:schemeClr val="accent3">
                    <a:lumMod val="60000"/>
                    <a:lumOff val="40000"/>
                  </a:schemeClr>
                </a:solidFill>
              </a:rPr>
              <a:t>nonfunctioning</a:t>
            </a:r>
            <a:r>
              <a:rPr lang="en-US" dirty="0"/>
              <a:t> </a:t>
            </a:r>
            <a:r>
              <a:rPr lang="en-US" dirty="0" smtClean="0"/>
              <a:t>with </a:t>
            </a:r>
            <a:r>
              <a:rPr lang="en-US" u="sng" dirty="0" smtClean="0">
                <a:solidFill>
                  <a:schemeClr val="accent3">
                    <a:lumMod val="60000"/>
                    <a:lumOff val="40000"/>
                  </a:schemeClr>
                </a:solidFill>
              </a:rPr>
              <a:t>only </a:t>
            </a:r>
            <a:r>
              <a:rPr lang="en-US" u="sng" dirty="0">
                <a:solidFill>
                  <a:schemeClr val="accent3">
                    <a:lumMod val="60000"/>
                    <a:lumOff val="40000"/>
                  </a:schemeClr>
                </a:solidFill>
              </a:rPr>
              <a:t>very rare </a:t>
            </a:r>
            <a:r>
              <a:rPr lang="en-US" dirty="0">
                <a:solidFill>
                  <a:schemeClr val="accent3">
                    <a:lumMod val="60000"/>
                    <a:lumOff val="40000"/>
                  </a:schemeClr>
                </a:solidFill>
              </a:rPr>
              <a:t>cases secreting </a:t>
            </a:r>
            <a:r>
              <a:rPr lang="en-US" dirty="0" smtClean="0">
                <a:solidFill>
                  <a:schemeClr val="accent3">
                    <a:lumMod val="60000"/>
                    <a:lumOff val="40000"/>
                  </a:schemeClr>
                </a:solidFill>
              </a:rPr>
              <a:t>CA .</a:t>
            </a:r>
          </a:p>
          <a:p>
            <a:r>
              <a:rPr lang="en-US" dirty="0"/>
              <a:t> Interestingly head &amp; neck </a:t>
            </a:r>
            <a:r>
              <a:rPr lang="en-US" dirty="0" err="1"/>
              <a:t>paragangliomas</a:t>
            </a:r>
            <a:r>
              <a:rPr lang="en-US" dirty="0"/>
              <a:t> </a:t>
            </a:r>
            <a:r>
              <a:rPr lang="en-US" dirty="0" smtClean="0"/>
              <a:t>:more </a:t>
            </a:r>
            <a:r>
              <a:rPr lang="en-US" dirty="0"/>
              <a:t>frequently chromogranin - </a:t>
            </a:r>
            <a:r>
              <a:rPr lang="en-US" dirty="0" err="1"/>
              <a:t>ive</a:t>
            </a:r>
            <a:endParaRPr lang="en-US" dirty="0"/>
          </a:p>
          <a:p>
            <a:endParaRPr lang="en-US" dirty="0" smtClean="0"/>
          </a:p>
          <a:p>
            <a:r>
              <a:rPr lang="en-US" dirty="0" smtClean="0"/>
              <a:t>carotid </a:t>
            </a:r>
            <a:r>
              <a:rPr lang="en-US" dirty="0" smtClean="0"/>
              <a:t>body tumor </a:t>
            </a:r>
            <a:r>
              <a:rPr lang="en-US" dirty="0"/>
              <a:t>is most common</a:t>
            </a:r>
            <a:r>
              <a:rPr lang="en-US" dirty="0" smtClean="0"/>
              <a:t>, middle </a:t>
            </a:r>
            <a:r>
              <a:rPr lang="en-US" dirty="0"/>
              <a:t>ear, </a:t>
            </a:r>
            <a:r>
              <a:rPr lang="en-US" dirty="0" err="1"/>
              <a:t>vagus</a:t>
            </a:r>
            <a:r>
              <a:rPr lang="en-US" dirty="0"/>
              <a:t> nerve, </a:t>
            </a:r>
            <a:r>
              <a:rPr lang="en-US" dirty="0" smtClean="0"/>
              <a:t>larynx.</a:t>
            </a:r>
          </a:p>
          <a:p>
            <a:r>
              <a:rPr lang="en-US" dirty="0" smtClean="0"/>
              <a:t>manifestations: pulsatile mass, </a:t>
            </a:r>
            <a:r>
              <a:rPr lang="en-US" dirty="0" smtClean="0"/>
              <a:t>hypoxemia</a:t>
            </a:r>
            <a:r>
              <a:rPr lang="en-US" dirty="0"/>
              <a:t>. </a:t>
            </a:r>
            <a:endParaRPr lang="en-US" dirty="0" smtClean="0"/>
          </a:p>
          <a:p>
            <a:endParaRPr lang="en-US" dirty="0"/>
          </a:p>
          <a:p>
            <a:endParaRPr lang="en-US" dirty="0" smtClean="0"/>
          </a:p>
          <a:p>
            <a:r>
              <a:rPr lang="en-US" u="sng" dirty="0" smtClean="0"/>
              <a:t>commonly benign/ </a:t>
            </a:r>
            <a:r>
              <a:rPr lang="en-US" dirty="0" smtClean="0">
                <a:solidFill>
                  <a:schemeClr val="accent2">
                    <a:lumMod val="60000"/>
                    <a:lumOff val="40000"/>
                  </a:schemeClr>
                </a:solidFill>
              </a:rPr>
              <a:t>5% </a:t>
            </a:r>
            <a:r>
              <a:rPr lang="en-US" dirty="0" smtClean="0"/>
              <a:t>malignant </a:t>
            </a:r>
            <a:r>
              <a:rPr lang="en-US" dirty="0"/>
              <a:t>course</a:t>
            </a:r>
            <a:r>
              <a:rPr lang="en-US" dirty="0" smtClean="0"/>
              <a:t>.</a:t>
            </a:r>
          </a:p>
          <a:p>
            <a:r>
              <a:rPr lang="en-US" dirty="0" smtClean="0"/>
              <a:t> </a:t>
            </a:r>
            <a:r>
              <a:rPr lang="en-US" dirty="0"/>
              <a:t>Metastatic </a:t>
            </a:r>
            <a:r>
              <a:rPr lang="en-US" dirty="0" err="1"/>
              <a:t>paragangliomas</a:t>
            </a:r>
            <a:r>
              <a:rPr lang="en-US" dirty="0"/>
              <a:t> of </a:t>
            </a:r>
            <a:r>
              <a:rPr lang="en-US" dirty="0" smtClean="0"/>
              <a:t>head &amp; neck </a:t>
            </a:r>
            <a:r>
              <a:rPr lang="en-US" dirty="0"/>
              <a:t>are </a:t>
            </a:r>
            <a:r>
              <a:rPr lang="en-US" u="sng" dirty="0"/>
              <a:t>more commonly functioning</a:t>
            </a:r>
            <a:r>
              <a:rPr lang="en-US" dirty="0"/>
              <a:t>, present at</a:t>
            </a:r>
            <a:r>
              <a:rPr lang="en-US" u="sng" dirty="0"/>
              <a:t> younger </a:t>
            </a:r>
            <a:r>
              <a:rPr lang="en-US" dirty="0" smtClean="0"/>
              <a:t>age, </a:t>
            </a:r>
            <a:r>
              <a:rPr lang="en-US" u="sng" dirty="0" smtClean="0"/>
              <a:t>multifocal </a:t>
            </a:r>
            <a:r>
              <a:rPr lang="en-US" dirty="0"/>
              <a:t>disease</a:t>
            </a:r>
            <a:r>
              <a:rPr lang="en-US" dirty="0" smtClean="0"/>
              <a:t>.</a:t>
            </a:r>
          </a:p>
          <a:p>
            <a:r>
              <a:rPr lang="en-US" dirty="0" smtClean="0"/>
              <a:t> The </a:t>
            </a:r>
            <a:r>
              <a:rPr lang="en-US" dirty="0"/>
              <a:t>rate of germline mutations </a:t>
            </a:r>
            <a:r>
              <a:rPr lang="en-US" dirty="0" err="1"/>
              <a:t>specifcally</a:t>
            </a:r>
            <a:r>
              <a:rPr lang="en-US" dirty="0"/>
              <a:t> in head </a:t>
            </a:r>
            <a:r>
              <a:rPr lang="en-US" dirty="0" smtClean="0"/>
              <a:t>&amp;</a:t>
            </a:r>
            <a:r>
              <a:rPr lang="en-US" dirty="0"/>
              <a:t> </a:t>
            </a:r>
            <a:r>
              <a:rPr lang="en-US" dirty="0" smtClean="0"/>
              <a:t>neck </a:t>
            </a:r>
            <a:r>
              <a:rPr lang="en-US" dirty="0" err="1" smtClean="0"/>
              <a:t>paragangliomas</a:t>
            </a:r>
            <a:r>
              <a:rPr lang="en-US" dirty="0" smtClean="0"/>
              <a:t> </a:t>
            </a:r>
            <a:r>
              <a:rPr lang="en-US" dirty="0"/>
              <a:t>approaches at least </a:t>
            </a:r>
            <a:r>
              <a:rPr lang="en-US" dirty="0">
                <a:solidFill>
                  <a:schemeClr val="accent2">
                    <a:lumMod val="60000"/>
                    <a:lumOff val="40000"/>
                  </a:schemeClr>
                </a:solidFill>
              </a:rPr>
              <a:t>20</a:t>
            </a:r>
            <a:r>
              <a:rPr lang="en-US" dirty="0" smtClean="0">
                <a:solidFill>
                  <a:schemeClr val="accent2">
                    <a:lumMod val="60000"/>
                    <a:lumOff val="40000"/>
                  </a:schemeClr>
                </a:solidFill>
              </a:rPr>
              <a:t>%.</a:t>
            </a:r>
          </a:p>
          <a:p>
            <a:r>
              <a:rPr lang="en-US" dirty="0" smtClean="0"/>
              <a:t> </a:t>
            </a:r>
            <a:r>
              <a:rPr lang="en-US" dirty="0"/>
              <a:t>The </a:t>
            </a:r>
            <a:r>
              <a:rPr lang="en-US" u="sng" dirty="0"/>
              <a:t>most </a:t>
            </a:r>
            <a:r>
              <a:rPr lang="en-US" u="sng" dirty="0" smtClean="0"/>
              <a:t>common mutations </a:t>
            </a:r>
            <a:r>
              <a:rPr lang="en-US" dirty="0"/>
              <a:t>involve genes encoding the subunits of succinate dehydrogenase (i.e. hereditary </a:t>
            </a:r>
            <a:r>
              <a:rPr lang="en-US" dirty="0" err="1"/>
              <a:t>paraganglioma</a:t>
            </a:r>
            <a:r>
              <a:rPr lang="en-US" dirty="0"/>
              <a:t> syndrome), including </a:t>
            </a:r>
            <a:r>
              <a:rPr lang="en-US" dirty="0" smtClean="0"/>
              <a:t>SDHD, SDHB</a:t>
            </a:r>
            <a:r>
              <a:rPr lang="en-US" dirty="0"/>
              <a:t>, SDHA, and </a:t>
            </a:r>
            <a:r>
              <a:rPr lang="en-US" dirty="0" smtClean="0"/>
              <a:t>SDHC.</a:t>
            </a:r>
            <a:endParaRPr lang="en-US" u="sng" dirty="0"/>
          </a:p>
        </p:txBody>
      </p:sp>
      <p:pic>
        <p:nvPicPr>
          <p:cNvPr id="4" name="Picture 3"/>
          <p:cNvPicPr>
            <a:picLocks noChangeAspect="1"/>
          </p:cNvPicPr>
          <p:nvPr/>
        </p:nvPicPr>
        <p:blipFill>
          <a:blip r:embed="rId2"/>
          <a:stretch>
            <a:fillRect/>
          </a:stretch>
        </p:blipFill>
        <p:spPr>
          <a:xfrm>
            <a:off x="9921970" y="290499"/>
            <a:ext cx="2169946" cy="3060280"/>
          </a:xfrm>
          <a:prstGeom prst="rect">
            <a:avLst/>
          </a:prstGeom>
        </p:spPr>
      </p:pic>
    </p:spTree>
    <p:extLst>
      <p:ext uri="{BB962C8B-B14F-4D97-AF65-F5344CB8AC3E}">
        <p14:creationId xmlns:p14="http://schemas.microsoft.com/office/powerpoint/2010/main" val="8274052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83426"/>
            <a:ext cx="12037325" cy="6272216"/>
          </a:xfrm>
        </p:spPr>
        <p:txBody>
          <a:bodyPr>
            <a:normAutofit/>
          </a:bodyPr>
          <a:lstStyle/>
          <a:p>
            <a:pPr marL="0" indent="0">
              <a:buNone/>
            </a:pPr>
            <a:r>
              <a:rPr lang="en-US" dirty="0" smtClean="0">
                <a:solidFill>
                  <a:srgbClr val="FFFF00"/>
                </a:solidFill>
              </a:rPr>
              <a:t> </a:t>
            </a:r>
            <a:r>
              <a:rPr lang="en-US" dirty="0" smtClean="0">
                <a:solidFill>
                  <a:schemeClr val="accent6">
                    <a:lumMod val="60000"/>
                    <a:lumOff val="40000"/>
                  </a:schemeClr>
                </a:solidFill>
              </a:rPr>
              <a:t>Sympathetic </a:t>
            </a:r>
            <a:r>
              <a:rPr lang="en-US" dirty="0" err="1" smtClean="0">
                <a:solidFill>
                  <a:schemeClr val="accent6">
                    <a:lumMod val="60000"/>
                    <a:lumOff val="40000"/>
                  </a:schemeClr>
                </a:solidFill>
              </a:rPr>
              <a:t>Paraganglioma</a:t>
            </a:r>
            <a:endParaRPr lang="en-US" dirty="0" smtClean="0">
              <a:solidFill>
                <a:schemeClr val="accent6">
                  <a:lumMod val="60000"/>
                  <a:lumOff val="40000"/>
                </a:schemeClr>
              </a:solidFill>
            </a:endParaRPr>
          </a:p>
          <a:p>
            <a:pPr marL="0" indent="0">
              <a:buNone/>
            </a:pPr>
            <a:endParaRPr lang="en-US" dirty="0" smtClean="0">
              <a:solidFill>
                <a:srgbClr val="FFFF00"/>
              </a:solidFill>
            </a:endParaRPr>
          </a:p>
          <a:p>
            <a:pPr marL="0" indent="0">
              <a:buNone/>
            </a:pPr>
            <a:endParaRPr lang="en-US" dirty="0">
              <a:solidFill>
                <a:srgbClr val="FFFF00"/>
              </a:solidFill>
            </a:endParaRPr>
          </a:p>
          <a:p>
            <a:r>
              <a:rPr lang="en-US" dirty="0" smtClean="0"/>
              <a:t>Most </a:t>
            </a:r>
            <a:r>
              <a:rPr lang="en-US" dirty="0"/>
              <a:t>commonly in the </a:t>
            </a:r>
            <a:r>
              <a:rPr lang="en-US" dirty="0" err="1"/>
              <a:t>retroperitoneum</a:t>
            </a:r>
            <a:r>
              <a:rPr lang="en-US" dirty="0"/>
              <a:t>, typically adjacent to the adrenal gland or kidney, </a:t>
            </a:r>
            <a:r>
              <a:rPr lang="en-US" dirty="0" smtClean="0"/>
              <a:t>along </a:t>
            </a:r>
            <a:r>
              <a:rPr lang="en-US" dirty="0"/>
              <a:t>the axial trunk in the prevertebral and paravertebral </a:t>
            </a:r>
            <a:r>
              <a:rPr lang="en-US" u="sng" dirty="0"/>
              <a:t>sympathetic chains</a:t>
            </a:r>
            <a:r>
              <a:rPr lang="en-US" dirty="0"/>
              <a:t>, as well as in and around pelvic organs</a:t>
            </a:r>
            <a:r>
              <a:rPr lang="en-US" dirty="0" smtClean="0"/>
              <a:t>.</a:t>
            </a:r>
          </a:p>
          <a:p>
            <a:r>
              <a:rPr lang="en-US" dirty="0" smtClean="0"/>
              <a:t>These are </a:t>
            </a:r>
            <a:r>
              <a:rPr lang="en-US" dirty="0"/>
              <a:t>capable of </a:t>
            </a:r>
            <a:r>
              <a:rPr lang="en-US" dirty="0" smtClean="0">
                <a:solidFill>
                  <a:srgbClr val="92D050"/>
                </a:solidFill>
              </a:rPr>
              <a:t>CA synthesis </a:t>
            </a:r>
            <a:r>
              <a:rPr lang="en-US" dirty="0" smtClean="0"/>
              <a:t>( </a:t>
            </a:r>
            <a:r>
              <a:rPr lang="en-US" u="sng" dirty="0" smtClean="0"/>
              <a:t>norepinephrine</a:t>
            </a:r>
            <a:r>
              <a:rPr lang="en-US" dirty="0" smtClean="0"/>
              <a:t> </a:t>
            </a:r>
            <a:r>
              <a:rPr lang="en-US" dirty="0"/>
              <a:t>alone or </a:t>
            </a:r>
            <a:r>
              <a:rPr lang="en-US" u="sng" dirty="0" smtClean="0"/>
              <a:t>norepinephrine + dopamine</a:t>
            </a:r>
            <a:r>
              <a:rPr lang="en-US" dirty="0" smtClean="0"/>
              <a:t>)</a:t>
            </a:r>
            <a:endParaRPr lang="en-US" dirty="0"/>
          </a:p>
          <a:p>
            <a:r>
              <a:rPr lang="en-US" dirty="0" smtClean="0"/>
              <a:t>These are </a:t>
            </a:r>
            <a:r>
              <a:rPr lang="en-US" u="sng" dirty="0"/>
              <a:t>hereditary</a:t>
            </a:r>
            <a:r>
              <a:rPr lang="en-US" dirty="0"/>
              <a:t> </a:t>
            </a:r>
            <a:r>
              <a:rPr lang="en-US" dirty="0" smtClean="0"/>
              <a:t> </a:t>
            </a:r>
            <a:r>
              <a:rPr lang="en-US" dirty="0"/>
              <a:t>up to 30% of cases, and should be strongly suspected in</a:t>
            </a:r>
            <a:r>
              <a:rPr lang="en-US" u="sng" dirty="0"/>
              <a:t> younger </a:t>
            </a:r>
            <a:r>
              <a:rPr lang="en-US" dirty="0" smtClean="0"/>
              <a:t>pts</a:t>
            </a:r>
            <a:endParaRPr lang="en-US" dirty="0"/>
          </a:p>
          <a:p>
            <a:endParaRPr lang="en-US" dirty="0"/>
          </a:p>
        </p:txBody>
      </p:sp>
    </p:spTree>
    <p:extLst>
      <p:ext uri="{BB962C8B-B14F-4D97-AF65-F5344CB8AC3E}">
        <p14:creationId xmlns:p14="http://schemas.microsoft.com/office/powerpoint/2010/main" val="1713086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90434" y="110674"/>
            <a:ext cx="8215745" cy="6608780"/>
          </a:xfrm>
          <a:prstGeom prst="rect">
            <a:avLst/>
          </a:prstGeom>
        </p:spPr>
      </p:pic>
      <p:sp>
        <p:nvSpPr>
          <p:cNvPr id="5" name="Rectangle 4"/>
          <p:cNvSpPr/>
          <p:nvPr/>
        </p:nvSpPr>
        <p:spPr>
          <a:xfrm>
            <a:off x="9173815" y="720435"/>
            <a:ext cx="3648756" cy="400110"/>
          </a:xfrm>
          <a:prstGeom prst="rect">
            <a:avLst/>
          </a:prstGeom>
        </p:spPr>
        <p:txBody>
          <a:bodyPr wrap="square">
            <a:spAutoFit/>
          </a:bodyPr>
          <a:lstStyle/>
          <a:p>
            <a:r>
              <a:rPr lang="en-US" sz="1000" dirty="0" smtClean="0"/>
              <a:t>Mediastinal Cancer 2019</a:t>
            </a:r>
            <a:endParaRPr lang="en-US" sz="1000" dirty="0"/>
          </a:p>
          <a:p>
            <a:endParaRPr lang="en-US" sz="1000" dirty="0"/>
          </a:p>
        </p:txBody>
      </p:sp>
      <p:sp>
        <p:nvSpPr>
          <p:cNvPr id="6" name="Line Callout 1 5"/>
          <p:cNvSpPr/>
          <p:nvPr/>
        </p:nvSpPr>
        <p:spPr>
          <a:xfrm>
            <a:off x="9507927" y="4318781"/>
            <a:ext cx="2574388" cy="1209821"/>
          </a:xfrm>
          <a:prstGeom prst="borderCallout1">
            <a:avLst>
              <a:gd name="adj1" fmla="val 88517"/>
              <a:gd name="adj2" fmla="val -4508"/>
              <a:gd name="adj3" fmla="val 122965"/>
              <a:gd name="adj4" fmla="val -2959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Neurofibroma</a:t>
            </a:r>
            <a:endParaRPr lang="en-US" dirty="0" smtClean="0"/>
          </a:p>
          <a:p>
            <a:pPr algn="ctr"/>
            <a:r>
              <a:rPr lang="en-US" dirty="0" err="1" smtClean="0"/>
              <a:t>Neuroblastoma</a:t>
            </a:r>
            <a:endParaRPr lang="en-US" dirty="0" smtClean="0"/>
          </a:p>
          <a:p>
            <a:pPr algn="ctr"/>
            <a:r>
              <a:rPr lang="en-US" dirty="0" err="1" smtClean="0"/>
              <a:t>ganglioneuromas</a:t>
            </a:r>
            <a:endParaRPr lang="en-US" dirty="0" smtClean="0"/>
          </a:p>
          <a:p>
            <a:pPr algn="ctr"/>
            <a:r>
              <a:rPr lang="en-US" dirty="0" err="1" smtClean="0">
                <a:solidFill>
                  <a:srgbClr val="FFFF00"/>
                </a:solidFill>
              </a:rPr>
              <a:t>paragangliomas</a:t>
            </a:r>
            <a:endParaRPr lang="en-US" dirty="0">
              <a:solidFill>
                <a:srgbClr val="FFFF00"/>
              </a:solidFill>
            </a:endParaRPr>
          </a:p>
        </p:txBody>
      </p:sp>
      <p:sp>
        <p:nvSpPr>
          <p:cNvPr id="7" name="Minus 6"/>
          <p:cNvSpPr/>
          <p:nvPr/>
        </p:nvSpPr>
        <p:spPr>
          <a:xfrm>
            <a:off x="790434" y="4295921"/>
            <a:ext cx="1910563" cy="45719"/>
          </a:xfrm>
          <a:prstGeom prst="mathMinus">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Minus 7"/>
          <p:cNvSpPr/>
          <p:nvPr/>
        </p:nvSpPr>
        <p:spPr>
          <a:xfrm flipV="1">
            <a:off x="7019778" y="5936566"/>
            <a:ext cx="1842868" cy="45719"/>
          </a:xfrm>
          <a:prstGeom prst="mathMinus">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p:cNvSpPr/>
          <p:nvPr/>
        </p:nvSpPr>
        <p:spPr>
          <a:xfrm>
            <a:off x="10264749" y="3514509"/>
            <a:ext cx="1060743" cy="781412"/>
          </a:xfrm>
          <a:prstGeom prst="flowChartProcess">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n w="22225">
                  <a:solidFill>
                    <a:schemeClr val="accent2"/>
                  </a:solidFill>
                  <a:prstDash val="solid"/>
                </a:ln>
                <a:solidFill>
                  <a:srgbClr val="7030A0"/>
                </a:solidFill>
              </a:rPr>
              <a:t>53%</a:t>
            </a:r>
            <a:endParaRPr lang="en-US" sz="3200" b="1" dirty="0">
              <a:ln w="22225">
                <a:solidFill>
                  <a:schemeClr val="accent2"/>
                </a:solidFill>
                <a:prstDash val="solid"/>
              </a:ln>
              <a:solidFill>
                <a:srgbClr val="7030A0"/>
              </a:solidFill>
            </a:endParaRPr>
          </a:p>
        </p:txBody>
      </p:sp>
    </p:spTree>
    <p:extLst>
      <p:ext uri="{BB962C8B-B14F-4D97-AF65-F5344CB8AC3E}">
        <p14:creationId xmlns:p14="http://schemas.microsoft.com/office/powerpoint/2010/main" val="2394567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7321" y="740849"/>
            <a:ext cx="11436823" cy="1432948"/>
          </a:xfrm>
        </p:spPr>
        <p:txBody>
          <a:bodyPr/>
          <a:lstStyle/>
          <a:p>
            <a:r>
              <a:rPr lang="en-US" sz="3200" dirty="0" err="1" smtClean="0"/>
              <a:t>Nl</a:t>
            </a:r>
            <a:r>
              <a:rPr lang="en-US" sz="3200" dirty="0" smtClean="0"/>
              <a:t> </a:t>
            </a:r>
            <a:r>
              <a:rPr lang="en-US" sz="3200" dirty="0" err="1"/>
              <a:t>paraganglion</a:t>
            </a:r>
            <a:r>
              <a:rPr lang="en-US" sz="3200" dirty="0"/>
              <a:t> </a:t>
            </a:r>
            <a:r>
              <a:rPr lang="en-US" sz="3200" dirty="0" smtClean="0"/>
              <a:t>in retroperitoneal region</a:t>
            </a:r>
            <a:endParaRPr lang="en-US" sz="3200" dirty="0"/>
          </a:p>
        </p:txBody>
      </p:sp>
      <p:sp>
        <p:nvSpPr>
          <p:cNvPr id="5" name="Text Placeholder 4"/>
          <p:cNvSpPr>
            <a:spLocks noGrp="1"/>
          </p:cNvSpPr>
          <p:nvPr>
            <p:ph type="body" idx="1"/>
          </p:nvPr>
        </p:nvSpPr>
        <p:spPr/>
        <p:txBody>
          <a:bodyPr/>
          <a:lstStyle/>
          <a:p>
            <a:r>
              <a:rPr lang="en-US" dirty="0"/>
              <a:t>Hematoxylin–eosin</a:t>
            </a:r>
          </a:p>
        </p:txBody>
      </p:sp>
      <p:pic>
        <p:nvPicPr>
          <p:cNvPr id="9" name="Content Placeholder 8"/>
          <p:cNvPicPr>
            <a:picLocks noGrp="1" noChangeAspect="1"/>
          </p:cNvPicPr>
          <p:nvPr>
            <p:ph sz="half" idx="2"/>
          </p:nvPr>
        </p:nvPicPr>
        <p:blipFill>
          <a:blip r:embed="rId2"/>
          <a:stretch>
            <a:fillRect/>
          </a:stretch>
        </p:blipFill>
        <p:spPr>
          <a:xfrm>
            <a:off x="1103313" y="2740165"/>
            <a:ext cx="4525461" cy="3387680"/>
          </a:xfrm>
          <a:prstGeom prst="rect">
            <a:avLst/>
          </a:prstGeom>
        </p:spPr>
      </p:pic>
      <p:sp>
        <p:nvSpPr>
          <p:cNvPr id="7" name="Text Placeholder 6"/>
          <p:cNvSpPr>
            <a:spLocks noGrp="1"/>
          </p:cNvSpPr>
          <p:nvPr>
            <p:ph type="body" sz="quarter" idx="3"/>
          </p:nvPr>
        </p:nvSpPr>
        <p:spPr>
          <a:xfrm>
            <a:off x="6915597" y="1885666"/>
            <a:ext cx="4396339" cy="576262"/>
          </a:xfrm>
        </p:spPr>
        <p:txBody>
          <a:bodyPr/>
          <a:lstStyle/>
          <a:p>
            <a:r>
              <a:rPr lang="en-US" dirty="0"/>
              <a:t>chromogranin</a:t>
            </a:r>
          </a:p>
        </p:txBody>
      </p:sp>
      <p:pic>
        <p:nvPicPr>
          <p:cNvPr id="10" name="Content Placeholder 9"/>
          <p:cNvPicPr>
            <a:picLocks noGrp="1" noChangeAspect="1"/>
          </p:cNvPicPr>
          <p:nvPr>
            <p:ph sz="quarter" idx="4"/>
          </p:nvPr>
        </p:nvPicPr>
        <p:blipFill>
          <a:blip r:embed="rId3"/>
          <a:stretch>
            <a:fillRect/>
          </a:stretch>
        </p:blipFill>
        <p:spPr>
          <a:xfrm>
            <a:off x="6635733" y="2740165"/>
            <a:ext cx="4818010" cy="3387680"/>
          </a:xfrm>
          <a:prstGeom prst="rect">
            <a:avLst/>
          </a:prstGeom>
        </p:spPr>
      </p:pic>
    </p:spTree>
    <p:extLst>
      <p:ext uri="{BB962C8B-B14F-4D97-AF65-F5344CB8AC3E}">
        <p14:creationId xmlns:p14="http://schemas.microsoft.com/office/powerpoint/2010/main" val="20822466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60" y="166115"/>
            <a:ext cx="9404723" cy="1400530"/>
          </a:xfrm>
        </p:spPr>
        <p:txBody>
          <a:bodyPr/>
          <a:lstStyle/>
          <a:p>
            <a:r>
              <a:rPr lang="en-US" dirty="0"/>
              <a:t>Morphologic Features</a:t>
            </a:r>
            <a:br>
              <a:rPr lang="en-US" dirty="0"/>
            </a:br>
            <a:endParaRPr lang="en-US" dirty="0"/>
          </a:p>
        </p:txBody>
      </p:sp>
      <p:sp>
        <p:nvSpPr>
          <p:cNvPr id="3" name="Content Placeholder 2"/>
          <p:cNvSpPr>
            <a:spLocks noGrp="1"/>
          </p:cNvSpPr>
          <p:nvPr>
            <p:ph idx="1"/>
          </p:nvPr>
        </p:nvSpPr>
        <p:spPr>
          <a:xfrm>
            <a:off x="245659" y="1741544"/>
            <a:ext cx="6892119" cy="4563722"/>
          </a:xfrm>
        </p:spPr>
        <p:txBody>
          <a:bodyPr>
            <a:normAutofit/>
          </a:bodyPr>
          <a:lstStyle/>
          <a:p>
            <a:r>
              <a:rPr lang="en-US" dirty="0" smtClean="0"/>
              <a:t>head &amp; neck </a:t>
            </a:r>
            <a:r>
              <a:rPr lang="en-US" dirty="0" err="1" smtClean="0">
                <a:solidFill>
                  <a:schemeClr val="accent1">
                    <a:lumMod val="20000"/>
                    <a:lumOff val="80000"/>
                  </a:schemeClr>
                </a:solidFill>
              </a:rPr>
              <a:t>paragangliomas</a:t>
            </a:r>
            <a:r>
              <a:rPr lang="en-US" dirty="0" smtClean="0">
                <a:solidFill>
                  <a:schemeClr val="accent1">
                    <a:lumMod val="20000"/>
                    <a:lumOff val="80000"/>
                  </a:schemeClr>
                </a:solidFill>
              </a:rPr>
              <a:t> </a:t>
            </a:r>
            <a:r>
              <a:rPr lang="en-US" dirty="0"/>
              <a:t>have been described as </a:t>
            </a:r>
            <a:r>
              <a:rPr lang="en-US" u="sng" dirty="0"/>
              <a:t>more cellular</a:t>
            </a:r>
            <a:r>
              <a:rPr lang="en-US" dirty="0" smtClean="0"/>
              <a:t>.</a:t>
            </a:r>
          </a:p>
          <a:p>
            <a:r>
              <a:rPr lang="en-US" dirty="0" smtClean="0"/>
              <a:t> Well-</a:t>
            </a:r>
            <a:r>
              <a:rPr lang="en-US" dirty="0" err="1" smtClean="0"/>
              <a:t>defned</a:t>
            </a:r>
            <a:r>
              <a:rPr lang="en-US" dirty="0" smtClean="0"/>
              <a:t> nests </a:t>
            </a:r>
            <a:r>
              <a:rPr lang="en-US" dirty="0"/>
              <a:t>of cuboidal cells (“</a:t>
            </a:r>
            <a:r>
              <a:rPr lang="en-US" dirty="0" err="1"/>
              <a:t>Zellballen</a:t>
            </a:r>
            <a:r>
              <a:rPr lang="en-US" dirty="0"/>
              <a:t>”) are separated by </a:t>
            </a:r>
            <a:r>
              <a:rPr lang="en-US" u="sng" dirty="0"/>
              <a:t>highly vascularized </a:t>
            </a:r>
            <a:r>
              <a:rPr lang="en-US" u="sng" dirty="0" smtClean="0"/>
              <a:t>fibrous </a:t>
            </a:r>
            <a:r>
              <a:rPr lang="en-US" u="sng" dirty="0"/>
              <a:t>septa </a:t>
            </a:r>
            <a:r>
              <a:rPr lang="en-US" dirty="0" smtClean="0"/>
              <a:t>.</a:t>
            </a:r>
          </a:p>
          <a:p>
            <a:r>
              <a:rPr lang="en-US" dirty="0" smtClean="0"/>
              <a:t> </a:t>
            </a:r>
            <a:r>
              <a:rPr lang="en-US" dirty="0"/>
              <a:t>The individual cells have a </a:t>
            </a:r>
            <a:r>
              <a:rPr lang="en-US" dirty="0" smtClean="0"/>
              <a:t>moderately abundant </a:t>
            </a:r>
            <a:r>
              <a:rPr lang="en-US" dirty="0"/>
              <a:t>granular basophilic cytoplasm</a:t>
            </a:r>
            <a:r>
              <a:rPr lang="en-US" dirty="0" smtClean="0"/>
              <a:t>.</a:t>
            </a:r>
          </a:p>
          <a:p>
            <a:r>
              <a:rPr lang="en-US" dirty="0" smtClean="0"/>
              <a:t> </a:t>
            </a:r>
            <a:r>
              <a:rPr lang="en-US" dirty="0"/>
              <a:t>On occasion, a </a:t>
            </a:r>
            <a:r>
              <a:rPr lang="en-US" dirty="0" smtClean="0">
                <a:solidFill>
                  <a:schemeClr val="accent3">
                    <a:lumMod val="75000"/>
                  </a:schemeClr>
                </a:solidFill>
              </a:rPr>
              <a:t>brown melanin-like </a:t>
            </a:r>
            <a:r>
              <a:rPr lang="en-US" dirty="0">
                <a:solidFill>
                  <a:schemeClr val="accent3">
                    <a:lumMod val="75000"/>
                  </a:schemeClr>
                </a:solidFill>
              </a:rPr>
              <a:t>pigment </a:t>
            </a:r>
            <a:r>
              <a:rPr lang="en-US" dirty="0"/>
              <a:t>is present (pigmented or black </a:t>
            </a:r>
            <a:r>
              <a:rPr lang="en-US" dirty="0" err="1"/>
              <a:t>paraganglioma</a:t>
            </a:r>
            <a:r>
              <a:rPr lang="en-US" dirty="0" smtClean="0"/>
              <a:t>).</a:t>
            </a:r>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7450036" y="777922"/>
            <a:ext cx="3957789" cy="5351240"/>
          </a:xfrm>
          <a:prstGeom prst="rect">
            <a:avLst/>
          </a:prstGeom>
        </p:spPr>
      </p:pic>
    </p:spTree>
    <p:extLst>
      <p:ext uri="{BB962C8B-B14F-4D97-AF65-F5344CB8AC3E}">
        <p14:creationId xmlns:p14="http://schemas.microsoft.com/office/powerpoint/2010/main" val="17650506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341194"/>
            <a:ext cx="11259403" cy="1512054"/>
          </a:xfrm>
        </p:spPr>
        <p:txBody>
          <a:bodyPr/>
          <a:lstStyle/>
          <a:p>
            <a:r>
              <a:rPr lang="en-US" sz="3600" dirty="0"/>
              <a:t>Electron Microscopic </a:t>
            </a:r>
            <a:r>
              <a:rPr lang="en-US" sz="3600" dirty="0" smtClean="0"/>
              <a:t>&amp; IHC Features</a:t>
            </a:r>
            <a:r>
              <a:rPr lang="en-US" dirty="0"/>
              <a:t/>
            </a:r>
            <a:br>
              <a:rPr lang="en-US" dirty="0"/>
            </a:br>
            <a:endParaRPr lang="en-US" dirty="0"/>
          </a:p>
        </p:txBody>
      </p:sp>
      <p:sp>
        <p:nvSpPr>
          <p:cNvPr id="3" name="Content Placeholder 2"/>
          <p:cNvSpPr>
            <a:spLocks noGrp="1"/>
          </p:cNvSpPr>
          <p:nvPr>
            <p:ph idx="1"/>
          </p:nvPr>
        </p:nvSpPr>
        <p:spPr>
          <a:xfrm>
            <a:off x="177420" y="1460311"/>
            <a:ext cx="12014579" cy="4995080"/>
          </a:xfrm>
        </p:spPr>
        <p:txBody>
          <a:bodyPr>
            <a:normAutofit/>
          </a:bodyPr>
          <a:lstStyle/>
          <a:p>
            <a:r>
              <a:rPr lang="en-US" dirty="0" smtClean="0"/>
              <a:t>IHC + </a:t>
            </a:r>
            <a:r>
              <a:rPr lang="en-US" dirty="0" err="1" smtClean="0"/>
              <a:t>ive</a:t>
            </a:r>
            <a:r>
              <a:rPr lang="en-US" dirty="0" smtClean="0"/>
              <a:t> for : NSE</a:t>
            </a:r>
            <a:r>
              <a:rPr lang="en-US" dirty="0"/>
              <a:t>, </a:t>
            </a:r>
            <a:r>
              <a:rPr lang="en-US" dirty="0" smtClean="0"/>
              <a:t>chromogranin, </a:t>
            </a:r>
            <a:r>
              <a:rPr lang="en-US" dirty="0" err="1" smtClean="0"/>
              <a:t>synaptophysin</a:t>
            </a:r>
            <a:r>
              <a:rPr lang="en-US" dirty="0"/>
              <a:t>, </a:t>
            </a:r>
            <a:r>
              <a:rPr lang="en-US" dirty="0" err="1" smtClean="0"/>
              <a:t>neurofilaments</a:t>
            </a:r>
            <a:r>
              <a:rPr lang="en-US" dirty="0"/>
              <a:t>, opioid peptides, serotonin, somatostatin, </a:t>
            </a:r>
            <a:r>
              <a:rPr lang="en-US" dirty="0" smtClean="0"/>
              <a:t>other </a:t>
            </a:r>
            <a:r>
              <a:rPr lang="en-US" dirty="0"/>
              <a:t>peptide hormones</a:t>
            </a:r>
            <a:r>
              <a:rPr lang="en-US" dirty="0" smtClean="0"/>
              <a:t>.</a:t>
            </a:r>
          </a:p>
          <a:p>
            <a:r>
              <a:rPr lang="en-US" i="1" dirty="0" smtClean="0"/>
              <a:t>Similar </a:t>
            </a:r>
            <a:r>
              <a:rPr lang="en-US" i="1" dirty="0"/>
              <a:t>to </a:t>
            </a:r>
            <a:r>
              <a:rPr lang="en-US" i="1" dirty="0" err="1" smtClean="0"/>
              <a:t>pheo</a:t>
            </a:r>
            <a:r>
              <a:rPr lang="en-US" i="1" dirty="0" smtClean="0"/>
              <a:t>, GATA3 , </a:t>
            </a:r>
            <a:r>
              <a:rPr lang="en-US" i="1" dirty="0"/>
              <a:t>PHOX2B also show frequent </a:t>
            </a:r>
            <a:r>
              <a:rPr lang="en-US" i="1" dirty="0" smtClean="0"/>
              <a:t>in </a:t>
            </a:r>
            <a:r>
              <a:rPr lang="en-US" i="1" dirty="0" err="1" smtClean="0"/>
              <a:t>paragangliomas</a:t>
            </a:r>
            <a:r>
              <a:rPr lang="en-US" i="1" dirty="0" smtClean="0"/>
              <a:t>.</a:t>
            </a:r>
          </a:p>
          <a:p>
            <a:endParaRPr lang="en-US" dirty="0" smtClean="0"/>
          </a:p>
          <a:p>
            <a:pPr marL="0" indent="0">
              <a:buNone/>
            </a:pPr>
            <a:r>
              <a:rPr lang="en-US" dirty="0" smtClean="0"/>
              <a:t>   </a:t>
            </a:r>
            <a:r>
              <a:rPr lang="en-US" sz="2400" u="sng" dirty="0">
                <a:solidFill>
                  <a:srgbClr val="92D050"/>
                </a:solidFill>
              </a:rPr>
              <a:t>Keratin is almost always </a:t>
            </a:r>
            <a:r>
              <a:rPr lang="en-US" sz="2400" u="sng" dirty="0" smtClean="0">
                <a:solidFill>
                  <a:srgbClr val="92D050"/>
                </a:solidFill>
              </a:rPr>
              <a:t>–</a:t>
            </a:r>
            <a:r>
              <a:rPr lang="en-US" sz="2400" u="sng" dirty="0" err="1" smtClean="0">
                <a:solidFill>
                  <a:srgbClr val="92D050"/>
                </a:solidFill>
              </a:rPr>
              <a:t>ive</a:t>
            </a:r>
            <a:r>
              <a:rPr lang="en-US" sz="2400" u="sng" dirty="0" smtClean="0">
                <a:solidFill>
                  <a:srgbClr val="92D050"/>
                </a:solidFill>
              </a:rPr>
              <a:t> </a:t>
            </a:r>
            <a:r>
              <a:rPr lang="en-US" dirty="0" smtClean="0"/>
              <a:t>, but :</a:t>
            </a:r>
          </a:p>
          <a:p>
            <a:pPr marL="0" indent="0">
              <a:buNone/>
            </a:pPr>
            <a:r>
              <a:rPr lang="en-US" dirty="0" smtClean="0"/>
              <a:t>  1-Rare </a:t>
            </a:r>
            <a:r>
              <a:rPr lang="en-US" dirty="0"/>
              <a:t>cases have focal staining (a fact of importance in the </a:t>
            </a:r>
            <a:r>
              <a:rPr lang="en-US" dirty="0" err="1" smtClean="0"/>
              <a:t>dfdx</a:t>
            </a:r>
            <a:r>
              <a:rPr lang="en-US" dirty="0" smtClean="0"/>
              <a:t> with </a:t>
            </a:r>
            <a:r>
              <a:rPr lang="en-US" dirty="0"/>
              <a:t>neuroendocrine </a:t>
            </a:r>
            <a:r>
              <a:rPr lang="en-US" u="sng" dirty="0"/>
              <a:t>carcinomas</a:t>
            </a:r>
            <a:r>
              <a:rPr lang="en-US" dirty="0" smtClean="0"/>
              <a:t>) </a:t>
            </a:r>
          </a:p>
          <a:p>
            <a:pPr marL="0" indent="0">
              <a:buNone/>
            </a:pPr>
            <a:r>
              <a:rPr lang="en-US" dirty="0" smtClean="0"/>
              <a:t>  2- The curious exception </a:t>
            </a:r>
            <a:r>
              <a:rPr lang="en-US" dirty="0"/>
              <a:t>being </a:t>
            </a:r>
            <a:r>
              <a:rPr lang="en-US" dirty="0" err="1"/>
              <a:t>paraganglioma</a:t>
            </a:r>
            <a:r>
              <a:rPr lang="en-US" dirty="0"/>
              <a:t> of the </a:t>
            </a:r>
            <a:r>
              <a:rPr lang="en-US" u="sng" dirty="0" smtClean="0"/>
              <a:t>filum </a:t>
            </a:r>
            <a:r>
              <a:rPr lang="en-US" u="sng" dirty="0" err="1"/>
              <a:t>terminale</a:t>
            </a:r>
            <a:r>
              <a:rPr lang="en-US" u="sng" dirty="0"/>
              <a:t> </a:t>
            </a:r>
            <a:r>
              <a:rPr lang="en-US" dirty="0"/>
              <a:t>in </a:t>
            </a:r>
            <a:r>
              <a:rPr lang="en-US" dirty="0" smtClean="0"/>
              <a:t>which stronger </a:t>
            </a:r>
            <a:r>
              <a:rPr lang="en-US" dirty="0"/>
              <a:t>keratin </a:t>
            </a:r>
            <a:r>
              <a:rPr lang="en-US" dirty="0" smtClean="0"/>
              <a:t>     reactivity </a:t>
            </a:r>
            <a:r>
              <a:rPr lang="en-US" dirty="0"/>
              <a:t>is more common</a:t>
            </a:r>
            <a:r>
              <a:rPr lang="en-US" dirty="0" smtClean="0"/>
              <a:t>. </a:t>
            </a:r>
          </a:p>
          <a:p>
            <a:endParaRPr lang="en-US" dirty="0" smtClean="0"/>
          </a:p>
          <a:p>
            <a:r>
              <a:rPr lang="en-US" dirty="0" smtClean="0"/>
              <a:t>The </a:t>
            </a:r>
            <a:r>
              <a:rPr lang="en-US" dirty="0" err="1" smtClean="0"/>
              <a:t>sustentacular</a:t>
            </a:r>
            <a:r>
              <a:rPr lang="en-US" dirty="0" smtClean="0"/>
              <a:t> cells </a:t>
            </a:r>
            <a:r>
              <a:rPr lang="en-US" dirty="0"/>
              <a:t>can be demonstrated with </a:t>
            </a:r>
            <a:r>
              <a:rPr lang="en-US" u="sng" dirty="0">
                <a:solidFill>
                  <a:srgbClr val="92D050"/>
                </a:solidFill>
              </a:rPr>
              <a:t>S-100 protein</a:t>
            </a:r>
            <a:r>
              <a:rPr lang="en-US" dirty="0"/>
              <a:t>, another feature </a:t>
            </a:r>
            <a:r>
              <a:rPr lang="en-US" dirty="0" smtClean="0"/>
              <a:t>of importance </a:t>
            </a:r>
            <a:r>
              <a:rPr lang="en-US" dirty="0"/>
              <a:t>in the </a:t>
            </a:r>
            <a:r>
              <a:rPr lang="en-US" dirty="0" err="1" smtClean="0"/>
              <a:t>dfdx</a:t>
            </a:r>
            <a:r>
              <a:rPr lang="en-US" dirty="0" smtClean="0"/>
              <a:t> from </a:t>
            </a:r>
            <a:r>
              <a:rPr lang="en-US" dirty="0"/>
              <a:t>other </a:t>
            </a:r>
            <a:r>
              <a:rPr lang="en-US" dirty="0" smtClean="0"/>
              <a:t>endocrine neoplasms</a:t>
            </a:r>
            <a:endParaRPr lang="en-US" dirty="0"/>
          </a:p>
        </p:txBody>
      </p:sp>
      <p:sp>
        <p:nvSpPr>
          <p:cNvPr id="4" name="Rectangle 3"/>
          <p:cNvSpPr/>
          <p:nvPr/>
        </p:nvSpPr>
        <p:spPr>
          <a:xfrm>
            <a:off x="177419" y="3144385"/>
            <a:ext cx="11764370" cy="201986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p:cNvSpPr/>
          <p:nvPr/>
        </p:nvSpPr>
        <p:spPr>
          <a:xfrm>
            <a:off x="177419" y="2142699"/>
            <a:ext cx="9908277" cy="777922"/>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411100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2213" y="97877"/>
            <a:ext cx="10654235" cy="1239604"/>
          </a:xfrm>
        </p:spPr>
        <p:txBody>
          <a:bodyPr/>
          <a:lstStyle/>
          <a:p>
            <a:r>
              <a:rPr lang="en-US" dirty="0" smtClean="0">
                <a:solidFill>
                  <a:srgbClr val="FFFF00"/>
                </a:solidFill>
              </a:rPr>
              <a:t>Parathyroid adenoma </a:t>
            </a:r>
            <a:r>
              <a:rPr lang="en-US" dirty="0" smtClean="0"/>
              <a:t> </a:t>
            </a:r>
            <a:r>
              <a:rPr lang="en-US" sz="1800" dirty="0" smtClean="0"/>
              <a:t>Pathology </a:t>
            </a:r>
            <a:r>
              <a:rPr lang="en-US" sz="1800" dirty="0"/>
              <a:t>Ackerman</a:t>
            </a:r>
          </a:p>
        </p:txBody>
      </p:sp>
      <p:sp>
        <p:nvSpPr>
          <p:cNvPr id="3" name="Content Placeholder 2"/>
          <p:cNvSpPr>
            <a:spLocks noGrp="1"/>
          </p:cNvSpPr>
          <p:nvPr>
            <p:ph idx="1"/>
          </p:nvPr>
        </p:nvSpPr>
        <p:spPr>
          <a:xfrm>
            <a:off x="1" y="1651381"/>
            <a:ext cx="12192000" cy="4853129"/>
          </a:xfrm>
        </p:spPr>
        <p:txBody>
          <a:bodyPr>
            <a:normAutofit fontScale="92500"/>
          </a:bodyPr>
          <a:lstStyle/>
          <a:p>
            <a:pPr marL="0" indent="0">
              <a:buNone/>
            </a:pPr>
            <a:r>
              <a:rPr lang="en-US" dirty="0" smtClean="0"/>
              <a:t>Immunohistochemically</a:t>
            </a:r>
            <a:r>
              <a:rPr lang="en-US" dirty="0"/>
              <a:t>, there is reactivity for </a:t>
            </a:r>
            <a:r>
              <a:rPr lang="en-US" dirty="0" smtClean="0"/>
              <a:t>:</a:t>
            </a:r>
          </a:p>
          <a:p>
            <a:r>
              <a:rPr lang="en-US" dirty="0" smtClean="0"/>
              <a:t>1- </a:t>
            </a:r>
            <a:r>
              <a:rPr lang="en-US" dirty="0" smtClean="0">
                <a:solidFill>
                  <a:schemeClr val="accent1">
                    <a:lumMod val="40000"/>
                    <a:lumOff val="60000"/>
                  </a:schemeClr>
                </a:solidFill>
              </a:rPr>
              <a:t>PTH </a:t>
            </a:r>
          </a:p>
          <a:p>
            <a:r>
              <a:rPr lang="en-US" dirty="0" smtClean="0"/>
              <a:t>2-  </a:t>
            </a:r>
            <a:r>
              <a:rPr lang="en-US" dirty="0"/>
              <a:t>various </a:t>
            </a:r>
            <a:r>
              <a:rPr lang="en-US" dirty="0" smtClean="0"/>
              <a:t>types of </a:t>
            </a:r>
            <a:r>
              <a:rPr lang="en-US" dirty="0" smtClean="0">
                <a:solidFill>
                  <a:schemeClr val="accent1">
                    <a:lumMod val="40000"/>
                    <a:lumOff val="60000"/>
                  </a:schemeClr>
                </a:solidFill>
              </a:rPr>
              <a:t>keratin</a:t>
            </a:r>
            <a:endParaRPr lang="en-US" dirty="0" smtClean="0"/>
          </a:p>
          <a:p>
            <a:r>
              <a:rPr lang="en-US" dirty="0" smtClean="0"/>
              <a:t>3- neuroendocrine </a:t>
            </a:r>
            <a:r>
              <a:rPr lang="en-US" dirty="0"/>
              <a:t>markers </a:t>
            </a:r>
            <a:r>
              <a:rPr lang="en-US" dirty="0" smtClean="0"/>
              <a:t>(</a:t>
            </a:r>
            <a:r>
              <a:rPr lang="en-US" dirty="0" smtClean="0">
                <a:solidFill>
                  <a:schemeClr val="accent1">
                    <a:lumMod val="40000"/>
                    <a:lumOff val="60000"/>
                  </a:schemeClr>
                </a:solidFill>
              </a:rPr>
              <a:t>chromogranin </a:t>
            </a:r>
            <a:r>
              <a:rPr lang="en-US" dirty="0">
                <a:solidFill>
                  <a:schemeClr val="accent1">
                    <a:lumMod val="40000"/>
                    <a:lumOff val="60000"/>
                  </a:schemeClr>
                </a:solidFill>
              </a:rPr>
              <a:t>A </a:t>
            </a:r>
            <a:r>
              <a:rPr lang="en-US" dirty="0" smtClean="0"/>
              <a:t>&amp;</a:t>
            </a:r>
            <a:r>
              <a:rPr lang="en-US" dirty="0" smtClean="0">
                <a:solidFill>
                  <a:schemeClr val="accent1">
                    <a:lumMod val="40000"/>
                    <a:lumOff val="60000"/>
                  </a:schemeClr>
                </a:solidFill>
              </a:rPr>
              <a:t> </a:t>
            </a:r>
            <a:r>
              <a:rPr lang="en-US" dirty="0" err="1" smtClean="0">
                <a:solidFill>
                  <a:schemeClr val="accent1">
                    <a:lumMod val="40000"/>
                    <a:lumOff val="60000"/>
                  </a:schemeClr>
                </a:solidFill>
              </a:rPr>
              <a:t>synaptophysin</a:t>
            </a:r>
            <a:r>
              <a:rPr lang="en-US" dirty="0" smtClean="0"/>
              <a:t>)</a:t>
            </a:r>
          </a:p>
          <a:p>
            <a:endParaRPr lang="en-US" dirty="0" smtClean="0"/>
          </a:p>
          <a:p>
            <a:r>
              <a:rPr lang="en-US" dirty="0" smtClean="0"/>
              <a:t>4- adenoma </a:t>
            </a:r>
            <a:r>
              <a:rPr lang="en-US" dirty="0"/>
              <a:t>cells express </a:t>
            </a:r>
            <a:r>
              <a:rPr lang="en-US" dirty="0" err="1" smtClean="0">
                <a:solidFill>
                  <a:schemeClr val="accent1">
                    <a:lumMod val="40000"/>
                    <a:lumOff val="60000"/>
                  </a:schemeClr>
                </a:solidFill>
              </a:rPr>
              <a:t>neurofilament</a:t>
            </a:r>
            <a:r>
              <a:rPr lang="en-US" dirty="0"/>
              <a:t>, </a:t>
            </a:r>
            <a:r>
              <a:rPr lang="en-US" dirty="0" smtClean="0"/>
              <a:t>intermediate filament </a:t>
            </a:r>
            <a:r>
              <a:rPr lang="en-US" dirty="0"/>
              <a:t>not found in </a:t>
            </a:r>
            <a:r>
              <a:rPr lang="en-US" dirty="0" err="1" smtClean="0"/>
              <a:t>nl</a:t>
            </a:r>
            <a:r>
              <a:rPr lang="en-US" dirty="0" smtClean="0"/>
              <a:t> </a:t>
            </a:r>
            <a:r>
              <a:rPr lang="en-US" dirty="0"/>
              <a:t>parathyroid </a:t>
            </a:r>
            <a:r>
              <a:rPr lang="en-US" dirty="0" smtClean="0"/>
              <a:t>cells.</a:t>
            </a:r>
          </a:p>
          <a:p>
            <a:r>
              <a:rPr lang="en-US" dirty="0" smtClean="0"/>
              <a:t>5- Cyclin </a:t>
            </a:r>
            <a:r>
              <a:rPr lang="en-US" dirty="0"/>
              <a:t>D1 </a:t>
            </a:r>
            <a:r>
              <a:rPr lang="en-US" dirty="0" smtClean="0"/>
              <a:t>&amp; bcl-2 </a:t>
            </a:r>
            <a:r>
              <a:rPr lang="en-US" dirty="0"/>
              <a:t>expression can be observed in a subset of </a:t>
            </a:r>
            <a:r>
              <a:rPr lang="en-US" dirty="0" smtClean="0"/>
              <a:t>adenomas</a:t>
            </a:r>
          </a:p>
          <a:p>
            <a:r>
              <a:rPr lang="en-US" dirty="0" smtClean="0"/>
              <a:t>6- Expression </a:t>
            </a:r>
            <a:r>
              <a:rPr lang="en-US" dirty="0"/>
              <a:t>of </a:t>
            </a:r>
            <a:r>
              <a:rPr lang="en-US" dirty="0">
                <a:solidFill>
                  <a:schemeClr val="accent1">
                    <a:lumMod val="40000"/>
                    <a:lumOff val="60000"/>
                  </a:schemeClr>
                </a:solidFill>
              </a:rPr>
              <a:t>Ki-67</a:t>
            </a:r>
            <a:r>
              <a:rPr lang="en-US" dirty="0"/>
              <a:t> is </a:t>
            </a:r>
            <a:r>
              <a:rPr lang="en-US" dirty="0" smtClean="0"/>
              <a:t>observed, but </a:t>
            </a:r>
            <a:r>
              <a:rPr lang="en-US" dirty="0"/>
              <a:t>the frequency of positive cells is lower compared </a:t>
            </a:r>
            <a:r>
              <a:rPr lang="en-US" dirty="0" smtClean="0"/>
              <a:t>to carcinoma.</a:t>
            </a:r>
          </a:p>
          <a:p>
            <a:r>
              <a:rPr lang="en-US" dirty="0" smtClean="0"/>
              <a:t>7- The </a:t>
            </a:r>
            <a:r>
              <a:rPr lang="en-US" dirty="0"/>
              <a:t>large majority of adenomas express </a:t>
            </a:r>
            <a:r>
              <a:rPr lang="en-US" sz="2600" dirty="0" err="1" smtClean="0">
                <a:solidFill>
                  <a:srgbClr val="FFFF00"/>
                </a:solidFill>
              </a:rPr>
              <a:t>parafibromin</a:t>
            </a:r>
            <a:r>
              <a:rPr lang="en-US" dirty="0">
                <a:solidFill>
                  <a:schemeClr val="accent1">
                    <a:lumMod val="40000"/>
                    <a:lumOff val="60000"/>
                  </a:schemeClr>
                </a:solidFill>
              </a:rPr>
              <a:t>, </a:t>
            </a:r>
            <a:r>
              <a:rPr lang="en-US" dirty="0"/>
              <a:t>the </a:t>
            </a:r>
            <a:r>
              <a:rPr lang="en-US" dirty="0" smtClean="0"/>
              <a:t>gene product </a:t>
            </a:r>
            <a:r>
              <a:rPr lang="en-US" dirty="0"/>
              <a:t>of CDC73, which is lost in the majority of </a:t>
            </a:r>
            <a:r>
              <a:rPr lang="en-US" dirty="0" smtClean="0"/>
              <a:t>parathyroid carcinomas.</a:t>
            </a:r>
          </a:p>
          <a:p>
            <a:r>
              <a:rPr lang="en-US" dirty="0" smtClean="0"/>
              <a:t>.</a:t>
            </a:r>
            <a:endParaRPr lang="en-US" dirty="0"/>
          </a:p>
        </p:txBody>
      </p:sp>
      <p:sp>
        <p:nvSpPr>
          <p:cNvPr id="4" name="Rectangle 3"/>
          <p:cNvSpPr/>
          <p:nvPr/>
        </p:nvSpPr>
        <p:spPr>
          <a:xfrm>
            <a:off x="736979" y="2511191"/>
            <a:ext cx="2784145" cy="34119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p:cNvSpPr/>
          <p:nvPr/>
        </p:nvSpPr>
        <p:spPr>
          <a:xfrm>
            <a:off x="234287" y="5336274"/>
            <a:ext cx="11450472" cy="641445"/>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20619361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5812" y="382867"/>
            <a:ext cx="10515600" cy="2309836"/>
          </a:xfrm>
        </p:spPr>
        <p:txBody>
          <a:bodyPr>
            <a:noAutofit/>
          </a:bodyPr>
          <a:lstStyle/>
          <a:p>
            <a:r>
              <a:rPr lang="en-US" sz="1400" dirty="0"/>
              <a:t>M. T. Levy  L. D. R. Thompson (&amp;)</a:t>
            </a:r>
            <a:br>
              <a:rPr lang="en-US" sz="1400" dirty="0"/>
            </a:br>
            <a:r>
              <a:rPr lang="en-US" sz="1400" dirty="0">
                <a:solidFill>
                  <a:schemeClr val="accent1">
                    <a:lumMod val="20000"/>
                    <a:lumOff val="80000"/>
                  </a:schemeClr>
                </a:solidFill>
              </a:rPr>
              <a:t>Department of Pathology</a:t>
            </a:r>
            <a:r>
              <a:rPr lang="en-US" sz="1400" dirty="0"/>
              <a:t>, Southern </a:t>
            </a:r>
            <a:r>
              <a:rPr lang="en-US" sz="1400" dirty="0">
                <a:solidFill>
                  <a:schemeClr val="accent1">
                    <a:lumMod val="20000"/>
                    <a:lumOff val="80000"/>
                  </a:schemeClr>
                </a:solidFill>
              </a:rPr>
              <a:t>California</a:t>
            </a:r>
            <a:r>
              <a:rPr lang="en-US" sz="1400" dirty="0"/>
              <a:t> Permanente</a:t>
            </a:r>
            <a:br>
              <a:rPr lang="en-US" sz="1400" dirty="0"/>
            </a:br>
            <a:r>
              <a:rPr lang="en-US" sz="1400" dirty="0"/>
              <a:t>Medical Group, Woodland Hills Medical Center, 5601 De Soto</a:t>
            </a:r>
            <a:br>
              <a:rPr lang="en-US" sz="1400" dirty="0"/>
            </a:br>
            <a:r>
              <a:rPr lang="en-US" sz="1400" dirty="0"/>
              <a:t>Avenue, Woodland Hills, CA 91365, USA</a:t>
            </a:r>
            <a:br>
              <a:rPr lang="en-US" sz="1400" dirty="0"/>
            </a:br>
            <a:r>
              <a:rPr lang="en-US" sz="1400" dirty="0"/>
              <a:t/>
            </a:r>
            <a:br>
              <a:rPr lang="en-US" sz="1400" dirty="0"/>
            </a:br>
            <a:r>
              <a:rPr lang="en-US" sz="1400" dirty="0"/>
              <a:t>Department of Pathology, Maryland General Hospital,</a:t>
            </a:r>
            <a:br>
              <a:rPr lang="en-US" sz="1400" dirty="0"/>
            </a:br>
            <a:r>
              <a:rPr lang="en-US" sz="1400" dirty="0"/>
              <a:t>Baltimore, MD, USA</a:t>
            </a:r>
            <a:br>
              <a:rPr lang="en-US" sz="1400" dirty="0"/>
            </a:br>
            <a:r>
              <a:rPr lang="en-US" sz="1400" dirty="0"/>
              <a:t>M. Pennant</a:t>
            </a:r>
            <a:br>
              <a:rPr lang="en-US" sz="1400" dirty="0"/>
            </a:br>
            <a:r>
              <a:rPr lang="en-US" sz="1400" dirty="0"/>
              <a:t>Department of Head and Neck Surgery, Maryland General</a:t>
            </a:r>
            <a:br>
              <a:rPr lang="en-US" sz="1400" dirty="0"/>
            </a:br>
            <a:r>
              <a:rPr lang="en-US" sz="1400" dirty="0"/>
              <a:t>Hospital, Baltimore, MD, USA</a:t>
            </a:r>
          </a:p>
        </p:txBody>
      </p:sp>
      <p:pic>
        <p:nvPicPr>
          <p:cNvPr id="6" name="Content Placeholder 5"/>
          <p:cNvPicPr>
            <a:picLocks noGrp="1" noChangeAspect="1"/>
          </p:cNvPicPr>
          <p:nvPr>
            <p:ph idx="1"/>
          </p:nvPr>
        </p:nvPicPr>
        <p:blipFill>
          <a:blip r:embed="rId2"/>
          <a:stretch>
            <a:fillRect/>
          </a:stretch>
        </p:blipFill>
        <p:spPr>
          <a:xfrm>
            <a:off x="3562066" y="2692703"/>
            <a:ext cx="8093974" cy="3877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Minus 2"/>
          <p:cNvSpPr/>
          <p:nvPr/>
        </p:nvSpPr>
        <p:spPr>
          <a:xfrm>
            <a:off x="9539785" y="6223379"/>
            <a:ext cx="655093" cy="95534"/>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375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252" y="207058"/>
            <a:ext cx="9709640" cy="761934"/>
          </a:xfrm>
        </p:spPr>
        <p:txBody>
          <a:bodyPr/>
          <a:lstStyle/>
          <a:p>
            <a:r>
              <a:rPr lang="en-US" dirty="0"/>
              <a:t>Case Presentation </a:t>
            </a:r>
          </a:p>
        </p:txBody>
      </p:sp>
      <p:sp>
        <p:nvSpPr>
          <p:cNvPr id="3" name="Content Placeholder 2"/>
          <p:cNvSpPr>
            <a:spLocks noGrp="1"/>
          </p:cNvSpPr>
          <p:nvPr>
            <p:ph idx="1"/>
          </p:nvPr>
        </p:nvSpPr>
        <p:spPr>
          <a:xfrm>
            <a:off x="109183" y="1310186"/>
            <a:ext cx="11924027" cy="5199796"/>
          </a:xfrm>
        </p:spPr>
        <p:txBody>
          <a:bodyPr>
            <a:normAutofit/>
          </a:bodyPr>
          <a:lstStyle/>
          <a:p>
            <a:r>
              <a:rPr lang="en-US" dirty="0" smtClean="0"/>
              <a:t>A </a:t>
            </a:r>
            <a:r>
              <a:rPr lang="en-US" dirty="0"/>
              <a:t>69 year old black woman </a:t>
            </a:r>
            <a:endParaRPr lang="en-US" dirty="0" smtClean="0"/>
          </a:p>
          <a:p>
            <a:r>
              <a:rPr lang="en-US" dirty="0" smtClean="0"/>
              <a:t>Presentation:  </a:t>
            </a:r>
            <a:r>
              <a:rPr lang="en-US" dirty="0" smtClean="0">
                <a:solidFill>
                  <a:schemeClr val="accent1">
                    <a:lumMod val="40000"/>
                    <a:lumOff val="60000"/>
                  </a:schemeClr>
                </a:solidFill>
              </a:rPr>
              <a:t>nodular </a:t>
            </a:r>
            <a:r>
              <a:rPr lang="en-US" dirty="0">
                <a:solidFill>
                  <a:schemeClr val="accent1">
                    <a:lumMod val="40000"/>
                    <a:lumOff val="60000"/>
                  </a:schemeClr>
                </a:solidFill>
              </a:rPr>
              <a:t>goiter in </a:t>
            </a:r>
            <a:r>
              <a:rPr lang="en-US" dirty="0" smtClean="0">
                <a:solidFill>
                  <a:schemeClr val="accent1">
                    <a:lumMod val="40000"/>
                    <a:lumOff val="60000"/>
                  </a:schemeClr>
                </a:solidFill>
              </a:rPr>
              <a:t>left thyroid </a:t>
            </a:r>
            <a:r>
              <a:rPr lang="en-US" dirty="0">
                <a:solidFill>
                  <a:schemeClr val="accent1">
                    <a:lumMod val="40000"/>
                    <a:lumOff val="60000"/>
                  </a:schemeClr>
                </a:solidFill>
              </a:rPr>
              <a:t>gland </a:t>
            </a:r>
            <a:r>
              <a:rPr lang="en-US" dirty="0" smtClean="0"/>
              <a:t>( +</a:t>
            </a:r>
            <a:r>
              <a:rPr lang="en-US" dirty="0" err="1" smtClean="0"/>
              <a:t>ive</a:t>
            </a:r>
            <a:r>
              <a:rPr lang="en-US" dirty="0" smtClean="0"/>
              <a:t> hypothyroidism)</a:t>
            </a:r>
          </a:p>
          <a:p>
            <a:pPr marL="0" indent="0">
              <a:buNone/>
            </a:pPr>
            <a:r>
              <a:rPr lang="en-US" dirty="0" smtClean="0"/>
              <a:t> + fatigue</a:t>
            </a:r>
            <a:r>
              <a:rPr lang="en-US" dirty="0"/>
              <a:t>, heat intolerance, increased </a:t>
            </a:r>
            <a:r>
              <a:rPr lang="en-US" dirty="0" smtClean="0"/>
              <a:t>sweating, palpitation</a:t>
            </a:r>
            <a:r>
              <a:rPr lang="en-US" dirty="0"/>
              <a:t>, constipation, thinning of her hair and </a:t>
            </a:r>
            <a:r>
              <a:rPr lang="en-US" dirty="0" smtClean="0"/>
              <a:t>some difficulty </a:t>
            </a:r>
            <a:r>
              <a:rPr lang="en-US" dirty="0"/>
              <a:t>swallowing. </a:t>
            </a:r>
            <a:endParaRPr lang="en-US" dirty="0" smtClean="0"/>
          </a:p>
          <a:p>
            <a:pPr marL="0" indent="0">
              <a:buNone/>
            </a:pPr>
            <a:r>
              <a:rPr lang="en-US" dirty="0">
                <a:solidFill>
                  <a:schemeClr val="bg1">
                    <a:lumMod val="50000"/>
                    <a:lumOff val="50000"/>
                  </a:schemeClr>
                </a:solidFill>
              </a:rPr>
              <a:t> </a:t>
            </a:r>
            <a:r>
              <a:rPr lang="en-US" dirty="0" smtClean="0">
                <a:solidFill>
                  <a:schemeClr val="bg1">
                    <a:lumMod val="50000"/>
                    <a:lumOff val="50000"/>
                  </a:schemeClr>
                </a:solidFill>
              </a:rPr>
              <a:t>- She </a:t>
            </a:r>
            <a:r>
              <a:rPr lang="en-US" dirty="0">
                <a:solidFill>
                  <a:schemeClr val="bg1">
                    <a:lumMod val="50000"/>
                    <a:lumOff val="50000"/>
                  </a:schemeClr>
                </a:solidFill>
              </a:rPr>
              <a:t>denied flushing, </a:t>
            </a:r>
            <a:r>
              <a:rPr lang="en-US" dirty="0" smtClean="0">
                <a:solidFill>
                  <a:schemeClr val="bg1">
                    <a:lumMod val="50000"/>
                    <a:lumOff val="50000"/>
                  </a:schemeClr>
                </a:solidFill>
              </a:rPr>
              <a:t>headaches, worsening BP</a:t>
            </a:r>
          </a:p>
          <a:p>
            <a:pPr marL="0" indent="0">
              <a:buNone/>
            </a:pPr>
            <a:r>
              <a:rPr lang="en-US" dirty="0" smtClean="0"/>
              <a:t>An ultrasound : </a:t>
            </a:r>
            <a:r>
              <a:rPr lang="en-US" dirty="0" smtClean="0">
                <a:solidFill>
                  <a:schemeClr val="accent1">
                    <a:lumMod val="40000"/>
                    <a:lumOff val="60000"/>
                  </a:schemeClr>
                </a:solidFill>
              </a:rPr>
              <a:t>a </a:t>
            </a:r>
            <a:r>
              <a:rPr lang="en-US" dirty="0">
                <a:solidFill>
                  <a:schemeClr val="accent1">
                    <a:lumMod val="40000"/>
                    <a:lumOff val="60000"/>
                  </a:schemeClr>
                </a:solidFill>
              </a:rPr>
              <a:t>retrosternal solid mass</a:t>
            </a:r>
            <a:r>
              <a:rPr lang="en-US" dirty="0"/>
              <a:t>, interpreted to be in </a:t>
            </a:r>
            <a:r>
              <a:rPr lang="en-US" dirty="0" smtClean="0"/>
              <a:t>direct continuity </a:t>
            </a:r>
            <a:r>
              <a:rPr lang="en-US" dirty="0"/>
              <a:t>of the thyroid lobe</a:t>
            </a:r>
            <a:r>
              <a:rPr lang="en-US" dirty="0" smtClean="0"/>
              <a:t>.</a:t>
            </a:r>
          </a:p>
          <a:p>
            <a:r>
              <a:rPr lang="en-US" dirty="0" smtClean="0">
                <a:solidFill>
                  <a:schemeClr val="bg1">
                    <a:lumMod val="50000"/>
                    <a:lumOff val="50000"/>
                  </a:schemeClr>
                </a:solidFill>
              </a:rPr>
              <a:t>FNA : follicular </a:t>
            </a:r>
            <a:r>
              <a:rPr lang="en-US" dirty="0">
                <a:solidFill>
                  <a:schemeClr val="bg1">
                    <a:lumMod val="50000"/>
                    <a:lumOff val="50000"/>
                  </a:schemeClr>
                </a:solidFill>
              </a:rPr>
              <a:t>epithelial cells </a:t>
            </a:r>
            <a:r>
              <a:rPr lang="en-US" dirty="0" smtClean="0">
                <a:solidFill>
                  <a:schemeClr val="bg1">
                    <a:lumMod val="50000"/>
                    <a:lumOff val="50000"/>
                  </a:schemeClr>
                </a:solidFill>
              </a:rPr>
              <a:t>, suggestion of </a:t>
            </a:r>
            <a:r>
              <a:rPr lang="en-US" dirty="0" err="1" smtClean="0">
                <a:solidFill>
                  <a:schemeClr val="bg1">
                    <a:lumMod val="50000"/>
                    <a:lumOff val="50000"/>
                  </a:schemeClr>
                </a:solidFill>
              </a:rPr>
              <a:t>intranuclear</a:t>
            </a:r>
            <a:r>
              <a:rPr lang="en-US" dirty="0" smtClean="0">
                <a:solidFill>
                  <a:schemeClr val="bg1">
                    <a:lumMod val="50000"/>
                    <a:lumOff val="50000"/>
                  </a:schemeClr>
                </a:solidFill>
              </a:rPr>
              <a:t> inclusions.</a:t>
            </a:r>
          </a:p>
          <a:p>
            <a:r>
              <a:rPr lang="en-US" dirty="0" smtClean="0"/>
              <a:t> Past </a:t>
            </a:r>
            <a:r>
              <a:rPr lang="en-US" dirty="0"/>
              <a:t>medical </a:t>
            </a:r>
            <a:r>
              <a:rPr lang="en-US" dirty="0" smtClean="0"/>
              <a:t>history: HTN  ,heart </a:t>
            </a:r>
            <a:r>
              <a:rPr lang="en-US" dirty="0"/>
              <a:t>disease </a:t>
            </a:r>
            <a:r>
              <a:rPr lang="en-US" dirty="0" smtClean="0"/>
              <a:t>(VSD) Approximately </a:t>
            </a:r>
            <a:r>
              <a:rPr lang="en-US" dirty="0"/>
              <a:t>13 months before </a:t>
            </a:r>
            <a:r>
              <a:rPr lang="en-US" dirty="0" smtClean="0"/>
              <a:t>the </a:t>
            </a:r>
            <a:r>
              <a:rPr lang="en-US" dirty="0"/>
              <a:t>patient had a </a:t>
            </a:r>
            <a:r>
              <a:rPr lang="en-US" dirty="0" smtClean="0"/>
              <a:t>right kidney </a:t>
            </a:r>
            <a:r>
              <a:rPr lang="en-US" dirty="0"/>
              <a:t>clear cell </a:t>
            </a:r>
            <a:r>
              <a:rPr lang="en-US" dirty="0" smtClean="0"/>
              <a:t>RCC (Stage I).</a:t>
            </a:r>
          </a:p>
        </p:txBody>
      </p:sp>
    </p:spTree>
    <p:extLst>
      <p:ext uri="{BB962C8B-B14F-4D97-AF65-F5344CB8AC3E}">
        <p14:creationId xmlns:p14="http://schemas.microsoft.com/office/powerpoint/2010/main" val="30898487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34" y="818865"/>
            <a:ext cx="11928144" cy="6414447"/>
          </a:xfrm>
        </p:spPr>
        <p:txBody>
          <a:bodyPr>
            <a:normAutofit/>
          </a:bodyPr>
          <a:lstStyle/>
          <a:p>
            <a:r>
              <a:rPr lang="en-US" dirty="0"/>
              <a:t>Specifically, she did not have any parathyroid gland </a:t>
            </a:r>
            <a:r>
              <a:rPr lang="en-US" dirty="0" smtClean="0"/>
              <a:t>disease clinically </a:t>
            </a:r>
            <a:r>
              <a:rPr lang="en-US" dirty="0"/>
              <a:t>or radiographically, </a:t>
            </a:r>
            <a:r>
              <a:rPr lang="en-US" dirty="0" smtClean="0"/>
              <a:t>this </a:t>
            </a:r>
            <a:r>
              <a:rPr lang="en-US" dirty="0"/>
              <a:t>was an isolated finding </a:t>
            </a:r>
            <a:r>
              <a:rPr lang="en-US" u="sng" dirty="0"/>
              <a:t>without any </a:t>
            </a:r>
            <a:r>
              <a:rPr lang="en-US" u="sng" dirty="0" smtClean="0"/>
              <a:t>other stigmata </a:t>
            </a:r>
            <a:r>
              <a:rPr lang="en-US" u="sng" dirty="0"/>
              <a:t>of </a:t>
            </a:r>
            <a:r>
              <a:rPr lang="en-US" u="sng" dirty="0" smtClean="0"/>
              <a:t>(</a:t>
            </a:r>
            <a:r>
              <a:rPr lang="en-US" u="sng" dirty="0"/>
              <a:t>MEN) </a:t>
            </a:r>
            <a:r>
              <a:rPr lang="en-US" dirty="0" smtClean="0"/>
              <a:t>or inherited syndromes. </a:t>
            </a:r>
          </a:p>
          <a:p>
            <a:r>
              <a:rPr lang="en-US" dirty="0" smtClean="0"/>
              <a:t>calcium ranging </a:t>
            </a:r>
            <a:r>
              <a:rPr lang="en-US" dirty="0"/>
              <a:t>from </a:t>
            </a:r>
            <a:r>
              <a:rPr lang="en-US" dirty="0">
                <a:solidFill>
                  <a:srgbClr val="92D050"/>
                </a:solidFill>
              </a:rPr>
              <a:t>8.5 </a:t>
            </a:r>
            <a:r>
              <a:rPr lang="en-US" dirty="0" smtClean="0">
                <a:solidFill>
                  <a:srgbClr val="92D050"/>
                </a:solidFill>
              </a:rPr>
              <a:t>up to </a:t>
            </a:r>
            <a:r>
              <a:rPr lang="en-US" dirty="0">
                <a:solidFill>
                  <a:srgbClr val="92D050"/>
                </a:solidFill>
              </a:rPr>
              <a:t>10.2 </a:t>
            </a:r>
            <a:r>
              <a:rPr lang="en-US" dirty="0"/>
              <a:t>mg/dl (normal, 8.6–10.0 mg/dl</a:t>
            </a:r>
            <a:r>
              <a:rPr lang="en-US" dirty="0" smtClean="0"/>
              <a:t>),except 1 of them</a:t>
            </a:r>
          </a:p>
          <a:p>
            <a:r>
              <a:rPr lang="en-US" dirty="0" smtClean="0"/>
              <a:t>other </a:t>
            </a:r>
            <a:r>
              <a:rPr lang="en-US" dirty="0" err="1" smtClean="0"/>
              <a:t>analytes</a:t>
            </a:r>
            <a:r>
              <a:rPr lang="en-US" dirty="0" smtClean="0"/>
              <a:t> </a:t>
            </a:r>
            <a:r>
              <a:rPr lang="en-US" dirty="0"/>
              <a:t>were normal, obtained either pre- or </a:t>
            </a:r>
            <a:r>
              <a:rPr lang="en-US" dirty="0" smtClean="0"/>
              <a:t>immediately postoperatively</a:t>
            </a:r>
            <a:r>
              <a:rPr lang="en-US" dirty="0"/>
              <a:t>, including alkaline phosphatase; </a:t>
            </a:r>
            <a:r>
              <a:rPr lang="en-US" dirty="0" smtClean="0">
                <a:solidFill>
                  <a:srgbClr val="92D050"/>
                </a:solidFill>
              </a:rPr>
              <a:t>PTH: 43</a:t>
            </a:r>
            <a:r>
              <a:rPr lang="en-US" dirty="0" smtClean="0"/>
              <a:t> ,</a:t>
            </a:r>
            <a:r>
              <a:rPr lang="en-US" dirty="0" err="1" smtClean="0"/>
              <a:t>metanephrines</a:t>
            </a:r>
            <a:r>
              <a:rPr lang="en-US" dirty="0"/>
              <a:t>, epinephrine, norepinephrine, dopamine </a:t>
            </a:r>
            <a:r>
              <a:rPr lang="en-US" dirty="0" smtClean="0"/>
              <a:t>and aldosterone .</a:t>
            </a:r>
          </a:p>
          <a:p>
            <a:endParaRPr lang="en-US" dirty="0" smtClean="0"/>
          </a:p>
          <a:p>
            <a:r>
              <a:rPr lang="en-US" dirty="0" smtClean="0"/>
              <a:t>LT </a:t>
            </a:r>
            <a:r>
              <a:rPr lang="en-US" dirty="0" err="1" smtClean="0"/>
              <a:t>hemithyroidectomy</a:t>
            </a:r>
            <a:r>
              <a:rPr lang="en-US" dirty="0" smtClean="0"/>
              <a:t> &amp; </a:t>
            </a:r>
            <a:r>
              <a:rPr lang="en-US" dirty="0"/>
              <a:t>excision of </a:t>
            </a:r>
            <a:r>
              <a:rPr lang="en-US" dirty="0" smtClean="0"/>
              <a:t>substernal thyroid </a:t>
            </a:r>
            <a:r>
              <a:rPr lang="en-US" dirty="0"/>
              <a:t>mass. </a:t>
            </a:r>
            <a:endParaRPr lang="en-US" dirty="0" smtClean="0"/>
          </a:p>
          <a:p>
            <a:r>
              <a:rPr lang="en-US" dirty="0" smtClean="0"/>
              <a:t>During </a:t>
            </a:r>
            <a:r>
              <a:rPr lang="en-US" dirty="0"/>
              <a:t>surgery, the mass in the </a:t>
            </a:r>
            <a:r>
              <a:rPr lang="en-US" dirty="0" smtClean="0"/>
              <a:t>substernal </a:t>
            </a:r>
            <a:r>
              <a:rPr lang="en-US" dirty="0" smtClean="0">
                <a:solidFill>
                  <a:schemeClr val="bg2">
                    <a:lumMod val="20000"/>
                    <a:lumOff val="80000"/>
                  </a:schemeClr>
                </a:solidFill>
              </a:rPr>
              <a:t>area </a:t>
            </a:r>
            <a:r>
              <a:rPr lang="en-US" dirty="0">
                <a:solidFill>
                  <a:schemeClr val="bg2">
                    <a:lumMod val="20000"/>
                    <a:lumOff val="80000"/>
                  </a:schemeClr>
                </a:solidFill>
              </a:rPr>
              <a:t>was not attached </a:t>
            </a:r>
            <a:r>
              <a:rPr lang="en-US" dirty="0"/>
              <a:t>to the thyroid gland. The left </a:t>
            </a:r>
            <a:r>
              <a:rPr lang="en-US" dirty="0" smtClean="0"/>
              <a:t>superior parathyroid </a:t>
            </a:r>
            <a:r>
              <a:rPr lang="en-US" dirty="0"/>
              <a:t>gland was visualized and was interpreted to </a:t>
            </a:r>
            <a:r>
              <a:rPr lang="en-US" dirty="0" smtClean="0"/>
              <a:t>be normal.</a:t>
            </a:r>
          </a:p>
          <a:p>
            <a:r>
              <a:rPr lang="en-US" dirty="0" smtClean="0"/>
              <a:t>substernal mass, </a:t>
            </a:r>
            <a:r>
              <a:rPr lang="en-US" dirty="0"/>
              <a:t>showed an </a:t>
            </a:r>
            <a:r>
              <a:rPr lang="en-US" dirty="0" smtClean="0"/>
              <a:t>egg shaped </a:t>
            </a:r>
            <a:r>
              <a:rPr lang="en-US" dirty="0"/>
              <a:t>mass </a:t>
            </a:r>
            <a:r>
              <a:rPr lang="en-US" dirty="0" smtClean="0">
                <a:solidFill>
                  <a:srgbClr val="FFC000"/>
                </a:solidFill>
              </a:rPr>
              <a:t>3.2 </a:t>
            </a:r>
            <a:r>
              <a:rPr lang="en-US" dirty="0">
                <a:solidFill>
                  <a:srgbClr val="FFC000"/>
                </a:solidFill>
              </a:rPr>
              <a:t>cm </a:t>
            </a:r>
            <a:r>
              <a:rPr lang="en-US" dirty="0" smtClean="0"/>
              <a:t>and weighing </a:t>
            </a:r>
            <a:r>
              <a:rPr lang="en-US" dirty="0">
                <a:solidFill>
                  <a:srgbClr val="FFC000"/>
                </a:solidFill>
              </a:rPr>
              <a:t>8 g</a:t>
            </a:r>
            <a:r>
              <a:rPr lang="en-US" dirty="0"/>
              <a:t>. The tissue was fleshy-gray to </a:t>
            </a:r>
            <a:r>
              <a:rPr lang="en-US" dirty="0" smtClean="0"/>
              <a:t>hemorrhagic </a:t>
            </a:r>
          </a:p>
        </p:txBody>
      </p:sp>
    </p:spTree>
    <p:extLst>
      <p:ext uri="{BB962C8B-B14F-4D97-AF65-F5344CB8AC3E}">
        <p14:creationId xmlns:p14="http://schemas.microsoft.com/office/powerpoint/2010/main" val="3917461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7546" y="179763"/>
            <a:ext cx="11641541" cy="1608094"/>
          </a:xfrm>
        </p:spPr>
        <p:txBody>
          <a:bodyPr/>
          <a:lstStyle/>
          <a:p>
            <a:r>
              <a:rPr lang="en-US" sz="1600" dirty="0"/>
              <a:t>The histology of the substernal mass showed a </a:t>
            </a:r>
            <a:r>
              <a:rPr lang="en-US" sz="1600" dirty="0">
                <a:solidFill>
                  <a:schemeClr val="accent6">
                    <a:lumMod val="40000"/>
                    <a:lumOff val="60000"/>
                  </a:schemeClr>
                </a:solidFill>
              </a:rPr>
              <a:t>well encapsulated and defined parathyroid gland</a:t>
            </a:r>
            <a:r>
              <a:rPr lang="en-US" sz="1600" dirty="0"/>
              <a:t>, within which was a neoplastic </a:t>
            </a:r>
            <a:r>
              <a:rPr lang="en-US" sz="1600" dirty="0">
                <a:solidFill>
                  <a:schemeClr val="accent6">
                    <a:lumMod val="40000"/>
                    <a:lumOff val="60000"/>
                  </a:schemeClr>
                </a:solidFill>
              </a:rPr>
              <a:t>proliferation of nests of </a:t>
            </a:r>
            <a:r>
              <a:rPr lang="en-US" sz="1600" dirty="0" err="1">
                <a:solidFill>
                  <a:schemeClr val="accent6">
                    <a:lumMod val="40000"/>
                    <a:lumOff val="60000"/>
                  </a:schemeClr>
                </a:solidFill>
              </a:rPr>
              <a:t>paraganglia</a:t>
            </a:r>
            <a:r>
              <a:rPr lang="en-US" sz="1600" dirty="0">
                <a:solidFill>
                  <a:schemeClr val="accent6">
                    <a:lumMod val="40000"/>
                    <a:lumOff val="60000"/>
                  </a:schemeClr>
                </a:solidFill>
              </a:rPr>
              <a:t> cells </a:t>
            </a:r>
            <a:r>
              <a:rPr lang="en-US" sz="1600" dirty="0"/>
              <a:t/>
            </a:r>
            <a:br>
              <a:rPr lang="en-US" sz="1600" dirty="0"/>
            </a:br>
            <a:r>
              <a:rPr lang="en-US" sz="1600" dirty="0"/>
              <a:t/>
            </a:r>
            <a:br>
              <a:rPr lang="en-US" sz="1600" dirty="0"/>
            </a:br>
            <a:r>
              <a:rPr lang="en-US" sz="1600" dirty="0"/>
              <a:t>At the periphery, the parathyroid gland parenchyma was </a:t>
            </a:r>
            <a:r>
              <a:rPr lang="en-US" sz="1600" dirty="0" err="1" smtClean="0"/>
              <a:t>unremarkable,The</a:t>
            </a:r>
            <a:r>
              <a:rPr lang="en-US" sz="1600" dirty="0" smtClean="0"/>
              <a:t> neoplastic cells were arranged in a </a:t>
            </a:r>
            <a:r>
              <a:rPr lang="en-US" sz="1600" dirty="0" err="1" smtClean="0"/>
              <a:t>zellballen</a:t>
            </a:r>
            <a:r>
              <a:rPr lang="en-US" sz="1600" dirty="0" smtClean="0"/>
              <a:t> architecture</a:t>
            </a:r>
            <a:r>
              <a:rPr lang="en-US" sz="2400" dirty="0" smtClean="0"/>
              <a:t/>
            </a:r>
            <a:br>
              <a:rPr lang="en-US" sz="2400" dirty="0" smtClean="0"/>
            </a:br>
            <a:r>
              <a:rPr lang="en-US" sz="2400" dirty="0" smtClean="0"/>
              <a:t/>
            </a:r>
            <a:br>
              <a:rPr lang="en-US" sz="2400" dirty="0" smtClean="0"/>
            </a:br>
            <a:endParaRPr lang="en-US" sz="2400" dirty="0"/>
          </a:p>
        </p:txBody>
      </p:sp>
      <p:pic>
        <p:nvPicPr>
          <p:cNvPr id="4" name="Content Placeholder 3"/>
          <p:cNvPicPr>
            <a:picLocks noGrp="1" noChangeAspect="1"/>
          </p:cNvPicPr>
          <p:nvPr>
            <p:ph idx="1"/>
          </p:nvPr>
        </p:nvPicPr>
        <p:blipFill>
          <a:blip r:embed="rId2"/>
          <a:stretch>
            <a:fillRect/>
          </a:stretch>
        </p:blipFill>
        <p:spPr>
          <a:xfrm>
            <a:off x="3029803" y="1430787"/>
            <a:ext cx="5691115" cy="5427213"/>
          </a:xfrm>
          <a:prstGeom prst="rect">
            <a:avLst/>
          </a:prstGeom>
        </p:spPr>
      </p:pic>
    </p:spTree>
    <p:extLst>
      <p:ext uri="{BB962C8B-B14F-4D97-AF65-F5344CB8AC3E}">
        <p14:creationId xmlns:p14="http://schemas.microsoft.com/office/powerpoint/2010/main" val="14833344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200146" cy="1400530"/>
          </a:xfrm>
        </p:spPr>
        <p:txBody>
          <a:bodyPr/>
          <a:lstStyle/>
          <a:p>
            <a:r>
              <a:rPr lang="en-US" sz="2000" dirty="0"/>
              <a:t>There was an intimate blending between the parathyroid parenchyma and the </a:t>
            </a:r>
            <a:r>
              <a:rPr lang="en-US" sz="2000" dirty="0" err="1"/>
              <a:t>paraganglia</a:t>
            </a:r>
            <a:r>
              <a:rPr lang="en-US" sz="2000" dirty="0"/>
              <a:t> cells, although without a destructive </a:t>
            </a:r>
            <a:r>
              <a:rPr lang="en-US" sz="2000" dirty="0" smtClean="0"/>
              <a:t>growth</a:t>
            </a:r>
            <a:endParaRPr lang="en-US" sz="2000" dirty="0"/>
          </a:p>
        </p:txBody>
      </p:sp>
      <p:pic>
        <p:nvPicPr>
          <p:cNvPr id="4" name="Content Placeholder 3"/>
          <p:cNvPicPr>
            <a:picLocks noGrp="1" noChangeAspect="1"/>
          </p:cNvPicPr>
          <p:nvPr>
            <p:ph idx="1"/>
          </p:nvPr>
        </p:nvPicPr>
        <p:blipFill>
          <a:blip r:embed="rId2"/>
          <a:stretch>
            <a:fillRect/>
          </a:stretch>
        </p:blipFill>
        <p:spPr>
          <a:xfrm>
            <a:off x="3260561" y="1262054"/>
            <a:ext cx="5431415" cy="5409427"/>
          </a:xfrm>
          <a:prstGeom prst="rect">
            <a:avLst/>
          </a:prstGeom>
        </p:spPr>
      </p:pic>
    </p:spTree>
    <p:extLst>
      <p:ext uri="{BB962C8B-B14F-4D97-AF65-F5344CB8AC3E}">
        <p14:creationId xmlns:p14="http://schemas.microsoft.com/office/powerpoint/2010/main" val="34128982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749770" cy="1400530"/>
          </a:xfrm>
        </p:spPr>
        <p:txBody>
          <a:bodyPr/>
          <a:lstStyle/>
          <a:p>
            <a:r>
              <a:rPr lang="en-US" sz="2400" dirty="0"/>
              <a:t/>
            </a:r>
            <a:br>
              <a:rPr lang="en-US" sz="2400" dirty="0"/>
            </a:br>
            <a:endParaRPr lang="en-US" sz="2400" dirty="0"/>
          </a:p>
        </p:txBody>
      </p:sp>
      <p:pic>
        <p:nvPicPr>
          <p:cNvPr id="4" name="Content Placeholder 3"/>
          <p:cNvPicPr>
            <a:picLocks noGrp="1" noChangeAspect="1"/>
          </p:cNvPicPr>
          <p:nvPr>
            <p:ph idx="1"/>
          </p:nvPr>
        </p:nvPicPr>
        <p:blipFill>
          <a:blip r:embed="rId2"/>
          <a:stretch>
            <a:fillRect/>
          </a:stretch>
        </p:blipFill>
        <p:spPr>
          <a:xfrm>
            <a:off x="2361063" y="275297"/>
            <a:ext cx="6974006" cy="6459906"/>
          </a:xfrm>
          <a:prstGeom prst="rect">
            <a:avLst/>
          </a:prstGeom>
        </p:spPr>
      </p:pic>
      <p:sp>
        <p:nvSpPr>
          <p:cNvPr id="3" name="Minus 2"/>
          <p:cNvSpPr/>
          <p:nvPr/>
        </p:nvSpPr>
        <p:spPr>
          <a:xfrm>
            <a:off x="2169995" y="6428096"/>
            <a:ext cx="2074458" cy="95534"/>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4"/>
          <p:cNvSpPr/>
          <p:nvPr/>
        </p:nvSpPr>
        <p:spPr>
          <a:xfrm>
            <a:off x="6550926" y="6223380"/>
            <a:ext cx="682388"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477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853447"/>
            <a:ext cx="6212114" cy="5350788"/>
          </a:xfrm>
        </p:spPr>
        <p:txBody>
          <a:bodyPr>
            <a:noAutofit/>
          </a:bodyPr>
          <a:lstStyle/>
          <a:p>
            <a:r>
              <a:rPr lang="en-US" sz="2800" dirty="0" smtClean="0"/>
              <a:t>In the</a:t>
            </a:r>
            <a:r>
              <a:rPr lang="en-US" sz="2800" dirty="0" smtClean="0">
                <a:solidFill>
                  <a:srgbClr val="FF0000"/>
                </a:solidFill>
              </a:rPr>
              <a:t> </a:t>
            </a:r>
            <a:r>
              <a:rPr lang="en-US" sz="2800" dirty="0" smtClean="0">
                <a:solidFill>
                  <a:schemeClr val="accent2"/>
                </a:solidFill>
              </a:rPr>
              <a:t>sixth</a:t>
            </a:r>
            <a:r>
              <a:rPr lang="en-US" sz="2800" dirty="0" smtClean="0">
                <a:solidFill>
                  <a:srgbClr val="FF0000"/>
                </a:solidFill>
              </a:rPr>
              <a:t> </a:t>
            </a:r>
            <a:r>
              <a:rPr lang="en-US" sz="2800" dirty="0" smtClean="0"/>
              <a:t>gestational week:</a:t>
            </a:r>
            <a:r>
              <a:rPr lang="en-US" sz="2400" dirty="0" smtClean="0"/>
              <a:t/>
            </a:r>
            <a:br>
              <a:rPr lang="en-US" sz="2400" dirty="0" smtClean="0"/>
            </a:br>
            <a:r>
              <a:rPr lang="en-US" sz="2400" dirty="0" smtClean="0"/>
              <a:t/>
            </a:r>
            <a:br>
              <a:rPr lang="en-US" sz="2400" dirty="0" smtClean="0"/>
            </a:br>
            <a:r>
              <a:rPr lang="en-US" sz="3200" u="sng" dirty="0">
                <a:solidFill>
                  <a:schemeClr val="accent3"/>
                </a:solidFill>
              </a:rPr>
              <a:t>3</a:t>
            </a:r>
            <a:r>
              <a:rPr lang="en-US" sz="2400" u="sng" dirty="0"/>
              <a:t>rd pharyngeal pouch </a:t>
            </a:r>
            <a:r>
              <a:rPr lang="en-US" sz="2400" dirty="0" smtClean="0"/>
              <a:t>:</a:t>
            </a:r>
            <a:br>
              <a:rPr lang="en-US" sz="2400" dirty="0" smtClean="0"/>
            </a:br>
            <a:r>
              <a:rPr lang="en-US" sz="2400" dirty="0" smtClean="0">
                <a:solidFill>
                  <a:schemeClr val="accent3">
                    <a:lumMod val="60000"/>
                    <a:lumOff val="40000"/>
                  </a:schemeClr>
                </a:solidFill>
              </a:rPr>
              <a:t>Lower</a:t>
            </a:r>
            <a:r>
              <a:rPr lang="en-US" sz="2400" dirty="0" smtClean="0"/>
              <a:t> parathyroid (Dorsal)</a:t>
            </a:r>
            <a:br>
              <a:rPr lang="en-US" sz="2400" dirty="0" smtClean="0"/>
            </a:br>
            <a:r>
              <a:rPr lang="en-US" sz="2400" dirty="0" smtClean="0">
                <a:solidFill>
                  <a:schemeClr val="tx1">
                    <a:lumMod val="95000"/>
                  </a:schemeClr>
                </a:solidFill>
              </a:rPr>
              <a:t>Thymus (ventral)</a:t>
            </a:r>
            <a:r>
              <a:rPr lang="en-US" sz="2400" dirty="0" smtClean="0"/>
              <a:t/>
            </a:r>
            <a:br>
              <a:rPr lang="en-US" sz="2400" dirty="0" smtClean="0"/>
            </a:br>
            <a:r>
              <a:rPr lang="en-US" sz="2400" dirty="0" smtClean="0"/>
              <a:t/>
            </a:r>
            <a:br>
              <a:rPr lang="en-US" sz="2400" dirty="0" smtClean="0"/>
            </a:br>
            <a:r>
              <a:rPr lang="en-US" sz="4000" u="sng" dirty="0" smtClean="0">
                <a:solidFill>
                  <a:srgbClr val="FFC000"/>
                </a:solidFill>
              </a:rPr>
              <a:t>4</a:t>
            </a:r>
            <a:r>
              <a:rPr lang="en-US" sz="2400" u="sng" dirty="0" smtClean="0"/>
              <a:t>th pharyngeal </a:t>
            </a:r>
            <a:r>
              <a:rPr lang="en-US" sz="2400" u="sng" dirty="0"/>
              <a:t>pouch</a:t>
            </a:r>
            <a:r>
              <a:rPr lang="en-US" sz="2400" dirty="0"/>
              <a:t>:</a:t>
            </a:r>
            <a:br>
              <a:rPr lang="en-US" sz="2400" dirty="0"/>
            </a:br>
            <a:r>
              <a:rPr lang="en-US" sz="2400" dirty="0">
                <a:solidFill>
                  <a:schemeClr val="accent3">
                    <a:lumMod val="60000"/>
                    <a:lumOff val="40000"/>
                  </a:schemeClr>
                </a:solidFill>
              </a:rPr>
              <a:t>Upper</a:t>
            </a:r>
            <a:r>
              <a:rPr lang="en-US" sz="2400" dirty="0"/>
              <a:t> parathyroid </a:t>
            </a:r>
            <a:r>
              <a:rPr lang="en-US" sz="2400" dirty="0" smtClean="0"/>
              <a:t>(Dorsal )</a:t>
            </a:r>
            <a:br>
              <a:rPr lang="en-US" sz="2400" dirty="0" smtClean="0"/>
            </a:br>
            <a:r>
              <a:rPr lang="en-US" sz="2400" dirty="0" smtClean="0">
                <a:solidFill>
                  <a:schemeClr val="tx1">
                    <a:lumMod val="95000"/>
                  </a:schemeClr>
                </a:solidFill>
              </a:rPr>
              <a:t>Lateral thyroid from neural crista(ventral)</a:t>
            </a:r>
            <a:r>
              <a:rPr lang="en-US" sz="2400" dirty="0" smtClean="0"/>
              <a:t/>
            </a:r>
            <a:br>
              <a:rPr lang="en-US" sz="2400" dirty="0" smtClean="0"/>
            </a:br>
            <a:r>
              <a:rPr lang="en-US" sz="2400" dirty="0" smtClean="0"/>
              <a:t/>
            </a:r>
            <a:br>
              <a:rPr lang="en-US" sz="2400" dirty="0" smtClean="0"/>
            </a:br>
            <a:endParaRPr lang="en-US" sz="2400" dirty="0"/>
          </a:p>
        </p:txBody>
      </p:sp>
      <p:pic>
        <p:nvPicPr>
          <p:cNvPr id="3" name="Picture 2"/>
          <p:cNvPicPr>
            <a:picLocks noChangeAspect="1"/>
          </p:cNvPicPr>
          <p:nvPr/>
        </p:nvPicPr>
        <p:blipFill>
          <a:blip r:embed="rId2"/>
          <a:stretch>
            <a:fillRect/>
          </a:stretch>
        </p:blipFill>
        <p:spPr>
          <a:xfrm>
            <a:off x="6444343" y="763869"/>
            <a:ext cx="5576965" cy="5529943"/>
          </a:xfrm>
          <a:prstGeom prst="rect">
            <a:avLst/>
          </a:prstGeom>
        </p:spPr>
      </p:pic>
    </p:spTree>
    <p:extLst>
      <p:ext uri="{BB962C8B-B14F-4D97-AF65-F5344CB8AC3E}">
        <p14:creationId xmlns:p14="http://schemas.microsoft.com/office/powerpoint/2010/main" val="2643692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186498" cy="1400530"/>
          </a:xfrm>
        </p:spPr>
        <p:txBody>
          <a:bodyPr/>
          <a:lstStyle/>
          <a:p>
            <a:r>
              <a:rPr lang="en-US" sz="2800" dirty="0"/>
              <a:t>The neoplastic cells were strongly and diffusely </a:t>
            </a:r>
            <a:r>
              <a:rPr lang="en-US" sz="2800" dirty="0" err="1"/>
              <a:t>immunoreactive</a:t>
            </a:r>
            <a:r>
              <a:rPr lang="en-US" sz="2800" dirty="0"/>
              <a:t> for chromogranin, </a:t>
            </a:r>
            <a:r>
              <a:rPr lang="en-US" sz="2800" dirty="0" err="1"/>
              <a:t>synaptophysin</a:t>
            </a:r>
            <a:r>
              <a:rPr lang="en-US" sz="2800" dirty="0"/>
              <a:t>, and </a:t>
            </a:r>
            <a:r>
              <a:rPr lang="en-US" sz="2800" dirty="0" smtClean="0"/>
              <a:t>CD56</a:t>
            </a:r>
            <a:r>
              <a:rPr lang="en-US" sz="2800" dirty="0"/>
              <a:t/>
            </a:r>
            <a:br>
              <a:rPr lang="en-US" sz="2800" dirty="0"/>
            </a:br>
            <a:endParaRPr lang="en-US" sz="2800" dirty="0"/>
          </a:p>
        </p:txBody>
      </p:sp>
      <p:pic>
        <p:nvPicPr>
          <p:cNvPr id="4" name="Content Placeholder 3"/>
          <p:cNvPicPr>
            <a:picLocks noGrp="1" noChangeAspect="1"/>
          </p:cNvPicPr>
          <p:nvPr>
            <p:ph idx="1"/>
          </p:nvPr>
        </p:nvPicPr>
        <p:blipFill>
          <a:blip r:embed="rId2"/>
          <a:stretch>
            <a:fillRect/>
          </a:stretch>
        </p:blipFill>
        <p:spPr>
          <a:xfrm>
            <a:off x="1719619" y="1753519"/>
            <a:ext cx="8566513" cy="4906587"/>
          </a:xfrm>
          <a:prstGeom prst="rect">
            <a:avLst/>
          </a:prstGeom>
        </p:spPr>
      </p:pic>
      <p:sp>
        <p:nvSpPr>
          <p:cNvPr id="3" name="Minus 2"/>
          <p:cNvSpPr/>
          <p:nvPr/>
        </p:nvSpPr>
        <p:spPr>
          <a:xfrm>
            <a:off x="2524836" y="2902197"/>
            <a:ext cx="846161"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4"/>
          <p:cNvSpPr/>
          <p:nvPr/>
        </p:nvSpPr>
        <p:spPr>
          <a:xfrm>
            <a:off x="2374710" y="3249583"/>
            <a:ext cx="573206"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1719619" y="3860387"/>
            <a:ext cx="1146412" cy="13647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8572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254737" cy="1400530"/>
          </a:xfrm>
        </p:spPr>
        <p:txBody>
          <a:bodyPr/>
          <a:lstStyle/>
          <a:p>
            <a:endParaRPr lang="en-US" sz="1800" dirty="0"/>
          </a:p>
        </p:txBody>
      </p:sp>
      <p:pic>
        <p:nvPicPr>
          <p:cNvPr id="4" name="Content Placeholder 3"/>
          <p:cNvPicPr>
            <a:picLocks noGrp="1" noChangeAspect="1"/>
          </p:cNvPicPr>
          <p:nvPr>
            <p:ph idx="1"/>
          </p:nvPr>
        </p:nvPicPr>
        <p:blipFill>
          <a:blip r:embed="rId2"/>
          <a:stretch>
            <a:fillRect/>
          </a:stretch>
        </p:blipFill>
        <p:spPr>
          <a:xfrm>
            <a:off x="646111" y="452718"/>
            <a:ext cx="11177031" cy="6221037"/>
          </a:xfrm>
          <a:prstGeom prst="rect">
            <a:avLst/>
          </a:prstGeom>
        </p:spPr>
      </p:pic>
      <p:sp>
        <p:nvSpPr>
          <p:cNvPr id="3" name="Minus 2"/>
          <p:cNvSpPr/>
          <p:nvPr/>
        </p:nvSpPr>
        <p:spPr>
          <a:xfrm>
            <a:off x="1487606" y="2511188"/>
            <a:ext cx="1364776"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4"/>
          <p:cNvSpPr/>
          <p:nvPr/>
        </p:nvSpPr>
        <p:spPr>
          <a:xfrm flipV="1">
            <a:off x="2101756" y="759498"/>
            <a:ext cx="1269241"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846161" y="1853248"/>
            <a:ext cx="2006221"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302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4118"/>
            <a:ext cx="11655188" cy="5931022"/>
          </a:xfrm>
        </p:spPr>
        <p:txBody>
          <a:bodyPr>
            <a:normAutofit/>
          </a:bodyPr>
          <a:lstStyle/>
          <a:p>
            <a:pPr marL="0" indent="0">
              <a:buNone/>
            </a:pPr>
            <a:r>
              <a:rPr lang="en-US" dirty="0"/>
              <a:t> </a:t>
            </a:r>
          </a:p>
          <a:p>
            <a:endParaRPr lang="en-US" dirty="0" smtClean="0"/>
          </a:p>
          <a:p>
            <a:r>
              <a:rPr lang="en-US" dirty="0" smtClean="0"/>
              <a:t>That </a:t>
            </a:r>
            <a:r>
              <a:rPr lang="en-US" dirty="0"/>
              <a:t>although rare, parathyroid gland tissue and </a:t>
            </a:r>
            <a:r>
              <a:rPr lang="en-US" dirty="0" err="1"/>
              <a:t>paraganglia</a:t>
            </a:r>
            <a:r>
              <a:rPr lang="en-US" dirty="0"/>
              <a:t> can </a:t>
            </a:r>
            <a:r>
              <a:rPr lang="en-US" u="sng" dirty="0" smtClean="0"/>
              <a:t>coincide</a:t>
            </a:r>
            <a:r>
              <a:rPr lang="en-US" u="sng" dirty="0"/>
              <a:t>:</a:t>
            </a:r>
            <a:r>
              <a:rPr lang="en-US" dirty="0" smtClean="0">
                <a:solidFill>
                  <a:srgbClr val="FFFF00"/>
                </a:solidFill>
              </a:rPr>
              <a:t> </a:t>
            </a:r>
            <a:r>
              <a:rPr lang="en-US" dirty="0" err="1" smtClean="0"/>
              <a:t>intraparathyroid</a:t>
            </a:r>
            <a:r>
              <a:rPr lang="en-US" dirty="0" smtClean="0"/>
              <a:t> </a:t>
            </a:r>
            <a:r>
              <a:rPr lang="en-US" dirty="0"/>
              <a:t>gland </a:t>
            </a:r>
            <a:r>
              <a:rPr lang="en-US" dirty="0" err="1"/>
              <a:t>paraganglioma</a:t>
            </a:r>
            <a:r>
              <a:rPr lang="en-US" dirty="0"/>
              <a:t>. </a:t>
            </a:r>
          </a:p>
          <a:p>
            <a:pPr marL="0" indent="0">
              <a:buNone/>
            </a:pPr>
            <a:endParaRPr lang="en-US" dirty="0"/>
          </a:p>
          <a:p>
            <a:r>
              <a:rPr lang="en-US" dirty="0"/>
              <a:t>T</a:t>
            </a:r>
            <a:r>
              <a:rPr lang="en-US" dirty="0" smtClean="0"/>
              <a:t>here </a:t>
            </a:r>
            <a:r>
              <a:rPr lang="en-US" dirty="0"/>
              <a:t>is a report of a cervical </a:t>
            </a:r>
            <a:r>
              <a:rPr lang="en-US" dirty="0" err="1"/>
              <a:t>paraganglioma</a:t>
            </a:r>
            <a:r>
              <a:rPr lang="en-US" dirty="0"/>
              <a:t> mimicking a parathyroid adenoma by </a:t>
            </a:r>
            <a:r>
              <a:rPr lang="en-US" u="sng" dirty="0"/>
              <a:t>ectopic secretion of parathyroid hormone</a:t>
            </a:r>
            <a:r>
              <a:rPr lang="en-US" dirty="0"/>
              <a:t>, confirmed by immunohistochemistry .</a:t>
            </a:r>
          </a:p>
          <a:p>
            <a:r>
              <a:rPr lang="en-US" dirty="0">
                <a:solidFill>
                  <a:srgbClr val="FFFF00"/>
                </a:solidFill>
              </a:rPr>
              <a:t>Both </a:t>
            </a:r>
            <a:r>
              <a:rPr lang="en-US" dirty="0" err="1">
                <a:solidFill>
                  <a:srgbClr val="FFFF00"/>
                </a:solidFill>
              </a:rPr>
              <a:t>paraganglia</a:t>
            </a:r>
            <a:r>
              <a:rPr lang="en-US" dirty="0">
                <a:solidFill>
                  <a:srgbClr val="FFFF00"/>
                </a:solidFill>
              </a:rPr>
              <a:t> and parathyroid tissues are derived from </a:t>
            </a:r>
            <a:r>
              <a:rPr lang="en-US" u="sng" dirty="0">
                <a:solidFill>
                  <a:srgbClr val="FFFF00"/>
                </a:solidFill>
              </a:rPr>
              <a:t>neural crest, </a:t>
            </a:r>
            <a:r>
              <a:rPr lang="en-US" dirty="0">
                <a:solidFill>
                  <a:srgbClr val="FFFF00"/>
                </a:solidFill>
              </a:rPr>
              <a:t>and both follow a sometimes similar</a:t>
            </a:r>
          </a:p>
          <a:p>
            <a:endParaRPr lang="en-US" dirty="0" smtClean="0">
              <a:solidFill>
                <a:srgbClr val="FFFF00"/>
              </a:solidFill>
            </a:endParaRPr>
          </a:p>
          <a:p>
            <a:endParaRPr lang="en-US" dirty="0" smtClean="0">
              <a:solidFill>
                <a:srgbClr val="FFFF00"/>
              </a:solidFill>
            </a:endParaRPr>
          </a:p>
        </p:txBody>
      </p:sp>
    </p:spTree>
    <p:extLst>
      <p:ext uri="{BB962C8B-B14F-4D97-AF65-F5344CB8AC3E}">
        <p14:creationId xmlns:p14="http://schemas.microsoft.com/office/powerpoint/2010/main" val="12537669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Pathologic Features</a:t>
            </a:r>
            <a:br>
              <a:rPr lang="en-US" dirty="0"/>
            </a:br>
            <a:endParaRPr lang="en-US" dirty="0"/>
          </a:p>
        </p:txBody>
      </p:sp>
      <p:sp>
        <p:nvSpPr>
          <p:cNvPr id="3" name="Content Placeholder 2"/>
          <p:cNvSpPr>
            <a:spLocks noGrp="1"/>
          </p:cNvSpPr>
          <p:nvPr>
            <p:ph idx="1"/>
          </p:nvPr>
        </p:nvSpPr>
        <p:spPr>
          <a:xfrm>
            <a:off x="259307" y="1433015"/>
            <a:ext cx="11778018" cy="5131558"/>
          </a:xfrm>
        </p:spPr>
        <p:txBody>
          <a:bodyPr>
            <a:normAutofit/>
          </a:bodyPr>
          <a:lstStyle/>
          <a:p>
            <a:pPr marL="0" indent="0">
              <a:buNone/>
            </a:pPr>
            <a:r>
              <a:rPr lang="en-US" dirty="0">
                <a:solidFill>
                  <a:schemeClr val="tx1">
                    <a:lumMod val="50000"/>
                  </a:schemeClr>
                </a:solidFill>
              </a:rPr>
              <a:t>Similarity: </a:t>
            </a:r>
          </a:p>
          <a:p>
            <a:pPr marL="0" indent="0">
              <a:buNone/>
            </a:pPr>
            <a:r>
              <a:rPr lang="en-US" dirty="0"/>
              <a:t>The </a:t>
            </a:r>
            <a:r>
              <a:rPr lang="en-US" dirty="0">
                <a:solidFill>
                  <a:srgbClr val="92D050"/>
                </a:solidFill>
              </a:rPr>
              <a:t>chromogranin</a:t>
            </a:r>
            <a:r>
              <a:rPr lang="en-US" dirty="0"/>
              <a:t>, </a:t>
            </a:r>
            <a:r>
              <a:rPr lang="en-US" dirty="0" err="1">
                <a:solidFill>
                  <a:srgbClr val="92D050"/>
                </a:solidFill>
              </a:rPr>
              <a:t>synaptophysin</a:t>
            </a:r>
            <a:r>
              <a:rPr lang="en-US" dirty="0"/>
              <a:t> and </a:t>
            </a:r>
            <a:r>
              <a:rPr lang="en-US" dirty="0">
                <a:solidFill>
                  <a:srgbClr val="92D050"/>
                </a:solidFill>
              </a:rPr>
              <a:t>CD56 </a:t>
            </a:r>
            <a:r>
              <a:rPr lang="en-US" dirty="0"/>
              <a:t>are neuroendocrine markers, which can be positive in </a:t>
            </a:r>
            <a:r>
              <a:rPr lang="en-US" u="sng" dirty="0"/>
              <a:t>both</a:t>
            </a:r>
            <a:r>
              <a:rPr lang="en-US" dirty="0"/>
              <a:t> the </a:t>
            </a:r>
            <a:r>
              <a:rPr lang="en-US" dirty="0" err="1"/>
              <a:t>paraganglia</a:t>
            </a:r>
            <a:r>
              <a:rPr lang="en-US" dirty="0"/>
              <a:t> cells as well as in parathyroid gland tissue. </a:t>
            </a:r>
          </a:p>
          <a:p>
            <a:pPr marL="0" indent="0">
              <a:buNone/>
            </a:pPr>
            <a:endParaRPr lang="en-US" dirty="0"/>
          </a:p>
          <a:p>
            <a:pPr marL="0" indent="0">
              <a:buNone/>
            </a:pPr>
            <a:r>
              <a:rPr lang="en-US" dirty="0" smtClean="0">
                <a:solidFill>
                  <a:schemeClr val="tx1">
                    <a:lumMod val="50000"/>
                  </a:schemeClr>
                </a:solidFill>
              </a:rPr>
              <a:t>Difference:</a:t>
            </a:r>
          </a:p>
          <a:p>
            <a:r>
              <a:rPr lang="en-US" dirty="0" smtClean="0">
                <a:solidFill>
                  <a:srgbClr val="FFFF00"/>
                </a:solidFill>
              </a:rPr>
              <a:t>*** Since the </a:t>
            </a:r>
            <a:r>
              <a:rPr lang="en-US" dirty="0">
                <a:solidFill>
                  <a:srgbClr val="FFFF00"/>
                </a:solidFill>
              </a:rPr>
              <a:t>parathyroid tissue is</a:t>
            </a:r>
            <a:r>
              <a:rPr lang="en-US" u="sng" dirty="0">
                <a:solidFill>
                  <a:srgbClr val="FFFF00"/>
                </a:solidFill>
              </a:rPr>
              <a:t> keratin </a:t>
            </a:r>
            <a:r>
              <a:rPr lang="en-US" dirty="0">
                <a:solidFill>
                  <a:srgbClr val="FFFF00"/>
                </a:solidFill>
              </a:rPr>
              <a:t>positive</a:t>
            </a:r>
            <a:r>
              <a:rPr lang="en-US" dirty="0"/>
              <a:t>, it can be </a:t>
            </a:r>
            <a:r>
              <a:rPr lang="en-US" dirty="0" smtClean="0"/>
              <a:t>difficult to </a:t>
            </a:r>
            <a:r>
              <a:rPr lang="en-US" dirty="0"/>
              <a:t>separate the cell types, perhaps even raising the possibility of a carcinoid tumor</a:t>
            </a:r>
            <a:r>
              <a:rPr lang="en-US" dirty="0" smtClean="0"/>
              <a:t>.</a:t>
            </a:r>
          </a:p>
          <a:p>
            <a:r>
              <a:rPr lang="en-US" dirty="0" smtClean="0"/>
              <a:t>***The </a:t>
            </a:r>
            <a:r>
              <a:rPr lang="en-US" dirty="0"/>
              <a:t>‘‘</a:t>
            </a:r>
            <a:r>
              <a:rPr lang="en-US" dirty="0" err="1">
                <a:solidFill>
                  <a:schemeClr val="accent1">
                    <a:lumMod val="60000"/>
                    <a:lumOff val="40000"/>
                  </a:schemeClr>
                </a:solidFill>
              </a:rPr>
              <a:t>zellballen</a:t>
            </a:r>
            <a:r>
              <a:rPr lang="en-US" dirty="0">
                <a:solidFill>
                  <a:schemeClr val="accent1">
                    <a:lumMod val="60000"/>
                    <a:lumOff val="40000"/>
                  </a:schemeClr>
                </a:solidFill>
              </a:rPr>
              <a:t>’’ </a:t>
            </a:r>
            <a:r>
              <a:rPr lang="en-US" dirty="0"/>
              <a:t>or nested pattern is identified </a:t>
            </a:r>
            <a:r>
              <a:rPr lang="en-US" dirty="0" smtClean="0"/>
              <a:t>easily, highlighted </a:t>
            </a:r>
            <a:r>
              <a:rPr lang="en-US" dirty="0"/>
              <a:t>by </a:t>
            </a:r>
            <a:r>
              <a:rPr lang="en-US" u="sng" dirty="0">
                <a:solidFill>
                  <a:schemeClr val="accent1">
                    <a:lumMod val="60000"/>
                    <a:lumOff val="40000"/>
                  </a:schemeClr>
                </a:solidFill>
              </a:rPr>
              <a:t>S-100 protein </a:t>
            </a:r>
            <a:r>
              <a:rPr lang="en-US" dirty="0"/>
              <a:t>immunohistochemistry. </a:t>
            </a:r>
            <a:endParaRPr lang="en-US" dirty="0" smtClean="0"/>
          </a:p>
          <a:p>
            <a:r>
              <a:rPr lang="en-US" dirty="0" smtClean="0">
                <a:solidFill>
                  <a:srgbClr val="FFFF00"/>
                </a:solidFill>
              </a:rPr>
              <a:t>However, </a:t>
            </a:r>
            <a:r>
              <a:rPr lang="en-US" u="sng" dirty="0" smtClean="0">
                <a:solidFill>
                  <a:srgbClr val="FFFF00"/>
                </a:solidFill>
              </a:rPr>
              <a:t>strong and intense </a:t>
            </a:r>
            <a:r>
              <a:rPr lang="en-US" dirty="0" smtClean="0">
                <a:solidFill>
                  <a:srgbClr val="FFFF00"/>
                </a:solidFill>
              </a:rPr>
              <a:t>staining with keratin </a:t>
            </a:r>
            <a:r>
              <a:rPr lang="en-US" u="sng" dirty="0" smtClean="0">
                <a:solidFill>
                  <a:srgbClr val="FFFF00"/>
                </a:solidFill>
              </a:rPr>
              <a:t>and parathyroid hormone </a:t>
            </a:r>
            <a:r>
              <a:rPr lang="en-US" dirty="0" smtClean="0">
                <a:solidFill>
                  <a:srgbClr val="FFFF00"/>
                </a:solidFill>
              </a:rPr>
              <a:t>in the parathyroid parenchymal cells helps to separate the two populations</a:t>
            </a:r>
            <a:r>
              <a:rPr lang="en-US" dirty="0" smtClean="0"/>
              <a:t>. </a:t>
            </a:r>
            <a:endParaRPr lang="en-US" dirty="0"/>
          </a:p>
        </p:txBody>
      </p:sp>
    </p:spTree>
    <p:extLst>
      <p:ext uri="{BB962C8B-B14F-4D97-AF65-F5344CB8AC3E}">
        <p14:creationId xmlns:p14="http://schemas.microsoft.com/office/powerpoint/2010/main" val="4880999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8991" y="1456774"/>
            <a:ext cx="10658902" cy="1430673"/>
          </a:xfrm>
        </p:spPr>
        <p:txBody>
          <a:bodyPr/>
          <a:lstStyle/>
          <a:p>
            <a:r>
              <a:rPr lang="en-US" dirty="0" smtClean="0"/>
              <a:t>Parathyroid                    </a:t>
            </a:r>
            <a:r>
              <a:rPr lang="en-US" dirty="0" err="1" smtClean="0"/>
              <a:t>Paraganglioma</a:t>
            </a:r>
            <a:endParaRPr lang="en-US" dirty="0"/>
          </a:p>
        </p:txBody>
      </p:sp>
      <p:pic>
        <p:nvPicPr>
          <p:cNvPr id="4" name="Content Placeholder 3"/>
          <p:cNvPicPr>
            <a:picLocks noGrp="1" noChangeAspect="1"/>
          </p:cNvPicPr>
          <p:nvPr>
            <p:ph idx="1"/>
          </p:nvPr>
        </p:nvPicPr>
        <p:blipFill>
          <a:blip r:embed="rId2"/>
          <a:stretch>
            <a:fillRect/>
          </a:stretch>
        </p:blipFill>
        <p:spPr>
          <a:xfrm>
            <a:off x="245661" y="2887447"/>
            <a:ext cx="11027390" cy="141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82323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074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1734" y="300252"/>
            <a:ext cx="7069541" cy="3362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p:cNvPicPr>
            <a:picLocks noGrp="1" noChangeAspect="1"/>
          </p:cNvPicPr>
          <p:nvPr>
            <p:ph idx="1"/>
          </p:nvPr>
        </p:nvPicPr>
        <p:blipFill>
          <a:blip r:embed="rId3"/>
          <a:stretch>
            <a:fillRect/>
          </a:stretch>
        </p:blipFill>
        <p:spPr>
          <a:xfrm>
            <a:off x="1187356" y="3951880"/>
            <a:ext cx="9921922" cy="2462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Minus 1"/>
          <p:cNvSpPr/>
          <p:nvPr/>
        </p:nvSpPr>
        <p:spPr>
          <a:xfrm>
            <a:off x="4203510" y="1091821"/>
            <a:ext cx="504968" cy="5459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inus 2"/>
          <p:cNvSpPr/>
          <p:nvPr/>
        </p:nvSpPr>
        <p:spPr>
          <a:xfrm>
            <a:off x="4455994" y="3502699"/>
            <a:ext cx="252484"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655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5534" y="2052918"/>
            <a:ext cx="12096466" cy="4195481"/>
          </a:xfrm>
        </p:spPr>
        <p:txBody>
          <a:bodyPr>
            <a:normAutofit/>
          </a:bodyPr>
          <a:lstStyle/>
          <a:p>
            <a:r>
              <a:rPr lang="en-US" dirty="0"/>
              <a:t>PHPT is the main manifestation of HPT-JT and affects about 95% of patients. </a:t>
            </a:r>
            <a:endParaRPr lang="en-US" dirty="0" smtClean="0"/>
          </a:p>
          <a:p>
            <a:r>
              <a:rPr lang="en-US" dirty="0" smtClean="0"/>
              <a:t>pathological </a:t>
            </a:r>
            <a:r>
              <a:rPr lang="en-US" dirty="0"/>
              <a:t>features of atypical adenoma (</a:t>
            </a:r>
            <a:r>
              <a:rPr lang="en-US" dirty="0">
                <a:solidFill>
                  <a:srgbClr val="FFC000"/>
                </a:solidFill>
              </a:rPr>
              <a:t>cystic aspect</a:t>
            </a:r>
            <a:r>
              <a:rPr lang="en-US" dirty="0"/>
              <a:t>, fibrosis, mitosis</a:t>
            </a:r>
            <a:r>
              <a:rPr lang="en-US" dirty="0" smtClean="0"/>
              <a:t>)</a:t>
            </a:r>
          </a:p>
          <a:p>
            <a:r>
              <a:rPr lang="en-US" dirty="0" smtClean="0"/>
              <a:t>Parathyroid </a:t>
            </a:r>
            <a:r>
              <a:rPr lang="en-US" dirty="0"/>
              <a:t>carcinoma (</a:t>
            </a:r>
            <a:r>
              <a:rPr lang="en-US" dirty="0" smtClean="0"/>
              <a:t>PC) is </a:t>
            </a:r>
            <a:r>
              <a:rPr lang="en-US" dirty="0"/>
              <a:t>frequent in HPT-JT (15% </a:t>
            </a:r>
            <a:r>
              <a:rPr lang="en-US" dirty="0" smtClean="0"/>
              <a:t>- 37% of </a:t>
            </a:r>
            <a:r>
              <a:rPr lang="en-US" dirty="0"/>
              <a:t>the cases) </a:t>
            </a:r>
            <a:endParaRPr lang="en-US" dirty="0" smtClean="0"/>
          </a:p>
          <a:p>
            <a:r>
              <a:rPr lang="en-US" dirty="0" smtClean="0"/>
              <a:t>Patients </a:t>
            </a:r>
            <a:r>
              <a:rPr lang="en-US" dirty="0"/>
              <a:t>carrying MEN1 and CASR mutations are young and have </a:t>
            </a:r>
            <a:r>
              <a:rPr lang="en-US" dirty="0" err="1"/>
              <a:t>multiglandular</a:t>
            </a:r>
            <a:r>
              <a:rPr lang="en-US" dirty="0"/>
              <a:t> disease, whereas those with </a:t>
            </a:r>
            <a:r>
              <a:rPr lang="en-US" u="sng" dirty="0"/>
              <a:t>CDC73 mutations </a:t>
            </a:r>
            <a:r>
              <a:rPr lang="en-US" dirty="0"/>
              <a:t>more frequently manifest </a:t>
            </a:r>
            <a:r>
              <a:rPr lang="en-US" u="sng" dirty="0"/>
              <a:t>PC</a:t>
            </a:r>
            <a:r>
              <a:rPr lang="en-US" dirty="0"/>
              <a:t> or </a:t>
            </a:r>
            <a:r>
              <a:rPr lang="en-US" u="sng" dirty="0"/>
              <a:t>parathyroid cystic tumors</a:t>
            </a:r>
          </a:p>
          <a:p>
            <a:endParaRPr lang="en-US" dirty="0"/>
          </a:p>
        </p:txBody>
      </p:sp>
    </p:spTree>
    <p:extLst>
      <p:ext uri="{BB962C8B-B14F-4D97-AF65-F5344CB8AC3E}">
        <p14:creationId xmlns:p14="http://schemas.microsoft.com/office/powerpoint/2010/main" val="30815780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a:t>
            </a:r>
            <a:r>
              <a:rPr lang="en-US" dirty="0" err="1" smtClean="0"/>
              <a:t>sweden</a:t>
            </a:r>
            <a:endParaRPr lang="en-US" dirty="0"/>
          </a:p>
        </p:txBody>
      </p:sp>
      <p:sp>
        <p:nvSpPr>
          <p:cNvPr id="3" name="Content Placeholder 2"/>
          <p:cNvSpPr>
            <a:spLocks noGrp="1"/>
          </p:cNvSpPr>
          <p:nvPr>
            <p:ph idx="1"/>
          </p:nvPr>
        </p:nvSpPr>
        <p:spPr>
          <a:xfrm>
            <a:off x="436728" y="2052918"/>
            <a:ext cx="11546006" cy="4195481"/>
          </a:xfrm>
        </p:spPr>
        <p:txBody>
          <a:bodyPr/>
          <a:lstStyle/>
          <a:p>
            <a:r>
              <a:rPr lang="en-US" dirty="0"/>
              <a:t>CDC73 gene mutations </a:t>
            </a:r>
            <a:r>
              <a:rPr lang="en-US" dirty="0" smtClean="0"/>
              <a:t>in parathyroid </a:t>
            </a:r>
            <a:r>
              <a:rPr lang="en-US" dirty="0"/>
              <a:t>adenomas seem </a:t>
            </a:r>
            <a:r>
              <a:rPr lang="en-US" u="sng" dirty="0"/>
              <a:t>rare, but are reported, </a:t>
            </a:r>
            <a:r>
              <a:rPr lang="en-US" dirty="0"/>
              <a:t>especially </a:t>
            </a:r>
            <a:r>
              <a:rPr lang="en-US" dirty="0" smtClean="0"/>
              <a:t>in </a:t>
            </a:r>
            <a:r>
              <a:rPr lang="en-US" u="sng" dirty="0" smtClean="0"/>
              <a:t>cystic</a:t>
            </a:r>
            <a:r>
              <a:rPr lang="en-US" dirty="0" smtClean="0"/>
              <a:t> </a:t>
            </a:r>
            <a:r>
              <a:rPr lang="en-US" dirty="0"/>
              <a:t>or atypical adenomas</a:t>
            </a:r>
          </a:p>
        </p:txBody>
      </p:sp>
      <p:pic>
        <p:nvPicPr>
          <p:cNvPr id="4" name="Picture 3"/>
          <p:cNvPicPr>
            <a:picLocks noChangeAspect="1"/>
          </p:cNvPicPr>
          <p:nvPr/>
        </p:nvPicPr>
        <p:blipFill>
          <a:blip r:embed="rId2"/>
          <a:stretch>
            <a:fillRect/>
          </a:stretch>
        </p:blipFill>
        <p:spPr>
          <a:xfrm>
            <a:off x="3057099" y="3730840"/>
            <a:ext cx="8502555" cy="2517559"/>
          </a:xfrm>
          <a:prstGeom prst="rect">
            <a:avLst/>
          </a:prstGeom>
        </p:spPr>
      </p:pic>
    </p:spTree>
    <p:extLst>
      <p:ext uri="{BB962C8B-B14F-4D97-AF65-F5344CB8AC3E}">
        <p14:creationId xmlns:p14="http://schemas.microsoft.com/office/powerpoint/2010/main" val="1456243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452718"/>
            <a:ext cx="11900847" cy="1400530"/>
          </a:xfrm>
        </p:spPr>
        <p:txBody>
          <a:bodyPr/>
          <a:lstStyle/>
          <a:p>
            <a:r>
              <a:rPr lang="en-US" sz="4000" dirty="0"/>
              <a:t>Additional clinical </a:t>
            </a:r>
            <a:r>
              <a:rPr lang="en-US" sz="4000" dirty="0" smtClean="0"/>
              <a:t>considerations &amp; surveillance</a:t>
            </a:r>
            <a:endParaRPr lang="en-US" sz="4000" dirty="0"/>
          </a:p>
        </p:txBody>
      </p:sp>
      <p:sp>
        <p:nvSpPr>
          <p:cNvPr id="3" name="Content Placeholder 2"/>
          <p:cNvSpPr>
            <a:spLocks noGrp="1"/>
          </p:cNvSpPr>
          <p:nvPr>
            <p:ph idx="1"/>
          </p:nvPr>
        </p:nvSpPr>
        <p:spPr>
          <a:xfrm>
            <a:off x="0" y="2216691"/>
            <a:ext cx="11996381" cy="4195481"/>
          </a:xfrm>
        </p:spPr>
        <p:txBody>
          <a:bodyPr>
            <a:normAutofit fontScale="92500" lnSpcReduction="20000"/>
          </a:bodyPr>
          <a:lstStyle/>
          <a:p>
            <a:r>
              <a:rPr lang="en-US" dirty="0"/>
              <a:t>Once the </a:t>
            </a:r>
            <a:r>
              <a:rPr lang="en-US" dirty="0" smtClean="0"/>
              <a:t>histopathological diagnosis ( atypical adenoma) has </a:t>
            </a:r>
            <a:r>
              <a:rPr lang="en-US" dirty="0"/>
              <a:t>been </a:t>
            </a:r>
            <a:r>
              <a:rPr lang="en-US" dirty="0" err="1"/>
              <a:t>confrmed</a:t>
            </a:r>
            <a:r>
              <a:rPr lang="en-US" dirty="0"/>
              <a:t>, </a:t>
            </a:r>
            <a:r>
              <a:rPr lang="en-US" dirty="0" err="1" smtClean="0">
                <a:solidFill>
                  <a:srgbClr val="92D050"/>
                </a:solidFill>
              </a:rPr>
              <a:t>parafbromin</a:t>
            </a:r>
            <a:r>
              <a:rPr lang="en-US" dirty="0" smtClean="0"/>
              <a:t> immunohistochemistry </a:t>
            </a:r>
            <a:r>
              <a:rPr lang="en-US" dirty="0"/>
              <a:t>should be carried out, as </a:t>
            </a:r>
            <a:r>
              <a:rPr lang="en-US" dirty="0" smtClean="0"/>
              <a:t>suggested by </a:t>
            </a:r>
            <a:r>
              <a:rPr lang="en-US" dirty="0"/>
              <a:t>other authors, together with the </a:t>
            </a:r>
            <a:r>
              <a:rPr lang="en-US" dirty="0">
                <a:solidFill>
                  <a:srgbClr val="92D050"/>
                </a:solidFill>
              </a:rPr>
              <a:t>germline testing of CDC73</a:t>
            </a:r>
            <a:r>
              <a:rPr lang="en-US" dirty="0"/>
              <a:t> </a:t>
            </a:r>
            <a:r>
              <a:rPr lang="en-US" dirty="0" smtClean="0"/>
              <a:t>gene(cardoso2017)</a:t>
            </a:r>
          </a:p>
          <a:p>
            <a:endParaRPr lang="en-US" dirty="0"/>
          </a:p>
          <a:p>
            <a:r>
              <a:rPr lang="en-US" dirty="0"/>
              <a:t>Conversely, Gill and coworkers suggested that for </a:t>
            </a:r>
            <a:r>
              <a:rPr lang="en-US" dirty="0" smtClean="0"/>
              <a:t>atypical adenomas </a:t>
            </a:r>
            <a:r>
              <a:rPr lang="en-US" dirty="0"/>
              <a:t>without concerning clinical features of </a:t>
            </a:r>
            <a:r>
              <a:rPr lang="en-US" dirty="0" smtClean="0"/>
              <a:t>family history </a:t>
            </a:r>
            <a:r>
              <a:rPr lang="en-US" dirty="0"/>
              <a:t>the genetic screening should only be performed </a:t>
            </a:r>
            <a:r>
              <a:rPr lang="en-US" dirty="0" smtClean="0"/>
              <a:t>in patients </a:t>
            </a:r>
            <a:r>
              <a:rPr lang="en-US" dirty="0"/>
              <a:t>with </a:t>
            </a:r>
            <a:r>
              <a:rPr lang="en-US" dirty="0" err="1" smtClean="0">
                <a:solidFill>
                  <a:srgbClr val="00B050"/>
                </a:solidFill>
              </a:rPr>
              <a:t>parafibromin</a:t>
            </a:r>
            <a:r>
              <a:rPr lang="en-US" dirty="0" smtClean="0">
                <a:solidFill>
                  <a:srgbClr val="00B050"/>
                </a:solidFill>
              </a:rPr>
              <a:t> loss </a:t>
            </a:r>
            <a:r>
              <a:rPr lang="en-US" dirty="0" smtClean="0"/>
              <a:t>(gill 2019)</a:t>
            </a:r>
          </a:p>
          <a:p>
            <a:endParaRPr lang="en-US" dirty="0" smtClean="0"/>
          </a:p>
          <a:p>
            <a:r>
              <a:rPr lang="en-US" dirty="0"/>
              <a:t>When a CDC73 germline mutation is </a:t>
            </a:r>
            <a:r>
              <a:rPr lang="en-US" dirty="0" err="1"/>
              <a:t>identifed</a:t>
            </a:r>
            <a:r>
              <a:rPr lang="en-US" dirty="0"/>
              <a:t>, </a:t>
            </a:r>
            <a:r>
              <a:rPr lang="en-US" dirty="0" smtClean="0"/>
              <a:t>the genetic </a:t>
            </a:r>
            <a:r>
              <a:rPr lang="en-US" dirty="0"/>
              <a:t>testing should be offered to </a:t>
            </a:r>
            <a:r>
              <a:rPr lang="en-US" dirty="0" err="1"/>
              <a:t>frst</a:t>
            </a:r>
            <a:r>
              <a:rPr lang="en-US" dirty="0"/>
              <a:t>-degree </a:t>
            </a:r>
            <a:r>
              <a:rPr lang="en-US" dirty="0" smtClean="0"/>
              <a:t>relatives, to </a:t>
            </a:r>
            <a:r>
              <a:rPr lang="en-US" dirty="0"/>
              <a:t>identify mutation carriers </a:t>
            </a:r>
            <a:r>
              <a:rPr lang="en-US" dirty="0" smtClean="0"/>
              <a:t>who are </a:t>
            </a:r>
            <a:r>
              <a:rPr lang="en-US" dirty="0"/>
              <a:t>at high risk of developing HPT-JT-associated </a:t>
            </a:r>
            <a:r>
              <a:rPr lang="en-US" dirty="0" smtClean="0"/>
              <a:t>tumors. At </a:t>
            </a:r>
            <a:r>
              <a:rPr lang="en-US" dirty="0"/>
              <a:t>the same time, the </a:t>
            </a:r>
            <a:r>
              <a:rPr lang="en-US" dirty="0" err="1"/>
              <a:t>identifcation</a:t>
            </a:r>
            <a:r>
              <a:rPr lang="en-US" dirty="0"/>
              <a:t> of relatives </a:t>
            </a:r>
            <a:r>
              <a:rPr lang="en-US" dirty="0" smtClean="0"/>
              <a:t>not carrying </a:t>
            </a:r>
            <a:r>
              <a:rPr lang="en-US" dirty="0"/>
              <a:t>the CDC73 mutation would allow </a:t>
            </a:r>
            <a:r>
              <a:rPr lang="en-US" dirty="0" smtClean="0"/>
              <a:t>reassuring them </a:t>
            </a:r>
            <a:r>
              <a:rPr lang="en-US" dirty="0"/>
              <a:t>from the anxiety of developing the disease </a:t>
            </a:r>
            <a:r>
              <a:rPr lang="en-US" dirty="0" smtClean="0"/>
              <a:t>and prevent </a:t>
            </a:r>
            <a:r>
              <a:rPr lang="en-US" dirty="0"/>
              <a:t>unnecessary screening</a:t>
            </a:r>
            <a:r>
              <a:rPr lang="en-US" dirty="0" smtClean="0"/>
              <a:t>.</a:t>
            </a:r>
          </a:p>
          <a:p>
            <a:r>
              <a:rPr lang="en-US" dirty="0" smtClean="0"/>
              <a:t> </a:t>
            </a:r>
            <a:endParaRPr lang="en-US" dirty="0"/>
          </a:p>
        </p:txBody>
      </p:sp>
    </p:spTree>
    <p:extLst>
      <p:ext uri="{BB962C8B-B14F-4D97-AF65-F5344CB8AC3E}">
        <p14:creationId xmlns:p14="http://schemas.microsoft.com/office/powerpoint/2010/main" val="1359057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2299" y="238836"/>
            <a:ext cx="7857644" cy="6619164"/>
          </a:xfrm>
        </p:spPr>
        <p:txBody>
          <a:bodyPr>
            <a:noAutofit/>
          </a:bodyPr>
          <a:lstStyle/>
          <a:p>
            <a:r>
              <a:rPr lang="en-US" sz="3600" dirty="0" smtClean="0"/>
              <a:t>Location</a:t>
            </a:r>
            <a:br>
              <a:rPr lang="en-US" sz="3600" dirty="0" smtClean="0"/>
            </a:br>
            <a:r>
              <a:rPr lang="en-US" sz="2400" dirty="0"/>
              <a:t/>
            </a:r>
            <a:br>
              <a:rPr lang="en-US" sz="2400" dirty="0"/>
            </a:br>
            <a:r>
              <a:rPr lang="en-US" sz="2400" dirty="0" smtClean="0">
                <a:solidFill>
                  <a:srgbClr val="FF0000"/>
                </a:solidFill>
              </a:rPr>
              <a:t>congenital </a:t>
            </a:r>
            <a:r>
              <a:rPr lang="en-US" sz="2400" dirty="0">
                <a:solidFill>
                  <a:srgbClr val="FF0000"/>
                </a:solidFill>
              </a:rPr>
              <a:t>ectopy </a:t>
            </a:r>
            <a:r>
              <a:rPr lang="en-US" sz="2400" dirty="0" smtClean="0"/>
              <a:t>= abnormal </a:t>
            </a:r>
            <a:r>
              <a:rPr lang="en-US" sz="2400" dirty="0"/>
              <a:t>migration during </a:t>
            </a:r>
            <a:r>
              <a:rPr lang="en-US" sz="2400" dirty="0" smtClean="0"/>
              <a:t>embryological development</a:t>
            </a:r>
            <a:r>
              <a:rPr lang="en-US" sz="2400" dirty="0"/>
              <a:t/>
            </a:r>
            <a:br>
              <a:rPr lang="en-US" sz="2400" dirty="0"/>
            </a:br>
            <a:r>
              <a:rPr lang="en-US" sz="2400" dirty="0" smtClean="0"/>
              <a:t>(most often seen in </a:t>
            </a:r>
            <a:r>
              <a:rPr lang="en-US" sz="2400" u="sng" dirty="0" smtClean="0"/>
              <a:t>lower</a:t>
            </a:r>
            <a:r>
              <a:rPr lang="en-US" sz="2400" dirty="0" smtClean="0"/>
              <a:t> </a:t>
            </a:r>
            <a:r>
              <a:rPr lang="en-US" sz="2400" dirty="0" err="1" smtClean="0"/>
              <a:t>parathyroids</a:t>
            </a:r>
            <a:r>
              <a:rPr lang="en-US" sz="2400" dirty="0" smtClean="0"/>
              <a:t>)</a:t>
            </a:r>
            <a:br>
              <a:rPr lang="en-US" sz="2400" dirty="0" smtClean="0"/>
            </a:br>
            <a:r>
              <a:rPr lang="en-US" sz="2400" dirty="0" smtClean="0"/>
              <a:t/>
            </a:r>
            <a:br>
              <a:rPr lang="en-US" sz="2400" dirty="0" smtClean="0"/>
            </a:br>
            <a:r>
              <a:rPr lang="en-US" sz="2400" dirty="0" smtClean="0">
                <a:solidFill>
                  <a:srgbClr val="FF0000"/>
                </a:solidFill>
              </a:rPr>
              <a:t>Acquired </a:t>
            </a:r>
            <a:r>
              <a:rPr lang="en-US" sz="2400" dirty="0">
                <a:solidFill>
                  <a:srgbClr val="FF0000"/>
                </a:solidFill>
              </a:rPr>
              <a:t>ectopy </a:t>
            </a:r>
            <a:r>
              <a:rPr lang="en-US" sz="2400" dirty="0" smtClean="0"/>
              <a:t>= migration </a:t>
            </a:r>
            <a:r>
              <a:rPr lang="en-US" sz="2400" dirty="0"/>
              <a:t>of </a:t>
            </a:r>
            <a:r>
              <a:rPr lang="en-US" sz="2800" dirty="0"/>
              <a:t>pathologically enlarged </a:t>
            </a:r>
            <a:r>
              <a:rPr lang="en-US" sz="2400" dirty="0" smtClean="0"/>
              <a:t>parathyroid</a:t>
            </a:r>
            <a:br>
              <a:rPr lang="en-US" sz="2400" dirty="0" smtClean="0"/>
            </a:br>
            <a:r>
              <a:rPr lang="en-US" sz="2400" dirty="0" smtClean="0"/>
              <a:t>(most often seen </a:t>
            </a:r>
            <a:r>
              <a:rPr lang="en-US" sz="2400" dirty="0"/>
              <a:t>in </a:t>
            </a:r>
            <a:r>
              <a:rPr lang="en-US" sz="2400" u="sng" dirty="0" smtClean="0"/>
              <a:t>upper</a:t>
            </a:r>
            <a:r>
              <a:rPr lang="en-US" sz="2400" dirty="0" smtClean="0"/>
              <a:t> </a:t>
            </a:r>
            <a:r>
              <a:rPr lang="en-US" sz="2400" dirty="0" err="1"/>
              <a:t>parathyroids</a:t>
            </a:r>
            <a:r>
              <a:rPr lang="en-US" sz="2400" dirty="0"/>
              <a:t> </a:t>
            </a:r>
            <a:r>
              <a:rPr lang="en-US" sz="2400" dirty="0" smtClean="0"/>
              <a:t>)</a:t>
            </a:r>
            <a:br>
              <a:rPr lang="en-US" sz="2400" dirty="0" smtClean="0"/>
            </a:br>
            <a:r>
              <a:rPr lang="en-US" sz="2400" dirty="0" smtClean="0"/>
              <a:t/>
            </a:r>
            <a:br>
              <a:rPr lang="en-US" sz="2400" dirty="0" smtClean="0"/>
            </a:br>
            <a:r>
              <a:rPr lang="en-US" sz="2400" dirty="0"/>
              <a:t/>
            </a:r>
            <a:br>
              <a:rPr lang="en-US" sz="2400" dirty="0"/>
            </a:br>
            <a:r>
              <a:rPr lang="en-US" sz="2400" dirty="0"/>
              <a:t>size : </a:t>
            </a:r>
            <a:br>
              <a:rPr lang="en-US" sz="2400" dirty="0"/>
            </a:br>
            <a:r>
              <a:rPr lang="en-US" sz="2400" dirty="0"/>
              <a:t>5x3x1 mm </a:t>
            </a:r>
            <a:br>
              <a:rPr lang="en-US" sz="2400" dirty="0"/>
            </a:br>
            <a:r>
              <a:rPr lang="en-US" sz="2400" dirty="0"/>
              <a:t/>
            </a:r>
            <a:br>
              <a:rPr lang="en-US" sz="2400" dirty="0"/>
            </a:br>
            <a:r>
              <a:rPr lang="en-US" sz="2400" dirty="0"/>
              <a:t>weight :</a:t>
            </a:r>
            <a:br>
              <a:rPr lang="en-US" sz="2400" dirty="0"/>
            </a:br>
            <a:r>
              <a:rPr lang="en-US" sz="2400" dirty="0"/>
              <a:t> 35 to 40 mg .</a:t>
            </a: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 </a:t>
            </a:r>
            <a:endParaRPr lang="en-US" sz="2400" dirty="0"/>
          </a:p>
        </p:txBody>
      </p:sp>
      <p:pic>
        <p:nvPicPr>
          <p:cNvPr id="4" name="Picture 3"/>
          <p:cNvPicPr>
            <a:picLocks noChangeAspect="1"/>
          </p:cNvPicPr>
          <p:nvPr/>
        </p:nvPicPr>
        <p:blipFill>
          <a:blip r:embed="rId2"/>
          <a:stretch>
            <a:fillRect/>
          </a:stretch>
        </p:blipFill>
        <p:spPr>
          <a:xfrm>
            <a:off x="8284199" y="238836"/>
            <a:ext cx="3559458" cy="6070444"/>
          </a:xfrm>
          <a:prstGeom prst="rect">
            <a:avLst/>
          </a:prstGeom>
        </p:spPr>
      </p:pic>
    </p:spTree>
    <p:extLst>
      <p:ext uri="{BB962C8B-B14F-4D97-AF65-F5344CB8AC3E}">
        <p14:creationId xmlns:p14="http://schemas.microsoft.com/office/powerpoint/2010/main" val="37106318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5606" y="723332"/>
            <a:ext cx="11582411" cy="5288431"/>
          </a:xfrm>
          <a:prstGeom prst="rect">
            <a:avLst/>
          </a:prstGeom>
        </p:spPr>
      </p:pic>
    </p:spTree>
    <p:extLst>
      <p:ext uri="{BB962C8B-B14F-4D97-AF65-F5344CB8AC3E}">
        <p14:creationId xmlns:p14="http://schemas.microsoft.com/office/powerpoint/2010/main" val="14180872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67" y="452718"/>
            <a:ext cx="11218460" cy="625455"/>
          </a:xfrm>
        </p:spPr>
        <p:txBody>
          <a:bodyPr/>
          <a:lstStyle/>
          <a:p>
            <a:r>
              <a:rPr lang="en-US" sz="2000" dirty="0"/>
              <a:t>In most consecutive series of patients undergoing </a:t>
            </a:r>
            <a:r>
              <a:rPr lang="en-US" sz="2000" dirty="0" smtClean="0"/>
              <a:t>surgery for </a:t>
            </a:r>
            <a:r>
              <a:rPr lang="en-US" sz="2000" dirty="0"/>
              <a:t>PHPT, the incidence of atypical parathyroid </a:t>
            </a:r>
            <a:r>
              <a:rPr lang="en-US" sz="2000" dirty="0" smtClean="0"/>
              <a:t>adenoma ranged </a:t>
            </a:r>
            <a:r>
              <a:rPr lang="en-US" sz="2000" dirty="0"/>
              <a:t>from 0.5 to 4.4</a:t>
            </a:r>
            <a:r>
              <a:rPr lang="en-US" sz="2000" dirty="0" smtClean="0"/>
              <a:t>%</a:t>
            </a:r>
            <a:br>
              <a:rPr lang="en-US" sz="2000" dirty="0" smtClean="0"/>
            </a:br>
            <a:r>
              <a:rPr lang="en-US" sz="2000" dirty="0"/>
              <a:t>An incidence as high as 14% has been reported </a:t>
            </a:r>
            <a:r>
              <a:rPr lang="en-US" sz="2000" dirty="0" smtClean="0"/>
              <a:t>in the </a:t>
            </a:r>
            <a:r>
              <a:rPr lang="en-US" sz="2000" dirty="0"/>
              <a:t>Asian countries </a:t>
            </a:r>
            <a:br>
              <a:rPr lang="en-US" sz="2000" dirty="0"/>
            </a:br>
            <a:endParaRPr lang="en-US" sz="2000" dirty="0"/>
          </a:p>
        </p:txBody>
      </p:sp>
      <p:pic>
        <p:nvPicPr>
          <p:cNvPr id="4" name="Content Placeholder 3"/>
          <p:cNvPicPr>
            <a:picLocks noGrp="1" noChangeAspect="1"/>
          </p:cNvPicPr>
          <p:nvPr>
            <p:ph idx="1"/>
          </p:nvPr>
        </p:nvPicPr>
        <p:blipFill>
          <a:blip r:embed="rId2"/>
          <a:stretch>
            <a:fillRect/>
          </a:stretch>
        </p:blipFill>
        <p:spPr>
          <a:xfrm>
            <a:off x="700803" y="1978926"/>
            <a:ext cx="10826788" cy="4165862"/>
          </a:xfrm>
          <a:prstGeom prst="rect">
            <a:avLst/>
          </a:prstGeom>
        </p:spPr>
      </p:pic>
    </p:spTree>
    <p:extLst>
      <p:ext uri="{BB962C8B-B14F-4D97-AF65-F5344CB8AC3E}">
        <p14:creationId xmlns:p14="http://schemas.microsoft.com/office/powerpoint/2010/main" val="33866373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58839" y="504967"/>
            <a:ext cx="8195334" cy="5893558"/>
          </a:xfrm>
          <a:prstGeom prst="rect">
            <a:avLst/>
          </a:prstGeom>
        </p:spPr>
      </p:pic>
    </p:spTree>
    <p:extLst>
      <p:ext uri="{BB962C8B-B14F-4D97-AF65-F5344CB8AC3E}">
        <p14:creationId xmlns:p14="http://schemas.microsoft.com/office/powerpoint/2010/main" val="3268763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1068" y="1096370"/>
            <a:ext cx="11737075" cy="5188424"/>
          </a:xfrm>
        </p:spPr>
        <p:txBody>
          <a:bodyPr>
            <a:normAutofit/>
          </a:bodyPr>
          <a:lstStyle/>
          <a:p>
            <a:r>
              <a:rPr lang="en-US" dirty="0" smtClean="0">
                <a:solidFill>
                  <a:srgbClr val="FFC000"/>
                </a:solidFill>
              </a:rPr>
              <a:t>1-how </a:t>
            </a:r>
            <a:r>
              <a:rPr lang="en-US" dirty="0">
                <a:solidFill>
                  <a:srgbClr val="FFC000"/>
                </a:solidFill>
              </a:rPr>
              <a:t>is the anatomical distribution of ectopic parathyroid glands &amp; </a:t>
            </a:r>
            <a:r>
              <a:rPr lang="en-US" dirty="0" smtClean="0">
                <a:solidFill>
                  <a:srgbClr val="FFC000"/>
                </a:solidFill>
              </a:rPr>
              <a:t>adenomas?</a:t>
            </a:r>
          </a:p>
          <a:p>
            <a:endParaRPr lang="en-US" dirty="0" smtClean="0">
              <a:solidFill>
                <a:srgbClr val="FFC000"/>
              </a:solidFill>
            </a:endParaRPr>
          </a:p>
          <a:p>
            <a:r>
              <a:rPr lang="en-US" dirty="0" smtClean="0">
                <a:solidFill>
                  <a:schemeClr val="accent4"/>
                </a:solidFill>
              </a:rPr>
              <a:t>2-What are the differences between solid &amp;</a:t>
            </a:r>
            <a:r>
              <a:rPr lang="en-US" dirty="0" err="1" smtClean="0">
                <a:solidFill>
                  <a:schemeClr val="accent4"/>
                </a:solidFill>
              </a:rPr>
              <a:t>cytic</a:t>
            </a:r>
            <a:r>
              <a:rPr lang="en-US" dirty="0" smtClean="0">
                <a:solidFill>
                  <a:schemeClr val="accent4"/>
                </a:solidFill>
              </a:rPr>
              <a:t> parathyroid adenomas( size, </a:t>
            </a:r>
            <a:r>
              <a:rPr lang="en-US" dirty="0" err="1" smtClean="0">
                <a:solidFill>
                  <a:schemeClr val="accent4"/>
                </a:solidFill>
              </a:rPr>
              <a:t>symptoms,ectopia</a:t>
            </a:r>
            <a:r>
              <a:rPr lang="en-US" dirty="0" smtClean="0">
                <a:solidFill>
                  <a:schemeClr val="accent4"/>
                </a:solidFill>
              </a:rPr>
              <a:t>, atypia)?</a:t>
            </a:r>
          </a:p>
          <a:p>
            <a:endParaRPr lang="en-US" dirty="0" smtClean="0">
              <a:solidFill>
                <a:schemeClr val="accent4"/>
              </a:solidFill>
            </a:endParaRPr>
          </a:p>
          <a:p>
            <a:r>
              <a:rPr lang="en-US" dirty="0" smtClean="0">
                <a:solidFill>
                  <a:schemeClr val="accent4"/>
                </a:solidFill>
              </a:rPr>
              <a:t>3-what is the </a:t>
            </a:r>
            <a:r>
              <a:rPr lang="en-US" dirty="0" err="1" smtClean="0">
                <a:solidFill>
                  <a:schemeClr val="accent4"/>
                </a:solidFill>
              </a:rPr>
              <a:t>significans</a:t>
            </a:r>
            <a:r>
              <a:rPr lang="en-US" dirty="0" smtClean="0">
                <a:solidFill>
                  <a:schemeClr val="accent4"/>
                </a:solidFill>
              </a:rPr>
              <a:t> of cystic aspect of parathyroid </a:t>
            </a:r>
            <a:r>
              <a:rPr lang="en-US" dirty="0" smtClean="0">
                <a:solidFill>
                  <a:schemeClr val="accent4"/>
                </a:solidFill>
              </a:rPr>
              <a:t>adenoma?</a:t>
            </a:r>
            <a:endParaRPr lang="en-US" dirty="0" smtClean="0">
              <a:solidFill>
                <a:schemeClr val="accent4"/>
              </a:solidFill>
            </a:endParaRPr>
          </a:p>
          <a:p>
            <a:endParaRPr lang="en-US" dirty="0" smtClean="0">
              <a:solidFill>
                <a:schemeClr val="accent4"/>
              </a:solidFill>
            </a:endParaRPr>
          </a:p>
          <a:p>
            <a:r>
              <a:rPr lang="en-US" dirty="0" smtClean="0">
                <a:solidFill>
                  <a:schemeClr val="accent4"/>
                </a:solidFill>
              </a:rPr>
              <a:t>4-was ectopic parathyroid adenoma the </a:t>
            </a:r>
            <a:r>
              <a:rPr lang="en-US" dirty="0" err="1" smtClean="0">
                <a:solidFill>
                  <a:schemeClr val="accent4"/>
                </a:solidFill>
              </a:rPr>
              <a:t>definit</a:t>
            </a:r>
            <a:r>
              <a:rPr lang="en-US" dirty="0" smtClean="0">
                <a:solidFill>
                  <a:schemeClr val="accent4"/>
                </a:solidFill>
              </a:rPr>
              <a:t> diagnose of our patients or a </a:t>
            </a:r>
            <a:r>
              <a:rPr lang="en-US" dirty="0" err="1" smtClean="0">
                <a:solidFill>
                  <a:schemeClr val="accent4"/>
                </a:solidFill>
              </a:rPr>
              <a:t>pth</a:t>
            </a:r>
            <a:r>
              <a:rPr lang="en-US" dirty="0" smtClean="0">
                <a:solidFill>
                  <a:schemeClr val="accent4"/>
                </a:solidFill>
              </a:rPr>
              <a:t>-secreting tumor such as neuroendocrine tumor can be considered?</a:t>
            </a:r>
          </a:p>
          <a:p>
            <a:endParaRPr lang="en-US" dirty="0" smtClean="0">
              <a:solidFill>
                <a:schemeClr val="accent4"/>
              </a:solidFill>
            </a:endParaRPr>
          </a:p>
          <a:p>
            <a:r>
              <a:rPr lang="en-US" dirty="0" smtClean="0">
                <a:solidFill>
                  <a:schemeClr val="accent4"/>
                </a:solidFill>
              </a:rPr>
              <a:t>5- how can we differentiate them? what </a:t>
            </a:r>
            <a:r>
              <a:rPr lang="en-US" dirty="0">
                <a:solidFill>
                  <a:schemeClr val="accent4"/>
                </a:solidFill>
              </a:rPr>
              <a:t>are the similarities and differences between neuroendocrine tumor and parathyroid </a:t>
            </a:r>
            <a:r>
              <a:rPr lang="en-US" dirty="0" smtClean="0">
                <a:solidFill>
                  <a:schemeClr val="accent4"/>
                </a:solidFill>
              </a:rPr>
              <a:t>adenoma on </a:t>
            </a:r>
            <a:r>
              <a:rPr lang="en-US" dirty="0">
                <a:solidFill>
                  <a:schemeClr val="accent4"/>
                </a:solidFill>
              </a:rPr>
              <a:t>pathologic study?</a:t>
            </a:r>
          </a:p>
          <a:p>
            <a:endParaRPr lang="en-US" dirty="0"/>
          </a:p>
        </p:txBody>
      </p:sp>
    </p:spTree>
    <p:extLst>
      <p:ext uri="{BB962C8B-B14F-4D97-AF65-F5344CB8AC3E}">
        <p14:creationId xmlns:p14="http://schemas.microsoft.com/office/powerpoint/2010/main" val="3192384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32013" y="641446"/>
            <a:ext cx="11778018" cy="3443358"/>
          </a:xfrm>
        </p:spPr>
        <p:txBody>
          <a:bodyPr>
            <a:noAutofit/>
          </a:bodyPr>
          <a:lstStyle/>
          <a:p>
            <a:r>
              <a:rPr lang="en-US" sz="4000" dirty="0">
                <a:solidFill>
                  <a:srgbClr val="FF0000"/>
                </a:solidFill>
              </a:rPr>
              <a:t>Parathyroid </a:t>
            </a:r>
            <a:r>
              <a:rPr lang="en-US" sz="4000" dirty="0" smtClean="0">
                <a:solidFill>
                  <a:srgbClr val="FF0000"/>
                </a:solidFill>
              </a:rPr>
              <a:t>Re-exploration</a:t>
            </a:r>
            <a:r>
              <a:rPr lang="en-US" sz="4000" dirty="0" smtClean="0"/>
              <a:t/>
            </a:r>
            <a:br>
              <a:rPr lang="en-US" sz="4000" dirty="0" smtClean="0"/>
            </a:br>
            <a:r>
              <a:rPr lang="en-US" sz="4000" dirty="0"/>
              <a:t/>
            </a:r>
            <a:br>
              <a:rPr lang="en-US" sz="4000" dirty="0"/>
            </a:br>
            <a:r>
              <a:rPr lang="en-US" sz="4000" dirty="0"/>
              <a:t>A Clinical and Pathological Study of 112 </a:t>
            </a:r>
            <a:r>
              <a:rPr lang="en-US" sz="4000" dirty="0" smtClean="0"/>
              <a:t>Cases</a:t>
            </a:r>
            <a:br>
              <a:rPr lang="en-US" sz="4000" dirty="0" smtClean="0"/>
            </a:br>
            <a:r>
              <a:rPr lang="en-US" sz="4000" dirty="0"/>
              <a:t/>
            </a:r>
            <a:br>
              <a:rPr lang="en-US" sz="4000" dirty="0"/>
            </a:br>
            <a:r>
              <a:rPr lang="en-US" sz="2800" dirty="0"/>
              <a:t>CHIU-AN WANG, M.D.*</a:t>
            </a:r>
          </a:p>
        </p:txBody>
      </p:sp>
      <p:sp>
        <p:nvSpPr>
          <p:cNvPr id="5" name="Text Placeholder 4"/>
          <p:cNvSpPr>
            <a:spLocks noGrp="1"/>
          </p:cNvSpPr>
          <p:nvPr>
            <p:ph type="body" idx="1"/>
          </p:nvPr>
        </p:nvSpPr>
        <p:spPr>
          <a:xfrm>
            <a:off x="354843" y="4681182"/>
            <a:ext cx="11655188" cy="1665026"/>
          </a:xfrm>
        </p:spPr>
        <p:txBody>
          <a:bodyPr>
            <a:normAutofit fontScale="85000" lnSpcReduction="20000"/>
          </a:bodyPr>
          <a:lstStyle/>
          <a:p>
            <a:r>
              <a:rPr lang="en-US" dirty="0"/>
              <a:t>From the Department of </a:t>
            </a:r>
            <a:r>
              <a:rPr lang="en-US" dirty="0" smtClean="0"/>
              <a:t>Surgery, </a:t>
            </a:r>
            <a:r>
              <a:rPr lang="en-US" u="sng" dirty="0" smtClean="0"/>
              <a:t>Harvard </a:t>
            </a:r>
            <a:r>
              <a:rPr lang="en-US" u="sng" dirty="0"/>
              <a:t>Medical School </a:t>
            </a:r>
            <a:r>
              <a:rPr lang="en-US" dirty="0"/>
              <a:t>and </a:t>
            </a:r>
            <a:r>
              <a:rPr lang="en-US" u="sng" dirty="0" smtClean="0"/>
              <a:t>the Massachusetts </a:t>
            </a:r>
            <a:r>
              <a:rPr lang="en-US" dirty="0"/>
              <a:t>General </a:t>
            </a:r>
            <a:r>
              <a:rPr lang="en-US" dirty="0" smtClean="0"/>
              <a:t>Hospital, Boston</a:t>
            </a:r>
            <a:r>
              <a:rPr lang="en-US" dirty="0"/>
              <a:t>, </a:t>
            </a:r>
            <a:r>
              <a:rPr lang="en-US" dirty="0" smtClean="0"/>
              <a:t>Massachusetts</a:t>
            </a:r>
          </a:p>
          <a:p>
            <a:r>
              <a:rPr lang="en-US" dirty="0"/>
              <a:t>* Associate Clinical Professor of Surgery, Harvard </a:t>
            </a:r>
            <a:r>
              <a:rPr lang="en-US" dirty="0" smtClean="0"/>
              <a:t>Medical School</a:t>
            </a:r>
            <a:r>
              <a:rPr lang="en-US" dirty="0"/>
              <a:t>, Visiting </a:t>
            </a:r>
            <a:r>
              <a:rPr lang="en-US" dirty="0" smtClean="0"/>
              <a:t>Surgeon, Massachusetts </a:t>
            </a:r>
            <a:r>
              <a:rPr lang="en-US" dirty="0"/>
              <a:t>General Hospital.</a:t>
            </a:r>
          </a:p>
          <a:p>
            <a:r>
              <a:rPr lang="en-US" dirty="0"/>
              <a:t>Reprint requests: Chiu-an Wang, M.D., Massachusetts </a:t>
            </a:r>
            <a:r>
              <a:rPr lang="en-US" dirty="0" smtClean="0"/>
              <a:t>General Hospital</a:t>
            </a:r>
            <a:r>
              <a:rPr lang="en-US" dirty="0"/>
              <a:t>, Boston, Massachusetts </a:t>
            </a:r>
            <a:r>
              <a:rPr lang="en-US" dirty="0" smtClean="0"/>
              <a:t>02114. Submitted </a:t>
            </a:r>
            <a:r>
              <a:rPr lang="en-US" dirty="0"/>
              <a:t>for publication November 29, </a:t>
            </a:r>
            <a:r>
              <a:rPr lang="en-US" u="sng" dirty="0"/>
              <a:t>1976.</a:t>
            </a:r>
          </a:p>
          <a:p>
            <a:endParaRPr lang="en-US" dirty="0" smtClean="0"/>
          </a:p>
          <a:p>
            <a:endParaRPr lang="en-US" dirty="0"/>
          </a:p>
        </p:txBody>
      </p:sp>
    </p:spTree>
    <p:extLst>
      <p:ext uri="{BB962C8B-B14F-4D97-AF65-F5344CB8AC3E}">
        <p14:creationId xmlns:p14="http://schemas.microsoft.com/office/powerpoint/2010/main" val="26015916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27">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EC5654"/>
      </a:accent5>
      <a:accent6>
        <a:srgbClr val="9E5E9B"/>
      </a:accent6>
      <a:hlink>
        <a:srgbClr val="EC5654"/>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4749</TotalTime>
  <Words>3642</Words>
  <Application>Microsoft Office PowerPoint</Application>
  <PresentationFormat>Widescreen</PresentationFormat>
  <Paragraphs>363</Paragraphs>
  <Slides>72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Century Gothic</vt:lpstr>
      <vt:lpstr>Wingdings 3</vt:lpstr>
      <vt:lpstr>Ion</vt:lpstr>
      <vt:lpstr>IN THE NAME OF GOD </vt:lpstr>
      <vt:lpstr>PROBLEM LIST</vt:lpstr>
      <vt:lpstr>PowerPoint Presentation</vt:lpstr>
      <vt:lpstr>PowerPoint Presentation</vt:lpstr>
      <vt:lpstr>PowerPoint Presentation</vt:lpstr>
      <vt:lpstr>In the sixth gestational week:  3rd pharyngeal pouch : Lower parathyroid (Dorsal) Thymus (ventral)  4th pharyngeal pouch: Upper parathyroid (Dorsal ) Lateral thyroid from neural crista(ventral)  </vt:lpstr>
      <vt:lpstr>Location  congenital ectopy = abnormal migration during embryological development (most often seen in lower parathyroids)  Acquired ectopy = migration of pathologically enlarged parathyroid (most often seen in upper parathyroids )   size :  5x3x1 mm   weight :  35 to 40 mg .      </vt:lpstr>
      <vt:lpstr>PowerPoint Presentation</vt:lpstr>
      <vt:lpstr>Parathyroid Re-exploration  A Clinical and Pathological Study of 112 Cases  CHIU-AN WANG, M.D.*</vt:lpstr>
      <vt:lpstr>PowerPoint Presentation</vt:lpstr>
      <vt:lpstr>102 patients were successfully re-explored  the exception of 6 glands the location was not clearly defined  104 were found in the following sites :  </vt:lpstr>
      <vt:lpstr>PowerPoint Presentation</vt:lpstr>
      <vt:lpstr>At re-exploration of neck, the superior posterior mediastinum was the most common site of missing parathyroid (34, or 38%)   </vt:lpstr>
      <vt:lpstr>PowerPoint Presentation</vt:lpstr>
      <vt:lpstr>Pathology of the Missing Glands</vt:lpstr>
      <vt:lpstr>Unsuccessful Reoperation</vt:lpstr>
      <vt:lpstr>PowerPoint Presentation</vt:lpstr>
      <vt:lpstr>PowerPoint Presentation</vt:lpstr>
      <vt:lpstr>PowerPoint Presentation</vt:lpstr>
      <vt:lpstr> -Solid adenoma    -Solid adenoma with an insignificant cystic component    -Cystic adenoma</vt:lpstr>
      <vt:lpstr>PowerPoint Presentation</vt:lpstr>
      <vt:lpstr>Comparison of clinicopathological features between solid adenomas &amp; cystic adenomas. Total=907</vt:lpstr>
      <vt:lpstr>PowerPoint Presentation</vt:lpstr>
      <vt:lpstr>PowerPoint Presentation</vt:lpstr>
      <vt:lpstr>PowerPoint Presentation</vt:lpstr>
      <vt:lpstr>PowerPoint Presentation</vt:lpstr>
      <vt:lpstr>Endocrine-Related Cancer (2019)</vt:lpstr>
      <vt:lpstr>After sx</vt:lpstr>
      <vt:lpstr>PowerPoint Presentation</vt:lpstr>
      <vt:lpstr>PowerPoint Presentation</vt:lpstr>
      <vt:lpstr>Case description</vt:lpstr>
      <vt:lpstr>PowerPoint Presentation</vt:lpstr>
      <vt:lpstr>A. Diffuse strong cytoplasmic staining for chromogranin by IHC B. Diffuse cytoplasmic staining for PTH by IHC</vt:lpstr>
      <vt:lpstr>PowerPoint Presentation</vt:lpstr>
      <vt:lpstr>(Clin Nucl Med)</vt:lpstr>
      <vt:lpstr>PowerPoint Presentation</vt:lpstr>
      <vt:lpstr>PowerPoint Presentation</vt:lpstr>
      <vt:lpstr>PowerPoint Presentation</vt:lpstr>
      <vt:lpstr>PowerPoint Presentation</vt:lpstr>
      <vt:lpstr>PowerPoint Presentation</vt:lpstr>
      <vt:lpstr>Paraganglioma imaging</vt:lpstr>
      <vt:lpstr>PARAGANGLIOMA!!? </vt:lpstr>
      <vt:lpstr>Ectopic Production of PTH  Degroot 2016 </vt:lpstr>
      <vt:lpstr>PowerPoint Presentation</vt:lpstr>
      <vt:lpstr>PowerPoint Presentation</vt:lpstr>
      <vt:lpstr>Pathology Ackerman 2018</vt:lpstr>
      <vt:lpstr>Tumors &amp; Tumorlike Lesions of other Paraganglia   </vt:lpstr>
      <vt:lpstr>Paraganglioma subtypes</vt:lpstr>
      <vt:lpstr>PowerPoint Presentation</vt:lpstr>
      <vt:lpstr>Nl paraganglion in retroperitoneal region</vt:lpstr>
      <vt:lpstr>Morphologic Features </vt:lpstr>
      <vt:lpstr>Electron Microscopic &amp; IHC Features </vt:lpstr>
      <vt:lpstr>Parathyroid adenoma  Pathology Ackerman</vt:lpstr>
      <vt:lpstr>M. T. Levy  L. D. R. Thompson (&amp;) Department of Pathology, Southern California Permanente Medical Group, Woodland Hills Medical Center, 5601 De Soto Avenue, Woodland Hills, CA 91365, USA  Department of Pathology, Maryland General Hospital, Baltimore, MD, USA M. Pennant Department of Head and Neck Surgery, Maryland General Hospital, Baltimore, MD, USA</vt:lpstr>
      <vt:lpstr>Case Presentation </vt:lpstr>
      <vt:lpstr>PowerPoint Presentation</vt:lpstr>
      <vt:lpstr>The histology of the substernal mass showed a well encapsulated and defined parathyroid gland, within which was a neoplastic proliferation of nests of paraganglia cells   At the periphery, the parathyroid gland parenchyma was unremarkable,The neoplastic cells were arranged in a zellballen architecture  </vt:lpstr>
      <vt:lpstr>There was an intimate blending between the parathyroid parenchyma and the paraganglia cells, although without a destructive growth</vt:lpstr>
      <vt:lpstr> </vt:lpstr>
      <vt:lpstr>The neoplastic cells were strongly and diffusely immunoreactive for chromogranin, synaptophysin, and CD56 </vt:lpstr>
      <vt:lpstr>PowerPoint Presentation</vt:lpstr>
      <vt:lpstr>PowerPoint Presentation</vt:lpstr>
      <vt:lpstr>Pathologic Features </vt:lpstr>
      <vt:lpstr>Parathyroid                    Paraganglioma</vt:lpstr>
      <vt:lpstr>PowerPoint Presentation</vt:lpstr>
      <vt:lpstr>PowerPoint Presentation</vt:lpstr>
      <vt:lpstr>PowerPoint Presentation</vt:lpstr>
      <vt:lpstr>2012, sweden</vt:lpstr>
      <vt:lpstr>Additional clinical considerations &amp; surveillance</vt:lpstr>
      <vt:lpstr>PowerPoint Presentation</vt:lpstr>
      <vt:lpstr>In most consecutive series of patients undergoing surgery for PHPT, the incidence of atypical parathyroid adenoma ranged from 0.5 to 4.4% An incidence as high as 14% has been reported in the Asian countries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dc:creator>
  <cp:lastModifiedBy>EC</cp:lastModifiedBy>
  <cp:revision>342</cp:revision>
  <dcterms:created xsi:type="dcterms:W3CDTF">2020-01-06T14:13:31Z</dcterms:created>
  <dcterms:modified xsi:type="dcterms:W3CDTF">2020-01-20T03:04:58Z</dcterms:modified>
</cp:coreProperties>
</file>