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8" r:id="rId10"/>
    <p:sldId id="265" r:id="rId11"/>
    <p:sldId id="266" r:id="rId12"/>
    <p:sldId id="267" r:id="rId13"/>
    <p:sldId id="285" r:id="rId14"/>
    <p:sldId id="286" r:id="rId15"/>
    <p:sldId id="287" r:id="rId16"/>
    <p:sldId id="288"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5E278E-B1C2-4D8A-BDF4-6A436502DC44}" type="datetimeFigureOut">
              <a:rPr lang="en-US" smtClean="0"/>
              <a:pPr/>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E278E-B1C2-4D8A-BDF4-6A436502DC44}" type="datetimeFigureOut">
              <a:rPr lang="en-US" smtClean="0"/>
              <a:pPr/>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E278E-B1C2-4D8A-BDF4-6A436502DC44}" type="datetimeFigureOut">
              <a:rPr lang="en-US" smtClean="0"/>
              <a:pPr/>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E278E-B1C2-4D8A-BDF4-6A436502DC44}" type="datetimeFigureOut">
              <a:rPr lang="en-US" smtClean="0"/>
              <a:pPr/>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5E278E-B1C2-4D8A-BDF4-6A436502DC44}" type="datetimeFigureOut">
              <a:rPr lang="en-US" smtClean="0"/>
              <a:pPr/>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5E278E-B1C2-4D8A-BDF4-6A436502DC44}" type="datetimeFigureOut">
              <a:rPr lang="en-US" smtClean="0"/>
              <a:pPr/>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5E278E-B1C2-4D8A-BDF4-6A436502DC44}" type="datetimeFigureOut">
              <a:rPr lang="en-US" smtClean="0"/>
              <a:pPr/>
              <a:t>6/18/2018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5E278E-B1C2-4D8A-BDF4-6A436502DC44}" type="datetimeFigureOut">
              <a:rPr lang="en-US" smtClean="0"/>
              <a:pPr/>
              <a:t>6/18/2018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E278E-B1C2-4D8A-BDF4-6A436502DC44}" type="datetimeFigureOut">
              <a:rPr lang="en-US" smtClean="0"/>
              <a:pPr/>
              <a:t>6/18/2018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E278E-B1C2-4D8A-BDF4-6A436502DC44}" type="datetimeFigureOut">
              <a:rPr lang="en-US" smtClean="0"/>
              <a:pPr/>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E278E-B1C2-4D8A-BDF4-6A436502DC44}" type="datetimeFigureOut">
              <a:rPr lang="en-US" smtClean="0"/>
              <a:pPr/>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D90F9D-12ED-4247-AD2F-BA35680643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E278E-B1C2-4D8A-BDF4-6A436502DC44}" type="datetimeFigureOut">
              <a:rPr lang="en-US" smtClean="0"/>
              <a:pPr/>
              <a:t>6/18/2018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D90F9D-12ED-4247-AD2F-BA35680643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Thyroid </a:t>
            </a:r>
            <a:r>
              <a:rPr lang="en-US" dirty="0" err="1" smtClean="0"/>
              <a:t>Paraganglioma</a:t>
            </a:r>
            <a:endParaRPr lang="en-US" dirty="0"/>
          </a:p>
        </p:txBody>
      </p:sp>
      <p:sp>
        <p:nvSpPr>
          <p:cNvPr id="3" name="Subtitle 2"/>
          <p:cNvSpPr>
            <a:spLocks noGrp="1"/>
          </p:cNvSpPr>
          <p:nvPr>
            <p:ph type="subTitle" idx="1"/>
          </p:nvPr>
        </p:nvSpPr>
        <p:spPr/>
        <p:txBody>
          <a:bodyPr/>
          <a:lstStyle/>
          <a:p>
            <a:r>
              <a:rPr lang="en-US" dirty="0" err="1" smtClean="0"/>
              <a:t>Dr.Rahim</a:t>
            </a:r>
            <a:r>
              <a:rPr lang="en-US" dirty="0" smtClean="0"/>
              <a:t> </a:t>
            </a:r>
            <a:r>
              <a:rPr lang="en-US" dirty="0" err="1" smtClean="0"/>
              <a:t>Zahedi</a:t>
            </a:r>
            <a:r>
              <a:rPr lang="en-US" dirty="0" smtClean="0"/>
              <a:t>  MD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DIAGNOSIS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differential diagnosis for thyroid </a:t>
            </a:r>
            <a:r>
              <a:rPr lang="en-US" dirty="0" err="1" smtClean="0"/>
              <a:t>paraganglioma</a:t>
            </a:r>
            <a:r>
              <a:rPr lang="en-US" dirty="0" smtClean="0"/>
              <a:t> includes the following tumors: follicular neoplasm, metastatic renal cell carcinoma, metastatic </a:t>
            </a:r>
            <a:r>
              <a:rPr lang="en-US" dirty="0" err="1" smtClean="0"/>
              <a:t>neuroendocrine</a:t>
            </a:r>
            <a:r>
              <a:rPr lang="en-US" dirty="0" smtClean="0"/>
              <a:t> tumor, </a:t>
            </a:r>
            <a:r>
              <a:rPr lang="en-US" dirty="0" err="1" smtClean="0"/>
              <a:t>medullary</a:t>
            </a:r>
            <a:r>
              <a:rPr lang="en-US" dirty="0" smtClean="0"/>
              <a:t> thyroid carcinoma, </a:t>
            </a:r>
            <a:r>
              <a:rPr lang="en-US" dirty="0" err="1" smtClean="0"/>
              <a:t>hyalinizing</a:t>
            </a:r>
            <a:r>
              <a:rPr lang="en-US" dirty="0" smtClean="0"/>
              <a:t> </a:t>
            </a:r>
            <a:r>
              <a:rPr lang="en-US" dirty="0" err="1" smtClean="0"/>
              <a:t>trabecular</a:t>
            </a:r>
            <a:r>
              <a:rPr lang="en-US" dirty="0" smtClean="0"/>
              <a:t> tumor, and </a:t>
            </a:r>
            <a:r>
              <a:rPr lang="en-US" dirty="0" err="1" smtClean="0"/>
              <a:t>intrathyroid</a:t>
            </a:r>
            <a:r>
              <a:rPr lang="en-US" dirty="0" smtClean="0"/>
              <a:t> parathyroid proliferation</a:t>
            </a:r>
          </a:p>
          <a:p>
            <a:endParaRPr lang="en-US" dirty="0"/>
          </a:p>
          <a:p>
            <a:r>
              <a:rPr lang="en-US" dirty="0" smtClean="0"/>
              <a:t> Differentiating thyroid </a:t>
            </a:r>
            <a:r>
              <a:rPr lang="en-US" dirty="0" err="1" smtClean="0"/>
              <a:t>paraganglioma</a:t>
            </a:r>
            <a:r>
              <a:rPr lang="en-US" dirty="0" smtClean="0"/>
              <a:t> from </a:t>
            </a:r>
            <a:r>
              <a:rPr lang="en-US" dirty="0" err="1" smtClean="0"/>
              <a:t>medullary</a:t>
            </a:r>
            <a:r>
              <a:rPr lang="en-US" dirty="0" smtClean="0"/>
              <a:t> thyroid carcinoma is extremely important because of the difference in prognosis and treatment</a:t>
            </a:r>
          </a:p>
          <a:p>
            <a:endParaRPr lang="en-US" dirty="0"/>
          </a:p>
          <a:p>
            <a:r>
              <a:rPr lang="en-US" dirty="0" smtClean="0"/>
              <a:t>Morphologically, it can be </a:t>
            </a:r>
            <a:r>
              <a:rPr lang="en-US" dirty="0" err="1" smtClean="0"/>
              <a:t>difﬁcult</a:t>
            </a:r>
            <a:r>
              <a:rPr lang="en-US" dirty="0" smtClean="0"/>
              <a:t> to differentiate thyroid </a:t>
            </a:r>
            <a:r>
              <a:rPr lang="en-US" dirty="0" err="1" smtClean="0"/>
              <a:t>paraganglioma</a:t>
            </a:r>
            <a:r>
              <a:rPr lang="en-US" dirty="0" smtClean="0"/>
              <a:t> from </a:t>
            </a:r>
            <a:r>
              <a:rPr lang="en-US" dirty="0" err="1" smtClean="0"/>
              <a:t>medullary</a:t>
            </a:r>
            <a:r>
              <a:rPr lang="en-US" dirty="0" smtClean="0"/>
              <a:t> carcinoma. In </a:t>
            </a:r>
            <a:r>
              <a:rPr lang="en-US" dirty="0" err="1" smtClean="0"/>
              <a:t>medullary</a:t>
            </a:r>
            <a:r>
              <a:rPr lang="en-US" dirty="0" smtClean="0"/>
              <a:t> carcinoma, the tumor cells are </a:t>
            </a:r>
            <a:r>
              <a:rPr lang="en-US" dirty="0" err="1" smtClean="0"/>
              <a:t>immunoreactive</a:t>
            </a:r>
            <a:r>
              <a:rPr lang="en-US" dirty="0" smtClean="0"/>
              <a:t> for </a:t>
            </a:r>
            <a:r>
              <a:rPr lang="en-US" dirty="0" err="1" smtClean="0"/>
              <a:t>cytokeratin</a:t>
            </a:r>
            <a:r>
              <a:rPr lang="en-US" dirty="0" smtClean="0"/>
              <a:t>, TTF-1, </a:t>
            </a:r>
            <a:r>
              <a:rPr lang="en-US" dirty="0" err="1" smtClean="0"/>
              <a:t>neuroendocrine</a:t>
            </a:r>
            <a:r>
              <a:rPr lang="en-US" dirty="0" smtClean="0"/>
              <a:t> markers, </a:t>
            </a:r>
            <a:r>
              <a:rPr lang="en-US" dirty="0" err="1" smtClean="0"/>
              <a:t>calcitonin</a:t>
            </a:r>
            <a:r>
              <a:rPr lang="en-US" dirty="0" smtClean="0"/>
              <a:t>, and CEA</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AND PROGNOSIS</a:t>
            </a:r>
            <a:endParaRPr lang="en-US" dirty="0"/>
          </a:p>
        </p:txBody>
      </p:sp>
      <p:sp>
        <p:nvSpPr>
          <p:cNvPr id="3" name="Content Placeholder 2"/>
          <p:cNvSpPr>
            <a:spLocks noGrp="1"/>
          </p:cNvSpPr>
          <p:nvPr>
            <p:ph idx="1"/>
          </p:nvPr>
        </p:nvSpPr>
        <p:spPr>
          <a:xfrm>
            <a:off x="457200" y="1600200"/>
            <a:ext cx="8458200" cy="4525963"/>
          </a:xfrm>
        </p:spPr>
        <p:txBody>
          <a:bodyPr>
            <a:normAutofit fontScale="77500" lnSpcReduction="20000"/>
          </a:bodyPr>
          <a:lstStyle/>
          <a:p>
            <a:r>
              <a:rPr lang="en-US" dirty="0" smtClean="0"/>
              <a:t>Surgical excision is the treatment of choice for thyroid </a:t>
            </a:r>
            <a:r>
              <a:rPr lang="en-US" dirty="0" err="1" smtClean="0"/>
              <a:t>paragangliomas</a:t>
            </a:r>
            <a:endParaRPr lang="en-US" dirty="0" smtClean="0"/>
          </a:p>
          <a:p>
            <a:endParaRPr lang="en-US" dirty="0"/>
          </a:p>
          <a:p>
            <a:r>
              <a:rPr lang="en-US" dirty="0" smtClean="0"/>
              <a:t>Depending on the size, number of tumor foci, and extent of involvement, different options range from subtotal </a:t>
            </a:r>
            <a:r>
              <a:rPr lang="en-US" dirty="0" err="1" smtClean="0"/>
              <a:t>thyroidectomy</a:t>
            </a:r>
            <a:r>
              <a:rPr lang="en-US" dirty="0" smtClean="0"/>
              <a:t> to total </a:t>
            </a:r>
            <a:r>
              <a:rPr lang="en-US" dirty="0" err="1" smtClean="0"/>
              <a:t>thyroidectomy</a:t>
            </a:r>
            <a:endParaRPr lang="en-US" dirty="0" smtClean="0"/>
          </a:p>
          <a:p>
            <a:endParaRPr lang="en-US" dirty="0"/>
          </a:p>
          <a:p>
            <a:r>
              <a:rPr lang="en-US" dirty="0" smtClean="0"/>
              <a:t> The </a:t>
            </a:r>
            <a:r>
              <a:rPr lang="en-US" dirty="0" err="1" smtClean="0"/>
              <a:t>beneﬁt</a:t>
            </a:r>
            <a:r>
              <a:rPr lang="en-US" dirty="0" smtClean="0"/>
              <a:t> of radiation therapy is controversial</a:t>
            </a:r>
          </a:p>
          <a:p>
            <a:endParaRPr lang="en-US" dirty="0"/>
          </a:p>
          <a:p>
            <a:r>
              <a:rPr lang="en-US" dirty="0" smtClean="0"/>
              <a:t>There are no unequivocal </a:t>
            </a:r>
            <a:r>
              <a:rPr lang="en-US" dirty="0" err="1" smtClean="0"/>
              <a:t>histologic</a:t>
            </a:r>
            <a:r>
              <a:rPr lang="en-US" dirty="0" smtClean="0"/>
              <a:t> or </a:t>
            </a:r>
            <a:r>
              <a:rPr lang="en-US" dirty="0" err="1" smtClean="0"/>
              <a:t>immunohistochemical</a:t>
            </a:r>
            <a:r>
              <a:rPr lang="en-US" dirty="0" smtClean="0"/>
              <a:t> markers that distinguish benign from malignant </a:t>
            </a:r>
            <a:r>
              <a:rPr lang="en-US" dirty="0" err="1" smtClean="0"/>
              <a:t>paragangliomas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 Per 2004 World Health Organization criteria, malignancy in </a:t>
            </a:r>
            <a:r>
              <a:rPr lang="en-US" dirty="0" err="1" smtClean="0"/>
              <a:t>paraganglioma</a:t>
            </a:r>
            <a:r>
              <a:rPr lang="en-US" dirty="0" smtClean="0"/>
              <a:t> or </a:t>
            </a:r>
            <a:r>
              <a:rPr lang="en-US" dirty="0" err="1" smtClean="0"/>
              <a:t>pheochromocytoma</a:t>
            </a:r>
            <a:r>
              <a:rPr lang="en-US" dirty="0" smtClean="0"/>
              <a:t> is </a:t>
            </a:r>
            <a:r>
              <a:rPr lang="en-US" dirty="0" err="1" smtClean="0"/>
              <a:t>deﬁned</a:t>
            </a:r>
            <a:r>
              <a:rPr lang="en-US" dirty="0" smtClean="0"/>
              <a:t> by the presence of metastasis to sites where </a:t>
            </a:r>
            <a:r>
              <a:rPr lang="en-US" dirty="0" err="1" smtClean="0"/>
              <a:t>paraganglionic</a:t>
            </a:r>
            <a:r>
              <a:rPr lang="en-US" dirty="0" smtClean="0"/>
              <a:t> tissue is not normally present</a:t>
            </a:r>
          </a:p>
          <a:p>
            <a:endParaRPr lang="en-US" dirty="0"/>
          </a:p>
          <a:p>
            <a:r>
              <a:rPr lang="en-US" dirty="0" smtClean="0"/>
              <a:t> Cervical lymph nodes are the most common site of regional spread, whereas lung, liver, bone and skin are the most common sites of distant metastasis</a:t>
            </a:r>
          </a:p>
          <a:p>
            <a:endParaRPr lang="en-US" dirty="0"/>
          </a:p>
          <a:p>
            <a:r>
              <a:rPr lang="en-US" dirty="0" smtClean="0"/>
              <a:t> Surgical removal is the mainstay of management for </a:t>
            </a:r>
            <a:r>
              <a:rPr lang="en-US" dirty="0" err="1" smtClean="0"/>
              <a:t>resectable</a:t>
            </a:r>
            <a:r>
              <a:rPr lang="en-US" dirty="0" smtClean="0"/>
              <a:t> metastasis</a:t>
            </a:r>
          </a:p>
          <a:p>
            <a:endParaRPr lang="en-US" dirty="0"/>
          </a:p>
          <a:p>
            <a:r>
              <a:rPr lang="en-US" dirty="0" smtClean="0"/>
              <a:t> For </a:t>
            </a:r>
            <a:r>
              <a:rPr lang="en-US" dirty="0" err="1" smtClean="0"/>
              <a:t>unresectable</a:t>
            </a:r>
            <a:r>
              <a:rPr lang="en-US" dirty="0" smtClean="0"/>
              <a:t> tumors, radioactive isotope treatment and chemotherapy may be helpful</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457200" y="1981200"/>
            <a:ext cx="4040188" cy="609599"/>
          </a:xfrm>
        </p:spPr>
        <p:txBody>
          <a:bodyPr/>
          <a:lstStyle/>
          <a:p>
            <a:endParaRPr lang="en-US" dirty="0"/>
          </a:p>
        </p:txBody>
      </p:sp>
      <p:sp>
        <p:nvSpPr>
          <p:cNvPr id="4" name="Content Placeholder 3"/>
          <p:cNvSpPr>
            <a:spLocks noGrp="1"/>
          </p:cNvSpPr>
          <p:nvPr>
            <p:ph sz="half" idx="2"/>
          </p:nvPr>
        </p:nvSpPr>
        <p:spPr>
          <a:xfrm>
            <a:off x="457200" y="3200400"/>
            <a:ext cx="4040188" cy="2925762"/>
          </a:xfrm>
        </p:spPr>
        <p:txBody>
          <a:bodyPr/>
          <a:lstStyle/>
          <a:p>
            <a:r>
              <a:rPr lang="en-US" dirty="0" smtClean="0"/>
              <a:t>Primary </a:t>
            </a:r>
            <a:r>
              <a:rPr lang="en-US" dirty="0" err="1" smtClean="0"/>
              <a:t>paragangliomas</a:t>
            </a:r>
            <a:r>
              <a:rPr lang="en-US" dirty="0" smtClean="0"/>
              <a:t> of the thyroid gland are rare tumors with just 45 previously reported cases in the literature</a:t>
            </a:r>
            <a:endParaRPr lang="en-US" dirty="0"/>
          </a:p>
        </p:txBody>
      </p:sp>
      <p:sp>
        <p:nvSpPr>
          <p:cNvPr id="5" name="Text Placeholder 4"/>
          <p:cNvSpPr>
            <a:spLocks noGrp="1"/>
          </p:cNvSpPr>
          <p:nvPr>
            <p:ph type="body" sz="quarter" idx="3"/>
          </p:nvPr>
        </p:nvSpPr>
        <p:spPr>
          <a:xfrm>
            <a:off x="4645025" y="1981200"/>
            <a:ext cx="4041775" cy="609599"/>
          </a:xfrm>
        </p:spPr>
        <p:txBody>
          <a:bodyPr/>
          <a:lstStyle/>
          <a:p>
            <a:endParaRPr lang="en-US" dirty="0"/>
          </a:p>
        </p:txBody>
      </p:sp>
      <p:sp>
        <p:nvSpPr>
          <p:cNvPr id="6" name="Content Placeholder 5"/>
          <p:cNvSpPr>
            <a:spLocks noGrp="1"/>
          </p:cNvSpPr>
          <p:nvPr>
            <p:ph sz="quarter" idx="4"/>
          </p:nvPr>
        </p:nvSpPr>
        <p:spPr>
          <a:xfrm>
            <a:off x="4645025" y="3200400"/>
            <a:ext cx="4041775" cy="2925762"/>
          </a:xfrm>
        </p:spPr>
        <p:txBody>
          <a:bodyPr/>
          <a:lstStyle/>
          <a:p>
            <a:r>
              <a:rPr lang="en-US" dirty="0" smtClean="0"/>
              <a:t>We present the first case of a malignant primary thyroid </a:t>
            </a:r>
            <a:r>
              <a:rPr lang="en-US" dirty="0" err="1" smtClean="0"/>
              <a:t>paraganglioma</a:t>
            </a:r>
            <a:r>
              <a:rPr lang="en-US" dirty="0" smtClean="0"/>
              <a:t> with regional and distant metastases. </a:t>
            </a:r>
            <a:endParaRPr lang="en-US" dirty="0"/>
          </a:p>
        </p:txBody>
      </p:sp>
      <p:pic>
        <p:nvPicPr>
          <p:cNvPr id="7" name="Picture 2"/>
          <p:cNvPicPr>
            <a:picLocks noChangeAspect="1" noChangeArrowheads="1"/>
          </p:cNvPicPr>
          <p:nvPr/>
        </p:nvPicPr>
        <p:blipFill>
          <a:blip r:embed="rId2" cstate="print"/>
          <a:srcRect/>
          <a:stretch>
            <a:fillRect/>
          </a:stretch>
        </p:blipFill>
        <p:spPr bwMode="auto">
          <a:xfrm>
            <a:off x="457200" y="228601"/>
            <a:ext cx="8229600" cy="1752600"/>
          </a:xfrm>
          <a:prstGeom prst="rect">
            <a:avLst/>
          </a:prstGeom>
          <a:noFill/>
          <a:ln w="9525">
            <a:noFill/>
            <a:miter lim="800000"/>
            <a:headEnd/>
            <a:tailEnd/>
          </a:ln>
        </p:spPr>
      </p:pic>
      <p:pic>
        <p:nvPicPr>
          <p:cNvPr id="8" name="Picture 3"/>
          <p:cNvPicPr>
            <a:picLocks noGrp="1" noChangeAspect="1" noChangeArrowheads="1"/>
          </p:cNvPicPr>
          <p:nvPr>
            <p:ph sz="half" idx="1"/>
          </p:nvPr>
        </p:nvPicPr>
        <p:blipFill>
          <a:blip r:embed="rId3" cstate="print"/>
          <a:srcRect/>
          <a:stretch>
            <a:fillRect/>
          </a:stretch>
        </p:blipFill>
        <p:spPr bwMode="auto">
          <a:xfrm>
            <a:off x="685800" y="2133600"/>
            <a:ext cx="7848600" cy="45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A 73-year-old Caucasian female with a past medical history significant for longstanding hypothyroidism, hypertension, and hyperparathyroidism underwent subtotal </a:t>
            </a:r>
            <a:r>
              <a:rPr lang="en-US" dirty="0" err="1" smtClean="0"/>
              <a:t>parathyroidectomy</a:t>
            </a:r>
            <a:r>
              <a:rPr lang="en-US" dirty="0" smtClean="0"/>
              <a:t> in 2009 </a:t>
            </a:r>
          </a:p>
          <a:p>
            <a:endParaRPr lang="en-US" dirty="0"/>
          </a:p>
          <a:p>
            <a:r>
              <a:rPr lang="en-US" dirty="0" smtClean="0"/>
              <a:t> In 2010  An ultrasound performed at that time revealed a rapidly enlarging right thyroid mass (Fig. 1). The mass measured 3.56 C 4.03 C 7.91 cm and had a heterogeneous </a:t>
            </a:r>
            <a:r>
              <a:rPr lang="en-US" dirty="0" err="1" smtClean="0"/>
              <a:t>sonographic</a:t>
            </a:r>
            <a:r>
              <a:rPr lang="en-US" dirty="0" smtClean="0"/>
              <a:t> </a:t>
            </a:r>
            <a:r>
              <a:rPr lang="en-US" dirty="0" err="1" smtClean="0"/>
              <a:t>echotexture</a:t>
            </a:r>
            <a:r>
              <a:rPr lang="en-US" dirty="0" smtClean="0"/>
              <a:t> and </a:t>
            </a:r>
            <a:r>
              <a:rPr lang="en-US" dirty="0" err="1" smtClean="0"/>
              <a:t>hypervascularity</a:t>
            </a:r>
            <a:r>
              <a:rPr lang="en-US" dirty="0" smtClean="0"/>
              <a:t> on color flow Doppler exam</a:t>
            </a:r>
          </a:p>
          <a:p>
            <a:endParaRPr lang="en-US" dirty="0"/>
          </a:p>
          <a:p>
            <a:r>
              <a:rPr lang="en-US" dirty="0" smtClean="0"/>
              <a:t> Concern over the rapid tumor growth and the conflicting biopsy reports prompted a recommendation for total </a:t>
            </a:r>
            <a:r>
              <a:rPr lang="en-US" dirty="0" err="1" smtClean="0"/>
              <a:t>thyroidectomy</a:t>
            </a: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smtClean="0"/>
              <a:t>Intra-operatively, a large mass with an unusual appearance had replaced the right thyroid lobe, with locally aggressive behavior evident, including invasion of the tracheal and esophageal surfaces and complete encasement of the right recurrent laryngeal nerve</a:t>
            </a:r>
          </a:p>
          <a:p>
            <a:endParaRPr lang="en-US" dirty="0"/>
          </a:p>
          <a:p>
            <a:r>
              <a:rPr lang="en-US" dirty="0" smtClean="0"/>
              <a:t>These characteristics prompted an </a:t>
            </a:r>
            <a:r>
              <a:rPr lang="en-US" dirty="0" err="1" smtClean="0"/>
              <a:t>incisional</a:t>
            </a:r>
            <a:r>
              <a:rPr lang="en-US" dirty="0" smtClean="0"/>
              <a:t> biopsy, which was read as highly suspicious for lymphoma</a:t>
            </a:r>
          </a:p>
          <a:p>
            <a:endParaRPr lang="en-US" dirty="0"/>
          </a:p>
          <a:p>
            <a:r>
              <a:rPr lang="en-US" dirty="0" smtClean="0"/>
              <a:t>However, the final pathology was interpreted as showing an </a:t>
            </a:r>
            <a:r>
              <a:rPr lang="en-US" dirty="0" err="1" smtClean="0"/>
              <a:t>epithelioid</a:t>
            </a:r>
            <a:r>
              <a:rPr lang="en-US" dirty="0" smtClean="0"/>
              <a:t> neoplasm with </a:t>
            </a:r>
            <a:r>
              <a:rPr lang="en-US" dirty="0" err="1" smtClean="0"/>
              <a:t>neuroendocrine</a:t>
            </a:r>
            <a:r>
              <a:rPr lang="en-US" dirty="0" smtClean="0"/>
              <a:t> differentiation. Tumor cell staining at this time was negative for AE1/ AE3, Cam5.2, and CK7</a:t>
            </a:r>
          </a:p>
          <a:p>
            <a:endParaRPr lang="en-US" dirty="0"/>
          </a:p>
          <a:p>
            <a:r>
              <a:rPr lang="en-US" dirty="0" err="1" smtClean="0"/>
              <a:t>Histologically</a:t>
            </a:r>
            <a:r>
              <a:rPr lang="en-US" dirty="0" smtClean="0"/>
              <a:t>, the mass and central neck lymph nodes both showed tumor cells that were positive for </a:t>
            </a:r>
            <a:r>
              <a:rPr lang="en-US" dirty="0" err="1" smtClean="0"/>
              <a:t>synaptophysin</a:t>
            </a:r>
            <a:r>
              <a:rPr lang="en-US" dirty="0" smtClean="0"/>
              <a:t> and neuron-specific </a:t>
            </a:r>
            <a:r>
              <a:rPr lang="en-US" dirty="0" err="1" smtClean="0"/>
              <a:t>enolase</a:t>
            </a:r>
            <a:r>
              <a:rPr lang="en-US" dirty="0" smtClean="0"/>
              <a:t>, and negative for </a:t>
            </a:r>
            <a:r>
              <a:rPr lang="en-US" dirty="0" err="1" smtClean="0"/>
              <a:t>chromogranin</a:t>
            </a:r>
            <a:r>
              <a:rPr lang="en-US" dirty="0" smtClean="0"/>
              <a:t>, </a:t>
            </a:r>
            <a:r>
              <a:rPr lang="en-US" dirty="0" err="1" smtClean="0"/>
              <a:t>calcitonin</a:t>
            </a:r>
            <a:r>
              <a:rPr lang="en-US" dirty="0" smtClean="0"/>
              <a:t>, CEA, CAM 5.2, and TTF-1</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Within 6 months, a surveillance ultrasound exam showed a suspicious mass in the right central neck</a:t>
            </a:r>
          </a:p>
          <a:p>
            <a:endParaRPr lang="en-US" dirty="0"/>
          </a:p>
          <a:p>
            <a:r>
              <a:rPr lang="en-US" dirty="0" smtClean="0"/>
              <a:t>Within 12 months, repeat imaging was obtained for unexplained weight loss and revealed a large lesion in the left lateral segment of the liver</a:t>
            </a:r>
          </a:p>
          <a:p>
            <a:endParaRPr lang="en-US" dirty="0"/>
          </a:p>
          <a:p>
            <a:r>
              <a:rPr lang="en-US" dirty="0" smtClean="0"/>
              <a:t> </a:t>
            </a:r>
            <a:r>
              <a:rPr lang="en-US" dirty="0" err="1" smtClean="0"/>
              <a:t>Percutaneous</a:t>
            </a:r>
            <a:r>
              <a:rPr lang="en-US" dirty="0" smtClean="0"/>
              <a:t> biopsy confirmed metastatic </a:t>
            </a:r>
            <a:r>
              <a:rPr lang="en-US" dirty="0" err="1" smtClean="0"/>
              <a:t>paraganglioma</a:t>
            </a:r>
            <a:endParaRPr lang="en-US" dirty="0" smtClean="0"/>
          </a:p>
          <a:p>
            <a:endParaRPr lang="en-US" dirty="0"/>
          </a:p>
          <a:p>
            <a:r>
              <a:rPr lang="en-US" dirty="0" smtClean="0"/>
              <a:t> left lateral </a:t>
            </a:r>
            <a:r>
              <a:rPr lang="en-US" dirty="0" err="1" smtClean="0"/>
              <a:t>segmentectomy</a:t>
            </a:r>
            <a:r>
              <a:rPr lang="en-US" dirty="0" smtClean="0"/>
              <a:t> was performed. Eight months later, the patient developed diffuse metastases throughout the liver and peritoneal cavity and ultimately succumbed to her disease 13 months after her last surgery.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2"/>
          <p:cNvPicPr>
            <a:picLocks noChangeAspect="1" noChangeArrowheads="1"/>
          </p:cNvPicPr>
          <p:nvPr/>
        </p:nvPicPr>
        <p:blipFill>
          <a:blip r:embed="rId2" cstate="print"/>
          <a:srcRect/>
          <a:stretch>
            <a:fillRect/>
          </a:stretch>
        </p:blipFill>
        <p:spPr bwMode="auto">
          <a:xfrm>
            <a:off x="304800" y="152400"/>
            <a:ext cx="8534399" cy="2209800"/>
          </a:xfrm>
          <a:prstGeom prst="rect">
            <a:avLst/>
          </a:prstGeom>
          <a:noFill/>
          <a:ln w="9525">
            <a:noFill/>
            <a:miter lim="800000"/>
            <a:headEnd/>
            <a:tailEnd/>
          </a:ln>
        </p:spPr>
      </p:pic>
      <p:pic>
        <p:nvPicPr>
          <p:cNvPr id="4098" name="Picture 2"/>
          <p:cNvPicPr>
            <a:picLocks noGrp="1" noChangeAspect="1" noChangeArrowheads="1"/>
          </p:cNvPicPr>
          <p:nvPr>
            <p:ph sz="half" idx="1"/>
          </p:nvPr>
        </p:nvPicPr>
        <p:blipFill>
          <a:blip r:embed="rId3" cstate="print"/>
          <a:srcRect/>
          <a:stretch>
            <a:fillRect/>
          </a:stretch>
        </p:blipFill>
        <p:spPr bwMode="auto">
          <a:xfrm>
            <a:off x="126394" y="3301206"/>
            <a:ext cx="3912206" cy="1575594"/>
          </a:xfrm>
          <a:prstGeom prst="rect">
            <a:avLst/>
          </a:prstGeom>
          <a:noFill/>
          <a:ln w="9525">
            <a:noFill/>
            <a:miter lim="800000"/>
            <a:headEnd/>
            <a:tailEnd/>
          </a:ln>
        </p:spPr>
      </p:pic>
      <p:pic>
        <p:nvPicPr>
          <p:cNvPr id="4099" name="Picture 3"/>
          <p:cNvPicPr>
            <a:picLocks noGrp="1" noChangeAspect="1" noChangeArrowheads="1"/>
          </p:cNvPicPr>
          <p:nvPr>
            <p:ph sz="half" idx="2"/>
          </p:nvPr>
        </p:nvPicPr>
        <p:blipFill>
          <a:blip r:embed="rId4" cstate="print"/>
          <a:srcRect/>
          <a:stretch>
            <a:fillRect/>
          </a:stretch>
        </p:blipFill>
        <p:spPr bwMode="auto">
          <a:xfrm>
            <a:off x="4114800" y="3352800"/>
            <a:ext cx="4724400"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29886" y="1676400"/>
            <a:ext cx="9203773"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5128" y="1676400"/>
            <a:ext cx="9149128"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2"/>
          <p:cNvPicPr>
            <a:picLocks noChangeAspect="1" noChangeArrowheads="1"/>
          </p:cNvPicPr>
          <p:nvPr/>
        </p:nvPicPr>
        <p:blipFill>
          <a:blip r:embed="rId2" cstate="print"/>
          <a:srcRect/>
          <a:stretch>
            <a:fillRect/>
          </a:stretch>
        </p:blipFill>
        <p:spPr bwMode="auto">
          <a:xfrm>
            <a:off x="1524000" y="1"/>
            <a:ext cx="5638800" cy="1600200"/>
          </a:xfrm>
          <a:prstGeom prst="rect">
            <a:avLst/>
          </a:prstGeom>
          <a:noFill/>
          <a:ln w="9525">
            <a:noFill/>
            <a:miter lim="800000"/>
            <a:headEnd/>
            <a:tailEnd/>
          </a:ln>
        </p:spPr>
      </p:pic>
      <p:pic>
        <p:nvPicPr>
          <p:cNvPr id="5" name="Picture 3"/>
          <p:cNvPicPr>
            <a:picLocks noGrp="1" noChangeAspect="1" noChangeArrowheads="1"/>
          </p:cNvPicPr>
          <p:nvPr>
            <p:ph idx="1"/>
          </p:nvPr>
        </p:nvPicPr>
        <p:blipFill>
          <a:blip r:embed="rId3" cstate="print"/>
          <a:srcRect/>
          <a:stretch>
            <a:fillRect/>
          </a:stretch>
        </p:blipFill>
        <p:spPr bwMode="auto">
          <a:xfrm>
            <a:off x="990600" y="2057400"/>
            <a:ext cx="7162800"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25829" y="685800"/>
            <a:ext cx="9092337" cy="54863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0" y="1495425"/>
            <a:ext cx="9144000" cy="3867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133600"/>
            <a:ext cx="8229600" cy="3992563"/>
          </a:xfrm>
        </p:spPr>
        <p:txBody>
          <a:bodyPr>
            <a:normAutofit lnSpcReduction="10000"/>
          </a:bodyPr>
          <a:lstStyle/>
          <a:p>
            <a:r>
              <a:rPr lang="en-US" dirty="0" smtClean="0"/>
              <a:t>The indications are </a:t>
            </a:r>
            <a:r>
              <a:rPr lang="en-US" dirty="0" err="1" smtClean="0"/>
              <a:t>tumours</a:t>
            </a:r>
            <a:r>
              <a:rPr lang="en-US" dirty="0" smtClean="0"/>
              <a:t> showing adequate uptake and retention of </a:t>
            </a:r>
            <a:r>
              <a:rPr lang="en-US" dirty="0" err="1" smtClean="0"/>
              <a:t>radiolabelled</a:t>
            </a:r>
            <a:r>
              <a:rPr lang="en-US" dirty="0" smtClean="0"/>
              <a:t> </a:t>
            </a:r>
            <a:r>
              <a:rPr lang="en-US" dirty="0" err="1" smtClean="0"/>
              <a:t>mIBG</a:t>
            </a:r>
            <a:r>
              <a:rPr lang="en-US" dirty="0" smtClean="0"/>
              <a:t> on the basis of a </a:t>
            </a:r>
            <a:r>
              <a:rPr lang="en-US" dirty="0" err="1" smtClean="0"/>
              <a:t>pretherapy</a:t>
            </a:r>
            <a:r>
              <a:rPr lang="en-US" dirty="0" smtClean="0"/>
              <a:t> tracer study. Because there is no clear agreement on what should be considered adequate </a:t>
            </a:r>
            <a:r>
              <a:rPr lang="en-US" dirty="0" err="1" smtClean="0"/>
              <a:t>uptake,the</a:t>
            </a:r>
            <a:r>
              <a:rPr lang="en-US" smtClean="0"/>
              <a:t> final </a:t>
            </a:r>
            <a:r>
              <a:rPr lang="en-US" dirty="0" smtClean="0"/>
              <a:t>decision must be based on imaging and clinical considerations</a:t>
            </a:r>
            <a:endParaRPr lang="en-US" dirty="0"/>
          </a:p>
        </p:txBody>
      </p:sp>
      <p:pic>
        <p:nvPicPr>
          <p:cNvPr id="9218" name="Picture 2"/>
          <p:cNvPicPr>
            <a:picLocks noChangeAspect="1" noChangeArrowheads="1"/>
          </p:cNvPicPr>
          <p:nvPr/>
        </p:nvPicPr>
        <p:blipFill>
          <a:blip r:embed="rId2" cstate="print"/>
          <a:srcRect/>
          <a:stretch>
            <a:fillRect/>
          </a:stretch>
        </p:blipFill>
        <p:spPr bwMode="auto">
          <a:xfrm>
            <a:off x="609600" y="228601"/>
            <a:ext cx="8077200"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a:t>
            </a:r>
            <a:endParaRPr lang="en-US" dirty="0"/>
          </a:p>
        </p:txBody>
      </p:sp>
      <p:sp>
        <p:nvSpPr>
          <p:cNvPr id="3" name="Content Placeholder 2"/>
          <p:cNvSpPr>
            <a:spLocks noGrp="1"/>
          </p:cNvSpPr>
          <p:nvPr>
            <p:ph idx="1"/>
          </p:nvPr>
        </p:nvSpPr>
        <p:spPr/>
        <p:txBody>
          <a:bodyPr/>
          <a:lstStyle/>
          <a:p>
            <a:pPr>
              <a:buNone/>
            </a:pPr>
            <a:r>
              <a:rPr lang="en-US" dirty="0" smtClean="0"/>
              <a:t>1. Inoperable </a:t>
            </a:r>
            <a:r>
              <a:rPr lang="en-US" dirty="0" err="1" smtClean="0"/>
              <a:t>phaeochromocytoma</a:t>
            </a:r>
            <a:endParaRPr lang="en-US" dirty="0" smtClean="0"/>
          </a:p>
          <a:p>
            <a:pPr>
              <a:buNone/>
            </a:pPr>
            <a:r>
              <a:rPr lang="en-US" dirty="0" smtClean="0"/>
              <a:t> 2. Inoperable </a:t>
            </a:r>
            <a:r>
              <a:rPr lang="en-US" dirty="0" err="1" smtClean="0"/>
              <a:t>paraganglioma</a:t>
            </a:r>
            <a:endParaRPr lang="en-US" dirty="0" smtClean="0"/>
          </a:p>
          <a:p>
            <a:pPr>
              <a:buNone/>
            </a:pPr>
            <a:r>
              <a:rPr lang="en-US" dirty="0" smtClean="0"/>
              <a:t> 3. Inoperable </a:t>
            </a:r>
            <a:r>
              <a:rPr lang="en-US" dirty="0" err="1" smtClean="0"/>
              <a:t>carcinoid</a:t>
            </a:r>
            <a:r>
              <a:rPr lang="en-US" dirty="0" smtClean="0"/>
              <a:t> </a:t>
            </a:r>
            <a:r>
              <a:rPr lang="en-US" dirty="0" err="1" smtClean="0"/>
              <a:t>tumour</a:t>
            </a:r>
            <a:r>
              <a:rPr lang="en-US" dirty="0" smtClean="0"/>
              <a:t> </a:t>
            </a:r>
          </a:p>
          <a:p>
            <a:pPr>
              <a:buNone/>
            </a:pPr>
            <a:r>
              <a:rPr lang="en-US" dirty="0" smtClean="0"/>
              <a:t>4. Stage III or IV </a:t>
            </a:r>
            <a:r>
              <a:rPr lang="en-US" dirty="0" err="1" smtClean="0"/>
              <a:t>neuroblastoma</a:t>
            </a:r>
            <a:r>
              <a:rPr lang="en-US" dirty="0" smtClean="0"/>
              <a:t> </a:t>
            </a:r>
          </a:p>
          <a:p>
            <a:pPr>
              <a:buNone/>
            </a:pPr>
            <a:r>
              <a:rPr lang="en-US" dirty="0" smtClean="0"/>
              <a:t>5. Metastatic or recurrent </a:t>
            </a:r>
            <a:r>
              <a:rPr lang="en-US" dirty="0" err="1" smtClean="0"/>
              <a:t>medullary</a:t>
            </a:r>
            <a:r>
              <a:rPr lang="en-US" dirty="0" smtClean="0"/>
              <a:t> thyroid cancer</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Contra-indications</a:t>
            </a:r>
            <a:br>
              <a:rPr lang="en-US" dirty="0" smtClean="0"/>
            </a:br>
            <a:endParaRPr lang="en-US" dirty="0"/>
          </a:p>
        </p:txBody>
      </p:sp>
      <p:sp>
        <p:nvSpPr>
          <p:cNvPr id="3" name="Content Placeholder 2"/>
          <p:cNvSpPr>
            <a:spLocks noGrp="1"/>
          </p:cNvSpPr>
          <p:nvPr>
            <p:ph idx="1"/>
          </p:nvPr>
        </p:nvSpPr>
        <p:spPr>
          <a:xfrm>
            <a:off x="457200" y="1219200"/>
            <a:ext cx="8229600" cy="5257800"/>
          </a:xfrm>
        </p:spPr>
        <p:txBody>
          <a:bodyPr>
            <a:normAutofit fontScale="77500" lnSpcReduction="20000"/>
          </a:bodyPr>
          <a:lstStyle/>
          <a:p>
            <a:pPr>
              <a:buFont typeface="Wingdings" pitchFamily="2" charset="2"/>
              <a:buChar char="v"/>
            </a:pPr>
            <a:r>
              <a:rPr lang="en-US" dirty="0" smtClean="0"/>
              <a:t>Absolute:</a:t>
            </a:r>
          </a:p>
          <a:p>
            <a:pPr>
              <a:buNone/>
            </a:pPr>
            <a:r>
              <a:rPr lang="en-US" dirty="0" smtClean="0"/>
              <a:t>1. Pregnancy; breastfeeding</a:t>
            </a:r>
          </a:p>
          <a:p>
            <a:pPr>
              <a:buNone/>
            </a:pPr>
            <a:r>
              <a:rPr lang="en-US" dirty="0" smtClean="0"/>
              <a:t> 2. Life expectancy less than 3 months, unless in case of intractable bone pain</a:t>
            </a:r>
          </a:p>
          <a:p>
            <a:pPr>
              <a:buNone/>
            </a:pPr>
            <a:r>
              <a:rPr lang="en-US" dirty="0" smtClean="0"/>
              <a:t> 3. Renal insufficiency, requiring dialysis on short term</a:t>
            </a:r>
          </a:p>
          <a:p>
            <a:pPr>
              <a:buFont typeface="Wingdings" pitchFamily="2" charset="2"/>
              <a:buChar char="v"/>
            </a:pPr>
            <a:r>
              <a:rPr lang="en-US" dirty="0" smtClean="0"/>
              <a:t>Relative:</a:t>
            </a:r>
          </a:p>
          <a:p>
            <a:pPr>
              <a:buNone/>
            </a:pPr>
            <a:r>
              <a:rPr lang="en-US" dirty="0" smtClean="0"/>
              <a:t>1. Unacceptable medical risk for isolation </a:t>
            </a:r>
          </a:p>
          <a:p>
            <a:pPr>
              <a:buNone/>
            </a:pPr>
            <a:r>
              <a:rPr lang="en-US" dirty="0" smtClean="0"/>
              <a:t>2. Unmanageable urinary incontinence</a:t>
            </a:r>
          </a:p>
          <a:p>
            <a:pPr>
              <a:buNone/>
            </a:pPr>
            <a:r>
              <a:rPr lang="en-US" dirty="0" smtClean="0"/>
              <a:t> 3. Rapidly deteriorating renal function—</a:t>
            </a:r>
            <a:r>
              <a:rPr lang="en-US" dirty="0" err="1" smtClean="0"/>
              <a:t>glomerular</a:t>
            </a:r>
            <a:r>
              <a:rPr lang="en-US" dirty="0" smtClean="0"/>
              <a:t> filtration rate less than 30 ml/min</a:t>
            </a:r>
          </a:p>
          <a:p>
            <a:pPr>
              <a:buNone/>
            </a:pPr>
            <a:r>
              <a:rPr lang="en-US" dirty="0" smtClean="0"/>
              <a:t> 4. Progressive </a:t>
            </a:r>
            <a:r>
              <a:rPr lang="en-US" dirty="0" err="1" smtClean="0"/>
              <a:t>haematological</a:t>
            </a:r>
            <a:r>
              <a:rPr lang="en-US" dirty="0" smtClean="0"/>
              <a:t> and/or renal toxicity because of prior treatment </a:t>
            </a:r>
          </a:p>
          <a:p>
            <a:pPr>
              <a:buNone/>
            </a:pPr>
            <a:r>
              <a:rPr lang="en-US" dirty="0" smtClean="0"/>
              <a:t>5. </a:t>
            </a:r>
            <a:r>
              <a:rPr lang="en-US" dirty="0" err="1" smtClean="0"/>
              <a:t>Myelosuppression</a:t>
            </a:r>
            <a:r>
              <a:rPr lang="en-US" dirty="0" smtClean="0"/>
              <a:t>: – Total white cell count less than 3.0×109/l – Platelets less than 100×109/l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124200"/>
            <a:ext cx="8229600" cy="3001963"/>
          </a:xfrm>
        </p:spPr>
        <p:txBody>
          <a:bodyPr/>
          <a:lstStyle/>
          <a:p>
            <a:r>
              <a:rPr lang="en-US" dirty="0" smtClean="0"/>
              <a:t> from 1986 to August 2012  All patients(PGL or </a:t>
            </a:r>
            <a:r>
              <a:rPr lang="en-US" dirty="0" err="1" smtClean="0"/>
              <a:t>phaeo</a:t>
            </a:r>
            <a:r>
              <a:rPr lang="en-US" dirty="0" smtClean="0"/>
              <a:t> )with I-</a:t>
            </a:r>
            <a:r>
              <a:rPr lang="en-US" dirty="0" err="1" smtClean="0"/>
              <a:t>MIBGavid</a:t>
            </a:r>
            <a:r>
              <a:rPr lang="en-US" dirty="0" smtClean="0"/>
              <a:t> disease and evidence of metastases either locally or in distant organs (bone/liver/lungs) were included. </a:t>
            </a:r>
            <a:endParaRPr lang="en-US" dirty="0"/>
          </a:p>
        </p:txBody>
      </p:sp>
      <p:pic>
        <p:nvPicPr>
          <p:cNvPr id="10242" name="Picture 2"/>
          <p:cNvPicPr>
            <a:picLocks noChangeAspect="1" noChangeArrowheads="1"/>
          </p:cNvPicPr>
          <p:nvPr/>
        </p:nvPicPr>
        <p:blipFill>
          <a:blip r:embed="rId2" cstate="print"/>
          <a:srcRect/>
          <a:stretch>
            <a:fillRect/>
          </a:stretch>
        </p:blipFill>
        <p:spPr bwMode="auto">
          <a:xfrm>
            <a:off x="457200" y="304801"/>
            <a:ext cx="8153400" cy="236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85125" y="990600"/>
            <a:ext cx="8973751"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pic>
        <p:nvPicPr>
          <p:cNvPr id="12290" name="Picture 2"/>
          <p:cNvPicPr>
            <a:picLocks noGrp="1" noChangeAspect="1" noChangeArrowheads="1"/>
          </p:cNvPicPr>
          <p:nvPr>
            <p:ph sz="half" idx="1"/>
          </p:nvPr>
        </p:nvPicPr>
        <p:blipFill>
          <a:blip r:embed="rId2" cstate="print"/>
          <a:srcRect/>
          <a:stretch>
            <a:fillRect/>
          </a:stretch>
        </p:blipFill>
        <p:spPr bwMode="auto">
          <a:xfrm>
            <a:off x="44238" y="2514600"/>
            <a:ext cx="4356312" cy="2415381"/>
          </a:xfrm>
          <a:prstGeom prst="rect">
            <a:avLst/>
          </a:prstGeom>
          <a:noFill/>
          <a:ln w="9525">
            <a:noFill/>
            <a:miter lim="800000"/>
            <a:headEnd/>
            <a:tailEnd/>
          </a:ln>
        </p:spPr>
      </p:pic>
      <p:pic>
        <p:nvPicPr>
          <p:cNvPr id="12291" name="Picture 3"/>
          <p:cNvPicPr>
            <a:picLocks noGrp="1" noChangeAspect="1" noChangeArrowheads="1"/>
          </p:cNvPicPr>
          <p:nvPr>
            <p:ph sz="half" idx="2"/>
          </p:nvPr>
        </p:nvPicPr>
        <p:blipFill>
          <a:blip r:embed="rId3" cstate="print"/>
          <a:srcRect/>
          <a:stretch>
            <a:fillRect/>
          </a:stretch>
        </p:blipFill>
        <p:spPr bwMode="auto">
          <a:xfrm>
            <a:off x="4532643" y="1371599"/>
            <a:ext cx="4306557" cy="5026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667000"/>
            <a:ext cx="8229600" cy="3459163"/>
          </a:xfrm>
        </p:spPr>
        <p:txBody>
          <a:bodyPr>
            <a:normAutofit fontScale="85000" lnSpcReduction="10000"/>
          </a:bodyPr>
          <a:lstStyle/>
          <a:p>
            <a:r>
              <a:rPr lang="en-US" dirty="0" smtClean="0"/>
              <a:t> a 43-year-old woman who was admitted to the hospital with a history of episodic headaches, diaphoresis, and weakness. Elevated plasma catecholamine levels and a right </a:t>
            </a:r>
            <a:r>
              <a:rPr lang="en-US" dirty="0" err="1" smtClean="0"/>
              <a:t>paraaortic</a:t>
            </a:r>
            <a:r>
              <a:rPr lang="en-US" dirty="0" smtClean="0"/>
              <a:t> mass were observed on computed tomography. The mass was excised, and a diagnosis of </a:t>
            </a:r>
            <a:r>
              <a:rPr lang="en-US" dirty="0" err="1" smtClean="0"/>
              <a:t>paraganglioma</a:t>
            </a:r>
            <a:r>
              <a:rPr lang="en-US" dirty="0" smtClean="0"/>
              <a:t> was confirmed. After 20 months of follow-up, local recurrence and metastases were detected in the thorax, abdomen, and skeletal system</a:t>
            </a:r>
            <a:endParaRPr lang="en-US" dirty="0"/>
          </a:p>
        </p:txBody>
      </p:sp>
      <p:pic>
        <p:nvPicPr>
          <p:cNvPr id="13314" name="Picture 2"/>
          <p:cNvPicPr>
            <a:picLocks noChangeAspect="1" noChangeArrowheads="1"/>
          </p:cNvPicPr>
          <p:nvPr/>
        </p:nvPicPr>
        <p:blipFill>
          <a:blip r:embed="rId2" cstate="print"/>
          <a:srcRect/>
          <a:stretch>
            <a:fillRect/>
          </a:stretch>
        </p:blipFill>
        <p:spPr bwMode="auto">
          <a:xfrm>
            <a:off x="228600" y="152401"/>
            <a:ext cx="8686799"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r>
              <a:rPr lang="en-US" dirty="0" smtClean="0"/>
              <a:t> An </a:t>
            </a:r>
            <a:r>
              <a:rPr lang="en-US" dirty="0" err="1" smtClean="0"/>
              <a:t>anthracycline</a:t>
            </a:r>
            <a:r>
              <a:rPr lang="en-US" dirty="0" smtClean="0"/>
              <a:t> plus CVD regimen (</a:t>
            </a:r>
            <a:r>
              <a:rPr lang="en-US" dirty="0" err="1" smtClean="0"/>
              <a:t>adriamycine</a:t>
            </a:r>
            <a:r>
              <a:rPr lang="en-US" dirty="0" smtClean="0"/>
              <a:t> 7 mg/m2, </a:t>
            </a:r>
            <a:r>
              <a:rPr lang="en-US" dirty="0" err="1" smtClean="0"/>
              <a:t>dacarbazine</a:t>
            </a:r>
            <a:r>
              <a:rPr lang="en-US" dirty="0" smtClean="0"/>
              <a:t> 400 mg/m2, </a:t>
            </a:r>
            <a:r>
              <a:rPr lang="en-US" dirty="0" err="1" smtClean="0"/>
              <a:t>cyclophosphamide</a:t>
            </a:r>
            <a:r>
              <a:rPr lang="en-US" dirty="0" smtClean="0"/>
              <a:t> 500 mg/m2, </a:t>
            </a:r>
            <a:r>
              <a:rPr lang="en-US" dirty="0" err="1" smtClean="0"/>
              <a:t>vincristine</a:t>
            </a:r>
            <a:r>
              <a:rPr lang="en-US" dirty="0" smtClean="0"/>
              <a:t> 1.4 mg/m2) on days 1 and 2, and </a:t>
            </a:r>
            <a:r>
              <a:rPr lang="en-US" dirty="0" err="1" smtClean="0"/>
              <a:t>zoledronic</a:t>
            </a:r>
            <a:r>
              <a:rPr lang="en-US" dirty="0" smtClean="0"/>
              <a:t> acid (4 mg) every 21 days were administered, and no improvement was observed on PET following a treatment of six cycles</a:t>
            </a:r>
          </a:p>
          <a:p>
            <a:endParaRPr lang="en-US" dirty="0"/>
          </a:p>
          <a:p>
            <a:r>
              <a:rPr lang="en-US" dirty="0" smtClean="0"/>
              <a:t> Therefore, </a:t>
            </a:r>
            <a:r>
              <a:rPr lang="en-US" dirty="0" err="1" smtClean="0"/>
              <a:t>sorafenib</a:t>
            </a:r>
            <a:r>
              <a:rPr lang="en-US" dirty="0" smtClean="0"/>
              <a:t> </a:t>
            </a:r>
            <a:r>
              <a:rPr lang="en-US" dirty="0" err="1" smtClean="0"/>
              <a:t>tosylate</a:t>
            </a:r>
            <a:r>
              <a:rPr lang="en-US" dirty="0" smtClean="0"/>
              <a:t> (400 mg twice daily) was administered for three months due to recurred-progressive disease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381000" y="1219200"/>
            <a:ext cx="8382000" cy="5257800"/>
          </a:xfrm>
        </p:spPr>
        <p:txBody>
          <a:bodyPr>
            <a:normAutofit fontScale="70000" lnSpcReduction="20000"/>
          </a:bodyPr>
          <a:lstStyle/>
          <a:p>
            <a:r>
              <a:rPr lang="en-US" dirty="0" err="1" smtClean="0"/>
              <a:t>Paragangliomas</a:t>
            </a:r>
            <a:r>
              <a:rPr lang="en-US" dirty="0" smtClean="0"/>
              <a:t> are uncommon </a:t>
            </a:r>
            <a:r>
              <a:rPr lang="en-US" dirty="0" err="1" smtClean="0"/>
              <a:t>neuroendocrine</a:t>
            </a:r>
            <a:r>
              <a:rPr lang="en-US" dirty="0" smtClean="0"/>
              <a:t> tumors, arising from the neural crest-derived </a:t>
            </a:r>
            <a:r>
              <a:rPr lang="en-US" dirty="0" err="1" smtClean="0"/>
              <a:t>paraganglia</a:t>
            </a:r>
            <a:r>
              <a:rPr lang="en-US" dirty="0" smtClean="0"/>
              <a:t> of the autonomic nervous system</a:t>
            </a:r>
          </a:p>
          <a:p>
            <a:endParaRPr lang="en-US" dirty="0"/>
          </a:p>
          <a:p>
            <a:r>
              <a:rPr lang="en-US" dirty="0" err="1" smtClean="0"/>
              <a:t>Paraganglioma</a:t>
            </a:r>
            <a:r>
              <a:rPr lang="en-US" dirty="0" smtClean="0"/>
              <a:t> adjacent to or inside the thyroid gland is a subset of laryngeal </a:t>
            </a:r>
            <a:r>
              <a:rPr lang="en-US" dirty="0" err="1" smtClean="0"/>
              <a:t>paragangliomas</a:t>
            </a:r>
            <a:r>
              <a:rPr lang="en-US" dirty="0" smtClean="0"/>
              <a:t>, which was </a:t>
            </a:r>
            <a:r>
              <a:rPr lang="en-US" dirty="0" err="1" smtClean="0"/>
              <a:t>ﬁrst</a:t>
            </a:r>
            <a:r>
              <a:rPr lang="en-US" dirty="0" smtClean="0"/>
              <a:t> described in the right upper lobe of the thyroid gland by Van </a:t>
            </a:r>
            <a:r>
              <a:rPr lang="en-US" dirty="0" err="1" smtClean="0"/>
              <a:t>Miert</a:t>
            </a:r>
            <a:r>
              <a:rPr lang="en-US" dirty="0" smtClean="0"/>
              <a:t> in 1964</a:t>
            </a:r>
          </a:p>
          <a:p>
            <a:endParaRPr lang="en-US" dirty="0"/>
          </a:p>
          <a:p>
            <a:r>
              <a:rPr lang="en-US" dirty="0" smtClean="0"/>
              <a:t> Because thyroid </a:t>
            </a:r>
            <a:r>
              <a:rPr lang="en-US" dirty="0" err="1" smtClean="0"/>
              <a:t>paragangliomas</a:t>
            </a:r>
            <a:r>
              <a:rPr lang="en-US" dirty="0" smtClean="0"/>
              <a:t> arise from the inferior laryngeal </a:t>
            </a:r>
            <a:r>
              <a:rPr lang="en-US" dirty="0" err="1" smtClean="0"/>
              <a:t>paraganglia</a:t>
            </a:r>
            <a:r>
              <a:rPr lang="en-US" dirty="0" smtClean="0"/>
              <a:t>, one theory is that as </a:t>
            </a:r>
            <a:r>
              <a:rPr lang="en-US" dirty="0" err="1" smtClean="0"/>
              <a:t>paraganglioma</a:t>
            </a:r>
            <a:r>
              <a:rPr lang="en-US" dirty="0" smtClean="0"/>
              <a:t> develops from the inferior laryngeal </a:t>
            </a:r>
            <a:r>
              <a:rPr lang="en-US" dirty="0" err="1" smtClean="0"/>
              <a:t>paraganglia</a:t>
            </a:r>
            <a:r>
              <a:rPr lang="en-US" dirty="0" smtClean="0"/>
              <a:t>, it is slowly pulled downward and eventually rests lateral to the thyroid gland</a:t>
            </a:r>
          </a:p>
          <a:p>
            <a:endParaRPr lang="en-US" dirty="0"/>
          </a:p>
          <a:p>
            <a:r>
              <a:rPr lang="en-US" dirty="0" smtClean="0"/>
              <a:t> It is also probable that the inferior laryngeal </a:t>
            </a:r>
            <a:r>
              <a:rPr lang="en-US" dirty="0" err="1" smtClean="0"/>
              <a:t>paraganglia</a:t>
            </a:r>
            <a:r>
              <a:rPr lang="en-US" dirty="0" smtClean="0"/>
              <a:t> may form within the thyroid capsule, which could eventually develop into an </a:t>
            </a:r>
            <a:r>
              <a:rPr lang="en-US" dirty="0" err="1" smtClean="0"/>
              <a:t>intrathyroidal</a:t>
            </a:r>
            <a:r>
              <a:rPr lang="en-US" dirty="0" smtClean="0"/>
              <a:t> </a:t>
            </a:r>
            <a:r>
              <a:rPr lang="en-US" dirty="0" err="1" smtClean="0"/>
              <a:t>paraganglioma</a:t>
            </a:r>
            <a:r>
              <a:rPr lang="en-US" dirty="0" smtClean="0"/>
              <a:t>.</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patient’s plasma and 24-hour urinary catecholamine levels finally decreased, and PET/CT showed that metastatic lesions had regressed after 12 weeks </a:t>
            </a:r>
            <a:r>
              <a:rPr lang="en-US" dirty="0" smtClean="0"/>
              <a:t>. </a:t>
            </a:r>
            <a:r>
              <a:rPr lang="en-US" dirty="0" smtClean="0"/>
              <a:t>In addition, the patient’s symptoms decreased</a:t>
            </a:r>
          </a:p>
          <a:p>
            <a:endParaRPr lang="en-US" dirty="0"/>
          </a:p>
          <a:p>
            <a:r>
              <a:rPr lang="en-US" dirty="0" smtClean="0"/>
              <a:t>After 64-week treatment with </a:t>
            </a:r>
            <a:r>
              <a:rPr lang="en-US" dirty="0" err="1" smtClean="0"/>
              <a:t>sorafenib</a:t>
            </a:r>
            <a:r>
              <a:rPr lang="en-US" dirty="0" smtClean="0"/>
              <a:t>, distance and cerebral metastasis occurred, and the patient died.</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sz="4400" dirty="0" smtClean="0"/>
          </a:p>
          <a:p>
            <a:pPr algn="ctr">
              <a:buNone/>
            </a:pPr>
            <a:r>
              <a:rPr lang="en-US" sz="4400" dirty="0" smtClean="0"/>
              <a:t>Thank you for your attention</a:t>
            </a:r>
          </a:p>
          <a:p>
            <a:pPr algn="ct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CLINICAL PRESENTATION </a:t>
            </a:r>
            <a:endParaRPr lang="en-US" dirty="0"/>
          </a:p>
        </p:txBody>
      </p:sp>
      <p:sp>
        <p:nvSpPr>
          <p:cNvPr id="3" name="Content Placeholder 2"/>
          <p:cNvSpPr>
            <a:spLocks noGrp="1"/>
          </p:cNvSpPr>
          <p:nvPr>
            <p:ph idx="1"/>
          </p:nvPr>
        </p:nvSpPr>
        <p:spPr>
          <a:xfrm>
            <a:off x="457200" y="990600"/>
            <a:ext cx="8382000" cy="5410200"/>
          </a:xfrm>
        </p:spPr>
        <p:txBody>
          <a:bodyPr>
            <a:normAutofit fontScale="77500" lnSpcReduction="20000"/>
          </a:bodyPr>
          <a:lstStyle/>
          <a:p>
            <a:r>
              <a:rPr lang="en-US" dirty="0" smtClean="0"/>
              <a:t>Thyroid </a:t>
            </a:r>
            <a:r>
              <a:rPr lang="en-US" dirty="0" err="1" smtClean="0"/>
              <a:t>paraganglioma</a:t>
            </a:r>
            <a:r>
              <a:rPr lang="en-US" dirty="0" smtClean="0"/>
              <a:t> has a strong female predominance, and the mean age of presentation is 48 years</a:t>
            </a:r>
          </a:p>
          <a:p>
            <a:endParaRPr lang="en-US" dirty="0"/>
          </a:p>
          <a:p>
            <a:r>
              <a:rPr lang="en-US" dirty="0" smtClean="0"/>
              <a:t> Most patients are asymptomatic, with a nonfunctional thyroid nodule for several years discovered incidentally with radiographic imaging</a:t>
            </a:r>
          </a:p>
          <a:p>
            <a:pPr>
              <a:buNone/>
            </a:pPr>
            <a:endParaRPr lang="en-US" dirty="0"/>
          </a:p>
          <a:p>
            <a:r>
              <a:rPr lang="en-US" dirty="0" smtClean="0"/>
              <a:t> In the few symptomatic patients, their presentation ranged from an anterior neck mass, </a:t>
            </a:r>
            <a:r>
              <a:rPr lang="en-US" dirty="0" err="1" smtClean="0"/>
              <a:t>dysphagia</a:t>
            </a:r>
            <a:r>
              <a:rPr lang="en-US" dirty="0" smtClean="0"/>
              <a:t>, </a:t>
            </a:r>
            <a:r>
              <a:rPr lang="en-US" dirty="0" err="1" smtClean="0"/>
              <a:t>dyspnea</a:t>
            </a:r>
            <a:r>
              <a:rPr lang="en-US" dirty="0" smtClean="0"/>
              <a:t>, </a:t>
            </a:r>
            <a:r>
              <a:rPr lang="en-US" dirty="0" err="1" smtClean="0"/>
              <a:t>stridor</a:t>
            </a:r>
            <a:r>
              <a:rPr lang="en-US" dirty="0" smtClean="0"/>
              <a:t>, and </a:t>
            </a:r>
            <a:r>
              <a:rPr lang="en-US" dirty="0" err="1" smtClean="0"/>
              <a:t>hemoptysis</a:t>
            </a:r>
            <a:endParaRPr lang="en-US" dirty="0" smtClean="0"/>
          </a:p>
          <a:p>
            <a:endParaRPr lang="en-US" dirty="0"/>
          </a:p>
          <a:p>
            <a:r>
              <a:rPr lang="en-US" dirty="0" smtClean="0"/>
              <a:t>The reported incidence of functional </a:t>
            </a:r>
            <a:r>
              <a:rPr lang="en-US" dirty="0" err="1" smtClean="0"/>
              <a:t>paragangliomas</a:t>
            </a:r>
            <a:r>
              <a:rPr lang="en-US" dirty="0" smtClean="0"/>
              <a:t> is only 1% to 3% in the head and neck, with a single case report of functional thyroid-associated </a:t>
            </a:r>
            <a:r>
              <a:rPr lang="en-US" dirty="0" err="1" smtClean="0"/>
              <a:t>paraganglioma</a:t>
            </a:r>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 </a:t>
            </a:r>
            <a:r>
              <a:rPr lang="en-US" dirty="0" err="1" smtClean="0"/>
              <a:t>Paragangliomas</a:t>
            </a:r>
            <a:r>
              <a:rPr lang="en-US" dirty="0" smtClean="0"/>
              <a:t> located in the skull base, head and neck, and thyroid are associated with the parasympathetic nervous system, which often lacks tyrosine </a:t>
            </a:r>
            <a:r>
              <a:rPr lang="en-US" dirty="0" err="1" smtClean="0"/>
              <a:t>hydroxylase</a:t>
            </a:r>
            <a:r>
              <a:rPr lang="en-US" dirty="0" smtClean="0"/>
              <a:t>  Hence, they usually present with minimal or no catecholamine synthesis (</a:t>
            </a:r>
            <a:r>
              <a:rPr lang="en-US" dirty="0" err="1" smtClean="0"/>
              <a:t>nonsecreting</a:t>
            </a:r>
            <a:r>
              <a:rPr lang="en-US" dirty="0" smtClean="0"/>
              <a:t>)</a:t>
            </a:r>
          </a:p>
          <a:p>
            <a:endParaRPr lang="en-US" dirty="0"/>
          </a:p>
          <a:p>
            <a:r>
              <a:rPr lang="en-US" dirty="0" smtClean="0"/>
              <a:t>all patients with newly diagnosed </a:t>
            </a:r>
            <a:r>
              <a:rPr lang="en-US" dirty="0" err="1" smtClean="0"/>
              <a:t>paraganglioma</a:t>
            </a:r>
            <a:r>
              <a:rPr lang="en-US" dirty="0" smtClean="0"/>
              <a:t> should receive a biochemical workup for catecholamine excess and their O-</a:t>
            </a:r>
            <a:r>
              <a:rPr lang="en-US" dirty="0" err="1" smtClean="0"/>
              <a:t>methylated</a:t>
            </a:r>
            <a:r>
              <a:rPr lang="en-US" dirty="0" smtClean="0"/>
              <a:t> metabolites (</a:t>
            </a:r>
            <a:r>
              <a:rPr lang="en-US" dirty="0" err="1" smtClean="0"/>
              <a:t>normetanephrine</a:t>
            </a:r>
            <a:r>
              <a:rPr lang="en-US" dirty="0" smtClean="0"/>
              <a:t>, </a:t>
            </a:r>
            <a:r>
              <a:rPr lang="en-US" dirty="0" err="1" smtClean="0"/>
              <a:t>metanephrine</a:t>
            </a:r>
            <a:r>
              <a:rPr lang="en-US" dirty="0" smtClean="0"/>
              <a:t>, and </a:t>
            </a:r>
            <a:r>
              <a:rPr lang="en-US" dirty="0" err="1" smtClean="0"/>
              <a:t>methoxytyramine</a:t>
            </a:r>
            <a:r>
              <a:rPr lang="en-US" dirty="0" smtClean="0"/>
              <a:t>)</a:t>
            </a:r>
          </a:p>
          <a:p>
            <a:endParaRPr lang="en-US" dirty="0"/>
          </a:p>
          <a:p>
            <a:r>
              <a:rPr lang="en-US" dirty="0" smtClean="0"/>
              <a:t>Most patients with thyroid </a:t>
            </a:r>
            <a:r>
              <a:rPr lang="en-US" dirty="0" err="1" smtClean="0"/>
              <a:t>paragangliomas</a:t>
            </a:r>
            <a:r>
              <a:rPr lang="en-US" dirty="0" smtClean="0"/>
              <a:t> are </a:t>
            </a:r>
            <a:r>
              <a:rPr lang="en-US" dirty="0" err="1" smtClean="0"/>
              <a:t>euthyroid,with</a:t>
            </a:r>
            <a:r>
              <a:rPr lang="en-US" dirty="0" smtClean="0"/>
              <a:t> normal </a:t>
            </a:r>
            <a:r>
              <a:rPr lang="en-US" dirty="0" err="1" smtClean="0"/>
              <a:t>calcitonin</a:t>
            </a:r>
            <a:r>
              <a:rPr lang="en-US" dirty="0" smtClean="0"/>
              <a:t> and CEA levels and are negative for </a:t>
            </a:r>
            <a:r>
              <a:rPr lang="en-US" dirty="0" err="1" smtClean="0"/>
              <a:t>antiperoxidase</a:t>
            </a:r>
            <a:r>
              <a:rPr lang="en-US" dirty="0" smtClean="0"/>
              <a:t>, parathyroid hormone, and </a:t>
            </a:r>
            <a:r>
              <a:rPr lang="en-US" dirty="0" err="1" smtClean="0"/>
              <a:t>antithyroglobulin</a:t>
            </a:r>
            <a:r>
              <a:rPr lang="en-US" dirty="0" smtClean="0"/>
              <a:t> antibodies in their serum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follow-up imaging should include computed tomography or magnetic resonance imaging of the neck, chest, and abdomen/pelvis</a:t>
            </a:r>
          </a:p>
          <a:p>
            <a:endParaRPr lang="en-US" dirty="0"/>
          </a:p>
          <a:p>
            <a:r>
              <a:rPr lang="en-US" dirty="0" smtClean="0"/>
              <a:t>The use of F-6ﬂuorodihydroxyphenylalanine positron emission tomography has been described as the most valuable functional imaging modality for localization of succinate dehydrogenase related to head and neck </a:t>
            </a:r>
            <a:r>
              <a:rPr lang="en-US" dirty="0" err="1" smtClean="0"/>
              <a:t>paragangliomas</a:t>
            </a:r>
            <a:endParaRPr lang="en-US" dirty="0" smtClean="0"/>
          </a:p>
          <a:p>
            <a:endParaRPr lang="en-US" dirty="0"/>
          </a:p>
          <a:p>
            <a:r>
              <a:rPr lang="en-US" dirty="0" smtClean="0"/>
              <a:t> Follow-up imaging should occur relatively soon after initial surgery so that concurrent disease can be </a:t>
            </a:r>
            <a:r>
              <a:rPr lang="en-US" dirty="0" err="1" smtClean="0"/>
              <a:t>identiﬁed</a:t>
            </a:r>
            <a:r>
              <a:rPr lang="en-US" dirty="0" smtClean="0"/>
              <a:t> and not confused with metastatic or recurrent disease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MOLECULAR GENETICS</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t>Paragangliomas</a:t>
            </a:r>
            <a:r>
              <a:rPr lang="en-US" dirty="0" smtClean="0"/>
              <a:t> and </a:t>
            </a:r>
            <a:r>
              <a:rPr lang="en-US" dirty="0" err="1" smtClean="0"/>
              <a:t>pheochromocytomas</a:t>
            </a:r>
            <a:r>
              <a:rPr lang="en-US" dirty="0" smtClean="0"/>
              <a:t> are tumors derived from the extra-adrenal </a:t>
            </a:r>
            <a:r>
              <a:rPr lang="en-US" dirty="0" err="1" smtClean="0"/>
              <a:t>paraganglia</a:t>
            </a:r>
            <a:r>
              <a:rPr lang="en-US" dirty="0" smtClean="0"/>
              <a:t> or adrenal medulla, respectively</a:t>
            </a:r>
          </a:p>
          <a:p>
            <a:endParaRPr lang="en-US" dirty="0"/>
          </a:p>
          <a:p>
            <a:r>
              <a:rPr lang="en-US" dirty="0" smtClean="0"/>
              <a:t> Although most of these tumors are considered sporadic, to date, approximately 30% to 40% are associated with at least 14 known susceptibility genes (MEN1, NF1, RET, VHL, SDHA, SDHB, SDHC, SDHD, SDHAF2, TMEM127, EGLN1, HIF2A, KIF1Bb, and MAX)</a:t>
            </a:r>
          </a:p>
          <a:p>
            <a:endParaRPr lang="en-US" dirty="0"/>
          </a:p>
          <a:p>
            <a:r>
              <a:rPr lang="en-US" dirty="0" smtClean="0"/>
              <a:t>Up to 30% of all head and neck </a:t>
            </a:r>
            <a:r>
              <a:rPr lang="en-US" dirty="0" err="1" smtClean="0"/>
              <a:t>paragangliomas</a:t>
            </a:r>
            <a:r>
              <a:rPr lang="en-US" dirty="0" smtClean="0"/>
              <a:t> are hereditary and are associated with different tumor syndromes</a:t>
            </a:r>
          </a:p>
          <a:p>
            <a:endParaRPr lang="en-US" dirty="0"/>
          </a:p>
          <a:p>
            <a:r>
              <a:rPr lang="en-US" dirty="0" smtClean="0"/>
              <a:t> Major hereditary disorders associated with </a:t>
            </a:r>
            <a:r>
              <a:rPr lang="en-US" dirty="0" err="1" smtClean="0"/>
              <a:t>paraganglioma</a:t>
            </a:r>
            <a:r>
              <a:rPr lang="en-US" dirty="0" smtClean="0"/>
              <a:t> or </a:t>
            </a:r>
            <a:r>
              <a:rPr lang="en-US" dirty="0" err="1" smtClean="0"/>
              <a:t>pheochromocytoma</a:t>
            </a:r>
            <a:r>
              <a:rPr lang="en-US" dirty="0" smtClean="0"/>
              <a:t> are multiple endocrine </a:t>
            </a:r>
            <a:r>
              <a:rPr lang="en-US" dirty="0" err="1" smtClean="0"/>
              <a:t>neoplasia</a:t>
            </a:r>
            <a:r>
              <a:rPr lang="en-US" dirty="0" smtClean="0"/>
              <a:t>, von </a:t>
            </a:r>
            <a:r>
              <a:rPr lang="en-US" dirty="0" err="1" smtClean="0"/>
              <a:t>Hippel–Lindau</a:t>
            </a:r>
            <a:r>
              <a:rPr lang="en-US" dirty="0" smtClean="0"/>
              <a:t> disease, </a:t>
            </a:r>
            <a:r>
              <a:rPr lang="en-US" dirty="0" err="1" smtClean="0"/>
              <a:t>neuroﬁbromatosis</a:t>
            </a:r>
            <a:r>
              <a:rPr lang="en-US" dirty="0" smtClean="0"/>
              <a:t>, and familial </a:t>
            </a:r>
            <a:r>
              <a:rPr lang="en-US" dirty="0" err="1" smtClean="0"/>
              <a:t>paraganglioma</a:t>
            </a:r>
            <a:r>
              <a:rPr lang="en-US" dirty="0" smtClean="0"/>
              <a:t> syndromes 1 to 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err="1" smtClean="0"/>
              <a:t>paraganglioma</a:t>
            </a:r>
            <a:r>
              <a:rPr lang="en-US" dirty="0" smtClean="0"/>
              <a:t> syndromes caused by mutations of the </a:t>
            </a:r>
            <a:r>
              <a:rPr lang="en-US" dirty="0" err="1" smtClean="0"/>
              <a:t>succinate</a:t>
            </a:r>
            <a:r>
              <a:rPr lang="en-US" dirty="0" smtClean="0"/>
              <a:t> </a:t>
            </a:r>
            <a:r>
              <a:rPr lang="en-US" dirty="0" err="1" smtClean="0"/>
              <a:t>dehydrogenase</a:t>
            </a:r>
            <a:r>
              <a:rPr lang="en-US" dirty="0" smtClean="0"/>
              <a:t> (SDH) genes make up most of the familial cases</a:t>
            </a:r>
          </a:p>
          <a:p>
            <a:endParaRPr lang="en-US" dirty="0"/>
          </a:p>
          <a:p>
            <a:r>
              <a:rPr lang="en-US" dirty="0" smtClean="0"/>
              <a:t> Multiple head and neck </a:t>
            </a:r>
            <a:r>
              <a:rPr lang="en-US" dirty="0" err="1" smtClean="0"/>
              <a:t>paragangliomas</a:t>
            </a:r>
            <a:r>
              <a:rPr lang="en-US" dirty="0" smtClean="0"/>
              <a:t> and the occurrence of head and neck </a:t>
            </a:r>
            <a:r>
              <a:rPr lang="en-US" dirty="0" err="1" smtClean="0"/>
              <a:t>paragangliomas</a:t>
            </a:r>
            <a:r>
              <a:rPr lang="en-US" dirty="0" smtClean="0"/>
              <a:t> together with </a:t>
            </a:r>
            <a:r>
              <a:rPr lang="en-US" dirty="0" err="1" smtClean="0"/>
              <a:t>pheochromocytomas</a:t>
            </a:r>
            <a:r>
              <a:rPr lang="en-US" dirty="0" smtClean="0"/>
              <a:t> are more commonly seen in SDHD and SDHB mutation carriers</a:t>
            </a:r>
          </a:p>
          <a:p>
            <a:endParaRPr lang="en-US" dirty="0"/>
          </a:p>
          <a:p>
            <a:r>
              <a:rPr lang="en-US" dirty="0" smtClean="0"/>
              <a:t> The risk for the development of malignancy is </a:t>
            </a:r>
            <a:r>
              <a:rPr lang="en-US" dirty="0" err="1" smtClean="0"/>
              <a:t>signiﬁcantly</a:t>
            </a:r>
            <a:r>
              <a:rPr lang="en-US" dirty="0" smtClean="0"/>
              <a:t> higher in patients with SDHB mutations, compared with patients with SDHC and SDHD mutations or those with sporadic tumors</a:t>
            </a:r>
          </a:p>
          <a:p>
            <a:endParaRPr lang="en-US" dirty="0"/>
          </a:p>
          <a:p>
            <a:r>
              <a:rPr lang="en-US" dirty="0" smtClean="0"/>
              <a:t>Therefore, it has been recommended that patients with an SDHB mutation be screened for local and systemic metastatic disease</a:t>
            </a:r>
          </a:p>
          <a:p>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609600" y="610946"/>
            <a:ext cx="7926695" cy="56374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TotalTime>
  <Words>1545</Words>
  <Application>Microsoft Office PowerPoint</Application>
  <PresentationFormat>On-screen Show (4:3)</PresentationFormat>
  <Paragraphs>113</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Wingdings</vt:lpstr>
      <vt:lpstr>Office Theme</vt:lpstr>
      <vt:lpstr>Thyroid Paraganglioma</vt:lpstr>
      <vt:lpstr>PowerPoint Presentation</vt:lpstr>
      <vt:lpstr>PowerPoint Presentation</vt:lpstr>
      <vt:lpstr>CLINICAL PRESENTATION </vt:lpstr>
      <vt:lpstr>PowerPoint Presentation</vt:lpstr>
      <vt:lpstr>PowerPoint Presentation</vt:lpstr>
      <vt:lpstr>MOLECULAR GENETICS</vt:lpstr>
      <vt:lpstr>PowerPoint Presentation</vt:lpstr>
      <vt:lpstr>PowerPoint Presentation</vt:lpstr>
      <vt:lpstr>DIFFERENTIAL DIAGNOSIS </vt:lpstr>
      <vt:lpstr>TREATMENT AND PROGNOSIS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Indications</vt:lpstr>
      <vt:lpstr>Contra-indications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Thyroid Paraganglioma</dc:title>
  <dc:creator>Baharak</dc:creator>
  <cp:lastModifiedBy>user</cp:lastModifiedBy>
  <cp:revision>49</cp:revision>
  <dcterms:created xsi:type="dcterms:W3CDTF">2018-06-17T12:59:16Z</dcterms:created>
  <dcterms:modified xsi:type="dcterms:W3CDTF">2018-06-18T05:17:22Z</dcterms:modified>
</cp:coreProperties>
</file>