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86" r:id="rId2"/>
    <p:sldId id="257" r:id="rId3"/>
    <p:sldId id="258" r:id="rId4"/>
    <p:sldId id="259" r:id="rId5"/>
    <p:sldId id="283" r:id="rId6"/>
    <p:sldId id="287" r:id="rId7"/>
    <p:sldId id="284" r:id="rId8"/>
    <p:sldId id="260" r:id="rId9"/>
    <p:sldId id="288" r:id="rId10"/>
    <p:sldId id="276" r:id="rId11"/>
    <p:sldId id="261" r:id="rId12"/>
    <p:sldId id="262" r:id="rId13"/>
    <p:sldId id="277" r:id="rId14"/>
    <p:sldId id="280" r:id="rId15"/>
    <p:sldId id="289" r:id="rId16"/>
    <p:sldId id="263" r:id="rId17"/>
    <p:sldId id="290" r:id="rId18"/>
    <p:sldId id="291" r:id="rId19"/>
    <p:sldId id="278" r:id="rId20"/>
    <p:sldId id="294" r:id="rId21"/>
    <p:sldId id="292" r:id="rId22"/>
    <p:sldId id="281" r:id="rId23"/>
    <p:sldId id="295" r:id="rId24"/>
    <p:sldId id="282" r:id="rId25"/>
    <p:sldId id="296" r:id="rId26"/>
    <p:sldId id="266" r:id="rId27"/>
    <p:sldId id="293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A3D93-3403-411B-B7D0-A3EBF740FE2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B1BB3-E29A-475C-927E-21712B3D6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11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Longer low-dose DST (2 mg/d for 48 h)</a:t>
            </a:r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068A0B0-7DB8-4311-8F52-AA159C3AABBE}" type="slidenum">
              <a:rPr lang="de-DE" altLang="de-DE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74C96E6-B899-4B97-921E-D9DCB68678DD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de-DE" altLang="de-DE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7125" y="677863"/>
            <a:ext cx="4605338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35463"/>
            <a:ext cx="5029200" cy="4130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smtClean="0">
              <a:latin typeface="Arial" charset="0"/>
            </a:endParaRPr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D8F3E8D-AED1-4ED8-9C84-57A76C89A932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27</a:t>
            </a:fld>
            <a:endParaRPr lang="de-DE" altLang="de-DE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2CB-CC8F-4732-99A3-AA6EAFD84B1B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B70B-CC96-416B-8DF1-2EED9AD31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2CB-CC8F-4732-99A3-AA6EAFD84B1B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B70B-CC96-416B-8DF1-2EED9AD31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2CB-CC8F-4732-99A3-AA6EAFD84B1B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B70B-CC96-416B-8DF1-2EED9AD31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kumente und Einstellungen\anna_niedl\Eigene Dateien\MPIPSKL_header_empty_l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kumente und Einstellungen\anna_niedl\Desktop\Logo_MPIPSYKL_col_high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7838" y="82550"/>
            <a:ext cx="7762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kumente und Einstellungen\anna_niedl\Desktop\mainnavi_background.jpg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9225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6"/>
          <p:cNvSpPr txBox="1">
            <a:spLocks noChangeArrowheads="1"/>
          </p:cNvSpPr>
          <p:nvPr userDrawn="1"/>
        </p:nvSpPr>
        <p:spPr bwMode="auto">
          <a:xfrm>
            <a:off x="8426450" y="6540500"/>
            <a:ext cx="465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5F33DD4B-EC95-4110-8C65-1427168797C1}" type="slidenum">
              <a:rPr lang="de-DE" altLang="de-DE" sz="1100" smtClean="0">
                <a:solidFill>
                  <a:srgbClr val="123C66"/>
                </a:solidFill>
                <a:latin typeface="Arial" charset="0"/>
              </a:rPr>
              <a:pPr algn="r" eaLnBrk="1" hangingPunct="1">
                <a:defRPr/>
              </a:pPr>
              <a:t>‹#›</a:t>
            </a:fld>
            <a:endParaRPr lang="de-DE" altLang="de-DE" sz="1100" smtClean="0">
              <a:solidFill>
                <a:srgbClr val="123C66"/>
              </a:solidFill>
              <a:latin typeface="Arial" charset="0"/>
            </a:endParaRP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62372" y="7419"/>
            <a:ext cx="7370988" cy="8773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7824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2CB-CC8F-4732-99A3-AA6EAFD84B1B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B70B-CC96-416B-8DF1-2EED9AD31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2CB-CC8F-4732-99A3-AA6EAFD84B1B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B70B-CC96-416B-8DF1-2EED9AD31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2CB-CC8F-4732-99A3-AA6EAFD84B1B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B70B-CC96-416B-8DF1-2EED9AD31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2CB-CC8F-4732-99A3-AA6EAFD84B1B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B70B-CC96-416B-8DF1-2EED9AD31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2CB-CC8F-4732-99A3-AA6EAFD84B1B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B70B-CC96-416B-8DF1-2EED9AD31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2CB-CC8F-4732-99A3-AA6EAFD84B1B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B70B-CC96-416B-8DF1-2EED9AD31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2CB-CC8F-4732-99A3-AA6EAFD84B1B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B70B-CC96-416B-8DF1-2EED9AD31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2CB-CC8F-4732-99A3-AA6EAFD84B1B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38B70B-CC96-416B-8DF1-2EED9AD312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1152CB-CC8F-4732-99A3-AA6EAFD84B1B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38B70B-CC96-416B-8DF1-2EED9AD3121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eurosurgery" TargetMode="External"/><Relationship Id="rId2" Type="http://schemas.openxmlformats.org/officeDocument/2006/relationships/hyperlink" Target="http://en.wikipedia.org/wiki/U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2067037"/>
              </p:ext>
            </p:extLst>
          </p:nvPr>
        </p:nvGraphicFramePr>
        <p:xfrm>
          <a:off x="381000" y="61773"/>
          <a:ext cx="8382000" cy="6737319"/>
        </p:xfrm>
        <a:graphic>
          <a:graphicData uri="http://schemas.openxmlformats.org/presentationml/2006/ole">
            <p:oleObj spid="_x0000_s6152" name="Document" r:id="rId3" imgW="6796016" imgH="546267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607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Cushing,s</a:t>
            </a:r>
            <a:r>
              <a:rPr lang="en-US" dirty="0" smtClean="0">
                <a:solidFill>
                  <a:schemeClr val="tx1"/>
                </a:solidFill>
              </a:rPr>
              <a:t> syndrome: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 case study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854696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By: Dr. M. </a:t>
            </a:r>
            <a:r>
              <a:rPr lang="en-US" dirty="0" err="1" smtClean="0"/>
              <a:t>Valizadeh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sz="2400" dirty="0" smtClean="0"/>
              <a:t>Associate professor of </a:t>
            </a:r>
            <a:r>
              <a:rPr lang="en-US" sz="2400" dirty="0" err="1" smtClean="0"/>
              <a:t>Shahid</a:t>
            </a:r>
            <a:r>
              <a:rPr lang="en-US" sz="2400" dirty="0" smtClean="0"/>
              <a:t> </a:t>
            </a:r>
            <a:r>
              <a:rPr lang="en-US" sz="2400" dirty="0" err="1" smtClean="0"/>
              <a:t>Beheshti</a:t>
            </a:r>
            <a:r>
              <a:rPr lang="en-US" sz="2400" dirty="0" smtClean="0"/>
              <a:t> University of medical Sciences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8652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A 42 </a:t>
            </a:r>
            <a:r>
              <a:rPr lang="en-US" dirty="0" err="1" smtClean="0"/>
              <a:t>yrs</a:t>
            </a:r>
            <a:r>
              <a:rPr lang="en-US" dirty="0" smtClean="0"/>
              <a:t> old man is referred for further evaluation of possible Cushing syndrome. The patient has been generally healthy, and he fathered 2 children (4 and 8 years ago).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Over 2 past years: 12 Kg weight gain mostly abdominal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(despite dieting and exercise)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56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sz="2400" dirty="0" smtClean="0"/>
              <a:t>New onset HTN from last month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PE: BP: 145/95    weight : 81 Kg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Small </a:t>
            </a:r>
            <a:r>
              <a:rPr lang="en-US" sz="2400" dirty="0" err="1" smtClean="0"/>
              <a:t>dorsocervical</a:t>
            </a:r>
            <a:r>
              <a:rPr lang="en-US" sz="2400" dirty="0" smtClean="0"/>
              <a:t> fat pad, acne, ruddy complexion, </a:t>
            </a:r>
            <a:r>
              <a:rPr lang="en-US" sz="2400" dirty="0" err="1" smtClean="0"/>
              <a:t>protuberan</a:t>
            </a:r>
            <a:r>
              <a:rPr lang="en-US" sz="2400" dirty="0" smtClean="0"/>
              <a:t> abdomen, proximal muscle weakness in his lower extremity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 </a:t>
            </a:r>
          </a:p>
          <a:p>
            <a:pPr lvl="1">
              <a:lnSpc>
                <a:spcPct val="160000"/>
              </a:lnSpc>
            </a:pPr>
            <a:endParaRPr lang="en-US" sz="1800" dirty="0" smtClean="0"/>
          </a:p>
          <a:p>
            <a:pPr>
              <a:lnSpc>
                <a:spcPct val="160000"/>
              </a:lnSpc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657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4210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 smtClean="0"/>
              <a:t>primary lab study :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Cortisol (8 am): 18 µg/dl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ODST: 12 µg/dl / K: 2.8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UFC: 360 µg/24 h (→ 90 ) / </a:t>
            </a:r>
            <a:r>
              <a:rPr lang="en-US" dirty="0" err="1" smtClean="0"/>
              <a:t>Ucr</a:t>
            </a:r>
            <a:r>
              <a:rPr lang="en-US" dirty="0" smtClean="0"/>
              <a:t>: 1.65 gr/24 h</a:t>
            </a:r>
          </a:p>
          <a:p>
            <a:endParaRPr lang="en-US" dirty="0"/>
          </a:p>
        </p:txBody>
      </p:sp>
      <p:pic>
        <p:nvPicPr>
          <p:cNvPr id="5" name="Content Placeholder 4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69208"/>
            <a:ext cx="3200400" cy="433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80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Is there necessary that perform further evaluation for confirmation of the </a:t>
            </a:r>
            <a:r>
              <a:rPr lang="en-US" dirty="0"/>
              <a:t>diagnosis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083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0"/>
            <a:ext cx="7372350" cy="877888"/>
          </a:xfrm>
        </p:spPr>
        <p:txBody>
          <a:bodyPr/>
          <a:lstStyle/>
          <a:p>
            <a:pPr algn="ctr" eaLnBrk="1" hangingPunct="1"/>
            <a:r>
              <a:rPr lang="de-DE" altLang="de-DE" smtClean="0">
                <a:latin typeface="Arial" charset="0"/>
                <a:cs typeface="Arial" charset="0"/>
              </a:rPr>
              <a:t>Diagnostic algorithm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741863" y="6537325"/>
            <a:ext cx="385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sz="1000" i="1">
                <a:solidFill>
                  <a:schemeClr val="tx1"/>
                </a:solidFill>
              </a:rPr>
              <a:t> Nieman et al., Clinical Practice Guideline, 2008</a:t>
            </a:r>
            <a:endParaRPr lang="de-DE" altLang="de-DE" sz="1800" i="1">
              <a:solidFill>
                <a:schemeClr val="tx1"/>
              </a:solidFill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69963"/>
            <a:ext cx="569277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6946900" y="2205038"/>
            <a:ext cx="2017713" cy="1263650"/>
          </a:xfrm>
          <a:prstGeom prst="rect">
            <a:avLst/>
          </a:prstGeom>
          <a:solidFill>
            <a:srgbClr val="ACC5D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6600CC"/>
                </a:solidFill>
              </a:rPr>
              <a:t>Depression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6600CC"/>
                </a:solidFill>
              </a:rPr>
              <a:t>Anxiety disorder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6600CC"/>
                </a:solidFill>
              </a:rPr>
              <a:t>Obesity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6600CC"/>
                </a:solidFill>
              </a:rPr>
              <a:t>Alcohol dependence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6600CC"/>
                </a:solidFill>
              </a:rPr>
              <a:t>Diabetes mell.</a:t>
            </a: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6948488" y="4652963"/>
            <a:ext cx="2016125" cy="1263650"/>
          </a:xfrm>
          <a:prstGeom prst="rect">
            <a:avLst/>
          </a:prstGeom>
          <a:solidFill>
            <a:srgbClr val="ACC5D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6600CC"/>
                </a:solidFill>
              </a:rPr>
              <a:t>Pregnancy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6600CC"/>
                </a:solidFill>
              </a:rPr>
              <a:t>Epilepsy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6600CC"/>
                </a:solidFill>
              </a:rPr>
              <a:t>Renal failure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6600CC"/>
                </a:solidFill>
              </a:rPr>
              <a:t>Cycling CS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6600CC"/>
                </a:solidFill>
              </a:rPr>
              <a:t>Adren. incidentaloma</a:t>
            </a:r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6946900" y="3795713"/>
            <a:ext cx="2017713" cy="496887"/>
          </a:xfrm>
          <a:prstGeom prst="rect">
            <a:avLst/>
          </a:prstGeom>
          <a:solidFill>
            <a:srgbClr val="ACC5D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6600CC"/>
                </a:solidFill>
              </a:rPr>
              <a:t>Stress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6600CC"/>
                </a:solidFill>
              </a:rPr>
              <a:t>Malnutrition</a:t>
            </a:r>
          </a:p>
        </p:txBody>
      </p:sp>
    </p:spTree>
    <p:extLst>
      <p:ext uri="{BB962C8B-B14F-4D97-AF65-F5344CB8AC3E}">
        <p14:creationId xmlns:p14="http://schemas.microsoft.com/office/powerpoint/2010/main" xmlns="" val="39831795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nimBg="1"/>
      <p:bldP spid="273415" grpId="0" animBg="1"/>
      <p:bldP spid="2734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ACTH:  </a:t>
            </a:r>
            <a:r>
              <a:rPr lang="en-US" sz="2800" b="1" u="sng" dirty="0" smtClean="0"/>
              <a:t>86</a:t>
            </a:r>
            <a:r>
              <a:rPr lang="en-US" sz="2800" dirty="0" smtClean="0"/>
              <a:t> </a:t>
            </a:r>
            <a:r>
              <a:rPr lang="en-US" dirty="0" err="1" smtClean="0"/>
              <a:t>pg</a:t>
            </a:r>
            <a:r>
              <a:rPr lang="en-US" dirty="0" smtClean="0"/>
              <a:t>/ml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HDDST: </a:t>
            </a:r>
            <a:r>
              <a:rPr lang="en-US" sz="2800" dirty="0"/>
              <a:t>95 </a:t>
            </a:r>
            <a:r>
              <a:rPr lang="en-US" sz="2800" dirty="0" smtClean="0"/>
              <a:t>µg/24 </a:t>
            </a:r>
            <a:r>
              <a:rPr lang="en-US" sz="2800" dirty="0"/>
              <a:t>h </a:t>
            </a:r>
            <a:r>
              <a:rPr lang="en-US" sz="2800" dirty="0" smtClean="0"/>
              <a:t>(</a:t>
            </a:r>
            <a:r>
              <a:rPr lang="en-US" sz="2800" dirty="0" err="1" smtClean="0"/>
              <a:t>Ucr</a:t>
            </a:r>
            <a:r>
              <a:rPr lang="en-US" sz="2800" dirty="0" smtClean="0"/>
              <a:t>: 1600 mg/24 h)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Serum Cortisol (8 am) after 8 mg </a:t>
            </a:r>
            <a:r>
              <a:rPr lang="en-US" sz="2800" dirty="0" err="1" smtClean="0"/>
              <a:t>Dexamethazone</a:t>
            </a:r>
            <a:r>
              <a:rPr lang="en-US" sz="2800" dirty="0" smtClean="0"/>
              <a:t> the night before:   </a:t>
            </a:r>
            <a:r>
              <a:rPr lang="en-US" sz="3200" b="1" u="sng" dirty="0" smtClean="0"/>
              <a:t>8.5</a:t>
            </a:r>
            <a:r>
              <a:rPr lang="en-US" sz="2800" dirty="0" smtClean="0"/>
              <a:t> µg/dl</a:t>
            </a:r>
          </a:p>
        </p:txBody>
      </p:sp>
    </p:spTree>
    <p:extLst>
      <p:ext uri="{BB962C8B-B14F-4D97-AF65-F5344CB8AC3E}">
        <p14:creationId xmlns:p14="http://schemas.microsoft.com/office/powerpoint/2010/main" xmlns="" val="203408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09600" y="260350"/>
            <a:ext cx="7924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2400" b="1">
                <a:solidFill>
                  <a:srgbClr val="1D6097"/>
                </a:solidFill>
              </a:rPr>
              <a:t>Differential Diagnosis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5318125" y="1381125"/>
            <a:ext cx="78740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799138" y="1562100"/>
            <a:ext cx="15779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231F20"/>
                </a:solidFill>
              </a:rPr>
              <a:t>ACTH&lt; 5 pg/ml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973638" y="2105025"/>
            <a:ext cx="3827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80"/>
                </a:solidFill>
              </a:rPr>
              <a:t>ACTH independent Cushing´s syndrome</a:t>
            </a:r>
            <a:endParaRPr lang="en-US" altLang="de-DE" sz="1600" b="1">
              <a:solidFill>
                <a:schemeClr val="tx1"/>
              </a:solidFill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6477000" y="1863725"/>
            <a:ext cx="0" cy="265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54013" y="2105025"/>
            <a:ext cx="372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80"/>
                </a:solidFill>
              </a:rPr>
              <a:t>ACTH dependent Cushing´s syndrome</a:t>
            </a:r>
            <a:r>
              <a:rPr lang="en-US" altLang="de-DE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>
            <a:off x="2584450" y="1397000"/>
            <a:ext cx="78740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352800" y="1066800"/>
            <a:ext cx="21161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600" b="1">
                <a:solidFill>
                  <a:srgbClr val="FF33CC"/>
                </a:solidFill>
              </a:rPr>
              <a:t>Plasma ACTH level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914400" y="1565275"/>
            <a:ext cx="20986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231F20"/>
                </a:solidFill>
              </a:rPr>
              <a:t>ACTH&gt; 10 - 20 pg/ml</a:t>
            </a:r>
            <a:endParaRPr lang="en-US" altLang="de-DE" sz="1600" b="1">
              <a:solidFill>
                <a:schemeClr val="tx1"/>
              </a:solidFill>
            </a:endParaRP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1935163" y="1863725"/>
            <a:ext cx="0" cy="265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4557713" y="5456238"/>
            <a:ext cx="246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80"/>
                </a:solidFill>
              </a:rPr>
              <a:t>Ectopic ACTH syndrome</a:t>
            </a:r>
            <a:r>
              <a:rPr lang="en-US" altLang="de-DE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6181725" y="5949950"/>
            <a:ext cx="2962275" cy="56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de-DE" sz="1400">
                <a:solidFill>
                  <a:schemeClr val="tx1"/>
                </a:solidFill>
              </a:rPr>
              <a:t>CT/MRT Cervical/Thorax/Abdomen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de-DE" sz="1400">
                <a:solidFill>
                  <a:schemeClr val="tx1"/>
                </a:solidFill>
              </a:rPr>
              <a:t>Octreotide-Scintigraphy</a:t>
            </a:r>
            <a:endParaRPr lang="en-US" altLang="de-DE" sz="1600" b="1">
              <a:solidFill>
                <a:schemeClr val="tx1"/>
              </a:solidFill>
            </a:endParaRPr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1935163" y="2438400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1905000" y="5456238"/>
            <a:ext cx="1852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80"/>
                </a:solidFill>
              </a:rPr>
              <a:t>Cushing´s disease</a:t>
            </a:r>
            <a:endParaRPr lang="en-US" altLang="de-DE" sz="1600" b="1">
              <a:solidFill>
                <a:schemeClr val="tx1"/>
              </a:solidFill>
            </a:endParaRP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2819400" y="5029200"/>
            <a:ext cx="0" cy="265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92075" y="3113088"/>
            <a:ext cx="8975725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600" i="1">
                <a:solidFill>
                  <a:srgbClr val="231F20"/>
                </a:solidFill>
              </a:rPr>
              <a:t>High-dose </a:t>
            </a:r>
            <a:r>
              <a:rPr lang="en-US" altLang="de-DE" sz="1600">
                <a:solidFill>
                  <a:srgbClr val="231F20"/>
                </a:solidFill>
              </a:rPr>
              <a:t>DST </a:t>
            </a:r>
            <a:r>
              <a:rPr lang="en-US" altLang="de-DE" sz="1600">
                <a:solidFill>
                  <a:schemeClr val="tx1"/>
                </a:solidFill>
              </a:rPr>
              <a:t>(8mg)                                         </a:t>
            </a:r>
            <a:r>
              <a:rPr lang="en-US" altLang="de-DE" sz="1600" b="1">
                <a:solidFill>
                  <a:schemeClr val="tx1"/>
                </a:solidFill>
              </a:rPr>
              <a:t>Cut-off: cortisol suppression &gt;50-80% </a:t>
            </a:r>
            <a:endParaRPr lang="en-US" altLang="de-DE" sz="160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chemeClr val="tx1"/>
                </a:solidFill>
              </a:rPr>
              <a:t>CRH test				            </a:t>
            </a:r>
            <a:r>
              <a:rPr lang="en-US" altLang="de-DE" sz="1600" b="1">
                <a:solidFill>
                  <a:schemeClr val="tx1"/>
                </a:solidFill>
              </a:rPr>
              <a:t>Cut-off: increase ACTH &gt;35%, cortisol &gt;20% </a:t>
            </a:r>
            <a:endParaRPr lang="en-US" altLang="de-DE" sz="160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chemeClr val="tx1"/>
                </a:solidFill>
              </a:rPr>
              <a:t>MRT				            </a:t>
            </a:r>
            <a:r>
              <a:rPr lang="en-US" altLang="de-DE" sz="1600" b="1">
                <a:solidFill>
                  <a:schemeClr val="tx1"/>
                </a:solidFill>
              </a:rPr>
              <a:t>Adenoma in 60% (10% incidentalomas!)</a:t>
            </a:r>
            <a:r>
              <a:rPr lang="en-US" altLang="de-DE" sz="160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231F20"/>
                </a:solidFill>
              </a:rPr>
              <a:t>If applicable, sinus petrosus inferior catheter</a:t>
            </a:r>
            <a:r>
              <a:rPr lang="en-US" altLang="de-DE" sz="1600">
                <a:solidFill>
                  <a:schemeClr val="tx1"/>
                </a:solidFill>
              </a:rPr>
              <a:t>       </a:t>
            </a:r>
            <a:r>
              <a:rPr lang="en-US" altLang="de-DE" sz="1600" b="1">
                <a:solidFill>
                  <a:schemeClr val="tx1"/>
                </a:solidFill>
              </a:rPr>
              <a:t>ACTH basal &gt;2,0 after CRH &gt;3,0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651375" y="4464050"/>
            <a:ext cx="78740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5346700" y="4645025"/>
            <a:ext cx="431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600" b="1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H="1">
            <a:off x="3028950" y="4457700"/>
            <a:ext cx="78740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2587625" y="4648200"/>
            <a:ext cx="5222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600" b="1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5562600" y="5029200"/>
            <a:ext cx="0" cy="265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7143750" y="2400300"/>
            <a:ext cx="78740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3649663" y="63134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600" b="1">
              <a:solidFill>
                <a:schemeClr val="tx1"/>
              </a:solidFill>
            </a:endParaRP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7085013" y="2636838"/>
            <a:ext cx="2006600" cy="334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de-DE" sz="1400">
                <a:solidFill>
                  <a:schemeClr val="tx1"/>
                </a:solidFill>
              </a:rPr>
              <a:t>CT/MRT Adrenal gland</a:t>
            </a:r>
            <a:endParaRPr lang="en-US" altLang="de-DE" sz="1600">
              <a:solidFill>
                <a:schemeClr val="tx1"/>
              </a:solidFill>
            </a:endParaRPr>
          </a:p>
        </p:txBody>
      </p:sp>
      <p:sp>
        <p:nvSpPr>
          <p:cNvPr id="44058" name="Line 27"/>
          <p:cNvSpPr>
            <a:spLocks noChangeShapeType="1"/>
          </p:cNvSpPr>
          <p:nvPr/>
        </p:nvSpPr>
        <p:spPr bwMode="auto">
          <a:xfrm>
            <a:off x="6981825" y="5638800"/>
            <a:ext cx="78740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Rectangle 28"/>
          <p:cNvSpPr>
            <a:spLocks noChangeArrowheads="1"/>
          </p:cNvSpPr>
          <p:nvPr/>
        </p:nvSpPr>
        <p:spPr bwMode="auto">
          <a:xfrm>
            <a:off x="6008688" y="6518275"/>
            <a:ext cx="2525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rgbClr val="123C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23C66"/>
              </a:buClr>
              <a:buFont typeface="Arial" charset="0"/>
              <a:buChar char="•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23C66"/>
              </a:buClr>
              <a:buFont typeface="Courier New" pitchFamily="49" charset="0"/>
              <a:buChar char="o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123C66"/>
              </a:buClr>
              <a:buFont typeface="Symbol" pitchFamily="18" charset="2"/>
              <a:buChar char="-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itchFamily="2" charset="2"/>
              <a:buChar char="§"/>
              <a:defRPr>
                <a:solidFill>
                  <a:srgbClr val="123C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>
                <a:solidFill>
                  <a:schemeClr val="tx1"/>
                </a:solidFill>
                <a:ea typeface="ＭＳ Ｐゴシック" charset="-128"/>
              </a:rPr>
              <a:t>Arnaldi et al., Consensus statement, 2003</a:t>
            </a:r>
          </a:p>
        </p:txBody>
      </p:sp>
    </p:spTree>
    <p:extLst>
      <p:ext uri="{BB962C8B-B14F-4D97-AF65-F5344CB8AC3E}">
        <p14:creationId xmlns:p14="http://schemas.microsoft.com/office/powerpoint/2010/main" xmlns="" val="8233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Why ectopic </a:t>
            </a:r>
            <a:r>
              <a:rPr lang="en-US" dirty="0" err="1" smtClean="0"/>
              <a:t>cushing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ACTH dependent Cushing</a:t>
            </a:r>
          </a:p>
          <a:p>
            <a:pPr lvl="1"/>
            <a:r>
              <a:rPr lang="en-US" dirty="0" smtClean="0"/>
              <a:t>Central or peripheral?</a:t>
            </a:r>
          </a:p>
          <a:p>
            <a:pPr lvl="1"/>
            <a:r>
              <a:rPr lang="en-US" dirty="0" smtClean="0"/>
              <a:t>IPSS</a:t>
            </a:r>
          </a:p>
          <a:p>
            <a:r>
              <a:rPr lang="en-US" dirty="0" smtClean="0"/>
              <a:t>His sex</a:t>
            </a:r>
          </a:p>
          <a:p>
            <a:r>
              <a:rPr lang="en-US" dirty="0" smtClean="0"/>
              <a:t>Small adenoma in MRI (&lt; 6 mm)</a:t>
            </a:r>
          </a:p>
          <a:p>
            <a:r>
              <a:rPr lang="en-US" dirty="0" smtClean="0"/>
              <a:t>High dose suppression &lt; 50%</a:t>
            </a:r>
          </a:p>
          <a:p>
            <a:r>
              <a:rPr lang="en-US" dirty="0" smtClean="0"/>
              <a:t>Hypokalemia is a sign of greater cortisol excess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45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038600" cy="44348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100" b="1" dirty="0" smtClean="0"/>
              <a:t>MRI:</a:t>
            </a:r>
            <a:r>
              <a:rPr lang="en-US" dirty="0" smtClean="0"/>
              <a:t> 4 mm lesion at right side of pituitary that is </a:t>
            </a:r>
            <a:r>
              <a:rPr lang="en-US" dirty="0" err="1" smtClean="0"/>
              <a:t>hypoenhancing</a:t>
            </a:r>
            <a:r>
              <a:rPr lang="en-US" dirty="0" smtClean="0"/>
              <a:t> after gadolinium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dirty="0" smtClean="0">
                <a:solidFill>
                  <a:schemeClr val="tx1"/>
                </a:solidFill>
              </a:rPr>
              <a:t>MRI negative in </a:t>
            </a:r>
            <a:r>
              <a:rPr lang="de-DE" altLang="de-DE" sz="3400" b="1" dirty="0" smtClean="0">
                <a:solidFill>
                  <a:schemeClr val="tx1"/>
                </a:solidFill>
              </a:rPr>
              <a:t>40%</a:t>
            </a:r>
            <a:r>
              <a:rPr lang="de-DE" altLang="de-DE" dirty="0" smtClean="0">
                <a:solidFill>
                  <a:schemeClr val="tx1"/>
                </a:solidFill>
              </a:rPr>
              <a:t> of Cushing‘s disease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altLang="de-DE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b="1" dirty="0" smtClean="0">
                <a:solidFill>
                  <a:schemeClr val="tx1"/>
                </a:solidFill>
              </a:rPr>
              <a:t>Pitfall: </a:t>
            </a:r>
            <a:r>
              <a:rPr lang="de-DE" altLang="de-DE" sz="4000" b="1" dirty="0" smtClean="0">
                <a:solidFill>
                  <a:schemeClr val="tx1"/>
                </a:solidFill>
              </a:rPr>
              <a:t>&gt;10% </a:t>
            </a:r>
            <a:r>
              <a:rPr lang="de-DE" altLang="de-DE" b="1" dirty="0" smtClean="0">
                <a:solidFill>
                  <a:schemeClr val="tx1"/>
                </a:solidFill>
              </a:rPr>
              <a:t>Incidentalomas in normal population (usually &lt;5mm)!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740"/>
            <a:ext cx="4038600" cy="217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709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symptoms and signs that results from chronic glucocorticoids state.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lvl="2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sus\Desktop\Cushing Syndrome\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54093"/>
            <a:ext cx="5029200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7122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Which of the following should be performed next?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BAVS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IPSS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CRH after </a:t>
            </a:r>
            <a:r>
              <a:rPr lang="en-US" dirty="0" err="1" smtClean="0"/>
              <a:t>Dexamethazone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TSS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Midnight salivary free cortisol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7862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4524" y="1809292"/>
            <a:ext cx="4624241" cy="451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06" y="2057400"/>
            <a:ext cx="434635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0906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Is it functional?</a:t>
            </a:r>
            <a:endParaRPr lang="fa-IR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Is that really source of ACTH secretion?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6329" y="2819400"/>
            <a:ext cx="438443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1599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In the case of </a:t>
            </a:r>
            <a:r>
              <a:rPr lang="en-US" sz="3200" dirty="0" err="1" smtClean="0"/>
              <a:t>octerotide</a:t>
            </a:r>
            <a:r>
              <a:rPr lang="en-US" sz="3200" dirty="0" smtClean="0"/>
              <a:t> negative case?</a:t>
            </a:r>
            <a:endParaRPr lang="fa-IR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Thoracotomy was performed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lesion was excised.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Pathology: </a:t>
            </a:r>
            <a:r>
              <a:rPr lang="en-US" dirty="0" err="1" smtClean="0"/>
              <a:t>carcinoid</a:t>
            </a:r>
            <a:r>
              <a:rPr lang="en-US" dirty="0" smtClean="0"/>
              <a:t> tumor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Clinical problems was resolved.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Laboratory </a:t>
            </a:r>
            <a:r>
              <a:rPr lang="en-US" dirty="0" err="1" smtClean="0"/>
              <a:t>tests:PG</a:t>
            </a:r>
            <a:r>
              <a:rPr lang="en-US" dirty="0" smtClean="0"/>
              <a:t>/ML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Cortisol</a:t>
            </a:r>
            <a:r>
              <a:rPr lang="en-US" dirty="0" smtClean="0"/>
              <a:t> : </a:t>
            </a:r>
            <a:r>
              <a:rPr lang="en-US" smtClean="0"/>
              <a:t>&lt; </a:t>
            </a:r>
            <a:r>
              <a:rPr lang="en-US" smtClean="0"/>
              <a:t>1 </a:t>
            </a:r>
            <a:r>
              <a:rPr lang="en-US" dirty="0" smtClean="0"/>
              <a:t>µg/dl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ACTH &lt; 5 Pg/ml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UFC: &lt; </a:t>
            </a:r>
            <a:r>
              <a:rPr lang="en-US" dirty="0" smtClean="0"/>
              <a:t>20 µg/24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3527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0"/>
            <a:ext cx="7372350" cy="877888"/>
          </a:xfrm>
        </p:spPr>
        <p:txBody>
          <a:bodyPr/>
          <a:lstStyle/>
          <a:p>
            <a:pPr algn="ctr" eaLnBrk="1" hangingPunct="1"/>
            <a:r>
              <a:rPr lang="de-DE" altLang="de-DE" smtClean="0">
                <a:latin typeface="Arial" charset="0"/>
                <a:cs typeface="Arial" charset="0"/>
              </a:rPr>
              <a:t>Take-home-message</a:t>
            </a:r>
            <a:endParaRPr lang="el-GR" altLang="de-DE" smtClean="0">
              <a:latin typeface="Arial" charset="0"/>
              <a:cs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738" y="1090613"/>
            <a:ext cx="8743950" cy="5256212"/>
          </a:xfrm>
          <a:solidFill>
            <a:srgbClr val="E6F2F2"/>
          </a:solidFill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de-DE" b="1" dirty="0">
                <a:solidFill>
                  <a:srgbClr val="1D6097"/>
                </a:solidFill>
              </a:rPr>
              <a:t>i</a:t>
            </a:r>
            <a:r>
              <a:rPr lang="en-US" altLang="de-DE" b="1" dirty="0" smtClean="0">
                <a:solidFill>
                  <a:srgbClr val="1D6097"/>
                </a:solidFill>
              </a:rPr>
              <a:t>n case of </a:t>
            </a:r>
            <a:r>
              <a:rPr lang="en-US" altLang="de-DE" b="1" dirty="0">
                <a:solidFill>
                  <a:srgbClr val="1D6097"/>
                </a:solidFill>
              </a:rPr>
              <a:t>CS </a:t>
            </a:r>
            <a:r>
              <a:rPr lang="en-US" altLang="de-DE" b="1" dirty="0" smtClean="0">
                <a:solidFill>
                  <a:srgbClr val="1D6097"/>
                </a:solidFill>
              </a:rPr>
              <a:t>clinical suspicion, diagnosis has to be proven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de-DE" b="1" dirty="0" smtClean="0">
              <a:solidFill>
                <a:srgbClr val="1D6097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de-DE" b="1" dirty="0" smtClean="0">
                <a:solidFill>
                  <a:srgbClr val="1D6097"/>
                </a:solidFill>
              </a:rPr>
              <a:t>if CS diagnosis cannot be proven, repeat screening tests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de-DE" b="1" dirty="0">
              <a:solidFill>
                <a:srgbClr val="1D6097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de-DE" b="1" dirty="0" smtClean="0">
                <a:solidFill>
                  <a:srgbClr val="1D6097"/>
                </a:solidFill>
              </a:rPr>
              <a:t>once CS confirmed, perform differential diagnostic tests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de-DE" b="1" dirty="0">
              <a:solidFill>
                <a:srgbClr val="1D6097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de-DE" b="1" dirty="0">
                <a:solidFill>
                  <a:srgbClr val="1D6097"/>
                </a:solidFill>
              </a:rPr>
              <a:t>i</a:t>
            </a:r>
            <a:r>
              <a:rPr lang="en-US" altLang="de-DE" b="1" dirty="0" smtClean="0">
                <a:solidFill>
                  <a:srgbClr val="1D6097"/>
                </a:solidFill>
              </a:rPr>
              <a:t>f no pituitary adenoma &gt; 5 mm revealed, perform BIPSS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de-DE" b="1" dirty="0">
              <a:solidFill>
                <a:srgbClr val="1D6097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de-DE" b="1" dirty="0">
                <a:solidFill>
                  <a:srgbClr val="1D6097"/>
                </a:solidFill>
              </a:rPr>
              <a:t>in case </a:t>
            </a:r>
            <a:r>
              <a:rPr lang="en-US" altLang="de-DE" b="1" dirty="0" smtClean="0">
                <a:solidFill>
                  <a:srgbClr val="1D6097"/>
                </a:solidFill>
              </a:rPr>
              <a:t>of discrepant results, repeat diagnostics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de-DE" b="1" dirty="0">
              <a:solidFill>
                <a:srgbClr val="1D6097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de-DE" b="1" dirty="0" smtClean="0">
                <a:solidFill>
                  <a:srgbClr val="1D6097"/>
                </a:solidFill>
              </a:rPr>
              <a:t>in case of failed pituitary surgery with CS persistence, re-check DD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de-DE" b="1" dirty="0">
              <a:solidFill>
                <a:srgbClr val="1D6097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de-DE" b="1" dirty="0">
                <a:solidFill>
                  <a:srgbClr val="1D6097"/>
                </a:solidFill>
              </a:rPr>
              <a:t>p</a:t>
            </a:r>
            <a:r>
              <a:rPr lang="en-US" altLang="de-DE" b="1" dirty="0" smtClean="0">
                <a:solidFill>
                  <a:srgbClr val="1D6097"/>
                </a:solidFill>
              </a:rPr>
              <a:t>aradox high cortisol values do not always imply CS!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de-DE" b="1" dirty="0">
                <a:solidFill>
                  <a:srgbClr val="1D6097"/>
                </a:solidFill>
              </a:rPr>
              <a:t> </a:t>
            </a:r>
            <a:r>
              <a:rPr lang="en-US" altLang="de-DE" b="1" dirty="0" smtClean="0">
                <a:solidFill>
                  <a:srgbClr val="1D6097"/>
                </a:solidFill>
              </a:rPr>
              <a:t>    (stress, </a:t>
            </a:r>
            <a:r>
              <a:rPr lang="en-US" altLang="de-DE" b="1" dirty="0">
                <a:solidFill>
                  <a:srgbClr val="1D6097"/>
                </a:solidFill>
              </a:rPr>
              <a:t>d</a:t>
            </a:r>
            <a:r>
              <a:rPr lang="en-US" altLang="de-DE" b="1" dirty="0" smtClean="0">
                <a:solidFill>
                  <a:srgbClr val="1D6097"/>
                </a:solidFill>
              </a:rPr>
              <a:t>epression, oral contraceptives etc.)</a:t>
            </a:r>
            <a:endParaRPr lang="en-US" altLang="de-DE" b="1" dirty="0">
              <a:solidFill>
                <a:srgbClr val="1D6097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de-DE" altLang="de-DE" dirty="0" smtClean="0"/>
          </a:p>
          <a:p>
            <a:pPr algn="ctr" eaLnBrk="1" hangingPunct="1">
              <a:buFontTx/>
              <a:buNone/>
              <a:defRPr/>
            </a:pPr>
            <a:endParaRPr lang="de-DE" altLang="de-DE" dirty="0" smtClean="0"/>
          </a:p>
          <a:p>
            <a:pPr algn="ctr" eaLnBrk="1" hangingPunct="1">
              <a:buFontTx/>
              <a:buNone/>
              <a:defRPr/>
            </a:pPr>
            <a:endParaRPr lang="de-DE" altLang="de-DE" dirty="0" smtClean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2190708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Thank you for your attention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3770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sus\Desktop\Cushing Syndrome\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50932"/>
            <a:ext cx="5791200" cy="56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782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History: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Harvey Williams Cushing</a:t>
            </a:r>
            <a:r>
              <a:rPr lang="en-US" dirty="0"/>
              <a:t> (April 8, 1869 – October 7, 1939) was an </a:t>
            </a:r>
            <a:r>
              <a:rPr lang="en-US" dirty="0" smtClean="0">
                <a:hlinkClick r:id="rId2" tooltip="US"/>
              </a:rPr>
              <a:t>American</a:t>
            </a:r>
            <a:r>
              <a:rPr lang="en-US" dirty="0" smtClean="0"/>
              <a:t> </a:t>
            </a:r>
            <a:r>
              <a:rPr lang="en-US" dirty="0" smtClean="0">
                <a:hlinkClick r:id="rId3" tooltip="Neurosurgery"/>
              </a:rPr>
              <a:t>neurosurgeon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." </a:t>
            </a:r>
            <a:r>
              <a:rPr lang="en-US" dirty="0"/>
              <a:t>He published his findings in 1932 as "The Basophil Adenomas of the Pituitary Body and Their Clinical Manifestations: </a:t>
            </a:r>
            <a:r>
              <a:rPr lang="en-US" sz="3000" b="1" dirty="0"/>
              <a:t>pituitary </a:t>
            </a:r>
            <a:r>
              <a:rPr lang="en-US" sz="3000" b="1" dirty="0" err="1"/>
              <a:t>Basophilism</a:t>
            </a:r>
            <a:r>
              <a:rPr lang="en-US" dirty="0" smtClean="0"/>
              <a:t>".</a:t>
            </a:r>
            <a:endParaRPr lang="en-US" dirty="0"/>
          </a:p>
        </p:txBody>
      </p:sp>
      <p:pic>
        <p:nvPicPr>
          <p:cNvPr id="3074" name="Picture 2" descr="C:\Users\asus\Desktop\Cushing Syndrome\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962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75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2308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087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485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334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619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324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68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Cushing in animals</a:t>
            </a:r>
            <a:endParaRPr lang="en-US" dirty="0"/>
          </a:p>
        </p:txBody>
      </p:sp>
      <p:pic>
        <p:nvPicPr>
          <p:cNvPr id="4098" name="Picture 2" descr="C:\Users\asus\Desktop\Cushing Syndrome\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543" y="1905000"/>
            <a:ext cx="371959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Cushing Syndrome\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6" y="1981200"/>
            <a:ext cx="4241450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312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sus\Desktop\Cushing Syndrome\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06896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171" y="2133600"/>
            <a:ext cx="398197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089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Exogenous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Endogenous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ACTH dependent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ACTH independent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70333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Establishing diagnosis is often difficult because: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Nonspecific symptoms &amp; signs (no pathognomonic)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Large spectrum of manifestations: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Subclinical </a:t>
            </a:r>
            <a:r>
              <a:rPr lang="en-US" dirty="0">
                <a:latin typeface="Calibri"/>
              </a:rPr>
              <a:t>→→ </a:t>
            </a:r>
            <a:r>
              <a:rPr lang="en-US" sz="2400" dirty="0">
                <a:latin typeface="Calibri"/>
              </a:rPr>
              <a:t>overt disease</a:t>
            </a:r>
            <a:endParaRPr lang="en-US" dirty="0">
              <a:latin typeface="Calibri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Calibri"/>
              </a:rPr>
              <a:t>Some of them are common without adrenal </a:t>
            </a:r>
            <a:r>
              <a:rPr lang="en-US" dirty="0" err="1">
                <a:latin typeface="Calibri"/>
              </a:rPr>
              <a:t>hyperfunction</a:t>
            </a:r>
            <a:endParaRPr lang="en-US" dirty="0"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206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in Cushing's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Diagnosis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Mild forms </a:t>
            </a:r>
            <a:r>
              <a:rPr lang="en-US" dirty="0" smtClean="0">
                <a:latin typeface="Calibri"/>
              </a:rPr>
              <a:t>→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/>
              <a:t> </a:t>
            </a:r>
            <a:r>
              <a:rPr lang="en-US" dirty="0" smtClean="0"/>
              <a:t>→ severe form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Calibri"/>
              </a:rPr>
              <a:t>Pseudocushing</a:t>
            </a:r>
            <a:r>
              <a:rPr lang="en-US" dirty="0" smtClean="0">
                <a:latin typeface="Calibri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Localization (causes)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ACTH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Imaging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HDDST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IPSS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59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rule in endocrine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biochemistry </a:t>
            </a:r>
            <a:r>
              <a:rPr lang="en-US" smtClean="0"/>
              <a:t>then imaging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14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2603</TotalTime>
  <Words>614</Words>
  <Application>Microsoft Office PowerPoint</Application>
  <PresentationFormat>On-screen Show (4:3)</PresentationFormat>
  <Paragraphs>137</Paragraphs>
  <Slides>36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Flow</vt:lpstr>
      <vt:lpstr>Document</vt:lpstr>
      <vt:lpstr>Slide 1</vt:lpstr>
      <vt:lpstr>Definition:</vt:lpstr>
      <vt:lpstr>History:</vt:lpstr>
      <vt:lpstr>Cushing in animals</vt:lpstr>
      <vt:lpstr>Slide 5</vt:lpstr>
      <vt:lpstr>Classification</vt:lpstr>
      <vt:lpstr>Slide 7</vt:lpstr>
      <vt:lpstr>Pitfalls in Cushing's syndrome</vt:lpstr>
      <vt:lpstr>A rule in endocrine</vt:lpstr>
      <vt:lpstr>Cushing,s syndrome: A case study</vt:lpstr>
      <vt:lpstr>Case presentation</vt:lpstr>
      <vt:lpstr>Slide 12</vt:lpstr>
      <vt:lpstr>Slide 13</vt:lpstr>
      <vt:lpstr>Slide 14</vt:lpstr>
      <vt:lpstr>Diagnostic algorithm</vt:lpstr>
      <vt:lpstr>Slide 16</vt:lpstr>
      <vt:lpstr>Slide 17</vt:lpstr>
      <vt:lpstr>Why ectopic cushing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Thoracotomy was performed</vt:lpstr>
      <vt:lpstr>Take-home-message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Mr.Atri</cp:lastModifiedBy>
  <cp:revision>40</cp:revision>
  <dcterms:created xsi:type="dcterms:W3CDTF">2014-11-11T09:40:16Z</dcterms:created>
  <dcterms:modified xsi:type="dcterms:W3CDTF">2014-11-13T08:04:47Z</dcterms:modified>
</cp:coreProperties>
</file>