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44"/>
  </p:notesMasterIdLst>
  <p:handoutMasterIdLst>
    <p:handoutMasterId r:id="rId45"/>
  </p:handoutMasterIdLst>
  <p:sldIdLst>
    <p:sldId id="260" r:id="rId3"/>
    <p:sldId id="261" r:id="rId4"/>
    <p:sldId id="301" r:id="rId5"/>
    <p:sldId id="262" r:id="rId6"/>
    <p:sldId id="263" r:id="rId7"/>
    <p:sldId id="264" r:id="rId8"/>
    <p:sldId id="285" r:id="rId9"/>
    <p:sldId id="286" r:id="rId10"/>
    <p:sldId id="289" r:id="rId11"/>
    <p:sldId id="265" r:id="rId12"/>
    <p:sldId id="295" r:id="rId13"/>
    <p:sldId id="266" r:id="rId14"/>
    <p:sldId id="302" r:id="rId15"/>
    <p:sldId id="267" r:id="rId16"/>
    <p:sldId id="270" r:id="rId17"/>
    <p:sldId id="268" r:id="rId18"/>
    <p:sldId id="269" r:id="rId19"/>
    <p:sldId id="273" r:id="rId20"/>
    <p:sldId id="307" r:id="rId21"/>
    <p:sldId id="300" r:id="rId22"/>
    <p:sldId id="277" r:id="rId23"/>
    <p:sldId id="290" r:id="rId24"/>
    <p:sldId id="291" r:id="rId25"/>
    <p:sldId id="278" r:id="rId26"/>
    <p:sldId id="292" r:id="rId27"/>
    <p:sldId id="279" r:id="rId28"/>
    <p:sldId id="293" r:id="rId29"/>
    <p:sldId id="294" r:id="rId30"/>
    <p:sldId id="275" r:id="rId31"/>
    <p:sldId id="276" r:id="rId32"/>
    <p:sldId id="280" r:id="rId33"/>
    <p:sldId id="298" r:id="rId34"/>
    <p:sldId id="281" r:id="rId35"/>
    <p:sldId id="282" r:id="rId36"/>
    <p:sldId id="303" r:id="rId37"/>
    <p:sldId id="304" r:id="rId38"/>
    <p:sldId id="305" r:id="rId39"/>
    <p:sldId id="306" r:id="rId40"/>
    <p:sldId id="297" r:id="rId41"/>
    <p:sldId id="308" r:id="rId42"/>
    <p:sldId id="299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4FEE7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 varScale="1">
        <p:scale>
          <a:sx n="74" d="100"/>
          <a:sy n="74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99DB2-E27C-43B9-B761-283810A7A84F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A57D0-1D2B-451F-8D53-89A1E5FDF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21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3148BD-A2A4-477C-9225-EBB67E097D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09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533F4-17D6-4D3D-977F-F08117E55A3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533F4-17D6-4D3D-977F-F08117E55A3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533F4-17D6-4D3D-977F-F08117E55A3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B25A8C4-B41A-4C46-AE1B-5EC5291A64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8177F-648A-4747-916B-BD228637B9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CC302-5E7F-4CCD-A14C-BD45317FFC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BE7ECA-8440-4FAE-8BDA-55DF084D8B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E1B26-6186-4195-8FBD-B3DD8EA15F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E1693-7A67-4978-8B96-89DAD037EA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7CCAD-5FDF-492E-8D1F-B92FA2509E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13129-841D-493E-8AB8-87678E81FE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3F7EA-EE0A-4E0C-AC9B-2CEAD3F4B1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457FB-B06B-448B-AFCE-CF62866B5B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576DF-E6B1-4FA2-84C6-A92186F7E9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009A6-88DE-4D28-87AE-86DC5BAC5F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BE3FD-4ECB-4F76-AE05-AF5DCA1EF2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00DBB-07E5-4213-8502-C2856CA91A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448C9-94D5-44E4-86AB-8BDD2CEE2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D0412-54F6-40B4-A1DE-F730E1C522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43331-036A-4BF8-8FCE-5DB167E9CA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A3DAA-C696-4351-A8BA-C45958C4D4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91F96-AC22-4E5A-83BB-6E928E29A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3A237-43BC-4C99-9BE5-84EB93EF44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6BE6F-B534-4CC9-9995-52485E9F49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0A9E5-4C11-436A-86CE-E2DB4F5B14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87BC26-4C53-43CC-B6F4-F6EAD22CE2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B1700E-A76D-4CAF-9BB6-C21C55E212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%1f2412a_StructureoftheOvary_1.jpg%20%20%20%20%20%20%20%20%20%20%20%20%20%20%20%20%20%20%20%20%20%20%20%20%20%20%20%20%20%20%20%200002EFDC%0cMacintosh%20HD%20%20%20%20%20%20%20%20%20%20%20%20%20%20%20%20%20%20%20ABA78158: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7086"/>
            <a:ext cx="9144000" cy="1700271"/>
          </a:xfrm>
        </p:spPr>
        <p:txBody>
          <a:bodyPr>
            <a:normAutofit fontScale="90000"/>
          </a:bodyPr>
          <a:lstStyle/>
          <a:p>
            <a:pPr marL="347472" indent="-347472" algn="ctr">
              <a:spcBef>
                <a:spcPts val="1056"/>
              </a:spcBef>
            </a:pPr>
            <a:r>
              <a:rPr lang="en-US" sz="3600" b="1" i="1" dirty="0" smtClean="0">
                <a:latin typeface="Times New Roman"/>
                <a:ea typeface="+mn-ea"/>
                <a:cs typeface="Times New Roman"/>
              </a:rPr>
              <a:t/>
            </a:r>
            <a:br>
              <a:rPr lang="en-US" sz="3600" b="1" i="1" dirty="0" smtClean="0">
                <a:latin typeface="Times New Roman"/>
                <a:ea typeface="+mn-ea"/>
                <a:cs typeface="Times New Roman"/>
              </a:rPr>
            </a:br>
            <a:r>
              <a:rPr lang="en-US" sz="3600" b="1" i="1" dirty="0" smtClean="0">
                <a:latin typeface="Times New Roman"/>
                <a:ea typeface="+mn-ea"/>
                <a:cs typeface="Times New Roman"/>
              </a:rPr>
              <a:t/>
            </a:r>
            <a:br>
              <a:rPr lang="en-US" sz="3600" b="1" i="1" dirty="0" smtClean="0">
                <a:latin typeface="Times New Roman"/>
                <a:ea typeface="+mn-ea"/>
                <a:cs typeface="Times New Roman"/>
              </a:rPr>
            </a:br>
            <a:r>
              <a:rPr lang="en-US" sz="3600" b="1" i="1" dirty="0" smtClean="0">
                <a:latin typeface="Times New Roman"/>
                <a:ea typeface="+mn-ea"/>
                <a:cs typeface="Times New Roman"/>
              </a:rPr>
              <a:t/>
            </a:r>
            <a:br>
              <a:rPr lang="en-US" sz="3600" b="1" i="1" dirty="0" smtClean="0">
                <a:latin typeface="Times New Roman"/>
                <a:ea typeface="+mn-ea"/>
                <a:cs typeface="Times New Roman"/>
              </a:rPr>
            </a:br>
            <a:r>
              <a:rPr lang="en-US" sz="3600" b="1" i="1" dirty="0" smtClean="0">
                <a:latin typeface="Times New Roman"/>
                <a:ea typeface="+mn-ea"/>
                <a:cs typeface="Times New Roman"/>
              </a:rPr>
              <a:t/>
            </a:r>
            <a:br>
              <a:rPr lang="en-US" sz="3600" b="1" i="1" dirty="0" smtClean="0">
                <a:latin typeface="Times New Roman"/>
                <a:ea typeface="+mn-ea"/>
                <a:cs typeface="Times New Roman"/>
              </a:rPr>
            </a:br>
            <a:r>
              <a:rPr lang="en-US" sz="3600" b="1" i="1" dirty="0" smtClean="0">
                <a:latin typeface="Times New Roman"/>
                <a:ea typeface="+mn-ea"/>
                <a:cs typeface="Times New Roman"/>
              </a:rPr>
              <a:t/>
            </a:r>
            <a:br>
              <a:rPr lang="en-US" sz="3600" b="1" i="1" dirty="0" smtClean="0">
                <a:latin typeface="Times New Roman"/>
                <a:ea typeface="+mn-ea"/>
                <a:cs typeface="Times New Roman"/>
              </a:rPr>
            </a:br>
            <a:r>
              <a:rPr lang="en-US" sz="3600" b="1" i="1" dirty="0" smtClean="0">
                <a:latin typeface="Times New Roman"/>
                <a:ea typeface="+mn-ea"/>
                <a:cs typeface="Times New Roman"/>
              </a:rPr>
              <a:t/>
            </a:r>
            <a:br>
              <a:rPr lang="en-US" sz="3600" b="1" i="1" dirty="0" smtClean="0">
                <a:latin typeface="Times New Roman"/>
                <a:ea typeface="+mn-ea"/>
                <a:cs typeface="Times New Roman"/>
              </a:rPr>
            </a:br>
            <a:r>
              <a:rPr lang="en-US" sz="3600" b="1" i="1" dirty="0" smtClean="0">
                <a:latin typeface="Times New Roman"/>
                <a:ea typeface="+mn-ea"/>
                <a:cs typeface="Times New Roman"/>
              </a:rPr>
              <a:t/>
            </a:r>
            <a:br>
              <a:rPr lang="en-US" sz="3600" b="1" i="1" dirty="0" smtClean="0">
                <a:latin typeface="Times New Roman"/>
                <a:ea typeface="+mn-ea"/>
                <a:cs typeface="Times New Roman"/>
              </a:rPr>
            </a:br>
            <a:r>
              <a:rPr lang="en-US" sz="3600" b="1" i="1" dirty="0" smtClean="0">
                <a:latin typeface="Times New Roman"/>
                <a:ea typeface="+mn-ea"/>
                <a:cs typeface="Times New Roman"/>
              </a:rPr>
              <a:t/>
            </a:r>
            <a:br>
              <a:rPr lang="en-US" sz="3600" b="1" i="1" dirty="0" smtClean="0">
                <a:latin typeface="Times New Roman"/>
                <a:ea typeface="+mn-ea"/>
                <a:cs typeface="Times New Roman"/>
              </a:rPr>
            </a:br>
            <a:r>
              <a:rPr lang="en-US" sz="3600" b="1" i="1" dirty="0" smtClean="0">
                <a:latin typeface="Times New Roman"/>
                <a:ea typeface="+mn-ea"/>
                <a:cs typeface="Times New Roman"/>
              </a:rPr>
              <a:t/>
            </a:r>
            <a:br>
              <a:rPr lang="en-US" sz="3600" b="1" i="1" dirty="0" smtClean="0">
                <a:latin typeface="Times New Roman"/>
                <a:ea typeface="+mn-ea"/>
                <a:cs typeface="Times New Roman"/>
              </a:rPr>
            </a:br>
            <a:r>
              <a:rPr lang="en-US" sz="3600" b="1" i="1" dirty="0" smtClean="0">
                <a:latin typeface="Times New Roman"/>
                <a:ea typeface="+mn-ea"/>
                <a:cs typeface="Times New Roman"/>
              </a:rPr>
              <a:t/>
            </a:r>
            <a:br>
              <a:rPr lang="en-US" sz="3600" b="1" i="1" dirty="0" smtClean="0">
                <a:latin typeface="Times New Roman"/>
                <a:ea typeface="+mn-ea"/>
                <a:cs typeface="Times New Roman"/>
              </a:rPr>
            </a:br>
            <a:r>
              <a:rPr lang="en-US" sz="3600" b="1" i="1" dirty="0" smtClean="0">
                <a:latin typeface="Times New Roman"/>
                <a:ea typeface="+mn-ea"/>
                <a:cs typeface="Times New Roman"/>
              </a:rPr>
              <a:t/>
            </a:r>
            <a:br>
              <a:rPr lang="en-US" sz="3600" b="1" i="1" dirty="0" smtClean="0">
                <a:latin typeface="Times New Roman"/>
                <a:ea typeface="+mn-ea"/>
                <a:cs typeface="Times New Roman"/>
              </a:rPr>
            </a:br>
            <a:r>
              <a:rPr lang="en-US" sz="3600" b="1" i="1" dirty="0">
                <a:latin typeface="Times New Roman"/>
                <a:ea typeface="+mn-ea"/>
                <a:cs typeface="Times New Roman"/>
              </a:rPr>
              <a:t/>
            </a:r>
            <a:br>
              <a:rPr lang="en-US" sz="3600" b="1" i="1" dirty="0">
                <a:latin typeface="Times New Roman"/>
                <a:ea typeface="+mn-ea"/>
                <a:cs typeface="Times New Roman"/>
              </a:rPr>
            </a:br>
            <a:r>
              <a:rPr lang="en-US" sz="3100" b="1" i="1" dirty="0" smtClean="0">
                <a:latin typeface="Times New Roman"/>
                <a:ea typeface="+mn-ea"/>
                <a:cs typeface="Times New Roman"/>
              </a:rPr>
              <a:t>In the name of GOD,</a:t>
            </a:r>
            <a:br>
              <a:rPr lang="en-US" sz="3100" b="1" i="1" dirty="0" smtClean="0">
                <a:latin typeface="Times New Roman"/>
                <a:ea typeface="+mn-ea"/>
                <a:cs typeface="Times New Roman"/>
              </a:rPr>
            </a:br>
            <a:r>
              <a:rPr lang="en-US" sz="3100" b="1" i="1" dirty="0" smtClean="0">
                <a:latin typeface="Times New Roman"/>
                <a:ea typeface="+mn-ea"/>
                <a:cs typeface="Times New Roman"/>
              </a:rPr>
              <a:t>The Compassionate &amp; </a:t>
            </a:r>
            <a:br>
              <a:rPr lang="en-US" sz="3100" b="1" i="1" dirty="0" smtClean="0">
                <a:latin typeface="Times New Roman"/>
                <a:ea typeface="+mn-ea"/>
                <a:cs typeface="Times New Roman"/>
              </a:rPr>
            </a:br>
            <a:r>
              <a:rPr lang="en-US" sz="3100" b="1" i="1" dirty="0" smtClean="0">
                <a:latin typeface="Times New Roman"/>
                <a:ea typeface="+mn-ea"/>
                <a:cs typeface="Times New Roman"/>
              </a:rPr>
              <a:t>The merciful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53200" cy="2286000"/>
          </a:xfrm>
        </p:spPr>
        <p:txBody>
          <a:bodyPr>
            <a:normAutofit fontScale="70000" lnSpcReduction="20000"/>
          </a:bodyPr>
          <a:lstStyle/>
          <a:p>
            <a:pPr marL="347472" indent="-347472" algn="ctr" fontAlgn="base">
              <a:spcBef>
                <a:spcPts val="960"/>
              </a:spcBef>
            </a:pP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Fahimeh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Ramezani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Tehrani</a:t>
            </a:r>
            <a:endParaRPr lang="en-US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472" indent="-347472" algn="ctr" fontAlgn="base">
              <a:spcBef>
                <a:spcPts val="672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Professor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7472" indent="-347472" algn="ctr" fontAlgn="base">
              <a:spcBef>
                <a:spcPts val="672"/>
              </a:spcBef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Reproductive Endocrinology Research Cent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</a:t>
            </a:r>
          </a:p>
          <a:p>
            <a:pPr marL="347472" indent="-347472" algn="ctr" fontAlgn="base">
              <a:spcBef>
                <a:spcPts val="672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Research Institute for Endocrine Sciences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Shahid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Beheshti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University of Medical Sciences</a:t>
            </a:r>
          </a:p>
          <a:p>
            <a:pPr marL="347472" indent="-347472" algn="ctr" fontAlgn="base">
              <a:spcBef>
                <a:spcPts val="672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January  2015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1624070"/>
            <a:ext cx="6429420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PCOS; an apparently simple but challenging diagnosis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Especially among adolescent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2769" name="Picture 1" descr="C:\Users\dr\AppData\Local\Microsoft\Windows\Temporary Internet Files\Content.IE5\E2T8VV5G\MC90035896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6212" y="2138654"/>
            <a:ext cx="1167788" cy="12545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828800"/>
          <a:ext cx="76200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022"/>
                <a:gridCol w="1355074"/>
                <a:gridCol w="1341305"/>
                <a:gridCol w="25145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NIH_PCOS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RottPCOS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Androgen Excess Society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Hyperandrogenemia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F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Mandatory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B4F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Mandatory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Oligo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-anovulation</a:t>
                      </a:r>
                    </a:p>
                    <a:p>
                      <a:pPr algn="ctr"/>
                      <a:endParaRPr lang="en-US" sz="20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F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Mandatory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B4F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B4FE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Polycystic ovary</a:t>
                      </a:r>
                    </a:p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4F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B4F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B4F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B4FEE7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728" y="857232"/>
            <a:ext cx="5652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PCOS criteria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957" y="2853369"/>
            <a:ext cx="7437132" cy="2677099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prevalence of PCOS using the NIH definition :7.1%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prevalence of PCOS using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Rott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definition: 14.6%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prevalence of PCOS using the AES: 11.7%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220" y="153606"/>
            <a:ext cx="8813493" cy="251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108" y="3272010"/>
            <a:ext cx="7535538" cy="3172857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only PCOS criteria must to revised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But also its “name” is misleading and need to be revised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82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446373" y="239066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585" y="198438"/>
            <a:ext cx="8226425" cy="901019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Hirsutism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Ferriman-Gallwey scoring system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16" y="1501662"/>
            <a:ext cx="6716484" cy="3429566"/>
          </a:xfrm>
        </p:spPr>
      </p:pic>
    </p:spTree>
    <p:extLst>
      <p:ext uri="{BB962C8B-B14F-4D97-AF65-F5344CB8AC3E}">
        <p14:creationId xmlns:p14="http://schemas.microsoft.com/office/powerpoint/2010/main" val="3784778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Hirsutism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872" y="1676400"/>
            <a:ext cx="7463928" cy="3657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Definition </a:t>
            </a:r>
          </a:p>
          <a:p>
            <a:pPr marL="347472" indent="-347472" fontAlgn="base">
              <a:spcBef>
                <a:spcPts val="624"/>
              </a:spcBef>
              <a:buClr>
                <a:schemeClr val="accent2"/>
              </a:buClr>
              <a:buSzPct val="75000"/>
              <a:buFont typeface="Courier New"/>
              <a:buChar char="o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Cut off value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Ferriman Gallwey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score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(6-8)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(JCEM 1998,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Endocrin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1999, JCEM 2006)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Body area varied base on race and ethnicity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(JCEM 2004,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Fert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Strili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2002)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Progress to PCOS from unwanted hair gross &lt;cut off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(Am J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Obst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Gyncol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2004)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5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588087" y="1"/>
            <a:ext cx="2324559" cy="2181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5763" y="2126124"/>
            <a:ext cx="5089793" cy="4395729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202" y="0"/>
            <a:ext cx="8835528" cy="200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Acnea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708" y="1613971"/>
            <a:ext cx="6180463" cy="423598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unclear whether the prevalence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acnea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PCOS women over that observed in general population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high prevalent in general population, particularly among younger women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prevalence varies with ethnicity and age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(Br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Dermatol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2005)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is not single scoring system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Acnea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per se is considered as hyperandrogenism</a:t>
            </a:r>
          </a:p>
          <a:p>
            <a:endParaRPr lang="en-US" dirty="0"/>
          </a:p>
        </p:txBody>
      </p:sp>
      <p:pic>
        <p:nvPicPr>
          <p:cNvPr id="1027" name="Picture 3" descr="C:\Users\dr\AppData\Local\Microsoft\Windows\Temporary Internet Files\Content.IE5\E2T8VV5G\MC90044193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8781" y="4755404"/>
            <a:ext cx="1572906" cy="1436076"/>
          </a:xfrm>
          <a:prstGeom prst="rect">
            <a:avLst/>
          </a:prstGeom>
          <a:noFill/>
        </p:spPr>
      </p:pic>
      <p:pic>
        <p:nvPicPr>
          <p:cNvPr id="6" name="Content Placeholder 3" descr="screen568x56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594162" y="0"/>
            <a:ext cx="2549838" cy="331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731" y="0"/>
            <a:ext cx="8226425" cy="805015"/>
          </a:xfrm>
        </p:spPr>
        <p:txBody>
          <a:bodyPr/>
          <a:lstStyle/>
          <a:p>
            <a:pPr algn="ctr"/>
            <a:r>
              <a:rPr lang="en-US" dirty="0" smtClean="0"/>
              <a:t>Hair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300" y="1082407"/>
            <a:ext cx="713893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Poor correlation between alopecia and clinical hyperandrogenism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Endocr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Rev 2010)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Role of other potential etiologies :genetic, environment, nutrition,..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(JCEM 2009)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Pattern of hair loss, thinning of the crown with preservation of the anterior line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Fert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2009)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may be the sole dermatologic sign of PCOS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Fert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2009)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ndrogenetic_alopecia_lg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105650" y="0"/>
            <a:ext cx="203835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650779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Ovulatory dysfunction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046" y="1194635"/>
            <a:ext cx="8460953" cy="4280747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Menstrual dysfunction is generally characterized by infrequent or absent of menstrual bleeding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Polymenorrhea is also a symptom in 1.5-12% of PCOS women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(JCEM 2004)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20- 30%  of women with PCOS are eumenorrheic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Fert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Stril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2004)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14-40% of eumenorrheic hirsute women are oligoovulatory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Eur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Endocinol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1998-Fert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Stril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1998)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Subclinical ovulatory dysfunction may be determined by progesterone level day 20-24&lt;5ng/ml for two cycles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Fert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Stril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2009)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Incidence of cycle irregularity in PCOS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286" y="1600200"/>
            <a:ext cx="6613752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Oligomenorrhea: 43%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Primary amenorrhea: 7%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Secondary amenorrhea: 21%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Polymenorrhea: 7%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Regular menstrual cycle: 21%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1800" b="1" i="1" dirty="0" smtClean="0"/>
              <a:t>Hum Rep 2010</a:t>
            </a:r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1748089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618" y="0"/>
            <a:ext cx="3201528" cy="587829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Case 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107" y="576943"/>
            <a:ext cx="6367750" cy="6172200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32 y woman, BMI 31kg/m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with hirsutism, hair loss and menstrual cycles with 40-45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days interval and no evidence of Cushing syndrome and no rapid progress of hirsutism referred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your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clinic. What are the tests that should be ordered? 1- Total testosterone  3-170HP</a:t>
            </a:r>
          </a:p>
          <a:p>
            <a:pPr>
              <a:lnSpc>
                <a:spcPct val="20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2-DHEAS                  4-TSH-PRL</a:t>
            </a:r>
          </a:p>
          <a:p>
            <a:pPr>
              <a:lnSpc>
                <a:spcPct val="20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5-AMH         6-Ovarian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sonography</a:t>
            </a:r>
          </a:p>
          <a:p>
            <a:pPr>
              <a:lnSpc>
                <a:spcPct val="20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5" name="Picture 1" descr="C:\Users\dr\AppData\Local\Microsoft\Windows\Temporary Internet Files\Content.IE5\RS970431\MC90043441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4429" y="3792557"/>
            <a:ext cx="16256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681" y="197520"/>
            <a:ext cx="449096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Sonographic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criteria for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polycystic ovaries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737" y="1542361"/>
            <a:ext cx="7777909" cy="479233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Definition</a:t>
            </a:r>
          </a:p>
          <a:p>
            <a:pPr lvl="1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 or more follicles in each ovary, 2-9 mm and-/or</a:t>
            </a:r>
          </a:p>
          <a:p>
            <a:pPr lvl="1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Increased ovarian volume(&gt;10 ml)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Only one ovary fitting this definition is sufficient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apply OCPs users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Repeat next cycle if a dominant follicle(&gt;10 mm) is existed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www.csmc.edu/images/379144_UltrasoundPCOS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3518" y="594912"/>
            <a:ext cx="3197990" cy="198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1274061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748" y="0"/>
            <a:ext cx="8226425" cy="771181"/>
          </a:xfrm>
        </p:spPr>
        <p:txBody>
          <a:bodyPr/>
          <a:lstStyle/>
          <a:p>
            <a:pPr algn="ctr"/>
            <a:r>
              <a:rPr lang="en-US" dirty="0" smtClean="0"/>
              <a:t>Polycystic ovary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978" y="881350"/>
            <a:ext cx="7877061" cy="52448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PCO observed in 20-30% of general population </a:t>
            </a:r>
          </a:p>
          <a:p>
            <a:r>
              <a:rPr lang="en-US" sz="2000" dirty="0" smtClean="0"/>
              <a:t>(Lancet 1998)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dirty="0" smtClean="0"/>
              <a:t>23% of normal weight, regular menstrual cycle and non hirsute women has PCO</a:t>
            </a:r>
            <a:r>
              <a:rPr lang="en-US" sz="2000" dirty="0" smtClean="0"/>
              <a:t> (N Z J </a:t>
            </a:r>
            <a:r>
              <a:rPr lang="en-US" sz="2000" dirty="0" err="1" smtClean="0"/>
              <a:t>Obest</a:t>
            </a:r>
            <a:r>
              <a:rPr lang="en-US" sz="2000" dirty="0" smtClean="0"/>
              <a:t> </a:t>
            </a:r>
            <a:r>
              <a:rPr lang="en-US" sz="2000" dirty="0" err="1" smtClean="0"/>
              <a:t>Gynecol</a:t>
            </a:r>
            <a:r>
              <a:rPr lang="en-US" sz="2000" dirty="0" smtClean="0"/>
              <a:t>  2005)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dirty="0" smtClean="0"/>
              <a:t>Its prevalence decreases with increasing age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Can be seen during pubertal development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Can be seen in women with hypothalamic amenorrhea or hyperprolactinemia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20% of PCOS women has PCO </a:t>
            </a:r>
            <a:r>
              <a:rPr lang="en-US" sz="2200" dirty="0" smtClean="0"/>
              <a:t>(</a:t>
            </a:r>
            <a:r>
              <a:rPr lang="en-US" sz="2200" dirty="0" err="1" smtClean="0"/>
              <a:t>Fertil</a:t>
            </a:r>
            <a:r>
              <a:rPr lang="en-US" sz="2200" dirty="0" smtClean="0"/>
              <a:t> </a:t>
            </a:r>
            <a:r>
              <a:rPr lang="en-US" sz="2200" dirty="0" err="1" smtClean="0"/>
              <a:t>Stril</a:t>
            </a:r>
            <a:r>
              <a:rPr lang="en-US" sz="2200" dirty="0" smtClean="0"/>
              <a:t> 2009)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3100" dirty="0" smtClean="0"/>
              <a:t>Inter observer bias(43%) </a:t>
            </a:r>
            <a:r>
              <a:rPr lang="en-US" sz="2200" dirty="0" smtClean="0"/>
              <a:t>(</a:t>
            </a:r>
            <a:r>
              <a:rPr lang="en-US" sz="2200" dirty="0" err="1" smtClean="0"/>
              <a:t>Fertil</a:t>
            </a:r>
            <a:r>
              <a:rPr lang="en-US" sz="2200" dirty="0" smtClean="0"/>
              <a:t> </a:t>
            </a:r>
            <a:r>
              <a:rPr lang="en-US" sz="2200" dirty="0" err="1" smtClean="0"/>
              <a:t>Stril</a:t>
            </a:r>
            <a:r>
              <a:rPr lang="en-US" sz="2200" dirty="0" smtClean="0"/>
              <a:t> 2007)</a:t>
            </a:r>
            <a:endParaRPr lang="en-US" sz="2200" dirty="0"/>
          </a:p>
        </p:txBody>
      </p:sp>
      <p:pic>
        <p:nvPicPr>
          <p:cNvPr id="4" name="Picture 3" descr="pco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391400" y="0"/>
            <a:ext cx="1752600" cy="150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585" y="2765234"/>
            <a:ext cx="6775373" cy="3437262"/>
          </a:xfrm>
        </p:spPr>
        <p:txBody>
          <a:bodyPr/>
          <a:lstStyle/>
          <a:p>
            <a:r>
              <a:rPr lang="en-US" dirty="0" smtClean="0"/>
              <a:t>Threshold of FNPO have to be increased to 25 when using high resolution sonography</a:t>
            </a:r>
          </a:p>
          <a:p>
            <a:r>
              <a:rPr lang="en-US" dirty="0" smtClean="0"/>
              <a:t>OV&gt;10 cm3 is better if this sonography is unavailable</a:t>
            </a:r>
          </a:p>
          <a:p>
            <a:r>
              <a:rPr lang="en-US" dirty="0" smtClean="0"/>
              <a:t>Still unmet need for standardization of FNPO </a:t>
            </a:r>
          </a:p>
          <a:p>
            <a:r>
              <a:rPr lang="en-US" dirty="0" smtClean="0"/>
              <a:t>PCOM per se has no further risk except OHSS for those</a:t>
            </a:r>
          </a:p>
          <a:p>
            <a:pPr>
              <a:buNone/>
            </a:pPr>
            <a:r>
              <a:rPr lang="en-US" dirty="0" smtClean="0"/>
              <a:t>Require gonadotrophin therapy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236" y="159230"/>
            <a:ext cx="8846545" cy="2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35586"/>
            <a:ext cx="2027104" cy="168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771" y="182078"/>
            <a:ext cx="8810229" cy="225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4043" y="187288"/>
            <a:ext cx="5682007" cy="65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8764" y="2195110"/>
            <a:ext cx="54205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610660" y="2478795"/>
            <a:ext cx="3533340" cy="3046988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Full standardization  for 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AMH must be developed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before using any threshold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 PCOS definition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74" y="164469"/>
            <a:ext cx="8226425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Should all suspicious women be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screened for thyroid disturbances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21" y="1600200"/>
            <a:ext cx="8769426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prevalence of thyroid dysfunction among androgen excess women is similar to general population(0.46% for subclinical hyper, 7.3% for sub clinical hypo thyroid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Eur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Endocrinol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2000, JCEM 2001)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Anti TPO ?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Eur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Endocrinol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2004, JCEM2011)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Exclusion of hypo or hyperthyroidism may not be mandatory to make a diagnosis of PCOS in absence of thyroid’s symptom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Fert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Stri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2009)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678" y="151122"/>
            <a:ext cx="1357322" cy="1214446"/>
          </a:xfrm>
          <a:prstGeom prst="rect">
            <a:avLst/>
          </a:prstGeom>
        </p:spPr>
      </p:pic>
      <p:pic>
        <p:nvPicPr>
          <p:cNvPr id="4099" name="Picture 3" descr="C:\Users\dr\AppData\Local\Microsoft\Windows\Temporary Internet Files\Content.IE5\RS970431\MM900283874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1856" y="666004"/>
            <a:ext cx="647700" cy="9429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972238"/>
            <a:ext cx="8226425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32 y woman, BMI 31kg/m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hirsutism, hair loss and menstrual cycles with 40-45 days interval referred to your clinic what is your diagnosis? Which tests do you requested?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If TSH=6.1 µIU/ml (0.27-4.2), free T4: 1.15(0.9-1.7)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/dl?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64" y="227682"/>
            <a:ext cx="7086600" cy="70875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Hyperprolactinemia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277" y="1167788"/>
            <a:ext cx="8073149" cy="509598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Hyperprolactinemia  is associated with excess production of adrenal androgens in vivo and in vitro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(JCEM 1986)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PCOS is associated with an increase of PRL(up to two times)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(JCEM2005)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Assay problem, confounders, macroprolactinemia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prevalence is0.2- 0.3% among hyper androgenic women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fertil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Stril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2004,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Fertil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Stril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2002, Hum Rep 1998)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Whether screen all suspicious PCOS women without clinical symptom( headache, galactorrhea, visual disturbances)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 descr="C:\Users\dr\AppData\Local\Microsoft\Windows\Temporary Internet Files\Content.IE5\E2T8VV5G\MM900282748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3725" y="5221076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972238"/>
            <a:ext cx="8226425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32 y woman, BMI 31kg/m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hirsutism, hair loss and menstrual cycles with 40-45 days interval referred to your clinic what is your diagnosis? Which tests do you requested?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TSH=6.1 µIU/ml (0.27-4.2), free T4: 1.15(0.9-1.7)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/dl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If PRL=35.3ng/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( 4.8-23.5)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474509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Androgens assessment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748" y="950204"/>
            <a:ext cx="8226425" cy="4965854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Serum Testosterone is the most important androgen in women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Measurement of FT by RIA is highly inaccurate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Equilibrium dialysis have technical complexity, high economic cost and not widely available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FAI has good concordance with FT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(JCEM2004)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can we determine the cut off value?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 population  PCOS prevalence 7% vs. 5%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Eumenorrheic  non hirsute normal weight women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Whether FAI has to be assessed for all suspicious PCOS women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7% of non hirsute women without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acnea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has ↑ FT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Eur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Endocinol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2002)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49" y="0"/>
            <a:ext cx="8226425" cy="1143000"/>
          </a:xfrm>
        </p:spPr>
        <p:txBody>
          <a:bodyPr/>
          <a:lstStyle/>
          <a:p>
            <a:pPr algn="ctr"/>
            <a:r>
              <a:rPr lang="en-US" dirty="0" smtClean="0"/>
              <a:t>Androstenedione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30" y="1159525"/>
            <a:ext cx="8226425" cy="4525963"/>
          </a:xfrm>
        </p:spPr>
        <p:txBody>
          <a:bodyPr/>
          <a:lstStyle/>
          <a:p>
            <a:r>
              <a:rPr lang="en-US" dirty="0" smtClean="0"/>
              <a:t>Can be synthesized in adrenal cortex and in ovarian theca cells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18% of women with PCOS has ↑A4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Whether A4 has to be assessed for all suspicious PCOS women?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9% of PCOS women may have  been missed by not measuring A4(JCEM 1998)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456" y="176666"/>
            <a:ext cx="6316662" cy="1143000"/>
          </a:xfrm>
        </p:spPr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931" y="1491342"/>
            <a:ext cx="6326187" cy="5159829"/>
          </a:xfrm>
        </p:spPr>
        <p:txBody>
          <a:bodyPr/>
          <a:lstStyle/>
          <a:p>
            <a:r>
              <a:rPr lang="en-US" dirty="0" smtClean="0"/>
              <a:t>A 14y.o girl with chief complaints of excessive hair growth and irregular menses. Menarche occurred 1.5 years ago, and she has 4 cycle/year. She is in Tanner breast stage 5, obese(BMI percentile:97%), has facial hirsutism.</a:t>
            </a:r>
          </a:p>
          <a:p>
            <a:pPr marL="0" indent="0">
              <a:buNone/>
            </a:pPr>
            <a:r>
              <a:rPr lang="en-US" dirty="0" smtClean="0"/>
              <a:t>What is your requested tests:</a:t>
            </a:r>
          </a:p>
          <a:p>
            <a:pPr marL="0" indent="0">
              <a:buNone/>
            </a:pPr>
            <a:r>
              <a:rPr lang="en-US" dirty="0" smtClean="0"/>
              <a:t>1- DHEAS                 3-Ovary sonography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2-LH/FSH                  4-AMH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5-Total Testosterone 6-none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60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609" y="223591"/>
            <a:ext cx="7086600" cy="781040"/>
          </a:xfrm>
        </p:spPr>
        <p:txBody>
          <a:bodyPr/>
          <a:lstStyle/>
          <a:p>
            <a:pPr algn="ctr"/>
            <a:r>
              <a:rPr lang="en-US" dirty="0" smtClean="0"/>
              <a:t>DHEAS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207" y="1091863"/>
            <a:ext cx="7829576" cy="4786346"/>
          </a:xfrm>
        </p:spPr>
        <p:txBody>
          <a:bodyPr>
            <a:normAutofit fontScale="32500" lnSpcReduction="20000"/>
          </a:bodyPr>
          <a:lstStyle/>
          <a:p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DHEA,The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principle androgen distinguishing adrenal androgen from ovarian ones</a:t>
            </a:r>
          </a:p>
          <a:p>
            <a:pPr>
              <a:buNone/>
            </a:pP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It has diurnal and wide inter subject variation</a:t>
            </a:r>
          </a:p>
          <a:p>
            <a:pPr>
              <a:buNone/>
            </a:pP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Any stress, blood drawing can result in increase</a:t>
            </a:r>
          </a:p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Its metabolite DHEAS, use as the marker for adrenal androgen excess</a:t>
            </a:r>
          </a:p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Stable throughout the day and  menstrual cycle, easily measured, long half life</a:t>
            </a:r>
          </a:p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50% PCOS women has ↑DHEAS</a:t>
            </a:r>
          </a:p>
          <a:p>
            <a:pPr>
              <a:buNone/>
            </a:pP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Whether A4 has to be assessed for all suspicious PCOS women?</a:t>
            </a:r>
          </a:p>
          <a:p>
            <a:pPr>
              <a:buNone/>
            </a:pP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In 10% of PCOS women, ↑DHEAS is the sole androgen abnormality </a:t>
            </a:r>
            <a:r>
              <a:rPr lang="en-US" dirty="0" smtClean="0"/>
              <a:t> </a:t>
            </a:r>
            <a:r>
              <a:rPr lang="en-US" sz="5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500" dirty="0" err="1" smtClean="0">
                <a:latin typeface="Times New Roman" pitchFamily="18" charset="0"/>
                <a:cs typeface="Times New Roman" pitchFamily="18" charset="0"/>
              </a:rPr>
              <a:t>Fert</a:t>
            </a:r>
            <a:r>
              <a:rPr lang="en-US" sz="5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 smtClean="0">
                <a:latin typeface="Times New Roman" pitchFamily="18" charset="0"/>
                <a:cs typeface="Times New Roman" pitchFamily="18" charset="0"/>
              </a:rPr>
              <a:t>Stril</a:t>
            </a:r>
            <a:r>
              <a:rPr lang="en-US" sz="5500" dirty="0" smtClean="0">
                <a:latin typeface="Times New Roman" pitchFamily="18" charset="0"/>
                <a:cs typeface="Times New Roman" pitchFamily="18" charset="0"/>
              </a:rPr>
              <a:t> 2009)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256" y="0"/>
            <a:ext cx="7086600" cy="878440"/>
          </a:xfrm>
        </p:spPr>
        <p:txBody>
          <a:bodyPr/>
          <a:lstStyle/>
          <a:p>
            <a:r>
              <a:rPr lang="en-US" dirty="0" smtClean="0"/>
              <a:t>NC-Congenital adrenal hyperplasia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416" y="880827"/>
            <a:ext cx="7837584" cy="576234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Screening for 21OHdeficient when 17HP &gt;2ng/ml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measured in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luteal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phase, it would be &gt;2ng/ml in 50% of normal subjects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NC-CAH affecting 1-10%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hyperandogenic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women</a:t>
            </a:r>
          </a:p>
          <a:p>
            <a:pPr>
              <a:lnSpc>
                <a:spcPct val="17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(MOL Gene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Metab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2007)</a:t>
            </a:r>
          </a:p>
          <a:p>
            <a:pPr>
              <a:lnSpc>
                <a:spcPct val="17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Clinical features do not distinguish between PCOS and NC-CAH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Screening is recommended, especially for high risk ethnicity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728" y="2721166"/>
            <a:ext cx="5475383" cy="340499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TT =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0.88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/ml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A4 =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/ml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DHEAS=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246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µg/Dl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FAI =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5.47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219" y="154236"/>
            <a:ext cx="8868579" cy="225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Cushing’s syndrome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515" y="1276747"/>
            <a:ext cx="7286676" cy="364779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prevalence of Cushing’s syndrome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hyperandrogenic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women is less than 1%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(JCEM2005, Med RES1995, N Eng J med 1998)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Routine screening when high clinical suspicion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ushing’s syndrom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408844" y="154236"/>
            <a:ext cx="15367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451" y="264405"/>
            <a:ext cx="7086600" cy="9316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Androgen Secreting Tumor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311" y="987374"/>
            <a:ext cx="6912546" cy="5534611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Rapidly onset of hyperandrogenemia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Markedly and persistently increase in T (&gt;150-200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ml,DHEAS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(&gt;600-700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/ml)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than 90% of women with persistently elevated T did not have AST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(JCEM2007)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50% of AST do not have levels of T, DHEAS above this cut off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(JCEM2005)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Further diagnostic tests, primarily sonography or radiology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ndrogen Secreting Tumor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995710" y="4763"/>
            <a:ext cx="2148289" cy="1515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" y="-84590"/>
            <a:ext cx="9046029" cy="944561"/>
          </a:xfrm>
        </p:spPr>
        <p:txBody>
          <a:bodyPr/>
          <a:lstStyle/>
          <a:p>
            <a:r>
              <a:rPr lang="en-US" sz="2800" dirty="0" smtClean="0"/>
              <a:t>When to make the diagnosis of PCOS in adolescents?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842" y="881742"/>
            <a:ext cx="8710158" cy="5486399"/>
          </a:xfrm>
        </p:spPr>
        <p:txBody>
          <a:bodyPr/>
          <a:lstStyle/>
          <a:p>
            <a:r>
              <a:rPr lang="en-US" dirty="0" smtClean="0"/>
              <a:t>Puberty is a PCOS-like state:</a:t>
            </a:r>
          </a:p>
          <a:p>
            <a:r>
              <a:rPr lang="en-US" dirty="0" smtClean="0"/>
              <a:t>Immature hypothalamic-pituitary-ovarian axis</a:t>
            </a:r>
          </a:p>
          <a:p>
            <a:pPr lvl="1"/>
            <a:r>
              <a:rPr lang="en-US" dirty="0" smtClean="0"/>
              <a:t>65% of adolescents at 1 year </a:t>
            </a:r>
            <a:r>
              <a:rPr lang="en-US" dirty="0" err="1" smtClean="0"/>
              <a:t>postmenarche</a:t>
            </a:r>
            <a:r>
              <a:rPr lang="en-US" dirty="0" smtClean="0"/>
              <a:t> and 90% at 3 years </a:t>
            </a:r>
            <a:r>
              <a:rPr lang="en-US" dirty="0" err="1" smtClean="0"/>
              <a:t>postmenarche</a:t>
            </a:r>
            <a:r>
              <a:rPr lang="en-US" dirty="0" smtClean="0"/>
              <a:t> have achieved a regular menstrual pattern</a:t>
            </a:r>
          </a:p>
          <a:p>
            <a:r>
              <a:rPr lang="en-US" dirty="0" smtClean="0"/>
              <a:t>Increase in androgen levels associated with initial ovulatory function</a:t>
            </a:r>
          </a:p>
          <a:p>
            <a:pPr lvl="1"/>
            <a:r>
              <a:rPr lang="en-US" dirty="0" smtClean="0"/>
              <a:t>Increase in </a:t>
            </a:r>
            <a:r>
              <a:rPr lang="en-US" dirty="0" err="1" smtClean="0"/>
              <a:t>acnea</a:t>
            </a:r>
            <a:endParaRPr lang="en-US" dirty="0" smtClean="0"/>
          </a:p>
          <a:p>
            <a:pPr lvl="1"/>
            <a:r>
              <a:rPr lang="en-US" dirty="0" smtClean="0"/>
              <a:t>Hirsutism</a:t>
            </a:r>
          </a:p>
          <a:p>
            <a:r>
              <a:rPr lang="en-US" dirty="0" smtClean="0"/>
              <a:t>Insulin resistance of puberty, </a:t>
            </a:r>
            <a:r>
              <a:rPr lang="en-US" dirty="0" err="1" smtClean="0"/>
              <a:t>hyperinsulinemia</a:t>
            </a:r>
            <a:endParaRPr lang="en-US" dirty="0" smtClean="0"/>
          </a:p>
          <a:p>
            <a:pPr lvl="1"/>
            <a:r>
              <a:rPr lang="en-US" dirty="0" smtClean="0"/>
              <a:t>Weight gain</a:t>
            </a:r>
          </a:p>
          <a:p>
            <a:pPr lvl="1"/>
            <a:r>
              <a:rPr lang="en-US" dirty="0" smtClean="0"/>
              <a:t>Ovaries often appear multi-</a:t>
            </a:r>
            <a:r>
              <a:rPr lang="en-US" dirty="0" err="1" smtClean="0"/>
              <a:t>fullicular</a:t>
            </a:r>
            <a:r>
              <a:rPr lang="en-US" dirty="0" smtClean="0"/>
              <a:t>/cystic on ultrasound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2000" i="1" dirty="0" smtClean="0"/>
              <a:t>                   JCEM 2000, Hum Rep 2011, JCEM 2006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149370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84" y="-193447"/>
            <a:ext cx="8226425" cy="1143000"/>
          </a:xfrm>
        </p:spPr>
        <p:txBody>
          <a:bodyPr/>
          <a:lstStyle/>
          <a:p>
            <a:r>
              <a:rPr lang="en-US" dirty="0" smtClean="0"/>
              <a:t>Early warning signs for PCOS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5" y="1055915"/>
            <a:ext cx="6994752" cy="492873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Congenital virilization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Above/ low birth weight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Precocious adrenarche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Childhood obesity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Acanthosis nigricans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Girls born to parents with PCOS, central obesity or diabetes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39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737733"/>
          </a:xfrm>
        </p:spPr>
        <p:txBody>
          <a:bodyPr/>
          <a:lstStyle/>
          <a:p>
            <a:r>
              <a:rPr lang="en-US" dirty="0" smtClean="0"/>
              <a:t>Causes for concern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41" y="1055914"/>
            <a:ext cx="8226425" cy="4525963"/>
          </a:xfrm>
        </p:spPr>
        <p:txBody>
          <a:bodyPr/>
          <a:lstStyle/>
          <a:p>
            <a:r>
              <a:rPr lang="en-US" dirty="0" smtClean="0"/>
              <a:t>No pubertal development by age 13</a:t>
            </a:r>
          </a:p>
          <a:p>
            <a:r>
              <a:rPr lang="en-US" dirty="0" smtClean="0"/>
              <a:t>No menses within 3 years of </a:t>
            </a:r>
            <a:r>
              <a:rPr lang="en-US" dirty="0" err="1" smtClean="0"/>
              <a:t>thelarche</a:t>
            </a:r>
            <a:endParaRPr lang="en-US" dirty="0" smtClean="0"/>
          </a:p>
          <a:p>
            <a:r>
              <a:rPr lang="en-US" dirty="0" smtClean="0"/>
              <a:t>No menses by age 14 and</a:t>
            </a:r>
          </a:p>
          <a:p>
            <a:pPr lvl="1"/>
            <a:r>
              <a:rPr lang="en-US" dirty="0" smtClean="0"/>
              <a:t>Hirsutism</a:t>
            </a:r>
          </a:p>
          <a:p>
            <a:pPr lvl="1"/>
            <a:r>
              <a:rPr lang="en-US" dirty="0" smtClean="0"/>
              <a:t>Excessive exercise or eating disorder</a:t>
            </a:r>
          </a:p>
          <a:p>
            <a:pPr lvl="1"/>
            <a:r>
              <a:rPr lang="en-US" dirty="0" smtClean="0"/>
              <a:t>Concern for outflow obstruction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mense</a:t>
            </a:r>
            <a:r>
              <a:rPr lang="en-US" dirty="0" smtClean="0"/>
              <a:t> by age 15</a:t>
            </a:r>
          </a:p>
          <a:p>
            <a:r>
              <a:rPr lang="en-US" dirty="0" smtClean="0"/>
              <a:t>Menses 90 days apart, even for one cycle</a:t>
            </a:r>
          </a:p>
          <a:p>
            <a:r>
              <a:rPr lang="en-US" dirty="0" smtClean="0"/>
              <a:t>Regular </a:t>
            </a:r>
            <a:r>
              <a:rPr lang="en-US" dirty="0" err="1" smtClean="0"/>
              <a:t>mense</a:t>
            </a:r>
            <a:r>
              <a:rPr lang="en-US" dirty="0" smtClean="0"/>
              <a:t> become markedly irregular</a:t>
            </a:r>
          </a:p>
          <a:p>
            <a:r>
              <a:rPr lang="en-US" dirty="0" smtClean="0"/>
              <a:t>Menses&lt;21&gt;45 days apart</a:t>
            </a:r>
          </a:p>
          <a:p>
            <a:r>
              <a:rPr lang="en-US" dirty="0" smtClean="0"/>
              <a:t>Duration of </a:t>
            </a:r>
            <a:r>
              <a:rPr lang="en-US" dirty="0" err="1" smtClean="0"/>
              <a:t>mense</a:t>
            </a:r>
            <a:r>
              <a:rPr lang="en-US" dirty="0" smtClean="0"/>
              <a:t>&gt;7 days</a:t>
            </a:r>
          </a:p>
          <a:p>
            <a:r>
              <a:rPr lang="en-US" dirty="0" err="1" smtClean="0"/>
              <a:t>Hypermenorrhea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119257" y="5736771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ACOG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30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726848"/>
          </a:xfrm>
        </p:spPr>
        <p:txBody>
          <a:bodyPr/>
          <a:lstStyle/>
          <a:p>
            <a:r>
              <a:rPr lang="en-US" dirty="0" smtClean="0"/>
              <a:t>New PCOS criteria for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399" y="1121229"/>
            <a:ext cx="7223352" cy="5127171"/>
          </a:xfrm>
        </p:spPr>
        <p:txBody>
          <a:bodyPr/>
          <a:lstStyle/>
          <a:p>
            <a:r>
              <a:rPr lang="en-US" dirty="0" smtClean="0"/>
              <a:t>Must have all 3 elements:</a:t>
            </a:r>
          </a:p>
          <a:p>
            <a:r>
              <a:rPr lang="en-US" dirty="0" smtClean="0"/>
              <a:t>Biochemical </a:t>
            </a:r>
            <a:r>
              <a:rPr lang="en-US" dirty="0" err="1" smtClean="0"/>
              <a:t>hyperandrogenemia</a:t>
            </a:r>
            <a:r>
              <a:rPr lang="en-US" dirty="0" smtClean="0"/>
              <a:t> and clinical hyperandrgenism</a:t>
            </a:r>
          </a:p>
          <a:p>
            <a:pPr lvl="1"/>
            <a:r>
              <a:rPr lang="en-US" dirty="0" smtClean="0"/>
              <a:t>Elevated total/free testosterone and/DHEAS</a:t>
            </a:r>
          </a:p>
          <a:p>
            <a:pPr lvl="1"/>
            <a:r>
              <a:rPr lang="en-US" dirty="0" smtClean="0"/>
              <a:t>Progressive hirsutism</a:t>
            </a:r>
          </a:p>
          <a:p>
            <a:r>
              <a:rPr lang="en-US" dirty="0" err="1" smtClean="0"/>
              <a:t>Oligomenorrhea</a:t>
            </a:r>
            <a:r>
              <a:rPr lang="en-US" dirty="0" smtClean="0"/>
              <a:t>/amenorrhea for at least 2 years</a:t>
            </a:r>
          </a:p>
          <a:p>
            <a:pPr lvl="1"/>
            <a:r>
              <a:rPr lang="en-US" dirty="0" smtClean="0"/>
              <a:t>&lt;10 menses/year or&gt;35 day interval</a:t>
            </a:r>
          </a:p>
          <a:p>
            <a:pPr lvl="1"/>
            <a:r>
              <a:rPr lang="en-US" dirty="0" smtClean="0"/>
              <a:t>Primary amenorrhea at age 16</a:t>
            </a:r>
          </a:p>
          <a:p>
            <a:r>
              <a:rPr lang="en-US" dirty="0" smtClean="0"/>
              <a:t>PCO on ultrasound</a:t>
            </a:r>
          </a:p>
          <a:p>
            <a:pPr lvl="1"/>
            <a:r>
              <a:rPr lang="en-US" dirty="0" smtClean="0"/>
              <a:t>Increased ovarian volume≥10 cm3</a:t>
            </a:r>
          </a:p>
          <a:p>
            <a:pPr lvl="1"/>
            <a:r>
              <a:rPr lang="en-US" dirty="0" smtClean="0"/>
              <a:t>One PCO is sufficient</a:t>
            </a:r>
          </a:p>
          <a:p>
            <a:pPr marL="400050" lvl="1" indent="0" algn="ctr">
              <a:buNone/>
            </a:pPr>
            <a:endParaRPr lang="en-US" sz="1800" b="1" i="1" dirty="0" smtClean="0"/>
          </a:p>
          <a:p>
            <a:pPr marL="0" indent="0" algn="ctr">
              <a:buNone/>
            </a:pPr>
            <a:r>
              <a:rPr lang="en-US" sz="1800" b="1" i="1" dirty="0" smtClean="0"/>
              <a:t>JCEM2012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780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661796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Take home messages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233890"/>
            <a:ext cx="8226425" cy="4892274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those women with both clinical symptoms of Hyperandrogenism and Oligoovulation(Not rapidly onset) and no thyroid’s symptom or suspicious clinical symptoms for hyperprolactinemia no hormonal assessments may be needed.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those women either Hyperandrogenism or Oligoovulation, further assessments for identification of subclinical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oligoovulation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hyperandrogenemia or PCO morphology are needed.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However the cost effectiveness of identification of these mild phenotypes is questionable.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92958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The Bearded Woman Breastfeeding 1631</a:t>
            </a:r>
            <a:br>
              <a:rPr lang="en-US" sz="3100" b="1" dirty="0" smtClean="0"/>
            </a:br>
            <a:r>
              <a:rPr lang="en-US" sz="2800" dirty="0" err="1" smtClean="0"/>
              <a:t>Jusepe</a:t>
            </a:r>
            <a:r>
              <a:rPr lang="en-US" sz="2800" dirty="0" smtClean="0"/>
              <a:t> de Ribera</a:t>
            </a:r>
            <a:br>
              <a:rPr lang="en-US" sz="2800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Content Placeholder 3" descr="The-Bearded-Woman-Breastfeeding-1631-xx-Jusepe-de-Ribe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524000"/>
            <a:ext cx="5000660" cy="4643470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977747" y="429658"/>
            <a:ext cx="7929586" cy="138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Bearded Woman Breastfeeding 1631</a:t>
            </a:r>
            <a:b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8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Jusepe</a:t>
            </a:r>
            <a:r>
              <a:rPr kumimoji="0" lang="en-US" sz="8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de Ribera</a:t>
            </a:r>
            <a:br>
              <a:rPr kumimoji="0" lang="en-US" sz="8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911905"/>
          </a:xfrm>
        </p:spPr>
        <p:txBody>
          <a:bodyPr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Take 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514" y="1600200"/>
            <a:ext cx="7016524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Puberty is a PCOS-like </a:t>
            </a:r>
            <a:r>
              <a:rPr lang="en-US" dirty="0" smtClean="0"/>
              <a:t>state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Pay attention the early warning signs indicating a possible diagnosis of PCOS in adolescent female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Evaluate the need for early screening and early intervention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Using full criteria to make PCOS criteria in adolescent </a:t>
            </a:r>
            <a:r>
              <a:rPr lang="en-US" dirty="0"/>
              <a:t>female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300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017C-9E8E-40AC-BD80-397E4E87EAD4}" type="datetime1">
              <a:rPr lang="en-US"/>
              <a:pPr/>
              <a:t>1/10/2015</a:t>
            </a:fld>
            <a:endParaRPr lang="en-US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74564" y="0"/>
            <a:ext cx="6490556" cy="1751682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Thank you for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your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attention</a:t>
            </a:r>
          </a:p>
        </p:txBody>
      </p:sp>
      <p:pic>
        <p:nvPicPr>
          <p:cNvPr id="5" name="Picture 4" descr="freedo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389" y="1811923"/>
            <a:ext cx="5865161" cy="363041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838199"/>
            <a:ext cx="7086600" cy="2224489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Stein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Leventhal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described PCOS in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1935 as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0386" y="692227"/>
            <a:ext cx="7543824" cy="3064525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Amenorrhea associated with bilateral polycystic ovaries</a:t>
            </a:r>
            <a:endParaRPr lang="en-US" dirty="0"/>
          </a:p>
        </p:txBody>
      </p:sp>
      <p:pic>
        <p:nvPicPr>
          <p:cNvPr id="4" name="Picture 3" descr="polycyst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8111" y="3825608"/>
            <a:ext cx="3392764" cy="2233669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is the primary defect?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81348" y="1600200"/>
            <a:ext cx="3614451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Hypothalamus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Ovary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Adrenal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Insulin resistan</a:t>
            </a:r>
            <a:r>
              <a:rPr lang="en-US" dirty="0" smtClean="0"/>
              <a:t>ce</a:t>
            </a:r>
            <a:endParaRPr lang="en-US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Diagnosis of PCOS(NIH criteria)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600200"/>
            <a:ext cx="8226425" cy="512008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Ovulatory dysfunction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Clinical hyperandrogenism and/or hyperandrogenemia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Exclusion of other disorders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 classic adrenal hyperplasia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Androgen secreting tumors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Hyperprolactenemia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Thyroid disorder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www.csmc.edu/images/108751_chin_ha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7323" y="2934957"/>
            <a:ext cx="1714480" cy="13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2412a_StructureoftheOvary_1.jpg                                0002EFDCMacintosh HD                   ABA78158:"/>
          <p:cNvPicPr preferRelativeResize="0"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521986" y="1553378"/>
            <a:ext cx="1509310" cy="99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eg08067490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40298" y="4379727"/>
            <a:ext cx="1785918" cy="228599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Rotterdam ESHRE/ASRM Consensus Conference 2003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142" y="1600200"/>
            <a:ext cx="7282896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Requires 2 out of 3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Oligoovulation or anovulation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Clinical and/or biochemical signs of hyperandrogenism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Polycystic ovaries on ultrasound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Exclusion of other disorders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 classic adrenal hyperplasia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Androgen secreting tumors</a:t>
            </a:r>
          </a:p>
          <a:p>
            <a:pPr lvl="2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Hyperprolactenemia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Thyroid disorders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Androgen Excess Society Criteria(2006)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041" y="1864605"/>
            <a:ext cx="6919339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Hyperandrogenism: Hirsutism and/or hyperandrogenemia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Ovarian dysfunction: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oligo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-anovulation and/ or polycystic ovaries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Exclusion of other androgen excess related disorders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4242_slide">
  <a:themeElements>
    <a:clrScheme name="Office Theme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ind_4242_slide</Template>
  <TotalTime>481</TotalTime>
  <Words>1809</Words>
  <Application>Microsoft Office PowerPoint</Application>
  <PresentationFormat>On-screen Show (4:3)</PresentationFormat>
  <Paragraphs>311</Paragraphs>
  <Slides>41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ind_4242_slide</vt:lpstr>
      <vt:lpstr>1_Default Design</vt:lpstr>
      <vt:lpstr>            In the name of GOD, The Compassionate &amp;  The merciful </vt:lpstr>
      <vt:lpstr>Case 1</vt:lpstr>
      <vt:lpstr>Case 2</vt:lpstr>
      <vt:lpstr>     The Bearded Woman Breastfeeding 1631 Jusepe de Ribera    </vt:lpstr>
      <vt:lpstr>Stein and Leventhal described PCOS in 1935 as</vt:lpstr>
      <vt:lpstr>Where is the primary defect?</vt:lpstr>
      <vt:lpstr>Diagnosis of PCOS(NIH criteria)</vt:lpstr>
      <vt:lpstr>Rotterdam ESHRE/ASRM Consensus Conference 2003</vt:lpstr>
      <vt:lpstr>Androgen Excess Society Criteria(2006)</vt:lpstr>
      <vt:lpstr>PowerPoint Presentation</vt:lpstr>
      <vt:lpstr>PowerPoint Presentation</vt:lpstr>
      <vt:lpstr>PowerPoint Presentation</vt:lpstr>
      <vt:lpstr>Hirsutism Ferriman-Gallwey scoring system </vt:lpstr>
      <vt:lpstr>Hirsutism </vt:lpstr>
      <vt:lpstr>PowerPoint Presentation</vt:lpstr>
      <vt:lpstr>Acnea </vt:lpstr>
      <vt:lpstr>Hair loss</vt:lpstr>
      <vt:lpstr>Ovulatory dysfunction</vt:lpstr>
      <vt:lpstr>Incidence of cycle irregularity in PCOS</vt:lpstr>
      <vt:lpstr>Sonographic criteria for  polycystic ovaries</vt:lpstr>
      <vt:lpstr>Polycystic ovary</vt:lpstr>
      <vt:lpstr>PowerPoint Presentation</vt:lpstr>
      <vt:lpstr>PowerPoint Presentation</vt:lpstr>
      <vt:lpstr>Should all suspicious women be  screened for thyroid disturbances</vt:lpstr>
      <vt:lpstr>PowerPoint Presentation</vt:lpstr>
      <vt:lpstr>Hyperprolactinemia </vt:lpstr>
      <vt:lpstr>PowerPoint Presentation</vt:lpstr>
      <vt:lpstr>Androgens assessment</vt:lpstr>
      <vt:lpstr>Androstenedione </vt:lpstr>
      <vt:lpstr>DHEAS</vt:lpstr>
      <vt:lpstr>NC-Congenital adrenal hyperplasia</vt:lpstr>
      <vt:lpstr>PowerPoint Presentation</vt:lpstr>
      <vt:lpstr>Cushing’s syndrome </vt:lpstr>
      <vt:lpstr>Androgen Secreting Tumor </vt:lpstr>
      <vt:lpstr>When to make the diagnosis of PCOS in adolescents?</vt:lpstr>
      <vt:lpstr>Early warning signs for PCOS development</vt:lpstr>
      <vt:lpstr>Causes for concern</vt:lpstr>
      <vt:lpstr>New PCOS criteria for adolescents</vt:lpstr>
      <vt:lpstr>Take home messages</vt:lpstr>
      <vt:lpstr>Take home messages</vt:lpstr>
      <vt:lpstr>PowerPoint Presentation</vt:lpstr>
    </vt:vector>
  </TitlesOfParts>
  <Company>ri-f304c007-r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Ms.Rostami</dc:creator>
  <cp:lastModifiedBy>Mojarad</cp:lastModifiedBy>
  <cp:revision>84</cp:revision>
  <dcterms:created xsi:type="dcterms:W3CDTF">2014-10-15T09:22:49Z</dcterms:created>
  <dcterms:modified xsi:type="dcterms:W3CDTF">2015-01-10T07:51:27Z</dcterms:modified>
</cp:coreProperties>
</file>